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1" r:id="rId3"/>
  </p:sldMasterIdLst>
  <p:notesMasterIdLst>
    <p:notesMasterId r:id="rId5"/>
  </p:notesMasterIdLst>
  <p:handoutMasterIdLst>
    <p:handoutMasterId r:id="rId27"/>
  </p:handoutMasterIdLst>
  <p:sldIdLst>
    <p:sldId id="589" r:id="rId4"/>
    <p:sldId id="720" r:id="rId6"/>
    <p:sldId id="298" r:id="rId7"/>
    <p:sldId id="299" r:id="rId8"/>
    <p:sldId id="300" r:id="rId9"/>
    <p:sldId id="301" r:id="rId10"/>
    <p:sldId id="302" r:id="rId11"/>
    <p:sldId id="304" r:id="rId12"/>
    <p:sldId id="422" r:id="rId13"/>
    <p:sldId id="305" r:id="rId14"/>
    <p:sldId id="306" r:id="rId15"/>
    <p:sldId id="668" r:id="rId16"/>
    <p:sldId id="307" r:id="rId17"/>
    <p:sldId id="309" r:id="rId18"/>
    <p:sldId id="310" r:id="rId19"/>
    <p:sldId id="311" r:id="rId20"/>
    <p:sldId id="312" r:id="rId21"/>
    <p:sldId id="585" r:id="rId22"/>
    <p:sldId id="410" r:id="rId23"/>
    <p:sldId id="409" r:id="rId24"/>
    <p:sldId id="587" r:id="rId25"/>
    <p:sldId id="586" r:id="rId26"/>
  </p:sldIdLst>
  <p:sldSz cx="9906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6" clrIdx="0"/>
  <p:cmAuthor id="2" name="AN DAOXIN" initials="A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FFFF66"/>
    <a:srgbClr val="00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80481" autoAdjust="0"/>
  </p:normalViewPr>
  <p:slideViewPr>
    <p:cSldViewPr snapToObjects="1">
      <p:cViewPr varScale="1">
        <p:scale>
          <a:sx n="54" d="100"/>
          <a:sy n="54" d="100"/>
        </p:scale>
        <p:origin x="1312" y="72"/>
      </p:cViewPr>
      <p:guideLst>
        <p:guide orient="horz" pos="21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12"/>
    </p:cViewPr>
  </p:notesTextViewPr>
  <p:sorterViewPr>
    <p:cViewPr>
      <p:scale>
        <a:sx n="100" d="100"/>
        <a:sy n="100" d="100"/>
      </p:scale>
      <p:origin x="0" y="-32672"/>
    </p:cViewPr>
  </p:sorterViewPr>
  <p:notesViewPr>
    <p:cSldViewPr snapToObjects="1">
      <p:cViewPr>
        <p:scale>
          <a:sx n="56" d="100"/>
          <a:sy n="56" d="100"/>
        </p:scale>
        <p:origin x="-1830" y="-96"/>
      </p:cViewPr>
      <p:guideLst>
        <p:guide orient="horz" pos="2155"/>
        <p:guide pos="31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0T22:14:32.892" idx="10">
    <p:pos x="10" y="10"/>
    <p:text>第七次课程开始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4T11:53:24.078" idx="12">
    <p:pos x="10" y="10"/>
    <p:text>17计算机第七次课程开始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/>
          <p:nvPr>
            <p:ph type="sldNum" idx="5"/>
          </p:nvPr>
        </p:nvSpPr>
        <p:spPr>
          <a:xfrm>
            <a:off x="3970655" y="8829675"/>
            <a:ext cx="3039110" cy="46608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  <p:sp>
        <p:nvSpPr>
          <p:cNvPr id="24578" name="Rect 0"/>
          <p:cNvSpPr>
            <a:spLocks noChangeAspect="1"/>
          </p:cNvSpPr>
          <p:nvPr>
            <p:ph type="sldImg"/>
          </p:nvPr>
        </p:nvSpPr>
        <p:spPr>
          <a:xfrm>
            <a:off x="987425" y="697230"/>
            <a:ext cx="5036185" cy="34867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79" name="Rect 0"/>
          <p:cNvSpPr txBox="1"/>
          <p:nvPr>
            <p:ph type="body" idx="1"/>
          </p:nvPr>
        </p:nvSpPr>
        <p:spPr>
          <a:xfrm>
            <a:off x="701675" y="4416425"/>
            <a:ext cx="5607685" cy="41840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680744-4BAF-4E76-BD55-43E4623B9335}" type="slidenum">
              <a:rPr lang="en-US" altLang="zh-CN"/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目前广泛应用在民用的移动通信中，特别是在无线局域网。采用</a:t>
            </a:r>
            <a:r>
              <a:rPr lang="en-US" altLang="zh-CN" dirty="0"/>
              <a:t>CDMA</a:t>
            </a:r>
            <a:r>
              <a:rPr lang="zh-CN" altLang="en-US" dirty="0"/>
              <a:t>可提高通信的话音质量和数据传输的可靠性，减少干扰对通信的影响，增大通信系统的容量（是</a:t>
            </a:r>
            <a:r>
              <a:rPr lang="en-US" altLang="zh-CN" dirty="0"/>
              <a:t>GSM</a:t>
            </a:r>
            <a:r>
              <a:rPr lang="zh-CN" altLang="en-US" dirty="0"/>
              <a:t>的</a:t>
            </a:r>
            <a:r>
              <a:rPr lang="en-US" altLang="zh-CN" dirty="0"/>
              <a:t>4~5</a:t>
            </a:r>
            <a:r>
              <a:rPr lang="zh-CN" altLang="en-US" dirty="0"/>
              <a:t>倍），降低手机的平均发射功率。</a:t>
            </a:r>
            <a:endParaRPr lang="en-US" altLang="zh-CN" dirty="0"/>
          </a:p>
          <a:p>
            <a:r>
              <a:rPr lang="en-US" altLang="zh-CN" dirty="0"/>
              <a:t>CDMA</a:t>
            </a:r>
            <a:r>
              <a:rPr lang="zh-CN" altLang="en-US" dirty="0"/>
              <a:t>码分多址技术，电信使用的手机制式，包括</a:t>
            </a:r>
            <a:r>
              <a:rPr lang="en-US" altLang="zh-CN" dirty="0"/>
              <a:t>CDMA 1X</a:t>
            </a:r>
            <a:r>
              <a:rPr lang="zh-CN" altLang="en-US" dirty="0"/>
              <a:t>（</a:t>
            </a:r>
            <a:r>
              <a:rPr lang="en-US" altLang="zh-CN" dirty="0"/>
              <a:t>2G</a:t>
            </a:r>
            <a:r>
              <a:rPr lang="zh-CN" altLang="en-US" dirty="0"/>
              <a:t>），</a:t>
            </a:r>
            <a:r>
              <a:rPr lang="en-US" altLang="zh-CN" dirty="0"/>
              <a:t>CDMA2000</a:t>
            </a:r>
            <a:r>
              <a:rPr lang="zh-CN" altLang="en-US" dirty="0"/>
              <a:t>（</a:t>
            </a:r>
            <a:r>
              <a:rPr lang="en-US" altLang="zh-CN" dirty="0"/>
              <a:t>3G</a:t>
            </a:r>
            <a:r>
              <a:rPr lang="zh-CN" altLang="en-US" dirty="0"/>
              <a:t>）；</a:t>
            </a:r>
            <a:endParaRPr lang="zh-CN" altLang="en-US" dirty="0"/>
          </a:p>
          <a:p>
            <a:r>
              <a:rPr lang="en-US" altLang="zh-CN" dirty="0"/>
              <a:t>WCDMA</a:t>
            </a:r>
            <a:r>
              <a:rPr lang="zh-CN" altLang="en-US" dirty="0"/>
              <a:t>宽带码分多址技术，联通采用的</a:t>
            </a:r>
            <a:r>
              <a:rPr lang="en-US" altLang="zh-CN" dirty="0"/>
              <a:t>3G</a:t>
            </a:r>
            <a:r>
              <a:rPr lang="zh-CN" altLang="en-US" dirty="0"/>
              <a:t>手机制式；</a:t>
            </a:r>
            <a:endParaRPr lang="zh-CN" altLang="en-US" dirty="0"/>
          </a:p>
          <a:p>
            <a:r>
              <a:rPr lang="zh-CN" altLang="en-US" dirty="0"/>
              <a:t>另外移动采用</a:t>
            </a:r>
            <a:r>
              <a:rPr lang="en-US" altLang="zh-CN" dirty="0"/>
              <a:t>TD-SCDMA</a:t>
            </a:r>
            <a:r>
              <a:rPr lang="zh-CN" altLang="en-US" dirty="0"/>
              <a:t>时分同步码分多址技术，是移动的</a:t>
            </a:r>
            <a:r>
              <a:rPr lang="en-US" altLang="zh-CN" dirty="0"/>
              <a:t>3G</a:t>
            </a:r>
            <a:r>
              <a:rPr lang="zh-CN" altLang="en-US" dirty="0"/>
              <a:t>制式。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6E5C7E-BACC-45E5-9A21-21A703D46E37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E75E31-1681-48B9-8FD9-BD74F85A384F}" type="slidenum">
              <a:rPr lang="en-US" altLang="zh-CN"/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7B6064-8543-4B39-9E49-221AE8644D5A}" type="slidenum">
              <a:rPr lang="en-US" altLang="zh-CN"/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4F5616-D0B0-4808-8B1B-DBFF56C98267}" type="slidenum">
              <a:rPr lang="en-US" altLang="zh-CN"/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F2EDCD-F4FB-4A0C-8087-7E88E73608AD}" type="slidenum">
              <a:rPr lang="en-US" altLang="zh-CN"/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8BB64D-82BF-4402-B1B4-2B119A77DE61}" type="slidenum">
              <a:rPr lang="en-US" altLang="zh-CN"/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E8A88C-2856-4967-B646-06670A0CEBD2}" type="slidenum">
              <a:rPr lang="en-US" altLang="zh-CN"/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复用器和分用器总是成对地使用。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复用器：是将来自若干单独分信道的独立信号复合起来，在一共享公共信道的同一方向上进行传输的设备。</a:t>
            </a:r>
            <a:endParaRPr lang="zh-CN" altLang="zh-CN" dirty="0"/>
          </a:p>
          <a:p>
            <a:r>
              <a:rPr lang="zh-CN" altLang="en-US" dirty="0"/>
              <a:t>分用器：把高速信道传送过来的数据进行分用，分别送交到相应的用户。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70878C-CF76-4284-894D-9B5F5A1A620C}" type="slidenum">
              <a:rPr lang="en-US" altLang="zh-CN"/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使用频分复用时，若每一个用户占用的带宽不变，则当复用的用户数增加时，复用后的信道的总带宽就跟着变宽。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F2B925-1CBA-467C-B13D-B030019F7FA4}" type="slidenum">
              <a:rPr lang="en-US" altLang="zh-CN"/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使用时分复用时，每一个时分复用帧的长度是不变的，则当复用的用户数增加时，时隙宽度会变得非常窄。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EA40DB-2C16-44B9-A9C4-C769A4919978}" type="slidenum">
              <a:rPr lang="en-US" altLang="zh-CN"/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这两种复用方法的优点是技术比较成熟，但缺点是不够灵活。时分复用技术更有利于数字信号的传输。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B939F3-F212-4398-B6A2-36359102A571}" type="slidenum">
              <a:rPr lang="en-US" altLang="zh-CN"/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统计时分复用使用</a:t>
            </a:r>
            <a:r>
              <a:rPr lang="en-US" altLang="zh-CN" dirty="0"/>
              <a:t>STDM</a:t>
            </a:r>
            <a:r>
              <a:rPr lang="zh-CN" altLang="en-US" dirty="0"/>
              <a:t>帧来传送复用的数据。但每一个</a:t>
            </a:r>
            <a:r>
              <a:rPr lang="en-US" altLang="zh-CN" dirty="0"/>
              <a:t>STDM</a:t>
            </a:r>
            <a:r>
              <a:rPr lang="zh-CN" altLang="en-US" dirty="0"/>
              <a:t>帧中的时隙数小于连接在集中器上的用户数。各用户有数据就发往集中器的输入缓存，然后集中器按顺序扫描输入缓存，把缓存中的输入数据放入</a:t>
            </a:r>
            <a:r>
              <a:rPr lang="en-US" altLang="zh-CN" dirty="0"/>
              <a:t>STDM</a:t>
            </a:r>
            <a:r>
              <a:rPr lang="zh-CN" altLang="en-US" dirty="0"/>
              <a:t>帧中。对无数据的缓存就跳过。当一个</a:t>
            </a:r>
            <a:r>
              <a:rPr lang="en-US" altLang="zh-CN" dirty="0"/>
              <a:t>STDM</a:t>
            </a:r>
            <a:r>
              <a:rPr lang="zh-CN" altLang="en-US" dirty="0"/>
              <a:t>帧满了，就发送出去。</a:t>
            </a:r>
            <a:r>
              <a:rPr lang="en-US" altLang="zh-CN" dirty="0"/>
              <a:t>STDM</a:t>
            </a:r>
            <a:r>
              <a:rPr lang="zh-CN" altLang="en-US" dirty="0"/>
              <a:t>又称是异步时分复用。集中器能够正常工作的前提是假定各用户都是间歇地工作。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STDM</a:t>
            </a:r>
            <a:r>
              <a:rPr lang="zh-CN" altLang="en-US" dirty="0"/>
              <a:t>帧的每个时隙中必须包括用户的地址信息（因每帧中的时隙产不是固定分配给某一用户），这是统计时分复用必须的和不可避免的开销。上图中每个时隙之前的短时隙（空白）就是存入此地址信息的。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CWDM</a:t>
            </a:r>
            <a:r>
              <a:rPr lang="zh-CN" altLang="en-US" dirty="0"/>
              <a:t>有</a:t>
            </a:r>
            <a:r>
              <a:rPr lang="en-US" altLang="zh-CN" dirty="0"/>
              <a:t>18</a:t>
            </a:r>
            <a:r>
              <a:rPr lang="zh-CN" altLang="en-US" dirty="0"/>
              <a:t>个波段，从</a:t>
            </a:r>
            <a:r>
              <a:rPr lang="en-US" altLang="zh-CN" dirty="0"/>
              <a:t>1270nm </a:t>
            </a:r>
            <a:r>
              <a:rPr lang="zh-CN" altLang="en-US" dirty="0"/>
              <a:t>到</a:t>
            </a:r>
            <a:r>
              <a:rPr lang="en-US" altLang="zh-CN" dirty="0"/>
              <a:t>1610nm</a:t>
            </a:r>
            <a:r>
              <a:rPr lang="zh-CN" altLang="en-US" dirty="0"/>
              <a:t>，每个波段间间隔为</a:t>
            </a:r>
            <a:r>
              <a:rPr lang="en-US" altLang="zh-CN" dirty="0"/>
              <a:t>20nm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DWDM</a:t>
            </a:r>
            <a:r>
              <a:rPr lang="zh-CN" altLang="en-US" dirty="0"/>
              <a:t>每个通道间隔根据需要有</a:t>
            </a:r>
            <a:r>
              <a:rPr lang="en-US" altLang="zh-CN" dirty="0"/>
              <a:t>3</a:t>
            </a:r>
            <a:r>
              <a:rPr lang="zh-CN" altLang="en-US" dirty="0"/>
              <a:t>种：</a:t>
            </a:r>
            <a:r>
              <a:rPr lang="en-US" altLang="zh-CN" dirty="0"/>
              <a:t>0.4nm(50Ghz)</a:t>
            </a:r>
            <a:r>
              <a:rPr lang="zh-CN" altLang="en-US" dirty="0"/>
              <a:t>、</a:t>
            </a:r>
            <a:r>
              <a:rPr lang="en-US" altLang="zh-CN" dirty="0"/>
              <a:t>0.8nm(100Ghz)</a:t>
            </a:r>
            <a:r>
              <a:rPr lang="zh-CN" altLang="en-US" dirty="0"/>
              <a:t>以及</a:t>
            </a:r>
            <a:r>
              <a:rPr lang="en-US" altLang="zh-CN" dirty="0"/>
              <a:t>1.6nm(200Ghz)</a:t>
            </a:r>
            <a:r>
              <a:rPr lang="zh-CN" altLang="en-US" dirty="0"/>
              <a:t>，</a:t>
            </a:r>
            <a:r>
              <a:rPr lang="en-US" altLang="zh-CN" dirty="0"/>
              <a:t>100GHz (</a:t>
            </a:r>
            <a:r>
              <a:rPr lang="zh-CN" altLang="en-US" dirty="0"/>
              <a:t>从</a:t>
            </a:r>
            <a:r>
              <a:rPr lang="en-US" altLang="zh-CN" dirty="0"/>
              <a:t>C17</a:t>
            </a:r>
            <a:r>
              <a:rPr lang="zh-CN" altLang="en-US" dirty="0"/>
              <a:t>到</a:t>
            </a:r>
            <a:r>
              <a:rPr lang="en-US" altLang="zh-CN" dirty="0"/>
              <a:t>C61</a:t>
            </a:r>
            <a:r>
              <a:rPr lang="zh-CN" altLang="en-US" dirty="0"/>
              <a:t>，是最常用的，适用于常规设备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50GHz (</a:t>
            </a:r>
            <a:r>
              <a:rPr lang="zh-CN" altLang="en-US" dirty="0"/>
              <a:t>从</a:t>
            </a:r>
            <a:r>
              <a:rPr lang="en-US" altLang="zh-CN" dirty="0"/>
              <a:t>C17</a:t>
            </a:r>
            <a:r>
              <a:rPr lang="zh-CN" altLang="en-US" dirty="0"/>
              <a:t>到</a:t>
            </a:r>
            <a:r>
              <a:rPr lang="en-US" altLang="zh-CN" dirty="0"/>
              <a:t>H61</a:t>
            </a:r>
            <a:r>
              <a:rPr lang="zh-CN" altLang="en-US" dirty="0"/>
              <a:t>，适用于高通道设备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CWDM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1470nm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1610nm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一般使用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DFB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激光器，因为通道间隔大，所以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CWDM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器件以及激光器比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DWDM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器件便宜。目前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CWDM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系统成本一般只有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DWDM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％。但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CWDM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还未形成标准。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9DBB39F-1F83-4335-86FE-5F8459C2D455}" type="slidenum">
              <a:rPr lang="en-US" altLang="zh-CN"/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Erbium-doped Optical Fiber Amplifier</a:t>
            </a:r>
            <a:r>
              <a:rPr lang="en-US" altLang="zh-CN" dirty="0"/>
              <a:t>)</a:t>
            </a:r>
            <a:r>
              <a:rPr lang="zh-CN" altLang="en-US" dirty="0"/>
              <a:t>掺铒光纤放大器的诞生是光纤通信领域革命性的突破，它使长距离、大容量、高速率的光纤通信成为可能，是</a:t>
            </a:r>
            <a:r>
              <a:rPr lang="en-US" altLang="zh-CN" dirty="0"/>
              <a:t>DWDM</a:t>
            </a:r>
            <a:r>
              <a:rPr lang="zh-CN" altLang="en-US" dirty="0"/>
              <a:t>系统及未来高速系统、全光网络不可缺少的重要器件。直接对光信号进行放大（工作于</a:t>
            </a:r>
            <a:r>
              <a:rPr lang="en-US" altLang="zh-CN" dirty="0"/>
              <a:t>1550nm</a:t>
            </a:r>
            <a:r>
              <a:rPr lang="zh-CN" altLang="en-US" dirty="0"/>
              <a:t>窗口，</a:t>
            </a:r>
            <a:r>
              <a:rPr lang="en-US" altLang="zh-CN" dirty="0"/>
              <a:t>1530nm~1565nm</a:t>
            </a:r>
            <a:r>
              <a:rPr lang="zh-CN" altLang="en-US" dirty="0"/>
              <a:t>），两光纤放大器之间的线路长度可达</a:t>
            </a:r>
            <a:r>
              <a:rPr lang="en-US" altLang="zh-CN" dirty="0"/>
              <a:t>120km</a:t>
            </a:r>
            <a:r>
              <a:rPr lang="zh-CN" altLang="en-US" dirty="0"/>
              <a:t>，在光复用器和光分用器之间的无光电转换的距离可达</a:t>
            </a:r>
            <a:r>
              <a:rPr lang="en-US" altLang="zh-CN" dirty="0"/>
              <a:t>600km(</a:t>
            </a:r>
            <a:r>
              <a:rPr lang="zh-CN" altLang="en-US" dirty="0"/>
              <a:t>需加入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EDFA)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345" y="3771900"/>
            <a:ext cx="392430" cy="90805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60" y="3867150"/>
            <a:ext cx="67310" cy="81280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80" y="961390"/>
            <a:ext cx="7526020" cy="34880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015" y="4402455"/>
            <a:ext cx="6242685" cy="13646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65" y="6116955"/>
            <a:ext cx="9290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05" y="6116955"/>
            <a:ext cx="39090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565" y="6116955"/>
            <a:ext cx="44513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5" y="44450"/>
            <a:ext cx="7482840" cy="11347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875" y="1557020"/>
            <a:ext cx="8346440" cy="3333115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915" y="6108700"/>
            <a:ext cx="9290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410" y="6108700"/>
            <a:ext cx="5756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18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830"/>
            <a:ext cx="906589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" y="0"/>
            <a:ext cx="9993630" cy="6858000"/>
          </a:xfrm>
          <a:prstGeom prst="rect">
            <a:avLst/>
          </a:prstGeom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830"/>
            <a:ext cx="906589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4913" y="1825626"/>
            <a:ext cx="421005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4913" y="4076701"/>
            <a:ext cx="421005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ctrTitle"/>
          </p:nvPr>
        </p:nvSpPr>
        <p:spPr>
          <a:xfrm>
            <a:off x="1238250" y="1122680"/>
            <a:ext cx="74301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subTitle"/>
          </p:nvPr>
        </p:nvSpPr>
        <p:spPr>
          <a:xfrm>
            <a:off x="1238250" y="3602355"/>
            <a:ext cx="7430135" cy="165544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形状 6"/>
          <p:cNvSpPr/>
          <p:nvPr/>
        </p:nvSpPr>
        <p:spPr>
          <a:xfrm>
            <a:off x="-8255" y="-8890"/>
            <a:ext cx="7562215" cy="568325"/>
          </a:xfrm>
          <a:prstGeom prst="rect">
            <a:avLst/>
          </a:prstGeom>
          <a:solidFill>
            <a:srgbClr val="5B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spc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</a:t>
            </a:r>
            <a:endParaRPr lang="ko-KR" altLang="en-US" sz="2800" b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210" y="90805"/>
            <a:ext cx="186626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众筹</a:t>
            </a:r>
            <a:r>
              <a:rPr sz="1800" b="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sz="1800" b="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分享</a:t>
            </a:r>
            <a:endParaRPr lang="ko-KR" altLang="en-US" sz="1800">
              <a:solidFill>
                <a:srgbClr val="5B30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0">
            <a:off x="3877310" y="5979160"/>
            <a:ext cx="2151380" cy="742315"/>
            <a:chOff x="3877310" y="5979160"/>
            <a:chExt cx="2151380" cy="742315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3877310" y="5979160"/>
              <a:ext cx="704215" cy="742315"/>
              <a:chOff x="3877310" y="5979160"/>
              <a:chExt cx="704215" cy="742315"/>
            </a:xfrm>
          </p:grpSpPr>
          <p:sp>
            <p:nvSpPr>
              <p:cNvPr id="10" name="形状 9"/>
              <p:cNvSpPr/>
              <p:nvPr/>
            </p:nvSpPr>
            <p:spPr>
              <a:xfrm>
                <a:off x="3877310" y="5979160"/>
                <a:ext cx="704215" cy="742315"/>
              </a:xfrm>
              <a:prstGeom prst="rect">
                <a:avLst/>
              </a:prstGeom>
              <a:solidFill>
                <a:srgbClr val="5C307E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5C307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 rot="0">
                <a:off x="3947795" y="6075045"/>
                <a:ext cx="558165" cy="556895"/>
                <a:chOff x="3947795" y="6075045"/>
                <a:chExt cx="558165" cy="556895"/>
              </a:xfrm>
              <a:solidFill>
                <a:schemeClr val="bg1"/>
              </a:solidFill>
            </p:grpSpPr>
            <p:sp>
              <p:nvSpPr>
                <p:cNvPr id="12" name="形状 11"/>
                <p:cNvSpPr/>
                <p:nvPr/>
              </p:nvSpPr>
              <p:spPr>
                <a:xfrm>
                  <a:off x="4062730" y="6210300"/>
                  <a:ext cx="442595" cy="421005"/>
                </a:xfrm>
                <a:custGeom>
                  <a:avLst/>
                  <a:gdLst>
                    <a:gd name="TX0" fmla="*/ 25 w 2648"/>
                    <a:gd name="TY0" fmla="*/ 1478 h 2012"/>
                    <a:gd name="TX1" fmla="*/ 525 w 2648"/>
                    <a:gd name="TY1" fmla="*/ 1865 h 2012"/>
                    <a:gd name="TX2" fmla="*/ 736 w 2648"/>
                    <a:gd name="TY2" fmla="*/ 1972 h 2012"/>
                    <a:gd name="TX3" fmla="*/ 940 w 2648"/>
                    <a:gd name="TY3" fmla="*/ 2010 h 2012"/>
                    <a:gd name="TX4" fmla="*/ 1078 w 2648"/>
                    <a:gd name="TY4" fmla="*/ 1991 h 2012"/>
                    <a:gd name="TX5" fmla="*/ 1286 w 2648"/>
                    <a:gd name="TY5" fmla="*/ 1894 h 2012"/>
                    <a:gd name="TX6" fmla="*/ 1506 w 2648"/>
                    <a:gd name="TY6" fmla="*/ 1715 h 2012"/>
                    <a:gd name="TX7" fmla="*/ 1506 w 2648"/>
                    <a:gd name="TY7" fmla="*/ 1715 h 2012"/>
                    <a:gd name="TX8" fmla="*/ 2630 w 2648"/>
                    <a:gd name="TY8" fmla="*/ 624 h 2012"/>
                    <a:gd name="TX9" fmla="*/ 2646 w 2648"/>
                    <a:gd name="TY9" fmla="*/ 586 h 2012"/>
                    <a:gd name="TX10" fmla="*/ 2630 w 2648"/>
                    <a:gd name="TY10" fmla="*/ 548 h 2012"/>
                    <a:gd name="TX11" fmla="*/ 2090 w 2648"/>
                    <a:gd name="TY11" fmla="*/ 21 h 2012"/>
                    <a:gd name="TX12" fmla="*/ 2016 w 2648"/>
                    <a:gd name="TY12" fmla="*/ 22 h 2012"/>
                    <a:gd name="TX13" fmla="*/ 2017 w 2648"/>
                    <a:gd name="TY13" fmla="*/ 96 h 2012"/>
                    <a:gd name="TX14" fmla="*/ 2518 w 2648"/>
                    <a:gd name="TY14" fmla="*/ 586 h 2012"/>
                    <a:gd name="TX15" fmla="*/ 1433 w 2648"/>
                    <a:gd name="TY15" fmla="*/ 1639 h 2012"/>
                    <a:gd name="TX16" fmla="*/ 1433 w 2648"/>
                    <a:gd name="TY16" fmla="*/ 1639 h 2012"/>
                    <a:gd name="TX17" fmla="*/ 1167 w 2648"/>
                    <a:gd name="TY17" fmla="*/ 1843 h 2012"/>
                    <a:gd name="TX18" fmla="*/ 1051 w 2648"/>
                    <a:gd name="TY18" fmla="*/ 1889 h 2012"/>
                    <a:gd name="TX19" fmla="*/ 940 w 2648"/>
                    <a:gd name="TY19" fmla="*/ 1904 h 2012"/>
                    <a:gd name="TX20" fmla="*/ 772 w 2648"/>
                    <a:gd name="TY20" fmla="*/ 1872 h 2012"/>
                    <a:gd name="TX21" fmla="*/ 474 w 2648"/>
                    <a:gd name="TY21" fmla="*/ 1704 h 2012"/>
                    <a:gd name="TX22" fmla="*/ 93 w 2648"/>
                    <a:gd name="TY22" fmla="*/ 1398 h 2012"/>
                    <a:gd name="TX23" fmla="*/ 19 w 2648"/>
                    <a:gd name="TY23" fmla="*/ 1404 h 2012"/>
                    <a:gd name="TX24" fmla="*/ 25 w 2648"/>
                    <a:gd name="TY24" fmla="*/ 1478 h 2012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</a:cxnLst>
                  <a:rect l="l" t="t" r="r" b="b"/>
                  <a:pathLst>
                    <a:path w="2648" h="2012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3" name="形状 12"/>
                <p:cNvSpPr/>
                <p:nvPr/>
              </p:nvSpPr>
              <p:spPr>
                <a:xfrm>
                  <a:off x="4093210" y="6332855"/>
                  <a:ext cx="361315" cy="240665"/>
                </a:xfrm>
                <a:custGeom>
                  <a:avLst/>
                  <a:gdLst>
                    <a:gd name="TX0" fmla="*/ 15 w 2159"/>
                    <a:gd name="TY0" fmla="*/ 713 h 1153"/>
                    <a:gd name="TX1" fmla="*/ 432 w 2159"/>
                    <a:gd name="TY1" fmla="*/ 1033 h 1153"/>
                    <a:gd name="TX2" fmla="*/ 605 w 2159"/>
                    <a:gd name="TY2" fmla="*/ 1120 h 1153"/>
                    <a:gd name="TX3" fmla="*/ 771 w 2159"/>
                    <a:gd name="TY3" fmla="*/ 1151 h 1153"/>
                    <a:gd name="TX4" fmla="*/ 896 w 2159"/>
                    <a:gd name="TY4" fmla="*/ 1132 h 1153"/>
                    <a:gd name="TX5" fmla="*/ 1089 w 2159"/>
                    <a:gd name="TY5" fmla="*/ 1036 h 1153"/>
                    <a:gd name="TX6" fmla="*/ 1305 w 2159"/>
                    <a:gd name="TY6" fmla="*/ 856 h 1153"/>
                    <a:gd name="TX7" fmla="*/ 1305 w 2159"/>
                    <a:gd name="TY7" fmla="*/ 856 h 1153"/>
                    <a:gd name="TX8" fmla="*/ 2144 w 2159"/>
                    <a:gd name="TY8" fmla="*/ 57 h 1153"/>
                    <a:gd name="TX9" fmla="*/ 2145 w 2159"/>
                    <a:gd name="TY9" fmla="*/ 13 h 1153"/>
                    <a:gd name="TX10" fmla="*/ 2100 w 2159"/>
                    <a:gd name="TY10" fmla="*/ 12 h 1153"/>
                    <a:gd name="TX11" fmla="*/ 1262 w 2159"/>
                    <a:gd name="TY11" fmla="*/ 811 h 1153"/>
                    <a:gd name="TX12" fmla="*/ 1262 w 2159"/>
                    <a:gd name="TY12" fmla="*/ 811 h 1153"/>
                    <a:gd name="TX13" fmla="*/ 993 w 2159"/>
                    <a:gd name="TY13" fmla="*/ 1023 h 1153"/>
                    <a:gd name="TX14" fmla="*/ 878 w 2159"/>
                    <a:gd name="TY14" fmla="*/ 1072 h 1153"/>
                    <a:gd name="TX15" fmla="*/ 771 w 2159"/>
                    <a:gd name="TY15" fmla="*/ 1088 h 1153"/>
                    <a:gd name="TX16" fmla="*/ 626 w 2159"/>
                    <a:gd name="TY16" fmla="*/ 1061 h 1153"/>
                    <a:gd name="TX17" fmla="*/ 376 w 2159"/>
                    <a:gd name="TY17" fmla="*/ 920 h 1153"/>
                    <a:gd name="TX18" fmla="*/ 55 w 2159"/>
                    <a:gd name="TY18" fmla="*/ 665 h 1153"/>
                    <a:gd name="TX19" fmla="*/ 11 w 2159"/>
                    <a:gd name="TY19" fmla="*/ 669 h 1153"/>
                    <a:gd name="TX20" fmla="*/ 15 w 2159"/>
                    <a:gd name="TY20" fmla="*/ 713 h 115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59" h="1153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4" name="形状 13"/>
                <p:cNvSpPr/>
                <p:nvPr/>
              </p:nvSpPr>
              <p:spPr>
                <a:xfrm>
                  <a:off x="4122420" y="6306185"/>
                  <a:ext cx="307975" cy="213995"/>
                </a:xfrm>
                <a:custGeom>
                  <a:avLst/>
                  <a:gdLst>
                    <a:gd name="TX0" fmla="*/ 12 w 1846"/>
                    <a:gd name="TY0" fmla="*/ 672 h 1023"/>
                    <a:gd name="TX1" fmla="*/ 350 w 1846"/>
                    <a:gd name="TY1" fmla="*/ 928 h 1023"/>
                    <a:gd name="TX2" fmla="*/ 488 w 1846"/>
                    <a:gd name="TY2" fmla="*/ 997 h 1023"/>
                    <a:gd name="TX3" fmla="*/ 620 w 1846"/>
                    <a:gd name="TY3" fmla="*/ 1021 h 1023"/>
                    <a:gd name="TX4" fmla="*/ 734 w 1846"/>
                    <a:gd name="TY4" fmla="*/ 1003 h 1023"/>
                    <a:gd name="TX5" fmla="*/ 915 w 1846"/>
                    <a:gd name="TY5" fmla="*/ 905 h 1023"/>
                    <a:gd name="TX6" fmla="*/ 1129 w 1846"/>
                    <a:gd name="TY6" fmla="*/ 720 h 1023"/>
                    <a:gd name="TX7" fmla="*/ 1129 w 1846"/>
                    <a:gd name="TY7" fmla="*/ 720 h 1023"/>
                    <a:gd name="TX8" fmla="*/ 1834 w 1846"/>
                    <a:gd name="TY8" fmla="*/ 42 h 1023"/>
                    <a:gd name="TX9" fmla="*/ 1835 w 1846"/>
                    <a:gd name="TY9" fmla="*/ 10 h 1023"/>
                    <a:gd name="TX10" fmla="*/ 1802 w 1846"/>
                    <a:gd name="TY10" fmla="*/ 9 h 1023"/>
                    <a:gd name="TX11" fmla="*/ 1097 w 1846"/>
                    <a:gd name="TY11" fmla="*/ 687 h 1023"/>
                    <a:gd name="TX12" fmla="*/ 1097 w 1846"/>
                    <a:gd name="TY12" fmla="*/ 687 h 1023"/>
                    <a:gd name="TX13" fmla="*/ 828 w 1846"/>
                    <a:gd name="TY13" fmla="*/ 907 h 1023"/>
                    <a:gd name="TX14" fmla="*/ 720 w 1846"/>
                    <a:gd name="TY14" fmla="*/ 959 h 1023"/>
                    <a:gd name="TX15" fmla="*/ 620 w 1846"/>
                    <a:gd name="TY15" fmla="*/ 975 h 1023"/>
                    <a:gd name="TX16" fmla="*/ 504 w 1846"/>
                    <a:gd name="TY16" fmla="*/ 954 h 1023"/>
                    <a:gd name="TX17" fmla="*/ 302 w 1846"/>
                    <a:gd name="TY17" fmla="*/ 841 h 1023"/>
                    <a:gd name="TX18" fmla="*/ 41 w 1846"/>
                    <a:gd name="TY18" fmla="*/ 636 h 1023"/>
                    <a:gd name="TX19" fmla="*/ 9 w 1846"/>
                    <a:gd name="TY19" fmla="*/ 640 h 1023"/>
                    <a:gd name="TX20" fmla="*/ 12 w 1846"/>
                    <a:gd name="TY20" fmla="*/ 672 h 102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846" h="1023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5" name="形状 14"/>
                <p:cNvSpPr/>
                <p:nvPr/>
              </p:nvSpPr>
              <p:spPr>
                <a:xfrm>
                  <a:off x="4150995" y="6279515"/>
                  <a:ext cx="255905" cy="187325"/>
                </a:xfrm>
                <a:custGeom>
                  <a:avLst/>
                  <a:gdLst>
                    <a:gd name="TX0" fmla="*/ 8 w 1532"/>
                    <a:gd name="TY0" fmla="*/ 630 h 896"/>
                    <a:gd name="TX1" fmla="*/ 269 w 1532"/>
                    <a:gd name="TY1" fmla="*/ 824 h 896"/>
                    <a:gd name="TX2" fmla="*/ 374 w 1532"/>
                    <a:gd name="TY2" fmla="*/ 876 h 896"/>
                    <a:gd name="TX3" fmla="*/ 473 w 1532"/>
                    <a:gd name="TY3" fmla="*/ 894 h 896"/>
                    <a:gd name="TX4" fmla="*/ 573 w 1532"/>
                    <a:gd name="TY4" fmla="*/ 875 h 896"/>
                    <a:gd name="TX5" fmla="*/ 739 w 1532"/>
                    <a:gd name="TY5" fmla="*/ 775 h 896"/>
                    <a:gd name="TX6" fmla="*/ 953 w 1532"/>
                    <a:gd name="TY6" fmla="*/ 584 h 896"/>
                    <a:gd name="TX7" fmla="*/ 953 w 1532"/>
                    <a:gd name="TY7" fmla="*/ 584 h 896"/>
                    <a:gd name="TX8" fmla="*/ 1524 w 1532"/>
                    <a:gd name="TY8" fmla="*/ 27 h 896"/>
                    <a:gd name="TX9" fmla="*/ 1524 w 1532"/>
                    <a:gd name="TY9" fmla="*/ 6 h 896"/>
                    <a:gd name="TX10" fmla="*/ 1503 w 1532"/>
                    <a:gd name="TY10" fmla="*/ 6 h 896"/>
                    <a:gd name="TX11" fmla="*/ 932 w 1532"/>
                    <a:gd name="TY11" fmla="*/ 563 h 896"/>
                    <a:gd name="TX12" fmla="*/ 932 w 1532"/>
                    <a:gd name="TY12" fmla="*/ 563 h 896"/>
                    <a:gd name="TX13" fmla="*/ 663 w 1532"/>
                    <a:gd name="TY13" fmla="*/ 793 h 896"/>
                    <a:gd name="TX14" fmla="*/ 562 w 1532"/>
                    <a:gd name="TY14" fmla="*/ 847 h 896"/>
                    <a:gd name="TX15" fmla="*/ 473 w 1532"/>
                    <a:gd name="TY15" fmla="*/ 865 h 896"/>
                    <a:gd name="TX16" fmla="*/ 384 w 1532"/>
                    <a:gd name="TY16" fmla="*/ 848 h 896"/>
                    <a:gd name="TX17" fmla="*/ 229 w 1532"/>
                    <a:gd name="TY17" fmla="*/ 762 h 896"/>
                    <a:gd name="TX18" fmla="*/ 26 w 1532"/>
                    <a:gd name="TY18" fmla="*/ 607 h 896"/>
                    <a:gd name="TX19" fmla="*/ 5 w 1532"/>
                    <a:gd name="TY19" fmla="*/ 609 h 896"/>
                    <a:gd name="TX20" fmla="*/ 8 w 1532"/>
                    <a:gd name="TY20" fmla="*/ 630 h 89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532" h="896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6" name="形状 15"/>
                <p:cNvSpPr/>
                <p:nvPr/>
              </p:nvSpPr>
              <p:spPr>
                <a:xfrm>
                  <a:off x="4178935" y="6252845"/>
                  <a:ext cx="203835" cy="161925"/>
                </a:xfrm>
                <a:custGeom>
                  <a:avLst/>
                  <a:gdLst>
                    <a:gd name="TX0" fmla="*/ 4 w 1218"/>
                    <a:gd name="TY0" fmla="*/ 588 h 774"/>
                    <a:gd name="TX1" fmla="*/ 193 w 1218"/>
                    <a:gd name="TY1" fmla="*/ 724 h 774"/>
                    <a:gd name="TX2" fmla="*/ 332 w 1218"/>
                    <a:gd name="TY2" fmla="*/ 772 h 774"/>
                    <a:gd name="TX3" fmla="*/ 415 w 1218"/>
                    <a:gd name="TY3" fmla="*/ 752 h 774"/>
                    <a:gd name="TX4" fmla="*/ 563 w 1218"/>
                    <a:gd name="TY4" fmla="*/ 648 h 774"/>
                    <a:gd name="TX5" fmla="*/ 776 w 1218"/>
                    <a:gd name="TY5" fmla="*/ 448 h 774"/>
                    <a:gd name="TX6" fmla="*/ 776 w 1218"/>
                    <a:gd name="TY6" fmla="*/ 448 h 774"/>
                    <a:gd name="TX7" fmla="*/ 1213 w 1218"/>
                    <a:gd name="TY7" fmla="*/ 12 h 774"/>
                    <a:gd name="TX8" fmla="*/ 1213 w 1218"/>
                    <a:gd name="TY8" fmla="*/ 2 h 774"/>
                    <a:gd name="TX9" fmla="*/ 1204 w 1218"/>
                    <a:gd name="TY9" fmla="*/ 2 h 774"/>
                    <a:gd name="TX10" fmla="*/ 767 w 1218"/>
                    <a:gd name="TY10" fmla="*/ 439 h 774"/>
                    <a:gd name="TX11" fmla="*/ 500 w 1218"/>
                    <a:gd name="TY11" fmla="*/ 682 h 774"/>
                    <a:gd name="TX12" fmla="*/ 410 w 1218"/>
                    <a:gd name="TY12" fmla="*/ 740 h 774"/>
                    <a:gd name="TX13" fmla="*/ 332 w 1218"/>
                    <a:gd name="TY13" fmla="*/ 759 h 774"/>
                    <a:gd name="TX14" fmla="*/ 199 w 1218"/>
                    <a:gd name="TY14" fmla="*/ 712 h 774"/>
                    <a:gd name="TX15" fmla="*/ 12 w 1218"/>
                    <a:gd name="TY15" fmla="*/ 577 h 774"/>
                    <a:gd name="TX16" fmla="*/ 2 w 1218"/>
                    <a:gd name="TY16" fmla="*/ 578 h 774"/>
                    <a:gd name="TX17" fmla="*/ 4 w 1218"/>
                    <a:gd name="TY17" fmla="*/ 588 h 77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</a:cxnLst>
                  <a:rect l="l" t="t" r="r" b="b"/>
                  <a:pathLst>
                    <a:path w="1218" h="774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7" name="形状 16"/>
                <p:cNvSpPr/>
                <p:nvPr/>
              </p:nvSpPr>
              <p:spPr>
                <a:xfrm>
                  <a:off x="3947795" y="6075045"/>
                  <a:ext cx="445135" cy="418465"/>
                </a:xfrm>
                <a:custGeom>
                  <a:avLst/>
                  <a:gdLst>
                    <a:gd name="TX0" fmla="*/ 2631 w 2658"/>
                    <a:gd name="TY0" fmla="*/ 532 h 1999"/>
                    <a:gd name="TX1" fmla="*/ 2130 w 2658"/>
                    <a:gd name="TY1" fmla="*/ 145 h 1999"/>
                    <a:gd name="TX2" fmla="*/ 1920 w 2658"/>
                    <a:gd name="TY2" fmla="*/ 38 h 1999"/>
                    <a:gd name="TX3" fmla="*/ 1715 w 2658"/>
                    <a:gd name="TY3" fmla="*/ 0 h 1999"/>
                    <a:gd name="TX4" fmla="*/ 1578 w 2658"/>
                    <a:gd name="TY4" fmla="*/ 19 h 1999"/>
                    <a:gd name="TX5" fmla="*/ 1370 w 2658"/>
                    <a:gd name="TY5" fmla="*/ 116 h 1999"/>
                    <a:gd name="TX6" fmla="*/ 1150 w 2658"/>
                    <a:gd name="TY6" fmla="*/ 295 h 1999"/>
                    <a:gd name="TX7" fmla="*/ 1150 w 2658"/>
                    <a:gd name="TY7" fmla="*/ 295 h 1999"/>
                    <a:gd name="TX8" fmla="*/ 16 w 2658"/>
                    <a:gd name="TY8" fmla="*/ 1368 h 1999"/>
                    <a:gd name="TX9" fmla="*/ 0 w 2658"/>
                    <a:gd name="TY9" fmla="*/ 1406 h 1999"/>
                    <a:gd name="TX10" fmla="*/ 16 w 2658"/>
                    <a:gd name="TY10" fmla="*/ 1444 h 1999"/>
                    <a:gd name="TX11" fmla="*/ 566 w 2658"/>
                    <a:gd name="TY11" fmla="*/ 1977 h 1999"/>
                    <a:gd name="TX12" fmla="*/ 640 w 2658"/>
                    <a:gd name="TY12" fmla="*/ 1976 h 1999"/>
                    <a:gd name="TX13" fmla="*/ 639 w 2658"/>
                    <a:gd name="TY13" fmla="*/ 1901 h 1999"/>
                    <a:gd name="TX14" fmla="*/ 129 w 2658"/>
                    <a:gd name="TY14" fmla="*/ 1406 h 1999"/>
                    <a:gd name="TX15" fmla="*/ 1223 w 2658"/>
                    <a:gd name="TY15" fmla="*/ 371 h 1999"/>
                    <a:gd name="TX16" fmla="*/ 1223 w 2658"/>
                    <a:gd name="TY16" fmla="*/ 371 h 1999"/>
                    <a:gd name="TX17" fmla="*/ 1489 w 2658"/>
                    <a:gd name="TY17" fmla="*/ 167 h 1999"/>
                    <a:gd name="TX18" fmla="*/ 1605 w 2658"/>
                    <a:gd name="TY18" fmla="*/ 121 h 1999"/>
                    <a:gd name="TX19" fmla="*/ 1715 w 2658"/>
                    <a:gd name="TY19" fmla="*/ 106 h 1999"/>
                    <a:gd name="TX20" fmla="*/ 1884 w 2658"/>
                    <a:gd name="TY20" fmla="*/ 138 h 1999"/>
                    <a:gd name="TX21" fmla="*/ 2181 w 2658"/>
                    <a:gd name="TY21" fmla="*/ 306 h 1999"/>
                    <a:gd name="TX22" fmla="*/ 2562 w 2658"/>
                    <a:gd name="TY22" fmla="*/ 612 h 1999"/>
                    <a:gd name="TX23" fmla="*/ 2637 w 2658"/>
                    <a:gd name="TY23" fmla="*/ 606 h 1999"/>
                    <a:gd name="TX24" fmla="*/ 2631 w 2658"/>
                    <a:gd name="TY24" fmla="*/ 532 h 1999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</a:cxnLst>
                  <a:rect l="l" t="t" r="r" b="b"/>
                  <a:pathLst>
                    <a:path w="2658" h="1999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8" name="形状 17"/>
                <p:cNvSpPr/>
                <p:nvPr/>
              </p:nvSpPr>
              <p:spPr>
                <a:xfrm>
                  <a:off x="4000500" y="6132195"/>
                  <a:ext cx="361315" cy="240665"/>
                </a:xfrm>
                <a:custGeom>
                  <a:avLst/>
                  <a:gdLst>
                    <a:gd name="TX0" fmla="*/ 2142 w 2159"/>
                    <a:gd name="TY0" fmla="*/ 438 h 1153"/>
                    <a:gd name="TX1" fmla="*/ 1725 w 2159"/>
                    <a:gd name="TY1" fmla="*/ 118 h 1153"/>
                    <a:gd name="TX2" fmla="*/ 1552 w 2159"/>
                    <a:gd name="TY2" fmla="*/ 31 h 1153"/>
                    <a:gd name="TX3" fmla="*/ 1386 w 2159"/>
                    <a:gd name="TY3" fmla="*/ 0 h 1153"/>
                    <a:gd name="TX4" fmla="*/ 1261 w 2159"/>
                    <a:gd name="TY4" fmla="*/ 19 h 1153"/>
                    <a:gd name="TX5" fmla="*/ 1068 w 2159"/>
                    <a:gd name="TY5" fmla="*/ 115 h 1153"/>
                    <a:gd name="TX6" fmla="*/ 852 w 2159"/>
                    <a:gd name="TY6" fmla="*/ 295 h 1153"/>
                    <a:gd name="TX7" fmla="*/ 852 w 2159"/>
                    <a:gd name="TY7" fmla="*/ 295 h 1153"/>
                    <a:gd name="TX8" fmla="*/ 13 w 2159"/>
                    <a:gd name="TY8" fmla="*/ 1094 h 1153"/>
                    <a:gd name="TX9" fmla="*/ 12 w 2159"/>
                    <a:gd name="TY9" fmla="*/ 1138 h 1153"/>
                    <a:gd name="TX10" fmla="*/ 56 w 2159"/>
                    <a:gd name="TY10" fmla="*/ 1139 h 1153"/>
                    <a:gd name="TX11" fmla="*/ 895 w 2159"/>
                    <a:gd name="TY11" fmla="*/ 340 h 1153"/>
                    <a:gd name="TX12" fmla="*/ 895 w 2159"/>
                    <a:gd name="TY12" fmla="*/ 340 h 1153"/>
                    <a:gd name="TX13" fmla="*/ 1164 w 2159"/>
                    <a:gd name="TY13" fmla="*/ 128 h 1153"/>
                    <a:gd name="TX14" fmla="*/ 1279 w 2159"/>
                    <a:gd name="TY14" fmla="*/ 79 h 1153"/>
                    <a:gd name="TX15" fmla="*/ 1386 w 2159"/>
                    <a:gd name="TY15" fmla="*/ 63 h 1153"/>
                    <a:gd name="TX16" fmla="*/ 1531 w 2159"/>
                    <a:gd name="TY16" fmla="*/ 90 h 1153"/>
                    <a:gd name="TX17" fmla="*/ 1781 w 2159"/>
                    <a:gd name="TY17" fmla="*/ 231 h 1153"/>
                    <a:gd name="TX18" fmla="*/ 2102 w 2159"/>
                    <a:gd name="TY18" fmla="*/ 486 h 1153"/>
                    <a:gd name="TX19" fmla="*/ 2146 w 2159"/>
                    <a:gd name="TY19" fmla="*/ 482 h 1153"/>
                    <a:gd name="TX20" fmla="*/ 2142 w 2159"/>
                    <a:gd name="TY20" fmla="*/ 438 h 115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59" h="1153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9" name="形状 18"/>
                <p:cNvSpPr/>
                <p:nvPr/>
              </p:nvSpPr>
              <p:spPr>
                <a:xfrm>
                  <a:off x="4025265" y="6186170"/>
                  <a:ext cx="307975" cy="213995"/>
                </a:xfrm>
                <a:custGeom>
                  <a:avLst/>
                  <a:gdLst>
                    <a:gd name="TX0" fmla="*/ 1832 w 1845"/>
                    <a:gd name="TY0" fmla="*/ 349 h 1022"/>
                    <a:gd name="TX1" fmla="*/ 1494 w 1845"/>
                    <a:gd name="TY1" fmla="*/ 93 h 1022"/>
                    <a:gd name="TX2" fmla="*/ 1356 w 1845"/>
                    <a:gd name="TY2" fmla="*/ 24 h 1022"/>
                    <a:gd name="TX3" fmla="*/ 1224 w 1845"/>
                    <a:gd name="TY3" fmla="*/ 0 h 1022"/>
                    <a:gd name="TX4" fmla="*/ 1110 w 1845"/>
                    <a:gd name="TY4" fmla="*/ 18 h 1022"/>
                    <a:gd name="TX5" fmla="*/ 929 w 1845"/>
                    <a:gd name="TY5" fmla="*/ 116 h 1022"/>
                    <a:gd name="TX6" fmla="*/ 715 w 1845"/>
                    <a:gd name="TY6" fmla="*/ 301 h 1022"/>
                    <a:gd name="TX7" fmla="*/ 714 w 1845"/>
                    <a:gd name="TY7" fmla="*/ 301 h 1022"/>
                    <a:gd name="TX8" fmla="*/ 10 w 1845"/>
                    <a:gd name="TY8" fmla="*/ 978 h 1022"/>
                    <a:gd name="TX9" fmla="*/ 9 w 1845"/>
                    <a:gd name="TY9" fmla="*/ 1011 h 1022"/>
                    <a:gd name="TX10" fmla="*/ 42 w 1845"/>
                    <a:gd name="TY10" fmla="*/ 1012 h 1022"/>
                    <a:gd name="TX11" fmla="*/ 746 w 1845"/>
                    <a:gd name="TY11" fmla="*/ 334 h 1022"/>
                    <a:gd name="TX12" fmla="*/ 746 w 1845"/>
                    <a:gd name="TY12" fmla="*/ 334 h 1022"/>
                    <a:gd name="TX13" fmla="*/ 1016 w 1845"/>
                    <a:gd name="TY13" fmla="*/ 114 h 1022"/>
                    <a:gd name="TX14" fmla="*/ 1124 w 1845"/>
                    <a:gd name="TY14" fmla="*/ 62 h 1022"/>
                    <a:gd name="TX15" fmla="*/ 1224 w 1845"/>
                    <a:gd name="TY15" fmla="*/ 46 h 1022"/>
                    <a:gd name="TX16" fmla="*/ 1340 w 1845"/>
                    <a:gd name="TY16" fmla="*/ 67 h 1022"/>
                    <a:gd name="TX17" fmla="*/ 1542 w 1845"/>
                    <a:gd name="TY17" fmla="*/ 180 h 1022"/>
                    <a:gd name="TX18" fmla="*/ 1803 w 1845"/>
                    <a:gd name="TY18" fmla="*/ 385 h 1022"/>
                    <a:gd name="TX19" fmla="*/ 1835 w 1845"/>
                    <a:gd name="TY19" fmla="*/ 381 h 1022"/>
                    <a:gd name="TX20" fmla="*/ 1832 w 1845"/>
                    <a:gd name="TY20" fmla="*/ 349 h 1022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845" h="1022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" name="形状 19"/>
                <p:cNvSpPr/>
                <p:nvPr/>
              </p:nvSpPr>
              <p:spPr>
                <a:xfrm>
                  <a:off x="4048760" y="6239510"/>
                  <a:ext cx="255905" cy="187325"/>
                </a:xfrm>
                <a:custGeom>
                  <a:avLst/>
                  <a:gdLst>
                    <a:gd name="TX0" fmla="*/ 1522 w 1531"/>
                    <a:gd name="TY0" fmla="*/ 264 h 896"/>
                    <a:gd name="TX1" fmla="*/ 1260 w 1531"/>
                    <a:gd name="TY1" fmla="*/ 70 h 896"/>
                    <a:gd name="TX2" fmla="*/ 1156 w 1531"/>
                    <a:gd name="TY2" fmla="*/ 18 h 896"/>
                    <a:gd name="TX3" fmla="*/ 1057 w 1531"/>
                    <a:gd name="TY3" fmla="*/ 0 h 896"/>
                    <a:gd name="TX4" fmla="*/ 957 w 1531"/>
                    <a:gd name="TY4" fmla="*/ 19 h 896"/>
                    <a:gd name="TX5" fmla="*/ 791 w 1531"/>
                    <a:gd name="TY5" fmla="*/ 119 h 896"/>
                    <a:gd name="TX6" fmla="*/ 577 w 1531"/>
                    <a:gd name="TY6" fmla="*/ 310 h 896"/>
                    <a:gd name="TX7" fmla="*/ 577 w 1531"/>
                    <a:gd name="TY7" fmla="*/ 310 h 896"/>
                    <a:gd name="TX8" fmla="*/ 6 w 1531"/>
                    <a:gd name="TY8" fmla="*/ 867 h 896"/>
                    <a:gd name="TX9" fmla="*/ 6 w 1531"/>
                    <a:gd name="TY9" fmla="*/ 888 h 896"/>
                    <a:gd name="TX10" fmla="*/ 27 w 1531"/>
                    <a:gd name="TY10" fmla="*/ 888 h 896"/>
                    <a:gd name="TX11" fmla="*/ 598 w 1531"/>
                    <a:gd name="TY11" fmla="*/ 331 h 896"/>
                    <a:gd name="TX12" fmla="*/ 598 w 1531"/>
                    <a:gd name="TY12" fmla="*/ 331 h 896"/>
                    <a:gd name="TX13" fmla="*/ 866 w 1531"/>
                    <a:gd name="TY13" fmla="*/ 101 h 896"/>
                    <a:gd name="TX14" fmla="*/ 968 w 1531"/>
                    <a:gd name="TY14" fmla="*/ 47 h 896"/>
                    <a:gd name="TX15" fmla="*/ 1057 w 1531"/>
                    <a:gd name="TY15" fmla="*/ 29 h 896"/>
                    <a:gd name="TX16" fmla="*/ 1146 w 1531"/>
                    <a:gd name="TY16" fmla="*/ 46 h 896"/>
                    <a:gd name="TX17" fmla="*/ 1300 w 1531"/>
                    <a:gd name="TY17" fmla="*/ 132 h 896"/>
                    <a:gd name="TX18" fmla="*/ 1504 w 1531"/>
                    <a:gd name="TY18" fmla="*/ 287 h 896"/>
                    <a:gd name="TX19" fmla="*/ 1524 w 1531"/>
                    <a:gd name="TY19" fmla="*/ 285 h 896"/>
                    <a:gd name="TX20" fmla="*/ 1522 w 1531"/>
                    <a:gd name="TY20" fmla="*/ 264 h 89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531" h="896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1" name="形状 20"/>
                <p:cNvSpPr/>
                <p:nvPr/>
              </p:nvSpPr>
              <p:spPr>
                <a:xfrm>
                  <a:off x="4072255" y="6291580"/>
                  <a:ext cx="203835" cy="161925"/>
                </a:xfrm>
                <a:custGeom>
                  <a:avLst/>
                  <a:gdLst>
                    <a:gd name="TX0" fmla="*/ 1212 w 1218"/>
                    <a:gd name="TY0" fmla="*/ 184 h 774"/>
                    <a:gd name="TX1" fmla="*/ 1023 w 1218"/>
                    <a:gd name="TY1" fmla="*/ 48 h 774"/>
                    <a:gd name="TX2" fmla="*/ 884 w 1218"/>
                    <a:gd name="TY2" fmla="*/ 0 h 774"/>
                    <a:gd name="TX3" fmla="*/ 801 w 1218"/>
                    <a:gd name="TY3" fmla="*/ 20 h 774"/>
                    <a:gd name="TX4" fmla="*/ 653 w 1218"/>
                    <a:gd name="TY4" fmla="*/ 124 h 774"/>
                    <a:gd name="TX5" fmla="*/ 440 w 1218"/>
                    <a:gd name="TY5" fmla="*/ 324 h 774"/>
                    <a:gd name="TX6" fmla="*/ 440 w 1218"/>
                    <a:gd name="TY6" fmla="*/ 324 h 774"/>
                    <a:gd name="TX7" fmla="*/ 3 w 1218"/>
                    <a:gd name="TY7" fmla="*/ 760 h 774"/>
                    <a:gd name="TX8" fmla="*/ 3 w 1218"/>
                    <a:gd name="TY8" fmla="*/ 770 h 774"/>
                    <a:gd name="TX9" fmla="*/ 12 w 1218"/>
                    <a:gd name="TY9" fmla="*/ 770 h 774"/>
                    <a:gd name="TX10" fmla="*/ 449 w 1218"/>
                    <a:gd name="TY10" fmla="*/ 333 h 774"/>
                    <a:gd name="TX11" fmla="*/ 716 w 1218"/>
                    <a:gd name="TY11" fmla="*/ 90 h 774"/>
                    <a:gd name="TX12" fmla="*/ 806 w 1218"/>
                    <a:gd name="TY12" fmla="*/ 32 h 774"/>
                    <a:gd name="TX13" fmla="*/ 884 w 1218"/>
                    <a:gd name="TY13" fmla="*/ 13 h 774"/>
                    <a:gd name="TX14" fmla="*/ 1016 w 1218"/>
                    <a:gd name="TY14" fmla="*/ 60 h 774"/>
                    <a:gd name="TX15" fmla="*/ 1204 w 1218"/>
                    <a:gd name="TY15" fmla="*/ 195 h 774"/>
                    <a:gd name="TX16" fmla="*/ 1214 w 1218"/>
                    <a:gd name="TY16" fmla="*/ 194 h 774"/>
                    <a:gd name="TX17" fmla="*/ 1212 w 1218"/>
                    <a:gd name="TY17" fmla="*/ 184 h 77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</a:cxnLst>
                  <a:rect l="l" t="t" r="r" b="b"/>
                  <a:pathLst>
                    <a:path w="1218" h="774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2" name="形状 21"/>
                <p:cNvSpPr/>
                <p:nvPr/>
              </p:nvSpPr>
              <p:spPr>
                <a:xfrm>
                  <a:off x="4190365" y="6320155"/>
                  <a:ext cx="74295" cy="61595"/>
                </a:xfrm>
                <a:custGeom>
                  <a:avLst/>
                  <a:gdLst>
                    <a:gd name="TX0" fmla="*/ 49 w 443"/>
                    <a:gd name="TY0" fmla="*/ 200 h 294"/>
                    <a:gd name="TX1" fmla="*/ 0 w 443"/>
                    <a:gd name="TY1" fmla="*/ 156 h 294"/>
                    <a:gd name="TX2" fmla="*/ 45 w 443"/>
                    <a:gd name="TY2" fmla="*/ 107 h 294"/>
                    <a:gd name="TX3" fmla="*/ 392 w 443"/>
                    <a:gd name="TY3" fmla="*/ 91 h 294"/>
                    <a:gd name="TX4" fmla="*/ 441 w 443"/>
                    <a:gd name="TY4" fmla="*/ 137 h 294"/>
                    <a:gd name="TX5" fmla="*/ 396 w 443"/>
                    <a:gd name="TY5" fmla="*/ 185 h 294"/>
                    <a:gd name="TX6" fmla="*/ 49 w 443"/>
                    <a:gd name="TY6" fmla="*/ 200 h 29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443" h="294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4628515" y="5979160"/>
              <a:ext cx="1400175" cy="72199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</a:pPr>
              <a:r>
                <a:rPr sz="1800" spc="600">
                  <a:solidFill>
                    <a:srgbClr val="5B307E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计算机网络</a:t>
              </a:r>
              <a:endParaRPr lang="ko-KR" altLang="en-US" sz="18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</a:pPr>
              <a:r>
                <a:rPr sz="1800" spc="600">
                  <a:solidFill>
                    <a:srgbClr val="5B307E"/>
                  </a:solidFill>
                  <a:latin typeface="微软雅黑" panose="020B0503020204020204" charset="-122"/>
                  <a:ea typeface="微软雅黑" panose="020B0503020204020204" charset="-122"/>
                </a:rPr>
                <a:t>教案社区</a:t>
              </a:r>
              <a:endParaRPr lang="ko-KR" altLang="en-US" sz="18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形状 38"/>
          <p:cNvSpPr/>
          <p:nvPr/>
        </p:nvSpPr>
        <p:spPr>
          <a:xfrm>
            <a:off x="542925" y="55499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单击此处编辑母版标题样式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681355" y="1510665"/>
            <a:ext cx="8543925" cy="4586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Ø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000250" indent="-171450" algn="l" defTabSz="45720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cxnSp>
        <p:nvCxnSpPr>
          <p:cNvPr id="40" name="形状 39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42" name="组合 41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53" name="形状 52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形状 53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形状 54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形状 55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形状 56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形状 57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形状 58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0" name="形状 59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1" name="形状 60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2" name="形状 61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3" name="形状 62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44" name="形状 43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形状 44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形状 45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形状 46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形状 47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形状 48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形状 49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形状 50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形状 51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64" name="形状 63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66" name="形状 65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形状 66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8" name="形状 67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形状 68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0" name="形状 69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学校图标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0">
            <a:off x="591185" y="643890"/>
            <a:ext cx="327025" cy="321945"/>
            <a:chOff x="591185" y="643890"/>
            <a:chExt cx="327025" cy="321945"/>
          </a:xfrm>
          <a:solidFill>
            <a:schemeClr val="bg1"/>
          </a:solidFill>
        </p:grpSpPr>
        <p:sp>
          <p:nvSpPr>
            <p:cNvPr id="72" name="形状 71"/>
            <p:cNvSpPr/>
            <p:nvPr/>
          </p:nvSpPr>
          <p:spPr>
            <a:xfrm>
              <a:off x="658495" y="72263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3" name="形状 72"/>
            <p:cNvSpPr/>
            <p:nvPr/>
          </p:nvSpPr>
          <p:spPr>
            <a:xfrm>
              <a:off x="676910" y="79375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4" name="形状 73"/>
            <p:cNvSpPr/>
            <p:nvPr/>
          </p:nvSpPr>
          <p:spPr>
            <a:xfrm>
              <a:off x="693420" y="777875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5" name="形状 74"/>
            <p:cNvSpPr/>
            <p:nvPr/>
          </p:nvSpPr>
          <p:spPr>
            <a:xfrm>
              <a:off x="710565" y="76263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6" name="形状 75"/>
            <p:cNvSpPr/>
            <p:nvPr/>
          </p:nvSpPr>
          <p:spPr>
            <a:xfrm>
              <a:off x="727075" y="74739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7" name="形状 76"/>
            <p:cNvSpPr/>
            <p:nvPr/>
          </p:nvSpPr>
          <p:spPr>
            <a:xfrm>
              <a:off x="591185" y="643890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8" name="形状 77"/>
            <p:cNvSpPr/>
            <p:nvPr/>
          </p:nvSpPr>
          <p:spPr>
            <a:xfrm>
              <a:off x="622300" y="67754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9" name="形状 78"/>
            <p:cNvSpPr/>
            <p:nvPr/>
          </p:nvSpPr>
          <p:spPr>
            <a:xfrm>
              <a:off x="636270" y="708660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0" name="形状 79"/>
            <p:cNvSpPr/>
            <p:nvPr/>
          </p:nvSpPr>
          <p:spPr>
            <a:xfrm>
              <a:off x="650240" y="73977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1" name="形状 80"/>
            <p:cNvSpPr/>
            <p:nvPr/>
          </p:nvSpPr>
          <p:spPr>
            <a:xfrm>
              <a:off x="664210" y="76962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2" name="形状 81"/>
            <p:cNvSpPr/>
            <p:nvPr/>
          </p:nvSpPr>
          <p:spPr>
            <a:xfrm>
              <a:off x="733425" y="78613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83" name="图片 82" descr="C:/Users/dell/AppData/Roaming/JisuOffice/ETemp/5560_20340512/fImage2929853264153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t="24812" r="6676" b="19815"/>
          <a:stretch>
            <a:fillRect/>
          </a:stretch>
        </p:blipFill>
        <p:spPr>
          <a:xfrm>
            <a:off x="8285480" y="426720"/>
            <a:ext cx="1194435" cy="390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675640" y="1710055"/>
            <a:ext cx="854392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75640" y="4589780"/>
            <a:ext cx="8543925" cy="150050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Ũ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680720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5014595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ũ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Ū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542925" y="63627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形状 8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22" name="形状 21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形状 22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形状 23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形状 24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形状 25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形状 26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形状 27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形状 28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形状 29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形状 30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形状 31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形状 12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形状 13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形状 14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形状 15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形状 16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形状 17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形状 18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形状 19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形状 20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33" name="形状 32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35" name="形状 34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形状 35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形状 36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形状 37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" name="形状 38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我的学校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581660" y="729615"/>
            <a:ext cx="327025" cy="321945"/>
            <a:chOff x="581660" y="729615"/>
            <a:chExt cx="327025" cy="321945"/>
          </a:xfrm>
          <a:solidFill>
            <a:schemeClr val="bg1"/>
          </a:solidFill>
        </p:grpSpPr>
        <p:sp>
          <p:nvSpPr>
            <p:cNvPr id="41" name="形状 40"/>
            <p:cNvSpPr/>
            <p:nvPr/>
          </p:nvSpPr>
          <p:spPr>
            <a:xfrm>
              <a:off x="648970" y="80772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形状 41"/>
            <p:cNvSpPr/>
            <p:nvPr/>
          </p:nvSpPr>
          <p:spPr>
            <a:xfrm>
              <a:off x="666750" y="87884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形状 42"/>
            <p:cNvSpPr/>
            <p:nvPr/>
          </p:nvSpPr>
          <p:spPr>
            <a:xfrm>
              <a:off x="683260" y="863600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形状 43"/>
            <p:cNvSpPr/>
            <p:nvPr/>
          </p:nvSpPr>
          <p:spPr>
            <a:xfrm>
              <a:off x="701040" y="84772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形状 44"/>
            <p:cNvSpPr/>
            <p:nvPr/>
          </p:nvSpPr>
          <p:spPr>
            <a:xfrm>
              <a:off x="716915" y="83248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形状 45"/>
            <p:cNvSpPr/>
            <p:nvPr/>
          </p:nvSpPr>
          <p:spPr>
            <a:xfrm>
              <a:off x="581660" y="729615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形状 46"/>
            <p:cNvSpPr/>
            <p:nvPr/>
          </p:nvSpPr>
          <p:spPr>
            <a:xfrm>
              <a:off x="612140" y="76263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形状 47"/>
            <p:cNvSpPr/>
            <p:nvPr/>
          </p:nvSpPr>
          <p:spPr>
            <a:xfrm>
              <a:off x="626110" y="794385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形状 48"/>
            <p:cNvSpPr/>
            <p:nvPr/>
          </p:nvSpPr>
          <p:spPr>
            <a:xfrm>
              <a:off x="640080" y="82486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形状 49"/>
            <p:cNvSpPr/>
            <p:nvPr/>
          </p:nvSpPr>
          <p:spPr>
            <a:xfrm>
              <a:off x="654685" y="85471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形状 50"/>
            <p:cNvSpPr/>
            <p:nvPr/>
          </p:nvSpPr>
          <p:spPr>
            <a:xfrm>
              <a:off x="723900" y="87122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75690" y="365125"/>
            <a:ext cx="815022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82625" y="1681480"/>
            <a:ext cx="4190365" cy="82359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682625" y="2505075"/>
            <a:ext cx="419036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 0"/>
          <p:cNvSpPr txBox="1"/>
          <p:nvPr>
            <p:ph type="body"/>
          </p:nvPr>
        </p:nvSpPr>
        <p:spPr>
          <a:xfrm>
            <a:off x="5014595" y="1681480"/>
            <a:ext cx="4211955" cy="823595"/>
          </a:xfrm>
          <a:prstGeom prst="rect">
            <a:avLst/>
          </a:prstGeom>
        </p:spPr>
      </p:sp>
      <p:sp>
        <p:nvSpPr>
          <p:cNvPr id="6" name="Rect 0"/>
          <p:cNvSpPr txBox="1"/>
          <p:nvPr>
            <p:ph hasCustomPrompt="1"/>
          </p:nvPr>
        </p:nvSpPr>
        <p:spPr>
          <a:xfrm>
            <a:off x="5014595" y="2505075"/>
            <a:ext cx="421195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7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ū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Ŭ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0" name="形状 9"/>
          <p:cNvSpPr/>
          <p:nvPr/>
        </p:nvSpPr>
        <p:spPr>
          <a:xfrm>
            <a:off x="542925" y="63627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形状 10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24" name="形状 23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形状 24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形状 25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形状 26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形状 27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形状 28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形状 29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形状 30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形状 31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形状 32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形状 33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形状 14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形状 15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形状 16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形状 17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形状 18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形状 19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形状 20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形状 21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形状 22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35" name="形状 34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37" name="形状 36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形状 37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形状 38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形状 39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" name="形状 40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我的学校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0">
            <a:off x="581660" y="729615"/>
            <a:ext cx="327025" cy="321945"/>
            <a:chOff x="581660" y="729615"/>
            <a:chExt cx="327025" cy="321945"/>
          </a:xfrm>
          <a:solidFill>
            <a:schemeClr val="bg1"/>
          </a:solidFill>
        </p:grpSpPr>
        <p:sp>
          <p:nvSpPr>
            <p:cNvPr id="43" name="形状 42"/>
            <p:cNvSpPr/>
            <p:nvPr/>
          </p:nvSpPr>
          <p:spPr>
            <a:xfrm>
              <a:off x="648970" y="80772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形状 43"/>
            <p:cNvSpPr/>
            <p:nvPr/>
          </p:nvSpPr>
          <p:spPr>
            <a:xfrm>
              <a:off x="666750" y="87884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形状 44"/>
            <p:cNvSpPr/>
            <p:nvPr/>
          </p:nvSpPr>
          <p:spPr>
            <a:xfrm>
              <a:off x="683260" y="863600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形状 45"/>
            <p:cNvSpPr/>
            <p:nvPr/>
          </p:nvSpPr>
          <p:spPr>
            <a:xfrm>
              <a:off x="701040" y="84772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形状 46"/>
            <p:cNvSpPr/>
            <p:nvPr/>
          </p:nvSpPr>
          <p:spPr>
            <a:xfrm>
              <a:off x="716915" y="83248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形状 47"/>
            <p:cNvSpPr/>
            <p:nvPr/>
          </p:nvSpPr>
          <p:spPr>
            <a:xfrm>
              <a:off x="581660" y="729615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形状 48"/>
            <p:cNvSpPr/>
            <p:nvPr/>
          </p:nvSpPr>
          <p:spPr>
            <a:xfrm>
              <a:off x="612140" y="76263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形状 49"/>
            <p:cNvSpPr/>
            <p:nvPr/>
          </p:nvSpPr>
          <p:spPr>
            <a:xfrm>
              <a:off x="626110" y="794385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形状 50"/>
            <p:cNvSpPr/>
            <p:nvPr/>
          </p:nvSpPr>
          <p:spPr>
            <a:xfrm>
              <a:off x="640080" y="82486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形状 51"/>
            <p:cNvSpPr/>
            <p:nvPr/>
          </p:nvSpPr>
          <p:spPr>
            <a:xfrm>
              <a:off x="654685" y="85471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形状 52"/>
            <p:cNvSpPr/>
            <p:nvPr/>
          </p:nvSpPr>
          <p:spPr>
            <a:xfrm>
              <a:off x="723900" y="87122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4.png"/><Relationship Id="rId23" Type="http://schemas.openxmlformats.org/officeDocument/2006/relationships/image" Target="../media/image3.jpe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"/>
            <a:ext cx="9906000" cy="6853555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495" cy="6858000"/>
            <a:chOff x="0" y="0"/>
            <a:chExt cx="2309495" cy="6858000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162685" cy="5290820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822325" cy="4624705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930"/>
              <a:ext cx="981710" cy="1195070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611630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309495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8130"/>
              <a:ext cx="1492885" cy="1499870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260" y="457200"/>
            <a:ext cx="834644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260" y="2667000"/>
            <a:ext cx="8346440" cy="335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155" y="6116955"/>
            <a:ext cx="930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285" y="6116955"/>
            <a:ext cx="5756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660" y="6116955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330" y="6216650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25" y="5975350"/>
            <a:ext cx="2641600" cy="8826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0"/>
            <a:ext cx="1000125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-87630" y="6002655"/>
            <a:ext cx="2641600" cy="882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81355" y="1590040"/>
            <a:ext cx="8543925" cy="4586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1.xml"/><Relationship Id="rId23" Type="http://schemas.openxmlformats.org/officeDocument/2006/relationships/image" Target="../media/image8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ike.baidu.com/item/%E7%B2%97%E6%B3%A2%E5%88%86%E5%A4%8D%E7%94%A8%E5%99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 0"/>
          <p:cNvSpPr txBox="1"/>
          <p:nvPr>
            <p:ph type="ctrTitle"/>
          </p:nvPr>
        </p:nvSpPr>
        <p:spPr>
          <a:xfrm>
            <a:off x="1617980" y="367665"/>
            <a:ext cx="7527290" cy="34893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2.3 </a:t>
            </a:r>
            <a:r>
              <a:rPr sz="44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信道复用技术</a:t>
            </a:r>
            <a:endParaRPr lang="ko-KR" altLang="en-US" sz="54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051" name="Rect 0"/>
          <p:cNvSpPr txBox="1"/>
          <p:nvPr>
            <p:ph type="subTitle" idx="1"/>
          </p:nvPr>
        </p:nvSpPr>
        <p:spPr>
          <a:xfrm>
            <a:off x="3219450" y="5538470"/>
            <a:ext cx="6243955" cy="13658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45720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Tx/>
              <a:buNone/>
            </a:pPr>
            <a:r>
              <a:rPr sz="3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Corbel" panose="020B0503020204020204" pitchFamily="34" charset="0"/>
                <a:ea typeface="宋体" panose="02010600030101010101" pitchFamily="2" charset="-122"/>
              </a:rPr>
              <a:t>计算机网络课程组</a:t>
            </a:r>
            <a:endParaRPr lang="ko-KR" altLang="en-US" sz="3000" b="1">
              <a:solidFill>
                <a:srgbClr val="000000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188595"/>
            <a:ext cx="7410450" cy="144081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 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波分复用 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WDM</a:t>
            </a:r>
            <a:b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</a:b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0885" y="1628775"/>
            <a:ext cx="6356350" cy="954405"/>
          </a:xfrm>
          <a:prstGeom prst="rect">
            <a:avLst/>
          </a:prstGeom>
          <a:solidFill>
            <a:srgbClr val="FFFF00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波分复用就是光的频分复用。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使用一根光纤来同时传输多个光载波信号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2415" y="2132965"/>
            <a:ext cx="9721215" cy="4268470"/>
            <a:chOff x="272415" y="2132965"/>
            <a:chExt cx="9721215" cy="4268470"/>
          </a:xfrm>
        </p:grpSpPr>
        <p:sp>
          <p:nvSpPr>
            <p:cNvPr id="150530" name="Text Box 2"/>
            <p:cNvSpPr txBox="1">
              <a:spLocks noChangeArrowheads="1"/>
            </p:cNvSpPr>
            <p:nvPr/>
          </p:nvSpPr>
          <p:spPr bwMode="auto">
            <a:xfrm flipH="1">
              <a:off x="7723505" y="2780665"/>
              <a:ext cx="2270125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1550 nm           0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1551 nm           1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1552 nm           2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1553 nm           3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1554 nm           4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1555 nm           5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1556 nm           6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1557 nm           7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31" name="Text Box 3"/>
            <p:cNvSpPr txBox="1">
              <a:spLocks noChangeArrowheads="1"/>
            </p:cNvSpPr>
            <p:nvPr/>
          </p:nvSpPr>
          <p:spPr bwMode="auto">
            <a:xfrm>
              <a:off x="560705" y="2817495"/>
              <a:ext cx="2481580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            1550 nm  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            1551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            1552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            1553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            1554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            1555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            1556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            1557 nm  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34" name="Text Box 6"/>
            <p:cNvSpPr txBox="1">
              <a:spLocks noChangeArrowheads="1"/>
            </p:cNvSpPr>
            <p:nvPr/>
          </p:nvSpPr>
          <p:spPr bwMode="auto">
            <a:xfrm>
              <a:off x="272415" y="5755005"/>
              <a:ext cx="1491615" cy="646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 </a:t>
              </a:r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 </a:t>
              </a:r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2.5 Gb/s</a:t>
              </a:r>
              <a:endPara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1310 nm</a:t>
              </a:r>
              <a:endPara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7563485" y="319214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7563485" y="354266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7563485" y="389191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>
              <a:off x="7563485" y="424434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>
              <a:off x="7563485" y="459359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7563485" y="494601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1" name="Line 13"/>
            <p:cNvSpPr>
              <a:spLocks noChangeShapeType="1"/>
            </p:cNvSpPr>
            <p:nvPr/>
          </p:nvSpPr>
          <p:spPr bwMode="auto">
            <a:xfrm>
              <a:off x="7563485" y="529526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>
              <a:off x="7563485" y="564769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3" name="Line 15"/>
            <p:cNvSpPr>
              <a:spLocks noChangeShapeType="1"/>
            </p:cNvSpPr>
            <p:nvPr/>
          </p:nvSpPr>
          <p:spPr bwMode="auto">
            <a:xfrm>
              <a:off x="311150" y="319214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>
              <a:off x="311150" y="354266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5" name="Line 17"/>
            <p:cNvSpPr>
              <a:spLocks noChangeShapeType="1"/>
            </p:cNvSpPr>
            <p:nvPr/>
          </p:nvSpPr>
          <p:spPr bwMode="auto">
            <a:xfrm>
              <a:off x="311150" y="389191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6" name="Line 18"/>
            <p:cNvSpPr>
              <a:spLocks noChangeShapeType="1"/>
            </p:cNvSpPr>
            <p:nvPr/>
          </p:nvSpPr>
          <p:spPr bwMode="auto">
            <a:xfrm>
              <a:off x="311150" y="424434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7" name="Line 19"/>
            <p:cNvSpPr>
              <a:spLocks noChangeShapeType="1"/>
            </p:cNvSpPr>
            <p:nvPr/>
          </p:nvSpPr>
          <p:spPr bwMode="auto">
            <a:xfrm>
              <a:off x="311150" y="459359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>
              <a:off x="311150" y="494601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311150" y="5295265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50" name="Line 22"/>
            <p:cNvSpPr>
              <a:spLocks noChangeShapeType="1"/>
            </p:cNvSpPr>
            <p:nvPr/>
          </p:nvSpPr>
          <p:spPr bwMode="auto">
            <a:xfrm>
              <a:off x="311150" y="5647690"/>
              <a:ext cx="226504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51" name="Line 23"/>
            <p:cNvSpPr>
              <a:spLocks noChangeShapeType="1"/>
            </p:cNvSpPr>
            <p:nvPr/>
          </p:nvSpPr>
          <p:spPr bwMode="auto">
            <a:xfrm>
              <a:off x="2629535" y="4414520"/>
              <a:ext cx="48736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 rot="5400000">
              <a:off x="3559175" y="4249420"/>
              <a:ext cx="354330" cy="32131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803275" y="3094990"/>
              <a:ext cx="538480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803275" y="3444240"/>
              <a:ext cx="538480" cy="19494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803275" y="3795395"/>
              <a:ext cx="538480" cy="19558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803275" y="4145915"/>
              <a:ext cx="538480" cy="19494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803275" y="4497070"/>
              <a:ext cx="538480" cy="19558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803275" y="4847590"/>
              <a:ext cx="538480" cy="194945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59" name="Rectangle 31"/>
            <p:cNvSpPr>
              <a:spLocks noChangeArrowheads="1"/>
            </p:cNvSpPr>
            <p:nvPr/>
          </p:nvSpPr>
          <p:spPr bwMode="auto">
            <a:xfrm>
              <a:off x="803275" y="5198745"/>
              <a:ext cx="538480" cy="19558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0" name="Rectangle 32"/>
            <p:cNvSpPr>
              <a:spLocks noChangeArrowheads="1"/>
            </p:cNvSpPr>
            <p:nvPr/>
          </p:nvSpPr>
          <p:spPr bwMode="auto">
            <a:xfrm>
              <a:off x="803275" y="5547995"/>
              <a:ext cx="538480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1" name="Text Box 33"/>
            <p:cNvSpPr txBox="1">
              <a:spLocks noChangeArrowheads="1"/>
            </p:cNvSpPr>
            <p:nvPr/>
          </p:nvSpPr>
          <p:spPr bwMode="auto">
            <a:xfrm>
              <a:off x="3807460" y="3368040"/>
              <a:ext cx="110934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 Gb/s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2" name="AutoShape 34"/>
            <p:cNvSpPr>
              <a:spLocks noChangeArrowheads="1"/>
            </p:cNvSpPr>
            <p:nvPr/>
          </p:nvSpPr>
          <p:spPr bwMode="auto">
            <a:xfrm rot="-5400000">
              <a:off x="1118235" y="4149725"/>
              <a:ext cx="3239770" cy="539750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3" name="AutoShape 35"/>
            <p:cNvSpPr>
              <a:spLocks noChangeArrowheads="1"/>
            </p:cNvSpPr>
            <p:nvPr/>
          </p:nvSpPr>
          <p:spPr bwMode="auto">
            <a:xfrm rot="5400000" flipH="1">
              <a:off x="5674360" y="4150995"/>
              <a:ext cx="3239770" cy="538480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8767445" y="3094990"/>
              <a:ext cx="538480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8767445" y="3444240"/>
              <a:ext cx="538480" cy="19494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8767445" y="3795395"/>
              <a:ext cx="538480" cy="19558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8767445" y="4145915"/>
              <a:ext cx="538480" cy="19494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8767445" y="4497070"/>
              <a:ext cx="538480" cy="19558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9" name="Rectangle 41"/>
            <p:cNvSpPr>
              <a:spLocks noChangeArrowheads="1"/>
            </p:cNvSpPr>
            <p:nvPr/>
          </p:nvSpPr>
          <p:spPr bwMode="auto">
            <a:xfrm>
              <a:off x="8767445" y="4847590"/>
              <a:ext cx="538480" cy="194945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0" name="Rectangle 42"/>
            <p:cNvSpPr>
              <a:spLocks noChangeArrowheads="1"/>
            </p:cNvSpPr>
            <p:nvPr/>
          </p:nvSpPr>
          <p:spPr bwMode="auto">
            <a:xfrm>
              <a:off x="8767445" y="5198745"/>
              <a:ext cx="538480" cy="19558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1" name="Rectangle 43"/>
            <p:cNvSpPr>
              <a:spLocks noChangeArrowheads="1"/>
            </p:cNvSpPr>
            <p:nvPr/>
          </p:nvSpPr>
          <p:spPr bwMode="auto">
            <a:xfrm>
              <a:off x="8767445" y="5547995"/>
              <a:ext cx="538480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2" name="AutoShape 44"/>
            <p:cNvSpPr>
              <a:spLocks noChangeArrowheads="1"/>
            </p:cNvSpPr>
            <p:nvPr/>
          </p:nvSpPr>
          <p:spPr bwMode="auto">
            <a:xfrm rot="5400000">
              <a:off x="4832985" y="4250690"/>
              <a:ext cx="354330" cy="3200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3" name="AutoShape 45"/>
            <p:cNvSpPr>
              <a:spLocks noChangeArrowheads="1"/>
            </p:cNvSpPr>
            <p:nvPr/>
          </p:nvSpPr>
          <p:spPr bwMode="auto">
            <a:xfrm rot="5400000">
              <a:off x="6146165" y="4249420"/>
              <a:ext cx="354330" cy="32131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4" name="Line 46"/>
            <p:cNvSpPr>
              <a:spLocks noChangeShapeType="1"/>
            </p:cNvSpPr>
            <p:nvPr/>
          </p:nvSpPr>
          <p:spPr bwMode="auto">
            <a:xfrm flipH="1">
              <a:off x="4189730" y="3782695"/>
              <a:ext cx="139065" cy="6223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75" name="Text Box 47"/>
            <p:cNvSpPr txBox="1">
              <a:spLocks noChangeArrowheads="1"/>
            </p:cNvSpPr>
            <p:nvPr/>
          </p:nvSpPr>
          <p:spPr bwMode="auto">
            <a:xfrm>
              <a:off x="2495550" y="3881120"/>
              <a:ext cx="441325" cy="1015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复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0576" name="Text Box 48"/>
            <p:cNvSpPr txBox="1">
              <a:spLocks noChangeArrowheads="1"/>
            </p:cNvSpPr>
            <p:nvPr/>
          </p:nvSpPr>
          <p:spPr bwMode="auto">
            <a:xfrm>
              <a:off x="7056120" y="3881120"/>
              <a:ext cx="441325" cy="1015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分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器</a:t>
              </a:r>
              <a:endPara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0577" name="Text Box 49"/>
            <p:cNvSpPr txBox="1">
              <a:spLocks noChangeArrowheads="1"/>
            </p:cNvSpPr>
            <p:nvPr/>
          </p:nvSpPr>
          <p:spPr bwMode="auto">
            <a:xfrm>
              <a:off x="4953000" y="3215640"/>
              <a:ext cx="199136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EDFA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掺铒光纤放大器</a:t>
              </a:r>
              <a:endPara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H="1">
              <a:off x="5040630" y="3879215"/>
              <a:ext cx="474980" cy="4318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3682365" y="466534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975225" y="466534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678555" y="4761865"/>
              <a:ext cx="12947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82" name="Text Box 54"/>
            <p:cNvSpPr txBox="1">
              <a:spLocks noChangeArrowheads="1"/>
            </p:cNvSpPr>
            <p:nvPr/>
          </p:nvSpPr>
          <p:spPr bwMode="auto">
            <a:xfrm>
              <a:off x="3699510" y="4745990"/>
              <a:ext cx="105346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120 km</a:t>
              </a:r>
              <a:endPara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83" name="Text Box 55"/>
            <p:cNvSpPr txBox="1">
              <a:spLocks noChangeArrowheads="1"/>
            </p:cNvSpPr>
            <p:nvPr/>
          </p:nvSpPr>
          <p:spPr bwMode="auto">
            <a:xfrm>
              <a:off x="388620" y="2132965"/>
              <a:ext cx="121729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光调制器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0584" name="Line 56"/>
            <p:cNvSpPr>
              <a:spLocks noChangeShapeType="1"/>
            </p:cNvSpPr>
            <p:nvPr/>
          </p:nvSpPr>
          <p:spPr bwMode="auto">
            <a:xfrm>
              <a:off x="1115695" y="2583180"/>
              <a:ext cx="0" cy="51244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0585" name="Text Box 57"/>
            <p:cNvSpPr txBox="1">
              <a:spLocks noChangeArrowheads="1"/>
            </p:cNvSpPr>
            <p:nvPr/>
          </p:nvSpPr>
          <p:spPr bwMode="auto">
            <a:xfrm>
              <a:off x="8323580" y="2132965"/>
              <a:ext cx="121729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光解调器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0586" name="Line 58"/>
            <p:cNvSpPr>
              <a:spLocks noChangeShapeType="1"/>
            </p:cNvSpPr>
            <p:nvPr/>
          </p:nvSpPr>
          <p:spPr bwMode="auto">
            <a:xfrm>
              <a:off x="8964930" y="2583180"/>
              <a:ext cx="0" cy="51244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8361680" y="5755005"/>
              <a:ext cx="1491615" cy="646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 </a:t>
              </a:r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 </a:t>
              </a:r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2.5 Gb/s</a:t>
              </a:r>
              <a:endPara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1310 nm</a:t>
              </a:r>
              <a:endParaRPr kumimoji="1"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07995" y="5775960"/>
              <a:ext cx="401764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波分复用的概念</a:t>
              </a:r>
              <a:endPara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63660" y="6116955"/>
            <a:ext cx="447675" cy="365760"/>
          </a:xfrm>
        </p:spPr>
        <p:txBody>
          <a:bodyPr/>
          <a:lstStyle/>
          <a:p>
            <a:fld id="{14338B79-8FD5-46F1-8A19-651A319ADB19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 txBox="1"/>
          <p:nvPr>
            <p:ph type="title"/>
          </p:nvPr>
        </p:nvSpPr>
        <p:spPr>
          <a:xfrm>
            <a:off x="-124460" y="137160"/>
            <a:ext cx="7554595" cy="1512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码分复用 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CDM</a:t>
            </a:r>
            <a:b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39445" y="1113155"/>
            <a:ext cx="8771890" cy="499554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常用的名词是</a:t>
            </a:r>
            <a:r>
              <a:rPr lang="zh-CN" altLang="en-US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码分多址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CDMA 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各用户使用经过特殊挑选的不同码型，因此彼此不会造成干扰。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最初应用于军事通信，这种系统发送的信号有很强的抗干扰能力，其频谱类似于白噪声，不易被敌人发现。</a:t>
            </a:r>
            <a:endParaRPr lang="zh-CN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0" y="2685415"/>
            <a:ext cx="8829040" cy="3333115"/>
          </a:xfrm>
        </p:spPr>
        <p:txBody>
          <a:bodyPr/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目前广泛应用在民用的移动通信中，特别是在无线局域网。采用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CDMA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可提高通信的话音质量和数据传输的可靠性，减少干扰对通信的影响，增大通信系统的容量（是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GSM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4~5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倍），降低手机的平均发射功率。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CDMA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码分多址技术，电信使用的手机制式，包括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CDMA 1X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CDMA2000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WCDMA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宽带码分多址技术，联通采用的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手机制式；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另外移动采用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TD-SCDMA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时分同步码分多址技术，是移动的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制式。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None/>
            </a:pPr>
            <a:endParaRPr lang="ko-KR" altLang="en-US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zh-CN" altLang="en-US" dirty="0"/>
              <a:t>码片序列</a:t>
            </a:r>
            <a:r>
              <a:rPr lang="en-US" altLang="zh-CN" dirty="0"/>
              <a:t>(chip sequence) </a:t>
            </a:r>
            <a:endParaRPr lang="en-US" altLang="zh-CN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631190" y="2131695"/>
            <a:ext cx="8780145" cy="33331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每一个比特时间划分为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个短的间隔，称为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。通常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。举例则简化取值为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每个站被指派一个唯一的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码片序列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如发送比特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，则发送自己的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bit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码片序列。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如发送比特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，则发送该码片序列的二进制反码。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码片序列是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00011011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发送比特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时，就发送序列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00011011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发送比特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时，就发送序列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11100100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为表述准确方便，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站的码片序列：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(–1 –1 –1 +1 +1 –1 +1 +1)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/>
              <a:t>CDMA </a:t>
            </a:r>
            <a:r>
              <a:rPr lang="zh-CN" altLang="en-US"/>
              <a:t>的重要特点</a:t>
            </a:r>
            <a:endParaRPr lang="zh-CN" alt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/>
          <a:lstStyle/>
          <a:p>
            <a:r>
              <a:rPr lang="zh-CN" altLang="en-US" dirty="0"/>
              <a:t>每个站分配的码片序列不仅</a:t>
            </a:r>
            <a:r>
              <a:rPr lang="zh-CN" altLang="en-US" dirty="0">
                <a:solidFill>
                  <a:srgbClr val="FF0000"/>
                </a:solidFill>
              </a:rPr>
              <a:t>必须各不相同，</a:t>
            </a:r>
            <a:r>
              <a:rPr lang="zh-CN" altLang="en-US" dirty="0"/>
              <a:t>并且还</a:t>
            </a:r>
            <a:r>
              <a:rPr lang="zh-CN" altLang="en-US" dirty="0">
                <a:solidFill>
                  <a:srgbClr val="FF0000"/>
                </a:solidFill>
              </a:rPr>
              <a:t>必须互相正交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在实用的系统中是使用</a:t>
            </a:r>
            <a:r>
              <a:rPr lang="zh-CN" altLang="en-US" dirty="0">
                <a:solidFill>
                  <a:srgbClr val="FF0000"/>
                </a:solidFill>
              </a:rPr>
              <a:t>伪随机码序列。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zh-CN" altLang="en-US"/>
              <a:t>码片序列的正交关系 </a:t>
            </a:r>
            <a:endParaRPr lang="zh-CN" altLang="en-US"/>
          </a:p>
        </p:txBody>
      </p:sp>
      <p:sp>
        <p:nvSpPr>
          <p:cNvPr id="156675" name="Rectangle 3"/>
          <p:cNvSpPr txBox="1"/>
          <p:nvPr>
            <p:ph idx="1"/>
          </p:nvPr>
        </p:nvSpPr>
        <p:spPr>
          <a:xfrm>
            <a:off x="1229360" y="2772410"/>
            <a:ext cx="8347075" cy="21590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令向量 </a:t>
            </a:r>
            <a:r>
              <a:rPr lang="en-US" altLang="zh-CN" sz="2800" b="1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S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表示站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S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的码片向量，令 </a:t>
            </a:r>
            <a:r>
              <a:rPr lang="en-US" altLang="zh-CN" sz="2800" b="1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T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表示其他任何站的码片向量。 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两个不同站的码片序列正交，就是向量 </a:t>
            </a:r>
            <a:r>
              <a:rPr lang="en-US" altLang="zh-CN" sz="2800" b="1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S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和</a:t>
            </a:r>
            <a:r>
              <a:rPr lang="en-US" altLang="zh-CN" sz="2800" b="1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T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的规格化</a:t>
            </a:r>
            <a:r>
              <a:rPr lang="zh-CN" altLang="en-US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内积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(inner product)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等于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0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： 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/>
              <a:buChar char="•"/>
            </a:pP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/>
              <a:buChar char="•"/>
            </a:pP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/>
              <a:buChar char="•"/>
            </a:pP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                                 </a:t>
            </a:r>
            <a:r>
              <a:rPr lang="zh-CN" altLang="en-US" sz="22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在内积的基础上，</a:t>
            </a:r>
            <a:r>
              <a:rPr lang="en-US" altLang="zh-CN" sz="22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除以位数，就是规格化。</a:t>
            </a:r>
            <a:endParaRPr lang="ko-KR" altLang="en-US" sz="2200">
              <a:solidFill>
                <a:srgbClr val="FF0000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Tx/>
              <a:buNone/>
            </a:pP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305371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72565" y="5066030"/>
            <a:ext cx="7885430" cy="1424305"/>
            <a:chOff x="1459865" y="5050155"/>
            <a:chExt cx="7885430" cy="1424305"/>
          </a:xfrm>
        </p:grpSpPr>
        <p:sp>
          <p:nvSpPr>
            <p:cNvPr id="156676" name="Rectangle 4"/>
            <p:cNvSpPr/>
            <p:nvPr/>
          </p:nvSpPr>
          <p:spPr bwMode="auto">
            <a:xfrm>
              <a:off x="1609725" y="5050155"/>
              <a:ext cx="185420" cy="37020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91440" tIns="45720" rIns="91440" bIns="45720" numCol="1" anchor="ctr">
              <a:sp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orbel" panose="020B0503020204020204" pitchFamily="34" charset="0"/>
                <a:ea typeface="华文楷体" panose="02010600040101010101" charset="-122"/>
                <a:cs typeface="+mn-cs"/>
              </a:endParaRPr>
            </a:p>
          </p:txBody>
        </p:sp>
        <p:sp>
          <p:nvSpPr>
            <p:cNvPr id="2" name="Rectangle 87"/>
            <p:cNvSpPr/>
            <p:nvPr/>
          </p:nvSpPr>
          <p:spPr bwMode="auto">
            <a:xfrm>
              <a:off x="1459865" y="5616575"/>
              <a:ext cx="7885430" cy="857885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txBody>
            <a:bodyPr vert="horz" wrap="square" lIns="91440" tIns="45720" rIns="91440" bIns="95250" numCol="1" anchor="ctr">
              <a:spAutoFit/>
            </a:bodyPr>
            <a:lstStyle/>
            <a:p>
              <a:pPr marL="0" indent="317500" algn="l" defTabSz="914400" eaLnBrk="0" fontAlgn="base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zh-CN" sz="2000" b="0" i="0" strike="noStrike" cap="none">
                  <a:ln w="9525" cap="flat" cmpd="sng">
                    <a:noFill/>
                  </a:ln>
                  <a:solidFill>
                    <a:srgbClr val="333333"/>
                  </a:solidFill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设二维空间内有两个向量</a:t>
              </a:r>
              <a:r>
                <a:rPr lang="en-US" altLang="zh-CN" sz="2000" b="0" i="0" strike="noStrike" cap="none">
                  <a:ln w="9525" cap="flat" cmpd="sng">
                    <a:noFill/>
                  </a:ln>
                  <a:solidFill>
                    <a:srgbClr val="3333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                 </a:t>
              </a:r>
              <a:r>
                <a:rPr lang="zh-CN" altLang="zh-CN" sz="2000" b="0" i="0" strike="noStrike" cap="none">
                  <a:ln w="9525" cap="flat" cmpd="sng">
                    <a:noFill/>
                  </a:ln>
                  <a:solidFill>
                    <a:srgbClr val="333333"/>
                  </a:solidFill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0" i="0" strike="noStrike" cap="none">
                  <a:ln w="9525" cap="flat" cmpd="sng">
                    <a:noFill/>
                  </a:ln>
                  <a:solidFill>
                    <a:srgbClr val="3333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                 </a:t>
              </a:r>
              <a:r>
                <a:rPr lang="zh-CN" altLang="zh-CN" sz="2000" b="0" i="0" strike="noStrike" cap="none">
                  <a:ln w="9525" cap="flat" cmpd="sng">
                    <a:noFill/>
                  </a:ln>
                  <a:solidFill>
                    <a:srgbClr val="333333"/>
                  </a:solidFill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，定义它们的数量积（又叫内积、点积）为以下实数：</a:t>
              </a:r>
              <a:endParaRPr lang="ko-KR" altLang="en-US" sz="2000" b="0" i="0" strike="noStrike" cap="none">
                <a:ln w="9525" cap="flat" cmpd="sng">
                  <a:noFill/>
                </a:ln>
                <a:solidFill>
                  <a:srgbClr val="333333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endParaRPr>
            </a:p>
          </p:txBody>
        </p:sp>
        <p:pic>
          <p:nvPicPr>
            <p:cNvPr id="5208" name="Picture 88" descr="C:/Users/dell/AppData/Roaming/JisuOffice/ETemp/5560_20340512/image69.png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560" y="5691505"/>
              <a:ext cx="1310640" cy="314960"/>
            </a:xfrm>
            <a:prstGeom prst="rect">
              <a:avLst/>
            </a:prstGeom>
            <a:noFill/>
          </p:spPr>
        </p:pic>
        <p:pic>
          <p:nvPicPr>
            <p:cNvPr id="5209" name="Picture 89" descr="C:/Users/dell/AppData/Roaming/JisuOffice/ETemp/5560_20340512/image7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645785"/>
              <a:ext cx="1190625" cy="360680"/>
            </a:xfrm>
            <a:prstGeom prst="rect">
              <a:avLst/>
            </a:prstGeom>
            <a:noFill/>
          </p:spPr>
        </p:pic>
        <p:pic>
          <p:nvPicPr>
            <p:cNvPr id="5210" name="Picture 90" descr="C:/Users/dell/AppData/Roaming/JisuOffice/ETemp/5560_20340512/image7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200" y="6006465"/>
              <a:ext cx="2004060" cy="36068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pic>
        <p:nvPicPr>
          <p:cNvPr id="1025" name="图片 5176" descr="ppt/media/image67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70" y="3612515"/>
            <a:ext cx="3987800" cy="10998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15" y="44450"/>
            <a:ext cx="7482840" cy="1134745"/>
          </a:xfrm>
        </p:spPr>
        <p:txBody>
          <a:bodyPr/>
          <a:lstStyle/>
          <a:p>
            <a:pPr algn="ctr"/>
            <a:r>
              <a:rPr lang="zh-CN" altLang="en-US" dirty="0"/>
              <a:t>正交关系的另一个重要特性 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920750" y="1772920"/>
            <a:ext cx="8490585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任何一个码片向量和该码片向量自己的规格化内积都是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一个码片向量和该码片反码的向量的规格化内积值是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-18478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5371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0" y="-18478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pic>
        <p:nvPicPr>
          <p:cNvPr id="2049" name="图片 6201" descr="ppt/media/image71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584" y="2557021"/>
            <a:ext cx="8136904" cy="1160011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dirty="0"/>
              <a:t>CDMA </a:t>
            </a:r>
            <a:r>
              <a:rPr lang="zh-CN" altLang="en-US" dirty="0"/>
              <a:t>的工作原理 </a:t>
            </a:r>
            <a:endParaRPr lang="zh-CN" altLang="en-US" dirty="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-18478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59080" y="2509520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0" y="-184785"/>
            <a:ext cx="18478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876040" y="2098675"/>
            <a:ext cx="16973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311910" y="2286000"/>
            <a:ext cx="2217420" cy="35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站的码片序列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3877310" y="1398905"/>
            <a:ext cx="0" cy="433451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5586730" y="1398905"/>
            <a:ext cx="0" cy="433451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7296785" y="1398905"/>
            <a:ext cx="0" cy="433451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9006205" y="1398905"/>
            <a:ext cx="0" cy="433451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6" name="Freeform 16"/>
          <p:cNvSpPr/>
          <p:nvPr/>
        </p:nvSpPr>
        <p:spPr bwMode="auto">
          <a:xfrm>
            <a:off x="3877310" y="2330450"/>
            <a:ext cx="1709420" cy="31877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7" name="Freeform 17"/>
          <p:cNvSpPr/>
          <p:nvPr/>
        </p:nvSpPr>
        <p:spPr bwMode="auto">
          <a:xfrm>
            <a:off x="5586730" y="2330450"/>
            <a:ext cx="1709420" cy="31877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8" name="Freeform 18"/>
          <p:cNvSpPr/>
          <p:nvPr/>
        </p:nvSpPr>
        <p:spPr bwMode="auto">
          <a:xfrm>
            <a:off x="3877310" y="3421380"/>
            <a:ext cx="1709420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39" name="Freeform 19"/>
          <p:cNvSpPr/>
          <p:nvPr/>
        </p:nvSpPr>
        <p:spPr bwMode="auto">
          <a:xfrm>
            <a:off x="5586730" y="3421380"/>
            <a:ext cx="1709420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0" name="Freeform 20"/>
          <p:cNvSpPr/>
          <p:nvPr/>
        </p:nvSpPr>
        <p:spPr bwMode="auto">
          <a:xfrm flipV="1">
            <a:off x="7296785" y="3421380"/>
            <a:ext cx="1709420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1" name="Freeform 21"/>
          <p:cNvSpPr/>
          <p:nvPr/>
        </p:nvSpPr>
        <p:spPr bwMode="auto">
          <a:xfrm>
            <a:off x="3877310" y="5194300"/>
            <a:ext cx="1709420" cy="31242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2" name="Freeform 22"/>
          <p:cNvSpPr/>
          <p:nvPr/>
        </p:nvSpPr>
        <p:spPr bwMode="auto">
          <a:xfrm>
            <a:off x="5586730" y="5194300"/>
            <a:ext cx="1709420" cy="31242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3" name="Freeform 23"/>
          <p:cNvSpPr/>
          <p:nvPr/>
        </p:nvSpPr>
        <p:spPr bwMode="auto">
          <a:xfrm flipV="1">
            <a:off x="7296785" y="5194300"/>
            <a:ext cx="1709420" cy="31242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4" name="Freeform 24"/>
          <p:cNvSpPr/>
          <p:nvPr/>
        </p:nvSpPr>
        <p:spPr bwMode="auto">
          <a:xfrm>
            <a:off x="3877310" y="4665980"/>
            <a:ext cx="5128260" cy="314325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5" name="Freeform 25"/>
          <p:cNvSpPr/>
          <p:nvPr/>
        </p:nvSpPr>
        <p:spPr bwMode="auto">
          <a:xfrm>
            <a:off x="3877310" y="1630680"/>
            <a:ext cx="5128260" cy="313055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5586730" y="151447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520565" y="1300480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8" name="Line 28"/>
          <p:cNvSpPr>
            <a:spLocks noChangeShapeType="1"/>
          </p:cNvSpPr>
          <p:nvPr/>
        </p:nvSpPr>
        <p:spPr bwMode="auto">
          <a:xfrm>
            <a:off x="3709035" y="3575050"/>
            <a:ext cx="572516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3709035" y="4821555"/>
            <a:ext cx="5725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 flipV="1">
            <a:off x="3709035" y="5351780"/>
            <a:ext cx="5725160" cy="1460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1" name="Freeform 31"/>
          <p:cNvSpPr/>
          <p:nvPr/>
        </p:nvSpPr>
        <p:spPr bwMode="auto">
          <a:xfrm>
            <a:off x="3877310" y="3888105"/>
            <a:ext cx="1709420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2" name="Freeform 32"/>
          <p:cNvSpPr/>
          <p:nvPr/>
        </p:nvSpPr>
        <p:spPr bwMode="auto">
          <a:xfrm>
            <a:off x="5586730" y="3888105"/>
            <a:ext cx="1709420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3" name="Freeform 33"/>
          <p:cNvSpPr/>
          <p:nvPr/>
        </p:nvSpPr>
        <p:spPr bwMode="auto">
          <a:xfrm flipV="1">
            <a:off x="7296785" y="3888105"/>
            <a:ext cx="1709420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709035" y="4197350"/>
            <a:ext cx="572516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3731260" y="1787525"/>
            <a:ext cx="570293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6240780" y="1300480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7955280" y="1300480"/>
            <a:ext cx="32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0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9436100" y="152908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9436100" y="224155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9436100" y="334645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9436100" y="395478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9436100" y="457708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9436100" y="5105400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4166235" y="1943100"/>
            <a:ext cx="1145540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4154170" y="1846580"/>
            <a:ext cx="1257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m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个码片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6" name="Freeform 46"/>
          <p:cNvSpPr/>
          <p:nvPr/>
        </p:nvSpPr>
        <p:spPr bwMode="auto">
          <a:xfrm>
            <a:off x="3877310" y="2870200"/>
            <a:ext cx="1709420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7" name="Freeform 47"/>
          <p:cNvSpPr/>
          <p:nvPr/>
        </p:nvSpPr>
        <p:spPr bwMode="auto">
          <a:xfrm>
            <a:off x="5586730" y="2870200"/>
            <a:ext cx="1709420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8" name="Freeform 48"/>
          <p:cNvSpPr/>
          <p:nvPr/>
        </p:nvSpPr>
        <p:spPr bwMode="auto">
          <a:xfrm flipV="1">
            <a:off x="7296785" y="2870200"/>
            <a:ext cx="1709420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flipV="1">
            <a:off x="3709035" y="3025775"/>
            <a:ext cx="5725160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9436100" y="2778125"/>
            <a:ext cx="26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1" name="Freeform 51"/>
          <p:cNvSpPr/>
          <p:nvPr/>
        </p:nvSpPr>
        <p:spPr bwMode="auto">
          <a:xfrm>
            <a:off x="7301865" y="2330450"/>
            <a:ext cx="1709420" cy="31877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2" name="Line 52"/>
          <p:cNvSpPr>
            <a:spLocks noChangeShapeType="1"/>
          </p:cNvSpPr>
          <p:nvPr/>
        </p:nvSpPr>
        <p:spPr bwMode="auto">
          <a:xfrm>
            <a:off x="3731260" y="2487930"/>
            <a:ext cx="570293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1311910" y="2765425"/>
            <a:ext cx="231203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站发送的信号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1311910" y="3316605"/>
            <a:ext cx="2282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站发送的信号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1000125" y="3954780"/>
            <a:ext cx="261175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总的发送信号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+ 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6" name="Text Box 56"/>
          <p:cNvSpPr txBox="1">
            <a:spLocks noChangeArrowheads="1"/>
          </p:cNvSpPr>
          <p:nvPr/>
        </p:nvSpPr>
        <p:spPr bwMode="auto">
          <a:xfrm>
            <a:off x="1388745" y="4575175"/>
            <a:ext cx="2241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规格化内积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1388745" y="5107305"/>
            <a:ext cx="222694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规格化内积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x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 flipV="1">
            <a:off x="3731260" y="4821555"/>
            <a:ext cx="5659755" cy="190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79" name="Text Box 59"/>
          <p:cNvSpPr txBox="1">
            <a:spLocks noChangeArrowheads="1"/>
          </p:cNvSpPr>
          <p:nvPr/>
        </p:nvSpPr>
        <p:spPr bwMode="auto">
          <a:xfrm>
            <a:off x="1786255" y="1437005"/>
            <a:ext cx="173291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数据码元比特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80" name="Text Box 60"/>
          <p:cNvSpPr txBox="1">
            <a:spLocks noChangeArrowheads="1"/>
          </p:cNvSpPr>
          <p:nvPr/>
        </p:nvSpPr>
        <p:spPr bwMode="auto">
          <a:xfrm>
            <a:off x="525780" y="2524125"/>
            <a:ext cx="44259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送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端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81" name="Text Box 61"/>
          <p:cNvSpPr txBox="1">
            <a:spLocks noChangeArrowheads="1"/>
          </p:cNvSpPr>
          <p:nvPr/>
        </p:nvSpPr>
        <p:spPr bwMode="auto">
          <a:xfrm>
            <a:off x="680720" y="4540250"/>
            <a:ext cx="44259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接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收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端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82" name="AutoShape 62"/>
          <p:cNvSpPr/>
          <p:nvPr/>
        </p:nvSpPr>
        <p:spPr bwMode="auto">
          <a:xfrm>
            <a:off x="1000125" y="1516380"/>
            <a:ext cx="156210" cy="3024505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8783" name="AutoShape 63"/>
          <p:cNvSpPr/>
          <p:nvPr/>
        </p:nvSpPr>
        <p:spPr bwMode="auto">
          <a:xfrm>
            <a:off x="1234440" y="4685030"/>
            <a:ext cx="84455" cy="792480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01110" y="2564765"/>
            <a:ext cx="1884045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0" dirty="0">
                <a:solidFill>
                  <a:srgbClr val="FF0000"/>
                </a:solidFill>
              </a:rPr>
              <a:t>-1-1-1+1+1-1+1+1</a:t>
            </a:r>
            <a:endParaRPr lang="zh-CN" altLang="zh-CN" sz="19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1110" y="3620135"/>
            <a:ext cx="1884045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0" dirty="0">
                <a:solidFill>
                  <a:srgbClr val="FF0000"/>
                </a:solidFill>
              </a:rPr>
              <a:t>-1-1+1-1+1+1+1-1</a:t>
            </a:r>
            <a:endParaRPr lang="zh-CN" altLang="zh-CN" sz="19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" y="318135"/>
            <a:ext cx="7632700" cy="706755"/>
          </a:xfrm>
          <a:noFill/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CN" b="1" dirty="0"/>
              <a:t>CDMA</a:t>
            </a:r>
            <a:endParaRPr lang="zh-CN" altLang="en-US" b="1" dirty="0"/>
          </a:p>
        </p:txBody>
      </p:sp>
      <p:sp>
        <p:nvSpPr>
          <p:cNvPr id="149507" name="Text Box 5"/>
          <p:cNvSpPr txBox="1">
            <a:spLocks noChangeArrowheads="1"/>
          </p:cNvSpPr>
          <p:nvPr/>
        </p:nvSpPr>
        <p:spPr bwMode="auto">
          <a:xfrm>
            <a:off x="1008380" y="1412875"/>
            <a:ext cx="8528050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实例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（只计算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站的发送情况）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ABC  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叠加后的信号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01011100   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-1+1-1+1+1+1-1-1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 - 1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S1=-1-1+1-1+1+1+1-1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01000010   B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-1+1-1-1-1-1+1-1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10-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S2=0 0 0 +2 +2+2 -2 0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00101110   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-1-1+1-1+1+1+1-1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-10 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S3=0 +2-2 0 -2 -2 0 0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三站的码片序列   双极型时隙序列    三个实例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Si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为发送站的时隙序列之和                                            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1008380" y="3429000"/>
            <a:ext cx="920178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对于实例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站发送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，时隙序列为：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 +1 -1 +1 +1 +1 -1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叠加复合信号为：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 +1 -1 +1 +1 +1 -1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站码片序列为：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 +1 -1 +1 +1 +1 -1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+1 +1 +1 +1 +1 +1 +1+1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/8=1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992505" y="1046480"/>
            <a:ext cx="8504555" cy="504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 sz="2300" b="1" dirty="0">
                <a:solidFill>
                  <a:srgbClr val="FF0000"/>
                </a:solidFill>
                <a:latin typeface="+mn-ea"/>
              </a:rPr>
              <a:t>对于实例</a:t>
            </a:r>
            <a:r>
              <a:rPr kumimoji="1" lang="en-US" altLang="zh-CN" sz="23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kumimoji="1" lang="zh-CN" altLang="en-US" sz="23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zh-CN" altLang="en-US" sz="2300" b="1" dirty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站发送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，时隙序列为：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-1+1-1+1+1+1-1-1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站发送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，时隙序列为：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+1-1+1+1+1+1-1+1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             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叠加复合信号为：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 0  0 +2+2+2-2  0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站码片序列为：             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-1-1+1 -1+1+1+1-1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S2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与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站的对应内积为：（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 0 0  -2 +2+2-2 0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/8=0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即例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中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站保持沉默</a:t>
            </a:r>
            <a:endParaRPr kumimoji="1" lang="zh-CN" altLang="en-US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zh-CN" altLang="en-US" sz="2300" b="1" dirty="0">
                <a:solidFill>
                  <a:srgbClr val="FF0000"/>
                </a:solidFill>
                <a:latin typeface="+mn-ea"/>
              </a:rPr>
              <a:t>对于实例</a:t>
            </a:r>
            <a:r>
              <a:rPr kumimoji="1" lang="en-US" altLang="zh-CN" sz="2300" b="1" dirty="0">
                <a:solidFill>
                  <a:srgbClr val="FF0000"/>
                </a:solidFill>
                <a:latin typeface="+mn-ea"/>
              </a:rPr>
              <a:t>3 </a:t>
            </a:r>
            <a:r>
              <a:rPr kumimoji="1" lang="zh-CN" altLang="en-US" sz="23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zh-CN" altLang="en-US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站发送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，时隙序列为： 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-1+1 -1 -1 -1-1 +1 -1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站发送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，时隙序列为： 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+1+1-1 +1-1-1 -1 +1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             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叠加复合信号为：  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 +2 -2  0 -2 -2  0  0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站码片序列为：                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-1 -1 +1 -1+1 +1-1+1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S3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与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站的对应内积为：（  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0 -2 -2   0- 2 -2  0 0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/8= -1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None/>
            </a:pP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即例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中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1" lang="zh-CN" altLang="en-US" sz="2300" b="1" dirty="0">
                <a:solidFill>
                  <a:srgbClr val="000000"/>
                </a:solidFill>
                <a:latin typeface="+mn-ea"/>
              </a:rPr>
              <a:t>站发送的是</a:t>
            </a:r>
            <a:r>
              <a:rPr kumimoji="1" lang="en-US" altLang="zh-CN" sz="2300" b="1" dirty="0">
                <a:solidFill>
                  <a:srgbClr val="000000"/>
                </a:solidFill>
                <a:latin typeface="+mn-ea"/>
              </a:rPr>
              <a:t>0</a:t>
            </a:r>
            <a:endParaRPr kumimoji="1" lang="en-US" altLang="zh-CN" sz="23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" y="318135"/>
            <a:ext cx="7632700" cy="706755"/>
          </a:xfrm>
          <a:noFill/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CN" b="1" dirty="0"/>
              <a:t>CDMA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第二章   物理层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43327" y="1713826"/>
            <a:ext cx="5477156" cy="3821761"/>
            <a:chOff x="6864" y="4869"/>
            <a:chExt cx="7426" cy="4138"/>
          </a:xfrm>
        </p:grpSpPr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10258" y="8754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6864" y="4869"/>
              <a:ext cx="3788" cy="4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10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1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2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3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4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2.1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数据通信基础知识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5"/>
              </p:custDataLst>
            </p:nvPr>
          </p:nvSpPr>
          <p:spPr>
            <a:xfrm>
              <a:off x="10926" y="6348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2.2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常见网络传输介质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6"/>
              </p:custDataLst>
            </p:nvPr>
          </p:nvSpPr>
          <p:spPr>
            <a:xfrm>
              <a:off x="10926" y="7413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accent4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2.3</a:t>
              </a:r>
              <a:r>
                <a:rPr lang="zh-CN" altLang="en-US" sz="2400" b="1">
                  <a:solidFill>
                    <a:schemeClr val="accent4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信道复用技术</a:t>
              </a:r>
              <a:endParaRPr lang="zh-CN" altLang="en-US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7"/>
              </p:custDataLst>
            </p:nvPr>
          </p:nvSpPr>
          <p:spPr>
            <a:xfrm>
              <a:off x="10926" y="8477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2.4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宽带接入技术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13" y="872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  <p:sp>
          <p:nvSpPr>
            <p:cNvPr id="3" name="椭圆 2"/>
            <p:cNvSpPr/>
            <p:nvPr>
              <p:custDataLst>
                <p:tags r:id="rId24"/>
              </p:custDataLst>
            </p:nvPr>
          </p:nvSpPr>
          <p:spPr>
            <a:xfrm>
              <a:off x="10941" y="8164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" y="318135"/>
            <a:ext cx="7632700" cy="706755"/>
          </a:xfrm>
          <a:noFill/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CN" b="1" dirty="0"/>
              <a:t>CDMA</a:t>
            </a:r>
            <a:r>
              <a:rPr lang="zh-CN" altLang="en-US" b="1" dirty="0"/>
              <a:t>（计算</a:t>
            </a:r>
            <a:r>
              <a:rPr lang="en-US" altLang="zh-CN" b="1" dirty="0"/>
              <a:t>ABC</a:t>
            </a:r>
            <a:r>
              <a:rPr lang="zh-CN" altLang="en-US" b="1" dirty="0"/>
              <a:t>的发送情况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49507" name="Text Box 5"/>
          <p:cNvSpPr txBox="1">
            <a:spLocks noChangeArrowheads="1"/>
          </p:cNvSpPr>
          <p:nvPr/>
        </p:nvSpPr>
        <p:spPr bwMode="auto">
          <a:xfrm>
            <a:off x="1008380" y="864870"/>
            <a:ext cx="6049010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                               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-1+1-1+1+1+1 -1 -1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-1+1-1 -1 -1 -1+1 -1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-1 -1+1-1+1+1+1 -1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S1=-1 -1+1-1+1+1+1 -1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           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1988820" y="2494915"/>
            <a:ext cx="7917180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+1 -1 -1 -1 +1 +1 -1 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1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站保持沉默</a:t>
            </a:r>
            <a:endParaRPr kumimoji="1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+1 -1 -1 +1 -1 -1 +1 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1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站保持沉默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+1 +1 +1 +1 +1 +1 +1 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/8=1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" y="317500"/>
            <a:ext cx="7632700" cy="708025"/>
          </a:xfrm>
          <a:noFill/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b="1" dirty="0"/>
              <a:t>码分多址访问（</a:t>
            </a:r>
            <a:r>
              <a:rPr lang="en-US" altLang="zh-CN" b="1" dirty="0"/>
              <a:t>CDMA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49507" name="Text Box 5"/>
          <p:cNvSpPr txBox="1">
            <a:spLocks noChangeArrowheads="1"/>
          </p:cNvSpPr>
          <p:nvPr/>
        </p:nvSpPr>
        <p:spPr bwMode="auto">
          <a:xfrm>
            <a:off x="1008380" y="1412875"/>
            <a:ext cx="6049010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2:                                                           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-1+1 -1 +1+1+1 -1 -1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-1+1 -1  -1 -1 -1+1 -1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-1 -1+1  -1+1+1+1 -1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S2=  0 0   0 +2+2 +2 -2  0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           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1008380" y="3070225"/>
            <a:ext cx="857440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对于实例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0 0 0 +2 +2 +2 +2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0 0 0 -2 -2 -2 -2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/8=-1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 0 0 -2 +2 +2 -2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/8=0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即例2中C站保持沉默</a:t>
            </a:r>
            <a:endParaRPr kumimoji="1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240" y="317500"/>
            <a:ext cx="7632700" cy="708025"/>
          </a:xfrm>
          <a:noFill/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b="1" dirty="0"/>
              <a:t>码分多址访问（</a:t>
            </a:r>
            <a:r>
              <a:rPr lang="en-US" altLang="zh-CN" b="1" dirty="0"/>
              <a:t>CDMA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49507" name="Text Box 5"/>
          <p:cNvSpPr txBox="1">
            <a:spLocks noChangeArrowheads="1"/>
          </p:cNvSpPr>
          <p:nvPr/>
        </p:nvSpPr>
        <p:spPr bwMode="auto">
          <a:xfrm>
            <a:off x="1008380" y="1412875"/>
            <a:ext cx="6049010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3:                                                           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+1 -1 +1 +1 +1 -1  -1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+1 -1  -1  -1  -1 +1 -1 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-1 -1 +1  -1 +1 +1 +1 -1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S3= 0 +2 -2    0  -2  -2   0  0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9508" name="Rectangle 6"/>
          <p:cNvSpPr>
            <a:spLocks noChangeArrowheads="1"/>
          </p:cNvSpPr>
          <p:nvPr/>
        </p:nvSpPr>
        <p:spPr bwMode="auto">
          <a:xfrm>
            <a:off x="1008380" y="3070225"/>
            <a:ext cx="857440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对于实例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0 +2 +2 0 -2 -2 0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3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A</a:t>
            </a:r>
            <a:r>
              <a:rPr kumimoji="1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站保持沉默</a:t>
            </a:r>
            <a:endParaRPr kumimoji="1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S3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0 +2 +2 0 +2 +2 0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/8=1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  <a:p>
            <a:pPr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站的对应内积为：（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0 -2 -2 0 -2 -2 0 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/8=-1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即例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站发送的是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</a:t>
            </a:r>
            <a:r>
              <a:rPr lang="zh-CN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信道复用技术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频分复用、时分复用和统计时分复用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波分复用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码分复用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频分复用、时分复用和</a:t>
            </a:r>
            <a:br>
              <a:rPr lang="en-US" altLang="zh-CN" sz="32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r>
              <a:rPr lang="zh-CN" altLang="en-US" sz="32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统计时分复用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>
            <a:off x="1840230" y="2620645"/>
            <a:ext cx="638238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>
            <a:off x="1840230" y="3114040"/>
            <a:ext cx="638238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1840230" y="3608070"/>
            <a:ext cx="638238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6" name="Oval 42"/>
          <p:cNvSpPr>
            <a:spLocks noChangeArrowheads="1"/>
          </p:cNvSpPr>
          <p:nvPr/>
        </p:nvSpPr>
        <p:spPr bwMode="auto">
          <a:xfrm>
            <a:off x="1442720" y="243141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7" name="Oval 43"/>
          <p:cNvSpPr>
            <a:spLocks noChangeArrowheads="1"/>
          </p:cNvSpPr>
          <p:nvPr/>
        </p:nvSpPr>
        <p:spPr bwMode="auto">
          <a:xfrm>
            <a:off x="8145145" y="243141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8" name="Oval 44"/>
          <p:cNvSpPr>
            <a:spLocks noChangeArrowheads="1"/>
          </p:cNvSpPr>
          <p:nvPr/>
        </p:nvSpPr>
        <p:spPr bwMode="auto">
          <a:xfrm>
            <a:off x="1442720" y="292544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9" name="Oval 45"/>
          <p:cNvSpPr>
            <a:spLocks noChangeArrowheads="1"/>
          </p:cNvSpPr>
          <p:nvPr/>
        </p:nvSpPr>
        <p:spPr bwMode="auto">
          <a:xfrm>
            <a:off x="8145145" y="292544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0" name="Oval 46"/>
          <p:cNvSpPr>
            <a:spLocks noChangeArrowheads="1"/>
          </p:cNvSpPr>
          <p:nvPr/>
        </p:nvSpPr>
        <p:spPr bwMode="auto">
          <a:xfrm>
            <a:off x="1442720" y="341884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1" name="Oval 47"/>
          <p:cNvSpPr>
            <a:spLocks noChangeArrowheads="1"/>
          </p:cNvSpPr>
          <p:nvPr/>
        </p:nvSpPr>
        <p:spPr bwMode="auto">
          <a:xfrm>
            <a:off x="8145145" y="341884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4" name="Text Box 60"/>
          <p:cNvSpPr txBox="1">
            <a:spLocks noChangeArrowheads="1"/>
          </p:cNvSpPr>
          <p:nvPr/>
        </p:nvSpPr>
        <p:spPr bwMode="auto">
          <a:xfrm>
            <a:off x="4017645" y="3791585"/>
            <a:ext cx="237426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latin typeface="+mn-lt"/>
                <a:ea typeface="黑体" panose="02010609060101010101" pitchFamily="2" charset="-122"/>
              </a:rPr>
              <a:t>(a) </a:t>
            </a:r>
            <a:r>
              <a:rPr lang="zh-CN" altLang="en-US" sz="2000" b="1" dirty="0">
                <a:latin typeface="+mn-lt"/>
                <a:ea typeface="黑体" panose="02010609060101010101" pitchFamily="2" charset="-122"/>
              </a:rPr>
              <a:t>使用单独的信道</a:t>
            </a:r>
            <a:endParaRPr lang="zh-CN" altLang="en-US" sz="20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8" name="Line 64"/>
          <p:cNvSpPr>
            <a:spLocks noChangeShapeType="1"/>
          </p:cNvSpPr>
          <p:nvPr/>
        </p:nvSpPr>
        <p:spPr bwMode="auto">
          <a:xfrm>
            <a:off x="3676650" y="2506345"/>
            <a:ext cx="239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9" name="Line 65"/>
          <p:cNvSpPr>
            <a:spLocks noChangeShapeType="1"/>
          </p:cNvSpPr>
          <p:nvPr/>
        </p:nvSpPr>
        <p:spPr bwMode="auto">
          <a:xfrm>
            <a:off x="3676650" y="2987040"/>
            <a:ext cx="239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0" name="Line 66"/>
          <p:cNvSpPr>
            <a:spLocks noChangeShapeType="1"/>
          </p:cNvSpPr>
          <p:nvPr/>
        </p:nvSpPr>
        <p:spPr bwMode="auto">
          <a:xfrm>
            <a:off x="3676650" y="3491865"/>
            <a:ext cx="239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2" name="AutoShape 78"/>
          <p:cNvSpPr>
            <a:spLocks noChangeArrowheads="1"/>
          </p:cNvSpPr>
          <p:nvPr/>
        </p:nvSpPr>
        <p:spPr bwMode="auto">
          <a:xfrm>
            <a:off x="4792980" y="3266440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4" name="Oval 80"/>
          <p:cNvSpPr>
            <a:spLocks noChangeArrowheads="1"/>
          </p:cNvSpPr>
          <p:nvPr/>
        </p:nvSpPr>
        <p:spPr bwMode="auto">
          <a:xfrm>
            <a:off x="1920875" y="234886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5" name="Oval 81"/>
          <p:cNvSpPr>
            <a:spLocks noChangeArrowheads="1"/>
          </p:cNvSpPr>
          <p:nvPr/>
        </p:nvSpPr>
        <p:spPr bwMode="auto">
          <a:xfrm>
            <a:off x="4801870" y="227901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6" name="Oval 82"/>
          <p:cNvSpPr>
            <a:spLocks noChangeArrowheads="1"/>
          </p:cNvSpPr>
          <p:nvPr/>
        </p:nvSpPr>
        <p:spPr bwMode="auto">
          <a:xfrm>
            <a:off x="7904480" y="234886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7" name="Rectangle 83"/>
          <p:cNvSpPr>
            <a:spLocks noChangeArrowheads="1"/>
          </p:cNvSpPr>
          <p:nvPr/>
        </p:nvSpPr>
        <p:spPr bwMode="auto">
          <a:xfrm>
            <a:off x="7904480" y="2853055"/>
            <a:ext cx="127000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8" name="Rectangle 84"/>
          <p:cNvSpPr>
            <a:spLocks noChangeArrowheads="1"/>
          </p:cNvSpPr>
          <p:nvPr/>
        </p:nvSpPr>
        <p:spPr bwMode="auto">
          <a:xfrm>
            <a:off x="1920875" y="2874645"/>
            <a:ext cx="128905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4817110" y="2811145"/>
            <a:ext cx="128905" cy="12192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0" name="AutoShape 86"/>
          <p:cNvSpPr>
            <a:spLocks noChangeArrowheads="1"/>
          </p:cNvSpPr>
          <p:nvPr/>
        </p:nvSpPr>
        <p:spPr bwMode="auto">
          <a:xfrm>
            <a:off x="7905115" y="3284855"/>
            <a:ext cx="179070" cy="17018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1" name="AutoShape 87"/>
          <p:cNvSpPr>
            <a:spLocks noChangeArrowheads="1"/>
          </p:cNvSpPr>
          <p:nvPr/>
        </p:nvSpPr>
        <p:spPr bwMode="auto">
          <a:xfrm>
            <a:off x="1895475" y="3284855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6" name="Text Box 92"/>
          <p:cNvSpPr txBox="1">
            <a:spLocks noChangeArrowheads="1"/>
          </p:cNvSpPr>
          <p:nvPr/>
        </p:nvSpPr>
        <p:spPr bwMode="auto">
          <a:xfrm>
            <a:off x="4518025" y="4535805"/>
            <a:ext cx="31940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latin typeface="+mn-lt"/>
                <a:ea typeface="黑体" panose="02010609060101010101" pitchFamily="2" charset="-122"/>
              </a:rPr>
              <a:t>+</a:t>
            </a:r>
            <a:endParaRPr lang="en-US" altLang="zh-CN" sz="18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7" name="Text Box 93"/>
          <p:cNvSpPr txBox="1">
            <a:spLocks noChangeArrowheads="1"/>
          </p:cNvSpPr>
          <p:nvPr/>
        </p:nvSpPr>
        <p:spPr bwMode="auto">
          <a:xfrm>
            <a:off x="4158615" y="4543425"/>
            <a:ext cx="165290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b="1" dirty="0">
                <a:latin typeface="+mn-lt"/>
                <a:ea typeface="黑体" panose="02010609060101010101" pitchFamily="2" charset="-122"/>
              </a:rPr>
              <a:t>(                     )</a:t>
            </a:r>
            <a:endParaRPr lang="en-US" altLang="zh-CN" sz="16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925695" y="4535805"/>
            <a:ext cx="31940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>
                <a:latin typeface="+mn-lt"/>
                <a:ea typeface="黑体" panose="02010609060101010101" pitchFamily="2" charset="-122"/>
              </a:rPr>
              <a:t>+</a:t>
            </a:r>
            <a:endParaRPr lang="en-US" altLang="zh-CN" sz="18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1840230" y="5018405"/>
            <a:ext cx="6382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2" name="Line 48"/>
          <p:cNvSpPr>
            <a:spLocks noChangeShapeType="1"/>
          </p:cNvSpPr>
          <p:nvPr/>
        </p:nvSpPr>
        <p:spPr bwMode="auto">
          <a:xfrm>
            <a:off x="2717165" y="5018405"/>
            <a:ext cx="47085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3" name="Line 49"/>
          <p:cNvSpPr>
            <a:spLocks noChangeShapeType="1"/>
          </p:cNvSpPr>
          <p:nvPr/>
        </p:nvSpPr>
        <p:spPr bwMode="auto">
          <a:xfrm>
            <a:off x="7426325" y="5094605"/>
            <a:ext cx="876935" cy="3790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4" name="Line 50"/>
          <p:cNvSpPr>
            <a:spLocks noChangeShapeType="1"/>
          </p:cNvSpPr>
          <p:nvPr/>
        </p:nvSpPr>
        <p:spPr bwMode="auto">
          <a:xfrm flipH="1">
            <a:off x="7426325" y="4562475"/>
            <a:ext cx="87693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5" name="Line 51"/>
          <p:cNvSpPr>
            <a:spLocks noChangeShapeType="1"/>
          </p:cNvSpPr>
          <p:nvPr/>
        </p:nvSpPr>
        <p:spPr bwMode="auto">
          <a:xfrm flipV="1">
            <a:off x="1759585" y="5094605"/>
            <a:ext cx="878840" cy="3790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6" name="Line 52"/>
          <p:cNvSpPr>
            <a:spLocks noChangeShapeType="1"/>
          </p:cNvSpPr>
          <p:nvPr/>
        </p:nvSpPr>
        <p:spPr bwMode="auto">
          <a:xfrm>
            <a:off x="1759585" y="4562475"/>
            <a:ext cx="87884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1442720" y="433578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8" name="Oval 54"/>
          <p:cNvSpPr>
            <a:spLocks noChangeArrowheads="1"/>
          </p:cNvSpPr>
          <p:nvPr/>
        </p:nvSpPr>
        <p:spPr bwMode="auto">
          <a:xfrm>
            <a:off x="8145145" y="433578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59" name="Oval 55"/>
          <p:cNvSpPr>
            <a:spLocks noChangeArrowheads="1"/>
          </p:cNvSpPr>
          <p:nvPr/>
        </p:nvSpPr>
        <p:spPr bwMode="auto">
          <a:xfrm>
            <a:off x="1442720" y="481838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0" name="Oval 56"/>
          <p:cNvSpPr>
            <a:spLocks noChangeArrowheads="1"/>
          </p:cNvSpPr>
          <p:nvPr/>
        </p:nvSpPr>
        <p:spPr bwMode="auto">
          <a:xfrm>
            <a:off x="8145145" y="4818380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1" name="Oval 57"/>
          <p:cNvSpPr>
            <a:spLocks noChangeArrowheads="1"/>
          </p:cNvSpPr>
          <p:nvPr/>
        </p:nvSpPr>
        <p:spPr bwMode="auto">
          <a:xfrm>
            <a:off x="1442720" y="532320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1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2" name="Oval 58"/>
          <p:cNvSpPr>
            <a:spLocks noChangeArrowheads="1"/>
          </p:cNvSpPr>
          <p:nvPr/>
        </p:nvSpPr>
        <p:spPr bwMode="auto">
          <a:xfrm>
            <a:off x="8145145" y="5323205"/>
            <a:ext cx="39751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600" b="1" baseline="-2500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600" b="1" baseline="-2500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4328795" y="5043805"/>
            <a:ext cx="111442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共享信道</a:t>
            </a:r>
            <a:endParaRPr lang="zh-CN" altLang="en-US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5" name="Text Box 61"/>
          <p:cNvSpPr txBox="1">
            <a:spLocks noChangeArrowheads="1"/>
          </p:cNvSpPr>
          <p:nvPr/>
        </p:nvSpPr>
        <p:spPr bwMode="auto">
          <a:xfrm>
            <a:off x="4017010" y="5415915"/>
            <a:ext cx="2130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latin typeface="+mn-lt"/>
                <a:ea typeface="黑体" panose="02010609060101010101" pitchFamily="2" charset="-122"/>
              </a:rPr>
              <a:t>(b) </a:t>
            </a:r>
            <a:r>
              <a:rPr lang="zh-CN" altLang="en-US" sz="2000" b="1" dirty="0">
                <a:latin typeface="+mn-lt"/>
                <a:ea typeface="黑体" panose="02010609060101010101" pitchFamily="2" charset="-122"/>
              </a:rPr>
              <a:t>使用共享信道</a:t>
            </a:r>
            <a:endParaRPr lang="zh-CN" altLang="en-US" sz="20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1" name="Line 67"/>
          <p:cNvSpPr>
            <a:spLocks noChangeShapeType="1"/>
          </p:cNvSpPr>
          <p:nvPr/>
        </p:nvSpPr>
        <p:spPr bwMode="auto">
          <a:xfrm>
            <a:off x="3676650" y="4891405"/>
            <a:ext cx="2390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2" name="Line 68"/>
          <p:cNvSpPr>
            <a:spLocks noChangeShapeType="1"/>
          </p:cNvSpPr>
          <p:nvPr/>
        </p:nvSpPr>
        <p:spPr bwMode="auto">
          <a:xfrm>
            <a:off x="1910715" y="4973955"/>
            <a:ext cx="3987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3" name="Line 69"/>
          <p:cNvSpPr>
            <a:spLocks noChangeShapeType="1"/>
          </p:cNvSpPr>
          <p:nvPr/>
        </p:nvSpPr>
        <p:spPr bwMode="auto">
          <a:xfrm>
            <a:off x="7744460" y="4943475"/>
            <a:ext cx="3987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4" name="Line 70"/>
          <p:cNvSpPr>
            <a:spLocks noChangeShapeType="1"/>
          </p:cNvSpPr>
          <p:nvPr/>
        </p:nvSpPr>
        <p:spPr bwMode="auto">
          <a:xfrm rot="1484370">
            <a:off x="1979295" y="4669155"/>
            <a:ext cx="3987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5" name="Line 71"/>
          <p:cNvSpPr>
            <a:spLocks noChangeShapeType="1"/>
          </p:cNvSpPr>
          <p:nvPr/>
        </p:nvSpPr>
        <p:spPr bwMode="auto">
          <a:xfrm rot="1484370">
            <a:off x="7802880" y="5286375"/>
            <a:ext cx="3987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6" name="Line 72"/>
          <p:cNvSpPr>
            <a:spLocks noChangeShapeType="1"/>
          </p:cNvSpPr>
          <p:nvPr/>
        </p:nvSpPr>
        <p:spPr bwMode="auto">
          <a:xfrm rot="19951492">
            <a:off x="1922780" y="5253355"/>
            <a:ext cx="398780" cy="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7" name="Line 73"/>
          <p:cNvSpPr>
            <a:spLocks noChangeShapeType="1"/>
          </p:cNvSpPr>
          <p:nvPr/>
        </p:nvSpPr>
        <p:spPr bwMode="auto">
          <a:xfrm rot="19951492">
            <a:off x="7660005" y="4678680"/>
            <a:ext cx="398780" cy="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8" name="Oval 74"/>
          <p:cNvSpPr>
            <a:spLocks noChangeArrowheads="1"/>
          </p:cNvSpPr>
          <p:nvPr/>
        </p:nvSpPr>
        <p:spPr bwMode="auto">
          <a:xfrm>
            <a:off x="2098040" y="440753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79" name="Oval 75"/>
          <p:cNvSpPr>
            <a:spLocks noChangeArrowheads="1"/>
          </p:cNvSpPr>
          <p:nvPr/>
        </p:nvSpPr>
        <p:spPr bwMode="auto">
          <a:xfrm>
            <a:off x="7728585" y="4479290"/>
            <a:ext cx="160020" cy="150495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0" name="Rectangle 76"/>
          <p:cNvSpPr>
            <a:spLocks noChangeArrowheads="1"/>
          </p:cNvSpPr>
          <p:nvPr/>
        </p:nvSpPr>
        <p:spPr bwMode="auto">
          <a:xfrm>
            <a:off x="2012315" y="4806950"/>
            <a:ext cx="128905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1" name="Rectangle 77"/>
          <p:cNvSpPr>
            <a:spLocks noChangeArrowheads="1"/>
          </p:cNvSpPr>
          <p:nvPr/>
        </p:nvSpPr>
        <p:spPr bwMode="auto">
          <a:xfrm>
            <a:off x="7257415" y="4940935"/>
            <a:ext cx="128905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83" name="AutoShape 79"/>
          <p:cNvSpPr>
            <a:spLocks noChangeArrowheads="1"/>
          </p:cNvSpPr>
          <p:nvPr/>
        </p:nvSpPr>
        <p:spPr bwMode="auto">
          <a:xfrm>
            <a:off x="7919720" y="5076825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2" name="AutoShape 88"/>
          <p:cNvSpPr>
            <a:spLocks noChangeArrowheads="1"/>
          </p:cNvSpPr>
          <p:nvPr/>
        </p:nvSpPr>
        <p:spPr bwMode="auto">
          <a:xfrm>
            <a:off x="1943100" y="5092700"/>
            <a:ext cx="180340" cy="17018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3" name="Oval 89"/>
          <p:cNvSpPr>
            <a:spLocks noChangeArrowheads="1"/>
          </p:cNvSpPr>
          <p:nvPr/>
        </p:nvSpPr>
        <p:spPr bwMode="auto">
          <a:xfrm>
            <a:off x="4429125" y="466280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5" name="AutoShape 91"/>
          <p:cNvSpPr>
            <a:spLocks noChangeArrowheads="1"/>
          </p:cNvSpPr>
          <p:nvPr/>
        </p:nvSpPr>
        <p:spPr bwMode="auto">
          <a:xfrm>
            <a:off x="5206365" y="4653280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15" y="1190625"/>
            <a:ext cx="9145270" cy="904875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复用 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(multiplexing) 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是通信技术中的基本概念。</a:t>
            </a:r>
            <a:endParaRPr lang="en-US" altLang="zh-CN" sz="2400" b="1" dirty="0"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它允许用户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使用一个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共享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信道进行通信</a:t>
            </a:r>
            <a:r>
              <a:rPr lang="zh-CN" altLang="en-US" sz="2400" b="1" dirty="0">
                <a:latin typeface="+mn-lt"/>
                <a:ea typeface="黑体" panose="02010609060101010101" pitchFamily="2" charset="-122"/>
              </a:rPr>
              <a:t>，降低成本，提高利用率。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295" y="6207760"/>
            <a:ext cx="540448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复用的示意图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8" name="Rectangle 90"/>
          <p:cNvSpPr>
            <a:spLocks noChangeArrowheads="1"/>
          </p:cNvSpPr>
          <p:nvPr/>
        </p:nvSpPr>
        <p:spPr bwMode="auto">
          <a:xfrm>
            <a:off x="4824095" y="4674870"/>
            <a:ext cx="128905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94" name="Rectangle 90"/>
          <p:cNvSpPr>
            <a:spLocks noChangeArrowheads="1"/>
          </p:cNvSpPr>
          <p:nvPr/>
        </p:nvSpPr>
        <p:spPr bwMode="auto">
          <a:xfrm>
            <a:off x="3368675" y="4797425"/>
            <a:ext cx="128905" cy="122555"/>
          </a:xfrm>
          <a:prstGeom prst="rect">
            <a:avLst/>
          </a:prstGeom>
          <a:solidFill>
            <a:srgbClr val="0000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7" name="Oval 89"/>
          <p:cNvSpPr>
            <a:spLocks noChangeArrowheads="1"/>
          </p:cNvSpPr>
          <p:nvPr/>
        </p:nvSpPr>
        <p:spPr bwMode="auto">
          <a:xfrm>
            <a:off x="3208655" y="4797425"/>
            <a:ext cx="160020" cy="1524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9" name="AutoShape 91"/>
          <p:cNvSpPr>
            <a:spLocks noChangeArrowheads="1"/>
          </p:cNvSpPr>
          <p:nvPr/>
        </p:nvSpPr>
        <p:spPr bwMode="auto">
          <a:xfrm>
            <a:off x="3512820" y="4797425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2" name="Oval 75"/>
          <p:cNvSpPr>
            <a:spLocks noChangeArrowheads="1"/>
          </p:cNvSpPr>
          <p:nvPr/>
        </p:nvSpPr>
        <p:spPr bwMode="auto">
          <a:xfrm>
            <a:off x="7113270" y="4934585"/>
            <a:ext cx="160020" cy="150495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000099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3" name="AutoShape 79"/>
          <p:cNvSpPr>
            <a:spLocks noChangeArrowheads="1"/>
          </p:cNvSpPr>
          <p:nvPr/>
        </p:nvSpPr>
        <p:spPr bwMode="auto">
          <a:xfrm>
            <a:off x="7150100" y="4940935"/>
            <a:ext cx="179070" cy="17145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6" name="Oval 62"/>
          <p:cNvSpPr>
            <a:spLocks noChangeArrowheads="1"/>
          </p:cNvSpPr>
          <p:nvPr/>
        </p:nvSpPr>
        <p:spPr bwMode="auto">
          <a:xfrm>
            <a:off x="2432050" y="4816475"/>
            <a:ext cx="716915" cy="37973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1600" b="1">
                <a:latin typeface="+mn-lt"/>
                <a:ea typeface="黑体" panose="02010609060101010101" pitchFamily="2" charset="-122"/>
              </a:rPr>
              <a:t>复用</a:t>
            </a:r>
            <a:endParaRPr lang="zh-CN" altLang="en-US" sz="16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3967" name="Oval 63"/>
          <p:cNvSpPr>
            <a:spLocks noChangeArrowheads="1"/>
          </p:cNvSpPr>
          <p:nvPr/>
        </p:nvSpPr>
        <p:spPr bwMode="auto">
          <a:xfrm>
            <a:off x="7047865" y="4831080"/>
            <a:ext cx="716915" cy="37909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1600" b="1">
                <a:latin typeface="+mn-lt"/>
                <a:ea typeface="黑体" panose="02010609060101010101" pitchFamily="2" charset="-122"/>
              </a:rPr>
              <a:t>分用</a:t>
            </a:r>
            <a:endParaRPr lang="zh-CN" altLang="en-US" sz="16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4 L 0.60416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0 0 L 0.60237 0.00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3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2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9 0 L 0.60826 0.00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3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230 0.07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9" y="35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66 0.014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7" y="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 -0.02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3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4 L 0.34576 -0.000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11 L 0.34243 0.001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3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5" y="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03 L 0.33987 -0.003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 -0.070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354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01 0.0013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1" y="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34 0.0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7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84" grpId="0" animBg="1"/>
      <p:bldP spid="123988" grpId="0" animBg="1"/>
      <p:bldP spid="123991" grpId="0" animBg="1"/>
      <p:bldP spid="123978" grpId="0" animBg="1"/>
      <p:bldP spid="123980" grpId="0" animBg="1"/>
      <p:bldP spid="123981" grpId="0" animBg="1"/>
      <p:bldP spid="123992" grpId="0" animBg="1"/>
      <p:bldP spid="123994" grpId="0" animBg="1"/>
      <p:bldP spid="67" grpId="0" animBg="1"/>
      <p:bldP spid="69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595"/>
            <a:ext cx="9065895" cy="1511935"/>
          </a:xfrm>
        </p:spPr>
        <p:txBody>
          <a:bodyPr/>
          <a:lstStyle/>
          <a:p>
            <a:pPr algn="ctr"/>
            <a:r>
              <a:rPr lang="zh-CN" altLang="en-US" dirty="0"/>
              <a:t>频分复用 </a:t>
            </a:r>
            <a:r>
              <a:rPr lang="en-US" altLang="zh-CN" dirty="0"/>
              <a:t>FDM</a:t>
            </a:r>
            <a:br>
              <a:rPr lang="en-US" altLang="zh-CN" dirty="0"/>
            </a:br>
            <a:r>
              <a:rPr lang="en-US" altLang="zh-CN" dirty="0"/>
              <a:t>(Frequency Division Multiplexing) </a:t>
            </a:r>
            <a:endParaRPr lang="en-US" altLang="zh-CN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476885"/>
            <a:ext cx="9065895" cy="4358005"/>
          </a:xfrm>
        </p:spPr>
        <p:txBody>
          <a:bodyPr/>
          <a:lstStyle/>
          <a:p>
            <a:r>
              <a:rPr lang="zh-CN" altLang="en-US" sz="2400" dirty="0"/>
              <a:t>将整个带宽分为多份，用户在分配到一定的频带后，在通信过程中自始至终都占用这个频带。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频分复用</a:t>
            </a:r>
            <a:r>
              <a:rPr lang="zh-CN" altLang="en-US" sz="2400" dirty="0"/>
              <a:t>的所有用户在同样的时间</a:t>
            </a:r>
            <a:r>
              <a:rPr lang="zh-CN" altLang="en-US" sz="2400" dirty="0">
                <a:solidFill>
                  <a:srgbClr val="FF0000"/>
                </a:solidFill>
              </a:rPr>
              <a:t>占用不同的带宽资源</a:t>
            </a:r>
            <a:r>
              <a:rPr lang="zh-CN" altLang="en-US" sz="2400" dirty="0"/>
              <a:t>（请注意，这里的“带宽”是频率带宽而不是数据的发送速率）。 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442720" y="3573145"/>
            <a:ext cx="7520305" cy="2817495"/>
            <a:chOff x="1442720" y="3573145"/>
            <a:chExt cx="7520305" cy="2817495"/>
          </a:xfrm>
        </p:grpSpPr>
        <p:sp>
          <p:nvSpPr>
            <p:cNvPr id="255005" name="Text Box 29"/>
            <p:cNvSpPr txBox="1">
              <a:spLocks noChangeArrowheads="1"/>
            </p:cNvSpPr>
            <p:nvPr/>
          </p:nvSpPr>
          <p:spPr bwMode="auto">
            <a:xfrm>
              <a:off x="1442720" y="3573145"/>
              <a:ext cx="69786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频率</a:t>
              </a:r>
              <a:endPara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06" name="Text Box 30"/>
            <p:cNvSpPr txBox="1">
              <a:spLocks noChangeArrowheads="1"/>
            </p:cNvSpPr>
            <p:nvPr/>
          </p:nvSpPr>
          <p:spPr bwMode="auto">
            <a:xfrm>
              <a:off x="8265160" y="6021070"/>
              <a:ext cx="69786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时间</a:t>
              </a:r>
              <a:endPara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07" name="Rectangle 31"/>
            <p:cNvSpPr>
              <a:spLocks noChangeArrowheads="1"/>
            </p:cNvSpPr>
            <p:nvPr/>
          </p:nvSpPr>
          <p:spPr bwMode="auto">
            <a:xfrm>
              <a:off x="2192655" y="3805555"/>
              <a:ext cx="6005830" cy="387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08" name="Rectangle 32"/>
            <p:cNvSpPr>
              <a:spLocks noChangeArrowheads="1"/>
            </p:cNvSpPr>
            <p:nvPr/>
          </p:nvSpPr>
          <p:spPr bwMode="auto">
            <a:xfrm>
              <a:off x="2192655" y="4192905"/>
              <a:ext cx="6005830" cy="3873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0" name="Rectangle 34"/>
            <p:cNvSpPr>
              <a:spLocks noChangeArrowheads="1"/>
            </p:cNvSpPr>
            <p:nvPr/>
          </p:nvSpPr>
          <p:spPr bwMode="auto">
            <a:xfrm>
              <a:off x="2192655" y="4967605"/>
              <a:ext cx="6005830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1" name="Rectangle 35"/>
            <p:cNvSpPr>
              <a:spLocks noChangeArrowheads="1"/>
            </p:cNvSpPr>
            <p:nvPr/>
          </p:nvSpPr>
          <p:spPr bwMode="auto">
            <a:xfrm>
              <a:off x="2192655" y="5354955"/>
              <a:ext cx="6005830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765675" y="5412105"/>
              <a:ext cx="91376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3" name="Text Box 37"/>
            <p:cNvSpPr txBox="1">
              <a:spLocks noChangeArrowheads="1"/>
            </p:cNvSpPr>
            <p:nvPr/>
          </p:nvSpPr>
          <p:spPr bwMode="auto">
            <a:xfrm>
              <a:off x="4765675" y="5023485"/>
              <a:ext cx="91376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5" name="Text Box 39"/>
            <p:cNvSpPr txBox="1">
              <a:spLocks noChangeArrowheads="1"/>
            </p:cNvSpPr>
            <p:nvPr/>
          </p:nvSpPr>
          <p:spPr bwMode="auto">
            <a:xfrm>
              <a:off x="4914900" y="4015105"/>
              <a:ext cx="543560" cy="480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8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  <a:sym typeface="Symbol" panose="05050102010706020507" pitchFamily="18" charset="2"/>
                </a:rPr>
                <a:t></a:t>
              </a:r>
              <a:endParaRPr kumimoji="1" lang="zh-CN" altLang="zh-CN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55016" name="Text Box 40"/>
            <p:cNvSpPr txBox="1">
              <a:spLocks noChangeArrowheads="1"/>
            </p:cNvSpPr>
            <p:nvPr/>
          </p:nvSpPr>
          <p:spPr bwMode="auto">
            <a:xfrm>
              <a:off x="4765675" y="3848735"/>
              <a:ext cx="96075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 rot="-5400000">
              <a:off x="983615" y="4821555"/>
              <a:ext cx="241871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2216785" y="4580255"/>
              <a:ext cx="6005830" cy="3873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5014" name="Text Box 38"/>
            <p:cNvSpPr txBox="1">
              <a:spLocks noChangeArrowheads="1"/>
            </p:cNvSpPr>
            <p:nvPr/>
          </p:nvSpPr>
          <p:spPr bwMode="auto">
            <a:xfrm>
              <a:off x="4765675" y="4643755"/>
              <a:ext cx="91376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cxnSp>
          <p:nvCxnSpPr>
            <p:cNvPr id="5" name="直接箭头连接符 4"/>
            <p:cNvCxnSpPr>
              <a:stCxn id="255017" idx="0"/>
            </p:cNvCxnSpPr>
            <p:nvPr/>
          </p:nvCxnSpPr>
          <p:spPr bwMode="auto">
            <a:xfrm>
              <a:off x="2192655" y="6030595"/>
              <a:ext cx="64325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801110" y="6207760"/>
            <a:ext cx="302196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频分复用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595"/>
            <a:ext cx="9066530" cy="151257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时分复用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TDM</a:t>
            </a:r>
            <a:b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927100" y="1628775"/>
            <a:ext cx="8634095" cy="4358005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时分复用</a:t>
            </a:r>
            <a:r>
              <a:rPr lang="zh-CN" altLang="en-US" sz="2800" dirty="0"/>
              <a:t>则是将时间划分为一段段等长的</a:t>
            </a:r>
            <a:r>
              <a:rPr lang="zh-CN" altLang="en-US" sz="2800" dirty="0">
                <a:solidFill>
                  <a:srgbClr val="FF0000"/>
                </a:solidFill>
              </a:rPr>
              <a:t>时分复用帧</a:t>
            </a:r>
            <a:r>
              <a:rPr lang="zh-CN" altLang="en-US" sz="2800" dirty="0"/>
              <a:t>（</a:t>
            </a:r>
            <a:r>
              <a:rPr lang="en-US" altLang="zh-CN" sz="2800" dirty="0"/>
              <a:t>TDM </a:t>
            </a:r>
            <a:r>
              <a:rPr lang="zh-CN" altLang="en-US" sz="2800" dirty="0"/>
              <a:t>帧）。每一个时分复用的用户在每一个 </a:t>
            </a:r>
            <a:r>
              <a:rPr lang="en-US" altLang="zh-CN" sz="2800" dirty="0"/>
              <a:t>TDM </a:t>
            </a:r>
            <a:r>
              <a:rPr lang="zh-CN" altLang="en-US" sz="2800" dirty="0"/>
              <a:t>帧中占用固定序号的时隙。</a:t>
            </a:r>
            <a:endParaRPr lang="zh-CN" altLang="en-US" sz="2800" dirty="0"/>
          </a:p>
          <a:p>
            <a:r>
              <a:rPr lang="zh-CN" altLang="en-US" sz="2800" dirty="0"/>
              <a:t>每一个用户所占用的时隙是</a:t>
            </a:r>
            <a:r>
              <a:rPr lang="zh-CN" altLang="en-US" sz="2800" dirty="0">
                <a:solidFill>
                  <a:srgbClr val="FF0000"/>
                </a:solidFill>
              </a:rPr>
              <a:t>周期性地出现</a:t>
            </a:r>
            <a:r>
              <a:rPr lang="zh-CN" altLang="en-US" sz="2800" dirty="0"/>
              <a:t>（其周期就是 </a:t>
            </a:r>
            <a:r>
              <a:rPr lang="en-US" altLang="zh-CN" sz="2800" dirty="0"/>
              <a:t>TDM  </a:t>
            </a:r>
            <a:r>
              <a:rPr lang="zh-CN" altLang="en-US" sz="2800" dirty="0"/>
              <a:t>帧的长度）。</a:t>
            </a:r>
            <a:endParaRPr lang="zh-CN" altLang="en-US" sz="2800" dirty="0"/>
          </a:p>
          <a:p>
            <a:r>
              <a:rPr lang="en-US" altLang="zh-CN" sz="2800" dirty="0"/>
              <a:t>TDM </a:t>
            </a:r>
            <a:r>
              <a:rPr lang="zh-CN" altLang="en-US" sz="2800" dirty="0"/>
              <a:t>信号也称为</a:t>
            </a:r>
            <a:r>
              <a:rPr lang="zh-CN" altLang="en-US" sz="2800" dirty="0">
                <a:solidFill>
                  <a:srgbClr val="FF0000"/>
                </a:solidFill>
              </a:rPr>
              <a:t>等时</a:t>
            </a:r>
            <a:r>
              <a:rPr lang="en-US" altLang="zh-CN" sz="2800" dirty="0"/>
              <a:t>(isochronous)</a:t>
            </a:r>
            <a:r>
              <a:rPr lang="zh-CN" altLang="en-US" sz="2800" dirty="0"/>
              <a:t>信号。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00CC"/>
                </a:solidFill>
              </a:rPr>
              <a:t>时分复用的所有用户是</a:t>
            </a:r>
            <a:r>
              <a:rPr lang="zh-CN" altLang="en-US" sz="2800" dirty="0">
                <a:solidFill>
                  <a:srgbClr val="FF0000"/>
                </a:solidFill>
              </a:rPr>
              <a:t>在不同的时间</a:t>
            </a:r>
            <a:r>
              <a:rPr lang="zh-CN" altLang="en-US" sz="2800" dirty="0">
                <a:solidFill>
                  <a:srgbClr val="0000CC"/>
                </a:solidFill>
              </a:rPr>
              <a:t>占用</a:t>
            </a:r>
            <a:r>
              <a:rPr lang="zh-CN" altLang="en-US" sz="2800" dirty="0">
                <a:solidFill>
                  <a:srgbClr val="FF0000"/>
                </a:solidFill>
              </a:rPr>
              <a:t>同样的频带宽度。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zh-CN" altLang="en-US" dirty="0"/>
              <a:t>时分复用</a:t>
            </a:r>
            <a:r>
              <a:rPr lang="en-US" altLang="zh-CN" dirty="0"/>
              <a:t>TDM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58051" name="Line 3"/>
          <p:cNvSpPr>
            <a:spLocks noChangeShapeType="1"/>
          </p:cNvSpPr>
          <p:nvPr/>
        </p:nvSpPr>
        <p:spPr bwMode="auto">
          <a:xfrm flipV="1">
            <a:off x="1599565" y="4930775"/>
            <a:ext cx="6626225" cy="1143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849630" y="1797050"/>
            <a:ext cx="69786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频率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8225790" y="4721225"/>
            <a:ext cx="69786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时间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910715" y="2420620"/>
            <a:ext cx="311150" cy="1871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223770" y="2420620"/>
            <a:ext cx="311150" cy="187134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C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534920" y="2420620"/>
            <a:ext cx="311150" cy="187134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D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3159125" y="2420620"/>
            <a:ext cx="311150" cy="1871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472180" y="2420620"/>
            <a:ext cx="311150" cy="187134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C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3783330" y="2420620"/>
            <a:ext cx="311150" cy="187134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D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407535" y="2420620"/>
            <a:ext cx="311150" cy="1871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4720590" y="2420620"/>
            <a:ext cx="311150" cy="187134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C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5032375" y="2420620"/>
            <a:ext cx="311150" cy="187134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D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5656580" y="2420620"/>
            <a:ext cx="311150" cy="1871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B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5969635" y="2420620"/>
            <a:ext cx="311150" cy="187134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C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6280785" y="2420620"/>
            <a:ext cx="311150" cy="187134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D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258066" name="Group 18"/>
          <p:cNvGrpSpPr/>
          <p:nvPr/>
        </p:nvGrpSpPr>
        <p:grpSpPr bwMode="auto">
          <a:xfrm>
            <a:off x="1599565" y="2420620"/>
            <a:ext cx="4057015" cy="1871345"/>
            <a:chOff x="1599565" y="2420620"/>
            <a:chExt cx="4057015" cy="1871345"/>
          </a:xfrm>
        </p:grpSpPr>
        <p:sp>
          <p:nvSpPr>
            <p:cNvPr id="258067" name="Rectangle 19"/>
            <p:cNvSpPr>
              <a:spLocks noChangeArrowheads="1"/>
            </p:cNvSpPr>
            <p:nvPr/>
          </p:nvSpPr>
          <p:spPr bwMode="auto">
            <a:xfrm>
              <a:off x="1599565" y="2420620"/>
              <a:ext cx="311150" cy="18713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2847975" y="2420620"/>
              <a:ext cx="311150" cy="18713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4096385" y="2420620"/>
              <a:ext cx="311150" cy="18713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5345430" y="2420620"/>
              <a:ext cx="311150" cy="18713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58074" name="Line 26"/>
          <p:cNvSpPr>
            <a:spLocks noChangeShapeType="1"/>
          </p:cNvSpPr>
          <p:nvPr/>
        </p:nvSpPr>
        <p:spPr bwMode="auto">
          <a:xfrm flipH="1">
            <a:off x="1754505" y="1988820"/>
            <a:ext cx="1248410" cy="36004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75" name="Line 27"/>
          <p:cNvSpPr>
            <a:spLocks noChangeShapeType="1"/>
          </p:cNvSpPr>
          <p:nvPr/>
        </p:nvSpPr>
        <p:spPr bwMode="auto">
          <a:xfrm flipH="1">
            <a:off x="2995930" y="1988820"/>
            <a:ext cx="318135" cy="36004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>
            <a:off x="3860800" y="1988820"/>
            <a:ext cx="378460" cy="36004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406265" y="1988820"/>
            <a:ext cx="1075055" cy="36004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258078" name="Group 30"/>
          <p:cNvGrpSpPr/>
          <p:nvPr/>
        </p:nvGrpSpPr>
        <p:grpSpPr bwMode="auto">
          <a:xfrm>
            <a:off x="1599565" y="4365625"/>
            <a:ext cx="1247140" cy="513080"/>
            <a:chOff x="1599565" y="4365625"/>
            <a:chExt cx="1247140" cy="513080"/>
          </a:xfrm>
        </p:grpSpPr>
        <p:sp>
          <p:nvSpPr>
            <p:cNvPr id="258079" name="Text Box 31"/>
            <p:cNvSpPr txBox="1">
              <a:spLocks noChangeArrowheads="1"/>
            </p:cNvSpPr>
            <p:nvPr/>
          </p:nvSpPr>
          <p:spPr bwMode="auto">
            <a:xfrm>
              <a:off x="1677035" y="4508500"/>
              <a:ext cx="106997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80" name="AutoShape 32"/>
            <p:cNvSpPr/>
            <p:nvPr/>
          </p:nvSpPr>
          <p:spPr bwMode="auto">
            <a:xfrm rot="16200000" flipV="1">
              <a:off x="2153285" y="3811905"/>
              <a:ext cx="142875" cy="1247140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258081" name="Group 33"/>
          <p:cNvGrpSpPr/>
          <p:nvPr/>
        </p:nvGrpSpPr>
        <p:grpSpPr bwMode="auto">
          <a:xfrm>
            <a:off x="2846070" y="4365625"/>
            <a:ext cx="1247140" cy="513080"/>
            <a:chOff x="2846070" y="4365625"/>
            <a:chExt cx="1247140" cy="513080"/>
          </a:xfrm>
        </p:grpSpPr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2923540" y="4508500"/>
              <a:ext cx="106997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83" name="AutoShape 35"/>
            <p:cNvSpPr/>
            <p:nvPr/>
          </p:nvSpPr>
          <p:spPr bwMode="auto">
            <a:xfrm rot="16200000" flipV="1">
              <a:off x="3399790" y="3811905"/>
              <a:ext cx="142875" cy="1247140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258084" name="Group 36"/>
          <p:cNvGrpSpPr/>
          <p:nvPr/>
        </p:nvGrpSpPr>
        <p:grpSpPr bwMode="auto">
          <a:xfrm>
            <a:off x="4093210" y="4365625"/>
            <a:ext cx="1247140" cy="513080"/>
            <a:chOff x="4093210" y="4365625"/>
            <a:chExt cx="1247140" cy="513080"/>
          </a:xfrm>
        </p:grpSpPr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4171950" y="4508500"/>
              <a:ext cx="106997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86" name="AutoShape 38"/>
            <p:cNvSpPr/>
            <p:nvPr/>
          </p:nvSpPr>
          <p:spPr bwMode="auto">
            <a:xfrm rot="16200000" flipV="1">
              <a:off x="4646930" y="3811905"/>
              <a:ext cx="142875" cy="1247140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258087" name="Group 39"/>
          <p:cNvGrpSpPr/>
          <p:nvPr/>
        </p:nvGrpSpPr>
        <p:grpSpPr bwMode="auto">
          <a:xfrm>
            <a:off x="5339715" y="4365625"/>
            <a:ext cx="1247140" cy="513080"/>
            <a:chOff x="5339715" y="4365625"/>
            <a:chExt cx="1247140" cy="513080"/>
          </a:xfrm>
        </p:grpSpPr>
        <p:sp>
          <p:nvSpPr>
            <p:cNvPr id="258088" name="Text Box 40"/>
            <p:cNvSpPr txBox="1">
              <a:spLocks noChangeArrowheads="1"/>
            </p:cNvSpPr>
            <p:nvPr/>
          </p:nvSpPr>
          <p:spPr bwMode="auto">
            <a:xfrm>
              <a:off x="5420995" y="4508500"/>
              <a:ext cx="106997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89" name="AutoShape 41"/>
            <p:cNvSpPr/>
            <p:nvPr/>
          </p:nvSpPr>
          <p:spPr bwMode="auto">
            <a:xfrm rot="16200000" flipV="1">
              <a:off x="5893435" y="3811905"/>
              <a:ext cx="142875" cy="1247140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58090" name="Rectangle 42"/>
          <p:cNvSpPr>
            <a:spLocks noChangeArrowheads="1"/>
          </p:cNvSpPr>
          <p:nvPr/>
        </p:nvSpPr>
        <p:spPr bwMode="auto">
          <a:xfrm rot="21600000">
            <a:off x="6995160" y="3104515"/>
            <a:ext cx="439420" cy="39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…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 rot="-5400000">
            <a:off x="114935" y="3452495"/>
            <a:ext cx="29686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258092" name="Group 44"/>
          <p:cNvGrpSpPr/>
          <p:nvPr/>
        </p:nvGrpSpPr>
        <p:grpSpPr bwMode="auto">
          <a:xfrm>
            <a:off x="6591935" y="4365625"/>
            <a:ext cx="1247140" cy="513080"/>
            <a:chOff x="6591935" y="4365625"/>
            <a:chExt cx="1247140" cy="513080"/>
          </a:xfrm>
        </p:grpSpPr>
        <p:sp>
          <p:nvSpPr>
            <p:cNvPr id="258093" name="Text Box 45"/>
            <p:cNvSpPr txBox="1">
              <a:spLocks noChangeArrowheads="1"/>
            </p:cNvSpPr>
            <p:nvPr/>
          </p:nvSpPr>
          <p:spPr bwMode="auto">
            <a:xfrm>
              <a:off x="6672580" y="4508500"/>
              <a:ext cx="1069975" cy="369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94" name="AutoShape 46"/>
            <p:cNvSpPr/>
            <p:nvPr/>
          </p:nvSpPr>
          <p:spPr bwMode="auto">
            <a:xfrm rot="16200000" flipV="1">
              <a:off x="7145655" y="3811905"/>
              <a:ext cx="142875" cy="1247140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258100" name="Group 52"/>
          <p:cNvGrpSpPr/>
          <p:nvPr/>
        </p:nvGrpSpPr>
        <p:grpSpPr bwMode="auto">
          <a:xfrm>
            <a:off x="2846070" y="2276475"/>
            <a:ext cx="4994275" cy="2376805"/>
            <a:chOff x="2846070" y="2276475"/>
            <a:chExt cx="4994275" cy="2376805"/>
          </a:xfrm>
        </p:grpSpPr>
        <p:sp>
          <p:nvSpPr>
            <p:cNvPr id="258095" name="Line 47"/>
            <p:cNvSpPr>
              <a:spLocks noChangeShapeType="1"/>
            </p:cNvSpPr>
            <p:nvPr/>
          </p:nvSpPr>
          <p:spPr bwMode="auto">
            <a:xfrm>
              <a:off x="2846070" y="2276475"/>
              <a:ext cx="0" cy="237680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96" name="Line 48"/>
            <p:cNvSpPr>
              <a:spLocks noChangeShapeType="1"/>
            </p:cNvSpPr>
            <p:nvPr/>
          </p:nvSpPr>
          <p:spPr bwMode="auto">
            <a:xfrm>
              <a:off x="4095115" y="2276475"/>
              <a:ext cx="0" cy="237680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97" name="Line 49"/>
            <p:cNvSpPr>
              <a:spLocks noChangeShapeType="1"/>
            </p:cNvSpPr>
            <p:nvPr/>
          </p:nvSpPr>
          <p:spPr bwMode="auto">
            <a:xfrm>
              <a:off x="5343525" y="2276475"/>
              <a:ext cx="0" cy="237680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98" name="Line 50"/>
            <p:cNvSpPr>
              <a:spLocks noChangeShapeType="1"/>
            </p:cNvSpPr>
            <p:nvPr/>
          </p:nvSpPr>
          <p:spPr bwMode="auto">
            <a:xfrm>
              <a:off x="6591935" y="2276475"/>
              <a:ext cx="0" cy="237680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58099" name="Line 51"/>
            <p:cNvSpPr>
              <a:spLocks noChangeShapeType="1"/>
            </p:cNvSpPr>
            <p:nvPr/>
          </p:nvSpPr>
          <p:spPr bwMode="auto">
            <a:xfrm>
              <a:off x="7840345" y="2276475"/>
              <a:ext cx="0" cy="237680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58101" name="Text Box 53"/>
          <p:cNvSpPr txBox="1">
            <a:spLocks noChangeArrowheads="1"/>
          </p:cNvSpPr>
          <p:nvPr/>
        </p:nvSpPr>
        <p:spPr bwMode="auto">
          <a:xfrm>
            <a:off x="2861310" y="1557020"/>
            <a:ext cx="1731645" cy="42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周期性出现</a:t>
            </a:r>
            <a:endParaRPr kumimoji="1" lang="zh-CN" altLang="en-US" sz="24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6380" y="5229225"/>
            <a:ext cx="4208780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时分复用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595"/>
            <a:ext cx="7451725" cy="151257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统计时分复用</a:t>
            </a:r>
            <a:r>
              <a:rPr lang="zh-CN" altLang="en-US" sz="32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STDM</a:t>
            </a:r>
            <a:b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9035" y="1982470"/>
            <a:ext cx="3312160" cy="14465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ea typeface="黑体" panose="02010609060101010101" pitchFamily="2" charset="-122"/>
              </a:rPr>
              <a:t>STDM </a:t>
            </a:r>
            <a:r>
              <a:rPr lang="zh-CN" altLang="zh-CN" sz="2200" b="1" dirty="0">
                <a:ea typeface="黑体" panose="02010609060101010101" pitchFamily="2" charset="-122"/>
              </a:rPr>
              <a:t>帧</a:t>
            </a:r>
            <a:r>
              <a:rPr lang="zh-CN" altLang="zh-CN" sz="2200" b="1" dirty="0">
                <a:solidFill>
                  <a:srgbClr val="FF0000"/>
                </a:solidFill>
                <a:ea typeface="黑体" panose="02010609060101010101" pitchFamily="2" charset="-122"/>
              </a:rPr>
              <a:t>不是固定分配</a:t>
            </a:r>
            <a:r>
              <a:rPr lang="zh-CN" altLang="zh-CN" sz="2200" b="1" dirty="0">
                <a:ea typeface="黑体" panose="02010609060101010101" pitchFamily="2" charset="-122"/>
              </a:rPr>
              <a:t>时隙，而是</a:t>
            </a:r>
            <a:r>
              <a:rPr lang="zh-CN" altLang="zh-CN" sz="2200" b="1" dirty="0">
                <a:solidFill>
                  <a:srgbClr val="FF0000"/>
                </a:solidFill>
                <a:ea typeface="黑体" panose="02010609060101010101" pitchFamily="2" charset="-122"/>
              </a:rPr>
              <a:t>按需动态地</a:t>
            </a:r>
            <a:r>
              <a:rPr lang="zh-CN" altLang="zh-CN" sz="2200" b="1" dirty="0">
                <a:ea typeface="黑体" panose="02010609060101010101" pitchFamily="2" charset="-122"/>
              </a:rPr>
              <a:t>分配时隙。因此统计时分复用可以提高线路的利用率</a:t>
            </a:r>
            <a:r>
              <a:rPr lang="zh-CN" altLang="en-US" sz="2200" b="1" dirty="0">
                <a:ea typeface="黑体" panose="02010609060101010101" pitchFamily="2" charset="-122"/>
              </a:rPr>
              <a:t>。</a:t>
            </a:r>
            <a:endParaRPr lang="zh-CN" altLang="en-US" sz="2200" b="1" dirty="0"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460" y="1988820"/>
            <a:ext cx="8928735" cy="4680585"/>
            <a:chOff x="632460" y="1988820"/>
            <a:chExt cx="8928735" cy="4680585"/>
          </a:xfrm>
        </p:grpSpPr>
        <p:sp>
          <p:nvSpPr>
            <p:cNvPr id="149589" name="Freeform 85"/>
            <p:cNvSpPr/>
            <p:nvPr/>
          </p:nvSpPr>
          <p:spPr bwMode="auto">
            <a:xfrm>
              <a:off x="7555865" y="3919855"/>
              <a:ext cx="292100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0" name="Freeform 86"/>
            <p:cNvSpPr/>
            <p:nvPr/>
          </p:nvSpPr>
          <p:spPr bwMode="auto">
            <a:xfrm>
              <a:off x="8730615" y="3919855"/>
              <a:ext cx="292100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1" name="Freeform 87"/>
            <p:cNvSpPr/>
            <p:nvPr/>
          </p:nvSpPr>
          <p:spPr bwMode="auto">
            <a:xfrm>
              <a:off x="8338820" y="3919855"/>
              <a:ext cx="29400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2" name="Freeform 88"/>
            <p:cNvSpPr/>
            <p:nvPr/>
          </p:nvSpPr>
          <p:spPr bwMode="auto">
            <a:xfrm>
              <a:off x="7946390" y="3919855"/>
              <a:ext cx="29400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3" name="Freeform 89"/>
            <p:cNvSpPr/>
            <p:nvPr/>
          </p:nvSpPr>
          <p:spPr bwMode="auto">
            <a:xfrm>
              <a:off x="7164070" y="3919855"/>
              <a:ext cx="29400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4" name="Freeform 90"/>
            <p:cNvSpPr/>
            <p:nvPr/>
          </p:nvSpPr>
          <p:spPr bwMode="auto">
            <a:xfrm>
              <a:off x="6771640" y="3919855"/>
              <a:ext cx="29400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5" name="Freeform 91"/>
            <p:cNvSpPr/>
            <p:nvPr/>
          </p:nvSpPr>
          <p:spPr bwMode="auto">
            <a:xfrm>
              <a:off x="6381750" y="3919855"/>
              <a:ext cx="292100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6" name="Text Box 92"/>
            <p:cNvSpPr txBox="1">
              <a:spLocks noChangeArrowheads="1"/>
            </p:cNvSpPr>
            <p:nvPr/>
          </p:nvSpPr>
          <p:spPr bwMode="auto">
            <a:xfrm>
              <a:off x="632460" y="2037080"/>
              <a:ext cx="80327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用户</a:t>
              </a:r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7" name="Freeform 93"/>
            <p:cNvSpPr/>
            <p:nvPr/>
          </p:nvSpPr>
          <p:spPr bwMode="auto">
            <a:xfrm>
              <a:off x="3368675" y="2711450"/>
              <a:ext cx="686435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8" name="Freeform 94"/>
            <p:cNvSpPr/>
            <p:nvPr/>
          </p:nvSpPr>
          <p:spPr bwMode="auto">
            <a:xfrm>
              <a:off x="1313815" y="3517900"/>
              <a:ext cx="1370965" cy="40195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599" name="Freeform 95"/>
            <p:cNvSpPr/>
            <p:nvPr/>
          </p:nvSpPr>
          <p:spPr bwMode="auto">
            <a:xfrm>
              <a:off x="1998345" y="4323080"/>
              <a:ext cx="1370965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0" name="Freeform 96"/>
            <p:cNvSpPr/>
            <p:nvPr/>
          </p:nvSpPr>
          <p:spPr bwMode="auto">
            <a:xfrm>
              <a:off x="2684145" y="5127625"/>
              <a:ext cx="684530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1" name="Text Box 97"/>
            <p:cNvSpPr txBox="1">
              <a:spLocks noChangeArrowheads="1"/>
            </p:cNvSpPr>
            <p:nvPr/>
          </p:nvSpPr>
          <p:spPr bwMode="auto">
            <a:xfrm>
              <a:off x="735965" y="2675255"/>
              <a:ext cx="40767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2" name="Text Box 98"/>
            <p:cNvSpPr txBox="1">
              <a:spLocks noChangeArrowheads="1"/>
            </p:cNvSpPr>
            <p:nvPr/>
          </p:nvSpPr>
          <p:spPr bwMode="auto">
            <a:xfrm>
              <a:off x="735965" y="3479800"/>
              <a:ext cx="40767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735965" y="4286250"/>
              <a:ext cx="40767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4" name="Text Box 100"/>
            <p:cNvSpPr txBox="1">
              <a:spLocks noChangeArrowheads="1"/>
            </p:cNvSpPr>
            <p:nvPr/>
          </p:nvSpPr>
          <p:spPr bwMode="auto">
            <a:xfrm>
              <a:off x="735965" y="5091430"/>
              <a:ext cx="40767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D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5" name="Line 101"/>
            <p:cNvSpPr>
              <a:spLocks noChangeShapeType="1"/>
            </p:cNvSpPr>
            <p:nvPr/>
          </p:nvSpPr>
          <p:spPr bwMode="auto">
            <a:xfrm>
              <a:off x="6087745" y="4323080"/>
              <a:ext cx="32296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3516630" y="2695575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1518285" y="3503930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0" name="Text Box 106"/>
            <p:cNvSpPr txBox="1">
              <a:spLocks noChangeArrowheads="1"/>
            </p:cNvSpPr>
            <p:nvPr/>
          </p:nvSpPr>
          <p:spPr bwMode="auto">
            <a:xfrm>
              <a:off x="2847340" y="429895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1" name="Text Box 107"/>
            <p:cNvSpPr txBox="1">
              <a:spLocks noChangeArrowheads="1"/>
            </p:cNvSpPr>
            <p:nvPr/>
          </p:nvSpPr>
          <p:spPr bwMode="auto">
            <a:xfrm>
              <a:off x="2851150" y="5127625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d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323080" y="2751455"/>
              <a:ext cx="28702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323080" y="3575050"/>
              <a:ext cx="28702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7" name="Text Box 113"/>
            <p:cNvSpPr txBox="1">
              <a:spLocks noChangeArrowheads="1"/>
            </p:cNvSpPr>
            <p:nvPr/>
          </p:nvSpPr>
          <p:spPr bwMode="auto">
            <a:xfrm>
              <a:off x="4323080" y="4400550"/>
              <a:ext cx="28702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8" name="Text Box 114"/>
            <p:cNvSpPr txBox="1">
              <a:spLocks noChangeArrowheads="1"/>
            </p:cNvSpPr>
            <p:nvPr/>
          </p:nvSpPr>
          <p:spPr bwMode="auto">
            <a:xfrm>
              <a:off x="4323080" y="5224780"/>
              <a:ext cx="28702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9" name="Text Box 115"/>
            <p:cNvSpPr txBox="1">
              <a:spLocks noChangeArrowheads="1"/>
            </p:cNvSpPr>
            <p:nvPr/>
          </p:nvSpPr>
          <p:spPr bwMode="auto">
            <a:xfrm>
              <a:off x="9274175" y="4191635"/>
              <a:ext cx="28702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t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0" name="Line 116"/>
            <p:cNvSpPr>
              <a:spLocks noChangeShapeType="1"/>
            </p:cNvSpPr>
            <p:nvPr/>
          </p:nvSpPr>
          <p:spPr bwMode="auto">
            <a:xfrm>
              <a:off x="1998345" y="3819525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1" name="Line 117"/>
            <p:cNvSpPr>
              <a:spLocks noChangeShapeType="1"/>
            </p:cNvSpPr>
            <p:nvPr/>
          </p:nvSpPr>
          <p:spPr bwMode="auto">
            <a:xfrm>
              <a:off x="2684145" y="4624705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2" name="Line 118"/>
            <p:cNvSpPr>
              <a:spLocks noChangeShapeType="1"/>
            </p:cNvSpPr>
            <p:nvPr/>
          </p:nvSpPr>
          <p:spPr bwMode="auto">
            <a:xfrm>
              <a:off x="3368675" y="3819525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3" name="Line 119"/>
            <p:cNvSpPr>
              <a:spLocks noChangeShapeType="1"/>
            </p:cNvSpPr>
            <p:nvPr/>
          </p:nvSpPr>
          <p:spPr bwMode="auto">
            <a:xfrm>
              <a:off x="1998345" y="5431155"/>
              <a:ext cx="0" cy="99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4" name="Line 120"/>
            <p:cNvSpPr>
              <a:spLocks noChangeShapeType="1"/>
            </p:cNvSpPr>
            <p:nvPr/>
          </p:nvSpPr>
          <p:spPr bwMode="auto">
            <a:xfrm>
              <a:off x="4055110" y="4624705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5" name="Line 121"/>
            <p:cNvSpPr>
              <a:spLocks noChangeShapeType="1"/>
            </p:cNvSpPr>
            <p:nvPr/>
          </p:nvSpPr>
          <p:spPr bwMode="auto">
            <a:xfrm>
              <a:off x="4055110" y="5431155"/>
              <a:ext cx="0" cy="99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6" name="Line 122"/>
            <p:cNvSpPr>
              <a:spLocks noChangeShapeType="1"/>
            </p:cNvSpPr>
            <p:nvPr/>
          </p:nvSpPr>
          <p:spPr bwMode="auto">
            <a:xfrm>
              <a:off x="6283325" y="4424680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7" name="Line 123"/>
            <p:cNvSpPr>
              <a:spLocks noChangeShapeType="1"/>
            </p:cNvSpPr>
            <p:nvPr/>
          </p:nvSpPr>
          <p:spPr bwMode="auto">
            <a:xfrm>
              <a:off x="7066280" y="4424680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8" name="Line 124"/>
            <p:cNvSpPr>
              <a:spLocks noChangeShapeType="1"/>
            </p:cNvSpPr>
            <p:nvPr/>
          </p:nvSpPr>
          <p:spPr bwMode="auto">
            <a:xfrm>
              <a:off x="7848600" y="4424680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29" name="Line 125"/>
            <p:cNvSpPr>
              <a:spLocks noChangeShapeType="1"/>
            </p:cNvSpPr>
            <p:nvPr/>
          </p:nvSpPr>
          <p:spPr bwMode="auto">
            <a:xfrm>
              <a:off x="6283325" y="4524375"/>
              <a:ext cx="782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0" name="Line 126"/>
            <p:cNvSpPr>
              <a:spLocks noChangeShapeType="1"/>
            </p:cNvSpPr>
            <p:nvPr/>
          </p:nvSpPr>
          <p:spPr bwMode="auto">
            <a:xfrm>
              <a:off x="7066280" y="4524375"/>
              <a:ext cx="782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1" name="Line 127"/>
            <p:cNvSpPr>
              <a:spLocks noChangeShapeType="1"/>
            </p:cNvSpPr>
            <p:nvPr/>
          </p:nvSpPr>
          <p:spPr bwMode="auto">
            <a:xfrm>
              <a:off x="7848600" y="4524375"/>
              <a:ext cx="784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2" name="Text Box 128"/>
            <p:cNvSpPr txBox="1">
              <a:spLocks noChangeArrowheads="1"/>
            </p:cNvSpPr>
            <p:nvPr/>
          </p:nvSpPr>
          <p:spPr bwMode="auto">
            <a:xfrm>
              <a:off x="6537325" y="5300980"/>
              <a:ext cx="2101850" cy="46164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个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STDM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帧</a:t>
              </a:r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3" name="Text Box 129"/>
            <p:cNvSpPr txBox="1">
              <a:spLocks noChangeArrowheads="1"/>
            </p:cNvSpPr>
            <p:nvPr/>
          </p:nvSpPr>
          <p:spPr bwMode="auto">
            <a:xfrm>
              <a:off x="6402070" y="4479290"/>
              <a:ext cx="52768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#1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4" name="Line 130"/>
            <p:cNvSpPr>
              <a:spLocks noChangeShapeType="1"/>
            </p:cNvSpPr>
            <p:nvPr/>
          </p:nvSpPr>
          <p:spPr bwMode="auto">
            <a:xfrm>
              <a:off x="4660265" y="3111500"/>
              <a:ext cx="1257300" cy="80835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4737735" y="3903980"/>
              <a:ext cx="1082040" cy="21717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6" name="Line 132"/>
            <p:cNvSpPr>
              <a:spLocks noChangeShapeType="1"/>
            </p:cNvSpPr>
            <p:nvPr/>
          </p:nvSpPr>
          <p:spPr bwMode="auto">
            <a:xfrm flipV="1">
              <a:off x="4737735" y="4323080"/>
              <a:ext cx="1082040" cy="37274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7" name="Line 133"/>
            <p:cNvSpPr>
              <a:spLocks noChangeShapeType="1"/>
            </p:cNvSpPr>
            <p:nvPr/>
          </p:nvSpPr>
          <p:spPr bwMode="auto">
            <a:xfrm flipV="1">
              <a:off x="4660265" y="4524375"/>
              <a:ext cx="1257300" cy="96393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8" name="Text Box 134"/>
            <p:cNvSpPr txBox="1">
              <a:spLocks noChangeArrowheads="1"/>
            </p:cNvSpPr>
            <p:nvPr/>
          </p:nvSpPr>
          <p:spPr bwMode="auto">
            <a:xfrm>
              <a:off x="4737735" y="4840605"/>
              <a:ext cx="49403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④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39" name="Text Box 135"/>
            <p:cNvSpPr txBox="1">
              <a:spLocks noChangeArrowheads="1"/>
            </p:cNvSpPr>
            <p:nvPr/>
          </p:nvSpPr>
          <p:spPr bwMode="auto">
            <a:xfrm>
              <a:off x="4660265" y="4191000"/>
              <a:ext cx="49403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③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0" name="Text Box 136"/>
            <p:cNvSpPr txBox="1">
              <a:spLocks noChangeArrowheads="1"/>
            </p:cNvSpPr>
            <p:nvPr/>
          </p:nvSpPr>
          <p:spPr bwMode="auto">
            <a:xfrm>
              <a:off x="4660265" y="3543300"/>
              <a:ext cx="49403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②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1" name="Text Box 137"/>
            <p:cNvSpPr txBox="1">
              <a:spLocks noChangeArrowheads="1"/>
            </p:cNvSpPr>
            <p:nvPr/>
          </p:nvSpPr>
          <p:spPr bwMode="auto">
            <a:xfrm>
              <a:off x="4815205" y="2895600"/>
              <a:ext cx="49403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①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2" name="Freeform 138"/>
            <p:cNvSpPr/>
            <p:nvPr/>
          </p:nvSpPr>
          <p:spPr bwMode="auto">
            <a:xfrm>
              <a:off x="1313815" y="2711450"/>
              <a:ext cx="684530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3" name="Line 139"/>
            <p:cNvSpPr>
              <a:spLocks noChangeShapeType="1"/>
            </p:cNvSpPr>
            <p:nvPr/>
          </p:nvSpPr>
          <p:spPr bwMode="auto">
            <a:xfrm>
              <a:off x="4055110" y="3819525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4" name="Line 140"/>
            <p:cNvSpPr>
              <a:spLocks noChangeShapeType="1"/>
            </p:cNvSpPr>
            <p:nvPr/>
          </p:nvSpPr>
          <p:spPr bwMode="auto">
            <a:xfrm>
              <a:off x="1411605" y="5431155"/>
              <a:ext cx="0" cy="99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5" name="Text Box 141"/>
            <p:cNvSpPr txBox="1">
              <a:spLocks noChangeArrowheads="1"/>
            </p:cNvSpPr>
            <p:nvPr/>
          </p:nvSpPr>
          <p:spPr bwMode="auto">
            <a:xfrm>
              <a:off x="1485265" y="267970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6" name="Text Box 142"/>
            <p:cNvSpPr txBox="1">
              <a:spLocks noChangeArrowheads="1"/>
            </p:cNvSpPr>
            <p:nvPr/>
          </p:nvSpPr>
          <p:spPr bwMode="auto">
            <a:xfrm>
              <a:off x="2157730" y="428625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7" name="Text Box 143"/>
            <p:cNvSpPr txBox="1">
              <a:spLocks noChangeArrowheads="1"/>
            </p:cNvSpPr>
            <p:nvPr/>
          </p:nvSpPr>
          <p:spPr bwMode="auto">
            <a:xfrm>
              <a:off x="2190750" y="3507105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8" name="Line 144"/>
            <p:cNvSpPr>
              <a:spLocks noChangeShapeType="1"/>
            </p:cNvSpPr>
            <p:nvPr/>
          </p:nvSpPr>
          <p:spPr bwMode="auto">
            <a:xfrm>
              <a:off x="7164070" y="4222750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49" name="Line 145"/>
            <p:cNvSpPr>
              <a:spLocks noChangeShapeType="1"/>
            </p:cNvSpPr>
            <p:nvPr/>
          </p:nvSpPr>
          <p:spPr bwMode="auto">
            <a:xfrm>
              <a:off x="7458075" y="4222750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0" name="Line 146"/>
            <p:cNvSpPr>
              <a:spLocks noChangeShapeType="1"/>
            </p:cNvSpPr>
            <p:nvPr/>
          </p:nvSpPr>
          <p:spPr bwMode="auto">
            <a:xfrm>
              <a:off x="8632825" y="4424680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1" name="Line 147"/>
            <p:cNvSpPr>
              <a:spLocks noChangeShapeType="1"/>
            </p:cNvSpPr>
            <p:nvPr/>
          </p:nvSpPr>
          <p:spPr bwMode="auto">
            <a:xfrm>
              <a:off x="8632825" y="4222750"/>
              <a:ext cx="0" cy="100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7" name="Text Box 103"/>
            <p:cNvSpPr txBox="1">
              <a:spLocks noChangeArrowheads="1"/>
            </p:cNvSpPr>
            <p:nvPr/>
          </p:nvSpPr>
          <p:spPr bwMode="auto">
            <a:xfrm>
              <a:off x="8705215" y="390398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08" name="Text Box 104"/>
            <p:cNvSpPr txBox="1">
              <a:spLocks noChangeArrowheads="1"/>
            </p:cNvSpPr>
            <p:nvPr/>
          </p:nvSpPr>
          <p:spPr bwMode="auto">
            <a:xfrm>
              <a:off x="6748145" y="3903980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2" name="Text Box 108"/>
            <p:cNvSpPr txBox="1">
              <a:spLocks noChangeArrowheads="1"/>
            </p:cNvSpPr>
            <p:nvPr/>
          </p:nvSpPr>
          <p:spPr bwMode="auto">
            <a:xfrm>
              <a:off x="7115810" y="3903980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7506335" y="390398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6348730" y="390398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2" name="Text Box 148"/>
            <p:cNvSpPr txBox="1">
              <a:spLocks noChangeArrowheads="1"/>
            </p:cNvSpPr>
            <p:nvPr/>
          </p:nvSpPr>
          <p:spPr bwMode="auto">
            <a:xfrm>
              <a:off x="7910195" y="390398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3" name="Text Box 149"/>
            <p:cNvSpPr txBox="1">
              <a:spLocks noChangeArrowheads="1"/>
            </p:cNvSpPr>
            <p:nvPr/>
          </p:nvSpPr>
          <p:spPr bwMode="auto">
            <a:xfrm>
              <a:off x="8290560" y="3903980"/>
              <a:ext cx="37211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d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4" name="Freeform 150"/>
            <p:cNvSpPr/>
            <p:nvPr/>
          </p:nvSpPr>
          <p:spPr bwMode="auto">
            <a:xfrm>
              <a:off x="6283325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5" name="Freeform 151"/>
            <p:cNvSpPr/>
            <p:nvPr/>
          </p:nvSpPr>
          <p:spPr bwMode="auto">
            <a:xfrm>
              <a:off x="6673850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6" name="Freeform 152"/>
            <p:cNvSpPr/>
            <p:nvPr/>
          </p:nvSpPr>
          <p:spPr bwMode="auto">
            <a:xfrm>
              <a:off x="7066280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7" name="Freeform 153"/>
            <p:cNvSpPr/>
            <p:nvPr/>
          </p:nvSpPr>
          <p:spPr bwMode="auto">
            <a:xfrm>
              <a:off x="7458075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8" name="Freeform 154"/>
            <p:cNvSpPr/>
            <p:nvPr/>
          </p:nvSpPr>
          <p:spPr bwMode="auto">
            <a:xfrm>
              <a:off x="7848600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59" name="Freeform 155"/>
            <p:cNvSpPr/>
            <p:nvPr/>
          </p:nvSpPr>
          <p:spPr bwMode="auto">
            <a:xfrm>
              <a:off x="8240395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0" name="Freeform 156"/>
            <p:cNvSpPr/>
            <p:nvPr/>
          </p:nvSpPr>
          <p:spPr bwMode="auto">
            <a:xfrm>
              <a:off x="8632825" y="3919855"/>
              <a:ext cx="97790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1" name="Text Box 157"/>
            <p:cNvSpPr txBox="1">
              <a:spLocks noChangeArrowheads="1"/>
            </p:cNvSpPr>
            <p:nvPr/>
          </p:nvSpPr>
          <p:spPr bwMode="auto">
            <a:xfrm>
              <a:off x="7164070" y="4479290"/>
              <a:ext cx="52768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#2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2" name="Text Box 158"/>
            <p:cNvSpPr txBox="1">
              <a:spLocks noChangeArrowheads="1"/>
            </p:cNvSpPr>
            <p:nvPr/>
          </p:nvSpPr>
          <p:spPr bwMode="auto">
            <a:xfrm>
              <a:off x="7926070" y="4479290"/>
              <a:ext cx="52768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#3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3" name="Text Box 159"/>
            <p:cNvSpPr txBox="1">
              <a:spLocks noChangeArrowheads="1"/>
            </p:cNvSpPr>
            <p:nvPr/>
          </p:nvSpPr>
          <p:spPr bwMode="auto">
            <a:xfrm>
              <a:off x="4584065" y="1988820"/>
              <a:ext cx="1737360" cy="954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anose="02010609060101010101" pitchFamily="2" charset="-122"/>
                </a:rPr>
                <a:t>统计</a:t>
              </a:r>
              <a:endParaRPr kumimoji="1" lang="en-US" altLang="zh-CN" sz="28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endParaRPr>
            </a:p>
            <a:p>
              <a:pPr algn="l"/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anose="02010609060101010101" pitchFamily="2" charset="-122"/>
                </a:rPr>
                <a:t>时分复用</a:t>
              </a:r>
              <a:endParaRPr kumimoji="1" lang="zh-CN" altLang="en-US" sz="28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4" name="Line 160"/>
            <p:cNvSpPr>
              <a:spLocks noChangeShapeType="1"/>
            </p:cNvSpPr>
            <p:nvPr/>
          </p:nvSpPr>
          <p:spPr bwMode="auto">
            <a:xfrm>
              <a:off x="6673850" y="4826000"/>
              <a:ext cx="686435" cy="503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5" name="Line 161"/>
            <p:cNvSpPr>
              <a:spLocks noChangeShapeType="1"/>
            </p:cNvSpPr>
            <p:nvPr/>
          </p:nvSpPr>
          <p:spPr bwMode="auto">
            <a:xfrm>
              <a:off x="7458075" y="4826000"/>
              <a:ext cx="0" cy="503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6" name="Line 162"/>
            <p:cNvSpPr>
              <a:spLocks noChangeShapeType="1"/>
            </p:cNvSpPr>
            <p:nvPr/>
          </p:nvSpPr>
          <p:spPr bwMode="auto">
            <a:xfrm flipH="1">
              <a:off x="7654290" y="4826000"/>
              <a:ext cx="488315" cy="503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7" name="Line 163"/>
            <p:cNvSpPr>
              <a:spLocks noChangeShapeType="1"/>
            </p:cNvSpPr>
            <p:nvPr/>
          </p:nvSpPr>
          <p:spPr bwMode="auto">
            <a:xfrm>
              <a:off x="1215390" y="3114675"/>
              <a:ext cx="32296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8" name="Line 164"/>
            <p:cNvSpPr>
              <a:spLocks noChangeShapeType="1"/>
            </p:cNvSpPr>
            <p:nvPr/>
          </p:nvSpPr>
          <p:spPr bwMode="auto">
            <a:xfrm>
              <a:off x="1215390" y="3919855"/>
              <a:ext cx="32296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69" name="Line 165"/>
            <p:cNvSpPr>
              <a:spLocks noChangeShapeType="1"/>
            </p:cNvSpPr>
            <p:nvPr/>
          </p:nvSpPr>
          <p:spPr bwMode="auto">
            <a:xfrm>
              <a:off x="1215390" y="4726305"/>
              <a:ext cx="32296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70" name="Line 166"/>
            <p:cNvSpPr>
              <a:spLocks noChangeShapeType="1"/>
            </p:cNvSpPr>
            <p:nvPr/>
          </p:nvSpPr>
          <p:spPr bwMode="auto">
            <a:xfrm>
              <a:off x="1215390" y="5530850"/>
              <a:ext cx="32296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74" name="Line 170"/>
            <p:cNvSpPr>
              <a:spLocks noChangeShapeType="1"/>
            </p:cNvSpPr>
            <p:nvPr/>
          </p:nvSpPr>
          <p:spPr bwMode="auto">
            <a:xfrm>
              <a:off x="6276340" y="3615055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75" name="Line 171"/>
            <p:cNvSpPr>
              <a:spLocks noChangeShapeType="1"/>
            </p:cNvSpPr>
            <p:nvPr/>
          </p:nvSpPr>
          <p:spPr bwMode="auto">
            <a:xfrm>
              <a:off x="7060565" y="3615055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76" name="Line 172"/>
            <p:cNvSpPr>
              <a:spLocks noChangeShapeType="1"/>
            </p:cNvSpPr>
            <p:nvPr/>
          </p:nvSpPr>
          <p:spPr bwMode="auto">
            <a:xfrm>
              <a:off x="7844790" y="3615055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9677" name="Line 173"/>
            <p:cNvSpPr>
              <a:spLocks noChangeShapeType="1"/>
            </p:cNvSpPr>
            <p:nvPr/>
          </p:nvSpPr>
          <p:spPr bwMode="auto">
            <a:xfrm>
              <a:off x="8627745" y="3615055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615565" y="6207760"/>
              <a:ext cx="516064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latin typeface="+mn-lt"/>
                  <a:ea typeface="黑体" panose="02010609060101010101" pitchFamily="2" charset="-122"/>
                </a:rPr>
                <a:t>统计时分复用的工作原理</a:t>
              </a:r>
              <a:endParaRPr lang="zh-CN" altLang="en-US" sz="2400" b="1" dirty="0"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63660" y="6116955"/>
            <a:ext cx="447675" cy="365760"/>
          </a:xfrm>
        </p:spPr>
        <p:txBody>
          <a:bodyPr/>
          <a:lstStyle/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31875" y="1988820"/>
            <a:ext cx="8347075" cy="333375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也就是光的频分复用，借用传统载波电话的频分复用概念，在一根光纤传输多路频率接近的光载波信号。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最初只能采用两路光载波信号的复用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(1310nm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和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1550nm)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，也就是稀疏波分复用器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CWDM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，也称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  <a:hlinkClick r:id="rId1"/>
              </a:rPr>
              <a:t>粗波分复用器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。现已经出现了密集波分复用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DWDM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angle 4"/>
          <p:cNvSpPr txBox="1"/>
          <p:nvPr>
            <p:ph type="title"/>
          </p:nvPr>
        </p:nvSpPr>
        <p:spPr>
          <a:xfrm>
            <a:off x="382905" y="298450"/>
            <a:ext cx="7483475" cy="11353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波分复用 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WDM</a:t>
            </a:r>
            <a:b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4476</Words>
  <Application>WPS 演示</Application>
  <PresentationFormat/>
  <Paragraphs>497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等线</vt:lpstr>
      <vt:lpstr>造字工房言宋体</vt:lpstr>
      <vt:lpstr>Symbol</vt:lpstr>
      <vt:lpstr>Arial Unicode MS</vt:lpstr>
      <vt:lpstr>幼圆</vt:lpstr>
      <vt:lpstr>中北大学教案3</vt:lpstr>
      <vt:lpstr>Office theme</vt:lpstr>
      <vt:lpstr>2.3 信道复用技术</vt:lpstr>
      <vt:lpstr>PowerPoint 演示文稿</vt:lpstr>
      <vt:lpstr>2.3  信道复用技术</vt:lpstr>
      <vt:lpstr>频分复用、时分复用和 统计时分复用 </vt:lpstr>
      <vt:lpstr>频分复用 FDM (Frequency Division Multiplexing) </vt:lpstr>
      <vt:lpstr>时分复用TDM </vt:lpstr>
      <vt:lpstr>时分复用TDM </vt:lpstr>
      <vt:lpstr>统计时分复用 STDM </vt:lpstr>
      <vt:lpstr>  波分复用 WDM </vt:lpstr>
      <vt:lpstr>   波分复用 WDM   </vt:lpstr>
      <vt:lpstr>  码分复用 CDM </vt:lpstr>
      <vt:lpstr>CDMA</vt:lpstr>
      <vt:lpstr>码片序列(chip sequence) </vt:lpstr>
      <vt:lpstr>CDMA 的重要特点</vt:lpstr>
      <vt:lpstr>码片序列的正交关系 </vt:lpstr>
      <vt:lpstr>正交关系的另一个重要特性 </vt:lpstr>
      <vt:lpstr>CDMA 的工作原理 </vt:lpstr>
      <vt:lpstr>CDMA</vt:lpstr>
      <vt:lpstr>CDMA</vt:lpstr>
      <vt:lpstr>CDMA（计算ABC的发送情况）</vt:lpstr>
      <vt:lpstr>码分多址访问（CDMA）</vt:lpstr>
      <vt:lpstr>码分多址访问（CDMA）</vt:lpstr>
    </vt:vector>
  </TitlesOfParts>
  <Company>920</Company>
  <LinksUpToDate>false</LinksUpToDate>
  <SharedDoc>false</SharedDoc>
  <HyperlinksChanged>false</HyperlinksChanged>
  <AppVersion>14.0000</AppVersion>
  <Pages>41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/>
  <cp:lastModifiedBy>黄花鱼</cp:lastModifiedBy>
  <cp:revision>24</cp:revision>
  <dcterms:created xsi:type="dcterms:W3CDTF">2021-03-07T02:04:00Z</dcterms:created>
  <dcterms:modified xsi:type="dcterms:W3CDTF">2021-03-15T01:38:09Z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4947E1CD52B348B7886026219A7987F8</vt:lpwstr>
  </property>
</Properties>
</file>