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41"/>
  </p:handoutMasterIdLst>
  <p:sldIdLst>
    <p:sldId id="453" r:id="rId3"/>
    <p:sldId id="489" r:id="rId4"/>
    <p:sldId id="403" r:id="rId5"/>
    <p:sldId id="258" r:id="rId7"/>
    <p:sldId id="259" r:id="rId8"/>
    <p:sldId id="260" r:id="rId9"/>
    <p:sldId id="490" r:id="rId10"/>
    <p:sldId id="261" r:id="rId11"/>
    <p:sldId id="262" r:id="rId12"/>
    <p:sldId id="263" r:id="rId13"/>
    <p:sldId id="264" r:id="rId14"/>
    <p:sldId id="265" r:id="rId15"/>
    <p:sldId id="266" r:id="rId16"/>
    <p:sldId id="267" r:id="rId17"/>
    <p:sldId id="404" r:id="rId18"/>
    <p:sldId id="268" r:id="rId19"/>
    <p:sldId id="405" r:id="rId20"/>
    <p:sldId id="406" r:id="rId21"/>
    <p:sldId id="407" r:id="rId22"/>
    <p:sldId id="408" r:id="rId23"/>
    <p:sldId id="409" r:id="rId24"/>
    <p:sldId id="410" r:id="rId25"/>
    <p:sldId id="411" r:id="rId26"/>
    <p:sldId id="269" r:id="rId27"/>
    <p:sldId id="270" r:id="rId28"/>
    <p:sldId id="271" r:id="rId29"/>
    <p:sldId id="272" r:id="rId30"/>
    <p:sldId id="412" r:id="rId31"/>
    <p:sldId id="273" r:id="rId32"/>
    <p:sldId id="274" r:id="rId33"/>
    <p:sldId id="275" r:id="rId34"/>
    <p:sldId id="276" r:id="rId35"/>
    <p:sldId id="277" r:id="rId36"/>
    <p:sldId id="278" r:id="rId37"/>
    <p:sldId id="452" r:id="rId38"/>
    <p:sldId id="279" r:id="rId39"/>
    <p:sldId id="280" r:id="rId40"/>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BDEF58BB-7EC2-44AE-AECF-DAFA4170BE83}">
          <p14:sldIdLst>
            <p14:sldId id="403"/>
            <p14:sldId id="258"/>
            <p14:sldId id="259"/>
            <p14:sldId id="260"/>
            <p14:sldId id="490"/>
            <p14:sldId id="261"/>
            <p14:sldId id="262"/>
            <p14:sldId id="263"/>
            <p14:sldId id="264"/>
            <p14:sldId id="265"/>
            <p14:sldId id="266"/>
            <p14:sldId id="267"/>
            <p14:sldId id="404"/>
            <p14:sldId id="268"/>
            <p14:sldId id="405"/>
            <p14:sldId id="406"/>
            <p14:sldId id="407"/>
            <p14:sldId id="408"/>
            <p14:sldId id="409"/>
            <p14:sldId id="410"/>
            <p14:sldId id="411"/>
            <p14:sldId id="269"/>
            <p14:sldId id="270"/>
            <p14:sldId id="271"/>
            <p14:sldId id="272"/>
            <p14:sldId id="412"/>
            <p14:sldId id="273"/>
            <p14:sldId id="274"/>
            <p14:sldId id="275"/>
            <p14:sldId id="276"/>
            <p14:sldId id="277"/>
            <p14:sldId id="278"/>
            <p14:sldId id="452"/>
            <p14:sldId id="279"/>
            <p14:sldId id="280"/>
            <p14:sldId id="453"/>
            <p14:sldId id="489"/>
          </p14:sldIdLst>
        </p14:section>
        <p14:section name="IEEE802系列标准关系综述" id="{B016C85C-3A3B-4E31-93EC-3C187E1098DE}">
          <p14:sldIdLst/>
        </p14:section>
        <p14:section name="参数 α 与利用率" id="{497D9C6B-57A8-423A-8DB3-1718F5B4E17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7" clrIdx="0"/>
  <p:cmAuthor id="2" name="AN DAOXIN" initials="AD"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3959" autoAdjust="0"/>
  </p:normalViewPr>
  <p:slideViewPr>
    <p:cSldViewPr>
      <p:cViewPr varScale="1">
        <p:scale>
          <a:sx n="56" d="100"/>
          <a:sy n="56" d="100"/>
        </p:scale>
        <p:origin x="1396" y="76"/>
      </p:cViewPr>
      <p:guideLst>
        <p:guide orient="horz" pos="2188"/>
        <p:guide pos="315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2492" y="-184"/>
      </p:cViewPr>
      <p:guideLst>
        <p:guide orient="horz" pos="2967"/>
        <p:guide pos="223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3-19T12:09:24.647" idx="1">
    <p:pos x="10" y="10"/>
    <p:text>17计算机第八次课程开始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baike.baidu.com/item/%E6%9C%80%E9%AB%98%E6%AC%A1%E5%B9%82" TargetMode="External"/><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solidFill>
                  <a:srgbClr val="FF0000"/>
                </a:solidFill>
                <a:sym typeface="+mn-ea"/>
              </a:rPr>
              <a:t>点对点协议 </a:t>
            </a:r>
            <a:r>
              <a:rPr lang="en-US" altLang="zh-CN" b="1" dirty="0">
                <a:sym typeface="+mn-ea"/>
              </a:rPr>
              <a:t>PPP (Point-to-Point Protocol)</a:t>
            </a:r>
            <a:endParaRPr lang="en-US" altLang="zh-CN" b="1" dirty="0">
              <a:sym typeface="+mn-ea"/>
            </a:endParaRPr>
          </a:p>
          <a:p>
            <a:r>
              <a:rPr lang="en-US" altLang="zh-CN" dirty="0">
                <a:sym typeface="+mn-ea"/>
              </a:rPr>
              <a:t>CSMA/CD </a:t>
            </a:r>
            <a:r>
              <a:rPr lang="zh-CN" altLang="en-US" dirty="0">
                <a:sym typeface="+mn-ea"/>
              </a:rPr>
              <a:t>含义：</a:t>
            </a:r>
            <a:r>
              <a:rPr lang="zh-CN" altLang="en-US" dirty="0">
                <a:solidFill>
                  <a:srgbClr val="FF0000"/>
                </a:solidFill>
                <a:sym typeface="+mn-ea"/>
              </a:rPr>
              <a:t>载波监听多点接入 </a:t>
            </a:r>
            <a:r>
              <a:rPr lang="en-US" altLang="zh-CN" dirty="0">
                <a:solidFill>
                  <a:srgbClr val="FF0000"/>
                </a:solidFill>
                <a:sym typeface="+mn-ea"/>
              </a:rPr>
              <a:t>/ </a:t>
            </a:r>
            <a:r>
              <a:rPr lang="zh-CN" altLang="en-US" dirty="0">
                <a:solidFill>
                  <a:srgbClr val="FF0000"/>
                </a:solidFill>
                <a:sym typeface="+mn-ea"/>
              </a:rPr>
              <a:t>碰撞检测  </a:t>
            </a:r>
            <a:r>
              <a:rPr lang="en-US" altLang="zh-CN" dirty="0">
                <a:sym typeface="+mn-ea"/>
              </a:rPr>
              <a:t>(Carrier Sense Multiple Access with Collision Detection) </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FE9EE-CEC3-4872-A28F-42834A86EDCB}" type="slidenum">
              <a:rPr lang="en-US" altLang="zh-CN"/>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252E80-6973-44D5-9C73-662524EBBFD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A2D293-5FDA-402D-91A0-0EFB1E1DA569}" type="slidenum">
              <a:rPr lang="en-US" altLang="zh-CN"/>
            </a:fld>
            <a:endParaRPr lang="en-US" altLang="zh-CN"/>
          </a:p>
        </p:txBody>
      </p:sp>
      <p:sp>
        <p:nvSpPr>
          <p:cNvPr id="355330" name="Rectangle 2"/>
          <p:cNvSpPr>
            <a:spLocks noGrp="1" noRot="1" noChangeAspect="1" noChangeArrowheads="1" noTextEdit="1"/>
          </p:cNvSpPr>
          <p:nvPr>
            <p:ph type="sldImg"/>
          </p:nvPr>
        </p:nvSpPr>
        <p:spPr/>
      </p:sp>
      <p:sp>
        <p:nvSpPr>
          <p:cNvPr id="355331" name="Rectangle 3"/>
          <p:cNvSpPr>
            <a:spLocks noGrp="1" noChangeArrowheads="1"/>
          </p:cNvSpPr>
          <p:nvPr>
            <p:ph type="body" idx="1"/>
          </p:nvPr>
        </p:nvSpPr>
        <p:spPr/>
        <p:txBody>
          <a:bodyPr/>
          <a:lstStyle/>
          <a:p>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ASCII</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American Standard Code for Information Interchange</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，美国信息互换标准代码，</a:t>
            </a:r>
            <a:r>
              <a:rPr lang="en-US" altLang="zh-CN" sz="1200" b="0" i="0" u="none" strike="noStrike" kern="1200" dirty="0" err="1">
                <a:solidFill>
                  <a:schemeClr val="tx1"/>
                </a:solidFill>
                <a:effectLst/>
                <a:latin typeface="宋体" panose="02010600030101010101" pitchFamily="2" charset="-122"/>
                <a:ea typeface="宋体" panose="02010600030101010101" pitchFamily="2" charset="-122"/>
                <a:cs typeface="+mn-cs"/>
              </a:rPr>
              <a:t>ASCⅡ</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）是基于拉丁字母的一套电脑编码系统。它主要用于显示现代英语和其他西欧语言。它是现今最通用的单字节编码系统，并等同于国际标准</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ISO/IEC 646</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。共定义了</a:t>
            </a:r>
            <a:r>
              <a:rPr lang="en-US" altLang="zh-CN" sz="1200" b="1" i="0" u="sng" strike="noStrike" kern="1200" dirty="0">
                <a:solidFill>
                  <a:srgbClr val="FF0000"/>
                </a:solidFill>
                <a:effectLst/>
                <a:latin typeface="宋体" panose="02010600030101010101" pitchFamily="2" charset="-122"/>
                <a:ea typeface="宋体" panose="02010600030101010101" pitchFamily="2" charset="-122"/>
                <a:cs typeface="+mn-cs"/>
              </a:rPr>
              <a:t>128</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个字符，其中</a:t>
            </a:r>
            <a:r>
              <a:rPr lang="en-US" altLang="zh-CN" sz="1200" b="1" i="0" u="sng" strike="noStrike" kern="1200" dirty="0">
                <a:solidFill>
                  <a:schemeClr val="tx1"/>
                </a:solidFill>
                <a:effectLst/>
                <a:latin typeface="宋体" panose="02010600030101010101" pitchFamily="2" charset="-122"/>
                <a:ea typeface="宋体" panose="02010600030101010101" pitchFamily="2" charset="-122"/>
                <a:cs typeface="+mn-cs"/>
              </a:rPr>
              <a:t>33</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个字符无法显示（这是以现今操作系统为依归，但在</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DOS</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模式下可显示出一些诸如笑脸、扑克牌花式等</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8-bit</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符号），且这</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33</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个字符多数都已是陈旧的控制字符，控制字符的用途主要是用来操控已经处理过的文字，在</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33</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个字符之外的是</a:t>
            </a:r>
            <a:r>
              <a:rPr lang="en-US" altLang="zh-CN" sz="1200" b="1" i="0" u="sng" strike="noStrike" kern="1200" dirty="0">
                <a:solidFill>
                  <a:schemeClr val="tx1"/>
                </a:solidFill>
                <a:effectLst/>
                <a:latin typeface="宋体" panose="02010600030101010101" pitchFamily="2" charset="-122"/>
                <a:ea typeface="宋体" panose="02010600030101010101" pitchFamily="2" charset="-122"/>
                <a:cs typeface="+mn-cs"/>
              </a:rPr>
              <a:t>95</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个可显示的字符，包含用键盘敲下空白键所产生的空白字符也算</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1</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个可显示字符（显示为空白）。</a:t>
            </a:r>
            <a:endParaRPr lang="en-US" altLang="zh-CN" dirty="0"/>
          </a:p>
          <a:p>
            <a:r>
              <a:rPr lang="en-US" altLang="zh-CN" dirty="0"/>
              <a:t>SOH=01H</a:t>
            </a:r>
            <a:r>
              <a:rPr lang="zh-CN" altLang="en-US" dirty="0"/>
              <a:t>，</a:t>
            </a:r>
            <a:r>
              <a:rPr lang="en-US" altLang="zh-CN" dirty="0"/>
              <a:t>EOT=04H</a:t>
            </a:r>
            <a:r>
              <a:rPr lang="zh-CN" altLang="en-US" dirty="0"/>
              <a:t>。</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ESC=1BH</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DLE=10H</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物理层课件第</a:t>
            </a:r>
            <a:r>
              <a:rPr lang="en-US" altLang="zh-CN" dirty="0"/>
              <a:t>28</a:t>
            </a:r>
            <a:r>
              <a:rPr lang="zh-CN" altLang="en-US" dirty="0"/>
              <a:t>页。</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46A1C-6327-4B2D-A0C2-5A05E8D730FC}" type="slidenum">
              <a:rPr lang="en-US" altLang="zh-CN"/>
            </a:fld>
            <a:endParaRPr lang="en-US" altLang="zh-CN"/>
          </a:p>
        </p:txBody>
      </p:sp>
      <p:sp>
        <p:nvSpPr>
          <p:cNvPr id="357378" name="Rectangle 2"/>
          <p:cNvSpPr>
            <a:spLocks noGrp="1" noRot="1" noChangeAspect="1" noChangeArrowheads="1" noTextEdit="1"/>
          </p:cNvSpPr>
          <p:nvPr>
            <p:ph type="sldImg"/>
          </p:nvPr>
        </p:nvSpPr>
        <p:spPr/>
      </p:sp>
      <p:sp>
        <p:nvSpPr>
          <p:cNvPr id="357379" name="Rectangle 3"/>
          <p:cNvSpPr>
            <a:spLocks noGrp="1" noChangeArrowheads="1"/>
          </p:cNvSpPr>
          <p:nvPr>
            <p:ph type="body" idx="1"/>
          </p:nvPr>
        </p:nvSpPr>
        <p:spPr/>
        <p:txBody>
          <a:bodyPr/>
          <a:lstStyle/>
          <a:p>
            <a:r>
              <a:rPr lang="zh-CN" altLang="en-US" dirty="0"/>
              <a:t>透明，表示某一个实际存在的事物看起来却好像不存在一样。</a:t>
            </a:r>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B544E2-5A09-4AD6-B324-CC272D85EE58}" type="slidenum">
              <a:rPr lang="en-US" altLang="zh-CN"/>
            </a:fld>
            <a:endParaRPr lang="en-US" altLang="zh-CN"/>
          </a:p>
        </p:txBody>
      </p:sp>
      <p:sp>
        <p:nvSpPr>
          <p:cNvPr id="359426" name="Rectangle 2"/>
          <p:cNvSpPr>
            <a:spLocks noGrp="1" noRot="1" noChangeAspect="1" noChangeArrowheads="1" noTextEdit="1"/>
          </p:cNvSpPr>
          <p:nvPr>
            <p:ph type="sldImg"/>
          </p:nvPr>
        </p:nvSpPr>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2FACAD-76CA-46DF-8D6C-9BC40F876ECD}" type="slidenum">
              <a:rPr lang="en-US" altLang="zh-CN"/>
            </a:fld>
            <a:endParaRPr lang="en-US" altLang="zh-CN"/>
          </a:p>
        </p:txBody>
      </p:sp>
      <p:sp>
        <p:nvSpPr>
          <p:cNvPr id="361474" name="Rectangle 2"/>
          <p:cNvSpPr>
            <a:spLocks noGrp="1" noRot="1" noChangeAspect="1" noChangeArrowheads="1" noTextEdit="1"/>
          </p:cNvSpPr>
          <p:nvPr>
            <p:ph type="sldImg"/>
          </p:nvPr>
        </p:nvSpPr>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F8F3EA-580F-4C3A-8506-B02FBF0339A3}" type="slidenum">
              <a:rPr lang="en-US" altLang="zh-CN"/>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1CFF83-2EF9-483C-A911-D7DE687E2379}" type="slidenum">
              <a:rPr lang="en-US" altLang="zh-CN"/>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r>
              <a:rPr lang="zh-CN" altLang="en-US" dirty="0"/>
              <a:t>网络层是讨论多个网络互连的问题，是讨论分组怎样从一个网络，通过路由器，转发到另一个网络的。局域网是属于数据链路层的范围，同一局域网中的两台主机间的数据通信，不需经过路由器的转发。前提是局域网中的交换机是二层设备，其实现在随着科技的发展，早已经发展出三层、四层的交换机了。</a:t>
            </a:r>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4C8782-3716-4943-AC75-F19C86AD589B}"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17D223-512F-4F38-8970-D3F9C4A5245D}" type="slidenum">
              <a:rPr lang="en-US" altLang="zh-CN"/>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A8B5D2-9005-4922-8A98-E99E4005537D}"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200" dirty="0"/>
              <a:t>101001001</a:t>
            </a:r>
            <a:r>
              <a:rPr lang="zh-CN" altLang="en-US" sz="1200" dirty="0"/>
              <a:t>，共 </a:t>
            </a:r>
            <a:r>
              <a:rPr lang="en-US" altLang="zh-CN" sz="1200" dirty="0"/>
              <a:t>(</a:t>
            </a:r>
            <a:r>
              <a:rPr lang="en-US" altLang="zh-CN" sz="1200" i="1" dirty="0"/>
              <a:t>6</a:t>
            </a:r>
            <a:r>
              <a:rPr lang="en-US" altLang="zh-CN" sz="1200" dirty="0"/>
              <a:t> + 3) </a:t>
            </a:r>
            <a:r>
              <a:rPr lang="zh-CN" altLang="en-US" sz="1200" dirty="0"/>
              <a:t>位。 </a:t>
            </a:r>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5C71B9-B9B7-416C-92EF-9F685DAA2BB6}" type="slidenum">
              <a:rPr lang="en-US" altLang="zh-CN"/>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r>
              <a:rPr lang="zh-CN" altLang="en-US" dirty="0"/>
              <a:t>模</a:t>
            </a:r>
            <a:r>
              <a:rPr lang="en-US" altLang="zh-CN" dirty="0"/>
              <a:t>2</a:t>
            </a:r>
            <a:r>
              <a:rPr lang="zh-CN" altLang="en-US" dirty="0"/>
              <a:t>除法与算术除法类似，但每一位除的结果不影响其它位，即不向上一位借位，所以实际上就是异或。</a:t>
            </a:r>
            <a:endParaRPr lang="en-US" altLang="zh-CN" dirty="0"/>
          </a:p>
          <a:p>
            <a:r>
              <a:rPr lang="zh-CN" altLang="en-US" dirty="0"/>
              <a:t>帧检验序列 </a:t>
            </a:r>
            <a:r>
              <a:rPr lang="en-US" altLang="zh-CN" dirty="0"/>
              <a:t>FCS </a:t>
            </a:r>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B7475-8258-4B1E-BE13-051A3C5CE9CB}"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90FEA6-FD87-4628-B0E6-7432726E0B70}"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宋体" panose="02010600030101010101" pitchFamily="2" charset="-122"/>
                <a:ea typeface="宋体" panose="02010600030101010101" pitchFamily="2" charset="-122"/>
                <a:cs typeface="+mn-cs"/>
              </a:rPr>
              <a:t>循环冗余校验码（</a:t>
            </a:r>
            <a:r>
              <a:rPr lang="en-US" altLang="zh-CN" sz="1200" b="1" i="0" kern="1200" dirty="0">
                <a:solidFill>
                  <a:schemeClr val="tx1"/>
                </a:solidFill>
                <a:effectLst/>
                <a:latin typeface="宋体" panose="02010600030101010101" pitchFamily="2" charset="-122"/>
                <a:ea typeface="宋体" panose="02010600030101010101" pitchFamily="2" charset="-122"/>
                <a:cs typeface="+mn-cs"/>
              </a:rPr>
              <a:t>CRC</a:t>
            </a:r>
            <a:r>
              <a:rPr lang="zh-CN" altLang="en-US" sz="1200" b="1" i="0" kern="1200" dirty="0">
                <a:solidFill>
                  <a:schemeClr val="tx1"/>
                </a:solidFill>
                <a:effectLst/>
                <a:latin typeface="宋体" panose="02010600030101010101" pitchFamily="2" charset="-122"/>
                <a:ea typeface="宋体" panose="02010600030101010101" pitchFamily="2" charset="-122"/>
                <a:cs typeface="+mn-cs"/>
              </a:rPr>
              <a:t>）的基本原理是：</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在</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K</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位信息码后再拼接</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R</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位的校验码，整个编码长度为</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N</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位，因此，这种编码也叫（</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N</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K</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）码。对于一个给定的（</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N</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K</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）码，可以证明存在一个</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hlinkClick r:id="rId3"/>
              </a:rPr>
              <a:t>最高次幂</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为</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N-K=R</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的多项式</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G(x)</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。根据</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G(x)</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可以生成</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K</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位信息的校验码，而</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G(x)</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叫做这个</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CRC</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码的生成多项式。 校验码的具体生成过程为：假设要发送的信息用多项式</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C(X)</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表示，将</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C(x)</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左移</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R</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位（可表示成</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C(x)*2</a:t>
            </a:r>
            <a:r>
              <a:rPr lang="en-US" altLang="zh-CN" sz="1200" b="0" i="0" kern="1200" baseline="30000" dirty="0">
                <a:solidFill>
                  <a:schemeClr val="tx1"/>
                </a:solidFill>
                <a:effectLst/>
                <a:latin typeface="宋体" panose="02010600030101010101" pitchFamily="2" charset="-122"/>
                <a:ea typeface="宋体" panose="02010600030101010101" pitchFamily="2" charset="-122"/>
                <a:cs typeface="+mn-cs"/>
              </a:rPr>
              <a:t>R</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），这样</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C(x)</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的右边就会空出</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R</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位，这就是校验码的位置。用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C(x)*2</a:t>
            </a:r>
            <a:r>
              <a:rPr lang="en-US" altLang="zh-CN" sz="1200" b="0" i="0" kern="1200" baseline="30000" dirty="0">
                <a:solidFill>
                  <a:schemeClr val="tx1"/>
                </a:solidFill>
                <a:effectLst/>
                <a:latin typeface="宋体" panose="02010600030101010101" pitchFamily="2" charset="-122"/>
                <a:ea typeface="宋体" panose="02010600030101010101" pitchFamily="2" charset="-122"/>
                <a:cs typeface="+mn-cs"/>
              </a:rPr>
              <a:t>R</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 除以生成多项式</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G(x)</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得到的余数就是校验码。</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r>
              <a:rPr lang="zh-CN" altLang="en-US" dirty="0"/>
              <a:t>传输差错分两类：一是最基本的比特差错；二是未出现比特差错，却出现了帧丢失、帧重复和帧失序。</a:t>
            </a:r>
            <a:endParaRPr lang="en-US" altLang="zh-CN" dirty="0"/>
          </a:p>
          <a:p>
            <a:r>
              <a:rPr lang="zh-CN" altLang="en-US" dirty="0"/>
              <a:t>现在已经区别对待不同的通信链路，达到提高通信效率的目的。</a:t>
            </a:r>
            <a:endParaRPr lang="en-US" altLang="zh-CN" dirty="0"/>
          </a:p>
          <a:p>
            <a:r>
              <a:rPr lang="zh-CN" altLang="en-US" dirty="0"/>
              <a:t>对于通信质量良好的有线传输链路，本层协议不使用确认和重传机制，则改正差错的任务就由上层的协议（运输层的</a:t>
            </a:r>
            <a:r>
              <a:rPr lang="en-US" altLang="zh-CN" dirty="0"/>
              <a:t>TCP</a:t>
            </a:r>
            <a:r>
              <a:rPr lang="zh-CN" altLang="en-US" dirty="0"/>
              <a:t>协议）来完成。</a:t>
            </a:r>
            <a:endParaRPr lang="en-US" altLang="zh-CN" dirty="0"/>
          </a:p>
          <a:p>
            <a:r>
              <a:rPr lang="zh-CN" altLang="en-US" dirty="0"/>
              <a:t>对于通信质量较差的无线传输线路，本层协议使用确认和重传机制，向上层提供可靠传输服务。</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096E9-7F23-447C-A93B-AD8E1A7E551C}" type="slidenum">
              <a:rPr lang="en-US" altLang="zh-CN"/>
            </a:fld>
            <a:endParaRPr lang="en-US" altLang="zh-CN"/>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p:txBody>
          <a:bodyPr/>
          <a:lstStyle/>
          <a:p>
            <a:r>
              <a:rPr lang="zh-CN" altLang="en-US" dirty="0"/>
              <a:t>路由器之间交换路由信息时，会根据所使用的路由协议的不同，可能需要使用运输层的协议。第四章内容会有介绍。</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0C6788-D75C-48D7-8923-E1027DD39E6F}" type="slidenum">
              <a:rPr lang="en-US" altLang="zh-CN"/>
            </a:fld>
            <a:endParaRPr lang="en-US" altLang="zh-CN"/>
          </a:p>
        </p:txBody>
      </p:sp>
      <p:sp>
        <p:nvSpPr>
          <p:cNvPr id="211970" name="Rectangle 2"/>
          <p:cNvSpPr>
            <a:spLocks noGrp="1" noRot="1" noChangeAspect="1" noChangeArrowheads="1" noTextEdit="1"/>
          </p:cNvSpPr>
          <p:nvPr>
            <p:ph type="sldImg"/>
          </p:nvPr>
        </p:nvSpPr>
        <p:spPr/>
      </p:sp>
      <p:sp>
        <p:nvSpPr>
          <p:cNvPr id="211971" name="Rectangle 3"/>
          <p:cNvSpPr>
            <a:spLocks noGrp="1" noChangeArrowheads="1"/>
          </p:cNvSpPr>
          <p:nvPr>
            <p:ph type="body" idx="1"/>
          </p:nvPr>
        </p:nvSpPr>
        <p:spPr/>
        <p:txBody>
          <a:bodyPr/>
          <a:lstStyle/>
          <a:p>
            <a:r>
              <a:rPr lang="zh-CN" altLang="en-US" dirty="0"/>
              <a:t>专门研究数据链路层的问题时，可以只关心在协议栈中水平方向上各数据链路层间的数据流动。</a:t>
            </a:r>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200" dirty="0"/>
              <a:t>数据链路层的三个基本问题：封装成帧、透明传输和差错检测。</a:t>
            </a:r>
            <a:endParaRPr lang="en-US" altLang="zh-CN" sz="1200"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E1AB2F-27EA-44E8-8531-631701F7469F}" type="slidenum">
              <a:rPr lang="en-US" altLang="zh-CN"/>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r>
              <a:rPr lang="zh-CN" altLang="en-US" dirty="0"/>
              <a:t>协议数据单元</a:t>
            </a:r>
            <a:r>
              <a:rPr lang="en-US" altLang="zh-CN" dirty="0"/>
              <a:t>PDU</a:t>
            </a:r>
            <a:r>
              <a:rPr lang="zh-CN" altLang="en-US" dirty="0"/>
              <a:t>（</a:t>
            </a:r>
            <a:r>
              <a:rPr lang="en-US" altLang="zh-CN" dirty="0"/>
              <a:t>Protocol Data Unit</a:t>
            </a:r>
            <a:r>
              <a:rPr lang="zh-CN" altLang="en-US" dirty="0"/>
              <a:t>）是指对等层次之间传递的数据单位。 协议数据单元</a:t>
            </a:r>
            <a:r>
              <a:rPr lang="en-US" altLang="zh-CN" dirty="0"/>
              <a:t>(Protocol Data Unit )</a:t>
            </a:r>
            <a:r>
              <a:rPr lang="zh-CN" altLang="en-US" dirty="0"/>
              <a:t>物理层的 </a:t>
            </a:r>
            <a:r>
              <a:rPr lang="en-US" altLang="zh-CN" dirty="0"/>
              <a:t>PDU</a:t>
            </a:r>
            <a:r>
              <a:rPr lang="zh-CN" altLang="en-US" dirty="0"/>
              <a:t>是数据位（</a:t>
            </a:r>
            <a:r>
              <a:rPr lang="en-US" altLang="zh-CN" dirty="0"/>
              <a:t>bit</a:t>
            </a:r>
            <a:r>
              <a:rPr lang="zh-CN" altLang="en-US" dirty="0"/>
              <a:t>），数据链路层的 </a:t>
            </a:r>
            <a:r>
              <a:rPr lang="en-US" altLang="zh-CN" dirty="0"/>
              <a:t>PDU</a:t>
            </a:r>
            <a:r>
              <a:rPr lang="zh-CN" altLang="en-US" dirty="0"/>
              <a:t>是数据帧（</a:t>
            </a:r>
            <a:r>
              <a:rPr lang="en-US" altLang="zh-CN" dirty="0"/>
              <a:t>frame</a:t>
            </a:r>
            <a:r>
              <a:rPr lang="zh-CN" altLang="en-US" dirty="0"/>
              <a:t>），网络层的</a:t>
            </a:r>
            <a:r>
              <a:rPr lang="en-US" altLang="zh-CN" dirty="0"/>
              <a:t>PDU</a:t>
            </a:r>
            <a:r>
              <a:rPr lang="zh-CN" altLang="en-US" dirty="0"/>
              <a:t>是数据包（</a:t>
            </a:r>
            <a:r>
              <a:rPr lang="en-US" altLang="zh-CN" dirty="0"/>
              <a:t>packet</a:t>
            </a:r>
            <a:r>
              <a:rPr lang="zh-CN" altLang="en-US" dirty="0"/>
              <a:t>），传输层的 </a:t>
            </a:r>
            <a:r>
              <a:rPr lang="en-US" altLang="zh-CN" dirty="0"/>
              <a:t>PDU</a:t>
            </a:r>
            <a:r>
              <a:rPr lang="zh-CN" altLang="en-US" dirty="0"/>
              <a:t>是数据段（</a:t>
            </a:r>
            <a:r>
              <a:rPr lang="en-US" altLang="zh-CN" dirty="0"/>
              <a:t>segment</a:t>
            </a:r>
            <a:r>
              <a:rPr lang="zh-CN" altLang="en-US" dirty="0"/>
              <a:t>），其他更高层次的</a:t>
            </a:r>
            <a:r>
              <a:rPr lang="en-US" altLang="zh-CN" dirty="0"/>
              <a:t>PDU</a:t>
            </a:r>
            <a:r>
              <a:rPr lang="zh-CN" altLang="en-US" dirty="0"/>
              <a:t>是报文（</a:t>
            </a:r>
            <a:r>
              <a:rPr lang="en-US" altLang="zh-CN" dirty="0"/>
              <a:t>message</a:t>
            </a:r>
            <a:r>
              <a:rPr lang="zh-CN" altLang="en-US" dirty="0"/>
              <a:t>）。</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17D2FE-0E7A-4EDE-9D17-387B81330F85}" type="slidenum">
              <a:rPr lang="en-US" altLang="zh-CN"/>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7" Type="http://schemas.openxmlformats.org/officeDocument/2006/relationships/slideLayout" Target="../slideLayouts/slideLayout2.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image" Target="../media/image5.png"/><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7.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7" Type="http://schemas.openxmlformats.org/officeDocument/2006/relationships/slideLayout" Target="../slideLayouts/slideLayout2.xml"/><Relationship Id="rId26" Type="http://schemas.openxmlformats.org/officeDocument/2006/relationships/tags" Target="../tags/tag46.xml"/><Relationship Id="rId25" Type="http://schemas.openxmlformats.org/officeDocument/2006/relationships/tags" Target="../tags/tag45.xml"/><Relationship Id="rId24" Type="http://schemas.openxmlformats.org/officeDocument/2006/relationships/image" Target="../media/image5.png"/><Relationship Id="rId23" Type="http://schemas.openxmlformats.org/officeDocument/2006/relationships/tags" Target="../tags/tag44.xml"/><Relationship Id="rId22" Type="http://schemas.openxmlformats.org/officeDocument/2006/relationships/tags" Target="../tags/tag43.xml"/><Relationship Id="rId21" Type="http://schemas.openxmlformats.org/officeDocument/2006/relationships/tags" Target="../tags/tag42.xml"/><Relationship Id="rId20" Type="http://schemas.openxmlformats.org/officeDocument/2006/relationships/tags" Target="../tags/tag41.xml"/><Relationship Id="rId2" Type="http://schemas.openxmlformats.org/officeDocument/2006/relationships/image" Target="../media/image1.svg"/><Relationship Id="rId19" Type="http://schemas.openxmlformats.org/officeDocument/2006/relationships/tags" Target="../tags/tag40.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345565" y="961390"/>
            <a:ext cx="8065135" cy="2683510"/>
          </a:xfrm>
        </p:spPr>
        <p:txBody>
          <a:bodyPr>
            <a:normAutofit/>
          </a:bodyPr>
          <a:lstStyle/>
          <a:p>
            <a:r>
              <a:rPr lang="en-US" altLang="zh-CN" sz="7200" dirty="0">
                <a:latin typeface="Times New Roman" panose="02020603050405020304" pitchFamily="18" charset="0"/>
                <a:cs typeface="Times New Roman" panose="02020603050405020304" pitchFamily="18" charset="0"/>
              </a:rPr>
              <a:t>3.1</a:t>
            </a:r>
            <a:r>
              <a:rPr lang="zh-CN" altLang="zh-CN" sz="7200" dirty="0">
                <a:latin typeface="Times New Roman" panose="02020603050405020304" pitchFamily="18" charset="0"/>
                <a:cs typeface="Times New Roman" panose="02020603050405020304" pitchFamily="18" charset="0"/>
              </a:rPr>
              <a:t>数据链路层功能</a:t>
            </a:r>
            <a:r>
              <a:rPr lang="en-US" altLang="zh-CN" sz="7200" dirty="0">
                <a:latin typeface="Times New Roman" panose="02020603050405020304" pitchFamily="18" charset="0"/>
                <a:cs typeface="Times New Roman" panose="02020603050405020304" pitchFamily="18" charset="0"/>
              </a:rPr>
              <a:t> </a:t>
            </a:r>
            <a:endParaRPr lang="en-US" altLang="zh-CN" sz="7200"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i="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sym typeface="+mn-ea"/>
              </a:rPr>
              <a:t>计算机网络课程组</a:t>
            </a:r>
            <a:endParaRPr lang="zh-CN" altLang="en-US" sz="3000" b="1" i="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3.1.1 </a:t>
            </a:r>
            <a:r>
              <a:rPr lang="en-US" altLang="zh-CN" dirty="0"/>
              <a:t> </a:t>
            </a:r>
            <a:r>
              <a:rPr lang="zh-CN" altLang="en-US" dirty="0"/>
              <a:t>数据链路和帧  </a:t>
            </a:r>
            <a:endParaRPr lang="zh-CN" altLang="en-US" dirty="0"/>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也有人采用另外的术语。这就是把链路分为物理链路和逻辑链路。</a:t>
            </a:r>
            <a:endParaRPr lang="en-US" altLang="zh-CN" dirty="0"/>
          </a:p>
          <a:p>
            <a:r>
              <a:rPr lang="zh-CN" altLang="zh-CN" dirty="0">
                <a:solidFill>
                  <a:srgbClr val="FF0000"/>
                </a:solidFill>
              </a:rPr>
              <a:t>物理链路</a:t>
            </a:r>
            <a:r>
              <a:rPr lang="zh-CN" altLang="zh-CN" dirty="0"/>
              <a:t>就是上面所说的链路</a:t>
            </a:r>
            <a:r>
              <a:rPr lang="zh-CN" altLang="en-US" dirty="0"/>
              <a:t>。</a:t>
            </a:r>
            <a:endParaRPr lang="en-US" altLang="zh-CN" dirty="0"/>
          </a:p>
          <a:p>
            <a:r>
              <a:rPr lang="zh-CN" altLang="zh-CN" dirty="0">
                <a:solidFill>
                  <a:srgbClr val="FF0000"/>
                </a:solidFill>
              </a:rPr>
              <a:t>逻辑链路</a:t>
            </a:r>
            <a:r>
              <a:rPr lang="zh-CN" altLang="zh-CN" dirty="0"/>
              <a:t>就是上面的数据链路，是物理链路加上必要的通信协议。</a:t>
            </a:r>
            <a:endParaRPr lang="zh-CN" altLang="zh-CN" dirty="0"/>
          </a:p>
          <a:p>
            <a:r>
              <a:rPr lang="zh-CN" altLang="zh-CN" dirty="0"/>
              <a:t>早期的数据通信协议曾</a:t>
            </a:r>
            <a:r>
              <a:rPr lang="zh-CN" altLang="en-US" dirty="0"/>
              <a:t>叫做</a:t>
            </a:r>
            <a:r>
              <a:rPr lang="zh-CN" altLang="zh-CN" dirty="0">
                <a:solidFill>
                  <a:srgbClr val="FF0000"/>
                </a:solidFill>
              </a:rPr>
              <a:t>通信规程</a:t>
            </a:r>
            <a:r>
              <a:rPr lang="en-US" altLang="zh-CN" dirty="0">
                <a:solidFill>
                  <a:srgbClr val="FF0000"/>
                </a:solidFill>
              </a:rPr>
              <a:t> </a:t>
            </a:r>
            <a:r>
              <a:rPr lang="en-US" altLang="zh-CN" dirty="0">
                <a:latin typeface="Times New Roman" panose="02020603050405020304" pitchFamily="18" charset="0"/>
                <a:cs typeface="Times New Roman" panose="02020603050405020304" pitchFamily="18" charset="0"/>
              </a:rPr>
              <a:t>(procedure)</a:t>
            </a:r>
            <a:r>
              <a:rPr lang="zh-CN" altLang="zh-CN" dirty="0"/>
              <a:t>。因此在数据链路层，规程和协议是同义语。</a:t>
            </a:r>
            <a:endParaRPr lang="zh-CN" altLang="en-US" dirty="0">
              <a:solidFill>
                <a:srgbClr val="0000CC"/>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365104"/>
            <a:ext cx="9372927" cy="1872208"/>
            <a:chOff x="362070" y="4509120"/>
            <a:chExt cx="9372927" cy="1872208"/>
          </a:xfrm>
        </p:grpSpPr>
        <p:sp>
          <p:nvSpPr>
            <p:cNvPr id="284691" name="Freeform 19"/>
            <p:cNvSpPr/>
            <p:nvPr/>
          </p:nvSpPr>
          <p:spPr bwMode="auto">
            <a:xfrm>
              <a:off x="3416482" y="5584477"/>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9" name="Rectangle 47"/>
            <p:cNvSpPr>
              <a:spLocks noChangeArrowheads="1"/>
            </p:cNvSpPr>
            <p:nvPr/>
          </p:nvSpPr>
          <p:spPr bwMode="auto">
            <a:xfrm>
              <a:off x="362070" y="5027935"/>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anose="02010609060101010101" pitchFamily="2" charset="-122"/>
                </a:rPr>
                <a:t>数据</a:t>
              </a:r>
              <a:endParaRPr kumimoji="1" lang="zh-CN" altLang="en-US" sz="2000" b="1" dirty="0">
                <a:solidFill>
                  <a:srgbClr val="000099"/>
                </a:solidFill>
                <a:latin typeface="+mn-lt"/>
                <a:ea typeface="黑体" panose="02010609060101010101" pitchFamily="2" charset="-122"/>
              </a:endParaRPr>
            </a:p>
            <a:p>
              <a:pPr algn="ctr" defTabSz="762000" eaLnBrk="0" hangingPunct="0"/>
              <a:r>
                <a:rPr kumimoji="1" lang="zh-CN" altLang="en-US" sz="2000" b="1" dirty="0">
                  <a:solidFill>
                    <a:srgbClr val="000099"/>
                  </a:solidFill>
                  <a:latin typeface="+mn-lt"/>
                  <a:ea typeface="黑体" panose="02010609060101010101" pitchFamily="2" charset="-122"/>
                </a:rPr>
                <a:t>链路层</a:t>
              </a:r>
              <a:endParaRPr kumimoji="1" lang="zh-CN" altLang="en-US" sz="2000" b="1" dirty="0">
                <a:solidFill>
                  <a:srgbClr val="000099"/>
                </a:solidFill>
                <a:latin typeface="+mn-lt"/>
                <a:ea typeface="黑体" panose="02010609060101010101" pitchFamily="2" charset="-122"/>
              </a:endParaRP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grpSp>
          <p:nvGrpSpPr>
            <p:cNvPr id="284723" name="Group 51"/>
            <p:cNvGrpSpPr/>
            <p:nvPr/>
          </p:nvGrpSpPr>
          <p:grpSpPr bwMode="auto">
            <a:xfrm>
              <a:off x="2948698" y="5165553"/>
              <a:ext cx="1059392" cy="369887"/>
              <a:chOff x="1701" y="2666"/>
              <a:chExt cx="616" cy="233"/>
            </a:xfrm>
          </p:grpSpPr>
          <p:grpSp>
            <p:nvGrpSpPr>
              <p:cNvPr id="284724" name="Group 52"/>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(b) </a:t>
              </a:r>
              <a:r>
                <a:rPr kumimoji="1" lang="zh-CN" altLang="en-US" sz="1800" b="1" dirty="0">
                  <a:solidFill>
                    <a:srgbClr val="000099"/>
                  </a:solidFill>
                  <a:latin typeface="+mn-lt"/>
                  <a:ea typeface="黑体" panose="02010609060101010101" pitchFamily="2" charset="-122"/>
                </a:rPr>
                <a:t>只考虑数据链路层</a:t>
              </a:r>
              <a:endParaRPr kumimoji="1" lang="en-US" altLang="zh-CN" sz="1800" b="1" dirty="0">
                <a:solidFill>
                  <a:srgbClr val="000099"/>
                </a:solidFill>
                <a:latin typeface="+mn-lt"/>
                <a:ea typeface="黑体" panose="02010609060101010101"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发送</a:t>
              </a:r>
              <a:endParaRPr kumimoji="1" lang="zh-CN" altLang="en-US" sz="1800" b="1">
                <a:solidFill>
                  <a:srgbClr val="000099"/>
                </a:solidFill>
                <a:latin typeface="+mn-lt"/>
                <a:ea typeface="黑体" panose="02010609060101010101" pitchFamily="2" charset="-122"/>
              </a:endParaRPr>
            </a:p>
          </p:txBody>
        </p:sp>
        <p:grpSp>
          <p:nvGrpSpPr>
            <p:cNvPr id="284731" name="Group 59"/>
            <p:cNvGrpSpPr/>
            <p:nvPr/>
          </p:nvGrpSpPr>
          <p:grpSpPr bwMode="auto">
            <a:xfrm>
              <a:off x="7115753" y="5165553"/>
              <a:ext cx="1059392" cy="369887"/>
              <a:chOff x="1701" y="2666"/>
              <a:chExt cx="616" cy="233"/>
            </a:xfrm>
          </p:grpSpPr>
          <p:grpSp>
            <p:nvGrpSpPr>
              <p:cNvPr id="284732" name="Group 60"/>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接收</a:t>
              </a:r>
              <a:endParaRPr kumimoji="1" lang="zh-CN" altLang="en-US" sz="1800" b="1">
                <a:solidFill>
                  <a:srgbClr val="000099"/>
                </a:solidFill>
                <a:latin typeface="+mn-lt"/>
                <a:ea typeface="黑体" panose="02010609060101010101" pitchFamily="2" charset="-122"/>
              </a:endParaRP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链路</a:t>
              </a:r>
              <a:endParaRPr kumimoji="1" lang="zh-CN" altLang="en-US" sz="2400" b="1">
                <a:solidFill>
                  <a:srgbClr val="000099"/>
                </a:solidFill>
                <a:latin typeface="+mn-lt"/>
                <a:ea typeface="黑体" panose="02010609060101010101" pitchFamily="2" charset="-122"/>
              </a:endParaRP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endParaRPr kumimoji="1" lang="zh-CN" altLang="en-US" sz="1800" b="1">
                <a:solidFill>
                  <a:srgbClr val="000099"/>
                </a:solidFill>
                <a:latin typeface="+mn-lt"/>
                <a:ea typeface="黑体" panose="02010609060101010101" pitchFamily="2" charset="-122"/>
              </a:endParaRP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endParaRPr kumimoji="1" lang="en-US" altLang="zh-CN" sz="1600" b="1">
                <a:solidFill>
                  <a:srgbClr val="000099"/>
                </a:solidFill>
                <a:latin typeface="+mn-lt"/>
                <a:ea typeface="黑体" panose="02010609060101010101" pitchFamily="2" charset="-122"/>
              </a:endParaRP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a:solidFill>
                    <a:srgbClr val="FF0000"/>
                  </a:solidFill>
                  <a:latin typeface="+mn-lt"/>
                  <a:ea typeface="黑体" panose="02010609060101010101" pitchFamily="2" charset="-122"/>
                </a:rPr>
                <a:t>帧</a:t>
              </a:r>
              <a:endParaRPr kumimoji="1" lang="zh-CN" altLang="en-US" sz="1800" b="1">
                <a:solidFill>
                  <a:srgbClr val="FF0000"/>
                </a:solidFill>
                <a:latin typeface="+mn-lt"/>
                <a:ea typeface="黑体" panose="02010609060101010101" pitchFamily="2" charset="-122"/>
              </a:endParaRP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取出</a:t>
              </a:r>
              <a:endParaRPr kumimoji="1" lang="zh-CN" altLang="en-US" sz="1800" b="1">
                <a:solidFill>
                  <a:srgbClr val="000099"/>
                </a:solidFill>
                <a:latin typeface="+mn-lt"/>
                <a:ea typeface="黑体" panose="02010609060101010101" pitchFamily="2" charset="-122"/>
              </a:endParaRP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3" name="Freeform 21"/>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anose="02010609060101010101" pitchFamily="2" charset="-122"/>
                </a:rPr>
                <a:t>数据</a:t>
              </a:r>
              <a:endParaRPr kumimoji="1" lang="zh-CN" altLang="en-US" sz="2000" b="1" dirty="0">
                <a:solidFill>
                  <a:srgbClr val="000099"/>
                </a:solidFill>
                <a:latin typeface="+mn-lt"/>
                <a:ea typeface="黑体" panose="02010609060101010101" pitchFamily="2" charset="-122"/>
              </a:endParaRPr>
            </a:p>
            <a:p>
              <a:pPr algn="ctr" defTabSz="762000" eaLnBrk="0" hangingPunct="0"/>
              <a:r>
                <a:rPr kumimoji="1" lang="zh-CN" altLang="en-US" sz="2000" b="1" dirty="0">
                  <a:solidFill>
                    <a:srgbClr val="000099"/>
                  </a:solidFill>
                  <a:latin typeface="+mn-lt"/>
                  <a:ea typeface="黑体" panose="02010609060101010101" pitchFamily="2" charset="-122"/>
                </a:rPr>
                <a:t>链路层</a:t>
              </a:r>
              <a:endParaRPr kumimoji="1" lang="zh-CN" altLang="en-US" sz="2000" b="1" dirty="0">
                <a:solidFill>
                  <a:srgbClr val="000099"/>
                </a:solidFill>
                <a:latin typeface="+mn-lt"/>
                <a:ea typeface="黑体" panose="02010609060101010101" pitchFamily="2" charset="-122"/>
              </a:endParaRP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dirty="0">
                  <a:solidFill>
                    <a:srgbClr val="000099"/>
                  </a:solidFill>
                  <a:latin typeface="+mn-lt"/>
                  <a:ea typeface="黑体" panose="02010609060101010101" pitchFamily="2" charset="-122"/>
                </a:rPr>
                <a:t>网络层</a:t>
              </a:r>
              <a:endParaRPr kumimoji="1" lang="zh-CN" altLang="en-US" sz="2000" b="1" dirty="0">
                <a:solidFill>
                  <a:srgbClr val="000099"/>
                </a:solidFill>
                <a:latin typeface="+mn-lt"/>
                <a:ea typeface="黑体" panose="02010609060101010101" pitchFamily="2" charset="-122"/>
              </a:endParaRP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链路</a:t>
              </a:r>
              <a:endParaRPr kumimoji="1" lang="zh-CN" altLang="en-US" sz="2400" b="1" dirty="0">
                <a:solidFill>
                  <a:srgbClr val="000099"/>
                </a:solidFill>
                <a:latin typeface="+mn-lt"/>
                <a:ea typeface="黑体" panose="02010609060101010101" pitchFamily="2" charset="-122"/>
              </a:endParaRP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A</a:t>
              </a:r>
              <a:endParaRPr kumimoji="1" lang="en-US" altLang="zh-CN" sz="2400" b="1" dirty="0">
                <a:solidFill>
                  <a:srgbClr val="000099"/>
                </a:solidFill>
                <a:latin typeface="+mn-lt"/>
                <a:ea typeface="黑体" panose="02010609060101010101" pitchFamily="2" charset="-122"/>
              </a:endParaRP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B</a:t>
              </a:r>
              <a:endParaRPr kumimoji="1" lang="en-US" altLang="zh-CN" sz="2400" b="1" dirty="0">
                <a:solidFill>
                  <a:srgbClr val="000099"/>
                </a:solidFill>
                <a:latin typeface="+mn-lt"/>
                <a:ea typeface="黑体" panose="02010609060101010101" pitchFamily="2" charset="-122"/>
              </a:endParaRP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dirty="0">
                  <a:solidFill>
                    <a:srgbClr val="000099"/>
                  </a:solidFill>
                  <a:latin typeface="+mn-lt"/>
                  <a:ea typeface="黑体" panose="02010609060101010101" pitchFamily="2" charset="-122"/>
                </a:rPr>
                <a:t>物理层</a:t>
              </a:r>
              <a:endParaRPr kumimoji="1" lang="zh-CN" altLang="en-US" sz="2000" b="1" dirty="0">
                <a:solidFill>
                  <a:srgbClr val="000099"/>
                </a:solidFill>
                <a:latin typeface="+mn-lt"/>
                <a:ea typeface="黑体" panose="02010609060101010101" pitchFamily="2" charset="-122"/>
              </a:endParaRP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84713" name="Group 41"/>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5"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284716" name="Group 44"/>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(a) </a:t>
              </a:r>
              <a:r>
                <a:rPr kumimoji="1" lang="zh-CN" altLang="en-US" sz="1800" b="1" dirty="0">
                  <a:solidFill>
                    <a:srgbClr val="000099"/>
                  </a:solidFill>
                  <a:latin typeface="+mn-lt"/>
                  <a:ea typeface="黑体" panose="02010609060101010101" pitchFamily="2" charset="-122"/>
                </a:rPr>
                <a:t>三层的简化模型</a:t>
              </a:r>
              <a:endParaRPr kumimoji="1" lang="en-US" altLang="zh-CN" sz="1800" b="1" dirty="0">
                <a:solidFill>
                  <a:srgbClr val="000099"/>
                </a:solidFill>
                <a:latin typeface="+mn-lt"/>
                <a:ea typeface="黑体" panose="02010609060101010101"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endParaRPr kumimoji="1" lang="zh-CN" altLang="en-US" sz="1800" b="1">
                <a:solidFill>
                  <a:srgbClr val="000099"/>
                </a:solidFill>
                <a:latin typeface="+mn-lt"/>
                <a:ea typeface="黑体" panose="02010609060101010101" pitchFamily="2" charset="-122"/>
              </a:endParaRP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endParaRPr kumimoji="1" lang="en-US" altLang="zh-CN" sz="1600" b="1">
                <a:solidFill>
                  <a:srgbClr val="000099"/>
                </a:solidFill>
                <a:latin typeface="+mn-lt"/>
                <a:ea typeface="黑体" panose="02010609060101010101" pitchFamily="2" charset="-122"/>
              </a:endParaRP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装入</a:t>
              </a:r>
              <a:endParaRPr kumimoji="1" lang="zh-CN" altLang="en-US" sz="1800" b="1">
                <a:solidFill>
                  <a:srgbClr val="000099"/>
                </a:solidFill>
                <a:latin typeface="+mn-lt"/>
                <a:ea typeface="黑体" panose="02010609060101010101" pitchFamily="2" charset="-122"/>
              </a:endParaRP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 name="标题 2"/>
          <p:cNvSpPr>
            <a:spLocks noGrp="1"/>
          </p:cNvSpPr>
          <p:nvPr>
            <p:ph type="title"/>
          </p:nvPr>
        </p:nvSpPr>
        <p:spPr>
          <a:xfrm>
            <a:off x="391911" y="-243408"/>
            <a:ext cx="7482627" cy="11346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数据链路层传送的是帧</a:t>
            </a:r>
            <a:endParaRPr lang="zh-CN" altLang="en-US" dirty="0"/>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a:latin typeface="+mn-lt"/>
                <a:ea typeface="黑体" panose="02010609060101010101" pitchFamily="2" charset="-122"/>
              </a:rPr>
              <a:t>使用点对点信道的数据链路层</a:t>
            </a:r>
            <a:endParaRPr lang="zh-CN" altLang="en-US" sz="2400" b="1" dirty="0">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endParaRPr lang="zh-CN" altLang="en-US" dirty="0"/>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常常在两个对等的数据链路层之间画出一个数字管道，而在这条数字管道上传输的数据单位是帧。</a:t>
            </a:r>
            <a:endParaRPr lang="zh-CN" altLang="en-US" dirty="0"/>
          </a:p>
          <a:p>
            <a:endParaRPr lang="zh-CN" altLang="en-US" dirty="0"/>
          </a:p>
          <a:p>
            <a:endParaRPr lang="zh-CN" altLang="en-US" dirty="0"/>
          </a:p>
          <a:p>
            <a:endParaRPr lang="en-US" altLang="zh-CN" dirty="0"/>
          </a:p>
          <a:p>
            <a:r>
              <a:rPr lang="zh-CN" altLang="zh-CN" dirty="0"/>
              <a:t>数据链路层不必考虑物理层如何实现比特传输的细节。甚至还可以更简单地设想好像是沿着两个数据链路层之间的水平方向把帧直接发送到对方</a:t>
            </a:r>
            <a:r>
              <a:rPr lang="zh-CN" altLang="en-US" dirty="0"/>
              <a:t>。</a:t>
            </a:r>
            <a:endParaRPr lang="zh-CN" altLang="en-US" dirty="0"/>
          </a:p>
        </p:txBody>
      </p:sp>
      <p:grpSp>
        <p:nvGrpSpPr>
          <p:cNvPr id="126991" name="Group 15"/>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anose="02010609060101010101" pitchFamily="2" charset="-122"/>
                </a:rPr>
                <a:t>结点</a:t>
              </a:r>
              <a:r>
                <a:rPr lang="en-US" altLang="zh-CN" sz="2000" b="1" dirty="0">
                  <a:solidFill>
                    <a:srgbClr val="000099"/>
                  </a:solidFill>
                  <a:ea typeface="黑体" panose="02010609060101010101" pitchFamily="2" charset="-122"/>
                </a:rPr>
                <a:t>A</a:t>
              </a:r>
              <a:endParaRPr lang="zh-CN" altLang="en-US" sz="2000" b="1" dirty="0">
                <a:solidFill>
                  <a:srgbClr val="000099"/>
                </a:solidFill>
                <a:ea typeface="黑体" panose="02010609060101010101" pitchFamily="2" charset="-122"/>
              </a:endParaRP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anose="02010609060101010101" pitchFamily="2" charset="-122"/>
                </a:rPr>
                <a:t>结点</a:t>
              </a:r>
              <a:r>
                <a:rPr lang="en-US" altLang="zh-CN" sz="2000" b="1" dirty="0">
                  <a:solidFill>
                    <a:srgbClr val="000099"/>
                  </a:solidFill>
                  <a:ea typeface="黑体" panose="02010609060101010101" pitchFamily="2" charset="-122"/>
                </a:rPr>
                <a:t>B</a:t>
              </a:r>
              <a:endParaRPr lang="zh-CN" altLang="en-US" sz="2000" b="1" dirty="0">
                <a:solidFill>
                  <a:srgbClr val="000099"/>
                </a:solidFill>
                <a:ea typeface="黑体" panose="02010609060101010101" pitchFamily="2" charset="-122"/>
              </a:endParaRP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帧</a:t>
              </a:r>
              <a:endParaRPr lang="zh-CN" altLang="en-US" sz="2000" b="1">
                <a:solidFill>
                  <a:srgbClr val="000099"/>
                </a:solidFill>
                <a:ea typeface="黑体" panose="02010609060101010101" pitchFamily="2" charset="-122"/>
              </a:endParaRP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anose="02010609060101010101" pitchFamily="2" charset="-122"/>
                </a:rPr>
                <a:t>帧</a:t>
              </a:r>
              <a:endParaRPr lang="zh-CN" altLang="en-US" sz="2000" b="1" dirty="0">
                <a:solidFill>
                  <a:srgbClr val="000099"/>
                </a:solidFill>
                <a:ea typeface="黑体" panose="02010609060101010101" pitchFamily="2" charset="-122"/>
              </a:endParaRP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3.1.2</a:t>
            </a:r>
            <a:r>
              <a:rPr lang="en-US" altLang="zh-CN" dirty="0"/>
              <a:t>  </a:t>
            </a:r>
            <a:r>
              <a:rPr lang="zh-CN" altLang="en-US" dirty="0"/>
              <a:t>三个基本问题 </a:t>
            </a:r>
            <a:endParaRPr lang="zh-CN" altLang="en-US" dirty="0"/>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数据链路层协议有许多种，但有三个基本问题则是共同的。这三个基本问题是</a:t>
            </a:r>
            <a:r>
              <a:rPr lang="zh-CN" altLang="en-US" dirty="0"/>
              <a:t>：</a:t>
            </a:r>
            <a:endParaRPr lang="en-US" altLang="zh-CN" dirty="0"/>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封装成帧</a:t>
            </a:r>
            <a:endParaRPr lang="zh-C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透明传输</a:t>
            </a:r>
            <a:endParaRPr lang="zh-C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差错控制 </a:t>
            </a:r>
            <a:endParaRPr lang="zh-C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en-US" dirty="0"/>
              <a:t>封装成帧</a:t>
            </a:r>
            <a:endParaRPr lang="zh-CN" altLang="en-US" dirty="0"/>
          </a:p>
        </p:txBody>
      </p:sp>
      <p:sp>
        <p:nvSpPr>
          <p:cNvPr id="352259" name="Rectangle 3"/>
          <p:cNvSpPr>
            <a:spLocks noGrp="1" noChangeArrowheads="1"/>
          </p:cNvSpPr>
          <p:nvPr>
            <p:ph idx="1"/>
          </p:nvPr>
        </p:nvSpPr>
        <p:spPr>
          <a:xfrm>
            <a:off x="1031875" y="580390"/>
            <a:ext cx="8346440" cy="3085465"/>
          </a:xfrm>
        </p:spPr>
        <p:txBody>
          <a:bodyPr/>
          <a:lstStyle/>
          <a:p>
            <a:pPr algn="just"/>
            <a:r>
              <a:rPr lang="zh-CN" altLang="en-US" sz="2400" dirty="0">
                <a:solidFill>
                  <a:srgbClr val="FF0000"/>
                </a:solidFill>
              </a:rPr>
              <a:t>封装成帧 </a:t>
            </a:r>
            <a:r>
              <a:rPr lang="en-US" altLang="zh-CN" sz="2400" dirty="0"/>
              <a:t>(framing) </a:t>
            </a:r>
            <a:r>
              <a:rPr lang="zh-CN" altLang="en-US" sz="2400" dirty="0"/>
              <a:t>就是在一段数据的前后分别添加首部和尾部，然后就构成了一个帧。确定帧的界限。</a:t>
            </a:r>
            <a:endParaRPr lang="zh-CN" altLang="en-US" sz="2400" dirty="0"/>
          </a:p>
          <a:p>
            <a:pPr algn="just"/>
            <a:r>
              <a:rPr lang="zh-CN" altLang="en-US" sz="2400" dirty="0"/>
              <a:t>首部和尾部的一个重要作用就是进行</a:t>
            </a:r>
            <a:r>
              <a:rPr lang="zh-CN" altLang="en-US" sz="2400" dirty="0">
                <a:solidFill>
                  <a:srgbClr val="FF0000"/>
                </a:solidFill>
              </a:rPr>
              <a:t>帧定界。</a:t>
            </a:r>
            <a:r>
              <a:rPr lang="zh-CN" altLang="en-US" sz="2400" dirty="0"/>
              <a:t>  </a:t>
            </a:r>
            <a:endParaRPr lang="zh-CN" altLang="en-US" sz="2400" dirty="0"/>
          </a:p>
        </p:txBody>
      </p:sp>
      <p:sp>
        <p:nvSpPr>
          <p:cNvPr id="352260" name="Text Box 4"/>
          <p:cNvSpPr txBox="1">
            <a:spLocks noChangeArrowheads="1"/>
          </p:cNvSpPr>
          <p:nvPr/>
        </p:nvSpPr>
        <p:spPr bwMode="auto">
          <a:xfrm>
            <a:off x="8548250" y="2888377"/>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a:t>
            </a:r>
            <a:endParaRPr kumimoji="1" lang="zh-CN" altLang="en-US" sz="2400" b="1">
              <a:solidFill>
                <a:srgbClr val="000099"/>
              </a:solidFill>
              <a:latin typeface="+mn-lt"/>
              <a:ea typeface="黑体" panose="02010609060101010101" pitchFamily="2" charset="-122"/>
            </a:endParaRPr>
          </a:p>
        </p:txBody>
      </p:sp>
      <p:sp>
        <p:nvSpPr>
          <p:cNvPr id="352261" name="Rectangle 5"/>
          <p:cNvSpPr>
            <a:spLocks noChangeArrowheads="1"/>
          </p:cNvSpPr>
          <p:nvPr/>
        </p:nvSpPr>
        <p:spPr bwMode="auto">
          <a:xfrm>
            <a:off x="1916733" y="3837702"/>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帧首部</a:t>
            </a:r>
            <a:endParaRPr kumimoji="1" lang="zh-CN" altLang="en-US" sz="2400" b="1">
              <a:solidFill>
                <a:srgbClr val="000099"/>
              </a:solidFill>
              <a:latin typeface="+mn-lt"/>
              <a:ea typeface="黑体" panose="02010609060101010101" pitchFamily="2" charset="-122"/>
            </a:endParaRPr>
          </a:p>
        </p:txBody>
      </p:sp>
      <p:sp>
        <p:nvSpPr>
          <p:cNvPr id="352262" name="Rectangle 6"/>
          <p:cNvSpPr>
            <a:spLocks noChangeArrowheads="1"/>
          </p:cNvSpPr>
          <p:nvPr/>
        </p:nvSpPr>
        <p:spPr bwMode="auto">
          <a:xfrm>
            <a:off x="3210017" y="2764552"/>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IP </a:t>
            </a:r>
            <a:r>
              <a:rPr kumimoji="1" lang="zh-CN" altLang="en-US" sz="2400" b="1">
                <a:solidFill>
                  <a:srgbClr val="000099"/>
                </a:solidFill>
                <a:latin typeface="+mn-lt"/>
                <a:ea typeface="黑体" panose="02010609060101010101" pitchFamily="2" charset="-122"/>
              </a:rPr>
              <a:t>数据报</a:t>
            </a:r>
            <a:endParaRPr kumimoji="1" lang="zh-CN" altLang="en-US" sz="2400" b="1">
              <a:solidFill>
                <a:srgbClr val="000099"/>
              </a:solidFill>
              <a:latin typeface="+mn-lt"/>
              <a:ea typeface="黑体" panose="02010609060101010101" pitchFamily="2" charset="-122"/>
            </a:endParaRPr>
          </a:p>
        </p:txBody>
      </p:sp>
      <p:sp>
        <p:nvSpPr>
          <p:cNvPr id="352263" name="Rectangle 7"/>
          <p:cNvSpPr>
            <a:spLocks noChangeArrowheads="1"/>
          </p:cNvSpPr>
          <p:nvPr/>
        </p:nvSpPr>
        <p:spPr bwMode="auto">
          <a:xfrm>
            <a:off x="3210017" y="3837702"/>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帧的数据部分</a:t>
            </a:r>
            <a:endParaRPr kumimoji="1" lang="zh-CN" altLang="en-US" sz="2400" b="1">
              <a:solidFill>
                <a:srgbClr val="000099"/>
              </a:solidFill>
              <a:latin typeface="+mn-lt"/>
              <a:ea typeface="黑体" panose="02010609060101010101" pitchFamily="2" charset="-122"/>
            </a:endParaRPr>
          </a:p>
        </p:txBody>
      </p:sp>
      <p:sp>
        <p:nvSpPr>
          <p:cNvPr id="352264" name="Rectangle 8"/>
          <p:cNvSpPr>
            <a:spLocks noChangeArrowheads="1"/>
          </p:cNvSpPr>
          <p:nvPr/>
        </p:nvSpPr>
        <p:spPr bwMode="auto">
          <a:xfrm>
            <a:off x="7844856" y="3837702"/>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帧尾部</a:t>
            </a:r>
            <a:endParaRPr kumimoji="1" lang="zh-CN" altLang="en-US" sz="2400" b="1">
              <a:solidFill>
                <a:srgbClr val="000099"/>
              </a:solidFill>
              <a:latin typeface="+mn-lt"/>
              <a:ea typeface="黑体" panose="02010609060101010101" pitchFamily="2" charset="-122"/>
            </a:endParaRPr>
          </a:p>
        </p:txBody>
      </p:sp>
      <p:sp>
        <p:nvSpPr>
          <p:cNvPr id="352265" name="Line 9"/>
          <p:cNvSpPr>
            <a:spLocks noChangeShapeType="1"/>
          </p:cNvSpPr>
          <p:nvPr/>
        </p:nvSpPr>
        <p:spPr bwMode="auto">
          <a:xfrm>
            <a:off x="3210017" y="4791789"/>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6" name="Line 10"/>
          <p:cNvSpPr>
            <a:spLocks noChangeShapeType="1"/>
          </p:cNvSpPr>
          <p:nvPr/>
        </p:nvSpPr>
        <p:spPr bwMode="auto">
          <a:xfrm>
            <a:off x="1916733" y="5269627"/>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7" name="Line 11"/>
          <p:cNvSpPr>
            <a:spLocks noChangeShapeType="1"/>
          </p:cNvSpPr>
          <p:nvPr/>
        </p:nvSpPr>
        <p:spPr bwMode="auto">
          <a:xfrm>
            <a:off x="1916733" y="4509120"/>
            <a:ext cx="0" cy="1073150"/>
          </a:xfrm>
          <a:prstGeom prst="line">
            <a:avLst/>
          </a:prstGeom>
          <a:noFill/>
          <a:ln w="5715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8" name="Line 12"/>
          <p:cNvSpPr>
            <a:spLocks noChangeShapeType="1"/>
          </p:cNvSpPr>
          <p:nvPr/>
        </p:nvSpPr>
        <p:spPr bwMode="auto">
          <a:xfrm>
            <a:off x="9138139" y="4553664"/>
            <a:ext cx="0" cy="10731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9" name="Line 13"/>
          <p:cNvSpPr>
            <a:spLocks noChangeShapeType="1"/>
          </p:cNvSpPr>
          <p:nvPr/>
        </p:nvSpPr>
        <p:spPr bwMode="auto">
          <a:xfrm>
            <a:off x="3210016" y="4553664"/>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0" name="Line 14"/>
          <p:cNvSpPr>
            <a:spLocks noChangeShapeType="1"/>
          </p:cNvSpPr>
          <p:nvPr/>
        </p:nvSpPr>
        <p:spPr bwMode="auto">
          <a:xfrm>
            <a:off x="7844855" y="4553664"/>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1" name="Text Box 15"/>
          <p:cNvSpPr txBox="1">
            <a:spLocks noChangeArrowheads="1"/>
          </p:cNvSpPr>
          <p:nvPr/>
        </p:nvSpPr>
        <p:spPr bwMode="auto">
          <a:xfrm>
            <a:off x="4934968" y="4545727"/>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sym typeface="Symbol" panose="05050102010706020507" pitchFamily="18" charset="2"/>
              </a:rPr>
              <a:t> </a:t>
            </a:r>
            <a:r>
              <a:rPr kumimoji="1" lang="en-US" altLang="zh-CN" sz="2400" b="1">
                <a:solidFill>
                  <a:srgbClr val="000099"/>
                </a:solidFill>
                <a:latin typeface="+mn-lt"/>
                <a:ea typeface="黑体" panose="02010609060101010101" pitchFamily="2" charset="-122"/>
              </a:rPr>
              <a:t>MTU</a:t>
            </a:r>
            <a:endParaRPr kumimoji="1" lang="en-US" altLang="zh-CN" sz="2400" b="1">
              <a:solidFill>
                <a:srgbClr val="000099"/>
              </a:solidFill>
              <a:latin typeface="+mn-lt"/>
              <a:ea typeface="黑体" panose="02010609060101010101" pitchFamily="2" charset="-122"/>
            </a:endParaRPr>
          </a:p>
        </p:txBody>
      </p:sp>
      <p:sp>
        <p:nvSpPr>
          <p:cNvPr id="352272" name="Text Box 16"/>
          <p:cNvSpPr txBox="1">
            <a:spLocks noChangeArrowheads="1"/>
          </p:cNvSpPr>
          <p:nvPr/>
        </p:nvSpPr>
        <p:spPr bwMode="auto">
          <a:xfrm>
            <a:off x="4247051" y="5048964"/>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数据链路层的帧长</a:t>
            </a:r>
            <a:endParaRPr kumimoji="1" lang="zh-CN" altLang="en-US" sz="2400" b="1">
              <a:solidFill>
                <a:srgbClr val="000099"/>
              </a:solidFill>
              <a:latin typeface="+mn-lt"/>
              <a:ea typeface="黑体" panose="02010609060101010101" pitchFamily="2" charset="-122"/>
            </a:endParaRPr>
          </a:p>
        </p:txBody>
      </p:sp>
      <p:sp>
        <p:nvSpPr>
          <p:cNvPr id="352273" name="AutoShape 17"/>
          <p:cNvSpPr>
            <a:spLocks noChangeArrowheads="1"/>
          </p:cNvSpPr>
          <p:nvPr/>
        </p:nvSpPr>
        <p:spPr bwMode="auto">
          <a:xfrm>
            <a:off x="5149942" y="3361452"/>
            <a:ext cx="754989" cy="595312"/>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352274" name="Text Box 18"/>
          <p:cNvSpPr txBox="1">
            <a:spLocks noChangeArrowheads="1"/>
          </p:cNvSpPr>
          <p:nvPr/>
        </p:nvSpPr>
        <p:spPr bwMode="auto">
          <a:xfrm>
            <a:off x="632520" y="5517232"/>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rgbClr val="000099"/>
                </a:solidFill>
                <a:latin typeface="+mn-lt"/>
                <a:ea typeface="黑体" panose="02010609060101010101" pitchFamily="2" charset="-122"/>
              </a:rPr>
              <a:t>从这里开始发送</a:t>
            </a:r>
            <a:endParaRPr kumimoji="1" lang="zh-CN" altLang="en-US" sz="2400" b="1" dirty="0">
              <a:solidFill>
                <a:srgbClr val="000099"/>
              </a:solidFill>
              <a:latin typeface="+mn-lt"/>
              <a:ea typeface="黑体" panose="02010609060101010101" pitchFamily="2" charset="-122"/>
            </a:endParaRPr>
          </a:p>
        </p:txBody>
      </p:sp>
      <p:sp>
        <p:nvSpPr>
          <p:cNvPr id="352275" name="Line 19"/>
          <p:cNvSpPr>
            <a:spLocks noChangeShapeType="1"/>
          </p:cNvSpPr>
          <p:nvPr/>
        </p:nvSpPr>
        <p:spPr bwMode="auto">
          <a:xfrm flipV="1">
            <a:off x="1925332" y="3380503"/>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6" name="Line 20"/>
          <p:cNvSpPr>
            <a:spLocks noChangeShapeType="1"/>
          </p:cNvSpPr>
          <p:nvPr/>
        </p:nvSpPr>
        <p:spPr bwMode="auto">
          <a:xfrm flipV="1">
            <a:off x="9131260" y="3380503"/>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7" name="Text Box 21"/>
          <p:cNvSpPr txBox="1">
            <a:spLocks noChangeArrowheads="1"/>
          </p:cNvSpPr>
          <p:nvPr/>
        </p:nvSpPr>
        <p:spPr bwMode="auto">
          <a:xfrm>
            <a:off x="1399077" y="2888377"/>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a:t>
            </a:r>
            <a:endParaRPr kumimoji="1" lang="zh-CN" altLang="en-US" sz="2400" b="1">
              <a:solidFill>
                <a:srgbClr val="000099"/>
              </a:solidFill>
              <a:latin typeface="+mn-lt"/>
              <a:ea typeface="黑体" panose="02010609060101010101" pitchFamily="2" charset="-122"/>
            </a:endParaRPr>
          </a:p>
        </p:txBody>
      </p:sp>
      <p:sp>
        <p:nvSpPr>
          <p:cNvPr id="24" name="Line 11"/>
          <p:cNvSpPr>
            <a:spLocks noChangeShapeType="1"/>
          </p:cNvSpPr>
          <p:nvPr/>
        </p:nvSpPr>
        <p:spPr bwMode="auto">
          <a:xfrm rot="16200000">
            <a:off x="1411331" y="3681028"/>
            <a:ext cx="0" cy="936103"/>
          </a:xfrm>
          <a:prstGeom prst="line">
            <a:avLst/>
          </a:prstGeom>
          <a:noFill/>
          <a:ln w="57150">
            <a:solidFill>
              <a:srgbClr val="0000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 name="Text Box 18"/>
          <p:cNvSpPr txBox="1">
            <a:spLocks noChangeArrowheads="1"/>
          </p:cNvSpPr>
          <p:nvPr/>
        </p:nvSpPr>
        <p:spPr bwMode="auto">
          <a:xfrm>
            <a:off x="655246" y="3615407"/>
            <a:ext cx="971628" cy="461665"/>
          </a:xfrm>
          <a:prstGeom prst="rect">
            <a:avLst/>
          </a:prstGeom>
          <a:noFill/>
          <a:ln>
            <a:noFill/>
          </a:ln>
          <a:effectLst/>
        </p:spPr>
        <p:txBody>
          <a:bodyPr wrap="square">
            <a:spAutoFit/>
          </a:bodyPr>
          <a:lstStyle/>
          <a:p>
            <a:pPr algn="ctr"/>
            <a:r>
              <a:rPr kumimoji="1" lang="zh-CN" altLang="en-US" sz="2400" b="1" dirty="0">
                <a:solidFill>
                  <a:srgbClr val="000099"/>
                </a:solidFill>
                <a:latin typeface="+mn-lt"/>
                <a:ea typeface="黑体" panose="02010609060101010101" pitchFamily="2" charset="-122"/>
              </a:rPr>
              <a:t>发送</a:t>
            </a:r>
            <a:endParaRPr kumimoji="1" lang="zh-CN" altLang="en-US" sz="2400" b="1" dirty="0">
              <a:solidFill>
                <a:srgbClr val="000099"/>
              </a:solidFill>
              <a:latin typeface="+mn-lt"/>
              <a:ea typeface="黑体" panose="02010609060101010101" pitchFamily="2" charset="-122"/>
            </a:endParaRPr>
          </a:p>
        </p:txBody>
      </p:sp>
      <p:sp>
        <p:nvSpPr>
          <p:cNvPr id="2" name="矩形 1"/>
          <p:cNvSpPr/>
          <p:nvPr/>
        </p:nvSpPr>
        <p:spPr>
          <a:xfrm>
            <a:off x="2612657" y="5733256"/>
            <a:ext cx="5724719" cy="461665"/>
          </a:xfrm>
          <a:prstGeom prst="rect">
            <a:avLst/>
          </a:prstGeom>
        </p:spPr>
        <p:txBody>
          <a:bodyPr wrap="square">
            <a:spAutoFit/>
          </a:bodyPr>
          <a:lstStyle/>
          <a:p>
            <a:pPr algn="ctr"/>
            <a:r>
              <a:rPr lang="zh-CN" altLang="zh-CN" sz="2400" b="1" dirty="0">
                <a:latin typeface="+mn-lt"/>
                <a:ea typeface="黑体" panose="02010609060101010101" pitchFamily="2" charset="-122"/>
              </a:rPr>
              <a:t>用帧首部和帧尾部封装成帧</a:t>
            </a:r>
            <a:endParaRPr lang="zh-CN" altLang="en-US" sz="2400" b="1" dirty="0">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帧</a:t>
            </a:r>
            <a:endParaRPr lang="zh-CN" altLang="en-US" dirty="0"/>
          </a:p>
        </p:txBody>
      </p:sp>
      <p:sp>
        <p:nvSpPr>
          <p:cNvPr id="3" name="内容占位符 2"/>
          <p:cNvSpPr>
            <a:spLocks noGrp="1"/>
          </p:cNvSpPr>
          <p:nvPr>
            <p:ph idx="1"/>
          </p:nvPr>
        </p:nvSpPr>
        <p:spPr/>
        <p:txBody>
          <a:bodyPr/>
          <a:lstStyle/>
          <a:p>
            <a:r>
              <a:rPr lang="zh-CN" altLang="en-US" dirty="0">
                <a:solidFill>
                  <a:srgbClr val="000000"/>
                </a:solidFill>
              </a:rPr>
              <a:t>帧是数据链路层按照具体协议要求由比特流装配而成的。这样，数据是一帧一帧地传送的，当出现差错时，就可以只将有差错的帧重传一次，而避免将全部数据进行重传。</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3600" dirty="0"/>
              <a:t>用</a:t>
            </a:r>
            <a:r>
              <a:rPr lang="zh-CN" altLang="en-US" sz="3600" dirty="0">
                <a:solidFill>
                  <a:srgbClr val="FF0000"/>
                </a:solidFill>
              </a:rPr>
              <a:t>控制字符</a:t>
            </a:r>
            <a:r>
              <a:rPr lang="zh-CN" altLang="en-US" sz="3600" dirty="0"/>
              <a:t>进行帧定界</a:t>
            </a:r>
            <a:br>
              <a:rPr lang="en-US" altLang="zh-CN" sz="3600" dirty="0"/>
            </a:br>
            <a:r>
              <a:rPr lang="zh-CN" altLang="en-US" sz="3600" dirty="0"/>
              <a:t>的方法举例 </a:t>
            </a:r>
            <a:endParaRPr lang="zh-CN" altLang="en-US" sz="3600" dirty="0"/>
          </a:p>
        </p:txBody>
      </p:sp>
      <p:sp>
        <p:nvSpPr>
          <p:cNvPr id="4" name="内容占位符 3"/>
          <p:cNvSpPr>
            <a:spLocks noGrp="1"/>
          </p:cNvSpPr>
          <p:nvPr>
            <p:ph idx="1"/>
          </p:nvPr>
        </p:nvSpPr>
        <p:spPr>
          <a:xfrm>
            <a:off x="1031983" y="1320320"/>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sz="2800" dirty="0"/>
              <a:t>当数据是由可打印的</a:t>
            </a:r>
            <a:r>
              <a:rPr lang="en-US" altLang="zh-CN" sz="2800" dirty="0"/>
              <a:t> </a:t>
            </a:r>
            <a:r>
              <a:rPr lang="en-US" altLang="zh-CN" sz="2800" dirty="0">
                <a:latin typeface="Times New Roman" panose="02020603050405020304" pitchFamily="18" charset="0"/>
                <a:cs typeface="Times New Roman" panose="02020603050405020304" pitchFamily="18" charset="0"/>
              </a:rPr>
              <a:t>ASCII</a:t>
            </a:r>
            <a:r>
              <a:rPr lang="en-US" altLang="zh-CN" sz="2800" dirty="0"/>
              <a:t> </a:t>
            </a:r>
            <a:r>
              <a:rPr lang="zh-CN" altLang="zh-CN" sz="2800" dirty="0"/>
              <a:t>码组成的文本文件时，帧定界可以使用特殊的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a:t>控制字符</a:t>
            </a:r>
            <a:r>
              <a:rPr lang="en-US" altLang="zh-CN" sz="2800" dirty="0"/>
              <a:t> </a:t>
            </a:r>
            <a:r>
              <a:rPr lang="en-US" altLang="zh-CN" sz="2800" dirty="0">
                <a:latin typeface="Times New Roman" panose="02020603050405020304" pitchFamily="18" charset="0"/>
                <a:cs typeface="Times New Roman" panose="02020603050405020304" pitchFamily="18" charset="0"/>
              </a:rPr>
              <a:t>SOH (Start Of Header) </a:t>
            </a:r>
            <a:r>
              <a:rPr lang="zh-CN" altLang="zh-CN" sz="2800" dirty="0"/>
              <a:t>放在一帧的最前面，表示帧的首部开始。另一个控制字符</a:t>
            </a:r>
            <a:r>
              <a:rPr lang="en-US" altLang="zh-CN" sz="2800" dirty="0">
                <a:latin typeface="Times New Roman" panose="02020603050405020304" pitchFamily="18" charset="0"/>
                <a:cs typeface="Times New Roman" panose="02020603050405020304" pitchFamily="18" charset="0"/>
              </a:rPr>
              <a:t> EOT (End Of Transmission) </a:t>
            </a:r>
            <a:r>
              <a:rPr lang="zh-CN" altLang="zh-CN" sz="2800" dirty="0"/>
              <a:t>表示帧的结束。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234501" y="4481637"/>
            <a:ext cx="53657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anose="02010609060101010101" pitchFamily="2" charset="-122"/>
              </a:rPr>
              <a:t>SOH</a:t>
            </a:r>
            <a:endParaRPr kumimoji="1" lang="en-US" altLang="zh-CN" sz="1600" b="1" dirty="0">
              <a:solidFill>
                <a:srgbClr val="000099"/>
              </a:solidFill>
              <a:latin typeface="+mn-lt"/>
              <a:ea typeface="黑体" panose="02010609060101010101" pitchFamily="2" charset="-122"/>
            </a:endParaRPr>
          </a:p>
        </p:txBody>
      </p:sp>
      <p:sp>
        <p:nvSpPr>
          <p:cNvPr id="353285" name="Rectangle 5"/>
          <p:cNvSpPr>
            <a:spLocks noChangeArrowheads="1"/>
          </p:cNvSpPr>
          <p:nvPr/>
        </p:nvSpPr>
        <p:spPr bwMode="auto">
          <a:xfrm>
            <a:off x="1771076" y="4481637"/>
            <a:ext cx="7071783" cy="5492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装在帧中的数据部分</a:t>
            </a:r>
            <a:endParaRPr kumimoji="1" lang="zh-CN" altLang="en-US" sz="2400" b="1">
              <a:solidFill>
                <a:srgbClr val="000099"/>
              </a:solidFill>
              <a:latin typeface="+mn-lt"/>
              <a:ea typeface="黑体" panose="02010609060101010101" pitchFamily="2" charset="-122"/>
            </a:endParaRPr>
          </a:p>
        </p:txBody>
      </p:sp>
      <p:sp>
        <p:nvSpPr>
          <p:cNvPr id="353286" name="Line 6"/>
          <p:cNvSpPr>
            <a:spLocks noChangeShapeType="1"/>
          </p:cNvSpPr>
          <p:nvPr/>
        </p:nvSpPr>
        <p:spPr bwMode="auto">
          <a:xfrm>
            <a:off x="1234500" y="5397624"/>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7" name="Text Box 7"/>
          <p:cNvSpPr txBox="1">
            <a:spLocks noChangeArrowheads="1"/>
          </p:cNvSpPr>
          <p:nvPr/>
        </p:nvSpPr>
        <p:spPr bwMode="auto">
          <a:xfrm>
            <a:off x="5083394" y="5162674"/>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a:t>
            </a:r>
            <a:endParaRPr kumimoji="1" lang="zh-CN" altLang="en-US" sz="2400" b="1">
              <a:solidFill>
                <a:srgbClr val="000099"/>
              </a:solidFill>
              <a:latin typeface="+mn-lt"/>
              <a:ea typeface="黑体" panose="02010609060101010101" pitchFamily="2" charset="-122"/>
            </a:endParaRPr>
          </a:p>
        </p:txBody>
      </p:sp>
      <p:sp>
        <p:nvSpPr>
          <p:cNvPr id="353288" name="Line 8"/>
          <p:cNvSpPr>
            <a:spLocks noChangeShapeType="1"/>
          </p:cNvSpPr>
          <p:nvPr/>
        </p:nvSpPr>
        <p:spPr bwMode="auto">
          <a:xfrm>
            <a:off x="1502788" y="4116512"/>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9" name="Text Box 9"/>
          <p:cNvSpPr txBox="1">
            <a:spLocks noChangeArrowheads="1"/>
          </p:cNvSpPr>
          <p:nvPr/>
        </p:nvSpPr>
        <p:spPr bwMode="auto">
          <a:xfrm>
            <a:off x="962773" y="3645024"/>
            <a:ext cx="213712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帧开始符</a:t>
            </a:r>
            <a:r>
              <a:rPr kumimoji="1" lang="en-US" altLang="zh-CN" sz="2400" b="1" dirty="0">
                <a:solidFill>
                  <a:srgbClr val="000099"/>
                </a:solidFill>
                <a:latin typeface="+mn-lt"/>
                <a:ea typeface="黑体" panose="02010609060101010101" pitchFamily="2" charset="-122"/>
              </a:rPr>
              <a:t>(01H)</a:t>
            </a:r>
            <a:endParaRPr kumimoji="1" lang="zh-CN" altLang="en-US" sz="2400" b="1" dirty="0">
              <a:solidFill>
                <a:srgbClr val="000099"/>
              </a:solidFill>
              <a:latin typeface="+mn-lt"/>
              <a:ea typeface="黑体" panose="02010609060101010101" pitchFamily="2" charset="-122"/>
            </a:endParaRPr>
          </a:p>
        </p:txBody>
      </p:sp>
      <p:sp>
        <p:nvSpPr>
          <p:cNvPr id="353290" name="Text Box 10"/>
          <p:cNvSpPr txBox="1">
            <a:spLocks noChangeArrowheads="1"/>
          </p:cNvSpPr>
          <p:nvPr/>
        </p:nvSpPr>
        <p:spPr bwMode="auto">
          <a:xfrm>
            <a:off x="7545288" y="3645024"/>
            <a:ext cx="214674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帧结束符</a:t>
            </a:r>
            <a:r>
              <a:rPr kumimoji="1" lang="en-US" altLang="zh-CN" sz="2400" b="1" dirty="0">
                <a:solidFill>
                  <a:srgbClr val="000099"/>
                </a:solidFill>
                <a:latin typeface="+mn-lt"/>
                <a:ea typeface="黑体" panose="02010609060101010101" pitchFamily="2" charset="-122"/>
              </a:rPr>
              <a:t>(04H)</a:t>
            </a:r>
            <a:endParaRPr kumimoji="1" lang="zh-CN" altLang="en-US" sz="2400" b="1" dirty="0">
              <a:solidFill>
                <a:srgbClr val="000099"/>
              </a:solidFill>
              <a:latin typeface="+mn-lt"/>
              <a:ea typeface="黑体" panose="02010609060101010101" pitchFamily="2" charset="-122"/>
            </a:endParaRPr>
          </a:p>
        </p:txBody>
      </p:sp>
      <p:sp>
        <p:nvSpPr>
          <p:cNvPr id="353291" name="Line 11"/>
          <p:cNvSpPr>
            <a:spLocks noChangeShapeType="1"/>
          </p:cNvSpPr>
          <p:nvPr/>
        </p:nvSpPr>
        <p:spPr bwMode="auto">
          <a:xfrm>
            <a:off x="9112867" y="4116512"/>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2" name="Line 12"/>
          <p:cNvSpPr>
            <a:spLocks noChangeShapeType="1"/>
          </p:cNvSpPr>
          <p:nvPr/>
        </p:nvSpPr>
        <p:spPr bwMode="auto">
          <a:xfrm flipV="1">
            <a:off x="1234501" y="5030912"/>
            <a:ext cx="0" cy="549275"/>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3" name="Text Box 13"/>
          <p:cNvSpPr txBox="1">
            <a:spLocks noChangeArrowheads="1"/>
          </p:cNvSpPr>
          <p:nvPr/>
        </p:nvSpPr>
        <p:spPr bwMode="auto">
          <a:xfrm>
            <a:off x="470913" y="552303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发送在前</a:t>
            </a:r>
            <a:endParaRPr kumimoji="1" lang="zh-CN" altLang="en-US" sz="2400" b="1">
              <a:solidFill>
                <a:srgbClr val="000099"/>
              </a:solidFill>
              <a:latin typeface="+mn-lt"/>
              <a:ea typeface="黑体" panose="02010609060101010101" pitchFamily="2" charset="-122"/>
            </a:endParaRPr>
          </a:p>
        </p:txBody>
      </p:sp>
      <p:sp>
        <p:nvSpPr>
          <p:cNvPr id="353294" name="Rectangle 14"/>
          <p:cNvSpPr>
            <a:spLocks noChangeArrowheads="1"/>
          </p:cNvSpPr>
          <p:nvPr/>
        </p:nvSpPr>
        <p:spPr bwMode="auto">
          <a:xfrm>
            <a:off x="8818782" y="4481637"/>
            <a:ext cx="53829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5" name="矩形 4"/>
          <p:cNvSpPr/>
          <p:nvPr/>
        </p:nvSpPr>
        <p:spPr>
          <a:xfrm>
            <a:off x="2687755" y="5805264"/>
            <a:ext cx="5865645" cy="461665"/>
          </a:xfrm>
          <a:prstGeom prst="rect">
            <a:avLst/>
          </a:prstGeom>
        </p:spPr>
        <p:txBody>
          <a:bodyPr wrap="square">
            <a:spAutoFit/>
          </a:bodyPr>
          <a:lstStyle/>
          <a:p>
            <a:pPr algn="ctr"/>
            <a:r>
              <a:rPr lang="zh-CN" altLang="zh-CN" sz="2400" b="1" dirty="0">
                <a:latin typeface="+mn-lt"/>
                <a:ea typeface="黑体" panose="02010609060101010101" pitchFamily="2" charset="-122"/>
              </a:rPr>
              <a:t>用控制字符进行帧定界的方法举例</a:t>
            </a:r>
            <a:endParaRPr lang="zh-CN" altLang="en-US" sz="2400" b="1" dirty="0">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a:t>帧同步</a:t>
            </a:r>
            <a:endParaRPr lang="zh-CN" altLang="en-US"/>
          </a:p>
        </p:txBody>
      </p:sp>
      <p:sp>
        <p:nvSpPr>
          <p:cNvPr id="25604" name="Text Box 3"/>
          <p:cNvSpPr txBox="1">
            <a:spLocks noChangeArrowheads="1"/>
          </p:cNvSpPr>
          <p:nvPr/>
        </p:nvSpPr>
        <p:spPr bwMode="auto">
          <a:xfrm>
            <a:off x="1178661" y="1196752"/>
            <a:ext cx="8454859" cy="469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400" dirty="0">
                <a:latin typeface="+mn-lt"/>
                <a:ea typeface="+mn-ea"/>
              </a:rPr>
              <a:t>帧同步是为了使接受方能够从收到的比特流中准确区别出一帧的开始和结束。</a:t>
            </a:r>
            <a:endParaRPr lang="en-US" altLang="zh-CN" sz="2400" dirty="0">
              <a:latin typeface="+mn-lt"/>
              <a:ea typeface="+mn-ea"/>
            </a:endParaRPr>
          </a:p>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400" dirty="0">
                <a:latin typeface="+mn-lt"/>
                <a:ea typeface="+mn-ea"/>
              </a:rPr>
              <a:t>帧的结构设计必须要有帧首和帧尾的标识方法，以标识帧的开始和结束，还要包括校验信息和帧序号，以便检测出传输中出现的差错和保持帧传输的有序性。</a:t>
            </a:r>
            <a:endParaRPr lang="en-US" altLang="zh-CN" sz="2400" dirty="0">
              <a:latin typeface="+mn-lt"/>
              <a:ea typeface="+mn-ea"/>
            </a:endParaRPr>
          </a:p>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400" dirty="0" err="1">
                <a:latin typeface="+mn-lt"/>
                <a:ea typeface="+mn-ea"/>
              </a:rPr>
              <a:t>实现帧同步的方法有四种</a:t>
            </a:r>
            <a:r>
              <a:rPr lang="en-US" altLang="zh-CN" sz="2400" dirty="0">
                <a:latin typeface="+mn-lt"/>
                <a:ea typeface="+mn-ea"/>
              </a:rPr>
              <a:t>：</a:t>
            </a:r>
            <a:endParaRPr lang="en-US" altLang="zh-CN" sz="2400" dirty="0">
              <a:latin typeface="+mn-lt"/>
              <a:ea typeface="+mn-ea"/>
            </a:endParaRPr>
          </a:p>
          <a:p>
            <a:pPr marL="717550" lvl="2"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200" dirty="0">
                <a:latin typeface="+mn-lt"/>
                <a:ea typeface="+mn-ea"/>
              </a:rPr>
              <a:t>字节计数法 </a:t>
            </a:r>
            <a:endParaRPr lang="en-US" altLang="zh-CN" sz="2200" dirty="0">
              <a:latin typeface="+mn-lt"/>
              <a:ea typeface="+mn-ea"/>
            </a:endParaRPr>
          </a:p>
          <a:p>
            <a:pPr marL="717550" lvl="2"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200" dirty="0" err="1">
                <a:latin typeface="+mn-lt"/>
                <a:ea typeface="+mn-ea"/>
              </a:rPr>
              <a:t>字符填充法</a:t>
            </a:r>
            <a:r>
              <a:rPr lang="en-US" altLang="zh-CN" sz="2200" dirty="0">
                <a:latin typeface="+mn-lt"/>
                <a:ea typeface="+mn-ea"/>
              </a:rPr>
              <a:t> </a:t>
            </a:r>
            <a:endParaRPr lang="en-US" altLang="zh-CN" sz="2200" dirty="0">
              <a:latin typeface="+mn-lt"/>
              <a:ea typeface="+mn-ea"/>
            </a:endParaRPr>
          </a:p>
          <a:p>
            <a:pPr marL="717550" lvl="2"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200" dirty="0" err="1">
                <a:latin typeface="+mn-lt"/>
                <a:ea typeface="+mn-ea"/>
              </a:rPr>
              <a:t>比特填充法</a:t>
            </a:r>
            <a:r>
              <a:rPr lang="en-US" altLang="zh-CN" sz="2200" dirty="0">
                <a:latin typeface="+mn-lt"/>
                <a:ea typeface="+mn-ea"/>
              </a:rPr>
              <a:t> </a:t>
            </a:r>
            <a:endParaRPr lang="en-US" altLang="zh-CN" sz="2200" dirty="0">
              <a:latin typeface="+mn-lt"/>
              <a:ea typeface="+mn-ea"/>
            </a:endParaRPr>
          </a:p>
          <a:p>
            <a:pPr marL="717550" lvl="2"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200" dirty="0">
                <a:latin typeface="+mn-lt"/>
                <a:ea typeface="+mn-ea"/>
              </a:rPr>
              <a:t>违法编码法 </a:t>
            </a:r>
            <a:endParaRPr lang="zh-CN" altLang="en-US" sz="2200" dirty="0">
              <a:latin typeface="+mn-lt"/>
              <a:ea typeface="+mn-ea"/>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a:t>字节计数法</a:t>
            </a:r>
            <a:endParaRPr lang="zh-CN" altLang="en-US"/>
          </a:p>
        </p:txBody>
      </p:sp>
      <p:sp>
        <p:nvSpPr>
          <p:cNvPr id="26628" name="Text Box 3"/>
          <p:cNvSpPr txBox="1">
            <a:spLocks noChangeArrowheads="1"/>
          </p:cNvSpPr>
          <p:nvPr/>
        </p:nvSpPr>
        <p:spPr bwMode="auto">
          <a:xfrm>
            <a:off x="818621" y="1557338"/>
            <a:ext cx="8268758" cy="3716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zh-CN" altLang="en-US" sz="2400" dirty="0">
                <a:latin typeface="+mn-lt"/>
                <a:ea typeface="+mn-ea"/>
              </a:rPr>
              <a:t>以一个特殊字符表征一帧的开始（如</a:t>
            </a:r>
            <a:r>
              <a:rPr lang="en-US" altLang="zh-CN" sz="2400" dirty="0">
                <a:latin typeface="Times New Roman" panose="02020603050405020304" pitchFamily="18" charset="0"/>
                <a:ea typeface="+mn-ea"/>
                <a:cs typeface="Times New Roman" panose="02020603050405020304" pitchFamily="18" charset="0"/>
              </a:rPr>
              <a:t>SOH</a:t>
            </a:r>
            <a:r>
              <a:rPr lang="zh-CN" altLang="en-US" sz="2400" dirty="0">
                <a:latin typeface="Times New Roman" panose="02020603050405020304" pitchFamily="18" charset="0"/>
                <a:ea typeface="+mn-ea"/>
                <a:cs typeface="Times New Roman" panose="02020603050405020304" pitchFamily="18" charset="0"/>
              </a:rPr>
              <a:t>控</a:t>
            </a:r>
            <a:r>
              <a:rPr lang="zh-CN" altLang="en-US" sz="2400" dirty="0">
                <a:latin typeface="+mn-lt"/>
                <a:ea typeface="+mn-ea"/>
              </a:rPr>
              <a:t>制字符），并用一个专门字段来标明一帧的字节数。接收方可以通过表征帧开始的特殊字符区别出帧的开始，并从专门字段中获知该帧的字节数，从而确定帧的终止位置。</a:t>
            </a:r>
            <a:endParaRPr lang="zh-CN" altLang="en-US" sz="2400" dirty="0">
              <a:latin typeface="+mn-lt"/>
              <a:ea typeface="+mn-ea"/>
            </a:endParaRPr>
          </a:p>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zh-CN" altLang="en-US" sz="2400" dirty="0">
                <a:latin typeface="+mn-lt"/>
                <a:ea typeface="+mn-ea"/>
              </a:rPr>
              <a:t>采用这种帧同步的方法不会引起数据信息与其它控制信息的混淆，因而不必采用任何措施即可实现数据的透明性，任何数据都可不受限制地传输。</a:t>
            </a:r>
            <a:endParaRPr lang="zh-CN" altLang="en-US" sz="2400" dirty="0">
              <a:latin typeface="+mn-lt"/>
              <a:ea typeface="+mn-ea"/>
            </a:endParaRPr>
          </a:p>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zh-CN" altLang="en-US" sz="2400" dirty="0">
                <a:latin typeface="+mn-lt"/>
                <a:ea typeface="+mn-ea"/>
              </a:rPr>
              <a:t>注意：</a:t>
            </a:r>
            <a:r>
              <a:rPr lang="en-US" altLang="zh-CN" sz="2400" dirty="0">
                <a:latin typeface="Times New Roman" panose="02020603050405020304" pitchFamily="18" charset="0"/>
                <a:ea typeface="+mn-ea"/>
                <a:cs typeface="Times New Roman" panose="02020603050405020304" pitchFamily="18" charset="0"/>
              </a:rPr>
              <a:t>Start Of Header（</a:t>
            </a:r>
            <a:r>
              <a:rPr lang="zh-CN" altLang="en-US" sz="2400" dirty="0">
                <a:latin typeface="+mn-lt"/>
                <a:ea typeface="+mn-ea"/>
              </a:rPr>
              <a:t>首部开始），请注意，</a:t>
            </a:r>
            <a:r>
              <a:rPr lang="en-US" altLang="zh-CN" sz="2400" dirty="0">
                <a:latin typeface="Times New Roman" panose="02020603050405020304" pitchFamily="18" charset="0"/>
                <a:ea typeface="+mn-ea"/>
                <a:cs typeface="Times New Roman" panose="02020603050405020304" pitchFamily="18" charset="0"/>
              </a:rPr>
              <a:t>SOH都是ASCII</a:t>
            </a:r>
            <a:r>
              <a:rPr lang="zh-CN" altLang="en-US" sz="2400" dirty="0">
                <a:latin typeface="+mn-lt"/>
                <a:ea typeface="+mn-ea"/>
              </a:rPr>
              <a:t>码中的控制字符</a:t>
            </a:r>
            <a:r>
              <a:rPr lang="en-US" altLang="zh-CN" sz="2400" dirty="0">
                <a:latin typeface="Times New Roman" panose="02020603050405020304" pitchFamily="18" charset="0"/>
                <a:ea typeface="+mn-ea"/>
                <a:cs typeface="Times New Roman" panose="02020603050405020304" pitchFamily="18" charset="0"/>
              </a:rPr>
              <a:t>。SOH的十六进制编码是01H。</a:t>
            </a:r>
            <a:endParaRPr lang="en-US" altLang="zh-CN" sz="240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dirty="0"/>
              <a:t>字符填充法</a:t>
            </a:r>
            <a:endParaRPr lang="zh-CN" altLang="en-US" dirty="0"/>
          </a:p>
        </p:txBody>
      </p:sp>
      <p:sp>
        <p:nvSpPr>
          <p:cNvPr id="27652" name="Text Box 3"/>
          <p:cNvSpPr txBox="1">
            <a:spLocks noChangeArrowheads="1"/>
          </p:cNvSpPr>
          <p:nvPr/>
        </p:nvSpPr>
        <p:spPr bwMode="auto">
          <a:xfrm>
            <a:off x="818621" y="1557338"/>
            <a:ext cx="8268758"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zh-CN" altLang="en-US" sz="2400" dirty="0">
                <a:latin typeface="+mn-lt"/>
                <a:ea typeface="+mn-ea"/>
              </a:rPr>
              <a:t>使用特定字符界定一帧的起始与终止。为了不使数据信息位中出现与特定字符相同的字符，可在特定字符前填充一个转义控制字符（如</a:t>
            </a:r>
            <a:r>
              <a:rPr lang="en-US" altLang="zh-CN" sz="2400" dirty="0">
                <a:latin typeface="Times New Roman" panose="02020603050405020304" pitchFamily="18" charset="0"/>
                <a:ea typeface="+mn-ea"/>
                <a:cs typeface="Times New Roman" panose="02020603050405020304" pitchFamily="18" charset="0"/>
              </a:rPr>
              <a:t>ESC</a:t>
            </a:r>
            <a:r>
              <a:rPr lang="zh-CN" altLang="en-US" sz="2400" dirty="0">
                <a:latin typeface="+mn-lt"/>
                <a:ea typeface="+mn-ea"/>
              </a:rPr>
              <a:t>）以示区别，从而达到数据的透明性。由于这种方法的特定字符依赖于所采用的字符编码集，故兼容性较差。</a:t>
            </a:r>
            <a:endParaRPr lang="zh-CN" altLang="en-US" sz="2400" dirty="0">
              <a:latin typeface="+mn-lt"/>
              <a:ea typeface="+mn-ea"/>
            </a:endParaRPr>
          </a:p>
        </p:txBody>
      </p:sp>
      <p:pic>
        <p:nvPicPr>
          <p:cNvPr id="6" name="Picture 4"/>
          <p:cNvPicPr>
            <a:picLocks noChangeAspect="1"/>
          </p:cNvPicPr>
          <p:nvPr/>
        </p:nvPicPr>
        <p:blipFill>
          <a:blip r:embed="rId1"/>
          <a:stretch>
            <a:fillRect/>
          </a:stretch>
        </p:blipFill>
        <p:spPr>
          <a:xfrm>
            <a:off x="947167" y="3996283"/>
            <a:ext cx="8542337" cy="1304925"/>
          </a:xfrm>
          <a:prstGeom prst="rect">
            <a:avLst/>
          </a:prstGeom>
          <a:noFill/>
          <a:ln w="9525">
            <a:noFill/>
          </a:ln>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第三章   数据链路层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2443327" y="1713826"/>
            <a:ext cx="5477156" cy="3821761"/>
            <a:chOff x="6864" y="4869"/>
            <a:chExt cx="7426" cy="4138"/>
          </a:xfrm>
        </p:grpSpPr>
        <p:cxnSp>
          <p:nvCxnSpPr>
            <p:cNvPr id="4" name="直接连接符 3"/>
            <p:cNvCxnSpPr/>
            <p:nvPr>
              <p:custDataLst>
                <p:tags r:id="rId3"/>
              </p:custDataLst>
            </p:nvPr>
          </p:nvCxnSpPr>
          <p:spPr>
            <a:xfrm>
              <a:off x="10258" y="8754"/>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7" name="直接连接符 46"/>
            <p:cNvCxnSpPr/>
            <p:nvPr>
              <p:custDataLst>
                <p:tags r:id="rId4"/>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5"/>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6"/>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7"/>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8"/>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9"/>
              </p:custDataLst>
            </p:nvPr>
          </p:nvSpPr>
          <p:spPr>
            <a:xfrm>
              <a:off x="6864" y="4869"/>
              <a:ext cx="3788" cy="4138"/>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10"/>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1"/>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2"/>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3"/>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4"/>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3.1 </a:t>
              </a:r>
              <a:r>
                <a:rPr lang="zh-CN" altLang="en-US" sz="2400">
                  <a:solidFill>
                    <a:schemeClr val="bg1"/>
                  </a:solidFill>
                  <a:latin typeface="造字工房言宋体" charset="-122"/>
                  <a:ea typeface="造字工房言宋体" charset="-122"/>
                  <a:cs typeface="造字工房言宋体" charset="-122"/>
                  <a:sym typeface="+mn-ea"/>
                </a:rPr>
                <a:t>链路层功能</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5"/>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fontScale="70000"/>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3.2 </a:t>
              </a:r>
              <a:r>
                <a:rPr lang="zh-CN" altLang="en-US" sz="2400">
                  <a:solidFill>
                    <a:schemeClr val="bg1"/>
                  </a:solidFill>
                  <a:latin typeface="造字工房言宋体" charset="-122"/>
                  <a:ea typeface="造字工房言宋体" charset="-122"/>
                  <a:cs typeface="造字工房言宋体" charset="-122"/>
                  <a:sym typeface="+mn-ea"/>
                </a:rPr>
                <a:t>点到点信道的链路</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6"/>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3.3</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广播信道的链路</a:t>
              </a:r>
              <a:endParaRPr lang="zh-CN" altLang="en-US"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7"/>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3.4</a:t>
              </a:r>
              <a:r>
                <a:rPr lang="zh-CN" altLang="en-US" sz="2400" b="1">
                  <a:solidFill>
                    <a:schemeClr val="bg1"/>
                  </a:solidFill>
                  <a:latin typeface="造字工房言宋体" charset="-122"/>
                  <a:ea typeface="造字工房言宋体" charset="-122"/>
                  <a:cs typeface="造字工房言宋体" charset="-122"/>
                  <a:sym typeface="+mn-ea"/>
                </a:rPr>
                <a:t>高速以太网</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8"/>
              </p:custDataLst>
            </p:nvPr>
          </p:nvSpPr>
          <p:spPr>
            <a:xfrm>
              <a:off x="10926" y="7896"/>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Times New Roman" panose="02020603050405020304" pitchFamily="18" charset="0"/>
                  <a:ea typeface="造字工房言宋体" charset="-122"/>
                  <a:cs typeface="Times New Roman" panose="02020603050405020304" pitchFamily="18" charset="0"/>
                  <a:sym typeface="+mn-ea"/>
                </a:rPr>
                <a:t>3.5 </a:t>
              </a:r>
              <a:r>
                <a:rPr lang="zh-CN" altLang="en-US" sz="2400" b="1">
                  <a:solidFill>
                    <a:schemeClr val="bg1"/>
                  </a:solidFill>
                  <a:latin typeface="Times New Roman" panose="02020603050405020304" pitchFamily="18" charset="0"/>
                  <a:ea typeface="造字工房言宋体" charset="-122"/>
                  <a:cs typeface="Times New Roman" panose="02020603050405020304" pitchFamily="18" charset="0"/>
                  <a:sym typeface="+mn-ea"/>
                </a:rPr>
                <a:t>扩展以太网</a:t>
              </a:r>
              <a:endParaRPr lang="zh-CN" altLang="en-US" sz="2400" b="1">
                <a:solidFill>
                  <a:schemeClr val="bg1"/>
                </a:solidFill>
                <a:latin typeface="Times New Roman" panose="02020603050405020304" pitchFamily="18" charset="0"/>
                <a:ea typeface="造字工房言宋体" charset="-122"/>
                <a:cs typeface="Times New Roman" panose="02020603050405020304" pitchFamily="18" charset="0"/>
                <a:sym typeface="+mn-ea"/>
              </a:endParaRPr>
            </a:p>
          </p:txBody>
        </p:sp>
        <p:sp>
          <p:nvSpPr>
            <p:cNvPr id="11" name="椭圆 10"/>
            <p:cNvSpPr/>
            <p:nvPr>
              <p:custDataLst>
                <p:tags r:id="rId19"/>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20"/>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1"/>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2"/>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3"/>
              </p:custDataLst>
            </p:nvPr>
          </p:nvSpPr>
          <p:spPr>
            <a:xfrm>
              <a:off x="10813" y="872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4"/>
            <a:stretch>
              <a:fillRect/>
            </a:stretch>
          </p:blipFill>
          <p:spPr>
            <a:xfrm>
              <a:off x="6864" y="5579"/>
              <a:ext cx="3788" cy="1965"/>
            </a:xfrm>
            <a:prstGeom prst="rect">
              <a:avLst/>
            </a:prstGeom>
          </p:spPr>
        </p:pic>
        <p:sp>
          <p:nvSpPr>
            <p:cNvPr id="3" name="椭圆 2"/>
            <p:cNvSpPr/>
            <p:nvPr>
              <p:custDataLst>
                <p:tags r:id="rId25"/>
              </p:custDataLst>
            </p:nvPr>
          </p:nvSpPr>
          <p:spPr>
            <a:xfrm>
              <a:off x="10941" y="8164"/>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grpSp>
      <p:sp>
        <p:nvSpPr>
          <p:cNvPr id="14" name="圆角矩形 18"/>
          <p:cNvSpPr/>
          <p:nvPr>
            <p:custDataLst>
              <p:tags r:id="rId26"/>
            </p:custDataLst>
          </p:nvPr>
        </p:nvSpPr>
        <p:spPr>
          <a:xfrm>
            <a:off x="5466620" y="5099106"/>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3.6</a:t>
            </a:r>
            <a:r>
              <a:rPr lang="zh-CN" altLang="zh-CN" sz="2400">
                <a:solidFill>
                  <a:schemeClr val="bg1"/>
                </a:solidFill>
                <a:latin typeface="造字工房言宋体" charset="-122"/>
                <a:ea typeface="造字工房言宋体" charset="-122"/>
                <a:cs typeface="造字工房言宋体" charset="-122"/>
                <a:sym typeface="+mn-ea"/>
              </a:rPr>
              <a:t> </a:t>
            </a:r>
            <a:r>
              <a:rPr lang="en-US" altLang="zh-CN" sz="2400">
                <a:solidFill>
                  <a:schemeClr val="bg1"/>
                </a:solidFill>
                <a:latin typeface="造字工房言宋体" charset="-122"/>
                <a:ea typeface="造字工房言宋体" charset="-122"/>
                <a:cs typeface="造字工房言宋体" charset="-122"/>
                <a:sym typeface="+mn-ea"/>
              </a:rPr>
              <a:t>VLAN</a:t>
            </a:r>
            <a:endParaRPr lang="en-US" altLang="zh-CN"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770" name="Group 314"/>
          <p:cNvGraphicFramePr>
            <a:graphicFrameLocks noGrp="1"/>
          </p:cNvGraphicFramePr>
          <p:nvPr>
            <p:custDataLst>
              <p:tags r:id="rId1"/>
            </p:custDataLst>
          </p:nvPr>
        </p:nvGraphicFramePr>
        <p:xfrm>
          <a:off x="825500" y="1844675"/>
          <a:ext cx="8420100" cy="3581401"/>
        </p:xfrm>
        <a:graphic>
          <a:graphicData uri="http://schemas.openxmlformats.org/drawingml/2006/table">
            <a:tbl>
              <a:tblPr/>
              <a:tblGrid>
                <a:gridCol w="990600"/>
                <a:gridCol w="908050"/>
                <a:gridCol w="2311400"/>
                <a:gridCol w="990600"/>
                <a:gridCol w="990600"/>
                <a:gridCol w="2228850"/>
              </a:tblGrid>
              <a:tr h="555625">
                <a:tc gridSpan="6">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专用</a:t>
                      </a:r>
                      <a:r>
                        <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ASCII</a:t>
                      </a:r>
                      <a:r>
                        <a:rPr kumimoji="0"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码集的控制字符</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cap="flat">
                      <a:noFill/>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r>
              <a:tr h="758825">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标记</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名称</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ASCII</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码值</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（十六进制）</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标记</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名称</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ASCII</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码值</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（十六进制）</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r>
              <a:tr h="454025">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SOH</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序始</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01H</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ACK</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确认</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2438">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STX</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文始</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DLE</a:t>
                      </a:r>
                      <a:endParaRPr kumimoji="0"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转义</a:t>
                      </a:r>
                      <a:endParaRPr kumimoji="0" lang="zh-CN" altLang="en-US"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10H</a:t>
                      </a:r>
                      <a:endParaRPr kumimoji="0"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4025">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ETX</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文终</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03H</a:t>
                      </a:r>
                      <a:endParaRPr kumimoji="0"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NAK</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否认</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2438">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EOT</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送毕</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SYN</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同步</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4025">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ENQ</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询问</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05H</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ETB</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块终</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17H</a:t>
                      </a:r>
                      <a:endPar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2" marB="3651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3" name="标题 2"/>
          <p:cNvSpPr/>
          <p:nvPr>
            <p:ph type="title"/>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dirty="0"/>
              <a:t>比特填充法</a:t>
            </a:r>
            <a:endParaRPr lang="zh-CN" altLang="en-US" dirty="0"/>
          </a:p>
        </p:txBody>
      </p:sp>
      <p:sp>
        <p:nvSpPr>
          <p:cNvPr id="29700" name="Text Box 3"/>
          <p:cNvSpPr txBox="1">
            <a:spLocks noChangeArrowheads="1"/>
          </p:cNvSpPr>
          <p:nvPr/>
        </p:nvSpPr>
        <p:spPr bwMode="auto">
          <a:xfrm>
            <a:off x="1034645" y="1556792"/>
            <a:ext cx="8454859"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zh-CN" altLang="en-US" sz="2400" dirty="0">
                <a:latin typeface="+mn-lt"/>
                <a:ea typeface="+mn-ea"/>
              </a:rPr>
              <a:t>用一组特定的比特组合（如</a:t>
            </a:r>
            <a:r>
              <a:rPr lang="en-US" altLang="zh-CN" sz="2400" dirty="0">
                <a:latin typeface="Times New Roman" panose="02020603050405020304" pitchFamily="18" charset="0"/>
                <a:ea typeface="+mn-ea"/>
                <a:cs typeface="Times New Roman" panose="02020603050405020304" pitchFamily="18" charset="0"/>
              </a:rPr>
              <a:t>HDLC</a:t>
            </a:r>
            <a:r>
              <a:rPr lang="zh-CN" altLang="en-US" sz="2400" dirty="0">
                <a:latin typeface="Times New Roman" panose="02020603050405020304" pitchFamily="18" charset="0"/>
                <a:ea typeface="+mn-ea"/>
                <a:cs typeface="Times New Roman" panose="02020603050405020304" pitchFamily="18" charset="0"/>
              </a:rPr>
              <a:t>中为</a:t>
            </a:r>
            <a:r>
              <a:rPr lang="en-US" altLang="zh-CN" sz="2400" dirty="0">
                <a:latin typeface="Times New Roman" panose="02020603050405020304" pitchFamily="18" charset="0"/>
                <a:ea typeface="+mn-ea"/>
                <a:cs typeface="Times New Roman" panose="02020603050405020304" pitchFamily="18" charset="0"/>
              </a:rPr>
              <a:t>01111110</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7EH</a:t>
            </a:r>
            <a:r>
              <a:rPr lang="zh-CN" altLang="en-US" sz="2400" dirty="0">
                <a:latin typeface="+mn-lt"/>
                <a:ea typeface="+mn-ea"/>
              </a:rPr>
              <a:t>）标志一帧的起始与终止。为了不使数据信息中出现与特定的比特组合相同的比特串，可以在数据信息位中填充某一比特位，使两者不致混淆，从而实现数据的透明性。</a:t>
            </a:r>
            <a:endParaRPr lang="zh-CN" altLang="en-US" sz="2400" dirty="0">
              <a:latin typeface="+mn-lt"/>
              <a:ea typeface="+mn-ea"/>
            </a:endParaRPr>
          </a:p>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zh-CN" altLang="en-US" sz="2400" dirty="0">
                <a:latin typeface="+mn-lt"/>
                <a:ea typeface="+mn-ea"/>
              </a:rPr>
              <a:t>比特填充法很容易由硬件来实现，其性能也优于字符填充法。</a:t>
            </a:r>
            <a:endParaRPr lang="en-US" altLang="zh-CN" sz="2400" dirty="0">
              <a:latin typeface="+mn-lt"/>
              <a:ea typeface="+mn-ea"/>
            </a:endParaRPr>
          </a:p>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zh-CN" altLang="en-US" sz="2400" dirty="0">
                <a:latin typeface="+mn-lt"/>
                <a:ea typeface="+mn-ea"/>
              </a:rPr>
              <a:t>方法：</a:t>
            </a:r>
            <a:r>
              <a:rPr lang="zh-CN" altLang="en-US" sz="2400" dirty="0">
                <a:latin typeface="Times New Roman" panose="02020603050405020304" pitchFamily="18" charset="0"/>
                <a:ea typeface="+mn-ea"/>
                <a:cs typeface="Times New Roman" panose="02020603050405020304" pitchFamily="18" charset="0"/>
              </a:rPr>
              <a:t>在帧的传输起始标志和结束标志之间，每当出现</a:t>
            </a:r>
            <a:r>
              <a:rPr lang="en-US" altLang="zh-CN" sz="2400" dirty="0">
                <a:latin typeface="Times New Roman" panose="02020603050405020304" pitchFamily="18" charset="0"/>
                <a:ea typeface="+mn-ea"/>
                <a:cs typeface="Times New Roman" panose="02020603050405020304" pitchFamily="18" charset="0"/>
              </a:rPr>
              <a:t>5</a:t>
            </a:r>
            <a:r>
              <a:rPr lang="zh-CN" altLang="en-US" sz="2400" dirty="0">
                <a:latin typeface="Times New Roman" panose="02020603050405020304" pitchFamily="18" charset="0"/>
                <a:ea typeface="+mn-ea"/>
                <a:cs typeface="Times New Roman" panose="02020603050405020304" pitchFamily="18" charset="0"/>
              </a:rPr>
              <a:t>个</a:t>
            </a:r>
            <a:r>
              <a:rPr lang="en-US" altLang="zh-CN" sz="240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之后，发送器就会插入一个附加的</a:t>
            </a:r>
            <a:r>
              <a:rPr lang="en-US" altLang="zh-CN" sz="2400" dirty="0">
                <a:latin typeface="Times New Roman" panose="02020603050405020304" pitchFamily="18" charset="0"/>
                <a:ea typeface="+mn-ea"/>
                <a:cs typeface="Times New Roman" panose="02020603050405020304" pitchFamily="18" charset="0"/>
              </a:rPr>
              <a:t>0</a:t>
            </a:r>
            <a:r>
              <a:rPr lang="zh-CN" altLang="en-US" sz="2400" dirty="0">
                <a:latin typeface="Times New Roman" panose="02020603050405020304" pitchFamily="18" charset="0"/>
                <a:ea typeface="+mn-ea"/>
                <a:cs typeface="Times New Roman" panose="02020603050405020304" pitchFamily="18" charset="0"/>
              </a:rPr>
              <a:t>。一旦有</a:t>
            </a:r>
            <a:r>
              <a:rPr lang="en-US" altLang="zh-CN" sz="2400" dirty="0">
                <a:latin typeface="Times New Roman" panose="02020603050405020304" pitchFamily="18" charset="0"/>
                <a:ea typeface="+mn-ea"/>
                <a:cs typeface="Times New Roman" panose="02020603050405020304" pitchFamily="18" charset="0"/>
              </a:rPr>
              <a:t>5</a:t>
            </a:r>
            <a:r>
              <a:rPr lang="zh-CN" altLang="en-US" sz="2400" dirty="0">
                <a:latin typeface="Times New Roman" panose="02020603050405020304" pitchFamily="18" charset="0"/>
                <a:ea typeface="+mn-ea"/>
                <a:cs typeface="Times New Roman" panose="02020603050405020304" pitchFamily="18" charset="0"/>
              </a:rPr>
              <a:t>个</a:t>
            </a:r>
            <a:r>
              <a:rPr lang="en-US" altLang="zh-CN" sz="240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模式出现，就会检查第</a:t>
            </a:r>
            <a:r>
              <a:rPr lang="en-US" altLang="zh-CN" sz="2400" dirty="0">
                <a:latin typeface="Times New Roman" panose="02020603050405020304" pitchFamily="18" charset="0"/>
                <a:ea typeface="+mn-ea"/>
                <a:cs typeface="Times New Roman" panose="02020603050405020304" pitchFamily="18" charset="0"/>
              </a:rPr>
              <a:t>6</a:t>
            </a:r>
            <a:r>
              <a:rPr lang="zh-CN" altLang="en-US" sz="2400" dirty="0">
                <a:latin typeface="Times New Roman" panose="02020603050405020304" pitchFamily="18" charset="0"/>
                <a:ea typeface="+mn-ea"/>
                <a:cs typeface="Times New Roman" panose="02020603050405020304" pitchFamily="18" charset="0"/>
              </a:rPr>
              <a:t>个比特。若为</a:t>
            </a:r>
            <a:r>
              <a:rPr lang="en-US" altLang="zh-CN" sz="2400" dirty="0">
                <a:latin typeface="Times New Roman" panose="02020603050405020304" pitchFamily="18" charset="0"/>
                <a:ea typeface="+mn-ea"/>
                <a:cs typeface="Times New Roman" panose="02020603050405020304" pitchFamily="18" charset="0"/>
              </a:rPr>
              <a:t>0</a:t>
            </a:r>
            <a:r>
              <a:rPr lang="zh-CN" altLang="en-US" sz="2400" dirty="0">
                <a:latin typeface="Times New Roman" panose="02020603050405020304" pitchFamily="18" charset="0"/>
                <a:ea typeface="+mn-ea"/>
                <a:cs typeface="Times New Roman" panose="02020603050405020304" pitchFamily="18" charset="0"/>
              </a:rPr>
              <a:t>，该比特将被删除。若为</a:t>
            </a:r>
            <a:r>
              <a:rPr lang="en-US" altLang="zh-CN" sz="240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，且第</a:t>
            </a:r>
            <a:r>
              <a:rPr lang="en-US" altLang="zh-CN" sz="2400" dirty="0">
                <a:latin typeface="Times New Roman" panose="02020603050405020304" pitchFamily="18" charset="0"/>
                <a:ea typeface="+mn-ea"/>
                <a:cs typeface="Times New Roman" panose="02020603050405020304" pitchFamily="18" charset="0"/>
              </a:rPr>
              <a:t>7</a:t>
            </a:r>
            <a:r>
              <a:rPr lang="zh-CN" altLang="en-US" sz="2400" dirty="0">
                <a:latin typeface="Times New Roman" panose="02020603050405020304" pitchFamily="18" charset="0"/>
                <a:ea typeface="+mn-ea"/>
                <a:cs typeface="Times New Roman" panose="02020603050405020304" pitchFamily="18" charset="0"/>
              </a:rPr>
              <a:t>个比特为</a:t>
            </a:r>
            <a:r>
              <a:rPr lang="en-US" altLang="zh-CN" sz="2400" dirty="0">
                <a:latin typeface="Times New Roman" panose="02020603050405020304" pitchFamily="18" charset="0"/>
                <a:ea typeface="+mn-ea"/>
                <a:cs typeface="Times New Roman" panose="02020603050405020304" pitchFamily="18" charset="0"/>
              </a:rPr>
              <a:t>0</a:t>
            </a:r>
            <a:r>
              <a:rPr lang="zh-CN" altLang="en-US" sz="2400" dirty="0">
                <a:latin typeface="Times New Roman" panose="02020603050405020304" pitchFamily="18" charset="0"/>
                <a:ea typeface="+mn-ea"/>
                <a:cs typeface="Times New Roman" panose="02020603050405020304" pitchFamily="18" charset="0"/>
              </a:rPr>
              <a:t>，那么这个组合被认为是标志字段。若第六位和第七位都为</a:t>
            </a:r>
            <a:r>
              <a:rPr lang="en-US" altLang="zh-CN" sz="240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，则此时处于异常终止状态。</a:t>
            </a:r>
            <a:endParaRPr lang="zh-CN" altLang="en-US" sz="240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dirty="0">
                <a:latin typeface="+mn-ea"/>
                <a:ea typeface="+mn-ea"/>
              </a:rPr>
              <a:t>违法编码法</a:t>
            </a:r>
            <a:endParaRPr lang="zh-CN" altLang="en-US" dirty="0">
              <a:latin typeface="+mn-ea"/>
              <a:ea typeface="+mn-ea"/>
            </a:endParaRPr>
          </a:p>
        </p:txBody>
      </p:sp>
      <p:sp>
        <p:nvSpPr>
          <p:cNvPr id="30724" name="Text Box 3"/>
          <p:cNvSpPr txBox="1">
            <a:spLocks noChangeArrowheads="1"/>
          </p:cNvSpPr>
          <p:nvPr/>
        </p:nvSpPr>
        <p:spPr bwMode="auto">
          <a:xfrm>
            <a:off x="1004722" y="1484784"/>
            <a:ext cx="8268758" cy="335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400" dirty="0">
                <a:latin typeface="+mn-lt"/>
                <a:ea typeface="+mn-ea"/>
              </a:rPr>
              <a:t>采用特定的比特编码方法界定帧的起始与终止，一般在物理层实现。</a:t>
            </a:r>
            <a:endParaRPr lang="en-US" altLang="zh-CN" sz="2400" dirty="0">
              <a:latin typeface="+mn-lt"/>
              <a:ea typeface="+mn-ea"/>
            </a:endParaRPr>
          </a:p>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400" dirty="0">
                <a:latin typeface="+mn-lt"/>
                <a:ea typeface="+mn-ea"/>
              </a:rPr>
              <a:t>曼彻斯特编码和差分曼彻斯特编码属于违法编码法。</a:t>
            </a:r>
            <a:endParaRPr lang="en-US" altLang="zh-CN" sz="2400" dirty="0">
              <a:latin typeface="+mn-lt"/>
              <a:ea typeface="+mn-ea"/>
            </a:endParaRPr>
          </a:p>
          <a:p>
            <a:pPr marL="285750" indent="-285750" algn="just" eaLnBrk="1" hangingPunct="1">
              <a:spcBef>
                <a:spcPct val="20000"/>
              </a:spcBef>
              <a:spcAft>
                <a:spcPts val="600"/>
              </a:spcAft>
              <a:buClr>
                <a:srgbClr val="1287C3"/>
              </a:buClr>
              <a:buSzPct val="145000"/>
              <a:buFont typeface="Arial" panose="020B0604020202020204" pitchFamily="34" charset="0"/>
              <a:buChar char="•"/>
            </a:pPr>
            <a:endParaRPr lang="en-US" altLang="zh-CN" sz="2400" dirty="0">
              <a:latin typeface="+mn-lt"/>
              <a:ea typeface="+mn-ea"/>
            </a:endParaRPr>
          </a:p>
          <a:p>
            <a:pPr marL="285750"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400" dirty="0">
                <a:latin typeface="+mn-lt"/>
                <a:ea typeface="+mn-ea"/>
              </a:rPr>
              <a:t>目前较普遍使用的帧同步方法为：</a:t>
            </a:r>
            <a:endParaRPr lang="en-US" altLang="zh-CN" sz="2400" dirty="0">
              <a:latin typeface="+mn-lt"/>
              <a:ea typeface="+mn-ea"/>
            </a:endParaRPr>
          </a:p>
          <a:p>
            <a:pPr marL="717550" lvl="2"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200" dirty="0">
                <a:latin typeface="+mn-lt"/>
                <a:ea typeface="+mn-ea"/>
              </a:rPr>
              <a:t>比特填充法（</a:t>
            </a:r>
            <a:r>
              <a:rPr lang="en-US" altLang="zh-CN" sz="2200" dirty="0">
                <a:latin typeface="Times New Roman" panose="02020603050405020304" pitchFamily="18" charset="0"/>
                <a:ea typeface="+mn-ea"/>
                <a:cs typeface="Times New Roman" panose="02020603050405020304" pitchFamily="18" charset="0"/>
              </a:rPr>
              <a:t>如HDLC）</a:t>
            </a:r>
            <a:endParaRPr lang="en-US" altLang="zh-CN" sz="2200" dirty="0">
              <a:latin typeface="Times New Roman" panose="02020603050405020304" pitchFamily="18" charset="0"/>
              <a:ea typeface="+mn-ea"/>
              <a:cs typeface="Times New Roman" panose="02020603050405020304" pitchFamily="18" charset="0"/>
            </a:endParaRPr>
          </a:p>
          <a:p>
            <a:pPr marL="717550" lvl="2" indent="-285750" algn="just" eaLnBrk="1" hangingPunct="1">
              <a:spcBef>
                <a:spcPct val="20000"/>
              </a:spcBef>
              <a:spcAft>
                <a:spcPts val="600"/>
              </a:spcAft>
              <a:buClr>
                <a:srgbClr val="1287C3"/>
              </a:buClr>
              <a:buSzPct val="145000"/>
              <a:buFont typeface="Arial" panose="020B0604020202020204" pitchFamily="34" charset="0"/>
              <a:buChar char="•"/>
            </a:pPr>
            <a:r>
              <a:rPr lang="en-US" altLang="zh-CN" sz="2200" dirty="0">
                <a:latin typeface="+mn-lt"/>
                <a:ea typeface="+mn-ea"/>
              </a:rPr>
              <a:t>违法编码法（如以太网）。</a:t>
            </a:r>
            <a:endParaRPr lang="zh-CN" altLang="en-US" sz="2200" dirty="0">
              <a:latin typeface="+mn-lt"/>
              <a:ea typeface="+mn-ea"/>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marL="342900" indent="-342900"/>
            <a:r>
              <a:rPr lang="en-US" altLang="zh-CN" sz="3200" dirty="0">
                <a:solidFill>
                  <a:srgbClr val="FF0000"/>
                </a:solidFill>
                <a:latin typeface="Times New Roman" panose="02020603050405020304" pitchFamily="18" charset="0"/>
              </a:rPr>
              <a:t>违法编码法（如以太网）</a:t>
            </a:r>
            <a:endParaRPr lang="zh-CN" altLang="en-US" sz="3200" dirty="0">
              <a:solidFill>
                <a:srgbClr val="FF0000"/>
              </a:solidFill>
            </a:endParaRPr>
          </a:p>
        </p:txBody>
      </p:sp>
      <p:sp>
        <p:nvSpPr>
          <p:cNvPr id="31747" name="内容占位符 2"/>
          <p:cNvSpPr>
            <a:spLocks noGrp="1"/>
          </p:cNvSpPr>
          <p:nvPr>
            <p:ph idx="1"/>
          </p:nvPr>
        </p:nvSpPr>
        <p:spPr>
          <a:xfrm>
            <a:off x="920552" y="1052736"/>
            <a:ext cx="8856984" cy="4934173"/>
          </a:xfrm>
        </p:spPr>
        <p:txBody>
          <a:bodyPr/>
          <a:lstStyle/>
          <a:p>
            <a:r>
              <a:rPr lang="zh-CN" altLang="en-US" sz="2600" b="1" dirty="0"/>
              <a:t>该法在物理层采用特定的比特编码方法时采用。例如，曼彻斯特编</a:t>
            </a:r>
            <a:r>
              <a:rPr lang="zh-CN" altLang="en-US" sz="2600" b="1" dirty="0">
                <a:latin typeface="Times New Roman" panose="02020603050405020304" pitchFamily="18" charset="0"/>
                <a:cs typeface="Times New Roman" panose="02020603050405020304" pitchFamily="18" charset="0"/>
              </a:rPr>
              <a:t>码方法，是将数据比特“</a:t>
            </a: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Times New Roman" panose="02020603050405020304" pitchFamily="18" charset="0"/>
                <a:cs typeface="Times New Roman" panose="02020603050405020304" pitchFamily="18" charset="0"/>
              </a:rPr>
              <a:t>编码成“高</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cs typeface="Times New Roman" panose="02020603050405020304" pitchFamily="18" charset="0"/>
              </a:rPr>
              <a:t>低”电平对，将数据比特“</a:t>
            </a:r>
            <a:r>
              <a:rPr lang="en-US" altLang="zh-CN" sz="2600" b="1" dirty="0">
                <a:latin typeface="Times New Roman" panose="02020603050405020304" pitchFamily="18" charset="0"/>
                <a:cs typeface="Times New Roman" panose="02020603050405020304" pitchFamily="18" charset="0"/>
              </a:rPr>
              <a:t>0”</a:t>
            </a:r>
            <a:r>
              <a:rPr lang="zh-CN" altLang="en-US" sz="2600" b="1" dirty="0">
                <a:latin typeface="Times New Roman" panose="02020603050405020304" pitchFamily="18" charset="0"/>
                <a:cs typeface="Times New Roman" panose="02020603050405020304" pitchFamily="18" charset="0"/>
              </a:rPr>
              <a:t>编码成“低</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cs typeface="Times New Roman" panose="02020603050405020304" pitchFamily="18" charset="0"/>
              </a:rPr>
              <a:t>高”电平对。而“高</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cs typeface="Times New Roman" panose="02020603050405020304" pitchFamily="18" charset="0"/>
              </a:rPr>
              <a:t>高”电平对和“低</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cs typeface="Times New Roman" panose="02020603050405020304" pitchFamily="18" charset="0"/>
              </a:rPr>
              <a:t>低”电平对在数据比特中是违法的。可以借用这些违法编码序列来界定帧的起始与终止。局域网</a:t>
            </a:r>
            <a:r>
              <a:rPr lang="en-US" altLang="zh-CN" sz="2600" b="1" dirty="0">
                <a:latin typeface="Times New Roman" panose="02020603050405020304" pitchFamily="18" charset="0"/>
                <a:cs typeface="Times New Roman" panose="02020603050405020304" pitchFamily="18" charset="0"/>
              </a:rPr>
              <a:t>IEEE 802</a:t>
            </a:r>
            <a:r>
              <a:rPr lang="zh-CN" altLang="en-US" sz="2600" b="1" dirty="0">
                <a:latin typeface="Times New Roman" panose="02020603050405020304" pitchFamily="18" charset="0"/>
                <a:cs typeface="Times New Roman" panose="02020603050405020304" pitchFamily="18" charset="0"/>
              </a:rPr>
              <a:t>标准中就采用了这种方法。</a:t>
            </a:r>
            <a:r>
              <a:rPr lang="zh-CN" altLang="en-US" sz="2600" b="1" dirty="0">
                <a:solidFill>
                  <a:srgbClr val="FF0000"/>
                </a:solidFill>
                <a:latin typeface="Times New Roman" panose="02020603050405020304" pitchFamily="18" charset="0"/>
                <a:cs typeface="Times New Roman" panose="02020603050405020304" pitchFamily="18" charset="0"/>
              </a:rPr>
              <a:t>违法编码法不需要任何填充技术，便能实现数据的透明性，但它只适于采用冗余编码的特殊编码环境。</a:t>
            </a:r>
            <a:endParaRPr lang="en-US" altLang="zh-CN" sz="2600" b="1" dirty="0">
              <a:solidFill>
                <a:srgbClr val="FF0000"/>
              </a:solidFill>
              <a:latin typeface="Times New Roman" panose="02020603050405020304" pitchFamily="18" charset="0"/>
              <a:cs typeface="Times New Roman" panose="02020603050405020304" pitchFamily="18" charset="0"/>
            </a:endParaRPr>
          </a:p>
          <a:p>
            <a:r>
              <a:rPr lang="zh-CN" altLang="en-US" sz="2600" b="1" dirty="0">
                <a:latin typeface="Times New Roman" panose="02020603050405020304" pitchFamily="18" charset="0"/>
                <a:cs typeface="Times New Roman" panose="02020603050405020304" pitchFamily="18" charset="0"/>
              </a:rPr>
              <a:t>由于字节计数法中</a:t>
            </a:r>
            <a:r>
              <a:rPr lang="en-US" altLang="zh-CN" sz="2600" b="1" dirty="0">
                <a:latin typeface="Times New Roman" panose="02020603050405020304" pitchFamily="18" charset="0"/>
                <a:cs typeface="Times New Roman" panose="02020603050405020304" pitchFamily="18" charset="0"/>
              </a:rPr>
              <a:t>Count</a:t>
            </a:r>
            <a:r>
              <a:rPr lang="zh-CN" altLang="en-US" sz="2600" b="1" dirty="0">
                <a:latin typeface="Times New Roman" panose="02020603050405020304" pitchFamily="18" charset="0"/>
                <a:cs typeface="Times New Roman" panose="02020603050405020304" pitchFamily="18" charset="0"/>
              </a:rPr>
              <a:t>字段的脆弱性（其值若有差错将导致灾难性后果）及字符填充实现上的复杂性和不兼容性，目前较普遍使用的帧同步法是比特</a:t>
            </a:r>
            <a:r>
              <a:rPr lang="zh-CN" altLang="en-US" sz="2600" b="1" dirty="0"/>
              <a:t>填充法和违法编码法。</a:t>
            </a:r>
            <a:endParaRPr lang="zh-CN" altLang="en-US" sz="2600" b="1"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  </a:t>
            </a:r>
            <a:r>
              <a:rPr lang="zh-CN" altLang="en-US" dirty="0"/>
              <a:t>透明传输</a:t>
            </a:r>
            <a:endParaRPr lang="zh-CN" altLang="en-US" dirty="0"/>
          </a:p>
        </p:txBody>
      </p:sp>
      <p:sp>
        <p:nvSpPr>
          <p:cNvPr id="2" name="内容占位符 1"/>
          <p:cNvSpPr>
            <a:spLocks noGrp="1"/>
          </p:cNvSpPr>
          <p:nvPr>
            <p:ph idx="1"/>
          </p:nvPr>
        </p:nvSpPr>
        <p:spPr>
          <a:xfrm>
            <a:off x="1028700" y="675640"/>
            <a:ext cx="8346440" cy="2846070"/>
          </a:xfrm>
        </p:spPr>
        <p:txBody>
          <a:bodyPr/>
          <a:lstStyle/>
          <a:p>
            <a:r>
              <a:rPr lang="zh-CN" altLang="zh-CN" sz="2800" dirty="0">
                <a:latin typeface="Times New Roman" panose="02020603050405020304" pitchFamily="18" charset="0"/>
                <a:cs typeface="Times New Roman" panose="02020603050405020304" pitchFamily="18" charset="0"/>
              </a:rPr>
              <a:t>如果数据中的某个字节的二进制代码恰好和</a:t>
            </a:r>
            <a:r>
              <a:rPr lang="en-US" altLang="zh-CN" sz="2800" dirty="0">
                <a:latin typeface="Times New Roman" panose="02020603050405020304" pitchFamily="18" charset="0"/>
                <a:cs typeface="Times New Roman" panose="02020603050405020304" pitchFamily="18" charset="0"/>
              </a:rPr>
              <a:t> SOH </a:t>
            </a:r>
            <a:r>
              <a:rPr lang="zh-CN" altLang="zh-CN"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 EOT </a:t>
            </a:r>
            <a:r>
              <a:rPr lang="zh-CN" altLang="zh-CN" sz="2800" dirty="0">
                <a:latin typeface="Times New Roman" panose="02020603050405020304" pitchFamily="18" charset="0"/>
                <a:cs typeface="Times New Roman" panose="02020603050405020304" pitchFamily="18" charset="0"/>
              </a:rPr>
              <a:t>一样，数据链路层就会错误地“找到帧的边界”</a:t>
            </a:r>
            <a:r>
              <a:rPr lang="zh-CN" altLang="en-US" sz="2800" dirty="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dirty="0">
                <a:solidFill>
                  <a:srgbClr val="000099"/>
                </a:solidFill>
                <a:latin typeface="+mn-lt"/>
                <a:ea typeface="黑体" panose="02010609060101010101" pitchFamily="2" charset="-122"/>
              </a:rPr>
              <a:t>SOH</a:t>
            </a:r>
            <a:endParaRPr kumimoji="1" lang="en-US" altLang="zh-CN" b="1" dirty="0">
              <a:solidFill>
                <a:srgbClr val="000099"/>
              </a:solidFill>
              <a:latin typeface="+mn-lt"/>
              <a:ea typeface="黑体" panose="02010609060101010101" pitchFamily="2" charset="-122"/>
            </a:endParaRP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dirty="0">
                <a:solidFill>
                  <a:srgbClr val="000099"/>
                </a:solidFill>
                <a:latin typeface="+mn-lt"/>
                <a:ea typeface="黑体" panose="02010609060101010101" pitchFamily="2" charset="-122"/>
              </a:rPr>
              <a:t>EOT</a:t>
            </a:r>
            <a:endParaRPr kumimoji="1" lang="en-US" altLang="zh-CN" b="1" dirty="0">
              <a:solidFill>
                <a:srgbClr val="000099"/>
              </a:solidFill>
              <a:latin typeface="+mn-lt"/>
              <a:ea typeface="黑体" panose="02010609060101010101" pitchFamily="2" charset="-122"/>
            </a:endParaRP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出现了“</a:t>
            </a:r>
            <a:r>
              <a:rPr kumimoji="1" lang="en-US" altLang="zh-CN" sz="2400" b="1">
                <a:solidFill>
                  <a:srgbClr val="000099"/>
                </a:solidFill>
                <a:latin typeface="+mn-lt"/>
                <a:ea typeface="黑体" panose="02010609060101010101" pitchFamily="2" charset="-122"/>
              </a:rPr>
              <a:t>EOT”</a:t>
            </a:r>
            <a:endParaRPr kumimoji="1" lang="en-US" altLang="zh-CN" sz="2400" b="1">
              <a:solidFill>
                <a:srgbClr val="000099"/>
              </a:solidFill>
              <a:latin typeface="+mn-lt"/>
              <a:ea typeface="黑体" panose="02010609060101010101" pitchFamily="2" charset="-122"/>
            </a:endParaRPr>
          </a:p>
        </p:txBody>
      </p:sp>
      <p:sp>
        <p:nvSpPr>
          <p:cNvPr id="356361" name="AutoShape 9"/>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anose="02010609060101010101" pitchFamily="2" charset="-122"/>
              </a:rPr>
              <a:t>被接收端当作无效帧而丢弃</a:t>
            </a:r>
            <a:endParaRPr kumimoji="1" lang="zh-CN" altLang="en-US" sz="2400" b="1">
              <a:solidFill>
                <a:srgbClr val="000099"/>
              </a:solidFill>
              <a:latin typeface="+mn-lt"/>
              <a:ea typeface="黑体" panose="02010609060101010101" pitchFamily="2" charset="-122"/>
            </a:endParaRPr>
          </a:p>
        </p:txBody>
      </p:sp>
      <p:sp>
        <p:nvSpPr>
          <p:cNvPr id="356363" name="AutoShape 11"/>
          <p:cNvSpPr/>
          <p:nvPr/>
        </p:nvSpPr>
        <p:spPr bwMode="auto">
          <a:xfrm rot="-5400000">
            <a:off x="2557661" y="3211469"/>
            <a:ext cx="304800" cy="2911608"/>
          </a:xfrm>
          <a:prstGeom prst="leftBrace">
            <a:avLst>
              <a:gd name="adj1" fmla="val 7348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anose="02010609060101010101" pitchFamily="2" charset="-122"/>
              </a:rPr>
              <a:t>被接收端</a:t>
            </a:r>
            <a:endParaRPr kumimoji="1" lang="zh-CN" altLang="en-US" sz="2400" b="1" dirty="0">
              <a:solidFill>
                <a:srgbClr val="FF0000"/>
              </a:solidFill>
              <a:latin typeface="+mn-lt"/>
              <a:ea typeface="黑体" panose="02010609060101010101" pitchFamily="2" charset="-122"/>
            </a:endParaRPr>
          </a:p>
          <a:p>
            <a:pPr algn="ctr"/>
            <a:r>
              <a:rPr kumimoji="1" lang="zh-CN" altLang="en-US" sz="2400" b="1" dirty="0">
                <a:solidFill>
                  <a:srgbClr val="FF0000"/>
                </a:solidFill>
                <a:latin typeface="+mn-lt"/>
                <a:ea typeface="黑体" panose="02010609060101010101" pitchFamily="2" charset="-122"/>
              </a:rPr>
              <a:t>误认为是一个帧</a:t>
            </a:r>
            <a:endParaRPr kumimoji="1" lang="zh-CN" altLang="en-US" sz="2400" b="1" dirty="0">
              <a:solidFill>
                <a:srgbClr val="FF0000"/>
              </a:solidFill>
              <a:latin typeface="+mn-lt"/>
              <a:ea typeface="黑体" panose="02010609060101010101" pitchFamily="2" charset="-122"/>
            </a:endParaRP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数据部分</a:t>
            </a:r>
            <a:endParaRPr kumimoji="1" lang="zh-CN" altLang="en-US" sz="2400" b="1">
              <a:solidFill>
                <a:srgbClr val="000099"/>
              </a:solidFill>
              <a:latin typeface="+mn-lt"/>
              <a:ea typeface="黑体" panose="02010609060101010101" pitchFamily="2" charset="-122"/>
            </a:endParaRP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EOT</a:t>
            </a:r>
            <a:endParaRPr kumimoji="1" lang="en-US" altLang="zh-CN" b="1">
              <a:solidFill>
                <a:srgbClr val="000099"/>
              </a:solidFill>
              <a:latin typeface="+mn-lt"/>
              <a:ea typeface="黑体" panose="02010609060101010101" pitchFamily="2" charset="-122"/>
            </a:endParaRP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完整的帧</a:t>
            </a:r>
            <a:endParaRPr kumimoji="1" lang="zh-CN" altLang="en-US" sz="2400" b="1">
              <a:solidFill>
                <a:srgbClr val="000099"/>
              </a:solidFill>
              <a:latin typeface="+mn-lt"/>
              <a:ea typeface="黑体" panose="02010609060101010101" pitchFamily="2" charset="-122"/>
            </a:endParaRP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a:t>
            </a:r>
            <a:endParaRPr kumimoji="1" lang="zh-CN" altLang="en-US" sz="2400" b="1">
              <a:solidFill>
                <a:srgbClr val="000099"/>
              </a:solidFill>
              <a:latin typeface="+mn-lt"/>
              <a:ea typeface="黑体" panose="02010609060101010101" pitchFamily="2" charset="-122"/>
            </a:endParaRPr>
          </a:p>
          <a:p>
            <a:r>
              <a:rPr kumimoji="1" lang="zh-CN" altLang="en-US" sz="2400" b="1">
                <a:solidFill>
                  <a:srgbClr val="000099"/>
                </a:solidFill>
                <a:latin typeface="+mn-lt"/>
                <a:ea typeface="黑体" panose="02010609060101010101" pitchFamily="2" charset="-122"/>
              </a:rPr>
              <a:t>在前</a:t>
            </a:r>
            <a:endParaRPr kumimoji="1" lang="zh-CN" altLang="en-US" sz="2400" b="1">
              <a:solidFill>
                <a:srgbClr val="000099"/>
              </a:solidFill>
              <a:latin typeface="+mn-lt"/>
              <a:ea typeface="黑体" panose="02010609060101010101" pitchFamily="2" charset="-122"/>
            </a:endParaRPr>
          </a:p>
        </p:txBody>
      </p:sp>
      <p:sp>
        <p:nvSpPr>
          <p:cNvPr id="3" name="矩形 2"/>
          <p:cNvSpPr/>
          <p:nvPr/>
        </p:nvSpPr>
        <p:spPr>
          <a:xfrm>
            <a:off x="2078474" y="5631631"/>
            <a:ext cx="6402918" cy="460375"/>
          </a:xfrm>
          <a:prstGeom prst="rect">
            <a:avLst/>
          </a:prstGeom>
        </p:spPr>
        <p:txBody>
          <a:bodyPr wrap="square">
            <a:spAutoFit/>
          </a:bodyPr>
          <a:lstStyle/>
          <a:p>
            <a:pPr algn="ctr"/>
            <a:r>
              <a:rPr lang="zh-CN" altLang="zh-CN" sz="2400" b="1" dirty="0">
                <a:latin typeface="+mn-lt"/>
                <a:ea typeface="黑体" panose="02010609060101010101" pitchFamily="2" charset="-122"/>
              </a:rPr>
              <a:t>数据部分恰好出现与</a:t>
            </a:r>
            <a:r>
              <a:rPr lang="en-US" altLang="zh-CN" sz="2400" b="1" dirty="0">
                <a:latin typeface="+mn-lt"/>
                <a:ea typeface="黑体" panose="02010609060101010101" pitchFamily="2" charset="-122"/>
              </a:rPr>
              <a:t> </a:t>
            </a: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EOT</a:t>
            </a:r>
            <a:r>
              <a:rPr lang="en-US" altLang="zh-CN" sz="2400" b="1" dirty="0">
                <a:latin typeface="+mn-lt"/>
                <a:ea typeface="黑体" panose="02010609060101010101" pitchFamily="2" charset="-122"/>
              </a:rPr>
              <a:t> </a:t>
            </a:r>
            <a:r>
              <a:rPr lang="zh-CN" altLang="zh-CN" sz="2400" b="1" dirty="0">
                <a:latin typeface="+mn-lt"/>
                <a:ea typeface="黑体" panose="02010609060101010101" pitchFamily="2" charset="-122"/>
              </a:rPr>
              <a:t>一样的代码</a:t>
            </a:r>
            <a:endParaRPr lang="zh-CN" altLang="en-US" sz="2400" b="1" dirty="0">
              <a:latin typeface="+mn-lt"/>
              <a:ea typeface="黑体" panose="02010609060101010101" pitchFamily="2" charset="-122"/>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endParaRPr lang="zh-CN" altLang="en-US" dirty="0"/>
          </a:p>
        </p:txBody>
      </p:sp>
      <p:sp>
        <p:nvSpPr>
          <p:cNvPr id="358403" name="Rectangle 3"/>
          <p:cNvSpPr>
            <a:spLocks noGrp="1" noChangeArrowheads="1"/>
          </p:cNvSpPr>
          <p:nvPr>
            <p:ph idx="1"/>
          </p:nvPr>
        </p:nvSpPr>
        <p:spPr>
          <a:xfrm>
            <a:off x="1031983" y="1916832"/>
            <a:ext cx="8346723" cy="3332816"/>
          </a:xfrm>
        </p:spPr>
        <p:txBody>
          <a:bodyPr/>
          <a:lstStyle/>
          <a:p>
            <a:r>
              <a:rPr lang="zh-CN" altLang="en-US" sz="2800" dirty="0">
                <a:solidFill>
                  <a:srgbClr val="0000FF"/>
                </a:solidFill>
              </a:rPr>
              <a:t>解决方法：</a:t>
            </a:r>
            <a:r>
              <a:rPr lang="zh-CN" altLang="en-US" sz="2800" dirty="0">
                <a:solidFill>
                  <a:srgbClr val="FF0000"/>
                </a:solidFill>
                <a:latin typeface="Times New Roman" panose="02020603050405020304" pitchFamily="18" charset="0"/>
                <a:cs typeface="Times New Roman" panose="02020603050405020304" pitchFamily="18" charset="0"/>
              </a:rPr>
              <a:t>字节填充 </a:t>
            </a:r>
            <a:r>
              <a:rPr lang="en-US" altLang="zh-CN" sz="2800" dirty="0">
                <a:latin typeface="Times New Roman" panose="02020603050405020304" pitchFamily="18" charset="0"/>
                <a:cs typeface="Times New Roman" panose="02020603050405020304" pitchFamily="18" charset="0"/>
              </a:rPr>
              <a:t>(byte stuffing) </a:t>
            </a:r>
            <a:r>
              <a:rPr lang="zh-CN" altLang="en-US" sz="2800" dirty="0">
                <a:latin typeface="Times New Roman" panose="02020603050405020304" pitchFamily="18" charset="0"/>
                <a:cs typeface="Times New Roman" panose="02020603050405020304" pitchFamily="18" charset="0"/>
              </a:rPr>
              <a:t>或</a:t>
            </a:r>
            <a:r>
              <a:rPr lang="zh-CN" altLang="en-US" sz="2800" dirty="0">
                <a:solidFill>
                  <a:srgbClr val="FF0000"/>
                </a:solidFill>
                <a:latin typeface="Times New Roman" panose="02020603050405020304" pitchFamily="18" charset="0"/>
                <a:cs typeface="Times New Roman" panose="02020603050405020304" pitchFamily="18" charset="0"/>
              </a:rPr>
              <a:t>字符填充 </a:t>
            </a:r>
            <a:r>
              <a:rPr lang="en-US" altLang="zh-CN" sz="2800" dirty="0">
                <a:latin typeface="Times New Roman" panose="02020603050405020304" pitchFamily="18" charset="0"/>
                <a:cs typeface="Times New Roman" panose="02020603050405020304" pitchFamily="18" charset="0"/>
              </a:rPr>
              <a:t>(character stuffing)</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发送端的数据链路层在数据中出现控制字符“</a:t>
            </a:r>
            <a:r>
              <a:rPr lang="en-US" altLang="zh-CN" sz="2800" dirty="0">
                <a:latin typeface="Times New Roman" panose="02020603050405020304" pitchFamily="18" charset="0"/>
                <a:cs typeface="Times New Roman" panose="02020603050405020304" pitchFamily="18" charset="0"/>
              </a:rPr>
              <a:t>SOH”</a:t>
            </a:r>
            <a:r>
              <a:rPr lang="zh-CN" altLang="en-US"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EOT”</a:t>
            </a:r>
            <a:r>
              <a:rPr lang="zh-CN" altLang="en-US" sz="2800" dirty="0">
                <a:latin typeface="Times New Roman" panose="02020603050405020304" pitchFamily="18" charset="0"/>
                <a:cs typeface="Times New Roman" panose="02020603050405020304" pitchFamily="18" charset="0"/>
              </a:rPr>
              <a:t>的前面</a:t>
            </a:r>
            <a:r>
              <a:rPr lang="zh-CN" altLang="en-US" sz="2800" dirty="0">
                <a:solidFill>
                  <a:srgbClr val="FF0000"/>
                </a:solidFill>
                <a:latin typeface="Times New Roman" panose="02020603050405020304" pitchFamily="18" charset="0"/>
                <a:cs typeface="Times New Roman" panose="02020603050405020304" pitchFamily="18" charset="0"/>
              </a:rPr>
              <a:t>插入一个转义字符“</a:t>
            </a:r>
            <a:r>
              <a:rPr lang="en-US" altLang="zh-CN" sz="2800" dirty="0">
                <a:solidFill>
                  <a:srgbClr val="FF0000"/>
                </a:solidFill>
                <a:latin typeface="Times New Roman" panose="02020603050405020304" pitchFamily="18" charset="0"/>
                <a:cs typeface="Times New Roman" panose="02020603050405020304" pitchFamily="18" charset="0"/>
              </a:rPr>
              <a:t>ESC”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其十六进制编码是 </a:t>
            </a:r>
            <a:r>
              <a:rPr lang="en-US" altLang="zh-CN" sz="2800" dirty="0">
                <a:latin typeface="Times New Roman" panose="02020603050405020304" pitchFamily="18" charset="0"/>
                <a:cs typeface="Times New Roman" panose="02020603050405020304" pitchFamily="18" charset="0"/>
              </a:rPr>
              <a:t>1BH)</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接收端的数据链路层在将数据送往网络层之前删除插入的转义字符。</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如果转义字符也出现在数据当中，那么应在转义字符前面插入一个转义字符 </a:t>
            </a:r>
            <a:r>
              <a:rPr lang="en-US" altLang="zh-CN" sz="2800" dirty="0">
                <a:latin typeface="Times New Roman" panose="02020603050405020304" pitchFamily="18" charset="0"/>
                <a:cs typeface="Times New Roman" panose="02020603050405020304" pitchFamily="18" charset="0"/>
              </a:rPr>
              <a:t>ESC</a:t>
            </a:r>
            <a:r>
              <a:rPr lang="zh-CN" altLang="en-US" sz="2800" dirty="0">
                <a:latin typeface="Times New Roman" panose="02020603050405020304" pitchFamily="18" charset="0"/>
                <a:cs typeface="Times New Roman" panose="02020603050405020304" pitchFamily="18" charset="0"/>
              </a:rPr>
              <a:t>。当</a:t>
            </a:r>
            <a:r>
              <a:rPr lang="zh-CN" altLang="en-US" sz="2800" dirty="0"/>
              <a:t>接收端收到连续的两个转义字符时，就删除其中前面的一个。 </a:t>
            </a:r>
            <a:endParaRPr lang="zh-CN" altLang="en-US" sz="28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endParaRPr lang="zh-CN" altLang="en-US" sz="4000" dirty="0"/>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53" name="Freeform 5"/>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4" name="Freeform 6"/>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5" name="Freeform 7"/>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6" name="Freeform 8"/>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72" name="Freeform 24"/>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6" name="Freeform 28"/>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8" name="Freeform 30"/>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原始数据</a:t>
            </a:r>
            <a:endParaRPr kumimoji="1" lang="zh-CN" altLang="en-US" b="1">
              <a:solidFill>
                <a:srgbClr val="000099"/>
              </a:solidFill>
              <a:latin typeface="+mn-lt"/>
              <a:ea typeface="黑体" panose="02010609060101010101" pitchFamily="2" charset="-122"/>
            </a:endParaRP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经过字节填充后发送的数据</a:t>
            </a:r>
            <a:endParaRPr kumimoji="1" lang="zh-CN" altLang="en-US" b="1">
              <a:solidFill>
                <a:srgbClr val="000099"/>
              </a:solidFill>
              <a:latin typeface="+mn-lt"/>
              <a:ea typeface="黑体" panose="02010609060101010101" pitchFamily="2" charset="-122"/>
            </a:endParaRP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发送</a:t>
            </a:r>
            <a:endParaRPr kumimoji="1" lang="zh-CN" altLang="en-US" b="1" dirty="0">
              <a:solidFill>
                <a:srgbClr val="000099"/>
              </a:solidFill>
              <a:latin typeface="+mn-lt"/>
              <a:ea typeface="黑体" panose="02010609060101010101" pitchFamily="2" charset="-122"/>
            </a:endParaRPr>
          </a:p>
          <a:p>
            <a:r>
              <a:rPr kumimoji="1" lang="zh-CN" altLang="en-US" b="1" dirty="0">
                <a:solidFill>
                  <a:srgbClr val="000099"/>
                </a:solidFill>
                <a:latin typeface="+mn-lt"/>
                <a:ea typeface="黑体" panose="02010609060101010101" pitchFamily="2" charset="-122"/>
              </a:rPr>
              <a:t>在前</a:t>
            </a:r>
            <a:endParaRPr kumimoji="1" lang="zh-CN" altLang="en-US" b="1" dirty="0">
              <a:solidFill>
                <a:srgbClr val="000099"/>
              </a:solidFill>
              <a:latin typeface="+mn-lt"/>
              <a:ea typeface="黑体" panose="02010609060101010101" pitchFamily="2" charset="-122"/>
            </a:endParaRP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帧开始符</a:t>
            </a:r>
            <a:endParaRPr kumimoji="1" lang="zh-CN" altLang="en-US" b="1">
              <a:solidFill>
                <a:srgbClr val="000099"/>
              </a:solidFill>
              <a:latin typeface="+mn-lt"/>
              <a:ea typeface="黑体" panose="02010609060101010101" pitchFamily="2" charset="-122"/>
            </a:endParaRP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帧结束符</a:t>
            </a:r>
            <a:endParaRPr kumimoji="1" lang="zh-CN" altLang="en-US" b="1">
              <a:solidFill>
                <a:srgbClr val="000099"/>
              </a:solidFill>
              <a:latin typeface="+mn-lt"/>
              <a:ea typeface="黑体" panose="02010609060101010101" pitchFamily="2" charset="-122"/>
            </a:endParaRP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a:latin typeface="+mn-lt"/>
                <a:ea typeface="黑体" panose="02010609060101010101" pitchFamily="2" charset="-122"/>
              </a:rPr>
              <a:t>用字节填充法解决透明传输的问题</a:t>
            </a:r>
            <a:endParaRPr lang="zh-CN" altLang="en-US" sz="2400" b="1" dirty="0">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14338B79-8FD5-46F1-8A19-651A319ADB19}" type="slidenum">
              <a:rPr lang="zh-CN" altLang="en-US" smtClean="0"/>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  </a:t>
            </a:r>
            <a:r>
              <a:rPr lang="zh-CN" altLang="en-US" dirty="0"/>
              <a:t>差错检测</a:t>
            </a:r>
            <a:endParaRPr lang="zh-CN" altLang="en-US" dirty="0"/>
          </a:p>
        </p:txBody>
      </p:sp>
      <p:sp>
        <p:nvSpPr>
          <p:cNvPr id="365571"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在传输过程中可能会产生</a:t>
            </a:r>
            <a:r>
              <a:rPr lang="zh-CN" altLang="en-US" dirty="0">
                <a:solidFill>
                  <a:srgbClr val="FF0000"/>
                </a:solidFill>
                <a:latin typeface="Times New Roman" panose="02020603050405020304" pitchFamily="18" charset="0"/>
                <a:cs typeface="Times New Roman" panose="02020603050405020304" pitchFamily="18" charset="0"/>
              </a:rPr>
              <a:t>比特差错：</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可能会变成 </a:t>
            </a:r>
            <a:r>
              <a:rPr lang="en-US" altLang="zh-CN"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而 </a:t>
            </a:r>
            <a:r>
              <a:rPr lang="en-US" altLang="zh-CN"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也可能变成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在一段时间内，传输错误的比特占所传输比特总数的比率称为</a:t>
            </a:r>
            <a:r>
              <a:rPr lang="zh-CN" altLang="en-US" dirty="0">
                <a:solidFill>
                  <a:srgbClr val="FF0000"/>
                </a:solidFill>
                <a:latin typeface="Times New Roman" panose="02020603050405020304" pitchFamily="18" charset="0"/>
                <a:cs typeface="Times New Roman" panose="02020603050405020304" pitchFamily="18" charset="0"/>
              </a:rPr>
              <a:t>误码率</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BER (Bit Error Rate)</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误码率与信噪比有很大的关系。</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为了保证数据传输的可靠性，在计算机网络传输数据时，必须采用各种差错检测措施。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差错控制是数据链路层的主要功能之一，但不是数据链路层所特有的功能。在网络层和传输层也都有差错控制能力，只是差错控制的对象不同。</a:t>
            </a:r>
            <a:endParaRPr lang="zh-CN" altLang="en-US" dirty="0"/>
          </a:p>
          <a:p>
            <a:r>
              <a:rPr lang="zh-CN" altLang="en-US" dirty="0"/>
              <a:t>数据链路层的差错控制是保证相邻结点之间的传输差错控制在所允许的最小范围内。</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endParaRPr lang="zh-CN" altLang="en-US"/>
          </a:p>
        </p:txBody>
      </p:sp>
      <p:sp>
        <p:nvSpPr>
          <p:cNvPr id="144387"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在数据链路层传送的帧中，广泛使用了</a:t>
            </a:r>
            <a:r>
              <a:rPr lang="zh-CN" altLang="en-US" dirty="0">
                <a:solidFill>
                  <a:srgbClr val="FF0000"/>
                </a:solidFill>
                <a:latin typeface="Times New Roman" panose="02020603050405020304" pitchFamily="18" charset="0"/>
                <a:cs typeface="Times New Roman" panose="02020603050405020304" pitchFamily="18" charset="0"/>
              </a:rPr>
              <a:t>循环冗余检验</a:t>
            </a:r>
            <a:r>
              <a:rPr lang="zh-CN" altLang="en-US" dirty="0">
                <a:solidFill>
                  <a:schemeClr val="hlink"/>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CRC </a:t>
            </a:r>
            <a:r>
              <a:rPr lang="zh-CN" altLang="en-US" dirty="0">
                <a:latin typeface="Times New Roman" panose="02020603050405020304" pitchFamily="18" charset="0"/>
                <a:cs typeface="Times New Roman" panose="02020603050405020304" pitchFamily="18" charset="0"/>
              </a:rPr>
              <a:t>的检错技术。</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在发送端，先把数据划分为组。假定每组 </a:t>
            </a:r>
            <a:r>
              <a:rPr lang="en-US" altLang="zh-CN" i="1" dirty="0">
                <a:latin typeface="Times New Roman" panose="02020603050405020304" pitchFamily="18" charset="0"/>
                <a:cs typeface="Times New Roman" panose="02020603050405020304" pitchFamily="18" charset="0"/>
              </a:rPr>
              <a:t>k </a:t>
            </a:r>
            <a:r>
              <a:rPr lang="zh-CN" altLang="en-US" dirty="0">
                <a:latin typeface="Times New Roman" panose="02020603050405020304" pitchFamily="18" charset="0"/>
                <a:cs typeface="Times New Roman" panose="02020603050405020304" pitchFamily="18" charset="0"/>
              </a:rPr>
              <a:t>个比特。 </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假设待传送的一组数据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 101001</a:t>
            </a:r>
            <a:r>
              <a:rPr lang="zh-CN" altLang="en-US" dirty="0">
                <a:latin typeface="Times New Roman" panose="02020603050405020304" pitchFamily="18" charset="0"/>
                <a:cs typeface="Times New Roman" panose="02020603050405020304" pitchFamily="18" charset="0"/>
              </a:rPr>
              <a:t>（现在 </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6</a:t>
            </a:r>
            <a:r>
              <a:rPr lang="zh-CN" altLang="en-US" dirty="0">
                <a:latin typeface="Times New Roman" panose="02020603050405020304" pitchFamily="18" charset="0"/>
                <a:cs typeface="Times New Roman" panose="02020603050405020304" pitchFamily="18" charset="0"/>
              </a:rPr>
              <a:t>）。我们在 </a:t>
            </a:r>
            <a:r>
              <a:rPr lang="en-US" altLang="zh-CN" i="1" dirty="0">
                <a:latin typeface="Times New Roman" panose="02020603050405020304" pitchFamily="18" charset="0"/>
                <a:cs typeface="Times New Roman" panose="02020603050405020304" pitchFamily="18" charset="0"/>
              </a:rPr>
              <a:t>M </a:t>
            </a:r>
            <a:r>
              <a:rPr lang="zh-CN" altLang="en-US" dirty="0">
                <a:latin typeface="Times New Roman" panose="02020603050405020304" pitchFamily="18" charset="0"/>
                <a:cs typeface="Times New Roman" panose="02020603050405020304" pitchFamily="18" charset="0"/>
              </a:rPr>
              <a:t>的后面再添加供差错检测用的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位</a:t>
            </a:r>
            <a:r>
              <a:rPr lang="zh-CN" altLang="en-US" dirty="0">
                <a:solidFill>
                  <a:srgbClr val="FF0000"/>
                </a:solidFill>
                <a:latin typeface="Times New Roman" panose="02020603050405020304" pitchFamily="18" charset="0"/>
                <a:cs typeface="Times New Roman" panose="02020603050405020304" pitchFamily="18" charset="0"/>
              </a:rPr>
              <a:t>冗余码</a:t>
            </a:r>
            <a:r>
              <a:rPr lang="zh-CN" altLang="en-US" dirty="0">
                <a:latin typeface="Times New Roman" panose="02020603050405020304" pitchFamily="18" charset="0"/>
                <a:cs typeface="Times New Roman" panose="02020603050405020304" pitchFamily="18" charset="0"/>
              </a:rPr>
              <a:t>一起发送。</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本章重点内容</a:t>
            </a:r>
            <a:endParaRPr lang="zh-CN" altLang="en-US" dirty="0"/>
          </a:p>
        </p:txBody>
      </p:sp>
      <p:sp>
        <p:nvSpPr>
          <p:cNvPr id="3" name="内容占位符 2"/>
          <p:cNvSpPr>
            <a:spLocks noGrp="1"/>
          </p:cNvSpPr>
          <p:nvPr>
            <p:ph idx="1"/>
          </p:nvPr>
        </p:nvSpPr>
        <p:spPr/>
        <p:txBody>
          <a:bodyPr/>
          <a:lstStyle/>
          <a:p>
            <a:r>
              <a:rPr lang="zh-CN" altLang="en-US" sz="2400" dirty="0"/>
              <a:t>数据链路层的点对点信道和广播信道的特点，以及这两种信道所使用的协议（</a:t>
            </a:r>
            <a:r>
              <a:rPr lang="en-US" altLang="zh-CN" sz="2400" dirty="0">
                <a:latin typeface="Times New Roman" panose="02020603050405020304" pitchFamily="18" charset="0"/>
                <a:cs typeface="Times New Roman" panose="02020603050405020304" pitchFamily="18" charset="0"/>
              </a:rPr>
              <a:t>PPP</a:t>
            </a:r>
            <a:r>
              <a:rPr lang="zh-CN" altLang="en-US" sz="2400" dirty="0">
                <a:latin typeface="Times New Roman" panose="02020603050405020304" pitchFamily="18" charset="0"/>
                <a:cs typeface="Times New Roman" panose="02020603050405020304" pitchFamily="18" charset="0"/>
              </a:rPr>
              <a:t>协议以及</a:t>
            </a:r>
            <a:r>
              <a:rPr lang="en-US" altLang="zh-CN" sz="2400" dirty="0">
                <a:latin typeface="Times New Roman" panose="02020603050405020304" pitchFamily="18" charset="0"/>
                <a:cs typeface="Times New Roman" panose="02020603050405020304" pitchFamily="18" charset="0"/>
              </a:rPr>
              <a:t>CSMA/CD</a:t>
            </a:r>
            <a:r>
              <a:rPr lang="zh-CN" altLang="en-US" sz="2400" dirty="0">
                <a:latin typeface="Times New Roman" panose="02020603050405020304" pitchFamily="18" charset="0"/>
                <a:cs typeface="Times New Roman" panose="02020603050405020304" pitchFamily="18" charset="0"/>
              </a:rPr>
              <a:t>协议</a:t>
            </a:r>
            <a:r>
              <a:rPr lang="zh-CN" altLang="en-US" sz="2400" dirty="0"/>
              <a:t>）的特点。</a:t>
            </a:r>
            <a:endParaRPr lang="en-US" altLang="zh-CN" sz="2400" dirty="0"/>
          </a:p>
          <a:p>
            <a:r>
              <a:rPr lang="zh-CN" altLang="en-US" sz="2400" dirty="0"/>
              <a:t>数据链路层的三个基本问题：封装成帧、透明传输和差错检测。</a:t>
            </a:r>
            <a:endParaRPr lang="en-US" altLang="zh-CN" sz="2400" dirty="0"/>
          </a:p>
          <a:p>
            <a:r>
              <a:rPr lang="zh-CN" altLang="en-US" sz="2400" dirty="0"/>
              <a:t>以太网</a:t>
            </a:r>
            <a:r>
              <a:rPr lang="en-US" altLang="zh-CN" sz="2400" dirty="0">
                <a:latin typeface="Times New Roman" panose="02020603050405020304" pitchFamily="18" charset="0"/>
                <a:cs typeface="Times New Roman" panose="02020603050405020304" pitchFamily="18" charset="0"/>
              </a:rPr>
              <a:t>MAC层的</a:t>
            </a:r>
            <a:r>
              <a:rPr lang="zh-CN" altLang="en-US" sz="2400" dirty="0"/>
              <a:t>硬件地址。</a:t>
            </a:r>
            <a:endParaRPr lang="en-US" altLang="zh-CN" sz="2400" dirty="0"/>
          </a:p>
          <a:p>
            <a:r>
              <a:rPr lang="zh-CN" altLang="en-US" sz="2400" dirty="0"/>
              <a:t>适配器、转发器、集线器、网桥、以太网交换机的作用以及使用场合。</a:t>
            </a:r>
            <a:endParaRPr lang="zh-CN" altLang="en-US" sz="24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endParaRPr lang="zh-CN" altLang="en-US" dirty="0"/>
          </a:p>
        </p:txBody>
      </p:sp>
      <p:sp>
        <p:nvSpPr>
          <p:cNvPr id="146435"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用二进制的模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运算进行 </a:t>
            </a:r>
            <a:r>
              <a:rPr lang="en-US" altLang="zh-CN" dirty="0">
                <a:latin typeface="Times New Roman" panose="02020603050405020304" pitchFamily="18" charset="0"/>
                <a:cs typeface="Times New Roman" panose="02020603050405020304" pitchFamily="18" charset="0"/>
              </a:rPr>
              <a:t>2</a:t>
            </a:r>
            <a:r>
              <a:rPr lang="en-US" altLang="zh-CN" i="1" baseline="30000" dirty="0">
                <a:latin typeface="Times New Roman" panose="02020603050405020304" pitchFamily="18" charset="0"/>
                <a:cs typeface="Times New Roman" panose="02020603050405020304" pitchFamily="18" charset="0"/>
              </a:rPr>
              <a:t>n </a:t>
            </a:r>
            <a:r>
              <a:rPr lang="zh-CN" altLang="en-US" dirty="0">
                <a:latin typeface="Times New Roman" panose="02020603050405020304" pitchFamily="18" charset="0"/>
                <a:cs typeface="Times New Roman" panose="02020603050405020304" pitchFamily="18" charset="0"/>
              </a:rPr>
              <a:t>乘 </a:t>
            </a:r>
            <a:r>
              <a:rPr lang="en-US" altLang="zh-CN" i="1" dirty="0">
                <a:latin typeface="Times New Roman" panose="02020603050405020304" pitchFamily="18" charset="0"/>
                <a:cs typeface="Times New Roman" panose="02020603050405020304" pitchFamily="18" charset="0"/>
              </a:rPr>
              <a:t>M </a:t>
            </a:r>
            <a:r>
              <a:rPr lang="zh-CN" altLang="en-US" dirty="0">
                <a:latin typeface="Times New Roman" panose="02020603050405020304" pitchFamily="18" charset="0"/>
                <a:cs typeface="Times New Roman" panose="02020603050405020304" pitchFamily="18" charset="0"/>
              </a:rPr>
              <a:t>的运算，这相当于在 </a:t>
            </a:r>
            <a:r>
              <a:rPr lang="en-US" altLang="zh-CN" i="1" dirty="0">
                <a:latin typeface="Times New Roman" panose="02020603050405020304" pitchFamily="18" charset="0"/>
                <a:cs typeface="Times New Roman" panose="02020603050405020304" pitchFamily="18" charset="0"/>
              </a:rPr>
              <a:t>M </a:t>
            </a:r>
            <a:r>
              <a:rPr lang="zh-CN" altLang="en-US" dirty="0">
                <a:latin typeface="Times New Roman" panose="02020603050405020304" pitchFamily="18" charset="0"/>
                <a:cs typeface="Times New Roman" panose="02020603050405020304" pitchFamily="18" charset="0"/>
              </a:rPr>
              <a:t>后面添加 </a:t>
            </a:r>
            <a:r>
              <a:rPr lang="en-US" altLang="zh-CN" i="1" dirty="0">
                <a:latin typeface="Times New Roman" panose="02020603050405020304" pitchFamily="18" charset="0"/>
                <a:cs typeface="Times New Roman" panose="02020603050405020304" pitchFamily="18" charset="0"/>
              </a:rPr>
              <a:t>n </a:t>
            </a:r>
            <a:r>
              <a:rPr lang="zh-CN" altLang="en-US" dirty="0">
                <a:latin typeface="Times New Roman" panose="02020603050405020304" pitchFamily="18" charset="0"/>
                <a:cs typeface="Times New Roman" panose="02020603050405020304" pitchFamily="18" charset="0"/>
              </a:rPr>
              <a:t>个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得到的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位的数除以事先选定好的长度为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+ 1) </a:t>
            </a:r>
            <a:r>
              <a:rPr lang="zh-CN" altLang="en-US" dirty="0">
                <a:latin typeface="Times New Roman" panose="02020603050405020304" pitchFamily="18" charset="0"/>
                <a:cs typeface="Times New Roman" panose="02020603050405020304" pitchFamily="18" charset="0"/>
              </a:rPr>
              <a:t>位的</a:t>
            </a:r>
            <a:r>
              <a:rPr lang="zh-CN" altLang="en-US" dirty="0">
                <a:solidFill>
                  <a:srgbClr val="FF0000"/>
                </a:solidFill>
                <a:latin typeface="Times New Roman" panose="02020603050405020304" pitchFamily="18" charset="0"/>
                <a:cs typeface="Times New Roman" panose="02020603050405020304" pitchFamily="18" charset="0"/>
              </a:rPr>
              <a:t>除数</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，得出</a:t>
            </a:r>
            <a:r>
              <a:rPr lang="zh-CN" altLang="en-US" dirty="0">
                <a:solidFill>
                  <a:srgbClr val="FF0000"/>
                </a:solidFill>
                <a:latin typeface="Times New Roman" panose="02020603050405020304" pitchFamily="18" charset="0"/>
                <a:cs typeface="Times New Roman" panose="02020603050405020304" pitchFamily="18" charset="0"/>
              </a:rPr>
              <a:t>商</a:t>
            </a:r>
            <a:r>
              <a:rPr lang="zh-CN" altLang="en-US" dirty="0">
                <a:latin typeface="Times New Roman" panose="02020603050405020304" pitchFamily="18" charset="0"/>
                <a:cs typeface="Times New Roman" panose="02020603050405020304" pitchFamily="18" charset="0"/>
              </a:rPr>
              <a:t>是 </a:t>
            </a:r>
            <a:r>
              <a:rPr lang="en-US" altLang="zh-CN" i="1" dirty="0">
                <a:latin typeface="Times New Roman" panose="02020603050405020304" pitchFamily="18" charset="0"/>
                <a:cs typeface="Times New Roman" panose="02020603050405020304" pitchFamily="18" charset="0"/>
              </a:rPr>
              <a:t>Q </a:t>
            </a:r>
            <a:r>
              <a:rPr lang="zh-CN" altLang="en-US" dirty="0">
                <a:latin typeface="Times New Roman" panose="02020603050405020304" pitchFamily="18" charset="0"/>
                <a:cs typeface="Times New Roman" panose="02020603050405020304" pitchFamily="18" charset="0"/>
              </a:rPr>
              <a:t>而</a:t>
            </a:r>
            <a:r>
              <a:rPr lang="zh-CN" altLang="en-US" dirty="0">
                <a:solidFill>
                  <a:srgbClr val="FF0000"/>
                </a:solidFill>
                <a:latin typeface="Times New Roman" panose="02020603050405020304" pitchFamily="18" charset="0"/>
                <a:cs typeface="Times New Roman" panose="02020603050405020304" pitchFamily="18" charset="0"/>
              </a:rPr>
              <a:t>余数</a:t>
            </a:r>
            <a:r>
              <a:rPr lang="zh-CN" altLang="en-US" dirty="0">
                <a:latin typeface="Times New Roman" panose="02020603050405020304" pitchFamily="18" charset="0"/>
                <a:cs typeface="Times New Roman" panose="02020603050405020304" pitchFamily="18" charset="0"/>
              </a:rPr>
              <a:t>是 </a:t>
            </a:r>
            <a:r>
              <a:rPr lang="en-US" altLang="zh-CN" i="1"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，余数 </a:t>
            </a:r>
            <a:r>
              <a:rPr lang="en-US" altLang="zh-CN" i="1" dirty="0">
                <a:latin typeface="Times New Roman" panose="02020603050405020304" pitchFamily="18" charset="0"/>
                <a:cs typeface="Times New Roman" panose="02020603050405020304" pitchFamily="18" charset="0"/>
              </a:rPr>
              <a:t>R </a:t>
            </a:r>
            <a:r>
              <a:rPr lang="zh-CN" altLang="en-US" dirty="0">
                <a:latin typeface="Times New Roman" panose="02020603050405020304" pitchFamily="18" charset="0"/>
                <a:cs typeface="Times New Roman" panose="02020603050405020304" pitchFamily="18" charset="0"/>
              </a:rPr>
              <a:t>比除数 </a:t>
            </a:r>
            <a:r>
              <a:rPr lang="en-US" altLang="zh-CN" i="1" dirty="0">
                <a:latin typeface="Times New Roman" panose="02020603050405020304" pitchFamily="18" charset="0"/>
                <a:cs typeface="Times New Roman" panose="02020603050405020304" pitchFamily="18" charset="0"/>
              </a:rPr>
              <a:t>P </a:t>
            </a:r>
            <a:r>
              <a:rPr lang="zh-CN" altLang="en-US" dirty="0">
                <a:latin typeface="Times New Roman" panose="02020603050405020304" pitchFamily="18" charset="0"/>
                <a:cs typeface="Times New Roman" panose="02020603050405020304" pitchFamily="18" charset="0"/>
              </a:rPr>
              <a:t>少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位，即 </a:t>
            </a:r>
            <a:r>
              <a:rPr lang="en-US" altLang="zh-CN" i="1" dirty="0">
                <a:latin typeface="Times New Roman" panose="02020603050405020304" pitchFamily="18" charset="0"/>
                <a:cs typeface="Times New Roman" panose="02020603050405020304" pitchFamily="18" charset="0"/>
              </a:rPr>
              <a:t>R </a:t>
            </a:r>
            <a:r>
              <a:rPr lang="zh-CN" altLang="en-US" dirty="0">
                <a:latin typeface="Times New Roman" panose="02020603050405020304" pitchFamily="18" charset="0"/>
                <a:cs typeface="Times New Roman" panose="02020603050405020304" pitchFamily="18" charset="0"/>
              </a:rPr>
              <a:t>是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位。 </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将</a:t>
            </a:r>
            <a:r>
              <a:rPr lang="zh-CN" altLang="zh-CN" dirty="0">
                <a:latin typeface="Times New Roman" panose="02020603050405020304" pitchFamily="18" charset="0"/>
                <a:cs typeface="Times New Roman" panose="02020603050405020304" pitchFamily="18" charset="0"/>
              </a:rPr>
              <a:t>余数</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R </a:t>
            </a:r>
            <a:r>
              <a:rPr lang="zh-CN" altLang="zh-CN" dirty="0">
                <a:latin typeface="Times New Roman" panose="02020603050405020304" pitchFamily="18" charset="0"/>
                <a:cs typeface="Times New Roman" panose="02020603050405020304" pitchFamily="18" charset="0"/>
              </a:rPr>
              <a:t>作为冗余码拼接在数据</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 </a:t>
            </a:r>
            <a:r>
              <a:rPr lang="zh-CN" altLang="zh-CN" dirty="0">
                <a:latin typeface="Times New Roman" panose="02020603050405020304" pitchFamily="18" charset="0"/>
                <a:cs typeface="Times New Roman" panose="02020603050405020304" pitchFamily="18" charset="0"/>
              </a:rPr>
              <a:t>后面发送出去</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dirty="0"/>
              <a:t>冗余码的计算举例 </a:t>
            </a:r>
            <a:endParaRPr lang="zh-CN" altLang="en-US" dirty="0"/>
          </a:p>
        </p:txBody>
      </p:sp>
      <p:sp>
        <p:nvSpPr>
          <p:cNvPr id="145411" name="Rectangle 3"/>
          <p:cNvSpPr>
            <a:spLocks noGrp="1" noChangeArrowheads="1"/>
          </p:cNvSpPr>
          <p:nvPr>
            <p:ph idx="1"/>
          </p:nvPr>
        </p:nvSpPr>
        <p:spPr>
          <a:xfrm>
            <a:off x="1031983" y="1824376"/>
            <a:ext cx="8346723" cy="3332816"/>
          </a:xfrm>
        </p:spPr>
        <p:txBody>
          <a:bodyPr/>
          <a:lstStyle/>
          <a:p>
            <a:r>
              <a:rPr lang="zh-CN" altLang="en-US" sz="2800" dirty="0">
                <a:latin typeface="Times New Roman" panose="02020603050405020304" pitchFamily="18" charset="0"/>
                <a:cs typeface="Times New Roman" panose="02020603050405020304" pitchFamily="18" charset="0"/>
              </a:rPr>
              <a:t>现在</a:t>
            </a:r>
            <a:r>
              <a:rPr lang="zh-CN" altLang="en-US" sz="2800" i="1"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 = 6, </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 101001</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设</a:t>
            </a:r>
            <a:r>
              <a:rPr lang="zh-CN" altLang="en-US" sz="2800" i="1"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3, </a:t>
            </a:r>
            <a:r>
              <a:rPr lang="zh-CN" altLang="en-US" sz="2800" dirty="0">
                <a:solidFill>
                  <a:srgbClr val="FF0000"/>
                </a:solidFill>
                <a:latin typeface="Times New Roman" panose="02020603050405020304" pitchFamily="18" charset="0"/>
                <a:cs typeface="Times New Roman" panose="02020603050405020304" pitchFamily="18" charset="0"/>
              </a:rPr>
              <a:t>除数</a:t>
            </a:r>
            <a:r>
              <a:rPr lang="zh-CN" altLang="en-US"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 = 1101</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被除数是 </a:t>
            </a:r>
            <a:r>
              <a:rPr lang="en-US" altLang="zh-CN" sz="2800" dirty="0">
                <a:latin typeface="Times New Roman" panose="02020603050405020304" pitchFamily="18" charset="0"/>
                <a:cs typeface="Times New Roman" panose="02020603050405020304" pitchFamily="18" charset="0"/>
              </a:rPr>
              <a:t>2</a:t>
            </a:r>
            <a:r>
              <a:rPr lang="en-US" altLang="zh-CN" sz="2800" i="1" baseline="30000" dirty="0">
                <a:latin typeface="Times New Roman" panose="02020603050405020304" pitchFamily="18" charset="0"/>
                <a:cs typeface="Times New Roman" panose="02020603050405020304" pitchFamily="18" charset="0"/>
              </a:rPr>
              <a:t>n</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 101001000</a:t>
            </a:r>
            <a:r>
              <a:rPr lang="zh-CN" altLang="en-US"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模 </a:t>
            </a:r>
            <a:r>
              <a:rPr lang="en-US" altLang="zh-CN" sz="2800" dirty="0">
                <a:latin typeface="Times New Roman" panose="02020603050405020304" pitchFamily="18" charset="0"/>
                <a:cs typeface="Times New Roman" panose="02020603050405020304" pitchFamily="18" charset="0"/>
              </a:rPr>
              <a:t>2 </a:t>
            </a:r>
            <a:r>
              <a:rPr lang="zh-CN" altLang="en-US" sz="2800" dirty="0">
                <a:latin typeface="Times New Roman" panose="02020603050405020304" pitchFamily="18" charset="0"/>
                <a:cs typeface="Times New Roman" panose="02020603050405020304" pitchFamily="18" charset="0"/>
              </a:rPr>
              <a:t>运算的结果是：</a:t>
            </a:r>
            <a:r>
              <a:rPr lang="zh-CN" altLang="en-US" sz="2800" dirty="0">
                <a:solidFill>
                  <a:srgbClr val="FF0000"/>
                </a:solidFill>
                <a:latin typeface="Times New Roman" panose="02020603050405020304" pitchFamily="18" charset="0"/>
                <a:cs typeface="Times New Roman" panose="02020603050405020304" pitchFamily="18" charset="0"/>
              </a:rPr>
              <a:t>商</a:t>
            </a:r>
            <a:r>
              <a:rPr lang="zh-CN" altLang="en-US"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cs typeface="Times New Roman" panose="02020603050405020304" pitchFamily="18" charset="0"/>
              </a:rPr>
              <a:t> = 110101</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a:t>
            </a:r>
            <a:r>
              <a:rPr lang="zh-CN" altLang="en-US" sz="2800" dirty="0">
                <a:solidFill>
                  <a:srgbClr val="FF0000"/>
                </a:solidFill>
                <a:latin typeface="Times New Roman" panose="02020603050405020304" pitchFamily="18" charset="0"/>
                <a:cs typeface="Times New Roman" panose="02020603050405020304" pitchFamily="18" charset="0"/>
              </a:rPr>
              <a:t>余数</a:t>
            </a:r>
            <a:r>
              <a:rPr lang="zh-CN" altLang="en-US"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 = 001</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把余数 </a:t>
            </a:r>
            <a:r>
              <a:rPr lang="en-US" altLang="zh-CN" sz="2800" i="1" dirty="0">
                <a:latin typeface="Times New Roman" panose="02020603050405020304" pitchFamily="18" charset="0"/>
                <a:cs typeface="Times New Roman" panose="02020603050405020304" pitchFamily="18" charset="0"/>
              </a:rPr>
              <a:t>R </a:t>
            </a:r>
            <a:r>
              <a:rPr lang="zh-CN" altLang="en-US" sz="2800" dirty="0">
                <a:latin typeface="Times New Roman" panose="02020603050405020304" pitchFamily="18" charset="0"/>
                <a:cs typeface="Times New Roman" panose="02020603050405020304" pitchFamily="18" charset="0"/>
              </a:rPr>
              <a:t>作为</a:t>
            </a:r>
            <a:r>
              <a:rPr lang="zh-CN" altLang="en-US" sz="2800" dirty="0">
                <a:solidFill>
                  <a:srgbClr val="FF0000"/>
                </a:solidFill>
                <a:latin typeface="Times New Roman" panose="02020603050405020304" pitchFamily="18" charset="0"/>
                <a:cs typeface="Times New Roman" panose="02020603050405020304" pitchFamily="18" charset="0"/>
              </a:rPr>
              <a:t>冗余码</a:t>
            </a:r>
            <a:r>
              <a:rPr lang="zh-CN" altLang="en-US" sz="2800" dirty="0">
                <a:latin typeface="Times New Roman" panose="02020603050405020304" pitchFamily="18" charset="0"/>
                <a:cs typeface="Times New Roman" panose="02020603050405020304" pitchFamily="18" charset="0"/>
              </a:rPr>
              <a:t>添加在数据 </a:t>
            </a:r>
            <a:r>
              <a:rPr lang="en-US" altLang="zh-CN" sz="2800" i="1" dirty="0">
                <a:latin typeface="Times New Roman" panose="02020603050405020304" pitchFamily="18" charset="0"/>
                <a:cs typeface="Times New Roman" panose="02020603050405020304" pitchFamily="18" charset="0"/>
              </a:rPr>
              <a:t>M </a:t>
            </a:r>
            <a:r>
              <a:rPr lang="zh-CN" altLang="en-US" sz="2800" dirty="0">
                <a:latin typeface="Times New Roman" panose="02020603050405020304" pitchFamily="18" charset="0"/>
                <a:cs typeface="Times New Roman" panose="02020603050405020304" pitchFamily="18" charset="0"/>
              </a:rPr>
              <a:t>的后面发送出去。发送的数据是：</a:t>
            </a:r>
            <a:r>
              <a:rPr lang="en-US" altLang="zh-CN" sz="2800" dirty="0">
                <a:latin typeface="Times New Roman" panose="02020603050405020304" pitchFamily="18" charset="0"/>
                <a:cs typeface="Times New Roman" panose="02020603050405020304" pitchFamily="18" charset="0"/>
              </a:rPr>
              <a:t>2</a:t>
            </a:r>
            <a:r>
              <a:rPr lang="en-US" altLang="zh-CN" sz="2800" i="1" baseline="30000" dirty="0">
                <a:latin typeface="Times New Roman" panose="02020603050405020304" pitchFamily="18" charset="0"/>
                <a:cs typeface="Times New Roman" panose="02020603050405020304" pitchFamily="18" charset="0"/>
              </a:rPr>
              <a:t>n</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即：</a:t>
            </a:r>
            <a:r>
              <a:rPr lang="en-US" altLang="zh-CN" sz="2800" dirty="0">
                <a:latin typeface="Times New Roman" panose="02020603050405020304" pitchFamily="18" charset="0"/>
                <a:cs typeface="Times New Roman" panose="02020603050405020304" pitchFamily="18" charset="0"/>
              </a:rPr>
              <a:t>101001001</a:t>
            </a:r>
            <a:r>
              <a:rPr lang="zh-CN" altLang="en-US" sz="2800" dirty="0">
                <a:latin typeface="Times New Roman" panose="02020603050405020304" pitchFamily="18" charset="0"/>
                <a:cs typeface="Times New Roman" panose="02020603050405020304" pitchFamily="18" charset="0"/>
              </a:rPr>
              <a:t>，共 </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位。</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anim calcmode="lin" valueType="num">
                                      <p:cBhvr additive="base">
                                        <p:cTn id="11" dur="500" fill="hold"/>
                                        <p:tgtEl>
                                          <p:spTgt spid="145411">
                                            <p:txEl>
                                              <p:pRg st="6" end="6"/>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54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dirty="0"/>
              <a:t>循环冗余检验的原理说明 </a:t>
            </a:r>
            <a:endParaRPr lang="zh-CN" altLang="en-US" dirty="0"/>
          </a:p>
        </p:txBody>
      </p:sp>
      <p:grpSp>
        <p:nvGrpSpPr>
          <p:cNvPr id="3" name="组合 2"/>
          <p:cNvGrpSpPr/>
          <p:nvPr/>
        </p:nvGrpSpPr>
        <p:grpSpPr>
          <a:xfrm>
            <a:off x="1288652" y="1196752"/>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ea typeface="宋体" panose="02010600030101010101" pitchFamily="2" charset="-122"/>
                </a:rPr>
                <a:t>P</a:t>
              </a:r>
              <a:r>
                <a:rPr lang="en-US" altLang="zh-CN" sz="2400" b="1" dirty="0">
                  <a:ea typeface="宋体" panose="02010600030101010101" pitchFamily="2" charset="-122"/>
                </a:rPr>
                <a:t> (</a:t>
              </a:r>
              <a:r>
                <a:rPr lang="zh-CN" altLang="en-US" sz="2400" b="1" dirty="0">
                  <a:ea typeface="宋体" panose="02010600030101010101" pitchFamily="2" charset="-122"/>
                </a:rPr>
                <a:t>除数</a:t>
              </a:r>
              <a:r>
                <a:rPr lang="en-US" altLang="zh-CN" sz="2400" b="1" dirty="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panose="02010600030101010101" pitchFamily="2" charset="-122"/>
                </a:rPr>
                <a:t>110101</a:t>
              </a:r>
              <a:endParaRPr lang="en-US" altLang="zh-CN" sz="2800" b="1" dirty="0">
                <a:latin typeface="Times New Roman" panose="02020603050405020304" pitchFamily="18" charset="0"/>
                <a:ea typeface="宋体" panose="02010600030101010101" pitchFamily="2"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ea typeface="宋体" panose="02010600030101010101" pitchFamily="2" charset="-122"/>
                </a:rPr>
                <a:t>101001</a:t>
              </a:r>
              <a:r>
                <a:rPr lang="en-US" altLang="zh-CN" sz="2800" b="1" dirty="0">
                  <a:solidFill>
                    <a:srgbClr val="FF0000"/>
                  </a:solidFill>
                  <a:ea typeface="宋体" panose="02010600030101010101" pitchFamily="2" charset="-122"/>
                </a:rPr>
                <a:t>000</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t>2</a:t>
              </a:r>
              <a:r>
                <a:rPr lang="en-US" altLang="zh-CN" sz="2400" b="1" i="1" baseline="30000" dirty="0"/>
                <a:t>n</a:t>
              </a:r>
              <a:r>
                <a:rPr lang="en-US" altLang="zh-CN" sz="2400" b="1" i="1" dirty="0"/>
                <a:t>M </a:t>
              </a:r>
              <a:r>
                <a:rPr lang="en-US" altLang="zh-CN" sz="2400" b="1" dirty="0"/>
                <a:t>(</a:t>
              </a:r>
              <a:r>
                <a:rPr lang="zh-CN" altLang="en-US" sz="2400" b="1" dirty="0"/>
                <a:t>被除数</a:t>
              </a:r>
              <a:r>
                <a:rPr lang="en-US" altLang="zh-CN" sz="2400" b="1" dirty="0"/>
                <a:t>)</a:t>
              </a:r>
              <a:endParaRPr lang="en-US" altLang="zh-CN" sz="2400" b="1" dirty="0">
                <a:latin typeface="Courier New" panose="02070309020205020404"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1" name="Rectangle 12"/>
            <p:cNvSpPr>
              <a:spLocks noChangeArrowheads="1"/>
            </p:cNvSpPr>
            <p:nvPr/>
          </p:nvSpPr>
          <p:spPr bwMode="auto">
            <a:xfrm>
              <a:off x="386747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0111</a:t>
              </a:r>
              <a:endParaRPr lang="en-US" altLang="zh-CN" sz="2800" b="1" dirty="0">
                <a:latin typeface="Times New Roman" panose="02020603050405020304" pitchFamily="18" charset="0"/>
                <a:ea typeface="宋体" panose="02010600030101010101" pitchFamily="2"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0110</a:t>
              </a:r>
              <a:endParaRPr lang="en-US" altLang="zh-CN" sz="2800" b="1" dirty="0">
                <a:latin typeface="Times New Roman" panose="02020603050405020304" pitchFamily="18" charset="0"/>
                <a:ea typeface="宋体" panose="02010600030101010101" pitchFamily="2"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1100</a:t>
              </a:r>
              <a:endParaRPr lang="en-US" altLang="zh-CN" sz="2800" b="1" dirty="0">
                <a:latin typeface="Times New Roman" panose="02020603050405020304" pitchFamily="18" charset="0"/>
                <a:ea typeface="宋体" panose="02010600030101010101" pitchFamily="2"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1101</a:t>
              </a:r>
              <a:endParaRPr lang="en-US" altLang="zh-CN" sz="2800" b="1" dirty="0">
                <a:latin typeface="Times New Roman" panose="02020603050405020304" pitchFamily="18" charset="0"/>
                <a:ea typeface="宋体" panose="02010600030101010101" pitchFamily="2"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001</a:t>
              </a:r>
              <a:endParaRPr lang="en-US" altLang="zh-CN" sz="2800" b="1" dirty="0">
                <a:latin typeface="Times New Roman" panose="02020603050405020304" pitchFamily="18" charset="0"/>
                <a:ea typeface="宋体" panose="02010600030101010101" pitchFamily="2"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t>R</a:t>
              </a:r>
              <a:r>
                <a:rPr lang="en-US" altLang="zh-CN" sz="2400" b="1" dirty="0"/>
                <a:t> (</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anose="02020603050405020304" pitchFamily="18" charset="0"/>
                <a:ea typeface="宋体" panose="02010600030101010101" pitchFamily="2" charset="-122"/>
              </a:endParaRPr>
            </a:p>
          </p:txBody>
        </p:sp>
        <p:sp>
          <p:nvSpPr>
            <p:cNvPr id="51"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34316" y="2056927"/>
              <a:ext cx="2692" cy="546298"/>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491679" y="2047406"/>
              <a:ext cx="0" cy="1212133"/>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693965" y="2020664"/>
              <a:ext cx="28595" cy="1871417"/>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870237" y="2020664"/>
              <a:ext cx="59117" cy="2542408"/>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091754" y="2022250"/>
              <a:ext cx="34283" cy="3236666"/>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ea typeface="宋体" panose="02010600030101010101" pitchFamily="2" charset="-122"/>
                </a:rPr>
                <a:t>Q</a:t>
              </a:r>
              <a:r>
                <a:rPr lang="en-US" altLang="zh-CN" sz="2400" b="1" dirty="0">
                  <a:ea typeface="宋体" panose="02010600030101010101" pitchFamily="2" charset="-122"/>
                </a:rPr>
                <a:t> (</a:t>
              </a:r>
              <a:r>
                <a:rPr lang="zh-CN" altLang="en-US" sz="2400" b="1" dirty="0">
                  <a:ea typeface="宋体" panose="02010600030101010101" pitchFamily="2" charset="-122"/>
                </a:rPr>
                <a:t>商</a:t>
              </a:r>
              <a:r>
                <a:rPr lang="en-US" altLang="zh-CN" sz="2400" b="1" dirty="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4" name="图片 3"/>
          <p:cNvPicPr>
            <a:picLocks noChangeAspect="1"/>
          </p:cNvPicPr>
          <p:nvPr/>
        </p:nvPicPr>
        <p:blipFill>
          <a:blip r:embed="rId1"/>
          <a:stretch>
            <a:fillRect/>
          </a:stretch>
        </p:blipFill>
        <p:spPr>
          <a:xfrm>
            <a:off x="2615497" y="5949280"/>
            <a:ext cx="4785775" cy="1018120"/>
          </a:xfrm>
          <a:prstGeom prst="rect">
            <a:avLst/>
          </a:prstGeom>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latin typeface="Times New Roman" panose="02020603050405020304" pitchFamily="18" charset="0"/>
                <a:cs typeface="Times New Roman" panose="02020603050405020304" pitchFamily="18" charset="0"/>
              </a:rPr>
              <a:t>FCS</a:t>
            </a:r>
            <a:r>
              <a:rPr lang="en-US" altLang="zh-CN" dirty="0"/>
              <a:t> </a:t>
            </a:r>
            <a:endParaRPr lang="en-US" altLang="zh-CN" dirty="0"/>
          </a:p>
        </p:txBody>
      </p:sp>
      <p:sp>
        <p:nvSpPr>
          <p:cNvPr id="47107"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在数据后面添加上的冗余码称为</a:t>
            </a:r>
            <a:r>
              <a:rPr lang="zh-CN" altLang="en-US" dirty="0">
                <a:solidFill>
                  <a:srgbClr val="FF0000"/>
                </a:solidFill>
                <a:latin typeface="Times New Roman" panose="02020603050405020304" pitchFamily="18" charset="0"/>
                <a:cs typeface="Times New Roman" panose="02020603050405020304" pitchFamily="18" charset="0"/>
              </a:rPr>
              <a:t>帧检验序列</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FCS (Frame Check Sequence)</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循环冗余检验 </a:t>
            </a:r>
            <a:r>
              <a:rPr lang="en-US" altLang="zh-CN" dirty="0">
                <a:latin typeface="Times New Roman" panose="02020603050405020304" pitchFamily="18" charset="0"/>
                <a:cs typeface="Times New Roman" panose="02020603050405020304" pitchFamily="18" charset="0"/>
              </a:rPr>
              <a:t>CRC </a:t>
            </a:r>
            <a:r>
              <a:rPr lang="zh-CN" altLang="en-US" dirty="0">
                <a:latin typeface="Times New Roman" panose="02020603050405020304" pitchFamily="18" charset="0"/>
                <a:cs typeface="Times New Roman" panose="02020603050405020304" pitchFamily="18" charset="0"/>
              </a:rPr>
              <a:t>和帧检验序列 </a:t>
            </a:r>
            <a:r>
              <a:rPr lang="en-US" altLang="zh-CN" dirty="0">
                <a:latin typeface="Times New Roman" panose="02020603050405020304" pitchFamily="18" charset="0"/>
                <a:cs typeface="Times New Roman" panose="02020603050405020304" pitchFamily="18" charset="0"/>
              </a:rPr>
              <a:t>FCS </a:t>
            </a:r>
            <a:r>
              <a:rPr lang="zh-CN" altLang="en-US" dirty="0">
                <a:latin typeface="Times New Roman" panose="02020603050405020304" pitchFamily="18" charset="0"/>
                <a:cs typeface="Times New Roman" panose="02020603050405020304" pitchFamily="18" charset="0"/>
              </a:rPr>
              <a:t>并不等同。</a:t>
            </a:r>
            <a:endParaRPr lang="zh-CN" altLang="en-US" dirty="0">
              <a:latin typeface="Times New Roman" panose="02020603050405020304" pitchFamily="18" charset="0"/>
              <a:cs typeface="Times New Roman" panose="02020603050405020304" pitchFamily="18" charset="0"/>
            </a:endParaRPr>
          </a:p>
          <a:p>
            <a:pPr lvl="1"/>
            <a:r>
              <a:rPr lang="en-US" altLang="zh-CN"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CRC </a:t>
            </a:r>
            <a:r>
              <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是一种常用的检错方法，而 </a:t>
            </a:r>
            <a:r>
              <a:rPr lang="en-US" altLang="zh-CN"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FCS </a:t>
            </a:r>
            <a:r>
              <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是添加在数据后面的冗余码。</a:t>
            </a:r>
            <a:endPar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lvl="1"/>
            <a:r>
              <a:rPr lang="en-US" altLang="zh-CN"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FCS </a:t>
            </a:r>
            <a:r>
              <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可以用 </a:t>
            </a:r>
            <a:r>
              <a:rPr lang="en-US" altLang="zh-CN"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CRC </a:t>
            </a:r>
            <a:r>
              <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这种方法得出，但 </a:t>
            </a:r>
            <a:r>
              <a:rPr lang="en-US" altLang="zh-CN"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CRC </a:t>
            </a:r>
            <a:r>
              <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并非用来获得 </a:t>
            </a:r>
            <a:r>
              <a:rPr lang="en-US" altLang="zh-CN"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FCS </a:t>
            </a:r>
            <a:r>
              <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的唯一方法。</a:t>
            </a:r>
            <a:r>
              <a:rPr lang="zh-CN" altLang="en-US" dirty="0">
                <a:solidFill>
                  <a:srgbClr val="000099"/>
                </a:solidFill>
              </a:rPr>
              <a:t>  </a:t>
            </a:r>
            <a:endParaRPr lang="zh-CN" altLang="en-US" dirty="0">
              <a:solidFill>
                <a:srgbClr val="000099"/>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a:t>
            </a:r>
            <a:br>
              <a:rPr lang="en-US" altLang="zh-CN" sz="3600" dirty="0"/>
            </a:br>
            <a:r>
              <a:rPr lang="zh-CN" altLang="en-US" sz="3600" dirty="0"/>
              <a:t> </a:t>
            </a:r>
            <a:r>
              <a:rPr lang="en-US" altLang="zh-CN" sz="3600" dirty="0">
                <a:latin typeface="Times New Roman" panose="02020603050405020304" pitchFamily="18" charset="0"/>
                <a:cs typeface="Times New Roman" panose="02020603050405020304" pitchFamily="18" charset="0"/>
              </a:rPr>
              <a:t>CRC </a:t>
            </a:r>
            <a:r>
              <a:rPr lang="zh-CN" altLang="en-US" sz="3600" dirty="0">
                <a:latin typeface="Times New Roman" panose="02020603050405020304" pitchFamily="18" charset="0"/>
                <a:cs typeface="Times New Roman" panose="02020603050405020304" pitchFamily="18" charset="0"/>
              </a:rPr>
              <a:t>检验</a:t>
            </a:r>
            <a:r>
              <a:rPr lang="zh-CN" altLang="en-US" sz="3600" dirty="0"/>
              <a:t> </a:t>
            </a:r>
            <a:endParaRPr lang="zh-CN" altLang="en-US" sz="3600" dirty="0"/>
          </a:p>
        </p:txBody>
      </p:sp>
      <p:sp>
        <p:nvSpPr>
          <p:cNvPr id="150531" name="Rectangle 3"/>
          <p:cNvSpPr>
            <a:spLocks noGrp="1" noChangeArrowheads="1"/>
          </p:cNvSpPr>
          <p:nvPr>
            <p:ph idx="1"/>
          </p:nvPr>
        </p:nvSpPr>
        <p:spPr/>
        <p:txBody>
          <a:bodyPr/>
          <a:lstStyle/>
          <a:p>
            <a:pPr algn="just">
              <a:lnSpc>
                <a:spcPct val="100000"/>
              </a:lnSpc>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若得出的余数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 0</a:t>
            </a:r>
            <a:r>
              <a:rPr lang="zh-CN" altLang="en-US" dirty="0">
                <a:latin typeface="Times New Roman" panose="02020603050405020304" pitchFamily="18" charset="0"/>
                <a:cs typeface="Times New Roman" panose="02020603050405020304" pitchFamily="18" charset="0"/>
              </a:rPr>
              <a:t>，则判定这个帧没有差错，就</a:t>
            </a:r>
            <a:r>
              <a:rPr lang="zh-CN" altLang="en-US" dirty="0">
                <a:solidFill>
                  <a:srgbClr val="FF0000"/>
                </a:solidFill>
                <a:latin typeface="Times New Roman" panose="02020603050405020304" pitchFamily="18" charset="0"/>
                <a:cs typeface="Times New Roman" panose="02020603050405020304" pitchFamily="18" charset="0"/>
              </a:rPr>
              <a:t>接受 </a:t>
            </a:r>
            <a:r>
              <a:rPr lang="en-US" altLang="zh-CN" dirty="0">
                <a:latin typeface="Times New Roman" panose="02020603050405020304" pitchFamily="18" charset="0"/>
                <a:cs typeface="Times New Roman" panose="02020603050405020304" pitchFamily="18" charset="0"/>
              </a:rPr>
              <a:t>(accept)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a:lnSpc>
                <a:spcPct val="100000"/>
              </a:lnSpc>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若余数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0</a:t>
            </a:r>
            <a:r>
              <a:rPr lang="zh-CN" altLang="en-US" dirty="0">
                <a:latin typeface="Times New Roman" panose="02020603050405020304" pitchFamily="18" charset="0"/>
                <a:cs typeface="Times New Roman" panose="02020603050405020304" pitchFamily="18" charset="0"/>
              </a:rPr>
              <a:t>，则判定这个帧有差错，就</a:t>
            </a:r>
            <a:r>
              <a:rPr lang="zh-CN" altLang="en-US" dirty="0">
                <a:solidFill>
                  <a:srgbClr val="FF0000"/>
                </a:solidFill>
                <a:latin typeface="Times New Roman" panose="02020603050405020304" pitchFamily="18" charset="0"/>
                <a:cs typeface="Times New Roman" panose="02020603050405020304" pitchFamily="18" charset="0"/>
              </a:rPr>
              <a:t>丢弃。</a:t>
            </a:r>
            <a:endParaRPr lang="zh-CN" altLang="en-US"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zh-CN" altLang="en-US" dirty="0">
                <a:latin typeface="Times New Roman" panose="02020603050405020304" pitchFamily="18" charset="0"/>
                <a:cs typeface="Times New Roman" panose="02020603050405020304" pitchFamily="18" charset="0"/>
              </a:rPr>
              <a:t>但这种检测方法并不能确定究竟是哪一个或哪几个比特出现了差错。</a:t>
            </a:r>
            <a:endParaRPr lang="zh-CN" altLang="en-US" dirty="0">
              <a:latin typeface="Times New Roman" panose="02020603050405020304" pitchFamily="18" charset="0"/>
              <a:cs typeface="Times New Roman" panose="02020603050405020304" pitchFamily="18" charset="0"/>
            </a:endParaRPr>
          </a:p>
          <a:p>
            <a:pPr algn="just">
              <a:lnSpc>
                <a:spcPct val="100000"/>
              </a:lnSpc>
            </a:pPr>
            <a:r>
              <a:rPr lang="zh-CN" altLang="en-US" dirty="0">
                <a:latin typeface="Times New Roman" panose="02020603050405020304" pitchFamily="18" charset="0"/>
                <a:cs typeface="Times New Roman" panose="02020603050405020304" pitchFamily="18" charset="0"/>
              </a:rPr>
              <a:t>只要经过严格的挑选，并使用位数足够多的除数</a:t>
            </a:r>
            <a:r>
              <a:rPr lang="zh-CN" altLang="en-US" sz="10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，那么出现检测不到的差错的概率就很小很小。</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dirty="0"/>
              <a:t>循环冗余码</a:t>
            </a:r>
            <a:endParaRPr lang="zh-CN" altLang="en-US" dirty="0"/>
          </a:p>
        </p:txBody>
      </p:sp>
      <p:sp>
        <p:nvSpPr>
          <p:cNvPr id="59396" name="Text Box 3"/>
          <p:cNvSpPr txBox="1">
            <a:spLocks noChangeArrowheads="1"/>
          </p:cNvSpPr>
          <p:nvPr/>
        </p:nvSpPr>
        <p:spPr bwMode="auto">
          <a:xfrm>
            <a:off x="992560" y="1124744"/>
            <a:ext cx="8526867" cy="240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33705"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在数据链路层传送的帧中，广泛使用了</a:t>
            </a:r>
            <a:r>
              <a:rPr lang="en-US" altLang="zh-CN" sz="2600" dirty="0">
                <a:latin typeface="Times New Roman" panose="02020603050405020304" pitchFamily="18" charset="0"/>
                <a:ea typeface="+mn-ea"/>
                <a:cs typeface="Times New Roman" panose="02020603050405020304" pitchFamily="18" charset="0"/>
              </a:rPr>
              <a:t>CRC </a:t>
            </a:r>
            <a:r>
              <a:rPr lang="zh-CN" altLang="en-US" sz="2600" dirty="0">
                <a:latin typeface="Times New Roman" panose="02020603050405020304" pitchFamily="18" charset="0"/>
                <a:ea typeface="+mn-ea"/>
                <a:cs typeface="Times New Roman" panose="02020603050405020304" pitchFamily="18" charset="0"/>
              </a:rPr>
              <a:t>检错技术。</a:t>
            </a:r>
            <a:endParaRPr lang="zh-CN" altLang="en-US" sz="2600" dirty="0">
              <a:latin typeface="Times New Roman" panose="02020603050405020304" pitchFamily="18" charset="0"/>
              <a:ea typeface="+mn-ea"/>
              <a:cs typeface="Times New Roman" panose="02020603050405020304" pitchFamily="18" charset="0"/>
            </a:endParaRPr>
          </a:p>
          <a:p>
            <a:pPr marL="433705"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循环冗余校验码</a:t>
            </a:r>
            <a:r>
              <a:rPr lang="en-US" altLang="zh-CN" sz="2600" dirty="0">
                <a:latin typeface="Times New Roman" panose="02020603050405020304" pitchFamily="18" charset="0"/>
                <a:ea typeface="+mn-ea"/>
                <a:cs typeface="Times New Roman" panose="02020603050405020304" pitchFamily="18" charset="0"/>
              </a:rPr>
              <a:t>CRC</a:t>
            </a:r>
            <a:r>
              <a:rPr lang="zh-CN" altLang="en-US" sz="2600" dirty="0">
                <a:latin typeface="Times New Roman" panose="02020603050405020304" pitchFamily="18" charset="0"/>
                <a:ea typeface="+mn-ea"/>
                <a:cs typeface="Times New Roman" panose="02020603050405020304" pitchFamily="18" charset="0"/>
              </a:rPr>
              <a:t>（</a:t>
            </a:r>
            <a:r>
              <a:rPr lang="en-US" altLang="zh-CN" sz="2600" dirty="0">
                <a:latin typeface="Times New Roman" panose="02020603050405020304" pitchFamily="18" charset="0"/>
                <a:ea typeface="+mn-ea"/>
                <a:cs typeface="Times New Roman" panose="02020603050405020304" pitchFamily="18" charset="0"/>
              </a:rPr>
              <a:t>Cyclic Redundancy Check</a:t>
            </a:r>
            <a:r>
              <a:rPr lang="zh-CN" altLang="en-US" sz="2600" dirty="0">
                <a:latin typeface="Times New Roman" panose="02020603050405020304" pitchFamily="18" charset="0"/>
                <a:ea typeface="+mn-ea"/>
                <a:cs typeface="Times New Roman" panose="02020603050405020304" pitchFamily="18" charset="0"/>
              </a:rPr>
              <a:t>），能够检测出数据帧中的</a:t>
            </a:r>
            <a:r>
              <a:rPr lang="en-US" altLang="zh-CN" sz="2600" dirty="0">
                <a:latin typeface="Times New Roman" panose="02020603050405020304" pitchFamily="18" charset="0"/>
                <a:ea typeface="+mn-ea"/>
                <a:cs typeface="Times New Roman" panose="02020603050405020304" pitchFamily="18" charset="0"/>
              </a:rPr>
              <a:t>1</a:t>
            </a:r>
            <a:r>
              <a:rPr lang="zh-CN" altLang="en-US" sz="2600" dirty="0">
                <a:latin typeface="Times New Roman" panose="02020603050405020304" pitchFamily="18" charset="0"/>
                <a:ea typeface="+mn-ea"/>
                <a:cs typeface="Times New Roman" panose="02020603050405020304" pitchFamily="18" charset="0"/>
              </a:rPr>
              <a:t>位或</a:t>
            </a:r>
            <a:r>
              <a:rPr lang="en-US" altLang="zh-CN" sz="2600" dirty="0">
                <a:latin typeface="Times New Roman" panose="02020603050405020304" pitchFamily="18" charset="0"/>
                <a:ea typeface="+mn-ea"/>
                <a:cs typeface="Times New Roman" panose="02020603050405020304" pitchFamily="18" charset="0"/>
              </a:rPr>
              <a:t>n</a:t>
            </a:r>
            <a:r>
              <a:rPr lang="zh-CN" altLang="en-US" sz="2600" dirty="0">
                <a:latin typeface="Times New Roman" panose="02020603050405020304" pitchFamily="18" charset="0"/>
                <a:ea typeface="+mn-ea"/>
                <a:cs typeface="Times New Roman" panose="02020603050405020304" pitchFamily="18" charset="0"/>
              </a:rPr>
              <a:t>位错误，然后丢弃重传，具有良好的检错能力。</a:t>
            </a:r>
            <a:endParaRPr lang="zh-CN" altLang="en-US" sz="2600" dirty="0">
              <a:latin typeface="Times New Roman" panose="02020603050405020304" pitchFamily="18" charset="0"/>
              <a:ea typeface="+mn-ea"/>
              <a:cs typeface="Times New Roman" panose="02020603050405020304" pitchFamily="18" charset="0"/>
            </a:endParaRPr>
          </a:p>
          <a:p>
            <a:pPr marL="433705" indent="-285750" eaLnBrk="1" hangingPunct="1">
              <a:spcBef>
                <a:spcPct val="20000"/>
              </a:spcBef>
              <a:spcAft>
                <a:spcPts val="600"/>
              </a:spcAft>
              <a:buClr>
                <a:srgbClr val="1287C3"/>
              </a:buClr>
              <a:buSzPct val="145000"/>
              <a:buFont typeface="Arial" panose="020B0604020202020204" pitchFamily="34" charset="0"/>
              <a:buChar char="•"/>
            </a:pPr>
            <a:r>
              <a:rPr lang="en-US" altLang="zh-CN" sz="2600" dirty="0">
                <a:latin typeface="+mn-lt"/>
                <a:ea typeface="+mn-ea"/>
              </a:rPr>
              <a:t>CRC</a:t>
            </a:r>
            <a:r>
              <a:rPr lang="zh-CN" altLang="en-US" sz="2600" dirty="0">
                <a:latin typeface="+mn-lt"/>
                <a:ea typeface="+mn-ea"/>
              </a:rPr>
              <a:t>方法也称为多项式编码（</a:t>
            </a:r>
            <a:r>
              <a:rPr lang="zh-CN" altLang="en-US" sz="2600" dirty="0">
                <a:solidFill>
                  <a:srgbClr val="FF0000"/>
                </a:solidFill>
                <a:latin typeface="+mn-lt"/>
                <a:ea typeface="+mn-ea"/>
              </a:rPr>
              <a:t>表示除数</a:t>
            </a:r>
            <a:r>
              <a:rPr lang="zh-CN" altLang="en-US" sz="2600" dirty="0">
                <a:latin typeface="+mn-lt"/>
                <a:ea typeface="+mn-ea"/>
              </a:rPr>
              <a:t>），标准格式为：</a:t>
            </a:r>
            <a:endParaRPr lang="zh-CN" altLang="en-US" sz="2600" dirty="0">
              <a:latin typeface="+mn-lt"/>
              <a:ea typeface="+mn-ea"/>
            </a:endParaRPr>
          </a:p>
        </p:txBody>
      </p:sp>
      <p:pic>
        <p:nvPicPr>
          <p:cNvPr id="5939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4503" y="3573016"/>
            <a:ext cx="8439017"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endParaRPr lang="zh-CN" altLang="en-US" dirty="0"/>
          </a:p>
        </p:txBody>
      </p:sp>
      <p:sp>
        <p:nvSpPr>
          <p:cNvPr id="149507" name="Rectangle 3"/>
          <p:cNvSpPr>
            <a:spLocks noGrp="1" noChangeArrowheads="1"/>
          </p:cNvSpPr>
          <p:nvPr>
            <p:ph idx="1"/>
          </p:nvPr>
        </p:nvSpPr>
        <p:spPr>
          <a:xfrm>
            <a:off x="1031983" y="1340768"/>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en-US" sz="2800" dirty="0"/>
              <a:t>仅</a:t>
            </a:r>
            <a:r>
              <a:rPr lang="zh-CN" altLang="en-US" sz="2800" dirty="0">
                <a:latin typeface="Times New Roman" panose="02020603050405020304" pitchFamily="18" charset="0"/>
                <a:cs typeface="Times New Roman" panose="02020603050405020304" pitchFamily="18" charset="0"/>
              </a:rPr>
              <a:t>用循环冗余检验 </a:t>
            </a:r>
            <a:r>
              <a:rPr lang="en-US" altLang="zh-CN" sz="2800" dirty="0">
                <a:latin typeface="Times New Roman" panose="02020603050405020304" pitchFamily="18" charset="0"/>
                <a:cs typeface="Times New Roman" panose="02020603050405020304" pitchFamily="18" charset="0"/>
              </a:rPr>
              <a:t>CRC </a:t>
            </a:r>
            <a:r>
              <a:rPr lang="zh-CN" altLang="en-US" sz="2800" dirty="0">
                <a:latin typeface="Times New Roman" panose="02020603050405020304" pitchFamily="18" charset="0"/>
                <a:cs typeface="Times New Roman" panose="02020603050405020304" pitchFamily="18" charset="0"/>
              </a:rPr>
              <a:t>差错检测技术只能做到</a:t>
            </a:r>
            <a:r>
              <a:rPr lang="zh-CN" altLang="en-US" sz="2800" dirty="0">
                <a:solidFill>
                  <a:srgbClr val="FF0000"/>
                </a:solidFill>
                <a:latin typeface="Times New Roman" panose="02020603050405020304" pitchFamily="18" charset="0"/>
                <a:cs typeface="Times New Roman" panose="02020603050405020304" pitchFamily="18" charset="0"/>
              </a:rPr>
              <a:t>无差错接受 </a:t>
            </a:r>
            <a:r>
              <a:rPr lang="en-US" altLang="zh-CN" sz="2800" dirty="0">
                <a:latin typeface="Times New Roman" panose="02020603050405020304" pitchFamily="18" charset="0"/>
                <a:cs typeface="Times New Roman" panose="02020603050405020304" pitchFamily="18" charset="0"/>
              </a:rPr>
              <a:t>(accept)</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algn="just"/>
            <a:r>
              <a:rPr lang="zh-CN" altLang="en-US" sz="2800" dirty="0">
                <a:solidFill>
                  <a:srgbClr val="0000FF"/>
                </a:solidFill>
                <a:latin typeface="Times New Roman" panose="02020603050405020304" pitchFamily="18" charset="0"/>
                <a:cs typeface="Times New Roman" panose="02020603050405020304" pitchFamily="18" charset="0"/>
              </a:rPr>
              <a:t>“无差错接受”是指：</a:t>
            </a:r>
            <a:r>
              <a:rPr lang="zh-CN" altLang="en-US" sz="2800" dirty="0"/>
              <a:t>“凡是接受的帧（即不包括丢弃的帧），我们都能以非常接</a:t>
            </a:r>
            <a:r>
              <a:rPr lang="zh-CN" altLang="en-US" sz="2800" dirty="0">
                <a:latin typeface="Times New Roman" panose="02020603050405020304" pitchFamily="18" charset="0"/>
                <a:cs typeface="Times New Roman" panose="02020603050405020304" pitchFamily="18" charset="0"/>
              </a:rPr>
              <a:t>近于 </a:t>
            </a:r>
            <a:r>
              <a:rPr lang="en-US" altLang="zh-CN" sz="28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的概率认为这些帧在传输过程中没有产生差错”。</a:t>
            </a:r>
            <a:endParaRPr lang="zh-CN" altLang="en-US" sz="2800" dirty="0"/>
          </a:p>
          <a:p>
            <a:pPr algn="just"/>
            <a:r>
              <a:rPr lang="zh-CN" altLang="en-US" sz="2800" dirty="0"/>
              <a:t>也就是说：“凡是接收端数据链路层接受的帧都没有传输差错”（有差错的帧就丢弃而不接受）。</a:t>
            </a:r>
            <a:endParaRPr lang="zh-CN" altLang="en-US" sz="2800" dirty="0"/>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endParaRPr lang="zh-CN" altLang="en-US" sz="2800" dirty="0">
              <a:solidFill>
                <a:srgbClr val="C0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endParaRPr lang="zh-CN" altLang="en-US" dirty="0"/>
          </a:p>
        </p:txBody>
      </p:sp>
      <p:sp>
        <p:nvSpPr>
          <p:cNvPr id="149507" name="Rectangle 3"/>
          <p:cNvSpPr>
            <a:spLocks noGrp="1" noChangeArrowheads="1"/>
          </p:cNvSpPr>
          <p:nvPr>
            <p:ph idx="1"/>
          </p:nvPr>
        </p:nvSpPr>
        <p:spPr>
          <a:xfrm>
            <a:off x="1031983" y="1556792"/>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dirty="0"/>
              <a:t>应当明</a:t>
            </a:r>
            <a:r>
              <a:rPr lang="zh-CN" altLang="zh-CN" dirty="0">
                <a:latin typeface="Times New Roman" panose="02020603050405020304" pitchFamily="18" charset="0"/>
                <a:cs typeface="Times New Roman" panose="02020603050405020304" pitchFamily="18" charset="0"/>
              </a:rPr>
              <a:t>确，</a:t>
            </a:r>
            <a:r>
              <a:rPr lang="zh-CN" altLang="zh-CN" dirty="0">
                <a:solidFill>
                  <a:srgbClr val="FF0000"/>
                </a:solidFill>
                <a:latin typeface="Times New Roman" panose="02020603050405020304" pitchFamily="18" charset="0"/>
                <a:cs typeface="Times New Roman" panose="02020603050405020304" pitchFamily="18" charset="0"/>
              </a:rPr>
              <a:t>“无比特差错”与“无传输差错”</a:t>
            </a:r>
            <a:r>
              <a:rPr lang="zh-CN" altLang="en-US" dirty="0">
                <a:solidFill>
                  <a:srgbClr val="FF0000"/>
                </a:solidFill>
                <a:latin typeface="Times New Roman" panose="02020603050405020304" pitchFamily="18" charset="0"/>
                <a:cs typeface="Times New Roman" panose="02020603050405020304" pitchFamily="18" charset="0"/>
              </a:rPr>
              <a:t>是</a:t>
            </a:r>
            <a:r>
              <a:rPr lang="zh-CN" altLang="zh-CN" dirty="0">
                <a:solidFill>
                  <a:srgbClr val="FF0000"/>
                </a:solidFill>
                <a:latin typeface="Times New Roman" panose="02020603050405020304" pitchFamily="18" charset="0"/>
                <a:cs typeface="Times New Roman" panose="02020603050405020304" pitchFamily="18" charset="0"/>
              </a:rPr>
              <a:t>不</a:t>
            </a:r>
            <a:r>
              <a:rPr lang="zh-CN" altLang="en-US" dirty="0">
                <a:solidFill>
                  <a:srgbClr val="FF0000"/>
                </a:solidFill>
                <a:latin typeface="Times New Roman" panose="02020603050405020304" pitchFamily="18" charset="0"/>
                <a:cs typeface="Times New Roman" panose="02020603050405020304" pitchFamily="18" charset="0"/>
              </a:rPr>
              <a:t>同</a:t>
            </a:r>
            <a:r>
              <a:rPr lang="zh-CN" altLang="zh-CN" dirty="0">
                <a:solidFill>
                  <a:srgbClr val="FF0000"/>
                </a:solidFill>
                <a:latin typeface="Times New Roman" panose="02020603050405020304" pitchFamily="18" charset="0"/>
                <a:cs typeface="Times New Roman" panose="02020603050405020304" pitchFamily="18" charset="0"/>
              </a:rPr>
              <a:t>的概念。</a:t>
            </a:r>
            <a:endParaRPr lang="en-US" altLang="zh-CN" dirty="0">
              <a:solidFill>
                <a:srgbClr val="FF0000"/>
              </a:solidFill>
              <a:latin typeface="Times New Roman" panose="02020603050405020304" pitchFamily="18" charset="0"/>
              <a:cs typeface="Times New Roman" panose="02020603050405020304" pitchFamily="18" charset="0"/>
            </a:endParaRPr>
          </a:p>
          <a:p>
            <a:pPr algn="just"/>
            <a:r>
              <a:rPr lang="zh-CN" altLang="zh-CN" dirty="0">
                <a:solidFill>
                  <a:srgbClr val="0000FF"/>
                </a:solidFill>
                <a:latin typeface="Times New Roman" panose="02020603050405020304" pitchFamily="18" charset="0"/>
                <a:cs typeface="Times New Roman" panose="02020603050405020304" pitchFamily="18" charset="0"/>
              </a:rPr>
              <a:t>在数据链路层使用</a:t>
            </a:r>
            <a:r>
              <a:rPr lang="en-US" altLang="zh-CN" dirty="0">
                <a:solidFill>
                  <a:srgbClr val="0000FF"/>
                </a:solidFill>
                <a:latin typeface="Times New Roman" panose="02020603050405020304" pitchFamily="18" charset="0"/>
                <a:cs typeface="Times New Roman" panose="02020603050405020304" pitchFamily="18" charset="0"/>
              </a:rPr>
              <a:t> CRC </a:t>
            </a:r>
            <a:r>
              <a:rPr lang="zh-CN" altLang="zh-CN" dirty="0">
                <a:solidFill>
                  <a:srgbClr val="0000FF"/>
                </a:solidFill>
                <a:latin typeface="Times New Roman" panose="02020603050405020304" pitchFamily="18" charset="0"/>
                <a:cs typeface="Times New Roman" panose="02020603050405020304" pitchFamily="18" charset="0"/>
              </a:rPr>
              <a:t>检验，能够实现无比特差错的传输，但这还不是可靠传输。</a:t>
            </a:r>
            <a:endParaRPr lang="en-US" altLang="zh-CN" dirty="0">
              <a:solidFill>
                <a:srgbClr val="0000FF"/>
              </a:solidFill>
              <a:latin typeface="Times New Roman" panose="02020603050405020304" pitchFamily="18" charset="0"/>
              <a:cs typeface="Times New Roman" panose="02020603050405020304" pitchFamily="18" charset="0"/>
            </a:endParaRPr>
          </a:p>
          <a:p>
            <a:pPr algn="just"/>
            <a:r>
              <a:rPr lang="zh-CN" altLang="zh-CN" dirty="0">
                <a:latin typeface="Times New Roman" panose="02020603050405020304" pitchFamily="18" charset="0"/>
                <a:cs typeface="Times New Roman" panose="02020603050405020304" pitchFamily="18" charset="0"/>
              </a:rPr>
              <a:t>本章介绍的数据链路层协议都不</a:t>
            </a:r>
            <a:r>
              <a:rPr lang="zh-CN" altLang="zh-CN" dirty="0"/>
              <a:t>是可靠传输的协议。</a:t>
            </a:r>
            <a:endParaRPr lang="en-US" altLang="zh-CN" dirty="0">
              <a:solidFill>
                <a:srgbClr val="0000FF"/>
              </a:solidFill>
            </a:endParaRPr>
          </a:p>
          <a:p>
            <a:pPr algn="just"/>
            <a:endParaRPr lang="zh-CN" altLang="zh-CN" dirty="0"/>
          </a:p>
          <a:p>
            <a:pPr algn="just"/>
            <a:endParaRPr lang="zh-CN" altLang="en-US" dirty="0">
              <a:solidFill>
                <a:srgbClr val="C0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a:t>数据链路层</a:t>
            </a:r>
            <a:r>
              <a:rPr lang="zh-CN" altLang="zh-CN" dirty="0"/>
              <a:t>使用的信道</a:t>
            </a:r>
            <a:endParaRPr lang="zh-CN" altLang="en-US" dirty="0"/>
          </a:p>
        </p:txBody>
      </p:sp>
      <p:sp>
        <p:nvSpPr>
          <p:cNvPr id="280579" name="Rectangle 3"/>
          <p:cNvSpPr>
            <a:spLocks noGrp="1" noChangeArrowheads="1"/>
          </p:cNvSpPr>
          <p:nvPr>
            <p:ph idx="1"/>
          </p:nvPr>
        </p:nvSpPr>
        <p:spPr>
          <a:xfrm>
            <a:off x="1063978" y="1412776"/>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60680" indent="-360680">
              <a:buNone/>
            </a:pPr>
            <a:r>
              <a:rPr lang="en-US" altLang="zh-CN" dirty="0"/>
              <a:t>	</a:t>
            </a:r>
            <a:r>
              <a:rPr lang="zh-CN" altLang="en-US" dirty="0"/>
              <a:t>数据链路层使用的信道主要有以下两种类型：</a:t>
            </a:r>
            <a:endParaRPr lang="zh-CN" altLang="en-US" dirty="0"/>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endParaRPr lang="zh-CN" altLang="en-US" dirty="0"/>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方式，因此过程比较复杂。广播信道上连接的主机很多，因此必须使用专用的共享信道协议来协调这些主机的数据发送。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endParaRPr lang="zh-CN" altLang="en-US" dirty="0">
              <a:latin typeface="黑体" panose="02010609060101010101" pitchFamily="2" charset="-122"/>
            </a:endParaRP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9" name="Freeform 9"/>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38250" name="Group 10"/>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260" name="Group 20"/>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pic>
        <p:nvPicPr>
          <p:cNvPr id="138271"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endParaRPr kumimoji="1" lang="zh-CN" altLang="en-US" sz="1800" b="1">
              <a:solidFill>
                <a:srgbClr val="000099"/>
              </a:solidFill>
              <a:latin typeface="+mn-lt"/>
              <a:ea typeface="黑体" panose="02010609060101010101" pitchFamily="2" charset="-122"/>
            </a:endParaRP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endParaRPr kumimoji="1" lang="zh-CN" altLang="en-US" sz="1800" b="1">
              <a:solidFill>
                <a:srgbClr val="000099"/>
              </a:solidFill>
              <a:latin typeface="+mn-lt"/>
              <a:ea typeface="黑体" panose="02010609060101010101" pitchFamily="2" charset="-122"/>
            </a:endParaRPr>
          </a:p>
        </p:txBody>
      </p:sp>
      <p:grpSp>
        <p:nvGrpSpPr>
          <p:cNvPr id="138293" name="Group 53"/>
          <p:cNvGrpSpPr/>
          <p:nvPr/>
        </p:nvGrpSpPr>
        <p:grpSpPr bwMode="auto">
          <a:xfrm>
            <a:off x="449386" y="2403624"/>
            <a:ext cx="720593" cy="546100"/>
            <a:chOff x="624" y="2968"/>
            <a:chExt cx="1331" cy="920"/>
          </a:xfrm>
        </p:grpSpPr>
        <p:sp>
          <p:nvSpPr>
            <p:cNvPr id="138294" name="Freeform 54"/>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295" name="Freeform 55"/>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6" name="Freeform 56"/>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7" name="Freeform 57"/>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8" name="Freeform 58"/>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9" name="Freeform 59"/>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0" name="Freeform 60"/>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1" name="Freeform 61"/>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2" name="Freeform 62"/>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3" name="Freeform 63"/>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4" name="Freeform 64"/>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5" name="Freeform 65"/>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06" name="Group 66"/>
            <p:cNvGrpSpPr/>
            <p:nvPr/>
          </p:nvGrpSpPr>
          <p:grpSpPr bwMode="auto">
            <a:xfrm>
              <a:off x="700" y="3526"/>
              <a:ext cx="515" cy="270"/>
              <a:chOff x="700" y="3526"/>
              <a:chExt cx="515" cy="270"/>
            </a:xfrm>
          </p:grpSpPr>
          <p:grpSp>
            <p:nvGrpSpPr>
              <p:cNvPr id="138307" name="Group 67"/>
              <p:cNvGrpSpPr/>
              <p:nvPr/>
            </p:nvGrpSpPr>
            <p:grpSpPr bwMode="auto">
              <a:xfrm>
                <a:off x="737" y="3534"/>
                <a:ext cx="49" cy="23"/>
                <a:chOff x="737" y="3534"/>
                <a:chExt cx="49" cy="23"/>
              </a:xfrm>
            </p:grpSpPr>
            <p:sp>
              <p:nvSpPr>
                <p:cNvPr id="138308" name="Freeform 68"/>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9" name="Freeform 69"/>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0" name="Freeform 70"/>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11" name="Group 71"/>
              <p:cNvGrpSpPr/>
              <p:nvPr/>
            </p:nvGrpSpPr>
            <p:grpSpPr bwMode="auto">
              <a:xfrm>
                <a:off x="748" y="3547"/>
                <a:ext cx="50" cy="23"/>
                <a:chOff x="748" y="3547"/>
                <a:chExt cx="50" cy="23"/>
              </a:xfrm>
            </p:grpSpPr>
            <p:sp>
              <p:nvSpPr>
                <p:cNvPr id="138312" name="Freeform 72"/>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3" name="Freeform 73"/>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4" name="Freeform 74"/>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315" name="Freeform 75"/>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6" name="Freeform 76"/>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7" name="Freeform 77"/>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8" name="Freeform 78"/>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19" name="Group 79"/>
              <p:cNvGrpSpPr/>
              <p:nvPr/>
            </p:nvGrpSpPr>
            <p:grpSpPr bwMode="auto">
              <a:xfrm>
                <a:off x="872" y="3547"/>
                <a:ext cx="50" cy="23"/>
                <a:chOff x="872" y="3547"/>
                <a:chExt cx="50" cy="23"/>
              </a:xfrm>
            </p:grpSpPr>
            <p:sp>
              <p:nvSpPr>
                <p:cNvPr id="138320" name="Freeform 80"/>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1" name="Freeform 81"/>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2" name="Freeform 82"/>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23" name="Group 83"/>
              <p:cNvGrpSpPr/>
              <p:nvPr/>
            </p:nvGrpSpPr>
            <p:grpSpPr bwMode="auto">
              <a:xfrm>
                <a:off x="885" y="3559"/>
                <a:ext cx="50" cy="23"/>
                <a:chOff x="885" y="3559"/>
                <a:chExt cx="50" cy="23"/>
              </a:xfrm>
            </p:grpSpPr>
            <p:sp>
              <p:nvSpPr>
                <p:cNvPr id="138324" name="Freeform 84"/>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5" name="Freeform 85"/>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6" name="Freeform 86"/>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27" name="Group 87"/>
              <p:cNvGrpSpPr/>
              <p:nvPr/>
            </p:nvGrpSpPr>
            <p:grpSpPr bwMode="auto">
              <a:xfrm>
                <a:off x="898" y="3571"/>
                <a:ext cx="49" cy="23"/>
                <a:chOff x="898" y="3571"/>
                <a:chExt cx="49" cy="23"/>
              </a:xfrm>
            </p:grpSpPr>
            <p:sp>
              <p:nvSpPr>
                <p:cNvPr id="138328" name="Freeform 88"/>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9" name="Freeform 89"/>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0" name="Freeform 90"/>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31" name="Group 91"/>
              <p:cNvGrpSpPr/>
              <p:nvPr/>
            </p:nvGrpSpPr>
            <p:grpSpPr bwMode="auto">
              <a:xfrm>
                <a:off x="911" y="3585"/>
                <a:ext cx="49" cy="23"/>
                <a:chOff x="911" y="3585"/>
                <a:chExt cx="49" cy="23"/>
              </a:xfrm>
            </p:grpSpPr>
            <p:sp>
              <p:nvSpPr>
                <p:cNvPr id="138332" name="Freeform 92"/>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3" name="Freeform 93"/>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4" name="Freeform 94"/>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35" name="Group 95"/>
              <p:cNvGrpSpPr/>
              <p:nvPr/>
            </p:nvGrpSpPr>
            <p:grpSpPr bwMode="auto">
              <a:xfrm>
                <a:off x="923" y="3600"/>
                <a:ext cx="99" cy="73"/>
                <a:chOff x="923" y="3600"/>
                <a:chExt cx="99" cy="73"/>
              </a:xfrm>
            </p:grpSpPr>
            <p:grpSp>
              <p:nvGrpSpPr>
                <p:cNvPr id="138336" name="Group 96"/>
                <p:cNvGrpSpPr/>
                <p:nvPr/>
              </p:nvGrpSpPr>
              <p:grpSpPr bwMode="auto">
                <a:xfrm>
                  <a:off x="923" y="3600"/>
                  <a:ext cx="49" cy="23"/>
                  <a:chOff x="923" y="3600"/>
                  <a:chExt cx="49" cy="23"/>
                </a:xfrm>
              </p:grpSpPr>
              <p:sp>
                <p:nvSpPr>
                  <p:cNvPr id="138337" name="Freeform 97"/>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8" name="Freeform 98"/>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9" name="Freeform 99"/>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0" name="Group 100"/>
                <p:cNvGrpSpPr/>
                <p:nvPr/>
              </p:nvGrpSpPr>
              <p:grpSpPr bwMode="auto">
                <a:xfrm>
                  <a:off x="935" y="3612"/>
                  <a:ext cx="48" cy="23"/>
                  <a:chOff x="935" y="3612"/>
                  <a:chExt cx="48" cy="23"/>
                </a:xfrm>
              </p:grpSpPr>
              <p:sp>
                <p:nvSpPr>
                  <p:cNvPr id="138341" name="Freeform 101"/>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2" name="Freeform 102"/>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3" name="Freeform 103"/>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4" name="Group 104"/>
                <p:cNvGrpSpPr/>
                <p:nvPr/>
              </p:nvGrpSpPr>
              <p:grpSpPr bwMode="auto">
                <a:xfrm>
                  <a:off x="947" y="3625"/>
                  <a:ext cx="50" cy="22"/>
                  <a:chOff x="947" y="3625"/>
                  <a:chExt cx="50" cy="22"/>
                </a:xfrm>
              </p:grpSpPr>
              <p:sp>
                <p:nvSpPr>
                  <p:cNvPr id="138345" name="Freeform 105"/>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6" name="Freeform 106"/>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7" name="Freeform 107"/>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8" name="Group 108"/>
                <p:cNvGrpSpPr/>
                <p:nvPr/>
              </p:nvGrpSpPr>
              <p:grpSpPr bwMode="auto">
                <a:xfrm>
                  <a:off x="960" y="3637"/>
                  <a:ext cx="50" cy="23"/>
                  <a:chOff x="960" y="3637"/>
                  <a:chExt cx="50" cy="23"/>
                </a:xfrm>
              </p:grpSpPr>
              <p:sp>
                <p:nvSpPr>
                  <p:cNvPr id="138349" name="Freeform 109"/>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0" name="Freeform 110"/>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1" name="Freeform 111"/>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52" name="Group 112"/>
                <p:cNvGrpSpPr/>
                <p:nvPr/>
              </p:nvGrpSpPr>
              <p:grpSpPr bwMode="auto">
                <a:xfrm>
                  <a:off x="973" y="3650"/>
                  <a:ext cx="49" cy="23"/>
                  <a:chOff x="973" y="3650"/>
                  <a:chExt cx="49" cy="23"/>
                </a:xfrm>
              </p:grpSpPr>
              <p:sp>
                <p:nvSpPr>
                  <p:cNvPr id="138353" name="Freeform 113"/>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4" name="Freeform 114"/>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5" name="Freeform 115"/>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356" name="Group 116"/>
              <p:cNvGrpSpPr/>
              <p:nvPr/>
            </p:nvGrpSpPr>
            <p:grpSpPr bwMode="auto">
              <a:xfrm>
                <a:off x="985" y="3665"/>
                <a:ext cx="100" cy="73"/>
                <a:chOff x="985" y="3665"/>
                <a:chExt cx="100" cy="73"/>
              </a:xfrm>
            </p:grpSpPr>
            <p:grpSp>
              <p:nvGrpSpPr>
                <p:cNvPr id="138357" name="Group 117"/>
                <p:cNvGrpSpPr/>
                <p:nvPr/>
              </p:nvGrpSpPr>
              <p:grpSpPr bwMode="auto">
                <a:xfrm>
                  <a:off x="985" y="3665"/>
                  <a:ext cx="50" cy="23"/>
                  <a:chOff x="985" y="3665"/>
                  <a:chExt cx="50" cy="23"/>
                </a:xfrm>
              </p:grpSpPr>
              <p:sp>
                <p:nvSpPr>
                  <p:cNvPr id="138358" name="Freeform 118"/>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9" name="Freeform 119"/>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0" name="Freeform 120"/>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1" name="Group 121"/>
                <p:cNvGrpSpPr/>
                <p:nvPr/>
              </p:nvGrpSpPr>
              <p:grpSpPr bwMode="auto">
                <a:xfrm>
                  <a:off x="997" y="3677"/>
                  <a:ext cx="49" cy="23"/>
                  <a:chOff x="997" y="3677"/>
                  <a:chExt cx="49" cy="23"/>
                </a:xfrm>
              </p:grpSpPr>
              <p:sp>
                <p:nvSpPr>
                  <p:cNvPr id="138362" name="Freeform 122"/>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3" name="Freeform 123"/>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4" name="Freeform 124"/>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5" name="Group 125"/>
                <p:cNvGrpSpPr/>
                <p:nvPr/>
              </p:nvGrpSpPr>
              <p:grpSpPr bwMode="auto">
                <a:xfrm>
                  <a:off x="1010" y="3690"/>
                  <a:ext cx="48" cy="23"/>
                  <a:chOff x="1010" y="3690"/>
                  <a:chExt cx="48" cy="23"/>
                </a:xfrm>
              </p:grpSpPr>
              <p:sp>
                <p:nvSpPr>
                  <p:cNvPr id="138366" name="Freeform 126"/>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7" name="Freeform 127"/>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8" name="Freeform 128"/>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9" name="Group 129"/>
                <p:cNvGrpSpPr/>
                <p:nvPr/>
              </p:nvGrpSpPr>
              <p:grpSpPr bwMode="auto">
                <a:xfrm>
                  <a:off x="1023" y="3703"/>
                  <a:ext cx="49" cy="22"/>
                  <a:chOff x="1023" y="3703"/>
                  <a:chExt cx="49" cy="22"/>
                </a:xfrm>
              </p:grpSpPr>
              <p:sp>
                <p:nvSpPr>
                  <p:cNvPr id="138370" name="Freeform 130"/>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1" name="Freeform 131"/>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2" name="Freeform 132"/>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73" name="Group 133"/>
                <p:cNvGrpSpPr/>
                <p:nvPr/>
              </p:nvGrpSpPr>
              <p:grpSpPr bwMode="auto">
                <a:xfrm>
                  <a:off x="1036" y="3716"/>
                  <a:ext cx="49" cy="22"/>
                  <a:chOff x="1036" y="3716"/>
                  <a:chExt cx="49" cy="22"/>
                </a:xfrm>
              </p:grpSpPr>
              <p:sp>
                <p:nvSpPr>
                  <p:cNvPr id="138374" name="Freeform 134"/>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5" name="Freeform 135"/>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6" name="Freeform 136"/>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377" name="Group 137"/>
              <p:cNvGrpSpPr/>
              <p:nvPr/>
            </p:nvGrpSpPr>
            <p:grpSpPr bwMode="auto">
              <a:xfrm>
                <a:off x="1046" y="3727"/>
                <a:ext cx="49" cy="23"/>
                <a:chOff x="1046" y="3727"/>
                <a:chExt cx="49" cy="23"/>
              </a:xfrm>
            </p:grpSpPr>
            <p:sp>
              <p:nvSpPr>
                <p:cNvPr id="138378" name="Freeform 138"/>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9" name="Freeform 139"/>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0" name="Freeform 140"/>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81" name="Group 141"/>
              <p:cNvGrpSpPr/>
              <p:nvPr/>
            </p:nvGrpSpPr>
            <p:grpSpPr bwMode="auto">
              <a:xfrm>
                <a:off x="1058" y="3739"/>
                <a:ext cx="50" cy="23"/>
                <a:chOff x="1058" y="3739"/>
                <a:chExt cx="50" cy="23"/>
              </a:xfrm>
            </p:grpSpPr>
            <p:sp>
              <p:nvSpPr>
                <p:cNvPr id="138382" name="Freeform 142"/>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3" name="Freeform 143"/>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4" name="Freeform 144"/>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85" name="Group 145"/>
              <p:cNvGrpSpPr/>
              <p:nvPr/>
            </p:nvGrpSpPr>
            <p:grpSpPr bwMode="auto">
              <a:xfrm>
                <a:off x="1072" y="3753"/>
                <a:ext cx="48" cy="22"/>
                <a:chOff x="1072" y="3753"/>
                <a:chExt cx="48" cy="22"/>
              </a:xfrm>
            </p:grpSpPr>
            <p:sp>
              <p:nvSpPr>
                <p:cNvPr id="138386" name="Freeform 146"/>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7" name="Freeform 147"/>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8" name="Freeform 148"/>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389" name="Freeform 149"/>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0" name="Freeform 150"/>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1" name="Freeform 151"/>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92" name="Group 152"/>
              <p:cNvGrpSpPr/>
              <p:nvPr/>
            </p:nvGrpSpPr>
            <p:grpSpPr bwMode="auto">
              <a:xfrm>
                <a:off x="832" y="3547"/>
                <a:ext cx="49" cy="23"/>
                <a:chOff x="832" y="3547"/>
                <a:chExt cx="49" cy="23"/>
              </a:xfrm>
            </p:grpSpPr>
            <p:sp>
              <p:nvSpPr>
                <p:cNvPr id="138393" name="Freeform 153"/>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4" name="Freeform 154"/>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5" name="Freeform 155"/>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96" name="Group 156"/>
              <p:cNvGrpSpPr/>
              <p:nvPr/>
            </p:nvGrpSpPr>
            <p:grpSpPr bwMode="auto">
              <a:xfrm>
                <a:off x="844" y="3560"/>
                <a:ext cx="49" cy="22"/>
                <a:chOff x="844" y="3560"/>
                <a:chExt cx="49" cy="22"/>
              </a:xfrm>
            </p:grpSpPr>
            <p:sp>
              <p:nvSpPr>
                <p:cNvPr id="138397" name="Freeform 157"/>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8" name="Freeform 158"/>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9" name="Freeform 159"/>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0" name="Group 160"/>
              <p:cNvGrpSpPr/>
              <p:nvPr/>
            </p:nvGrpSpPr>
            <p:grpSpPr bwMode="auto">
              <a:xfrm>
                <a:off x="857" y="3572"/>
                <a:ext cx="50" cy="23"/>
                <a:chOff x="857" y="3572"/>
                <a:chExt cx="50" cy="23"/>
              </a:xfrm>
            </p:grpSpPr>
            <p:sp>
              <p:nvSpPr>
                <p:cNvPr id="138401" name="Freeform 161"/>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2" name="Freeform 162"/>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3" name="Freeform 163"/>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4" name="Group 164"/>
              <p:cNvGrpSpPr/>
              <p:nvPr/>
            </p:nvGrpSpPr>
            <p:grpSpPr bwMode="auto">
              <a:xfrm>
                <a:off x="870" y="3585"/>
                <a:ext cx="48" cy="23"/>
                <a:chOff x="870" y="3585"/>
                <a:chExt cx="48" cy="23"/>
              </a:xfrm>
            </p:grpSpPr>
            <p:sp>
              <p:nvSpPr>
                <p:cNvPr id="138405" name="Freeform 165"/>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6" name="Freeform 166"/>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7" name="Freeform 167"/>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8" name="Group 168"/>
              <p:cNvGrpSpPr/>
              <p:nvPr/>
            </p:nvGrpSpPr>
            <p:grpSpPr bwMode="auto">
              <a:xfrm>
                <a:off x="882" y="3600"/>
                <a:ext cx="100" cy="73"/>
                <a:chOff x="882" y="3600"/>
                <a:chExt cx="100" cy="73"/>
              </a:xfrm>
            </p:grpSpPr>
            <p:grpSp>
              <p:nvGrpSpPr>
                <p:cNvPr id="138409" name="Group 169"/>
                <p:cNvGrpSpPr/>
                <p:nvPr/>
              </p:nvGrpSpPr>
              <p:grpSpPr bwMode="auto">
                <a:xfrm>
                  <a:off x="882" y="3600"/>
                  <a:ext cx="49" cy="23"/>
                  <a:chOff x="882" y="3600"/>
                  <a:chExt cx="49" cy="23"/>
                </a:xfrm>
              </p:grpSpPr>
              <p:sp>
                <p:nvSpPr>
                  <p:cNvPr id="138410" name="Freeform 170"/>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1" name="Freeform 171"/>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2" name="Freeform 172"/>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13" name="Group 173"/>
                <p:cNvGrpSpPr/>
                <p:nvPr/>
              </p:nvGrpSpPr>
              <p:grpSpPr bwMode="auto">
                <a:xfrm>
                  <a:off x="894" y="3612"/>
                  <a:ext cx="49" cy="23"/>
                  <a:chOff x="894" y="3612"/>
                  <a:chExt cx="49" cy="23"/>
                </a:xfrm>
              </p:grpSpPr>
              <p:sp>
                <p:nvSpPr>
                  <p:cNvPr id="138414" name="Freeform 174"/>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5" name="Freeform 175"/>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6" name="Freeform 176"/>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17" name="Group 177"/>
                <p:cNvGrpSpPr/>
                <p:nvPr/>
              </p:nvGrpSpPr>
              <p:grpSpPr bwMode="auto">
                <a:xfrm>
                  <a:off x="907" y="3625"/>
                  <a:ext cx="49" cy="23"/>
                  <a:chOff x="907" y="3625"/>
                  <a:chExt cx="49" cy="23"/>
                </a:xfrm>
              </p:grpSpPr>
              <p:sp>
                <p:nvSpPr>
                  <p:cNvPr id="138418" name="Freeform 178"/>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9" name="Freeform 179"/>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0" name="Freeform 180"/>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21" name="Group 181"/>
                <p:cNvGrpSpPr/>
                <p:nvPr/>
              </p:nvGrpSpPr>
              <p:grpSpPr bwMode="auto">
                <a:xfrm>
                  <a:off x="919" y="3638"/>
                  <a:ext cx="49" cy="22"/>
                  <a:chOff x="919" y="3638"/>
                  <a:chExt cx="49" cy="22"/>
                </a:xfrm>
              </p:grpSpPr>
              <p:sp>
                <p:nvSpPr>
                  <p:cNvPr id="138422" name="Freeform 182"/>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3" name="Freeform 183"/>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4" name="Freeform 184"/>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25" name="Group 185"/>
                <p:cNvGrpSpPr/>
                <p:nvPr/>
              </p:nvGrpSpPr>
              <p:grpSpPr bwMode="auto">
                <a:xfrm>
                  <a:off x="932" y="3651"/>
                  <a:ext cx="50" cy="22"/>
                  <a:chOff x="932" y="3651"/>
                  <a:chExt cx="50" cy="22"/>
                </a:xfrm>
              </p:grpSpPr>
              <p:sp>
                <p:nvSpPr>
                  <p:cNvPr id="138426" name="Freeform 186"/>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7" name="Freeform 187"/>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8" name="Freeform 188"/>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429" name="Group 189"/>
              <p:cNvGrpSpPr/>
              <p:nvPr/>
            </p:nvGrpSpPr>
            <p:grpSpPr bwMode="auto">
              <a:xfrm>
                <a:off x="944" y="3665"/>
                <a:ext cx="99" cy="74"/>
                <a:chOff x="944" y="3665"/>
                <a:chExt cx="99" cy="74"/>
              </a:xfrm>
            </p:grpSpPr>
            <p:grpSp>
              <p:nvGrpSpPr>
                <p:cNvPr id="138430" name="Group 190"/>
                <p:cNvGrpSpPr/>
                <p:nvPr/>
              </p:nvGrpSpPr>
              <p:grpSpPr bwMode="auto">
                <a:xfrm>
                  <a:off x="944" y="3665"/>
                  <a:ext cx="49" cy="23"/>
                  <a:chOff x="944" y="3665"/>
                  <a:chExt cx="49" cy="23"/>
                </a:xfrm>
              </p:grpSpPr>
              <p:sp>
                <p:nvSpPr>
                  <p:cNvPr id="138431" name="Freeform 191"/>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2" name="Freeform 192"/>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3" name="Freeform 193"/>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34" name="Group 194"/>
                <p:cNvGrpSpPr/>
                <p:nvPr/>
              </p:nvGrpSpPr>
              <p:grpSpPr bwMode="auto">
                <a:xfrm>
                  <a:off x="957" y="3678"/>
                  <a:ext cx="48" cy="23"/>
                  <a:chOff x="957" y="3678"/>
                  <a:chExt cx="48" cy="23"/>
                </a:xfrm>
              </p:grpSpPr>
              <p:sp>
                <p:nvSpPr>
                  <p:cNvPr id="138435" name="Freeform 195"/>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6" name="Freeform 196"/>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7" name="Freeform 197"/>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38" name="Group 198"/>
                <p:cNvGrpSpPr/>
                <p:nvPr/>
              </p:nvGrpSpPr>
              <p:grpSpPr bwMode="auto">
                <a:xfrm>
                  <a:off x="969" y="3690"/>
                  <a:ext cx="49" cy="23"/>
                  <a:chOff x="969" y="3690"/>
                  <a:chExt cx="49" cy="23"/>
                </a:xfrm>
              </p:grpSpPr>
              <p:sp>
                <p:nvSpPr>
                  <p:cNvPr id="138439" name="Freeform 199"/>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0" name="Freeform 200"/>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1" name="Freeform 201"/>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42" name="Group 202"/>
                <p:cNvGrpSpPr/>
                <p:nvPr/>
              </p:nvGrpSpPr>
              <p:grpSpPr bwMode="auto">
                <a:xfrm>
                  <a:off x="982" y="3703"/>
                  <a:ext cx="49" cy="23"/>
                  <a:chOff x="982" y="3703"/>
                  <a:chExt cx="49" cy="23"/>
                </a:xfrm>
              </p:grpSpPr>
              <p:sp>
                <p:nvSpPr>
                  <p:cNvPr id="138443" name="Freeform 203"/>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4" name="Freeform 204"/>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5" name="Freeform 205"/>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46" name="Group 206"/>
                <p:cNvGrpSpPr/>
                <p:nvPr/>
              </p:nvGrpSpPr>
              <p:grpSpPr bwMode="auto">
                <a:xfrm>
                  <a:off x="995" y="3716"/>
                  <a:ext cx="48" cy="23"/>
                  <a:chOff x="995" y="3716"/>
                  <a:chExt cx="48" cy="23"/>
                </a:xfrm>
              </p:grpSpPr>
              <p:sp>
                <p:nvSpPr>
                  <p:cNvPr id="138447" name="Freeform 207"/>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8" name="Freeform 208"/>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9" name="Freeform 209"/>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450" name="Group 210"/>
              <p:cNvGrpSpPr/>
              <p:nvPr/>
            </p:nvGrpSpPr>
            <p:grpSpPr bwMode="auto">
              <a:xfrm>
                <a:off x="1005" y="3727"/>
                <a:ext cx="49" cy="23"/>
                <a:chOff x="1005" y="3727"/>
                <a:chExt cx="49" cy="23"/>
              </a:xfrm>
            </p:grpSpPr>
            <p:sp>
              <p:nvSpPr>
                <p:cNvPr id="138451" name="Freeform 211"/>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2" name="Freeform 212"/>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3" name="Freeform 213"/>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54" name="Group 214"/>
              <p:cNvGrpSpPr/>
              <p:nvPr/>
            </p:nvGrpSpPr>
            <p:grpSpPr bwMode="auto">
              <a:xfrm>
                <a:off x="1018" y="3740"/>
                <a:ext cx="49" cy="22"/>
                <a:chOff x="1018" y="3740"/>
                <a:chExt cx="49" cy="22"/>
              </a:xfrm>
            </p:grpSpPr>
            <p:sp>
              <p:nvSpPr>
                <p:cNvPr id="138455" name="Freeform 215"/>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6" name="Freeform 216"/>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7" name="Freeform 217"/>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58" name="Group 218"/>
              <p:cNvGrpSpPr/>
              <p:nvPr/>
            </p:nvGrpSpPr>
            <p:grpSpPr bwMode="auto">
              <a:xfrm>
                <a:off x="1030" y="3753"/>
                <a:ext cx="49" cy="23"/>
                <a:chOff x="1030" y="3753"/>
                <a:chExt cx="49" cy="23"/>
              </a:xfrm>
            </p:grpSpPr>
            <p:sp>
              <p:nvSpPr>
                <p:cNvPr id="138459" name="Freeform 219"/>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0" name="Freeform 220"/>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1" name="Freeform 221"/>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462" name="Freeform 222"/>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3" name="Freeform 223"/>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4" name="Freeform 224"/>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465" name="Group 225"/>
              <p:cNvGrpSpPr/>
              <p:nvPr/>
            </p:nvGrpSpPr>
            <p:grpSpPr bwMode="auto">
              <a:xfrm>
                <a:off x="790" y="3547"/>
                <a:ext cx="49" cy="23"/>
                <a:chOff x="790" y="3547"/>
                <a:chExt cx="49" cy="23"/>
              </a:xfrm>
            </p:grpSpPr>
            <p:sp>
              <p:nvSpPr>
                <p:cNvPr id="138466" name="Freeform 226"/>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7" name="Freeform 227"/>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8" name="Freeform 228"/>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69" name="Group 229"/>
              <p:cNvGrpSpPr/>
              <p:nvPr/>
            </p:nvGrpSpPr>
            <p:grpSpPr bwMode="auto">
              <a:xfrm>
                <a:off x="803" y="3560"/>
                <a:ext cx="49" cy="22"/>
                <a:chOff x="803" y="3560"/>
                <a:chExt cx="49" cy="22"/>
              </a:xfrm>
            </p:grpSpPr>
            <p:sp>
              <p:nvSpPr>
                <p:cNvPr id="138470" name="Freeform 230"/>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1" name="Freeform 231"/>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2" name="Freeform 232"/>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73" name="Group 233"/>
              <p:cNvGrpSpPr/>
              <p:nvPr/>
            </p:nvGrpSpPr>
            <p:grpSpPr bwMode="auto">
              <a:xfrm>
                <a:off x="815" y="3572"/>
                <a:ext cx="50" cy="23"/>
                <a:chOff x="815" y="3572"/>
                <a:chExt cx="50" cy="23"/>
              </a:xfrm>
            </p:grpSpPr>
            <p:sp>
              <p:nvSpPr>
                <p:cNvPr id="138474" name="Freeform 234"/>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5" name="Freeform 235"/>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6" name="Freeform 236"/>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77" name="Group 237"/>
              <p:cNvGrpSpPr/>
              <p:nvPr/>
            </p:nvGrpSpPr>
            <p:grpSpPr bwMode="auto">
              <a:xfrm>
                <a:off x="828" y="3585"/>
                <a:ext cx="49" cy="23"/>
                <a:chOff x="828" y="3585"/>
                <a:chExt cx="49" cy="23"/>
              </a:xfrm>
            </p:grpSpPr>
            <p:sp>
              <p:nvSpPr>
                <p:cNvPr id="138478" name="Freeform 238"/>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9" name="Freeform 239"/>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0" name="Freeform 240"/>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81" name="Group 241"/>
              <p:cNvGrpSpPr/>
              <p:nvPr/>
            </p:nvGrpSpPr>
            <p:grpSpPr bwMode="auto">
              <a:xfrm>
                <a:off x="840" y="3600"/>
                <a:ext cx="100" cy="73"/>
                <a:chOff x="840" y="3600"/>
                <a:chExt cx="100" cy="73"/>
              </a:xfrm>
            </p:grpSpPr>
            <p:grpSp>
              <p:nvGrpSpPr>
                <p:cNvPr id="138482" name="Group 242"/>
                <p:cNvGrpSpPr/>
                <p:nvPr/>
              </p:nvGrpSpPr>
              <p:grpSpPr bwMode="auto">
                <a:xfrm>
                  <a:off x="840" y="3600"/>
                  <a:ext cx="49" cy="23"/>
                  <a:chOff x="840" y="3600"/>
                  <a:chExt cx="49" cy="23"/>
                </a:xfrm>
              </p:grpSpPr>
              <p:sp>
                <p:nvSpPr>
                  <p:cNvPr id="138483" name="Freeform 243"/>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4" name="Freeform 244"/>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5" name="Freeform 245"/>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86" name="Group 246"/>
                <p:cNvGrpSpPr/>
                <p:nvPr/>
              </p:nvGrpSpPr>
              <p:grpSpPr bwMode="auto">
                <a:xfrm>
                  <a:off x="853" y="3612"/>
                  <a:ext cx="48" cy="23"/>
                  <a:chOff x="853" y="3612"/>
                  <a:chExt cx="48" cy="23"/>
                </a:xfrm>
              </p:grpSpPr>
              <p:sp>
                <p:nvSpPr>
                  <p:cNvPr id="138487" name="Freeform 247"/>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8" name="Freeform 248"/>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9" name="Freeform 249"/>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0" name="Group 250"/>
                <p:cNvGrpSpPr/>
                <p:nvPr/>
              </p:nvGrpSpPr>
              <p:grpSpPr bwMode="auto">
                <a:xfrm>
                  <a:off x="865" y="3625"/>
                  <a:ext cx="49" cy="23"/>
                  <a:chOff x="865" y="3625"/>
                  <a:chExt cx="49" cy="23"/>
                </a:xfrm>
              </p:grpSpPr>
              <p:sp>
                <p:nvSpPr>
                  <p:cNvPr id="138491" name="Freeform 251"/>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2" name="Freeform 252"/>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3" name="Freeform 253"/>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4" name="Group 254"/>
                <p:cNvGrpSpPr/>
                <p:nvPr/>
              </p:nvGrpSpPr>
              <p:grpSpPr bwMode="auto">
                <a:xfrm>
                  <a:off x="878" y="3638"/>
                  <a:ext cx="49" cy="22"/>
                  <a:chOff x="878" y="3638"/>
                  <a:chExt cx="49" cy="22"/>
                </a:xfrm>
              </p:grpSpPr>
              <p:sp>
                <p:nvSpPr>
                  <p:cNvPr id="138495" name="Freeform 255"/>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6" name="Freeform 256"/>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7" name="Freeform 257"/>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8" name="Group 258"/>
                <p:cNvGrpSpPr/>
                <p:nvPr/>
              </p:nvGrpSpPr>
              <p:grpSpPr bwMode="auto">
                <a:xfrm>
                  <a:off x="890" y="3651"/>
                  <a:ext cx="50" cy="22"/>
                  <a:chOff x="890" y="3651"/>
                  <a:chExt cx="50" cy="22"/>
                </a:xfrm>
              </p:grpSpPr>
              <p:sp>
                <p:nvSpPr>
                  <p:cNvPr id="138499" name="Freeform 259"/>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0" name="Freeform 260"/>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1" name="Freeform 261"/>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02" name="Group 262"/>
              <p:cNvGrpSpPr/>
              <p:nvPr/>
            </p:nvGrpSpPr>
            <p:grpSpPr bwMode="auto">
              <a:xfrm>
                <a:off x="903" y="3665"/>
                <a:ext cx="99" cy="74"/>
                <a:chOff x="903" y="3665"/>
                <a:chExt cx="99" cy="74"/>
              </a:xfrm>
            </p:grpSpPr>
            <p:grpSp>
              <p:nvGrpSpPr>
                <p:cNvPr id="138503" name="Group 263"/>
                <p:cNvGrpSpPr/>
                <p:nvPr/>
              </p:nvGrpSpPr>
              <p:grpSpPr bwMode="auto">
                <a:xfrm>
                  <a:off x="903" y="3665"/>
                  <a:ext cx="49" cy="23"/>
                  <a:chOff x="903" y="3665"/>
                  <a:chExt cx="49" cy="23"/>
                </a:xfrm>
              </p:grpSpPr>
              <p:sp>
                <p:nvSpPr>
                  <p:cNvPr id="138504" name="Freeform 264"/>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5" name="Freeform 265"/>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6" name="Freeform 266"/>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07" name="Group 267"/>
                <p:cNvGrpSpPr/>
                <p:nvPr/>
              </p:nvGrpSpPr>
              <p:grpSpPr bwMode="auto">
                <a:xfrm>
                  <a:off x="914" y="3678"/>
                  <a:ext cx="49" cy="23"/>
                  <a:chOff x="914" y="3678"/>
                  <a:chExt cx="49" cy="23"/>
                </a:xfrm>
              </p:grpSpPr>
              <p:sp>
                <p:nvSpPr>
                  <p:cNvPr id="138508" name="Freeform 268"/>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9" name="Freeform 269"/>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0" name="Freeform 270"/>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1" name="Group 271"/>
                <p:cNvGrpSpPr/>
                <p:nvPr/>
              </p:nvGrpSpPr>
              <p:grpSpPr bwMode="auto">
                <a:xfrm>
                  <a:off x="928" y="3690"/>
                  <a:ext cx="48" cy="23"/>
                  <a:chOff x="928" y="3690"/>
                  <a:chExt cx="48" cy="23"/>
                </a:xfrm>
              </p:grpSpPr>
              <p:sp>
                <p:nvSpPr>
                  <p:cNvPr id="138512" name="Freeform 272"/>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3" name="Freeform 273"/>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4" name="Freeform 274"/>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5" name="Group 275"/>
                <p:cNvGrpSpPr/>
                <p:nvPr/>
              </p:nvGrpSpPr>
              <p:grpSpPr bwMode="auto">
                <a:xfrm>
                  <a:off x="940" y="3703"/>
                  <a:ext cx="49" cy="23"/>
                  <a:chOff x="940" y="3703"/>
                  <a:chExt cx="49" cy="23"/>
                </a:xfrm>
              </p:grpSpPr>
              <p:sp>
                <p:nvSpPr>
                  <p:cNvPr id="138516" name="Freeform 276"/>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7" name="Freeform 277"/>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8" name="Freeform 278"/>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9" name="Group 279"/>
                <p:cNvGrpSpPr/>
                <p:nvPr/>
              </p:nvGrpSpPr>
              <p:grpSpPr bwMode="auto">
                <a:xfrm>
                  <a:off x="953" y="3716"/>
                  <a:ext cx="49" cy="23"/>
                  <a:chOff x="953" y="3716"/>
                  <a:chExt cx="49" cy="23"/>
                </a:xfrm>
              </p:grpSpPr>
              <p:sp>
                <p:nvSpPr>
                  <p:cNvPr id="138520" name="Freeform 280"/>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1" name="Freeform 281"/>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2" name="Freeform 282"/>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23" name="Group 283"/>
              <p:cNvGrpSpPr/>
              <p:nvPr/>
            </p:nvGrpSpPr>
            <p:grpSpPr bwMode="auto">
              <a:xfrm>
                <a:off x="963" y="3727"/>
                <a:ext cx="49" cy="23"/>
                <a:chOff x="963" y="3727"/>
                <a:chExt cx="49" cy="23"/>
              </a:xfrm>
            </p:grpSpPr>
            <p:sp>
              <p:nvSpPr>
                <p:cNvPr id="138524" name="Freeform 284"/>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5" name="Freeform 285"/>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6" name="Freeform 286"/>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27" name="Group 287"/>
              <p:cNvGrpSpPr/>
              <p:nvPr/>
            </p:nvGrpSpPr>
            <p:grpSpPr bwMode="auto">
              <a:xfrm>
                <a:off x="976" y="3740"/>
                <a:ext cx="50" cy="22"/>
                <a:chOff x="976" y="3740"/>
                <a:chExt cx="50" cy="22"/>
              </a:xfrm>
            </p:grpSpPr>
            <p:sp>
              <p:nvSpPr>
                <p:cNvPr id="138528" name="Freeform 288"/>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9" name="Freeform 289"/>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0" name="Freeform 290"/>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1" name="Group 291"/>
              <p:cNvGrpSpPr/>
              <p:nvPr/>
            </p:nvGrpSpPr>
            <p:grpSpPr bwMode="auto">
              <a:xfrm>
                <a:off x="761" y="3560"/>
                <a:ext cx="50" cy="22"/>
                <a:chOff x="761" y="3560"/>
                <a:chExt cx="50" cy="22"/>
              </a:xfrm>
            </p:grpSpPr>
            <p:sp>
              <p:nvSpPr>
                <p:cNvPr id="138532" name="Freeform 292"/>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3" name="Freeform 293"/>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4" name="Freeform 294"/>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5" name="Group 295"/>
              <p:cNvGrpSpPr/>
              <p:nvPr/>
            </p:nvGrpSpPr>
            <p:grpSpPr bwMode="auto">
              <a:xfrm>
                <a:off x="774" y="3572"/>
                <a:ext cx="49" cy="23"/>
                <a:chOff x="774" y="3572"/>
                <a:chExt cx="49" cy="23"/>
              </a:xfrm>
            </p:grpSpPr>
            <p:sp>
              <p:nvSpPr>
                <p:cNvPr id="138536" name="Freeform 296"/>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7" name="Freeform 297"/>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8" name="Freeform 298"/>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9" name="Group 299"/>
              <p:cNvGrpSpPr/>
              <p:nvPr/>
            </p:nvGrpSpPr>
            <p:grpSpPr bwMode="auto">
              <a:xfrm>
                <a:off x="787" y="3585"/>
                <a:ext cx="49" cy="23"/>
                <a:chOff x="787" y="3585"/>
                <a:chExt cx="49" cy="23"/>
              </a:xfrm>
            </p:grpSpPr>
            <p:sp>
              <p:nvSpPr>
                <p:cNvPr id="138540" name="Freeform 300"/>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1" name="Freeform 301"/>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2" name="Freeform 302"/>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43" name="Group 303"/>
              <p:cNvGrpSpPr/>
              <p:nvPr/>
            </p:nvGrpSpPr>
            <p:grpSpPr bwMode="auto">
              <a:xfrm>
                <a:off x="799" y="3600"/>
                <a:ext cx="99" cy="73"/>
                <a:chOff x="799" y="3600"/>
                <a:chExt cx="99" cy="73"/>
              </a:xfrm>
            </p:grpSpPr>
            <p:grpSp>
              <p:nvGrpSpPr>
                <p:cNvPr id="138544" name="Group 304"/>
                <p:cNvGrpSpPr/>
                <p:nvPr/>
              </p:nvGrpSpPr>
              <p:grpSpPr bwMode="auto">
                <a:xfrm>
                  <a:off x="799" y="3600"/>
                  <a:ext cx="48" cy="23"/>
                  <a:chOff x="799" y="3600"/>
                  <a:chExt cx="48" cy="23"/>
                </a:xfrm>
              </p:grpSpPr>
              <p:sp>
                <p:nvSpPr>
                  <p:cNvPr id="138545" name="Freeform 305"/>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6" name="Freeform 306"/>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7" name="Freeform 307"/>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48" name="Group 308"/>
                <p:cNvGrpSpPr/>
                <p:nvPr/>
              </p:nvGrpSpPr>
              <p:grpSpPr bwMode="auto">
                <a:xfrm>
                  <a:off x="811" y="3612"/>
                  <a:ext cx="48" cy="23"/>
                  <a:chOff x="811" y="3612"/>
                  <a:chExt cx="48" cy="23"/>
                </a:xfrm>
              </p:grpSpPr>
              <p:sp>
                <p:nvSpPr>
                  <p:cNvPr id="138549" name="Freeform 309"/>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0" name="Freeform 310"/>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1" name="Freeform 311"/>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52" name="Group 312"/>
                <p:cNvGrpSpPr/>
                <p:nvPr/>
              </p:nvGrpSpPr>
              <p:grpSpPr bwMode="auto">
                <a:xfrm>
                  <a:off x="823" y="3625"/>
                  <a:ext cx="49" cy="23"/>
                  <a:chOff x="823" y="3625"/>
                  <a:chExt cx="49" cy="23"/>
                </a:xfrm>
              </p:grpSpPr>
              <p:sp>
                <p:nvSpPr>
                  <p:cNvPr id="138553" name="Freeform 313"/>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4" name="Freeform 314"/>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5" name="Freeform 315"/>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56" name="Group 316"/>
                <p:cNvGrpSpPr/>
                <p:nvPr/>
              </p:nvGrpSpPr>
              <p:grpSpPr bwMode="auto">
                <a:xfrm>
                  <a:off x="836" y="3638"/>
                  <a:ext cx="50" cy="22"/>
                  <a:chOff x="836" y="3638"/>
                  <a:chExt cx="50" cy="22"/>
                </a:xfrm>
              </p:grpSpPr>
              <p:sp>
                <p:nvSpPr>
                  <p:cNvPr id="138557" name="Freeform 317"/>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8" name="Freeform 318"/>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9" name="Freeform 319"/>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60" name="Group 320"/>
                <p:cNvGrpSpPr/>
                <p:nvPr/>
              </p:nvGrpSpPr>
              <p:grpSpPr bwMode="auto">
                <a:xfrm>
                  <a:off x="849" y="3651"/>
                  <a:ext cx="49" cy="22"/>
                  <a:chOff x="849" y="3651"/>
                  <a:chExt cx="49" cy="22"/>
                </a:xfrm>
              </p:grpSpPr>
              <p:sp>
                <p:nvSpPr>
                  <p:cNvPr id="138561" name="Freeform 321"/>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2" name="Freeform 322"/>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3" name="Freeform 323"/>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64" name="Group 324"/>
              <p:cNvGrpSpPr/>
              <p:nvPr/>
            </p:nvGrpSpPr>
            <p:grpSpPr bwMode="auto">
              <a:xfrm>
                <a:off x="861" y="3665"/>
                <a:ext cx="99" cy="74"/>
                <a:chOff x="861" y="3665"/>
                <a:chExt cx="99" cy="74"/>
              </a:xfrm>
            </p:grpSpPr>
            <p:grpSp>
              <p:nvGrpSpPr>
                <p:cNvPr id="138565" name="Group 325"/>
                <p:cNvGrpSpPr/>
                <p:nvPr/>
              </p:nvGrpSpPr>
              <p:grpSpPr bwMode="auto">
                <a:xfrm>
                  <a:off x="861" y="3665"/>
                  <a:ext cx="50" cy="23"/>
                  <a:chOff x="861" y="3665"/>
                  <a:chExt cx="50" cy="23"/>
                </a:xfrm>
              </p:grpSpPr>
              <p:sp>
                <p:nvSpPr>
                  <p:cNvPr id="138566" name="Freeform 326"/>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7" name="Freeform 327"/>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8" name="Freeform 328"/>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69" name="Group 329"/>
                <p:cNvGrpSpPr/>
                <p:nvPr/>
              </p:nvGrpSpPr>
              <p:grpSpPr bwMode="auto">
                <a:xfrm>
                  <a:off x="873" y="3678"/>
                  <a:ext cx="49" cy="23"/>
                  <a:chOff x="873" y="3678"/>
                  <a:chExt cx="49" cy="23"/>
                </a:xfrm>
              </p:grpSpPr>
              <p:sp>
                <p:nvSpPr>
                  <p:cNvPr id="138570" name="Freeform 330"/>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1" name="Freeform 331"/>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2" name="Freeform 332"/>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73" name="Group 333"/>
                <p:cNvGrpSpPr/>
                <p:nvPr/>
              </p:nvGrpSpPr>
              <p:grpSpPr bwMode="auto">
                <a:xfrm>
                  <a:off x="886" y="3690"/>
                  <a:ext cx="49" cy="23"/>
                  <a:chOff x="886" y="3690"/>
                  <a:chExt cx="49" cy="23"/>
                </a:xfrm>
              </p:grpSpPr>
              <p:sp>
                <p:nvSpPr>
                  <p:cNvPr id="138574" name="Freeform 334"/>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5" name="Freeform 335"/>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6" name="Freeform 336"/>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77" name="Group 337"/>
                <p:cNvGrpSpPr/>
                <p:nvPr/>
              </p:nvGrpSpPr>
              <p:grpSpPr bwMode="auto">
                <a:xfrm>
                  <a:off x="899" y="3703"/>
                  <a:ext cx="48" cy="23"/>
                  <a:chOff x="899" y="3703"/>
                  <a:chExt cx="48" cy="23"/>
                </a:xfrm>
              </p:grpSpPr>
              <p:sp>
                <p:nvSpPr>
                  <p:cNvPr id="138578" name="Freeform 338"/>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9" name="Freeform 339"/>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0" name="Freeform 340"/>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81" name="Group 341"/>
                <p:cNvGrpSpPr/>
                <p:nvPr/>
              </p:nvGrpSpPr>
              <p:grpSpPr bwMode="auto">
                <a:xfrm>
                  <a:off x="912" y="3716"/>
                  <a:ext cx="48" cy="23"/>
                  <a:chOff x="912" y="3716"/>
                  <a:chExt cx="48" cy="23"/>
                </a:xfrm>
              </p:grpSpPr>
              <p:sp>
                <p:nvSpPr>
                  <p:cNvPr id="138582" name="Freeform 342"/>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3" name="Freeform 343"/>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4" name="Freeform 344"/>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85" name="Group 345"/>
              <p:cNvGrpSpPr/>
              <p:nvPr/>
            </p:nvGrpSpPr>
            <p:grpSpPr bwMode="auto">
              <a:xfrm>
                <a:off x="922" y="3727"/>
                <a:ext cx="49" cy="23"/>
                <a:chOff x="922" y="3727"/>
                <a:chExt cx="49" cy="23"/>
              </a:xfrm>
            </p:grpSpPr>
            <p:sp>
              <p:nvSpPr>
                <p:cNvPr id="138586" name="Freeform 346"/>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7" name="Freeform 347"/>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8" name="Freeform 348"/>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89" name="Group 349"/>
              <p:cNvGrpSpPr/>
              <p:nvPr/>
            </p:nvGrpSpPr>
            <p:grpSpPr bwMode="auto">
              <a:xfrm>
                <a:off x="895" y="3526"/>
                <a:ext cx="44" cy="23"/>
                <a:chOff x="895" y="3526"/>
                <a:chExt cx="44" cy="23"/>
              </a:xfrm>
            </p:grpSpPr>
            <p:sp>
              <p:nvSpPr>
                <p:cNvPr id="138590" name="Freeform 350"/>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1" name="Freeform 351"/>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2" name="Freeform 352"/>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93" name="Group 353"/>
              <p:cNvGrpSpPr/>
              <p:nvPr/>
            </p:nvGrpSpPr>
            <p:grpSpPr bwMode="auto">
              <a:xfrm>
                <a:off x="907" y="3540"/>
                <a:ext cx="45" cy="22"/>
                <a:chOff x="907" y="3540"/>
                <a:chExt cx="45" cy="22"/>
              </a:xfrm>
            </p:grpSpPr>
            <p:sp>
              <p:nvSpPr>
                <p:cNvPr id="138594" name="Freeform 354"/>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5" name="Freeform 355"/>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6" name="Freeform 356"/>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97" name="Group 357"/>
              <p:cNvGrpSpPr/>
              <p:nvPr/>
            </p:nvGrpSpPr>
            <p:grpSpPr bwMode="auto">
              <a:xfrm>
                <a:off x="920" y="3553"/>
                <a:ext cx="45" cy="23"/>
                <a:chOff x="920" y="3553"/>
                <a:chExt cx="45" cy="23"/>
              </a:xfrm>
            </p:grpSpPr>
            <p:sp>
              <p:nvSpPr>
                <p:cNvPr id="138598" name="Freeform 358"/>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9" name="Freeform 359"/>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0" name="Freeform 360"/>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01" name="Group 361"/>
              <p:cNvGrpSpPr/>
              <p:nvPr/>
            </p:nvGrpSpPr>
            <p:grpSpPr bwMode="auto">
              <a:xfrm>
                <a:off x="934" y="3566"/>
                <a:ext cx="44" cy="23"/>
                <a:chOff x="934" y="3566"/>
                <a:chExt cx="44" cy="23"/>
              </a:xfrm>
            </p:grpSpPr>
            <p:sp>
              <p:nvSpPr>
                <p:cNvPr id="138602" name="Freeform 362"/>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3" name="Freeform 363"/>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4" name="Freeform 364"/>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05" name="Group 365"/>
              <p:cNvGrpSpPr/>
              <p:nvPr/>
            </p:nvGrpSpPr>
            <p:grpSpPr bwMode="auto">
              <a:xfrm>
                <a:off x="949" y="3579"/>
                <a:ext cx="83" cy="63"/>
                <a:chOff x="949" y="3579"/>
                <a:chExt cx="83" cy="63"/>
              </a:xfrm>
            </p:grpSpPr>
            <p:grpSp>
              <p:nvGrpSpPr>
                <p:cNvPr id="138606" name="Group 366"/>
                <p:cNvGrpSpPr/>
                <p:nvPr/>
              </p:nvGrpSpPr>
              <p:grpSpPr bwMode="auto">
                <a:xfrm>
                  <a:off x="949" y="3579"/>
                  <a:ext cx="44" cy="23"/>
                  <a:chOff x="949" y="3579"/>
                  <a:chExt cx="44" cy="23"/>
                </a:xfrm>
              </p:grpSpPr>
              <p:sp>
                <p:nvSpPr>
                  <p:cNvPr id="138607" name="Freeform 367"/>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8" name="Freeform 368"/>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9" name="Freeform 369"/>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0" name="Group 370"/>
                <p:cNvGrpSpPr/>
                <p:nvPr/>
              </p:nvGrpSpPr>
              <p:grpSpPr bwMode="auto">
                <a:xfrm>
                  <a:off x="961" y="3592"/>
                  <a:ext cx="45" cy="23"/>
                  <a:chOff x="961" y="3592"/>
                  <a:chExt cx="45" cy="23"/>
                </a:xfrm>
              </p:grpSpPr>
              <p:sp>
                <p:nvSpPr>
                  <p:cNvPr id="138611" name="Freeform 371"/>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2" name="Freeform 372"/>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3" name="Freeform 373"/>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4" name="Group 374"/>
                <p:cNvGrpSpPr/>
                <p:nvPr/>
              </p:nvGrpSpPr>
              <p:grpSpPr bwMode="auto">
                <a:xfrm>
                  <a:off x="974" y="3606"/>
                  <a:ext cx="44" cy="23"/>
                  <a:chOff x="974" y="3606"/>
                  <a:chExt cx="44" cy="23"/>
                </a:xfrm>
              </p:grpSpPr>
              <p:sp>
                <p:nvSpPr>
                  <p:cNvPr id="138615" name="Freeform 375"/>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6" name="Freeform 376"/>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7" name="Freeform 377"/>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8" name="Group 378"/>
                <p:cNvGrpSpPr/>
                <p:nvPr/>
              </p:nvGrpSpPr>
              <p:grpSpPr bwMode="auto">
                <a:xfrm>
                  <a:off x="987" y="3619"/>
                  <a:ext cx="45" cy="23"/>
                  <a:chOff x="987" y="3619"/>
                  <a:chExt cx="45" cy="23"/>
                </a:xfrm>
              </p:grpSpPr>
              <p:sp>
                <p:nvSpPr>
                  <p:cNvPr id="138619" name="Freeform 379"/>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0" name="Freeform 380"/>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1" name="Freeform 381"/>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622" name="Group 382"/>
              <p:cNvGrpSpPr/>
              <p:nvPr/>
            </p:nvGrpSpPr>
            <p:grpSpPr bwMode="auto">
              <a:xfrm>
                <a:off x="1002" y="3632"/>
                <a:ext cx="83" cy="63"/>
                <a:chOff x="1002" y="3632"/>
                <a:chExt cx="83" cy="63"/>
              </a:xfrm>
            </p:grpSpPr>
            <p:grpSp>
              <p:nvGrpSpPr>
                <p:cNvPr id="138623" name="Group 383"/>
                <p:cNvGrpSpPr/>
                <p:nvPr/>
              </p:nvGrpSpPr>
              <p:grpSpPr bwMode="auto">
                <a:xfrm>
                  <a:off x="1002" y="3632"/>
                  <a:ext cx="44" cy="22"/>
                  <a:chOff x="1002" y="3632"/>
                  <a:chExt cx="44" cy="22"/>
                </a:xfrm>
              </p:grpSpPr>
              <p:sp>
                <p:nvSpPr>
                  <p:cNvPr id="138624" name="Freeform 384"/>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5" name="Freeform 385"/>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6" name="Freeform 386"/>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27" name="Group 387"/>
                <p:cNvGrpSpPr/>
                <p:nvPr/>
              </p:nvGrpSpPr>
              <p:grpSpPr bwMode="auto">
                <a:xfrm>
                  <a:off x="1014" y="3645"/>
                  <a:ext cx="44" cy="23"/>
                  <a:chOff x="1014" y="3645"/>
                  <a:chExt cx="44" cy="23"/>
                </a:xfrm>
              </p:grpSpPr>
              <p:sp>
                <p:nvSpPr>
                  <p:cNvPr id="138628" name="Freeform 388"/>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9" name="Freeform 389"/>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0" name="Freeform 390"/>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31" name="Group 391"/>
                <p:cNvGrpSpPr/>
                <p:nvPr/>
              </p:nvGrpSpPr>
              <p:grpSpPr bwMode="auto">
                <a:xfrm>
                  <a:off x="1027" y="3659"/>
                  <a:ext cx="45" cy="23"/>
                  <a:chOff x="1027" y="3659"/>
                  <a:chExt cx="45" cy="23"/>
                </a:xfrm>
              </p:grpSpPr>
              <p:sp>
                <p:nvSpPr>
                  <p:cNvPr id="138632" name="Freeform 392"/>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3" name="Freeform 393"/>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4" name="Freeform 394"/>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35" name="Group 395"/>
                <p:cNvGrpSpPr/>
                <p:nvPr/>
              </p:nvGrpSpPr>
              <p:grpSpPr bwMode="auto">
                <a:xfrm>
                  <a:off x="1040" y="3672"/>
                  <a:ext cx="45" cy="23"/>
                  <a:chOff x="1040" y="3672"/>
                  <a:chExt cx="45" cy="23"/>
                </a:xfrm>
              </p:grpSpPr>
              <p:sp>
                <p:nvSpPr>
                  <p:cNvPr id="138636" name="Freeform 396"/>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7" name="Freeform 397"/>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8" name="Freeform 398"/>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639" name="Group 399"/>
              <p:cNvGrpSpPr/>
              <p:nvPr/>
            </p:nvGrpSpPr>
            <p:grpSpPr bwMode="auto">
              <a:xfrm>
                <a:off x="1054" y="3685"/>
                <a:ext cx="45" cy="23"/>
                <a:chOff x="1054" y="3685"/>
                <a:chExt cx="45" cy="23"/>
              </a:xfrm>
            </p:grpSpPr>
            <p:sp>
              <p:nvSpPr>
                <p:cNvPr id="138640" name="Freeform 400"/>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1" name="Freeform 401"/>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2" name="Freeform 402"/>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43" name="Group 403"/>
              <p:cNvGrpSpPr/>
              <p:nvPr/>
            </p:nvGrpSpPr>
            <p:grpSpPr bwMode="auto">
              <a:xfrm>
                <a:off x="1067" y="3698"/>
                <a:ext cx="45" cy="23"/>
                <a:chOff x="1067" y="3698"/>
                <a:chExt cx="45" cy="23"/>
              </a:xfrm>
            </p:grpSpPr>
            <p:sp>
              <p:nvSpPr>
                <p:cNvPr id="138644" name="Freeform 404"/>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5" name="Freeform 405"/>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6" name="Freeform 406"/>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47" name="Group 407"/>
              <p:cNvGrpSpPr/>
              <p:nvPr/>
            </p:nvGrpSpPr>
            <p:grpSpPr bwMode="auto">
              <a:xfrm>
                <a:off x="1079" y="3712"/>
                <a:ext cx="44" cy="23"/>
                <a:chOff x="1079" y="3712"/>
                <a:chExt cx="44" cy="23"/>
              </a:xfrm>
            </p:grpSpPr>
            <p:sp>
              <p:nvSpPr>
                <p:cNvPr id="138648" name="Freeform 408"/>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9" name="Freeform 409"/>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0" name="Freeform 410"/>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1" name="Group 411"/>
              <p:cNvGrpSpPr/>
              <p:nvPr/>
            </p:nvGrpSpPr>
            <p:grpSpPr bwMode="auto">
              <a:xfrm>
                <a:off x="1093" y="3725"/>
                <a:ext cx="45" cy="23"/>
                <a:chOff x="1093" y="3725"/>
                <a:chExt cx="45" cy="23"/>
              </a:xfrm>
            </p:grpSpPr>
            <p:sp>
              <p:nvSpPr>
                <p:cNvPr id="138652" name="Freeform 412"/>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3" name="Freeform 413"/>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4" name="Freeform 414"/>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5" name="Group 415"/>
              <p:cNvGrpSpPr/>
              <p:nvPr/>
            </p:nvGrpSpPr>
            <p:grpSpPr bwMode="auto">
              <a:xfrm>
                <a:off x="1108" y="3739"/>
                <a:ext cx="44" cy="23"/>
                <a:chOff x="1108" y="3739"/>
                <a:chExt cx="44" cy="23"/>
              </a:xfrm>
            </p:grpSpPr>
            <p:sp>
              <p:nvSpPr>
                <p:cNvPr id="138656" name="Freeform 416"/>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7" name="Freeform 417"/>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8" name="Freeform 418"/>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9" name="Group 419"/>
              <p:cNvGrpSpPr/>
              <p:nvPr/>
            </p:nvGrpSpPr>
            <p:grpSpPr bwMode="auto">
              <a:xfrm>
                <a:off x="1121" y="3753"/>
                <a:ext cx="45" cy="23"/>
                <a:chOff x="1121" y="3753"/>
                <a:chExt cx="45" cy="23"/>
              </a:xfrm>
            </p:grpSpPr>
            <p:sp>
              <p:nvSpPr>
                <p:cNvPr id="138660" name="Freeform 420"/>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1" name="Freeform 421"/>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2" name="Freeform 422"/>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63" name="Group 423"/>
              <p:cNvGrpSpPr/>
              <p:nvPr/>
            </p:nvGrpSpPr>
            <p:grpSpPr bwMode="auto">
              <a:xfrm>
                <a:off x="1133" y="3767"/>
                <a:ext cx="44" cy="23"/>
                <a:chOff x="1133" y="3767"/>
                <a:chExt cx="44" cy="23"/>
              </a:xfrm>
            </p:grpSpPr>
            <p:sp>
              <p:nvSpPr>
                <p:cNvPr id="138664" name="Freeform 424"/>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5" name="Freeform 425"/>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6" name="Freeform 426"/>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667" name="Freeform 427"/>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8" name="Freeform 428"/>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9" name="Freeform 429"/>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0" name="Freeform 430"/>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1" name="Freeform 431"/>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2" name="Freeform 432"/>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3" name="Freeform 433"/>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4" name="Freeform 434"/>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5" name="Freeform 435"/>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6" name="Freeform 436"/>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7" name="Freeform 437"/>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678" name="Group 438"/>
              <p:cNvGrpSpPr/>
              <p:nvPr/>
            </p:nvGrpSpPr>
            <p:grpSpPr bwMode="auto">
              <a:xfrm>
                <a:off x="700" y="3535"/>
                <a:ext cx="49" cy="24"/>
                <a:chOff x="700" y="3535"/>
                <a:chExt cx="49" cy="24"/>
              </a:xfrm>
            </p:grpSpPr>
            <p:sp>
              <p:nvSpPr>
                <p:cNvPr id="138679" name="Freeform 439"/>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0" name="Freeform 440"/>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1" name="Freeform 441"/>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82" name="Group 442"/>
              <p:cNvGrpSpPr/>
              <p:nvPr/>
            </p:nvGrpSpPr>
            <p:grpSpPr bwMode="auto">
              <a:xfrm>
                <a:off x="714" y="3551"/>
                <a:ext cx="49" cy="22"/>
                <a:chOff x="714" y="3551"/>
                <a:chExt cx="49" cy="22"/>
              </a:xfrm>
            </p:grpSpPr>
            <p:sp>
              <p:nvSpPr>
                <p:cNvPr id="138683" name="Freeform 443"/>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4" name="Freeform 444"/>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5" name="Freeform 445"/>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86" name="Group 446"/>
              <p:cNvGrpSpPr/>
              <p:nvPr/>
            </p:nvGrpSpPr>
            <p:grpSpPr bwMode="auto">
              <a:xfrm>
                <a:off x="728" y="3564"/>
                <a:ext cx="48" cy="23"/>
                <a:chOff x="728" y="3564"/>
                <a:chExt cx="48" cy="23"/>
              </a:xfrm>
            </p:grpSpPr>
            <p:sp>
              <p:nvSpPr>
                <p:cNvPr id="138687" name="Freeform 447"/>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8" name="Freeform 448"/>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9" name="Freeform 449"/>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0" name="Group 450"/>
              <p:cNvGrpSpPr/>
              <p:nvPr/>
            </p:nvGrpSpPr>
            <p:grpSpPr bwMode="auto">
              <a:xfrm>
                <a:off x="742" y="3582"/>
                <a:ext cx="49" cy="23"/>
                <a:chOff x="742" y="3582"/>
                <a:chExt cx="49" cy="23"/>
              </a:xfrm>
            </p:grpSpPr>
            <p:sp>
              <p:nvSpPr>
                <p:cNvPr id="138691" name="Freeform 451"/>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2" name="Freeform 452"/>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3" name="Freeform 453"/>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4" name="Group 454"/>
              <p:cNvGrpSpPr/>
              <p:nvPr/>
            </p:nvGrpSpPr>
            <p:grpSpPr bwMode="auto">
              <a:xfrm>
                <a:off x="752" y="3597"/>
                <a:ext cx="133" cy="106"/>
                <a:chOff x="752" y="3597"/>
                <a:chExt cx="133" cy="106"/>
              </a:xfrm>
            </p:grpSpPr>
            <p:sp>
              <p:nvSpPr>
                <p:cNvPr id="138695" name="Freeform 455"/>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6" name="Freeform 456"/>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7" name="Freeform 457"/>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8" name="Group 458"/>
              <p:cNvGrpSpPr/>
              <p:nvPr/>
            </p:nvGrpSpPr>
            <p:grpSpPr bwMode="auto">
              <a:xfrm>
                <a:off x="844" y="3694"/>
                <a:ext cx="48" cy="23"/>
                <a:chOff x="844" y="3694"/>
                <a:chExt cx="48" cy="23"/>
              </a:xfrm>
            </p:grpSpPr>
            <p:sp>
              <p:nvSpPr>
                <p:cNvPr id="138699" name="Freeform 459"/>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0" name="Freeform 460"/>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1" name="Freeform 461"/>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02" name="Group 462"/>
              <p:cNvGrpSpPr/>
              <p:nvPr/>
            </p:nvGrpSpPr>
            <p:grpSpPr bwMode="auto">
              <a:xfrm>
                <a:off x="857" y="3710"/>
                <a:ext cx="49" cy="22"/>
                <a:chOff x="857" y="3710"/>
                <a:chExt cx="49" cy="22"/>
              </a:xfrm>
            </p:grpSpPr>
            <p:sp>
              <p:nvSpPr>
                <p:cNvPr id="138703" name="Freeform 463"/>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4" name="Freeform 464"/>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5" name="Freeform 465"/>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06" name="Group 466"/>
              <p:cNvGrpSpPr/>
              <p:nvPr/>
            </p:nvGrpSpPr>
            <p:grpSpPr bwMode="auto">
              <a:xfrm>
                <a:off x="1086" y="3766"/>
                <a:ext cx="49" cy="23"/>
                <a:chOff x="1086" y="3766"/>
                <a:chExt cx="49" cy="23"/>
              </a:xfrm>
            </p:grpSpPr>
            <p:sp>
              <p:nvSpPr>
                <p:cNvPr id="138707" name="Freeform 467"/>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8" name="Freeform 468"/>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9" name="Freeform 469"/>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10" name="Group 470"/>
              <p:cNvGrpSpPr/>
              <p:nvPr/>
            </p:nvGrpSpPr>
            <p:grpSpPr bwMode="auto">
              <a:xfrm>
                <a:off x="934" y="3740"/>
                <a:ext cx="48" cy="23"/>
                <a:chOff x="934" y="3740"/>
                <a:chExt cx="48" cy="23"/>
              </a:xfrm>
            </p:grpSpPr>
            <p:sp>
              <p:nvSpPr>
                <p:cNvPr id="138711" name="Freeform 471"/>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2" name="Freeform 472"/>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3" name="Freeform 473"/>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14" name="Group 474"/>
              <p:cNvGrpSpPr/>
              <p:nvPr/>
            </p:nvGrpSpPr>
            <p:grpSpPr bwMode="auto">
              <a:xfrm>
                <a:off x="943" y="3754"/>
                <a:ext cx="49" cy="23"/>
                <a:chOff x="943" y="3754"/>
                <a:chExt cx="49" cy="23"/>
              </a:xfrm>
            </p:grpSpPr>
            <p:sp>
              <p:nvSpPr>
                <p:cNvPr id="138715" name="Freeform 475"/>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6" name="Freeform 476"/>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7" name="Freeform 477"/>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718" name="Freeform 478"/>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9" name="Freeform 479"/>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0" name="Freeform 480"/>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21" name="Group 481"/>
            <p:cNvGrpSpPr/>
            <p:nvPr/>
          </p:nvGrpSpPr>
          <p:grpSpPr bwMode="auto">
            <a:xfrm>
              <a:off x="920" y="3821"/>
              <a:ext cx="413" cy="50"/>
              <a:chOff x="920" y="3821"/>
              <a:chExt cx="413" cy="50"/>
            </a:xfrm>
          </p:grpSpPr>
          <p:sp>
            <p:nvSpPr>
              <p:cNvPr id="138722" name="Freeform 482"/>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23" name="Freeform 483"/>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38726" name="Group 486"/>
            <p:cNvGrpSpPr/>
            <p:nvPr/>
          </p:nvGrpSpPr>
          <p:grpSpPr bwMode="auto">
            <a:xfrm>
              <a:off x="1227" y="3477"/>
              <a:ext cx="508" cy="321"/>
              <a:chOff x="1227" y="3477"/>
              <a:chExt cx="508" cy="321"/>
            </a:xfrm>
          </p:grpSpPr>
          <p:sp>
            <p:nvSpPr>
              <p:cNvPr id="138727" name="Freeform 487"/>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28" name="Freeform 488"/>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9" name="Freeform 489"/>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38731" name="Freeform 491"/>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2" name="Freeform 492"/>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3" name="Freeform 493"/>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4" name="Freeform 494"/>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5" name="Freeform 495"/>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6" name="Freeform 496"/>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7" name="Freeform 497"/>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8" name="Freeform 498"/>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9" name="Freeform 499"/>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40" name="Freeform 500"/>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3" name="Freeform 503"/>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746" name="Group 506"/>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grpSp>
        <p:nvGrpSpPr>
          <p:cNvPr id="138827" name="Group 587"/>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5"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8"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6"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7"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7"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8"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9"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0"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8"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0"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1" name="Text Box 551"/>
            <p:cNvSpPr txBox="1">
              <a:spLocks noChangeArrowheads="1"/>
            </p:cNvSpPr>
            <p:nvPr/>
          </p:nvSpPr>
          <p:spPr bwMode="auto">
            <a:xfrm>
              <a:off x="13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anose="02010609060101010101" pitchFamily="2" charset="-122"/>
                </a:rPr>
                <a:t>网络层</a:t>
              </a:r>
              <a:endParaRPr kumimoji="1" lang="zh-CN" altLang="en-US" sz="1800" b="1" dirty="0">
                <a:solidFill>
                  <a:srgbClr val="000099"/>
                </a:solidFill>
                <a:latin typeface="+mn-lt"/>
                <a:ea typeface="黑体" panose="02010609060101010101" pitchFamily="2" charset="-122"/>
              </a:endParaRP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5"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7"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2"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4"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812"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3"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4"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5"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grpSp>
      <p:sp>
        <p:nvSpPr>
          <p:cNvPr id="138822" name="Text Box 582"/>
          <p:cNvSpPr txBox="1">
            <a:spLocks noChangeArrowheads="1"/>
          </p:cNvSpPr>
          <p:nvPr/>
        </p:nvSpPr>
        <p:spPr bwMode="auto">
          <a:xfrm>
            <a:off x="2576736"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anose="02010609060101010101" pitchFamily="2" charset="-122"/>
              </a:rPr>
              <a:t>从协议层次上来看数据的流动</a:t>
            </a:r>
            <a:endParaRPr lang="zh-CN" altLang="en-US" sz="3200" b="1" dirty="0">
              <a:solidFill>
                <a:srgbClr val="000099"/>
              </a:solidFill>
              <a:latin typeface="+mn-lt"/>
              <a:ea typeface="黑体" panose="02010609060101010101" pitchFamily="2" charset="-122"/>
            </a:endParaRPr>
          </a:p>
        </p:txBody>
      </p:sp>
      <p:sp>
        <p:nvSpPr>
          <p:cNvPr id="138823" name="Freeform 583"/>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2" name="矩形 1"/>
          <p:cNvSpPr/>
          <p:nvPr/>
        </p:nvSpPr>
        <p:spPr>
          <a:xfrm>
            <a:off x="1893765" y="6207695"/>
            <a:ext cx="6423701" cy="461665"/>
          </a:xfrm>
          <a:prstGeom prst="rect">
            <a:avLst/>
          </a:prstGeom>
        </p:spPr>
        <p:txBody>
          <a:bodyPr wrap="square">
            <a:spAutoFit/>
          </a:bodyPr>
          <a:lstStyle/>
          <a:p>
            <a:pPr algn="ctr"/>
            <a:r>
              <a:rPr lang="zh-CN" altLang="zh-CN" sz="2400" b="1" dirty="0">
                <a:latin typeface="+mn-lt"/>
                <a:ea typeface="黑体" panose="02010609060101010101" pitchFamily="2" charset="-122"/>
              </a:rPr>
              <a:t>数据链路层的地位</a:t>
            </a:r>
            <a:endParaRPr lang="zh-CN" altLang="en-US" sz="2400" b="1" dirty="0">
              <a:latin typeface="+mn-lt"/>
              <a:ea typeface="黑体" panose="02010609060101010101"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1</a:t>
            </a:r>
            <a:r>
              <a:rPr lang="en-US" altLang="zh-CN" sz="2000" b="1" dirty="0">
                <a:solidFill>
                  <a:schemeClr val="bg1"/>
                </a:solidFill>
                <a:latin typeface="+mn-lt"/>
                <a:ea typeface="黑体" panose="02010609060101010101" pitchFamily="2" charset="-122"/>
              </a:rPr>
              <a:t> </a:t>
            </a:r>
            <a:r>
              <a:rPr lang="zh-CN" altLang="en-US" sz="2000" b="1" dirty="0">
                <a:solidFill>
                  <a:schemeClr val="bg1"/>
                </a:solidFill>
                <a:latin typeface="+mn-lt"/>
                <a:ea typeface="黑体" panose="02010609060101010101" pitchFamily="2" charset="-122"/>
              </a:rPr>
              <a:t>到</a:t>
            </a:r>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2</a:t>
            </a:r>
            <a:r>
              <a:rPr lang="en-US" altLang="zh-CN" sz="2000" b="1" dirty="0">
                <a:solidFill>
                  <a:schemeClr val="bg1"/>
                </a:solidFill>
                <a:latin typeface="+mn-lt"/>
                <a:ea typeface="黑体" panose="02010609060101010101" pitchFamily="2" charset="-122"/>
              </a:rPr>
              <a:t> </a:t>
            </a:r>
            <a:r>
              <a:rPr lang="zh-CN" altLang="zh-CN" sz="2000" b="1" dirty="0">
                <a:solidFill>
                  <a:schemeClr val="bg1"/>
                </a:solidFill>
                <a:latin typeface="+mn-lt"/>
                <a:ea typeface="黑体" panose="02010609060101010101" pitchFamily="2" charset="-122"/>
              </a:rPr>
              <a:t>所经过的网络可以是多种的</a:t>
            </a:r>
            <a:endParaRPr lang="zh-CN" altLang="en-US" sz="2000" b="1" dirty="0">
              <a:solidFill>
                <a:schemeClr val="bg1"/>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par>
                          <p:cTn id="23" fill="hold">
                            <p:stCondLst>
                              <p:cond delay="4000"/>
                            </p:stCondLst>
                            <p:childTnLst>
                              <p:par>
                                <p:cTn id="24" presetID="1" presetClass="entr" presetSubtype="0" fill="hold" grpId="0" nodeType="afterEffect">
                                  <p:stCondLst>
                                    <p:cond delay="0"/>
                                  </p:stCondLst>
                                  <p:childTnLst>
                                    <p:set>
                                      <p:cBhvr>
                                        <p:cTn id="25" dur="1" fill="hold">
                                          <p:stCondLst>
                                            <p:cond delay="0"/>
                                          </p:stCondLst>
                                        </p:cTn>
                                        <p:tgtEl>
                                          <p:spTgt spid="5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8822"/>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38827"/>
                                        </p:tgtEl>
                                        <p:attrNameLst>
                                          <p:attrName>style.visibility</p:attrName>
                                        </p:attrNameLst>
                                      </p:cBhvr>
                                      <p:to>
                                        <p:strVal val="visible"/>
                                      </p:to>
                                    </p:set>
                                  </p:childTnLst>
                                </p:cTn>
                              </p:par>
                            </p:childTnLst>
                          </p:cTn>
                        </p:par>
                        <p:par>
                          <p:cTn id="33" fill="hold">
                            <p:stCondLst>
                              <p:cond delay="0"/>
                            </p:stCondLst>
                            <p:childTnLst>
                              <p:par>
                                <p:cTn id="34" presetID="22" presetClass="entr" presetSubtype="8" fill="hold" grpId="0" nodeType="afterEffect">
                                  <p:stCondLst>
                                    <p:cond delay="500"/>
                                  </p:stCondLst>
                                  <p:childTnLst>
                                    <p:set>
                                      <p:cBhvr>
                                        <p:cTn id="35" dur="1" fill="hold">
                                          <p:stCondLst>
                                            <p:cond delay="0"/>
                                          </p:stCondLst>
                                        </p:cTn>
                                        <p:tgtEl>
                                          <p:spTgt spid="138823"/>
                                        </p:tgtEl>
                                        <p:attrNameLst>
                                          <p:attrName>style.visibility</p:attrName>
                                        </p:attrNameLst>
                                      </p:cBhvr>
                                      <p:to>
                                        <p:strVal val="visible"/>
                                      </p:to>
                                    </p:set>
                                    <p:animEffect transition="in" filter="wipe(left)">
                                      <p:cBhvr>
                                        <p:cTn id="36" dur="2000"/>
                                        <p:tgtEl>
                                          <p:spTgt spid="13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r>
              <a:rPr lang="en-US" altLang="zh-CN" dirty="0">
                <a:latin typeface="黑体" panose="02010609060101010101" pitchFamily="2" charset="-122"/>
              </a:rPr>
              <a:t>(</a:t>
            </a:r>
            <a:r>
              <a:rPr lang="zh-CN" altLang="en-US" dirty="0">
                <a:latin typeface="黑体" panose="02010609060101010101" pitchFamily="2" charset="-122"/>
              </a:rPr>
              <a:t>续）</a:t>
            </a:r>
            <a:endParaRPr lang="zh-CN" altLang="en-US" dirty="0">
              <a:latin typeface="黑体" panose="02010609060101010101" pitchFamily="2" charset="-122"/>
            </a:endParaRP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4" name="Freeform 10"/>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18795" name="Group 11"/>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812" name="Group 28"/>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pic>
        <p:nvPicPr>
          <p:cNvPr id="118823"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endParaRPr kumimoji="1" lang="zh-CN" altLang="en-US" sz="1800" b="1">
              <a:solidFill>
                <a:srgbClr val="000099"/>
              </a:solidFill>
              <a:latin typeface="+mn-lt"/>
              <a:ea typeface="黑体" panose="02010609060101010101" pitchFamily="2" charset="-122"/>
            </a:endParaRP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endParaRPr kumimoji="1" lang="zh-CN" altLang="en-US" sz="1800" b="1">
              <a:solidFill>
                <a:srgbClr val="000099"/>
              </a:solidFill>
              <a:latin typeface="+mn-lt"/>
              <a:ea typeface="黑体" panose="02010609060101010101" pitchFamily="2" charset="-122"/>
            </a:endParaRPr>
          </a:p>
        </p:txBody>
      </p:sp>
      <p:grpSp>
        <p:nvGrpSpPr>
          <p:cNvPr id="118898" name="Group 114"/>
          <p:cNvGrpSpPr/>
          <p:nvPr/>
        </p:nvGrpSpPr>
        <p:grpSpPr bwMode="auto">
          <a:xfrm>
            <a:off x="449386" y="2403624"/>
            <a:ext cx="720593" cy="546100"/>
            <a:chOff x="624" y="2968"/>
            <a:chExt cx="1331" cy="920"/>
          </a:xfrm>
        </p:grpSpPr>
        <p:sp>
          <p:nvSpPr>
            <p:cNvPr id="118899" name="Freeform 115"/>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0" name="Freeform 116"/>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1" name="Freeform 117"/>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2" name="Freeform 118"/>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3" name="Freeform 119"/>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4" name="Freeform 120"/>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5" name="Freeform 121"/>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6" name="Freeform 122"/>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7" name="Freeform 123"/>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8" name="Freeform 124"/>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9" name="Freeform 125"/>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0" name="Freeform 126"/>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11" name="Group 127"/>
            <p:cNvGrpSpPr/>
            <p:nvPr/>
          </p:nvGrpSpPr>
          <p:grpSpPr bwMode="auto">
            <a:xfrm>
              <a:off x="700" y="3526"/>
              <a:ext cx="515" cy="270"/>
              <a:chOff x="700" y="3526"/>
              <a:chExt cx="515" cy="270"/>
            </a:xfrm>
          </p:grpSpPr>
          <p:grpSp>
            <p:nvGrpSpPr>
              <p:cNvPr id="118912" name="Group 128"/>
              <p:cNvGrpSpPr/>
              <p:nvPr/>
            </p:nvGrpSpPr>
            <p:grpSpPr bwMode="auto">
              <a:xfrm>
                <a:off x="737" y="3534"/>
                <a:ext cx="49" cy="23"/>
                <a:chOff x="737" y="3534"/>
                <a:chExt cx="49" cy="23"/>
              </a:xfrm>
            </p:grpSpPr>
            <p:sp>
              <p:nvSpPr>
                <p:cNvPr id="118913" name="Freeform 129"/>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4" name="Freeform 130"/>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5" name="Freeform 131"/>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16" name="Group 132"/>
              <p:cNvGrpSpPr/>
              <p:nvPr/>
            </p:nvGrpSpPr>
            <p:grpSpPr bwMode="auto">
              <a:xfrm>
                <a:off x="748" y="3547"/>
                <a:ext cx="50" cy="23"/>
                <a:chOff x="748" y="3547"/>
                <a:chExt cx="50" cy="23"/>
              </a:xfrm>
            </p:grpSpPr>
            <p:sp>
              <p:nvSpPr>
                <p:cNvPr id="118917" name="Freeform 133"/>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8" name="Freeform 134"/>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9" name="Freeform 135"/>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8920" name="Freeform 136"/>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1" name="Freeform 137"/>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2" name="Freeform 138"/>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3" name="Freeform 139"/>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24" name="Group 140"/>
              <p:cNvGrpSpPr/>
              <p:nvPr/>
            </p:nvGrpSpPr>
            <p:grpSpPr bwMode="auto">
              <a:xfrm>
                <a:off x="872" y="3547"/>
                <a:ext cx="50" cy="23"/>
                <a:chOff x="872" y="3547"/>
                <a:chExt cx="50" cy="23"/>
              </a:xfrm>
            </p:grpSpPr>
            <p:sp>
              <p:nvSpPr>
                <p:cNvPr id="118925" name="Freeform 141"/>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6" name="Freeform 142"/>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7" name="Freeform 143"/>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28" name="Group 144"/>
              <p:cNvGrpSpPr/>
              <p:nvPr/>
            </p:nvGrpSpPr>
            <p:grpSpPr bwMode="auto">
              <a:xfrm>
                <a:off x="885" y="3559"/>
                <a:ext cx="50" cy="23"/>
                <a:chOff x="885" y="3559"/>
                <a:chExt cx="50" cy="23"/>
              </a:xfrm>
            </p:grpSpPr>
            <p:sp>
              <p:nvSpPr>
                <p:cNvPr id="118929" name="Freeform 145"/>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0" name="Freeform 146"/>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1" name="Freeform 147"/>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32" name="Group 148"/>
              <p:cNvGrpSpPr/>
              <p:nvPr/>
            </p:nvGrpSpPr>
            <p:grpSpPr bwMode="auto">
              <a:xfrm>
                <a:off x="898" y="3571"/>
                <a:ext cx="49" cy="23"/>
                <a:chOff x="898" y="3571"/>
                <a:chExt cx="49" cy="23"/>
              </a:xfrm>
            </p:grpSpPr>
            <p:sp>
              <p:nvSpPr>
                <p:cNvPr id="118933" name="Freeform 149"/>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4" name="Freeform 150"/>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5" name="Freeform 151"/>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36" name="Group 152"/>
              <p:cNvGrpSpPr/>
              <p:nvPr/>
            </p:nvGrpSpPr>
            <p:grpSpPr bwMode="auto">
              <a:xfrm>
                <a:off x="911" y="3585"/>
                <a:ext cx="49" cy="23"/>
                <a:chOff x="911" y="3585"/>
                <a:chExt cx="49" cy="23"/>
              </a:xfrm>
            </p:grpSpPr>
            <p:sp>
              <p:nvSpPr>
                <p:cNvPr id="118937" name="Freeform 153"/>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8" name="Freeform 154"/>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9" name="Freeform 155"/>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0" name="Group 156"/>
              <p:cNvGrpSpPr/>
              <p:nvPr/>
            </p:nvGrpSpPr>
            <p:grpSpPr bwMode="auto">
              <a:xfrm>
                <a:off x="923" y="3600"/>
                <a:ext cx="99" cy="73"/>
                <a:chOff x="923" y="3600"/>
                <a:chExt cx="99" cy="73"/>
              </a:xfrm>
            </p:grpSpPr>
            <p:grpSp>
              <p:nvGrpSpPr>
                <p:cNvPr id="118941" name="Group 157"/>
                <p:cNvGrpSpPr/>
                <p:nvPr/>
              </p:nvGrpSpPr>
              <p:grpSpPr bwMode="auto">
                <a:xfrm>
                  <a:off x="923" y="3600"/>
                  <a:ext cx="49" cy="23"/>
                  <a:chOff x="923" y="3600"/>
                  <a:chExt cx="49" cy="23"/>
                </a:xfrm>
              </p:grpSpPr>
              <p:sp>
                <p:nvSpPr>
                  <p:cNvPr id="118942" name="Freeform 158"/>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3" name="Freeform 159"/>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4" name="Freeform 160"/>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5" name="Group 161"/>
                <p:cNvGrpSpPr/>
                <p:nvPr/>
              </p:nvGrpSpPr>
              <p:grpSpPr bwMode="auto">
                <a:xfrm>
                  <a:off x="935" y="3612"/>
                  <a:ext cx="48" cy="23"/>
                  <a:chOff x="935" y="3612"/>
                  <a:chExt cx="48" cy="23"/>
                </a:xfrm>
              </p:grpSpPr>
              <p:sp>
                <p:nvSpPr>
                  <p:cNvPr id="118946" name="Freeform 162"/>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7" name="Freeform 163"/>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8" name="Freeform 164"/>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9" name="Group 165"/>
                <p:cNvGrpSpPr/>
                <p:nvPr/>
              </p:nvGrpSpPr>
              <p:grpSpPr bwMode="auto">
                <a:xfrm>
                  <a:off x="947" y="3625"/>
                  <a:ext cx="50" cy="22"/>
                  <a:chOff x="947" y="3625"/>
                  <a:chExt cx="50" cy="22"/>
                </a:xfrm>
              </p:grpSpPr>
              <p:sp>
                <p:nvSpPr>
                  <p:cNvPr id="118950" name="Freeform 166"/>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1" name="Freeform 167"/>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2" name="Freeform 168"/>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53" name="Group 169"/>
                <p:cNvGrpSpPr/>
                <p:nvPr/>
              </p:nvGrpSpPr>
              <p:grpSpPr bwMode="auto">
                <a:xfrm>
                  <a:off x="960" y="3637"/>
                  <a:ext cx="50" cy="23"/>
                  <a:chOff x="960" y="3637"/>
                  <a:chExt cx="50" cy="23"/>
                </a:xfrm>
              </p:grpSpPr>
              <p:sp>
                <p:nvSpPr>
                  <p:cNvPr id="118954" name="Freeform 170"/>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5" name="Freeform 171"/>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6" name="Freeform 172"/>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57" name="Group 173"/>
                <p:cNvGrpSpPr/>
                <p:nvPr/>
              </p:nvGrpSpPr>
              <p:grpSpPr bwMode="auto">
                <a:xfrm>
                  <a:off x="973" y="3650"/>
                  <a:ext cx="49" cy="23"/>
                  <a:chOff x="973" y="3650"/>
                  <a:chExt cx="49" cy="23"/>
                </a:xfrm>
              </p:grpSpPr>
              <p:sp>
                <p:nvSpPr>
                  <p:cNvPr id="118958" name="Freeform 174"/>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9" name="Freeform 175"/>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0" name="Freeform 176"/>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8961" name="Group 177"/>
              <p:cNvGrpSpPr/>
              <p:nvPr/>
            </p:nvGrpSpPr>
            <p:grpSpPr bwMode="auto">
              <a:xfrm>
                <a:off x="985" y="3665"/>
                <a:ext cx="100" cy="73"/>
                <a:chOff x="985" y="3665"/>
                <a:chExt cx="100" cy="73"/>
              </a:xfrm>
            </p:grpSpPr>
            <p:grpSp>
              <p:nvGrpSpPr>
                <p:cNvPr id="118962" name="Group 178"/>
                <p:cNvGrpSpPr/>
                <p:nvPr/>
              </p:nvGrpSpPr>
              <p:grpSpPr bwMode="auto">
                <a:xfrm>
                  <a:off x="985" y="3665"/>
                  <a:ext cx="50" cy="23"/>
                  <a:chOff x="985" y="3665"/>
                  <a:chExt cx="50" cy="23"/>
                </a:xfrm>
              </p:grpSpPr>
              <p:sp>
                <p:nvSpPr>
                  <p:cNvPr id="118963" name="Freeform 179"/>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4" name="Freeform 180"/>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5" name="Freeform 181"/>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66" name="Group 182"/>
                <p:cNvGrpSpPr/>
                <p:nvPr/>
              </p:nvGrpSpPr>
              <p:grpSpPr bwMode="auto">
                <a:xfrm>
                  <a:off x="997" y="3677"/>
                  <a:ext cx="49" cy="23"/>
                  <a:chOff x="997" y="3677"/>
                  <a:chExt cx="49" cy="23"/>
                </a:xfrm>
              </p:grpSpPr>
              <p:sp>
                <p:nvSpPr>
                  <p:cNvPr id="118967" name="Freeform 183"/>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8" name="Freeform 184"/>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9" name="Freeform 185"/>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0" name="Group 186"/>
                <p:cNvGrpSpPr/>
                <p:nvPr/>
              </p:nvGrpSpPr>
              <p:grpSpPr bwMode="auto">
                <a:xfrm>
                  <a:off x="1010" y="3690"/>
                  <a:ext cx="48" cy="23"/>
                  <a:chOff x="1010" y="3690"/>
                  <a:chExt cx="48" cy="23"/>
                </a:xfrm>
              </p:grpSpPr>
              <p:sp>
                <p:nvSpPr>
                  <p:cNvPr id="118971" name="Freeform 187"/>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2" name="Freeform 188"/>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3" name="Freeform 189"/>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4" name="Group 190"/>
                <p:cNvGrpSpPr/>
                <p:nvPr/>
              </p:nvGrpSpPr>
              <p:grpSpPr bwMode="auto">
                <a:xfrm>
                  <a:off x="1023" y="3703"/>
                  <a:ext cx="49" cy="22"/>
                  <a:chOff x="1023" y="3703"/>
                  <a:chExt cx="49" cy="22"/>
                </a:xfrm>
              </p:grpSpPr>
              <p:sp>
                <p:nvSpPr>
                  <p:cNvPr id="118975" name="Freeform 191"/>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6" name="Freeform 192"/>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7" name="Freeform 193"/>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8" name="Group 194"/>
                <p:cNvGrpSpPr/>
                <p:nvPr/>
              </p:nvGrpSpPr>
              <p:grpSpPr bwMode="auto">
                <a:xfrm>
                  <a:off x="1036" y="3716"/>
                  <a:ext cx="49" cy="22"/>
                  <a:chOff x="1036" y="3716"/>
                  <a:chExt cx="49" cy="22"/>
                </a:xfrm>
              </p:grpSpPr>
              <p:sp>
                <p:nvSpPr>
                  <p:cNvPr id="118979" name="Freeform 195"/>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0" name="Freeform 196"/>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1" name="Freeform 197"/>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8982" name="Group 198"/>
              <p:cNvGrpSpPr/>
              <p:nvPr/>
            </p:nvGrpSpPr>
            <p:grpSpPr bwMode="auto">
              <a:xfrm>
                <a:off x="1046" y="3727"/>
                <a:ext cx="49" cy="23"/>
                <a:chOff x="1046" y="3727"/>
                <a:chExt cx="49" cy="23"/>
              </a:xfrm>
            </p:grpSpPr>
            <p:sp>
              <p:nvSpPr>
                <p:cNvPr id="118983" name="Freeform 199"/>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4" name="Freeform 200"/>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5" name="Freeform 201"/>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86" name="Group 202"/>
              <p:cNvGrpSpPr/>
              <p:nvPr/>
            </p:nvGrpSpPr>
            <p:grpSpPr bwMode="auto">
              <a:xfrm>
                <a:off x="1058" y="3739"/>
                <a:ext cx="50" cy="23"/>
                <a:chOff x="1058" y="3739"/>
                <a:chExt cx="50" cy="23"/>
              </a:xfrm>
            </p:grpSpPr>
            <p:sp>
              <p:nvSpPr>
                <p:cNvPr id="118987" name="Freeform 203"/>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8" name="Freeform 204"/>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9" name="Freeform 205"/>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90" name="Group 206"/>
              <p:cNvGrpSpPr/>
              <p:nvPr/>
            </p:nvGrpSpPr>
            <p:grpSpPr bwMode="auto">
              <a:xfrm>
                <a:off x="1072" y="3753"/>
                <a:ext cx="48" cy="22"/>
                <a:chOff x="1072" y="3753"/>
                <a:chExt cx="48" cy="22"/>
              </a:xfrm>
            </p:grpSpPr>
            <p:sp>
              <p:nvSpPr>
                <p:cNvPr id="118991" name="Freeform 207"/>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2" name="Freeform 208"/>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3" name="Freeform 209"/>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8994" name="Freeform 210"/>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5" name="Freeform 211"/>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6" name="Freeform 212"/>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97" name="Group 213"/>
              <p:cNvGrpSpPr/>
              <p:nvPr/>
            </p:nvGrpSpPr>
            <p:grpSpPr bwMode="auto">
              <a:xfrm>
                <a:off x="832" y="3547"/>
                <a:ext cx="49" cy="23"/>
                <a:chOff x="832" y="3547"/>
                <a:chExt cx="49" cy="23"/>
              </a:xfrm>
            </p:grpSpPr>
            <p:sp>
              <p:nvSpPr>
                <p:cNvPr id="118998" name="Freeform 214"/>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9" name="Freeform 215"/>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0" name="Freeform 216"/>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1" name="Group 217"/>
              <p:cNvGrpSpPr/>
              <p:nvPr/>
            </p:nvGrpSpPr>
            <p:grpSpPr bwMode="auto">
              <a:xfrm>
                <a:off x="844" y="3560"/>
                <a:ext cx="49" cy="22"/>
                <a:chOff x="844" y="3560"/>
                <a:chExt cx="49" cy="22"/>
              </a:xfrm>
            </p:grpSpPr>
            <p:sp>
              <p:nvSpPr>
                <p:cNvPr id="119002" name="Freeform 218"/>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3" name="Freeform 219"/>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4" name="Freeform 220"/>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5" name="Group 221"/>
              <p:cNvGrpSpPr/>
              <p:nvPr/>
            </p:nvGrpSpPr>
            <p:grpSpPr bwMode="auto">
              <a:xfrm>
                <a:off x="857" y="3572"/>
                <a:ext cx="50" cy="23"/>
                <a:chOff x="857" y="3572"/>
                <a:chExt cx="50" cy="23"/>
              </a:xfrm>
            </p:grpSpPr>
            <p:sp>
              <p:nvSpPr>
                <p:cNvPr id="119006" name="Freeform 222"/>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7" name="Freeform 223"/>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8" name="Freeform 224"/>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9" name="Group 225"/>
              <p:cNvGrpSpPr/>
              <p:nvPr/>
            </p:nvGrpSpPr>
            <p:grpSpPr bwMode="auto">
              <a:xfrm>
                <a:off x="870" y="3585"/>
                <a:ext cx="48" cy="23"/>
                <a:chOff x="870" y="3585"/>
                <a:chExt cx="48" cy="23"/>
              </a:xfrm>
            </p:grpSpPr>
            <p:sp>
              <p:nvSpPr>
                <p:cNvPr id="119010" name="Freeform 226"/>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1" name="Freeform 227"/>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2" name="Freeform 228"/>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13" name="Group 229"/>
              <p:cNvGrpSpPr/>
              <p:nvPr/>
            </p:nvGrpSpPr>
            <p:grpSpPr bwMode="auto">
              <a:xfrm>
                <a:off x="882" y="3600"/>
                <a:ext cx="100" cy="73"/>
                <a:chOff x="882" y="3600"/>
                <a:chExt cx="100" cy="73"/>
              </a:xfrm>
            </p:grpSpPr>
            <p:grpSp>
              <p:nvGrpSpPr>
                <p:cNvPr id="119014" name="Group 230"/>
                <p:cNvGrpSpPr/>
                <p:nvPr/>
              </p:nvGrpSpPr>
              <p:grpSpPr bwMode="auto">
                <a:xfrm>
                  <a:off x="882" y="3600"/>
                  <a:ext cx="49" cy="23"/>
                  <a:chOff x="882" y="3600"/>
                  <a:chExt cx="49" cy="23"/>
                </a:xfrm>
              </p:grpSpPr>
              <p:sp>
                <p:nvSpPr>
                  <p:cNvPr id="119015" name="Freeform 231"/>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6" name="Freeform 232"/>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7" name="Freeform 233"/>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18" name="Group 234"/>
                <p:cNvGrpSpPr/>
                <p:nvPr/>
              </p:nvGrpSpPr>
              <p:grpSpPr bwMode="auto">
                <a:xfrm>
                  <a:off x="894" y="3612"/>
                  <a:ext cx="49" cy="23"/>
                  <a:chOff x="894" y="3612"/>
                  <a:chExt cx="49" cy="23"/>
                </a:xfrm>
              </p:grpSpPr>
              <p:sp>
                <p:nvSpPr>
                  <p:cNvPr id="119019" name="Freeform 235"/>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0" name="Freeform 236"/>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1" name="Freeform 237"/>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22" name="Group 238"/>
                <p:cNvGrpSpPr/>
                <p:nvPr/>
              </p:nvGrpSpPr>
              <p:grpSpPr bwMode="auto">
                <a:xfrm>
                  <a:off x="907" y="3625"/>
                  <a:ext cx="49" cy="23"/>
                  <a:chOff x="907" y="3625"/>
                  <a:chExt cx="49" cy="23"/>
                </a:xfrm>
              </p:grpSpPr>
              <p:sp>
                <p:nvSpPr>
                  <p:cNvPr id="119023" name="Freeform 239"/>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4" name="Freeform 240"/>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5" name="Freeform 241"/>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26" name="Group 242"/>
                <p:cNvGrpSpPr/>
                <p:nvPr/>
              </p:nvGrpSpPr>
              <p:grpSpPr bwMode="auto">
                <a:xfrm>
                  <a:off x="919" y="3638"/>
                  <a:ext cx="49" cy="22"/>
                  <a:chOff x="919" y="3638"/>
                  <a:chExt cx="49" cy="22"/>
                </a:xfrm>
              </p:grpSpPr>
              <p:sp>
                <p:nvSpPr>
                  <p:cNvPr id="119027" name="Freeform 243"/>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8" name="Freeform 244"/>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9" name="Freeform 245"/>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30" name="Group 246"/>
                <p:cNvGrpSpPr/>
                <p:nvPr/>
              </p:nvGrpSpPr>
              <p:grpSpPr bwMode="auto">
                <a:xfrm>
                  <a:off x="932" y="3651"/>
                  <a:ext cx="50" cy="22"/>
                  <a:chOff x="932" y="3651"/>
                  <a:chExt cx="50" cy="22"/>
                </a:xfrm>
              </p:grpSpPr>
              <p:sp>
                <p:nvSpPr>
                  <p:cNvPr id="119031" name="Freeform 247"/>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2" name="Freeform 248"/>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3" name="Freeform 249"/>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034" name="Group 250"/>
              <p:cNvGrpSpPr/>
              <p:nvPr/>
            </p:nvGrpSpPr>
            <p:grpSpPr bwMode="auto">
              <a:xfrm>
                <a:off x="944" y="3665"/>
                <a:ext cx="99" cy="74"/>
                <a:chOff x="944" y="3665"/>
                <a:chExt cx="99" cy="74"/>
              </a:xfrm>
            </p:grpSpPr>
            <p:grpSp>
              <p:nvGrpSpPr>
                <p:cNvPr id="119035" name="Group 251"/>
                <p:cNvGrpSpPr/>
                <p:nvPr/>
              </p:nvGrpSpPr>
              <p:grpSpPr bwMode="auto">
                <a:xfrm>
                  <a:off x="944" y="3665"/>
                  <a:ext cx="49" cy="23"/>
                  <a:chOff x="944" y="3665"/>
                  <a:chExt cx="49" cy="23"/>
                </a:xfrm>
              </p:grpSpPr>
              <p:sp>
                <p:nvSpPr>
                  <p:cNvPr id="119036" name="Freeform 252"/>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7" name="Freeform 253"/>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8" name="Freeform 254"/>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39" name="Group 255"/>
                <p:cNvGrpSpPr/>
                <p:nvPr/>
              </p:nvGrpSpPr>
              <p:grpSpPr bwMode="auto">
                <a:xfrm>
                  <a:off x="957" y="3678"/>
                  <a:ext cx="48" cy="23"/>
                  <a:chOff x="957" y="3678"/>
                  <a:chExt cx="48" cy="23"/>
                </a:xfrm>
              </p:grpSpPr>
              <p:sp>
                <p:nvSpPr>
                  <p:cNvPr id="119040" name="Freeform 256"/>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1" name="Freeform 257"/>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2" name="Freeform 258"/>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43" name="Group 259"/>
                <p:cNvGrpSpPr/>
                <p:nvPr/>
              </p:nvGrpSpPr>
              <p:grpSpPr bwMode="auto">
                <a:xfrm>
                  <a:off x="969" y="3690"/>
                  <a:ext cx="49" cy="23"/>
                  <a:chOff x="969" y="3690"/>
                  <a:chExt cx="49" cy="23"/>
                </a:xfrm>
              </p:grpSpPr>
              <p:sp>
                <p:nvSpPr>
                  <p:cNvPr id="119044" name="Freeform 260"/>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5" name="Freeform 261"/>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6" name="Freeform 262"/>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47" name="Group 263"/>
                <p:cNvGrpSpPr/>
                <p:nvPr/>
              </p:nvGrpSpPr>
              <p:grpSpPr bwMode="auto">
                <a:xfrm>
                  <a:off x="982" y="3703"/>
                  <a:ext cx="49" cy="23"/>
                  <a:chOff x="982" y="3703"/>
                  <a:chExt cx="49" cy="23"/>
                </a:xfrm>
              </p:grpSpPr>
              <p:sp>
                <p:nvSpPr>
                  <p:cNvPr id="119048" name="Freeform 264"/>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9" name="Freeform 265"/>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0" name="Freeform 266"/>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51" name="Group 267"/>
                <p:cNvGrpSpPr/>
                <p:nvPr/>
              </p:nvGrpSpPr>
              <p:grpSpPr bwMode="auto">
                <a:xfrm>
                  <a:off x="995" y="3716"/>
                  <a:ext cx="48" cy="23"/>
                  <a:chOff x="995" y="3716"/>
                  <a:chExt cx="48" cy="23"/>
                </a:xfrm>
              </p:grpSpPr>
              <p:sp>
                <p:nvSpPr>
                  <p:cNvPr id="119052" name="Freeform 268"/>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3" name="Freeform 269"/>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4" name="Freeform 270"/>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055" name="Group 271"/>
              <p:cNvGrpSpPr/>
              <p:nvPr/>
            </p:nvGrpSpPr>
            <p:grpSpPr bwMode="auto">
              <a:xfrm>
                <a:off x="1005" y="3727"/>
                <a:ext cx="49" cy="23"/>
                <a:chOff x="1005" y="3727"/>
                <a:chExt cx="49" cy="23"/>
              </a:xfrm>
            </p:grpSpPr>
            <p:sp>
              <p:nvSpPr>
                <p:cNvPr id="119056" name="Freeform 272"/>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7" name="Freeform 273"/>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8" name="Freeform 274"/>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59" name="Group 275"/>
              <p:cNvGrpSpPr/>
              <p:nvPr/>
            </p:nvGrpSpPr>
            <p:grpSpPr bwMode="auto">
              <a:xfrm>
                <a:off x="1018" y="3740"/>
                <a:ext cx="49" cy="22"/>
                <a:chOff x="1018" y="3740"/>
                <a:chExt cx="49" cy="22"/>
              </a:xfrm>
            </p:grpSpPr>
            <p:sp>
              <p:nvSpPr>
                <p:cNvPr id="119060" name="Freeform 276"/>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1" name="Freeform 277"/>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2" name="Freeform 278"/>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63" name="Group 279"/>
              <p:cNvGrpSpPr/>
              <p:nvPr/>
            </p:nvGrpSpPr>
            <p:grpSpPr bwMode="auto">
              <a:xfrm>
                <a:off x="1030" y="3753"/>
                <a:ext cx="49" cy="23"/>
                <a:chOff x="1030" y="3753"/>
                <a:chExt cx="49" cy="23"/>
              </a:xfrm>
            </p:grpSpPr>
            <p:sp>
              <p:nvSpPr>
                <p:cNvPr id="119064" name="Freeform 280"/>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5" name="Freeform 281"/>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6" name="Freeform 282"/>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067" name="Freeform 283"/>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8" name="Freeform 284"/>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9" name="Freeform 285"/>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9070" name="Group 286"/>
              <p:cNvGrpSpPr/>
              <p:nvPr/>
            </p:nvGrpSpPr>
            <p:grpSpPr bwMode="auto">
              <a:xfrm>
                <a:off x="790" y="3547"/>
                <a:ext cx="49" cy="23"/>
                <a:chOff x="790" y="3547"/>
                <a:chExt cx="49" cy="23"/>
              </a:xfrm>
            </p:grpSpPr>
            <p:sp>
              <p:nvSpPr>
                <p:cNvPr id="119071" name="Freeform 287"/>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2" name="Freeform 288"/>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3" name="Freeform 289"/>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74" name="Group 290"/>
              <p:cNvGrpSpPr/>
              <p:nvPr/>
            </p:nvGrpSpPr>
            <p:grpSpPr bwMode="auto">
              <a:xfrm>
                <a:off x="803" y="3560"/>
                <a:ext cx="49" cy="22"/>
                <a:chOff x="803" y="3560"/>
                <a:chExt cx="49" cy="22"/>
              </a:xfrm>
            </p:grpSpPr>
            <p:sp>
              <p:nvSpPr>
                <p:cNvPr id="119075" name="Freeform 291"/>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6" name="Freeform 292"/>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7" name="Freeform 293"/>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78" name="Group 294"/>
              <p:cNvGrpSpPr/>
              <p:nvPr/>
            </p:nvGrpSpPr>
            <p:grpSpPr bwMode="auto">
              <a:xfrm>
                <a:off x="815" y="3572"/>
                <a:ext cx="50" cy="23"/>
                <a:chOff x="815" y="3572"/>
                <a:chExt cx="50" cy="23"/>
              </a:xfrm>
            </p:grpSpPr>
            <p:sp>
              <p:nvSpPr>
                <p:cNvPr id="119079" name="Freeform 295"/>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0" name="Freeform 296"/>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1" name="Freeform 297"/>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82" name="Group 298"/>
              <p:cNvGrpSpPr/>
              <p:nvPr/>
            </p:nvGrpSpPr>
            <p:grpSpPr bwMode="auto">
              <a:xfrm>
                <a:off x="828" y="3585"/>
                <a:ext cx="49" cy="23"/>
                <a:chOff x="828" y="3585"/>
                <a:chExt cx="49" cy="23"/>
              </a:xfrm>
            </p:grpSpPr>
            <p:sp>
              <p:nvSpPr>
                <p:cNvPr id="119083" name="Freeform 299"/>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4" name="Freeform 300"/>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5" name="Freeform 301"/>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86" name="Group 302"/>
              <p:cNvGrpSpPr/>
              <p:nvPr/>
            </p:nvGrpSpPr>
            <p:grpSpPr bwMode="auto">
              <a:xfrm>
                <a:off x="840" y="3600"/>
                <a:ext cx="100" cy="73"/>
                <a:chOff x="840" y="3600"/>
                <a:chExt cx="100" cy="73"/>
              </a:xfrm>
            </p:grpSpPr>
            <p:grpSp>
              <p:nvGrpSpPr>
                <p:cNvPr id="119087" name="Group 303"/>
                <p:cNvGrpSpPr/>
                <p:nvPr/>
              </p:nvGrpSpPr>
              <p:grpSpPr bwMode="auto">
                <a:xfrm>
                  <a:off x="840" y="3600"/>
                  <a:ext cx="49" cy="23"/>
                  <a:chOff x="840" y="3600"/>
                  <a:chExt cx="49" cy="23"/>
                </a:xfrm>
              </p:grpSpPr>
              <p:sp>
                <p:nvSpPr>
                  <p:cNvPr id="119088" name="Freeform 304"/>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9" name="Freeform 305"/>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0" name="Freeform 306"/>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1" name="Group 307"/>
                <p:cNvGrpSpPr/>
                <p:nvPr/>
              </p:nvGrpSpPr>
              <p:grpSpPr bwMode="auto">
                <a:xfrm>
                  <a:off x="853" y="3612"/>
                  <a:ext cx="48" cy="23"/>
                  <a:chOff x="853" y="3612"/>
                  <a:chExt cx="48" cy="23"/>
                </a:xfrm>
              </p:grpSpPr>
              <p:sp>
                <p:nvSpPr>
                  <p:cNvPr id="119092" name="Freeform 308"/>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3" name="Freeform 309"/>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4" name="Freeform 310"/>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5" name="Group 311"/>
                <p:cNvGrpSpPr/>
                <p:nvPr/>
              </p:nvGrpSpPr>
              <p:grpSpPr bwMode="auto">
                <a:xfrm>
                  <a:off x="865" y="3625"/>
                  <a:ext cx="49" cy="23"/>
                  <a:chOff x="865" y="3625"/>
                  <a:chExt cx="49" cy="23"/>
                </a:xfrm>
              </p:grpSpPr>
              <p:sp>
                <p:nvSpPr>
                  <p:cNvPr id="119096" name="Freeform 312"/>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7" name="Freeform 313"/>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8" name="Freeform 314"/>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9" name="Group 315"/>
                <p:cNvGrpSpPr/>
                <p:nvPr/>
              </p:nvGrpSpPr>
              <p:grpSpPr bwMode="auto">
                <a:xfrm>
                  <a:off x="878" y="3638"/>
                  <a:ext cx="49" cy="22"/>
                  <a:chOff x="878" y="3638"/>
                  <a:chExt cx="49" cy="22"/>
                </a:xfrm>
              </p:grpSpPr>
              <p:sp>
                <p:nvSpPr>
                  <p:cNvPr id="119100" name="Freeform 316"/>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1" name="Freeform 317"/>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2" name="Freeform 318"/>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03" name="Group 319"/>
                <p:cNvGrpSpPr/>
                <p:nvPr/>
              </p:nvGrpSpPr>
              <p:grpSpPr bwMode="auto">
                <a:xfrm>
                  <a:off x="890" y="3651"/>
                  <a:ext cx="50" cy="22"/>
                  <a:chOff x="890" y="3651"/>
                  <a:chExt cx="50" cy="22"/>
                </a:xfrm>
              </p:grpSpPr>
              <p:sp>
                <p:nvSpPr>
                  <p:cNvPr id="119104" name="Freeform 320"/>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5" name="Freeform 321"/>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6" name="Freeform 322"/>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07" name="Group 323"/>
              <p:cNvGrpSpPr/>
              <p:nvPr/>
            </p:nvGrpSpPr>
            <p:grpSpPr bwMode="auto">
              <a:xfrm>
                <a:off x="903" y="3665"/>
                <a:ext cx="99" cy="74"/>
                <a:chOff x="903" y="3665"/>
                <a:chExt cx="99" cy="74"/>
              </a:xfrm>
            </p:grpSpPr>
            <p:grpSp>
              <p:nvGrpSpPr>
                <p:cNvPr id="119108" name="Group 324"/>
                <p:cNvGrpSpPr/>
                <p:nvPr/>
              </p:nvGrpSpPr>
              <p:grpSpPr bwMode="auto">
                <a:xfrm>
                  <a:off x="903" y="3665"/>
                  <a:ext cx="49" cy="23"/>
                  <a:chOff x="903" y="3665"/>
                  <a:chExt cx="49" cy="23"/>
                </a:xfrm>
              </p:grpSpPr>
              <p:sp>
                <p:nvSpPr>
                  <p:cNvPr id="119109" name="Freeform 325"/>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0" name="Freeform 326"/>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1" name="Freeform 327"/>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12" name="Group 328"/>
                <p:cNvGrpSpPr/>
                <p:nvPr/>
              </p:nvGrpSpPr>
              <p:grpSpPr bwMode="auto">
                <a:xfrm>
                  <a:off x="914" y="3678"/>
                  <a:ext cx="49" cy="23"/>
                  <a:chOff x="914" y="3678"/>
                  <a:chExt cx="49" cy="23"/>
                </a:xfrm>
              </p:grpSpPr>
              <p:sp>
                <p:nvSpPr>
                  <p:cNvPr id="119113" name="Freeform 329"/>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4" name="Freeform 330"/>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5" name="Freeform 331"/>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16" name="Group 332"/>
                <p:cNvGrpSpPr/>
                <p:nvPr/>
              </p:nvGrpSpPr>
              <p:grpSpPr bwMode="auto">
                <a:xfrm>
                  <a:off x="928" y="3690"/>
                  <a:ext cx="48" cy="23"/>
                  <a:chOff x="928" y="3690"/>
                  <a:chExt cx="48" cy="23"/>
                </a:xfrm>
              </p:grpSpPr>
              <p:sp>
                <p:nvSpPr>
                  <p:cNvPr id="119117" name="Freeform 333"/>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8" name="Freeform 334"/>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9" name="Freeform 335"/>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20" name="Group 336"/>
                <p:cNvGrpSpPr/>
                <p:nvPr/>
              </p:nvGrpSpPr>
              <p:grpSpPr bwMode="auto">
                <a:xfrm>
                  <a:off x="940" y="3703"/>
                  <a:ext cx="49" cy="23"/>
                  <a:chOff x="940" y="3703"/>
                  <a:chExt cx="49" cy="23"/>
                </a:xfrm>
              </p:grpSpPr>
              <p:sp>
                <p:nvSpPr>
                  <p:cNvPr id="119121" name="Freeform 337"/>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2" name="Freeform 338"/>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3" name="Freeform 339"/>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24" name="Group 340"/>
                <p:cNvGrpSpPr/>
                <p:nvPr/>
              </p:nvGrpSpPr>
              <p:grpSpPr bwMode="auto">
                <a:xfrm>
                  <a:off x="953" y="3716"/>
                  <a:ext cx="49" cy="23"/>
                  <a:chOff x="953" y="3716"/>
                  <a:chExt cx="49" cy="23"/>
                </a:xfrm>
              </p:grpSpPr>
              <p:sp>
                <p:nvSpPr>
                  <p:cNvPr id="119125" name="Freeform 341"/>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6" name="Freeform 342"/>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7" name="Freeform 343"/>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28" name="Group 344"/>
              <p:cNvGrpSpPr/>
              <p:nvPr/>
            </p:nvGrpSpPr>
            <p:grpSpPr bwMode="auto">
              <a:xfrm>
                <a:off x="963" y="3727"/>
                <a:ext cx="49" cy="23"/>
                <a:chOff x="963" y="3727"/>
                <a:chExt cx="49" cy="23"/>
              </a:xfrm>
            </p:grpSpPr>
            <p:sp>
              <p:nvSpPr>
                <p:cNvPr id="119129" name="Freeform 345"/>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0" name="Freeform 346"/>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1" name="Freeform 347"/>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32" name="Group 348"/>
              <p:cNvGrpSpPr/>
              <p:nvPr/>
            </p:nvGrpSpPr>
            <p:grpSpPr bwMode="auto">
              <a:xfrm>
                <a:off x="976" y="3740"/>
                <a:ext cx="50" cy="22"/>
                <a:chOff x="976" y="3740"/>
                <a:chExt cx="50" cy="22"/>
              </a:xfrm>
            </p:grpSpPr>
            <p:sp>
              <p:nvSpPr>
                <p:cNvPr id="119133" name="Freeform 349"/>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4" name="Freeform 350"/>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5" name="Freeform 351"/>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36" name="Group 352"/>
              <p:cNvGrpSpPr/>
              <p:nvPr/>
            </p:nvGrpSpPr>
            <p:grpSpPr bwMode="auto">
              <a:xfrm>
                <a:off x="761" y="3560"/>
                <a:ext cx="50" cy="22"/>
                <a:chOff x="761" y="3560"/>
                <a:chExt cx="50" cy="22"/>
              </a:xfrm>
            </p:grpSpPr>
            <p:sp>
              <p:nvSpPr>
                <p:cNvPr id="119137" name="Freeform 353"/>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8" name="Freeform 354"/>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9" name="Freeform 355"/>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0" name="Group 356"/>
              <p:cNvGrpSpPr/>
              <p:nvPr/>
            </p:nvGrpSpPr>
            <p:grpSpPr bwMode="auto">
              <a:xfrm>
                <a:off x="774" y="3572"/>
                <a:ext cx="49" cy="23"/>
                <a:chOff x="774" y="3572"/>
                <a:chExt cx="49" cy="23"/>
              </a:xfrm>
            </p:grpSpPr>
            <p:sp>
              <p:nvSpPr>
                <p:cNvPr id="119141" name="Freeform 357"/>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2" name="Freeform 358"/>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3" name="Freeform 359"/>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4" name="Group 360"/>
              <p:cNvGrpSpPr/>
              <p:nvPr/>
            </p:nvGrpSpPr>
            <p:grpSpPr bwMode="auto">
              <a:xfrm>
                <a:off x="787" y="3585"/>
                <a:ext cx="49" cy="23"/>
                <a:chOff x="787" y="3585"/>
                <a:chExt cx="49" cy="23"/>
              </a:xfrm>
            </p:grpSpPr>
            <p:sp>
              <p:nvSpPr>
                <p:cNvPr id="119145" name="Freeform 361"/>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6" name="Freeform 362"/>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7" name="Freeform 363"/>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8" name="Group 364"/>
              <p:cNvGrpSpPr/>
              <p:nvPr/>
            </p:nvGrpSpPr>
            <p:grpSpPr bwMode="auto">
              <a:xfrm>
                <a:off x="799" y="3600"/>
                <a:ext cx="99" cy="73"/>
                <a:chOff x="799" y="3600"/>
                <a:chExt cx="99" cy="73"/>
              </a:xfrm>
            </p:grpSpPr>
            <p:grpSp>
              <p:nvGrpSpPr>
                <p:cNvPr id="119149" name="Group 365"/>
                <p:cNvGrpSpPr/>
                <p:nvPr/>
              </p:nvGrpSpPr>
              <p:grpSpPr bwMode="auto">
                <a:xfrm>
                  <a:off x="799" y="3600"/>
                  <a:ext cx="48" cy="23"/>
                  <a:chOff x="799" y="3600"/>
                  <a:chExt cx="48" cy="23"/>
                </a:xfrm>
              </p:grpSpPr>
              <p:sp>
                <p:nvSpPr>
                  <p:cNvPr id="119150" name="Freeform 366"/>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1" name="Freeform 367"/>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2" name="Freeform 368"/>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53" name="Group 369"/>
                <p:cNvGrpSpPr/>
                <p:nvPr/>
              </p:nvGrpSpPr>
              <p:grpSpPr bwMode="auto">
                <a:xfrm>
                  <a:off x="811" y="3612"/>
                  <a:ext cx="48" cy="23"/>
                  <a:chOff x="811" y="3612"/>
                  <a:chExt cx="48" cy="23"/>
                </a:xfrm>
              </p:grpSpPr>
              <p:sp>
                <p:nvSpPr>
                  <p:cNvPr id="119154" name="Freeform 370"/>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5" name="Freeform 371"/>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6" name="Freeform 372"/>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57" name="Group 373"/>
                <p:cNvGrpSpPr/>
                <p:nvPr/>
              </p:nvGrpSpPr>
              <p:grpSpPr bwMode="auto">
                <a:xfrm>
                  <a:off x="823" y="3625"/>
                  <a:ext cx="49" cy="23"/>
                  <a:chOff x="823" y="3625"/>
                  <a:chExt cx="49" cy="23"/>
                </a:xfrm>
              </p:grpSpPr>
              <p:sp>
                <p:nvSpPr>
                  <p:cNvPr id="119158" name="Freeform 374"/>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9" name="Freeform 375"/>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0" name="Freeform 376"/>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61" name="Group 377"/>
                <p:cNvGrpSpPr/>
                <p:nvPr/>
              </p:nvGrpSpPr>
              <p:grpSpPr bwMode="auto">
                <a:xfrm>
                  <a:off x="836" y="3638"/>
                  <a:ext cx="50" cy="22"/>
                  <a:chOff x="836" y="3638"/>
                  <a:chExt cx="50" cy="22"/>
                </a:xfrm>
              </p:grpSpPr>
              <p:sp>
                <p:nvSpPr>
                  <p:cNvPr id="119162" name="Freeform 378"/>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3" name="Freeform 379"/>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4" name="Freeform 380"/>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65" name="Group 381"/>
                <p:cNvGrpSpPr/>
                <p:nvPr/>
              </p:nvGrpSpPr>
              <p:grpSpPr bwMode="auto">
                <a:xfrm>
                  <a:off x="849" y="3651"/>
                  <a:ext cx="49" cy="22"/>
                  <a:chOff x="849" y="3651"/>
                  <a:chExt cx="49" cy="22"/>
                </a:xfrm>
              </p:grpSpPr>
              <p:sp>
                <p:nvSpPr>
                  <p:cNvPr id="119166" name="Freeform 382"/>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7" name="Freeform 383"/>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8" name="Freeform 384"/>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69" name="Group 385"/>
              <p:cNvGrpSpPr/>
              <p:nvPr/>
            </p:nvGrpSpPr>
            <p:grpSpPr bwMode="auto">
              <a:xfrm>
                <a:off x="861" y="3665"/>
                <a:ext cx="99" cy="74"/>
                <a:chOff x="861" y="3665"/>
                <a:chExt cx="99" cy="74"/>
              </a:xfrm>
            </p:grpSpPr>
            <p:grpSp>
              <p:nvGrpSpPr>
                <p:cNvPr id="119170" name="Group 386"/>
                <p:cNvGrpSpPr/>
                <p:nvPr/>
              </p:nvGrpSpPr>
              <p:grpSpPr bwMode="auto">
                <a:xfrm>
                  <a:off x="861" y="3665"/>
                  <a:ext cx="50" cy="23"/>
                  <a:chOff x="861" y="3665"/>
                  <a:chExt cx="50" cy="23"/>
                </a:xfrm>
              </p:grpSpPr>
              <p:sp>
                <p:nvSpPr>
                  <p:cNvPr id="119171" name="Freeform 387"/>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2" name="Freeform 388"/>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3" name="Freeform 389"/>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74" name="Group 390"/>
                <p:cNvGrpSpPr/>
                <p:nvPr/>
              </p:nvGrpSpPr>
              <p:grpSpPr bwMode="auto">
                <a:xfrm>
                  <a:off x="873" y="3678"/>
                  <a:ext cx="49" cy="23"/>
                  <a:chOff x="873" y="3678"/>
                  <a:chExt cx="49" cy="23"/>
                </a:xfrm>
              </p:grpSpPr>
              <p:sp>
                <p:nvSpPr>
                  <p:cNvPr id="119175" name="Freeform 391"/>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6" name="Freeform 392"/>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7" name="Freeform 393"/>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78" name="Group 394"/>
                <p:cNvGrpSpPr/>
                <p:nvPr/>
              </p:nvGrpSpPr>
              <p:grpSpPr bwMode="auto">
                <a:xfrm>
                  <a:off x="886" y="3690"/>
                  <a:ext cx="49" cy="23"/>
                  <a:chOff x="886" y="3690"/>
                  <a:chExt cx="49" cy="23"/>
                </a:xfrm>
              </p:grpSpPr>
              <p:sp>
                <p:nvSpPr>
                  <p:cNvPr id="119179" name="Freeform 395"/>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0" name="Freeform 396"/>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1" name="Freeform 397"/>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82" name="Group 398"/>
                <p:cNvGrpSpPr/>
                <p:nvPr/>
              </p:nvGrpSpPr>
              <p:grpSpPr bwMode="auto">
                <a:xfrm>
                  <a:off x="899" y="3703"/>
                  <a:ext cx="48" cy="23"/>
                  <a:chOff x="899" y="3703"/>
                  <a:chExt cx="48" cy="23"/>
                </a:xfrm>
              </p:grpSpPr>
              <p:sp>
                <p:nvSpPr>
                  <p:cNvPr id="119183" name="Freeform 399"/>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4" name="Freeform 400"/>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5" name="Freeform 401"/>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86" name="Group 402"/>
                <p:cNvGrpSpPr/>
                <p:nvPr/>
              </p:nvGrpSpPr>
              <p:grpSpPr bwMode="auto">
                <a:xfrm>
                  <a:off x="912" y="3716"/>
                  <a:ext cx="48" cy="23"/>
                  <a:chOff x="912" y="3716"/>
                  <a:chExt cx="48" cy="23"/>
                </a:xfrm>
              </p:grpSpPr>
              <p:sp>
                <p:nvSpPr>
                  <p:cNvPr id="119187" name="Freeform 403"/>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8" name="Freeform 404"/>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9" name="Freeform 405"/>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90" name="Group 406"/>
              <p:cNvGrpSpPr/>
              <p:nvPr/>
            </p:nvGrpSpPr>
            <p:grpSpPr bwMode="auto">
              <a:xfrm>
                <a:off x="922" y="3727"/>
                <a:ext cx="49" cy="23"/>
                <a:chOff x="922" y="3727"/>
                <a:chExt cx="49" cy="23"/>
              </a:xfrm>
            </p:grpSpPr>
            <p:sp>
              <p:nvSpPr>
                <p:cNvPr id="119191" name="Freeform 407"/>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2" name="Freeform 408"/>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3" name="Freeform 409"/>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94" name="Group 410"/>
              <p:cNvGrpSpPr/>
              <p:nvPr/>
            </p:nvGrpSpPr>
            <p:grpSpPr bwMode="auto">
              <a:xfrm>
                <a:off x="895" y="3526"/>
                <a:ext cx="44" cy="23"/>
                <a:chOff x="895" y="3526"/>
                <a:chExt cx="44" cy="23"/>
              </a:xfrm>
            </p:grpSpPr>
            <p:sp>
              <p:nvSpPr>
                <p:cNvPr id="119195" name="Freeform 411"/>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6" name="Freeform 412"/>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7" name="Freeform 413"/>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98" name="Group 414"/>
              <p:cNvGrpSpPr/>
              <p:nvPr/>
            </p:nvGrpSpPr>
            <p:grpSpPr bwMode="auto">
              <a:xfrm>
                <a:off x="907" y="3540"/>
                <a:ext cx="45" cy="22"/>
                <a:chOff x="907" y="3540"/>
                <a:chExt cx="45" cy="22"/>
              </a:xfrm>
            </p:grpSpPr>
            <p:sp>
              <p:nvSpPr>
                <p:cNvPr id="119199" name="Freeform 415"/>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0" name="Freeform 416"/>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1" name="Freeform 417"/>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02" name="Group 418"/>
              <p:cNvGrpSpPr/>
              <p:nvPr/>
            </p:nvGrpSpPr>
            <p:grpSpPr bwMode="auto">
              <a:xfrm>
                <a:off x="920" y="3553"/>
                <a:ext cx="45" cy="23"/>
                <a:chOff x="920" y="3553"/>
                <a:chExt cx="45" cy="23"/>
              </a:xfrm>
            </p:grpSpPr>
            <p:sp>
              <p:nvSpPr>
                <p:cNvPr id="119203" name="Freeform 419"/>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4" name="Freeform 420"/>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5" name="Freeform 421"/>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06" name="Group 422"/>
              <p:cNvGrpSpPr/>
              <p:nvPr/>
            </p:nvGrpSpPr>
            <p:grpSpPr bwMode="auto">
              <a:xfrm>
                <a:off x="934" y="3566"/>
                <a:ext cx="44" cy="23"/>
                <a:chOff x="934" y="3566"/>
                <a:chExt cx="44" cy="23"/>
              </a:xfrm>
            </p:grpSpPr>
            <p:sp>
              <p:nvSpPr>
                <p:cNvPr id="119207" name="Freeform 423"/>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8" name="Freeform 424"/>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9" name="Freeform 425"/>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0" name="Group 426"/>
              <p:cNvGrpSpPr/>
              <p:nvPr/>
            </p:nvGrpSpPr>
            <p:grpSpPr bwMode="auto">
              <a:xfrm>
                <a:off x="949" y="3579"/>
                <a:ext cx="83" cy="63"/>
                <a:chOff x="949" y="3579"/>
                <a:chExt cx="83" cy="63"/>
              </a:xfrm>
            </p:grpSpPr>
            <p:grpSp>
              <p:nvGrpSpPr>
                <p:cNvPr id="119211" name="Group 427"/>
                <p:cNvGrpSpPr/>
                <p:nvPr/>
              </p:nvGrpSpPr>
              <p:grpSpPr bwMode="auto">
                <a:xfrm>
                  <a:off x="949" y="3579"/>
                  <a:ext cx="44" cy="23"/>
                  <a:chOff x="949" y="3579"/>
                  <a:chExt cx="44" cy="23"/>
                </a:xfrm>
              </p:grpSpPr>
              <p:sp>
                <p:nvSpPr>
                  <p:cNvPr id="119212" name="Freeform 428"/>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3" name="Freeform 429"/>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4" name="Freeform 430"/>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5" name="Group 431"/>
                <p:cNvGrpSpPr/>
                <p:nvPr/>
              </p:nvGrpSpPr>
              <p:grpSpPr bwMode="auto">
                <a:xfrm>
                  <a:off x="961" y="3592"/>
                  <a:ext cx="45" cy="23"/>
                  <a:chOff x="961" y="3592"/>
                  <a:chExt cx="45" cy="23"/>
                </a:xfrm>
              </p:grpSpPr>
              <p:sp>
                <p:nvSpPr>
                  <p:cNvPr id="119216" name="Freeform 432"/>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7" name="Freeform 433"/>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8" name="Freeform 434"/>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9" name="Group 435"/>
                <p:cNvGrpSpPr/>
                <p:nvPr/>
              </p:nvGrpSpPr>
              <p:grpSpPr bwMode="auto">
                <a:xfrm>
                  <a:off x="974" y="3606"/>
                  <a:ext cx="44" cy="23"/>
                  <a:chOff x="974" y="3606"/>
                  <a:chExt cx="44" cy="23"/>
                </a:xfrm>
              </p:grpSpPr>
              <p:sp>
                <p:nvSpPr>
                  <p:cNvPr id="119220" name="Freeform 436"/>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1" name="Freeform 437"/>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2" name="Freeform 438"/>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23" name="Group 439"/>
                <p:cNvGrpSpPr/>
                <p:nvPr/>
              </p:nvGrpSpPr>
              <p:grpSpPr bwMode="auto">
                <a:xfrm>
                  <a:off x="987" y="3619"/>
                  <a:ext cx="45" cy="23"/>
                  <a:chOff x="987" y="3619"/>
                  <a:chExt cx="45" cy="23"/>
                </a:xfrm>
              </p:grpSpPr>
              <p:sp>
                <p:nvSpPr>
                  <p:cNvPr id="119224" name="Freeform 440"/>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5" name="Freeform 441"/>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6" name="Freeform 442"/>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227" name="Group 443"/>
              <p:cNvGrpSpPr/>
              <p:nvPr/>
            </p:nvGrpSpPr>
            <p:grpSpPr bwMode="auto">
              <a:xfrm>
                <a:off x="1002" y="3632"/>
                <a:ext cx="83" cy="63"/>
                <a:chOff x="1002" y="3632"/>
                <a:chExt cx="83" cy="63"/>
              </a:xfrm>
            </p:grpSpPr>
            <p:grpSp>
              <p:nvGrpSpPr>
                <p:cNvPr id="119228" name="Group 444"/>
                <p:cNvGrpSpPr/>
                <p:nvPr/>
              </p:nvGrpSpPr>
              <p:grpSpPr bwMode="auto">
                <a:xfrm>
                  <a:off x="1002" y="3632"/>
                  <a:ext cx="44" cy="22"/>
                  <a:chOff x="1002" y="3632"/>
                  <a:chExt cx="44" cy="22"/>
                </a:xfrm>
              </p:grpSpPr>
              <p:sp>
                <p:nvSpPr>
                  <p:cNvPr id="119229" name="Freeform 445"/>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0" name="Freeform 446"/>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1" name="Freeform 447"/>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32" name="Group 448"/>
                <p:cNvGrpSpPr/>
                <p:nvPr/>
              </p:nvGrpSpPr>
              <p:grpSpPr bwMode="auto">
                <a:xfrm>
                  <a:off x="1014" y="3645"/>
                  <a:ext cx="44" cy="23"/>
                  <a:chOff x="1014" y="3645"/>
                  <a:chExt cx="44" cy="23"/>
                </a:xfrm>
              </p:grpSpPr>
              <p:sp>
                <p:nvSpPr>
                  <p:cNvPr id="119233" name="Freeform 449"/>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4" name="Freeform 450"/>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5" name="Freeform 451"/>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36" name="Group 452"/>
                <p:cNvGrpSpPr/>
                <p:nvPr/>
              </p:nvGrpSpPr>
              <p:grpSpPr bwMode="auto">
                <a:xfrm>
                  <a:off x="1027" y="3659"/>
                  <a:ext cx="45" cy="23"/>
                  <a:chOff x="1027" y="3659"/>
                  <a:chExt cx="45" cy="23"/>
                </a:xfrm>
              </p:grpSpPr>
              <p:sp>
                <p:nvSpPr>
                  <p:cNvPr id="119237" name="Freeform 453"/>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8" name="Freeform 454"/>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9" name="Freeform 455"/>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40" name="Group 456"/>
                <p:cNvGrpSpPr/>
                <p:nvPr/>
              </p:nvGrpSpPr>
              <p:grpSpPr bwMode="auto">
                <a:xfrm>
                  <a:off x="1040" y="3672"/>
                  <a:ext cx="45" cy="23"/>
                  <a:chOff x="1040" y="3672"/>
                  <a:chExt cx="45" cy="23"/>
                </a:xfrm>
              </p:grpSpPr>
              <p:sp>
                <p:nvSpPr>
                  <p:cNvPr id="119241" name="Freeform 457"/>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2" name="Freeform 458"/>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3" name="Freeform 459"/>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244" name="Group 460"/>
              <p:cNvGrpSpPr/>
              <p:nvPr/>
            </p:nvGrpSpPr>
            <p:grpSpPr bwMode="auto">
              <a:xfrm>
                <a:off x="1054" y="3685"/>
                <a:ext cx="45" cy="23"/>
                <a:chOff x="1054" y="3685"/>
                <a:chExt cx="45" cy="23"/>
              </a:xfrm>
            </p:grpSpPr>
            <p:sp>
              <p:nvSpPr>
                <p:cNvPr id="119245" name="Freeform 461"/>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6" name="Freeform 462"/>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7" name="Freeform 463"/>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48" name="Group 464"/>
              <p:cNvGrpSpPr/>
              <p:nvPr/>
            </p:nvGrpSpPr>
            <p:grpSpPr bwMode="auto">
              <a:xfrm>
                <a:off x="1067" y="3698"/>
                <a:ext cx="45" cy="23"/>
                <a:chOff x="1067" y="3698"/>
                <a:chExt cx="45" cy="23"/>
              </a:xfrm>
            </p:grpSpPr>
            <p:sp>
              <p:nvSpPr>
                <p:cNvPr id="119249" name="Freeform 465"/>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0" name="Freeform 466"/>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1" name="Freeform 467"/>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52" name="Group 468"/>
              <p:cNvGrpSpPr/>
              <p:nvPr/>
            </p:nvGrpSpPr>
            <p:grpSpPr bwMode="auto">
              <a:xfrm>
                <a:off x="1079" y="3712"/>
                <a:ext cx="44" cy="23"/>
                <a:chOff x="1079" y="3712"/>
                <a:chExt cx="44" cy="23"/>
              </a:xfrm>
            </p:grpSpPr>
            <p:sp>
              <p:nvSpPr>
                <p:cNvPr id="119253" name="Freeform 469"/>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4" name="Freeform 470"/>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5" name="Freeform 471"/>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56" name="Group 472"/>
              <p:cNvGrpSpPr/>
              <p:nvPr/>
            </p:nvGrpSpPr>
            <p:grpSpPr bwMode="auto">
              <a:xfrm>
                <a:off x="1093" y="3725"/>
                <a:ext cx="45" cy="23"/>
                <a:chOff x="1093" y="3725"/>
                <a:chExt cx="45" cy="23"/>
              </a:xfrm>
            </p:grpSpPr>
            <p:sp>
              <p:nvSpPr>
                <p:cNvPr id="119257" name="Freeform 473"/>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8" name="Freeform 474"/>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9" name="Freeform 475"/>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0" name="Group 476"/>
              <p:cNvGrpSpPr/>
              <p:nvPr/>
            </p:nvGrpSpPr>
            <p:grpSpPr bwMode="auto">
              <a:xfrm>
                <a:off x="1108" y="3739"/>
                <a:ext cx="44" cy="23"/>
                <a:chOff x="1108" y="3739"/>
                <a:chExt cx="44" cy="23"/>
              </a:xfrm>
            </p:grpSpPr>
            <p:sp>
              <p:nvSpPr>
                <p:cNvPr id="119261" name="Freeform 477"/>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2" name="Freeform 478"/>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3" name="Freeform 479"/>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4" name="Group 480"/>
              <p:cNvGrpSpPr/>
              <p:nvPr/>
            </p:nvGrpSpPr>
            <p:grpSpPr bwMode="auto">
              <a:xfrm>
                <a:off x="1121" y="3753"/>
                <a:ext cx="45" cy="23"/>
                <a:chOff x="1121" y="3753"/>
                <a:chExt cx="45" cy="23"/>
              </a:xfrm>
            </p:grpSpPr>
            <p:sp>
              <p:nvSpPr>
                <p:cNvPr id="119265" name="Freeform 481"/>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6" name="Freeform 482"/>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7" name="Freeform 483"/>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8" name="Group 484"/>
              <p:cNvGrpSpPr/>
              <p:nvPr/>
            </p:nvGrpSpPr>
            <p:grpSpPr bwMode="auto">
              <a:xfrm>
                <a:off x="1133" y="3767"/>
                <a:ext cx="44" cy="23"/>
                <a:chOff x="1133" y="3767"/>
                <a:chExt cx="44" cy="23"/>
              </a:xfrm>
            </p:grpSpPr>
            <p:sp>
              <p:nvSpPr>
                <p:cNvPr id="119269" name="Freeform 485"/>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0" name="Freeform 486"/>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1" name="Freeform 487"/>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272" name="Freeform 488"/>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3" name="Freeform 489"/>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4" name="Freeform 490"/>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5" name="Freeform 491"/>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6" name="Freeform 492"/>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7" name="Freeform 493"/>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8" name="Freeform 494"/>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9" name="Freeform 495"/>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0" name="Freeform 496"/>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1" name="Freeform 497"/>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2" name="Freeform 498"/>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9283" name="Group 499"/>
              <p:cNvGrpSpPr/>
              <p:nvPr/>
            </p:nvGrpSpPr>
            <p:grpSpPr bwMode="auto">
              <a:xfrm>
                <a:off x="700" y="3535"/>
                <a:ext cx="49" cy="24"/>
                <a:chOff x="700" y="3535"/>
                <a:chExt cx="49" cy="24"/>
              </a:xfrm>
            </p:grpSpPr>
            <p:sp>
              <p:nvSpPr>
                <p:cNvPr id="119284" name="Freeform 500"/>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5" name="Freeform 501"/>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6" name="Freeform 502"/>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87" name="Group 503"/>
              <p:cNvGrpSpPr/>
              <p:nvPr/>
            </p:nvGrpSpPr>
            <p:grpSpPr bwMode="auto">
              <a:xfrm>
                <a:off x="714" y="3551"/>
                <a:ext cx="49" cy="22"/>
                <a:chOff x="714" y="3551"/>
                <a:chExt cx="49" cy="22"/>
              </a:xfrm>
            </p:grpSpPr>
            <p:sp>
              <p:nvSpPr>
                <p:cNvPr id="119288" name="Freeform 504"/>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9" name="Freeform 505"/>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0" name="Freeform 506"/>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1" name="Group 507"/>
              <p:cNvGrpSpPr/>
              <p:nvPr/>
            </p:nvGrpSpPr>
            <p:grpSpPr bwMode="auto">
              <a:xfrm>
                <a:off x="728" y="3564"/>
                <a:ext cx="48" cy="23"/>
                <a:chOff x="728" y="3564"/>
                <a:chExt cx="48" cy="23"/>
              </a:xfrm>
            </p:grpSpPr>
            <p:sp>
              <p:nvSpPr>
                <p:cNvPr id="119292" name="Freeform 508"/>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3" name="Freeform 509"/>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4" name="Freeform 510"/>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5" name="Group 511"/>
              <p:cNvGrpSpPr/>
              <p:nvPr/>
            </p:nvGrpSpPr>
            <p:grpSpPr bwMode="auto">
              <a:xfrm>
                <a:off x="742" y="3582"/>
                <a:ext cx="49" cy="23"/>
                <a:chOff x="742" y="3582"/>
                <a:chExt cx="49" cy="23"/>
              </a:xfrm>
            </p:grpSpPr>
            <p:sp>
              <p:nvSpPr>
                <p:cNvPr id="119296" name="Freeform 512"/>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7" name="Freeform 513"/>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8" name="Freeform 514"/>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9" name="Group 515"/>
              <p:cNvGrpSpPr/>
              <p:nvPr/>
            </p:nvGrpSpPr>
            <p:grpSpPr bwMode="auto">
              <a:xfrm>
                <a:off x="752" y="3597"/>
                <a:ext cx="133" cy="106"/>
                <a:chOff x="752" y="3597"/>
                <a:chExt cx="133" cy="106"/>
              </a:xfrm>
            </p:grpSpPr>
            <p:sp>
              <p:nvSpPr>
                <p:cNvPr id="119300" name="Freeform 516"/>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1" name="Freeform 517"/>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2" name="Freeform 518"/>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03" name="Group 519"/>
              <p:cNvGrpSpPr/>
              <p:nvPr/>
            </p:nvGrpSpPr>
            <p:grpSpPr bwMode="auto">
              <a:xfrm>
                <a:off x="844" y="3694"/>
                <a:ext cx="48" cy="23"/>
                <a:chOff x="844" y="3694"/>
                <a:chExt cx="48" cy="23"/>
              </a:xfrm>
            </p:grpSpPr>
            <p:sp>
              <p:nvSpPr>
                <p:cNvPr id="119304" name="Freeform 520"/>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5" name="Freeform 521"/>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6" name="Freeform 522"/>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07" name="Group 523"/>
              <p:cNvGrpSpPr/>
              <p:nvPr/>
            </p:nvGrpSpPr>
            <p:grpSpPr bwMode="auto">
              <a:xfrm>
                <a:off x="857" y="3710"/>
                <a:ext cx="49" cy="22"/>
                <a:chOff x="857" y="3710"/>
                <a:chExt cx="49" cy="22"/>
              </a:xfrm>
            </p:grpSpPr>
            <p:sp>
              <p:nvSpPr>
                <p:cNvPr id="119308" name="Freeform 524"/>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9" name="Freeform 525"/>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0" name="Freeform 526"/>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1" name="Group 527"/>
              <p:cNvGrpSpPr/>
              <p:nvPr/>
            </p:nvGrpSpPr>
            <p:grpSpPr bwMode="auto">
              <a:xfrm>
                <a:off x="1086" y="3766"/>
                <a:ext cx="49" cy="23"/>
                <a:chOff x="1086" y="3766"/>
                <a:chExt cx="49" cy="23"/>
              </a:xfrm>
            </p:grpSpPr>
            <p:sp>
              <p:nvSpPr>
                <p:cNvPr id="119312" name="Freeform 528"/>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3" name="Freeform 529"/>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4" name="Freeform 530"/>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5" name="Group 531"/>
              <p:cNvGrpSpPr/>
              <p:nvPr/>
            </p:nvGrpSpPr>
            <p:grpSpPr bwMode="auto">
              <a:xfrm>
                <a:off x="934" y="3740"/>
                <a:ext cx="48" cy="23"/>
                <a:chOff x="934" y="3740"/>
                <a:chExt cx="48" cy="23"/>
              </a:xfrm>
            </p:grpSpPr>
            <p:sp>
              <p:nvSpPr>
                <p:cNvPr id="119316" name="Freeform 532"/>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7" name="Freeform 533"/>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8" name="Freeform 534"/>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9" name="Group 535"/>
              <p:cNvGrpSpPr/>
              <p:nvPr/>
            </p:nvGrpSpPr>
            <p:grpSpPr bwMode="auto">
              <a:xfrm>
                <a:off x="943" y="3754"/>
                <a:ext cx="49" cy="23"/>
                <a:chOff x="943" y="3754"/>
                <a:chExt cx="49" cy="23"/>
              </a:xfrm>
            </p:grpSpPr>
            <p:sp>
              <p:nvSpPr>
                <p:cNvPr id="119320" name="Freeform 536"/>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1" name="Freeform 537"/>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2" name="Freeform 538"/>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323" name="Freeform 539"/>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4" name="Freeform 540"/>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5" name="Freeform 541"/>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26" name="Group 542"/>
            <p:cNvGrpSpPr/>
            <p:nvPr/>
          </p:nvGrpSpPr>
          <p:grpSpPr bwMode="auto">
            <a:xfrm>
              <a:off x="920" y="3821"/>
              <a:ext cx="413" cy="50"/>
              <a:chOff x="920" y="3821"/>
              <a:chExt cx="413" cy="50"/>
            </a:xfrm>
          </p:grpSpPr>
          <p:sp>
            <p:nvSpPr>
              <p:cNvPr id="119327" name="Freeform 543"/>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28" name="Freeform 544"/>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19331" name="Group 547"/>
            <p:cNvGrpSpPr/>
            <p:nvPr/>
          </p:nvGrpSpPr>
          <p:grpSpPr bwMode="auto">
            <a:xfrm>
              <a:off x="1227" y="3477"/>
              <a:ext cx="508" cy="321"/>
              <a:chOff x="1227" y="3477"/>
              <a:chExt cx="508" cy="321"/>
            </a:xfrm>
          </p:grpSpPr>
          <p:sp>
            <p:nvSpPr>
              <p:cNvPr id="119332" name="Freeform 548"/>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3" name="Freeform 549"/>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34" name="Freeform 550"/>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19336" name="Freeform 552"/>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7" name="Freeform 553"/>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8" name="Freeform 554"/>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9" name="Freeform 555"/>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0" name="Freeform 556"/>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1" name="Freeform 557"/>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2" name="Freeform 558"/>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3" name="Freeform 559"/>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4" name="Freeform 560"/>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5" name="Freeform 561"/>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8" name="Freeform 564"/>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351" name="Group 567"/>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anose="02010609060101010101" pitchFamily="2" charset="-122"/>
              </a:rPr>
              <a:t>仅从数据链路层观察帧的流动</a:t>
            </a:r>
            <a:endParaRPr lang="zh-CN" altLang="en-US" sz="3200" b="1" dirty="0">
              <a:solidFill>
                <a:srgbClr val="C00000"/>
              </a:solidFill>
              <a:latin typeface="+mn-lt"/>
              <a:ea typeface="黑体" panose="02010609060101010101" pitchFamily="2" charset="-122"/>
            </a:endParaRP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a:latin typeface="+mn-lt"/>
                <a:ea typeface="黑体" panose="02010609060101010101" pitchFamily="2" charset="-122"/>
              </a:rPr>
              <a:t>只考虑数据在数据链路层的流动</a:t>
            </a:r>
            <a:endParaRPr lang="zh-CN" altLang="en-US" sz="2400" b="1" dirty="0">
              <a:latin typeface="+mn-lt"/>
              <a:ea typeface="黑体" panose="02010609060101010101"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anose="02010609060101010101" pitchFamily="2" charset="-122"/>
              </a:rPr>
              <a:t>不同的链路层可能采用不同的数据链路层协议</a:t>
            </a:r>
            <a:endParaRPr lang="zh-CN" altLang="en-US" sz="2000" b="1" dirty="0">
              <a:solidFill>
                <a:srgbClr val="000066"/>
              </a:solidFill>
              <a:latin typeface="+mn-lt"/>
              <a:ea typeface="黑体" panose="02010609060101010101"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8"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9"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0"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1"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9"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0"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1"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2"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anose="02010609060101010101" pitchFamily="2" charset="-122"/>
                  </a:rPr>
                  <a:t>网络层</a:t>
                </a:r>
                <a:endParaRPr kumimoji="1" lang="zh-CN" altLang="en-US" sz="1800" b="1" dirty="0">
                  <a:solidFill>
                    <a:srgbClr val="000099"/>
                  </a:solidFill>
                  <a:latin typeface="+mn-lt"/>
                  <a:ea typeface="黑体" panose="02010609060101010101" pitchFamily="2" charset="-122"/>
                </a:endParaRP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0"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2"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7"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9"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4"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6"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30"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1"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2"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3"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grpSp>
        <p:sp>
          <p:nvSpPr>
            <p:cNvPr id="639" name="Freeform 583"/>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1</a:t>
            </a:r>
            <a:r>
              <a:rPr lang="en-US" altLang="zh-CN" sz="2000" b="1" dirty="0">
                <a:solidFill>
                  <a:schemeClr val="bg1"/>
                </a:solidFill>
                <a:latin typeface="+mn-lt"/>
                <a:ea typeface="黑体" panose="02010609060101010101" pitchFamily="2" charset="-122"/>
              </a:rPr>
              <a:t> </a:t>
            </a:r>
            <a:r>
              <a:rPr lang="zh-CN" altLang="en-US" sz="2000" b="1" dirty="0">
                <a:solidFill>
                  <a:schemeClr val="bg1"/>
                </a:solidFill>
                <a:latin typeface="+mn-lt"/>
                <a:ea typeface="黑体" panose="02010609060101010101" pitchFamily="2" charset="-122"/>
              </a:rPr>
              <a:t>到</a:t>
            </a:r>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2</a:t>
            </a:r>
            <a:r>
              <a:rPr lang="en-US" altLang="zh-CN" sz="2000" b="1" dirty="0">
                <a:solidFill>
                  <a:schemeClr val="bg1"/>
                </a:solidFill>
                <a:latin typeface="+mn-lt"/>
                <a:ea typeface="黑体" panose="02010609060101010101" pitchFamily="2" charset="-122"/>
              </a:rPr>
              <a:t> </a:t>
            </a:r>
            <a:r>
              <a:rPr lang="zh-CN" altLang="zh-CN" sz="2000" b="1" dirty="0">
                <a:solidFill>
                  <a:schemeClr val="bg1"/>
                </a:solidFill>
                <a:latin typeface="+mn-lt"/>
                <a:ea typeface="黑体" panose="02010609060101010101" pitchFamily="2" charset="-122"/>
              </a:rPr>
              <a:t>所经过的网络可以是多种的</a:t>
            </a:r>
            <a:endParaRPr lang="zh-CN" altLang="en-US" sz="2000" b="1" dirty="0">
              <a:solidFill>
                <a:schemeClr val="bg1"/>
              </a:solidFill>
              <a:latin typeface="+mn-lt"/>
              <a:ea typeface="黑体" panose="02010609060101010101" pitchFamily="2" charset="-122"/>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942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500"/>
                                  </p:stCondLst>
                                  <p:childTnLst>
                                    <p:set>
                                      <p:cBhvr>
                                        <p:cTn id="12" dur="1" fill="hold">
                                          <p:stCondLst>
                                            <p:cond delay="0"/>
                                          </p:stCondLst>
                                        </p:cTn>
                                        <p:tgtEl>
                                          <p:spTgt spid="119428"/>
                                        </p:tgtEl>
                                        <p:attrNameLst>
                                          <p:attrName>style.visibility</p:attrName>
                                        </p:attrNameLst>
                                      </p:cBhvr>
                                      <p:to>
                                        <p:strVal val="visible"/>
                                      </p:to>
                                    </p:se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119414"/>
                                        </p:tgtEl>
                                        <p:attrNameLst>
                                          <p:attrName>style.visibility</p:attrName>
                                        </p:attrNameLst>
                                      </p:cBhvr>
                                      <p:to>
                                        <p:strVal val="visible"/>
                                      </p:to>
                                    </p:set>
                                    <p:animEffect transition="in" filter="wipe(left)">
                                      <p:cBhvr>
                                        <p:cTn id="16" dur="500"/>
                                        <p:tgtEl>
                                          <p:spTgt spid="119414"/>
                                        </p:tgtEl>
                                      </p:cBhvr>
                                    </p:animEffect>
                                  </p:childTnLst>
                                </p:cTn>
                              </p:par>
                            </p:childTnLst>
                          </p:cTn>
                        </p:par>
                        <p:par>
                          <p:cTn id="17" fill="hold">
                            <p:stCondLst>
                              <p:cond delay="1500"/>
                            </p:stCondLst>
                            <p:childTnLst>
                              <p:par>
                                <p:cTn id="18" presetID="22" presetClass="entr" presetSubtype="8" fill="hold" grpId="0" nodeType="afterEffect">
                                  <p:stCondLst>
                                    <p:cond delay="500"/>
                                  </p:stCondLst>
                                  <p:childTnLst>
                                    <p:set>
                                      <p:cBhvr>
                                        <p:cTn id="19" dur="1" fill="hold">
                                          <p:stCondLst>
                                            <p:cond delay="0"/>
                                          </p:stCondLst>
                                        </p:cTn>
                                        <p:tgtEl>
                                          <p:spTgt spid="119415"/>
                                        </p:tgtEl>
                                        <p:attrNameLst>
                                          <p:attrName>style.visibility</p:attrName>
                                        </p:attrNameLst>
                                      </p:cBhvr>
                                      <p:to>
                                        <p:strVal val="visible"/>
                                      </p:to>
                                    </p:set>
                                    <p:animEffect transition="in" filter="wipe(left)">
                                      <p:cBhvr>
                                        <p:cTn id="20" dur="500"/>
                                        <p:tgtEl>
                                          <p:spTgt spid="119415"/>
                                        </p:tgtEl>
                                      </p:cBhvr>
                                    </p:animEffect>
                                  </p:childTnLst>
                                </p:cTn>
                              </p:par>
                            </p:childTnLst>
                          </p:cTn>
                        </p:par>
                        <p:par>
                          <p:cTn id="21" fill="hold">
                            <p:stCondLst>
                              <p:cond delay="2500"/>
                            </p:stCondLst>
                            <p:childTnLst>
                              <p:par>
                                <p:cTn id="22" presetID="22" presetClass="entr" presetSubtype="8" fill="hold" grpId="0" nodeType="afterEffect">
                                  <p:stCondLst>
                                    <p:cond delay="500"/>
                                  </p:stCondLst>
                                  <p:childTnLst>
                                    <p:set>
                                      <p:cBhvr>
                                        <p:cTn id="23" dur="1" fill="hold">
                                          <p:stCondLst>
                                            <p:cond delay="0"/>
                                          </p:stCondLst>
                                        </p:cTn>
                                        <p:tgtEl>
                                          <p:spTgt spid="119416"/>
                                        </p:tgtEl>
                                        <p:attrNameLst>
                                          <p:attrName>style.visibility</p:attrName>
                                        </p:attrNameLst>
                                      </p:cBhvr>
                                      <p:to>
                                        <p:strVal val="visible"/>
                                      </p:to>
                                    </p:set>
                                    <p:animEffect transition="in" filter="wipe(left)">
                                      <p:cBhvr>
                                        <p:cTn id="24" dur="500"/>
                                        <p:tgtEl>
                                          <p:spTgt spid="119416"/>
                                        </p:tgtEl>
                                      </p:cBhvr>
                                    </p:animEffect>
                                  </p:childTnLst>
                                </p:cTn>
                              </p:par>
                            </p:childTnLst>
                          </p:cTn>
                        </p:par>
                        <p:par>
                          <p:cTn id="25" fill="hold">
                            <p:stCondLst>
                              <p:cond delay="3500"/>
                            </p:stCondLst>
                            <p:childTnLst>
                              <p:par>
                                <p:cTn id="26" presetID="22" presetClass="entr" presetSubtype="8" fill="hold" grpId="0" nodeType="afterEffect">
                                  <p:stCondLst>
                                    <p:cond delay="500"/>
                                  </p:stCondLst>
                                  <p:childTnLst>
                                    <p:set>
                                      <p:cBhvr>
                                        <p:cTn id="27" dur="1" fill="hold">
                                          <p:stCondLst>
                                            <p:cond delay="0"/>
                                          </p:stCondLst>
                                        </p:cTn>
                                        <p:tgtEl>
                                          <p:spTgt spid="119417"/>
                                        </p:tgtEl>
                                        <p:attrNameLst>
                                          <p:attrName>style.visibility</p:attrName>
                                        </p:attrNameLst>
                                      </p:cBhvr>
                                      <p:to>
                                        <p:strVal val="visible"/>
                                      </p:to>
                                    </p:set>
                                    <p:animEffect transition="in" filter="wipe(left)">
                                      <p:cBhvr>
                                        <p:cTn id="28" dur="500"/>
                                        <p:tgtEl>
                                          <p:spTgt spid="119417"/>
                                        </p:tgtEl>
                                      </p:cBhvr>
                                    </p:animEffect>
                                  </p:childTnLst>
                                </p:cTn>
                              </p:par>
                              <p:par>
                                <p:cTn id="29" presetID="1" presetClass="entr" presetSubtype="0"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第三章   数据链路层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2443327" y="1713826"/>
            <a:ext cx="5477156" cy="3821761"/>
            <a:chOff x="6864" y="4869"/>
            <a:chExt cx="7426" cy="4138"/>
          </a:xfrm>
        </p:grpSpPr>
        <p:cxnSp>
          <p:nvCxnSpPr>
            <p:cNvPr id="4" name="直接连接符 3"/>
            <p:cNvCxnSpPr/>
            <p:nvPr>
              <p:custDataLst>
                <p:tags r:id="rId3"/>
              </p:custDataLst>
            </p:nvPr>
          </p:nvCxnSpPr>
          <p:spPr>
            <a:xfrm>
              <a:off x="10258" y="8754"/>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7" name="直接连接符 46"/>
            <p:cNvCxnSpPr/>
            <p:nvPr>
              <p:custDataLst>
                <p:tags r:id="rId4"/>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5"/>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6"/>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7"/>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8"/>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9"/>
              </p:custDataLst>
            </p:nvPr>
          </p:nvSpPr>
          <p:spPr>
            <a:xfrm>
              <a:off x="6864" y="4869"/>
              <a:ext cx="3788" cy="4138"/>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10"/>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1"/>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2"/>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3"/>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4"/>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accent4"/>
                  </a:solidFill>
                  <a:latin typeface="造字工房言宋体" charset="-122"/>
                  <a:ea typeface="造字工房言宋体" charset="-122"/>
                  <a:cs typeface="造字工房言宋体" charset="-122"/>
                  <a:sym typeface="+mn-ea"/>
                </a:rPr>
                <a:t>3.1 </a:t>
              </a:r>
              <a:r>
                <a:rPr lang="zh-CN" altLang="en-US" sz="2400" b="1">
                  <a:solidFill>
                    <a:schemeClr val="accent4"/>
                  </a:solidFill>
                  <a:latin typeface="造字工房言宋体" charset="-122"/>
                  <a:ea typeface="造字工房言宋体" charset="-122"/>
                  <a:cs typeface="造字工房言宋体" charset="-122"/>
                  <a:sym typeface="+mn-ea"/>
                </a:rPr>
                <a:t>链路层功能</a:t>
              </a:r>
              <a:endParaRPr lang="zh-CN" altLang="en-US" sz="2400" b="1">
                <a:solidFill>
                  <a:schemeClr val="accent4"/>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5"/>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fontScale="70000"/>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3.2 </a:t>
              </a:r>
              <a:r>
                <a:rPr lang="zh-CN" altLang="en-US" sz="2400">
                  <a:solidFill>
                    <a:schemeClr val="bg1"/>
                  </a:solidFill>
                  <a:latin typeface="造字工房言宋体" charset="-122"/>
                  <a:ea typeface="造字工房言宋体" charset="-122"/>
                  <a:cs typeface="造字工房言宋体" charset="-122"/>
                  <a:sym typeface="+mn-ea"/>
                </a:rPr>
                <a:t>点到点信道的链路</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6"/>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3.3</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广播信道的链路</a:t>
              </a:r>
              <a:endParaRPr lang="zh-CN" altLang="en-US"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7"/>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3.4</a:t>
              </a:r>
              <a:r>
                <a:rPr lang="zh-CN" altLang="en-US" sz="2400" b="1">
                  <a:solidFill>
                    <a:schemeClr val="bg1"/>
                  </a:solidFill>
                  <a:latin typeface="造字工房言宋体" charset="-122"/>
                  <a:ea typeface="造字工房言宋体" charset="-122"/>
                  <a:cs typeface="造字工房言宋体" charset="-122"/>
                  <a:sym typeface="+mn-ea"/>
                </a:rPr>
                <a:t>高速以太网</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8"/>
              </p:custDataLst>
            </p:nvPr>
          </p:nvSpPr>
          <p:spPr>
            <a:xfrm>
              <a:off x="10926" y="7896"/>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Times New Roman" panose="02020603050405020304" pitchFamily="18" charset="0"/>
                  <a:ea typeface="造字工房言宋体" charset="-122"/>
                  <a:cs typeface="Times New Roman" panose="02020603050405020304" pitchFamily="18" charset="0"/>
                  <a:sym typeface="+mn-ea"/>
                </a:rPr>
                <a:t>3.5 </a:t>
              </a:r>
              <a:r>
                <a:rPr lang="zh-CN" altLang="en-US" sz="2400" b="1">
                  <a:solidFill>
                    <a:schemeClr val="bg1"/>
                  </a:solidFill>
                  <a:latin typeface="Times New Roman" panose="02020603050405020304" pitchFamily="18" charset="0"/>
                  <a:ea typeface="造字工房言宋体" charset="-122"/>
                  <a:cs typeface="Times New Roman" panose="02020603050405020304" pitchFamily="18" charset="0"/>
                  <a:sym typeface="+mn-ea"/>
                </a:rPr>
                <a:t>扩展以太网</a:t>
              </a:r>
              <a:endParaRPr lang="zh-CN" altLang="en-US" sz="2400" b="1">
                <a:solidFill>
                  <a:schemeClr val="bg1"/>
                </a:solidFill>
                <a:latin typeface="Times New Roman" panose="02020603050405020304" pitchFamily="18" charset="0"/>
                <a:ea typeface="造字工房言宋体" charset="-122"/>
                <a:cs typeface="Times New Roman" panose="02020603050405020304" pitchFamily="18" charset="0"/>
                <a:sym typeface="+mn-ea"/>
              </a:endParaRPr>
            </a:p>
          </p:txBody>
        </p:sp>
        <p:sp>
          <p:nvSpPr>
            <p:cNvPr id="11" name="椭圆 10"/>
            <p:cNvSpPr/>
            <p:nvPr>
              <p:custDataLst>
                <p:tags r:id="rId19"/>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20"/>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1"/>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2"/>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3"/>
              </p:custDataLst>
            </p:nvPr>
          </p:nvSpPr>
          <p:spPr>
            <a:xfrm>
              <a:off x="10813" y="872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4"/>
            <a:stretch>
              <a:fillRect/>
            </a:stretch>
          </p:blipFill>
          <p:spPr>
            <a:xfrm>
              <a:off x="6864" y="5579"/>
              <a:ext cx="3788" cy="1965"/>
            </a:xfrm>
            <a:prstGeom prst="rect">
              <a:avLst/>
            </a:prstGeom>
          </p:spPr>
        </p:pic>
        <p:sp>
          <p:nvSpPr>
            <p:cNvPr id="3" name="椭圆 2"/>
            <p:cNvSpPr/>
            <p:nvPr>
              <p:custDataLst>
                <p:tags r:id="rId25"/>
              </p:custDataLst>
            </p:nvPr>
          </p:nvSpPr>
          <p:spPr>
            <a:xfrm>
              <a:off x="10941" y="8164"/>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grpSp>
      <p:sp>
        <p:nvSpPr>
          <p:cNvPr id="14" name="圆角矩形 18"/>
          <p:cNvSpPr/>
          <p:nvPr>
            <p:custDataLst>
              <p:tags r:id="rId26"/>
            </p:custDataLst>
          </p:nvPr>
        </p:nvSpPr>
        <p:spPr>
          <a:xfrm>
            <a:off x="5466620" y="5099106"/>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3.6</a:t>
            </a:r>
            <a:r>
              <a:rPr lang="zh-CN" altLang="zh-CN" sz="2400">
                <a:solidFill>
                  <a:schemeClr val="bg1"/>
                </a:solidFill>
                <a:latin typeface="造字工房言宋体" charset="-122"/>
                <a:ea typeface="造字工房言宋体" charset="-122"/>
                <a:cs typeface="造字工房言宋体" charset="-122"/>
                <a:sym typeface="+mn-ea"/>
              </a:rPr>
              <a:t> </a:t>
            </a:r>
            <a:r>
              <a:rPr lang="en-US" altLang="zh-CN" sz="2400">
                <a:solidFill>
                  <a:schemeClr val="bg1"/>
                </a:solidFill>
                <a:latin typeface="造字工房言宋体" charset="-122"/>
                <a:ea typeface="造字工房言宋体" charset="-122"/>
                <a:cs typeface="造字工房言宋体" charset="-122"/>
                <a:sym typeface="+mn-ea"/>
              </a:rPr>
              <a:t>VLAN</a:t>
            </a:r>
            <a:endParaRPr lang="en-US" altLang="zh-CN"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1911" y="-27384"/>
            <a:ext cx="7482627" cy="1134611"/>
          </a:xfrm>
        </p:spPr>
        <p:txBody>
          <a:bodyPr/>
          <a:lstStyle/>
          <a:p>
            <a:r>
              <a:rPr lang="en-US" altLang="zh-CN" sz="4000" dirty="0">
                <a:latin typeface="Times New Roman" panose="02020603050405020304" pitchFamily="18" charset="0"/>
                <a:cs typeface="Times New Roman" panose="02020603050405020304" pitchFamily="18" charset="0"/>
              </a:rPr>
              <a:t>3.1</a:t>
            </a:r>
            <a:r>
              <a:rPr lang="en-US" altLang="zh-CN" sz="4000" dirty="0"/>
              <a:t>  </a:t>
            </a:r>
            <a:r>
              <a:rPr lang="zh-CN" altLang="zh-CN" sz="3600" dirty="0"/>
              <a:t>数据链路层功能</a:t>
            </a:r>
            <a:endParaRPr lang="zh-CN" altLang="en-US" sz="3600" dirty="0"/>
          </a:p>
        </p:txBody>
      </p:sp>
      <p:sp>
        <p:nvSpPr>
          <p:cNvPr id="4" name="内容占位符 3"/>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3.1.1  </a:t>
            </a:r>
            <a:r>
              <a:rPr lang="zh-CN" altLang="zh-CN" dirty="0">
                <a:latin typeface="Times New Roman" panose="02020603050405020304" pitchFamily="18" charset="0"/>
                <a:cs typeface="Times New Roman" panose="02020603050405020304" pitchFamily="18" charset="0"/>
              </a:rPr>
              <a:t>数据链路和帧</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3.1.2  </a:t>
            </a:r>
            <a:r>
              <a:rPr lang="zh-CN" altLang="zh-CN" dirty="0">
                <a:latin typeface="Times New Roman" panose="02020603050405020304" pitchFamily="18" charset="0"/>
                <a:cs typeface="Times New Roman" panose="02020603050405020304" pitchFamily="18" charset="0"/>
              </a:rPr>
              <a:t>三个基本问题</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封装成帧、透明传输和差错检测</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3.1.1</a:t>
            </a:r>
            <a:r>
              <a:rPr lang="en-US" altLang="zh-CN" dirty="0"/>
              <a:t>  </a:t>
            </a:r>
            <a:r>
              <a:rPr lang="zh-CN" altLang="en-US" dirty="0"/>
              <a:t>数据链路和帧  </a:t>
            </a:r>
            <a:endParaRPr lang="zh-CN" altLang="en-US" dirty="0"/>
          </a:p>
        </p:txBody>
      </p:sp>
      <p:sp>
        <p:nvSpPr>
          <p:cNvPr id="123907" name="Rectangle 3"/>
          <p:cNvSpPr>
            <a:spLocks noGrp="1" noChangeArrowheads="1"/>
          </p:cNvSpPr>
          <p:nvPr>
            <p:ph idx="1"/>
          </p:nvPr>
        </p:nvSpPr>
        <p:spPr>
          <a:xfrm>
            <a:off x="1064568" y="1268760"/>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solidFill>
                  <a:srgbClr val="FF0000"/>
                </a:solidFill>
              </a:rPr>
              <a:t>链路</a:t>
            </a:r>
            <a:r>
              <a:rPr lang="zh-CN" altLang="en-US" sz="2800" dirty="0">
                <a:solidFill>
                  <a:srgbClr val="FF0000"/>
                </a:solidFill>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(link) </a:t>
            </a:r>
            <a:r>
              <a:rPr lang="zh-CN" altLang="en-US" sz="2800" dirty="0"/>
              <a:t>是一条无源的点到点的物理线路段，中间没有任何其他的交换结点。</a:t>
            </a:r>
            <a:endParaRPr lang="zh-CN" altLang="en-US" sz="2800" dirty="0"/>
          </a:p>
          <a:p>
            <a:pPr lvl="1"/>
            <a:r>
              <a:rPr lang="zh-CN" altLang="en-US" sz="2400" dirty="0">
                <a:solidFill>
                  <a:srgbClr val="0000CC"/>
                </a:solidFill>
              </a:rPr>
              <a:t>一条链路只是一条路径的一个组成部分。</a:t>
            </a:r>
            <a:endParaRPr lang="zh-CN" altLang="en-US" sz="2400" dirty="0">
              <a:solidFill>
                <a:srgbClr val="0000CC"/>
              </a:solidFill>
            </a:endParaRPr>
          </a:p>
          <a:p>
            <a:r>
              <a:rPr lang="zh-CN" altLang="en-US" sz="2800" dirty="0">
                <a:solidFill>
                  <a:srgbClr val="FF0000"/>
                </a:solidFill>
              </a:rPr>
              <a:t>数据链路</a:t>
            </a:r>
            <a:r>
              <a:rPr lang="zh-CN" altLang="en-US" sz="2800" dirty="0">
                <a:solidFill>
                  <a:schemeClr val="tx1"/>
                </a:solidFill>
                <a:latin typeface="Times New Roman" panose="02020603050405020304" pitchFamily="18" charset="0"/>
                <a:cs typeface="Times New Roman" panose="02020603050405020304" pitchFamily="18" charset="0"/>
              </a:rPr>
              <a:t> (data link) </a:t>
            </a:r>
            <a:r>
              <a:rPr lang="zh-CN" altLang="en-US" sz="2800" dirty="0"/>
              <a:t>除了物理线路外，还必须有通信协议来控制这些数据的传输。若把实现这些协议的硬件和软件加到链路上，就构成了数据链路。</a:t>
            </a:r>
            <a:endParaRPr lang="zh-CN" altLang="en-US" sz="2800" dirty="0"/>
          </a:p>
          <a:p>
            <a:pPr lvl="1"/>
            <a:r>
              <a:rPr lang="zh-CN" altLang="en-US" sz="2400" dirty="0"/>
              <a:t>现在最常用的方法是使用适配器（即网卡）来实现这些协议的硬件和软件。</a:t>
            </a:r>
            <a:endParaRPr lang="zh-CN" altLang="en-US" sz="2400" dirty="0"/>
          </a:p>
          <a:p>
            <a:pPr lvl="1"/>
            <a:r>
              <a:rPr lang="zh-CN" altLang="en-US" sz="2400" dirty="0"/>
              <a:t>一般的适配器都包括了数据链路层和物理层这两层的功能。   </a:t>
            </a:r>
            <a:endParaRPr lang="zh-CN" altLang="en-US" sz="24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9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37.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38.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39.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47.xml><?xml version="1.0" encoding="utf-8"?>
<p:tagLst xmlns:p="http://schemas.openxmlformats.org/presentationml/2006/main">
  <p:tag name="KSO_WM_UNIT_TABLE_BEAUTIFY" val="{4b6875fa-9cef-4d38-9227-12a177780ee7}"/>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Template>
  <TotalTime>0</TotalTime>
  <Words>5339</Words>
  <Application>WPS 演示</Application>
  <PresentationFormat>A4 纸张(210x297 毫米)</PresentationFormat>
  <Paragraphs>741</Paragraphs>
  <Slides>37</Slides>
  <Notes>149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宋体</vt:lpstr>
      <vt:lpstr>Wingdings</vt:lpstr>
      <vt:lpstr>Corbel</vt:lpstr>
      <vt:lpstr>Times New Roman</vt:lpstr>
      <vt:lpstr>Tahoma</vt:lpstr>
      <vt:lpstr>Arial</vt:lpstr>
      <vt:lpstr>黑体</vt:lpstr>
      <vt:lpstr>华文楷体</vt:lpstr>
      <vt:lpstr>微软雅黑</vt:lpstr>
      <vt:lpstr>Arial Unicode MS</vt:lpstr>
      <vt:lpstr>Symbol</vt:lpstr>
      <vt:lpstr>Courier New</vt:lpstr>
      <vt:lpstr>造字工房言宋体</vt:lpstr>
      <vt:lpstr>中北大学教案3</vt:lpstr>
      <vt:lpstr>计算机网络</vt:lpstr>
      <vt:lpstr>PowerPoint 演示文稿</vt:lpstr>
      <vt:lpstr>本章重点内容</vt:lpstr>
      <vt:lpstr>数据链路层使用的信道</vt:lpstr>
      <vt:lpstr>数据链路层的简单模型</vt:lpstr>
      <vt:lpstr>数据链路层的简单模型(续）</vt:lpstr>
      <vt:lpstr>PowerPoint 演示文稿</vt:lpstr>
      <vt:lpstr>3.1  数据链路层功能</vt:lpstr>
      <vt:lpstr>3.1.1  数据链路和帧  </vt:lpstr>
      <vt:lpstr>3.1.1  数据链路和帧  </vt:lpstr>
      <vt:lpstr>数据链路层传送的是帧</vt:lpstr>
      <vt:lpstr>数据链路层像个数字管道 </vt:lpstr>
      <vt:lpstr>3.1.2  三个基本问题 </vt:lpstr>
      <vt:lpstr>1.  封装成帧</vt:lpstr>
      <vt:lpstr>帧</vt:lpstr>
      <vt:lpstr>用控制字符进行帧定界 的方法举例 </vt:lpstr>
      <vt:lpstr>帧同步</vt:lpstr>
      <vt:lpstr>字节计数法</vt:lpstr>
      <vt:lpstr>字符填充法</vt:lpstr>
      <vt:lpstr>PowerPoint 演示文稿</vt:lpstr>
      <vt:lpstr>比特填充法</vt:lpstr>
      <vt:lpstr>违法编码法</vt:lpstr>
      <vt:lpstr>违法编码法（如以太网）</vt:lpstr>
      <vt:lpstr>2.  透明传输</vt:lpstr>
      <vt:lpstr>解决透明传输问题</vt:lpstr>
      <vt:lpstr>用字节填充法解决透明传输的问题 </vt:lpstr>
      <vt:lpstr>3.  差错检测</vt:lpstr>
      <vt:lpstr>PowerPoint 演示文稿</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循环冗余码</vt:lpstr>
      <vt:lpstr>应当注意 </vt:lpstr>
      <vt:lpstr>应当注意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3  章  数据链路层</dc:title>
  <dc:creator>920</dc:creator>
  <cp:lastModifiedBy>黄花鱼</cp:lastModifiedBy>
  <cp:revision>324</cp:revision>
  <dcterms:created xsi:type="dcterms:W3CDTF">2016-10-04T02:36:00Z</dcterms:created>
  <dcterms:modified xsi:type="dcterms:W3CDTF">2021-03-14T09:23:30Z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C8ECDD09B7484F568974430AAF233508</vt:lpwstr>
  </property>
</Properties>
</file>