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80"/>
  </p:handoutMasterIdLst>
  <p:sldIdLst>
    <p:sldId id="453" r:id="rId3"/>
    <p:sldId id="543" r:id="rId4"/>
    <p:sldId id="297" r:id="rId5"/>
    <p:sldId id="462" r:id="rId7"/>
    <p:sldId id="463" r:id="rId8"/>
    <p:sldId id="464" r:id="rId9"/>
    <p:sldId id="465" r:id="rId10"/>
    <p:sldId id="466" r:id="rId11"/>
    <p:sldId id="467" r:id="rId12"/>
    <p:sldId id="473" r:id="rId13"/>
    <p:sldId id="474" r:id="rId14"/>
    <p:sldId id="478" r:id="rId15"/>
    <p:sldId id="479" r:id="rId16"/>
    <p:sldId id="480" r:id="rId17"/>
    <p:sldId id="481" r:id="rId18"/>
    <p:sldId id="482"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483"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343"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521415D9-36F7-43E2-AB2F-B90AF26B5E84}">
      <p14:sectionLst xmlns:p14="http://schemas.microsoft.com/office/powerpoint/2010/main">
        <p14:section name="默认节" id="{BDEF58BB-7EC2-44AE-AECF-DAFA4170BE83}">
          <p14:sldIdLst>
            <p14:sldId id="453"/>
            <p14:sldId id="543"/>
            <p14:sldId id="297"/>
            <p14:sldId id="462"/>
            <p14:sldId id="463"/>
            <p14:sldId id="464"/>
          </p14:sldIdLst>
        </p14:section>
        <p14:section name="IEEE802系列标准关系综述" id="{B016C85C-3A3B-4E31-93EC-3C187E1098DE}">
          <p14:sldIdLst>
            <p14:sldId id="465"/>
            <p14:sldId id="466"/>
            <p14:sldId id="467"/>
            <p14:sldId id="473"/>
            <p14:sldId id="474"/>
            <p14:sldId id="478"/>
            <p14:sldId id="479"/>
            <p14:sldId id="480"/>
            <p14:sldId id="481"/>
            <p14:sldId id="482"/>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483"/>
            <p14:sldId id="325"/>
            <p14:sldId id="326"/>
            <p14:sldId id="327"/>
            <p14:sldId id="328"/>
            <p14:sldId id="329"/>
            <p14:sldId id="330"/>
            <p14:sldId id="331"/>
            <p14:sldId id="332"/>
            <p14:sldId id="333"/>
            <p14:sldId id="334"/>
            <p14:sldId id="335"/>
          </p14:sldIdLst>
        </p14:section>
        <p14:section name="参数 α 与利用率" id="{497D9C6B-57A8-423A-8DB3-1718F5B4E178}">
          <p14:sldIdLst>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7" clrIdx="0"/>
  <p:cmAuthor id="2" name="AN DAOXIN" initials="AD"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3959" autoAdjust="0"/>
  </p:normalViewPr>
  <p:slideViewPr>
    <p:cSldViewPr>
      <p:cViewPr varScale="1">
        <p:scale>
          <a:sx n="56" d="100"/>
          <a:sy n="56" d="100"/>
        </p:scale>
        <p:origin x="1396" y="76"/>
      </p:cViewPr>
      <p:guideLst>
        <p:guide orient="horz" pos="2153"/>
        <p:guide pos="320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2492" y="-184"/>
      </p:cViewPr>
      <p:guideLst>
        <p:guide orient="horz" pos="2919"/>
        <p:guide pos="226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4" Type="http://schemas.openxmlformats.org/officeDocument/2006/relationships/commentAuthors" Target="commentAuthors.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1T21:52:58.534" idx="4">
    <p:pos x="10" y="10"/>
    <p:text>第十二次课程开始</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9-03-28T11:11:19.485" idx="7">
    <p:pos x="10" y="10"/>
    <p:text>17计算机第十一次课程开始</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CSMA/CD </a:t>
            </a:r>
            <a:r>
              <a:rPr lang="zh-CN" altLang="en-US" dirty="0"/>
              <a:t>含义：载波监听多点接入 </a:t>
            </a:r>
            <a:r>
              <a:rPr lang="en-US" altLang="zh-CN" dirty="0"/>
              <a:t>/ </a:t>
            </a:r>
            <a:r>
              <a:rPr lang="zh-CN" altLang="en-US" dirty="0"/>
              <a:t>碰撞检测  </a:t>
            </a:r>
            <a:r>
              <a:rPr lang="en-US" altLang="zh-CN" dirty="0"/>
              <a:t>(Carrier Sense Multiple Access with Collision Detection) </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B9F178-7FE9-4527-B54D-E8B9AD71CCAA}" type="slidenum">
              <a:rPr lang="en-US" altLang="zh-CN"/>
            </a:fld>
            <a:endParaRPr lang="en-US" altLang="zh-CN"/>
          </a:p>
        </p:txBody>
      </p:sp>
      <p:sp>
        <p:nvSpPr>
          <p:cNvPr id="540674" name="Rectangle 2"/>
          <p:cNvSpPr>
            <a:spLocks noGrp="1" noRot="1" noChangeAspect="1" noChangeArrowheads="1" noTextEdit="1"/>
          </p:cNvSpPr>
          <p:nvPr>
            <p:ph type="sldImg"/>
          </p:nvPr>
        </p:nvSpPr>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981C7A-24C8-4E99-B7B3-CD037A63F747}" type="slidenum">
              <a:rPr lang="en-US" altLang="zh-CN"/>
            </a:fld>
            <a:endParaRPr lang="en-US" altLang="zh-CN"/>
          </a:p>
        </p:txBody>
      </p:sp>
      <p:sp>
        <p:nvSpPr>
          <p:cNvPr id="541698" name="Rectangle 2"/>
          <p:cNvSpPr>
            <a:spLocks noGrp="1" noRot="1" noChangeAspect="1" noChangeArrowheads="1" noTextEdit="1"/>
          </p:cNvSpPr>
          <p:nvPr>
            <p:ph type="sldImg"/>
          </p:nvPr>
        </p:nvSpPr>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C0B1AC-F8B9-4286-976C-46A8CF84E10F}" type="slidenum">
              <a:rPr lang="en-US" altLang="zh-CN"/>
            </a:fld>
            <a:endParaRPr lang="en-US" altLang="zh-CN"/>
          </a:p>
        </p:txBody>
      </p:sp>
      <p:sp>
        <p:nvSpPr>
          <p:cNvPr id="542722" name="Rectangle 2"/>
          <p:cNvSpPr>
            <a:spLocks noGrp="1" noRot="1" noChangeAspect="1" noChangeArrowheads="1" noTextEdit="1"/>
          </p:cNvSpPr>
          <p:nvPr>
            <p:ph type="sldImg"/>
          </p:nvPr>
        </p:nvSpPr>
        <p:spPr/>
      </p:sp>
      <p:sp>
        <p:nvSpPr>
          <p:cNvPr id="542723" name="Rectangle 3"/>
          <p:cNvSpPr>
            <a:spLocks noGrp="1" noChangeArrowheads="1"/>
          </p:cNvSpPr>
          <p:nvPr>
            <p:ph type="body" idx="1"/>
          </p:nvPr>
        </p:nvSpPr>
        <p:spPr/>
        <p:txBody>
          <a:bodyPr/>
          <a:lstStyle/>
          <a:p>
            <a:r>
              <a:rPr lang="zh-CN" altLang="en-US" dirty="0"/>
              <a:t>适配器所实现的功能其实包含了数据链路层和物理层的功能。</a:t>
            </a:r>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E8929C-4AFA-4BA9-AE74-3214336624EE}" type="slidenum">
              <a:rPr lang="en-US" altLang="zh-CN"/>
            </a:fld>
            <a:endParaRPr lang="en-US" altLang="zh-CN"/>
          </a:p>
        </p:txBody>
      </p:sp>
      <p:sp>
        <p:nvSpPr>
          <p:cNvPr id="543746" name="Rectangle 2"/>
          <p:cNvSpPr>
            <a:spLocks noGrp="1" noRot="1" noChangeAspect="1" noChangeArrowheads="1" noTextEdit="1"/>
          </p:cNvSpPr>
          <p:nvPr>
            <p:ph type="sldImg"/>
          </p:nvPr>
        </p:nvSpPr>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FC72FE-2D02-4FC4-BFE2-1FD47B83F519}" type="slidenum">
              <a:rPr lang="en-US" altLang="zh-CN"/>
            </a:fld>
            <a:endParaRPr lang="en-US" altLang="zh-CN"/>
          </a:p>
        </p:txBody>
      </p:sp>
      <p:sp>
        <p:nvSpPr>
          <p:cNvPr id="544770" name="Rectangle 2"/>
          <p:cNvSpPr>
            <a:spLocks noGrp="1" noRot="1" noChangeAspect="1" noChangeArrowheads="1" noTextEdit="1"/>
          </p:cNvSpPr>
          <p:nvPr>
            <p:ph type="sldImg"/>
          </p:nvPr>
        </p:nvSpPr>
        <p:spPr/>
      </p:sp>
      <p:sp>
        <p:nvSpPr>
          <p:cNvPr id="544771" name="Rectangle 3"/>
          <p:cNvSpPr>
            <a:spLocks noGrp="1" noChangeArrowheads="1"/>
          </p:cNvSpPr>
          <p:nvPr>
            <p:ph type="body" idx="1"/>
          </p:nvPr>
        </p:nvSpPr>
        <p:spPr/>
        <p:txBody>
          <a:bodyPr/>
          <a:lstStyle/>
          <a:p>
            <a:r>
              <a:rPr lang="en-US" altLang="zh-CN" dirty="0"/>
              <a:t>CSMA/CD </a:t>
            </a:r>
            <a:r>
              <a:rPr lang="zh-CN" altLang="en-US" dirty="0"/>
              <a:t>含义：载波监听多点接入 </a:t>
            </a:r>
            <a:r>
              <a:rPr lang="en-US" altLang="zh-CN" dirty="0"/>
              <a:t>/ </a:t>
            </a:r>
            <a:r>
              <a:rPr lang="zh-CN" altLang="en-US" dirty="0"/>
              <a:t>碰撞检测  </a:t>
            </a:r>
            <a:r>
              <a:rPr lang="en-US" altLang="zh-CN" dirty="0"/>
              <a:t>(Carrier Sense Multiple Access with Collision Detection) </a:t>
            </a:r>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32F0BA-FE4B-4D5C-B2EB-58BF0F4DEE3A}" type="slidenum">
              <a:rPr lang="en-US" altLang="zh-CN"/>
            </a:fld>
            <a:endParaRPr lang="en-US" altLang="zh-CN"/>
          </a:p>
        </p:txBody>
      </p:sp>
      <p:sp>
        <p:nvSpPr>
          <p:cNvPr id="545794" name="Rectangle 2"/>
          <p:cNvSpPr>
            <a:spLocks noGrp="1" noRot="1" noChangeAspect="1" noChangeArrowheads="1" noTextEdit="1"/>
          </p:cNvSpPr>
          <p:nvPr>
            <p:ph type="sldImg"/>
          </p:nvPr>
        </p:nvSpPr>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9DC4EA-4834-48E0-9A88-1AF478D3EE78}" type="slidenum">
              <a:rPr lang="en-US" altLang="zh-CN"/>
            </a:fld>
            <a:endParaRPr lang="en-US" altLang="zh-CN"/>
          </a:p>
        </p:txBody>
      </p:sp>
      <p:sp>
        <p:nvSpPr>
          <p:cNvPr id="546818" name="Rectangle 2"/>
          <p:cNvSpPr>
            <a:spLocks noGrp="1" noRot="1" noChangeAspect="1" noChangeArrowheads="1" noTextEdit="1"/>
          </p:cNvSpPr>
          <p:nvPr>
            <p:ph type="sldImg"/>
          </p:nvPr>
        </p:nvSpPr>
        <p:spPr/>
      </p:sp>
      <p:sp>
        <p:nvSpPr>
          <p:cNvPr id="54681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6FAFFB-2CAB-449A-B47F-171712BF55B7}" type="slidenum">
              <a:rPr lang="en-US" altLang="zh-CN"/>
            </a:fld>
            <a:endParaRPr lang="en-US" altLang="zh-CN"/>
          </a:p>
        </p:txBody>
      </p:sp>
      <p:sp>
        <p:nvSpPr>
          <p:cNvPr id="547842" name="Rectangle 2"/>
          <p:cNvSpPr>
            <a:spLocks noGrp="1" noRot="1" noChangeAspect="1" noChangeArrowheads="1" noTextEdit="1"/>
          </p:cNvSpPr>
          <p:nvPr>
            <p:ph type="sldImg"/>
          </p:nvPr>
        </p:nvSpPr>
        <p:spPr/>
      </p:sp>
      <p:sp>
        <p:nvSpPr>
          <p:cNvPr id="547843" name="Rectangle 3"/>
          <p:cNvSpPr>
            <a:spLocks noGrp="1" noChangeArrowheads="1"/>
          </p:cNvSpPr>
          <p:nvPr>
            <p:ph type="body" idx="1"/>
          </p:nvPr>
        </p:nvSpPr>
        <p:spPr/>
        <p:txBody>
          <a:bodyPr/>
          <a:lstStyle/>
          <a:p>
            <a:r>
              <a:rPr lang="zh-CN" altLang="en-US" dirty="0"/>
              <a:t>在以太网的数据传输中，在同一时间只能允许一台计算机发送数据。</a:t>
            </a:r>
            <a:endParaRPr lang="en-US" altLang="zh-CN" dirty="0"/>
          </a:p>
          <a:p>
            <a:r>
              <a:rPr lang="zh-CN" altLang="en-US" dirty="0"/>
              <a:t>以太网所采用的随机接入控制，就要求有很好的协议来减少冲突发生的概率。</a:t>
            </a:r>
            <a:endParaRPr lang="en-US" altLang="zh-CN" dirty="0"/>
          </a:p>
          <a:p>
            <a:r>
              <a:rPr lang="en-US" altLang="zh-CN" dirty="0"/>
              <a:t>CSMA/CD </a:t>
            </a:r>
            <a:r>
              <a:rPr lang="zh-CN" altLang="en-US" dirty="0"/>
              <a:t>含义：载波监听多点接入 </a:t>
            </a:r>
            <a:r>
              <a:rPr lang="en-US" altLang="zh-CN" dirty="0"/>
              <a:t>/ </a:t>
            </a:r>
            <a:r>
              <a:rPr lang="zh-CN" altLang="en-US" dirty="0"/>
              <a:t>碰撞检测  </a:t>
            </a:r>
            <a:r>
              <a:rPr lang="en-US" altLang="zh-CN" dirty="0"/>
              <a:t>(Carrier Sense Multiple Access with Collision Detection) </a:t>
            </a:r>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CE9D61-D98F-4F22-954A-82CCAADEF852}" type="slidenum">
              <a:rPr lang="en-US" altLang="zh-CN"/>
            </a:fld>
            <a:endParaRPr lang="en-US" altLang="zh-CN"/>
          </a:p>
        </p:txBody>
      </p:sp>
      <p:sp>
        <p:nvSpPr>
          <p:cNvPr id="636930" name="Rectangle 2"/>
          <p:cNvSpPr>
            <a:spLocks noGrp="1" noRot="1" noChangeAspect="1" noChangeArrowheads="1" noTextEdit="1"/>
          </p:cNvSpPr>
          <p:nvPr>
            <p:ph type="sldImg"/>
          </p:nvPr>
        </p:nvSpPr>
        <p:spPr/>
      </p:sp>
      <p:sp>
        <p:nvSpPr>
          <p:cNvPr id="636931" name="Rectangle 3"/>
          <p:cNvSpPr>
            <a:spLocks noGrp="1" noChangeArrowheads="1"/>
          </p:cNvSpPr>
          <p:nvPr>
            <p:ph type="body" idx="1"/>
          </p:nvPr>
        </p:nvSpPr>
        <p:spPr/>
        <p:txBody>
          <a:bodyPr/>
          <a:lstStyle/>
          <a:p>
            <a:r>
              <a:rPr lang="zh-CN" altLang="en-US" dirty="0"/>
              <a:t>前高后低为</a:t>
            </a:r>
            <a:r>
              <a:rPr lang="en-US" altLang="zh-CN" dirty="0"/>
              <a:t>1</a:t>
            </a:r>
            <a:r>
              <a:rPr lang="zh-CN" altLang="en-US" dirty="0"/>
              <a:t>，前低后高为</a:t>
            </a:r>
            <a:r>
              <a:rPr lang="en-US" altLang="zh-CN" dirty="0"/>
              <a:t>0</a:t>
            </a:r>
            <a:r>
              <a:rPr lang="zh-CN" altLang="en-US" dirty="0"/>
              <a:t>。也可以反向约定。</a:t>
            </a:r>
            <a:endParaRPr lang="en-US" altLang="zh-CN" dirty="0"/>
          </a:p>
          <a:p>
            <a:r>
              <a:rPr lang="zh-CN" altLang="en-US" dirty="0"/>
              <a:t>缺点：每秒传送的码元数加倍。</a:t>
            </a:r>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F40855-6124-4D1D-B4C0-33846E201992}" type="slidenum">
              <a:rPr lang="en-US" altLang="zh-CN"/>
            </a:fld>
            <a:endParaRPr lang="en-US" altLang="zh-CN"/>
          </a:p>
        </p:txBody>
      </p:sp>
      <p:sp>
        <p:nvSpPr>
          <p:cNvPr id="548866" name="Rectangle 2"/>
          <p:cNvSpPr>
            <a:spLocks noGrp="1" noRot="1" noChangeAspect="1" noChangeArrowheads="1" noTextEdit="1"/>
          </p:cNvSpPr>
          <p:nvPr>
            <p:ph type="sldImg"/>
          </p:nvPr>
        </p:nvSpPr>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CSMA/CD </a:t>
            </a:r>
            <a:r>
              <a:rPr lang="zh-CN" altLang="en-US" sz="1200" dirty="0"/>
              <a:t>含义：</a:t>
            </a:r>
            <a:r>
              <a:rPr lang="zh-CN" altLang="en-US" sz="1200" dirty="0">
                <a:solidFill>
                  <a:srgbClr val="FF0000"/>
                </a:solidFill>
              </a:rPr>
              <a:t>载波监听多点接入 </a:t>
            </a:r>
            <a:r>
              <a:rPr lang="en-US" altLang="zh-CN" sz="1200" dirty="0">
                <a:solidFill>
                  <a:srgbClr val="FF0000"/>
                </a:solidFill>
              </a:rPr>
              <a:t>/ </a:t>
            </a:r>
            <a:r>
              <a:rPr lang="zh-CN" altLang="en-US" sz="1200" dirty="0">
                <a:solidFill>
                  <a:srgbClr val="FF0000"/>
                </a:solidFill>
              </a:rPr>
              <a:t>碰撞检测  </a:t>
            </a:r>
            <a:r>
              <a:rPr lang="en-US" altLang="zh-CN" sz="1200" dirty="0"/>
              <a:t>(Carrier Sense Multiple Access with Collision Detection) </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269F7E-9E13-451D-B92F-BFAEF68B867E}" type="slidenum">
              <a:rPr lang="en-US" altLang="zh-CN"/>
            </a:fld>
            <a:endParaRPr lang="en-US" altLang="zh-CN"/>
          </a:p>
        </p:txBody>
      </p:sp>
      <p:sp>
        <p:nvSpPr>
          <p:cNvPr id="549890" name="Rectangle 2"/>
          <p:cNvSpPr>
            <a:spLocks noGrp="1" noRot="1" noChangeAspect="1" noChangeArrowheads="1" noTextEdit="1"/>
          </p:cNvSpPr>
          <p:nvPr>
            <p:ph type="sldImg"/>
          </p:nvPr>
        </p:nvSpPr>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B408A4-A3C3-4E9C-A32F-7580D7024A16}" type="slidenum">
              <a:rPr lang="en-US" altLang="zh-CN"/>
            </a:fld>
            <a:endParaRPr lang="en-US" altLang="zh-CN"/>
          </a:p>
        </p:txBody>
      </p:sp>
      <p:sp>
        <p:nvSpPr>
          <p:cNvPr id="550914" name="Rectangle 2"/>
          <p:cNvSpPr>
            <a:spLocks noGrp="1" noRot="1" noChangeAspect="1" noChangeArrowheads="1" noTextEdit="1"/>
          </p:cNvSpPr>
          <p:nvPr>
            <p:ph type="sldImg"/>
          </p:nvPr>
        </p:nvSpPr>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92E54C-9112-4E84-A725-1808945DA13E}" type="slidenum">
              <a:rPr lang="en-US" altLang="zh-CN"/>
            </a:fld>
            <a:endParaRPr lang="en-US" altLang="zh-CN"/>
          </a:p>
        </p:txBody>
      </p:sp>
      <p:sp>
        <p:nvSpPr>
          <p:cNvPr id="551938" name="Rectangle 2"/>
          <p:cNvSpPr>
            <a:spLocks noGrp="1" noRot="1" noChangeAspect="1" noChangeArrowheads="1" noTextEdit="1"/>
          </p:cNvSpPr>
          <p:nvPr>
            <p:ph type="sldImg"/>
          </p:nvPr>
        </p:nvSpPr>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960A73-AC79-4459-806B-8774E0E461FF}" type="slidenum">
              <a:rPr lang="en-US" altLang="zh-CN"/>
            </a:fld>
            <a:endParaRPr lang="en-US" altLang="zh-CN"/>
          </a:p>
        </p:txBody>
      </p:sp>
      <p:sp>
        <p:nvSpPr>
          <p:cNvPr id="552962" name="Rectangle 2"/>
          <p:cNvSpPr>
            <a:spLocks noGrp="1" noRot="1" noChangeAspect="1" noChangeArrowheads="1" noTextEdit="1"/>
          </p:cNvSpPr>
          <p:nvPr>
            <p:ph type="sldImg"/>
          </p:nvPr>
        </p:nvSpPr>
        <p:spPr/>
      </p:sp>
      <p:sp>
        <p:nvSpPr>
          <p:cNvPr id="552963"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el-GR" altLang="zh-CN" dirty="0"/>
              <a:t>Α α</a:t>
            </a:r>
            <a:r>
              <a:rPr lang="zh-CN" altLang="el-GR" dirty="0"/>
              <a:t>：</a:t>
            </a:r>
            <a:r>
              <a:rPr lang="zh-CN" altLang="en-US" dirty="0"/>
              <a:t>阿尔法 </a:t>
            </a:r>
            <a:r>
              <a:rPr lang="en-US" altLang="zh-CN" dirty="0"/>
              <a:t>Alpha </a:t>
            </a:r>
            <a:br>
              <a:rPr lang="en-US" altLang="zh-CN" dirty="0"/>
            </a:br>
            <a:r>
              <a:rPr lang="el-GR" altLang="zh-CN" dirty="0"/>
              <a:t>Β β</a:t>
            </a:r>
            <a:r>
              <a:rPr lang="zh-CN" altLang="el-GR" dirty="0"/>
              <a:t>：</a:t>
            </a:r>
            <a:r>
              <a:rPr lang="zh-CN" altLang="en-US" dirty="0"/>
              <a:t>贝塔 </a:t>
            </a:r>
            <a:r>
              <a:rPr lang="en-US" altLang="zh-CN" dirty="0"/>
              <a:t>Beta </a:t>
            </a:r>
            <a:br>
              <a:rPr lang="en-US" altLang="zh-CN" dirty="0"/>
            </a:br>
            <a:r>
              <a:rPr lang="el-GR" altLang="zh-CN" dirty="0"/>
              <a:t>Γ γ</a:t>
            </a:r>
            <a:r>
              <a:rPr lang="zh-CN" altLang="el-GR" dirty="0"/>
              <a:t>：</a:t>
            </a:r>
            <a:r>
              <a:rPr lang="zh-CN" altLang="en-US" dirty="0"/>
              <a:t>伽玛 </a:t>
            </a:r>
            <a:r>
              <a:rPr lang="en-US" altLang="zh-CN" dirty="0"/>
              <a:t>Gamma </a:t>
            </a:r>
            <a:br>
              <a:rPr lang="en-US" altLang="zh-CN" dirty="0"/>
            </a:br>
            <a:r>
              <a:rPr lang="el-GR" altLang="zh-CN" dirty="0"/>
              <a:t>Δ δ</a:t>
            </a:r>
            <a:r>
              <a:rPr lang="zh-CN" altLang="el-GR" dirty="0"/>
              <a:t>：</a:t>
            </a:r>
            <a:r>
              <a:rPr lang="zh-CN" altLang="en-US" dirty="0"/>
              <a:t>德尔塔 </a:t>
            </a:r>
            <a:r>
              <a:rPr lang="en-US" altLang="zh-CN" dirty="0" err="1"/>
              <a:t>Delte</a:t>
            </a:r>
            <a:r>
              <a:rPr lang="en-US" altLang="zh-CN" dirty="0"/>
              <a:t> </a:t>
            </a:r>
            <a:br>
              <a:rPr lang="en-US" altLang="zh-CN" dirty="0"/>
            </a:br>
            <a:r>
              <a:rPr lang="el-GR" altLang="zh-CN" dirty="0"/>
              <a:t>Ε ε</a:t>
            </a:r>
            <a:r>
              <a:rPr lang="zh-CN" altLang="el-GR" dirty="0"/>
              <a:t>：</a:t>
            </a:r>
            <a:r>
              <a:rPr lang="zh-CN" altLang="en-US" dirty="0"/>
              <a:t>艾普西龙 </a:t>
            </a:r>
            <a:r>
              <a:rPr lang="en-US" altLang="zh-CN" dirty="0"/>
              <a:t>Epsilon </a:t>
            </a:r>
            <a:br>
              <a:rPr lang="en-US" altLang="zh-CN" dirty="0"/>
            </a:br>
            <a:r>
              <a:rPr lang="el-GR" altLang="zh-CN" dirty="0"/>
              <a:t>Ζ ζ </a:t>
            </a:r>
            <a:r>
              <a:rPr lang="zh-CN" altLang="el-GR" dirty="0"/>
              <a:t>：</a:t>
            </a:r>
            <a:r>
              <a:rPr lang="zh-CN" altLang="en-US" dirty="0"/>
              <a:t>捷塔 </a:t>
            </a:r>
            <a:r>
              <a:rPr lang="en-US" altLang="zh-CN" dirty="0"/>
              <a:t>Zeta </a:t>
            </a:r>
            <a:br>
              <a:rPr lang="en-US" altLang="zh-CN" dirty="0"/>
            </a:br>
            <a:r>
              <a:rPr lang="el-GR" altLang="zh-CN" dirty="0"/>
              <a:t>Ε η</a:t>
            </a:r>
            <a:r>
              <a:rPr lang="zh-CN" altLang="el-GR" dirty="0"/>
              <a:t>：</a:t>
            </a:r>
            <a:r>
              <a:rPr lang="zh-CN" altLang="en-US" dirty="0"/>
              <a:t>依塔 </a:t>
            </a:r>
            <a:r>
              <a:rPr lang="en-US" altLang="zh-CN" dirty="0"/>
              <a:t>Eta </a:t>
            </a:r>
            <a:br>
              <a:rPr lang="en-US" altLang="zh-CN" dirty="0"/>
            </a:br>
            <a:r>
              <a:rPr lang="el-GR" altLang="zh-CN" dirty="0"/>
              <a:t>Θ θ</a:t>
            </a:r>
            <a:r>
              <a:rPr lang="zh-CN" altLang="el-GR" dirty="0"/>
              <a:t>：</a:t>
            </a:r>
            <a:r>
              <a:rPr lang="zh-CN" altLang="en-US" dirty="0"/>
              <a:t>西塔 </a:t>
            </a:r>
            <a:r>
              <a:rPr lang="en-US" altLang="zh-CN" dirty="0"/>
              <a:t>Theta </a:t>
            </a:r>
            <a:br>
              <a:rPr lang="en-US" altLang="zh-CN" dirty="0"/>
            </a:br>
            <a:r>
              <a:rPr lang="el-GR" altLang="zh-CN" dirty="0"/>
              <a:t>Ι ι</a:t>
            </a:r>
            <a:r>
              <a:rPr lang="zh-CN" altLang="el-GR" dirty="0"/>
              <a:t>：</a:t>
            </a:r>
            <a:r>
              <a:rPr lang="zh-CN" altLang="en-US" dirty="0"/>
              <a:t>艾欧塔 </a:t>
            </a:r>
            <a:r>
              <a:rPr lang="en-US" altLang="zh-CN" dirty="0"/>
              <a:t>Iota </a:t>
            </a:r>
            <a:br>
              <a:rPr lang="en-US" altLang="zh-CN" dirty="0"/>
            </a:br>
            <a:r>
              <a:rPr lang="el-GR" altLang="zh-CN" dirty="0"/>
              <a:t>Κ κ</a:t>
            </a:r>
            <a:r>
              <a:rPr lang="zh-CN" altLang="el-GR" dirty="0"/>
              <a:t>：</a:t>
            </a:r>
            <a:r>
              <a:rPr lang="zh-CN" altLang="en-US" dirty="0"/>
              <a:t>喀帕 </a:t>
            </a:r>
            <a:r>
              <a:rPr lang="en-US" altLang="zh-CN" dirty="0"/>
              <a:t>Kappa </a:t>
            </a:r>
            <a:br>
              <a:rPr lang="en-US" altLang="zh-CN" dirty="0"/>
            </a:br>
            <a:r>
              <a:rPr lang="en-US" altLang="zh-CN" dirty="0"/>
              <a:t>∧ </a:t>
            </a:r>
            <a:r>
              <a:rPr lang="el-GR" altLang="zh-CN" dirty="0"/>
              <a:t>λ</a:t>
            </a:r>
            <a:r>
              <a:rPr lang="zh-CN" altLang="el-GR" dirty="0"/>
              <a:t>：</a:t>
            </a:r>
            <a:r>
              <a:rPr lang="zh-CN" altLang="en-US" dirty="0"/>
              <a:t>拉姆达 </a:t>
            </a:r>
            <a:r>
              <a:rPr lang="en-US" altLang="zh-CN" dirty="0"/>
              <a:t>Lambda </a:t>
            </a:r>
            <a:br>
              <a:rPr lang="en-US" altLang="zh-CN" dirty="0"/>
            </a:br>
            <a:r>
              <a:rPr lang="el-GR" altLang="zh-CN" dirty="0"/>
              <a:t>Μ μ</a:t>
            </a:r>
            <a:r>
              <a:rPr lang="zh-CN" altLang="el-GR" dirty="0"/>
              <a:t>：</a:t>
            </a:r>
            <a:r>
              <a:rPr lang="zh-CN" altLang="en-US" dirty="0"/>
              <a:t>缪 </a:t>
            </a:r>
            <a:r>
              <a:rPr lang="en-US" altLang="zh-CN" dirty="0"/>
              <a:t>Mu </a:t>
            </a:r>
            <a:br>
              <a:rPr lang="en-US" altLang="zh-CN" dirty="0"/>
            </a:br>
            <a:r>
              <a:rPr lang="el-GR" altLang="zh-CN" dirty="0"/>
              <a:t>Ν ν</a:t>
            </a:r>
            <a:r>
              <a:rPr lang="zh-CN" altLang="el-GR" dirty="0"/>
              <a:t>：</a:t>
            </a:r>
            <a:r>
              <a:rPr lang="zh-CN" altLang="en-US" dirty="0"/>
              <a:t>拗 </a:t>
            </a:r>
            <a:r>
              <a:rPr lang="en-US" altLang="zh-CN" dirty="0"/>
              <a:t>Nu </a:t>
            </a:r>
            <a:br>
              <a:rPr lang="en-US" altLang="zh-CN" dirty="0"/>
            </a:br>
            <a:r>
              <a:rPr lang="el-GR" altLang="zh-CN" dirty="0"/>
              <a:t>Ξ ξ</a:t>
            </a:r>
            <a:r>
              <a:rPr lang="zh-CN" altLang="el-GR" dirty="0"/>
              <a:t>：</a:t>
            </a:r>
            <a:r>
              <a:rPr lang="zh-CN" altLang="en-US" dirty="0"/>
              <a:t>克西 </a:t>
            </a:r>
            <a:r>
              <a:rPr lang="en-US" altLang="zh-CN" dirty="0"/>
              <a:t>Xi </a:t>
            </a:r>
            <a:br>
              <a:rPr lang="en-US" altLang="zh-CN" dirty="0"/>
            </a:br>
            <a:r>
              <a:rPr lang="el-GR" altLang="zh-CN" dirty="0"/>
              <a:t>Ο ο</a:t>
            </a:r>
            <a:r>
              <a:rPr lang="zh-CN" altLang="el-GR" dirty="0"/>
              <a:t>：</a:t>
            </a:r>
            <a:r>
              <a:rPr lang="zh-CN" altLang="en-US" dirty="0"/>
              <a:t>欧麦克轮 </a:t>
            </a:r>
            <a:r>
              <a:rPr lang="en-US" altLang="zh-CN" dirty="0"/>
              <a:t>Omicron </a:t>
            </a:r>
            <a:br>
              <a:rPr lang="en-US" altLang="zh-CN" dirty="0"/>
            </a:br>
            <a:r>
              <a:rPr lang="en-US" altLang="zh-CN" dirty="0"/>
              <a:t>∏ </a:t>
            </a:r>
            <a:r>
              <a:rPr lang="el-GR" altLang="zh-CN" dirty="0"/>
              <a:t>π</a:t>
            </a:r>
            <a:r>
              <a:rPr lang="zh-CN" altLang="el-GR" dirty="0"/>
              <a:t>：</a:t>
            </a:r>
            <a:r>
              <a:rPr lang="zh-CN" altLang="en-US" dirty="0"/>
              <a:t>派 </a:t>
            </a:r>
            <a:r>
              <a:rPr lang="en-US" altLang="zh-CN" dirty="0"/>
              <a:t>Pi </a:t>
            </a:r>
            <a:br>
              <a:rPr lang="en-US" altLang="zh-CN" dirty="0"/>
            </a:br>
            <a:r>
              <a:rPr lang="el-GR" altLang="zh-CN" dirty="0"/>
              <a:t>Ρ ρ</a:t>
            </a:r>
            <a:r>
              <a:rPr lang="zh-CN" altLang="el-GR" dirty="0"/>
              <a:t>：</a:t>
            </a:r>
            <a:r>
              <a:rPr lang="zh-CN" altLang="en-US" dirty="0"/>
              <a:t>柔 </a:t>
            </a:r>
            <a:r>
              <a:rPr lang="en-US" altLang="zh-CN" dirty="0"/>
              <a:t>Rho </a:t>
            </a:r>
            <a:br>
              <a:rPr lang="en-US" altLang="zh-CN" dirty="0"/>
            </a:br>
            <a:r>
              <a:rPr lang="en-US" altLang="zh-CN" dirty="0"/>
              <a:t>∑ </a:t>
            </a:r>
            <a:r>
              <a:rPr lang="el-GR" altLang="zh-CN" dirty="0"/>
              <a:t>σ</a:t>
            </a:r>
            <a:r>
              <a:rPr lang="zh-CN" altLang="el-GR" dirty="0"/>
              <a:t>：</a:t>
            </a:r>
            <a:r>
              <a:rPr lang="zh-CN" altLang="en-US" dirty="0"/>
              <a:t>西格玛 </a:t>
            </a:r>
            <a:r>
              <a:rPr lang="en-US" altLang="zh-CN" dirty="0"/>
              <a:t>Sigma </a:t>
            </a:r>
            <a:br>
              <a:rPr lang="en-US" altLang="zh-CN" dirty="0"/>
            </a:br>
            <a:r>
              <a:rPr lang="el-GR" altLang="zh-CN" dirty="0"/>
              <a:t>Τ τ</a:t>
            </a:r>
            <a:r>
              <a:rPr lang="zh-CN" altLang="el-GR" dirty="0"/>
              <a:t>：</a:t>
            </a:r>
            <a:r>
              <a:rPr lang="zh-CN" altLang="en-US" dirty="0"/>
              <a:t>套 </a:t>
            </a:r>
            <a:r>
              <a:rPr lang="en-US" altLang="zh-CN" dirty="0"/>
              <a:t>Tau </a:t>
            </a:r>
            <a:br>
              <a:rPr lang="en-US" altLang="zh-CN" dirty="0"/>
            </a:br>
            <a:r>
              <a:rPr lang="el-GR" altLang="zh-CN" dirty="0"/>
              <a:t>Υ υ</a:t>
            </a:r>
            <a:r>
              <a:rPr lang="zh-CN" altLang="el-GR" dirty="0"/>
              <a:t>：</a:t>
            </a:r>
            <a:r>
              <a:rPr lang="zh-CN" altLang="en-US" dirty="0"/>
              <a:t>宇普西龙 </a:t>
            </a:r>
            <a:r>
              <a:rPr lang="en-US" altLang="zh-CN" dirty="0"/>
              <a:t>Upsilon </a:t>
            </a:r>
            <a:br>
              <a:rPr lang="en-US" altLang="zh-CN" dirty="0"/>
            </a:br>
            <a:r>
              <a:rPr lang="el-GR" altLang="zh-CN" dirty="0"/>
              <a:t>Φ φ</a:t>
            </a:r>
            <a:r>
              <a:rPr lang="zh-CN" altLang="el-GR" dirty="0"/>
              <a:t>：</a:t>
            </a:r>
            <a:r>
              <a:rPr lang="en-US" altLang="zh-CN" dirty="0" err="1"/>
              <a:t>fai</a:t>
            </a:r>
            <a:r>
              <a:rPr lang="en-US" altLang="zh-CN" dirty="0"/>
              <a:t> Phi </a:t>
            </a:r>
            <a:br>
              <a:rPr lang="en-US" altLang="zh-CN" dirty="0"/>
            </a:br>
            <a:r>
              <a:rPr lang="el-GR" altLang="zh-CN" dirty="0"/>
              <a:t>Χ χ</a:t>
            </a:r>
            <a:r>
              <a:rPr lang="zh-CN" altLang="el-GR" dirty="0"/>
              <a:t>：</a:t>
            </a:r>
            <a:r>
              <a:rPr lang="zh-CN" altLang="en-US" dirty="0"/>
              <a:t>器 </a:t>
            </a:r>
            <a:r>
              <a:rPr lang="en-US" altLang="zh-CN" dirty="0"/>
              <a:t>Chi </a:t>
            </a:r>
            <a:br>
              <a:rPr lang="en-US" altLang="zh-CN" dirty="0"/>
            </a:br>
            <a:r>
              <a:rPr lang="el-GR" altLang="zh-CN" dirty="0"/>
              <a:t>Ψ ψ</a:t>
            </a:r>
            <a:r>
              <a:rPr lang="zh-CN" altLang="el-GR" dirty="0"/>
              <a:t>：</a:t>
            </a:r>
            <a:r>
              <a:rPr lang="zh-CN" altLang="en-US" dirty="0"/>
              <a:t>普赛 </a:t>
            </a:r>
            <a:r>
              <a:rPr lang="en-US" altLang="zh-CN" dirty="0"/>
              <a:t>Psi </a:t>
            </a:r>
            <a:br>
              <a:rPr lang="en-US" altLang="zh-CN" dirty="0"/>
            </a:br>
            <a:r>
              <a:rPr lang="el-GR" altLang="zh-CN" dirty="0"/>
              <a:t>Ω ω</a:t>
            </a:r>
            <a:r>
              <a:rPr lang="zh-CN" altLang="el-GR" dirty="0"/>
              <a:t>：</a:t>
            </a:r>
            <a:r>
              <a:rPr lang="zh-CN" altLang="en-US" dirty="0"/>
              <a:t>欧米伽 </a:t>
            </a:r>
            <a:r>
              <a:rPr lang="en-US" altLang="zh-CN" dirty="0"/>
              <a:t>Omega</a:t>
            </a:r>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02CC29-53F3-4D08-A819-C2203B45D86F}" type="slidenum">
              <a:rPr lang="en-US" altLang="zh-CN"/>
            </a:fld>
            <a:endParaRPr lang="en-US" altLang="zh-CN"/>
          </a:p>
        </p:txBody>
      </p:sp>
      <p:sp>
        <p:nvSpPr>
          <p:cNvPr id="553986" name="Rectangle 2"/>
          <p:cNvSpPr>
            <a:spLocks noGrp="1" noRot="1" noChangeAspect="1" noChangeArrowheads="1" noTextEdit="1"/>
          </p:cNvSpPr>
          <p:nvPr>
            <p:ph type="sldImg"/>
          </p:nvPr>
        </p:nvSpPr>
        <p:spPr/>
      </p:sp>
      <p:sp>
        <p:nvSpPr>
          <p:cNvPr id="55398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FD9DDA-E199-47C0-AC7A-BC232ABB9C5B}" type="slidenum">
              <a:rPr lang="en-US" altLang="zh-CN"/>
            </a:fld>
            <a:endParaRPr lang="en-US" altLang="zh-CN"/>
          </a:p>
        </p:txBody>
      </p:sp>
      <p:sp>
        <p:nvSpPr>
          <p:cNvPr id="555010" name="Rectangle 2"/>
          <p:cNvSpPr>
            <a:spLocks noGrp="1" noRot="1" noChangeAspect="1" noChangeArrowheads="1" noTextEdit="1"/>
          </p:cNvSpPr>
          <p:nvPr>
            <p:ph type="sldImg"/>
          </p:nvPr>
        </p:nvSpPr>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C13532-1921-4187-94F9-FAE94BDE7BAF}" type="slidenum">
              <a:rPr lang="en-US" altLang="zh-CN"/>
            </a:fld>
            <a:endParaRPr lang="en-US" altLang="zh-CN"/>
          </a:p>
        </p:txBody>
      </p:sp>
      <p:sp>
        <p:nvSpPr>
          <p:cNvPr id="556034" name="Rectangle 2"/>
          <p:cNvSpPr>
            <a:spLocks noGrp="1" noRot="1" noChangeAspect="1" noChangeArrowheads="1" noTextEdit="1"/>
          </p:cNvSpPr>
          <p:nvPr>
            <p:ph type="sldImg"/>
          </p:nvPr>
        </p:nvSpPr>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EE071C-9478-4B30-84DD-72CAF98625CD}" type="slidenum">
              <a:rPr lang="en-US" altLang="zh-CN"/>
            </a:fld>
            <a:endParaRPr lang="en-US" altLang="zh-CN"/>
          </a:p>
        </p:txBody>
      </p:sp>
      <p:sp>
        <p:nvSpPr>
          <p:cNvPr id="557058" name="Rectangle 2"/>
          <p:cNvSpPr>
            <a:spLocks noGrp="1" noRot="1" noChangeAspect="1" noChangeArrowheads="1" noTextEdit="1"/>
          </p:cNvSpPr>
          <p:nvPr>
            <p:ph type="sldImg"/>
          </p:nvPr>
        </p:nvSpPr>
        <p:spPr/>
      </p:sp>
      <p:sp>
        <p:nvSpPr>
          <p:cNvPr id="557059" name="Rectangle 3"/>
          <p:cNvSpPr>
            <a:spLocks noGrp="1" noChangeArrowheads="1"/>
          </p:cNvSpPr>
          <p:nvPr>
            <p:ph type="body" idx="1"/>
          </p:nvPr>
        </p:nvSpPr>
        <p:spPr/>
        <p:txBody>
          <a:bodyPr/>
          <a:lstStyle/>
          <a:p>
            <a:r>
              <a:rPr lang="zh-CN" altLang="en-US" dirty="0"/>
              <a:t>重传</a:t>
            </a:r>
            <a:r>
              <a:rPr lang="en-US" altLang="zh-CN" dirty="0"/>
              <a:t>16</a:t>
            </a:r>
            <a:r>
              <a:rPr lang="zh-CN" altLang="en-US" dirty="0"/>
              <a:t>次仍不能成功时，表明同时打算发送数据的站太多，以致连续发生冲突。</a:t>
            </a:r>
            <a:endParaRPr lang="en-US" altLang="zh-CN" dirty="0"/>
          </a:p>
          <a:p>
            <a:r>
              <a:rPr lang="zh-CN" altLang="en-US" dirty="0"/>
              <a:t>第一次重传，</a:t>
            </a:r>
            <a:r>
              <a:rPr lang="en-US" altLang="zh-CN" dirty="0"/>
              <a:t>k=1</a:t>
            </a:r>
            <a:r>
              <a:rPr lang="zh-CN" altLang="en-US" dirty="0"/>
              <a:t>，</a:t>
            </a:r>
            <a:r>
              <a:rPr lang="en-US" altLang="zh-CN" dirty="0"/>
              <a:t>r</a:t>
            </a:r>
            <a:r>
              <a:rPr lang="zh-CN" altLang="en-US" dirty="0"/>
              <a:t>从</a:t>
            </a:r>
            <a:r>
              <a:rPr lang="en-US" altLang="zh-CN" dirty="0"/>
              <a:t>{0,1}</a:t>
            </a:r>
            <a:r>
              <a:rPr lang="zh-CN" altLang="en-US" dirty="0"/>
              <a:t>中选一个，重传推迟时间是</a:t>
            </a:r>
            <a:r>
              <a:rPr lang="en-US" altLang="zh-CN" dirty="0"/>
              <a:t>0</a:t>
            </a:r>
            <a:r>
              <a:rPr lang="zh-CN" altLang="en-US" dirty="0"/>
              <a:t>或</a:t>
            </a:r>
            <a:r>
              <a:rPr lang="en-US" altLang="zh-CN" dirty="0"/>
              <a:t>2</a:t>
            </a:r>
            <a:r>
              <a:rPr kumimoji="1" lang="en-US" altLang="zh-CN" sz="1200" b="1" kern="1200" dirty="0">
                <a:solidFill>
                  <a:srgbClr val="0000CC"/>
                </a:solidFill>
                <a:latin typeface="宋体" panose="02010600030101010101" pitchFamily="2" charset="-122"/>
                <a:ea typeface="黑体" panose="02010609060101010101" pitchFamily="2" charset="-122"/>
                <a:cs typeface="+mn-cs"/>
                <a:sym typeface="Symbol" panose="05050102010706020507" pitchFamily="18" charset="2"/>
              </a:rPr>
              <a:t></a:t>
            </a:r>
            <a:r>
              <a:rPr lang="zh-CN" altLang="en-US" dirty="0">
                <a:latin typeface="Arial" panose="020B0604020202020204" pitchFamily="34" charset="0"/>
                <a:cs typeface="Arial" panose="020B0604020202020204" pitchFamily="34" charset="0"/>
              </a:rPr>
              <a:t>中选一个；第二次重传，</a:t>
            </a:r>
            <a:r>
              <a:rPr lang="en-US" altLang="zh-CN" dirty="0"/>
              <a:t>k=2</a:t>
            </a:r>
            <a:r>
              <a:rPr lang="zh-CN" altLang="en-US" dirty="0"/>
              <a:t>，</a:t>
            </a:r>
            <a:r>
              <a:rPr lang="en-US" altLang="zh-CN" dirty="0"/>
              <a:t>r</a:t>
            </a:r>
            <a:r>
              <a:rPr lang="zh-CN" altLang="en-US" dirty="0"/>
              <a:t>从</a:t>
            </a:r>
            <a:r>
              <a:rPr lang="en-US" altLang="zh-CN" dirty="0"/>
              <a:t>{0,1,2,3}</a:t>
            </a:r>
            <a:r>
              <a:rPr lang="zh-CN" altLang="en-US" dirty="0"/>
              <a:t>中选一个，重传推迟时间是</a:t>
            </a:r>
            <a:r>
              <a:rPr lang="en-US" altLang="zh-CN" dirty="0"/>
              <a:t>0,2</a:t>
            </a:r>
            <a:r>
              <a:rPr kumimoji="1" lang="en-US" altLang="zh-CN" sz="1200" b="1" kern="1200" dirty="0">
                <a:solidFill>
                  <a:srgbClr val="0000CC"/>
                </a:solidFill>
                <a:latin typeface="宋体" panose="02010600030101010101" pitchFamily="2" charset="-122"/>
                <a:ea typeface="黑体" panose="02010609060101010101" pitchFamily="2" charset="-122"/>
                <a:cs typeface="+mn-cs"/>
                <a:sym typeface="Symbol" panose="05050102010706020507" pitchFamily="18" charset="2"/>
              </a:rPr>
              <a:t></a:t>
            </a:r>
            <a:r>
              <a:rPr lang="en-US" altLang="zh-CN" dirty="0">
                <a:latin typeface="Arial" panose="020B0604020202020204" pitchFamily="34" charset="0"/>
                <a:cs typeface="Arial" panose="020B0604020202020204" pitchFamily="34" charset="0"/>
              </a:rPr>
              <a:t>,4</a:t>
            </a:r>
            <a:r>
              <a:rPr kumimoji="1" lang="en-US" altLang="zh-CN" sz="1200" b="1" kern="1200" dirty="0">
                <a:solidFill>
                  <a:srgbClr val="0000CC"/>
                </a:solidFill>
                <a:latin typeface="宋体" panose="02010600030101010101" pitchFamily="2" charset="-122"/>
                <a:ea typeface="黑体" panose="02010609060101010101" pitchFamily="2" charset="-122"/>
                <a:cs typeface="+mn-cs"/>
                <a:sym typeface="Symbol" panose="05050102010706020507" pitchFamily="18" charset="2"/>
              </a:rPr>
              <a:t></a:t>
            </a:r>
            <a:r>
              <a:rPr lang="en-US" altLang="zh-CN" dirty="0">
                <a:latin typeface="Arial" panose="020B0604020202020204" pitchFamily="34" charset="0"/>
                <a:cs typeface="Arial" panose="020B0604020202020204" pitchFamily="34" charset="0"/>
              </a:rPr>
              <a:t>,6</a:t>
            </a:r>
            <a:r>
              <a:rPr kumimoji="1" lang="en-US" altLang="zh-CN" sz="1200" b="1" kern="1200" dirty="0">
                <a:solidFill>
                  <a:srgbClr val="0000CC"/>
                </a:solidFill>
                <a:latin typeface="宋体" panose="02010600030101010101" pitchFamily="2" charset="-122"/>
                <a:ea typeface="黑体" panose="02010609060101010101" pitchFamily="2" charset="-122"/>
                <a:cs typeface="+mn-cs"/>
                <a:sym typeface="Symbol" panose="05050102010706020507" pitchFamily="18" charset="2"/>
              </a:rPr>
              <a:t></a:t>
            </a:r>
            <a:r>
              <a:rPr lang="zh-CN" altLang="en-US" dirty="0">
                <a:latin typeface="Arial" panose="020B0604020202020204" pitchFamily="34" charset="0"/>
                <a:cs typeface="Arial" panose="020B0604020202020204" pitchFamily="34" charset="0"/>
              </a:rPr>
              <a:t>中选一个；第三次重传，</a:t>
            </a:r>
            <a:r>
              <a:rPr lang="en-US" altLang="zh-CN" dirty="0"/>
              <a:t>k=3</a:t>
            </a:r>
            <a:r>
              <a:rPr lang="zh-CN" altLang="en-US" dirty="0"/>
              <a:t>，</a:t>
            </a:r>
            <a:r>
              <a:rPr lang="en-US" altLang="zh-CN" dirty="0"/>
              <a:t>r</a:t>
            </a:r>
            <a:r>
              <a:rPr lang="zh-CN" altLang="en-US" dirty="0"/>
              <a:t>从</a:t>
            </a:r>
            <a:r>
              <a:rPr lang="en-US" altLang="zh-CN" dirty="0"/>
              <a:t>{0,1,2,3,4,5,6,7}</a:t>
            </a:r>
            <a:r>
              <a:rPr lang="zh-CN" altLang="en-US" dirty="0"/>
              <a:t>中选一个，以此类推。</a:t>
            </a:r>
            <a:endParaRPr lang="en-US" altLang="zh-CN" dirty="0"/>
          </a:p>
          <a:p>
            <a:r>
              <a:rPr lang="zh-CN" altLang="en-US" dirty="0">
                <a:latin typeface="Arial" panose="020B0604020202020204" pitchFamily="34" charset="0"/>
                <a:cs typeface="Arial" panose="020B0604020202020204" pitchFamily="34" charset="0"/>
              </a:rPr>
              <a:t>当连续多次发生冲突，表明有多个站点参与争用信道。使用此退避算法可使重传需要推迟的平均时间随着重传次数而增大（动态退避），以减小发生碰撞的概率，有利于系统的稳定。</a:t>
            </a:r>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AB362C-5B1E-44ED-A2B2-BA40BEAFCB5A}" type="slidenum">
              <a:rPr lang="en-US" altLang="zh-CN"/>
            </a:fld>
            <a:endParaRPr lang="en-US" altLang="zh-CN"/>
          </a:p>
        </p:txBody>
      </p:sp>
      <p:sp>
        <p:nvSpPr>
          <p:cNvPr id="558082" name="Rectangle 2"/>
          <p:cNvSpPr>
            <a:spLocks noGrp="1" noRot="1" noChangeAspect="1" noChangeArrowheads="1" noTextEdit="1"/>
          </p:cNvSpPr>
          <p:nvPr>
            <p:ph type="sldImg"/>
          </p:nvPr>
        </p:nvSpPr>
        <p:spPr/>
      </p:sp>
      <p:sp>
        <p:nvSpPr>
          <p:cNvPr id="558083" name="Rectangle 3"/>
          <p:cNvSpPr>
            <a:spLocks noGrp="1" noChangeArrowheads="1"/>
          </p:cNvSpPr>
          <p:nvPr>
            <p:ph type="body" idx="1"/>
          </p:nvPr>
        </p:nvSpPr>
        <p:spPr/>
        <p:txBody>
          <a:bodyPr/>
          <a:lstStyle/>
          <a:p>
            <a:endParaRPr lang="zh-CN" altLang="zh-CN" dirty="0">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B37C88-982C-4E5E-BC0A-492DC5EE0167}" type="slidenum">
              <a:rPr lang="en-US" altLang="zh-CN"/>
            </a:fld>
            <a:endParaRPr lang="en-US" altLang="zh-CN"/>
          </a:p>
        </p:txBody>
      </p:sp>
      <p:sp>
        <p:nvSpPr>
          <p:cNvPr id="559106" name="Rectangle 2"/>
          <p:cNvSpPr>
            <a:spLocks noGrp="1" noRot="1" noChangeAspect="1" noChangeArrowheads="1" noTextEdit="1"/>
          </p:cNvSpPr>
          <p:nvPr>
            <p:ph type="sldImg"/>
          </p:nvPr>
        </p:nvSpPr>
        <p:spPr/>
      </p:sp>
      <p:sp>
        <p:nvSpPr>
          <p:cNvPr id="559107" name="Rectangle 3"/>
          <p:cNvSpPr>
            <a:spLocks noGrp="1" noChangeArrowheads="1"/>
          </p:cNvSpPr>
          <p:nvPr>
            <p:ph type="body" idx="1"/>
          </p:nvPr>
        </p:nvSpPr>
        <p:spPr/>
        <p:txBody>
          <a:bodyPr/>
          <a:lstStyle/>
          <a:p>
            <a:r>
              <a:rPr lang="zh-CN" altLang="en-US" dirty="0"/>
              <a:t>以太网上最大的端到端时延必须小于争用期的一半（</a:t>
            </a:r>
            <a:r>
              <a:rPr lang="en-US" altLang="zh-CN" dirty="0"/>
              <a:t>25.6</a:t>
            </a:r>
            <a:r>
              <a:rPr lang="zh-CN" altLang="en-US" dirty="0"/>
              <a:t>微秒），即以太网的最大端到端长度约为</a:t>
            </a:r>
            <a:r>
              <a:rPr lang="en-US" altLang="zh-CN" dirty="0"/>
              <a:t>5km</a:t>
            </a:r>
            <a:r>
              <a:rPr lang="zh-CN" altLang="en-US" dirty="0"/>
              <a:t>。</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dirty="0"/>
              <a:t>互联网信息时代三大定律</a:t>
            </a:r>
            <a:endParaRPr lang="zh-CN" altLang="en-US" b="1" dirty="0"/>
          </a:p>
          <a:p>
            <a:r>
              <a:rPr lang="zh-CN" altLang="en-US" b="1" dirty="0"/>
              <a:t>摩尔定律</a:t>
            </a:r>
            <a:r>
              <a:rPr lang="zh-CN" altLang="en-US" dirty="0"/>
              <a:t>是由英特尔（Intel）创始人之一戈登·摩尔（Gordon Moore）提出来的。其内容为：当价格不变时，集成电路上可容纳的元器件的数目，约每隔18-24个月便会增加一倍，性能也将提升一倍。</a:t>
            </a:r>
            <a:endParaRPr lang="zh-CN" altLang="en-US" dirty="0">
              <a:sym typeface="+mn-ea"/>
            </a:endParaRPr>
          </a:p>
          <a:p>
            <a:endParaRPr lang="zh-CN" altLang="en-US" dirty="0">
              <a:sym typeface="+mn-ea"/>
            </a:endParaRPr>
          </a:p>
          <a:p>
            <a:r>
              <a:rPr lang="zh-CN" altLang="zh-CN" sz="1200" kern="1200" dirty="0">
                <a:solidFill>
                  <a:schemeClr val="tx1"/>
                </a:solidFill>
                <a:effectLst/>
                <a:latin typeface="宋体" panose="02010600030101010101" pitchFamily="2" charset="-122"/>
                <a:ea typeface="宋体" panose="02010600030101010101" pitchFamily="2" charset="-122"/>
                <a:cs typeface="+mn-cs"/>
              </a:rPr>
              <a:t>乔治</a:t>
            </a:r>
            <a:r>
              <a:rPr lang="en-US" altLang="zh-CN" sz="1200" kern="1200" dirty="0">
                <a:solidFill>
                  <a:schemeClr val="tx1"/>
                </a:solidFill>
                <a:effectLst/>
                <a:latin typeface="宋体" panose="02010600030101010101" pitchFamily="2" charset="-122"/>
                <a:ea typeface="宋体" panose="02010600030101010101" pitchFamily="2" charset="-122"/>
                <a:cs typeface="+mn-cs"/>
              </a:rPr>
              <a:t>.</a:t>
            </a:r>
            <a:r>
              <a:rPr lang="zh-CN" altLang="zh-CN" sz="1200" kern="1200" dirty="0">
                <a:solidFill>
                  <a:schemeClr val="tx1"/>
                </a:solidFill>
                <a:effectLst/>
                <a:latin typeface="宋体" panose="02010600030101010101" pitchFamily="2" charset="-122"/>
                <a:ea typeface="宋体" panose="02010600030101010101" pitchFamily="2" charset="-122"/>
                <a:cs typeface="+mn-cs"/>
              </a:rPr>
              <a:t>吉尔德（数字时代三大思想家之一）</a:t>
            </a:r>
            <a:r>
              <a:rPr lang="zh-CN" altLang="en-US" dirty="0">
                <a:sym typeface="+mn-ea"/>
              </a:rPr>
              <a:t>提出最为成功的商业运作模式是价格最低的资源将会被尽可能的消耗，以此来保存最昂贵的资源。</a:t>
            </a:r>
            <a:endParaRPr lang="zh-CN" altLang="en-US" b="1" dirty="0"/>
          </a:p>
          <a:p>
            <a:r>
              <a:rPr lang="zh-CN" altLang="en-US" b="1" dirty="0"/>
              <a:t>吉尔德定律</a:t>
            </a:r>
            <a:r>
              <a:rPr lang="zh-CN" altLang="en-US" dirty="0"/>
              <a:t>：又称为胜利者浪费定律，在未来25年，主干网的带宽每6个月增长一倍，其增长速度是莫尔定律预测的 CPU 增长速度的3倍并预言将来上网会免费。</a:t>
            </a:r>
            <a:endParaRPr lang="zh-CN" altLang="en-US" dirty="0"/>
          </a:p>
          <a:p>
            <a:endParaRPr lang="zh-CN" altLang="en-US" dirty="0"/>
          </a:p>
          <a:p>
            <a:r>
              <a:rPr lang="zh-CN" altLang="en-US" b="1" dirty="0">
                <a:sym typeface="+mn-ea"/>
              </a:rPr>
              <a:t>麦特卡夫定律</a:t>
            </a:r>
            <a:r>
              <a:rPr lang="zh-CN" altLang="en-US" dirty="0">
                <a:sym typeface="+mn-ea"/>
              </a:rPr>
              <a:t>：网络价值同网络用户数量的平方成正比，即 N 个联结能创造 N 的2次方效益。如果将机器联成一个网络，在网络上，每一个人都可以看到所有其他人的内容，100人每人能看到100人的内容，所以效率是 10的4次方 。10 的4次方人的效率就是 10的8次方 。</a:t>
            </a:r>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52487D-B56A-4B89-9120-596031E30687}" type="slidenum">
              <a:rPr lang="en-US" altLang="zh-CN"/>
            </a:fld>
            <a:endParaRPr lang="en-US" altLang="zh-CN"/>
          </a:p>
        </p:txBody>
      </p:sp>
      <p:sp>
        <p:nvSpPr>
          <p:cNvPr id="560130" name="Rectangle 2"/>
          <p:cNvSpPr>
            <a:spLocks noGrp="1" noRot="1" noChangeAspect="1" noChangeArrowheads="1" noTextEdit="1"/>
          </p:cNvSpPr>
          <p:nvPr>
            <p:ph type="sldImg"/>
          </p:nvPr>
        </p:nvSpPr>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C5C232-EDCE-4F05-8485-93B1EC3672A4}" type="slidenum">
              <a:rPr lang="en-US" altLang="zh-CN"/>
            </a:fld>
            <a:endParaRPr lang="en-US" altLang="zh-CN"/>
          </a:p>
        </p:txBody>
      </p:sp>
      <p:sp>
        <p:nvSpPr>
          <p:cNvPr id="561154" name="Rectangle 2"/>
          <p:cNvSpPr>
            <a:spLocks noGrp="1" noRot="1" noChangeAspect="1" noChangeArrowheads="1" noTextEdit="1"/>
          </p:cNvSpPr>
          <p:nvPr>
            <p:ph type="sldImg"/>
          </p:nvPr>
        </p:nvSpPr>
        <p:spPr/>
      </p:sp>
      <p:sp>
        <p:nvSpPr>
          <p:cNvPr id="561155" name="Rectangle 3"/>
          <p:cNvSpPr>
            <a:spLocks noGrp="1" noChangeArrowheads="1"/>
          </p:cNvSpPr>
          <p:nvPr>
            <p:ph type="body" idx="1"/>
          </p:nvPr>
        </p:nvSpPr>
        <p:spPr/>
        <p:txBody>
          <a:bodyPr/>
          <a:lstStyle/>
          <a:p>
            <a:r>
              <a:rPr lang="zh-CN" altLang="en-US" dirty="0"/>
              <a:t>人为干扰信号是</a:t>
            </a:r>
            <a:r>
              <a:rPr lang="en-US" altLang="zh-CN" dirty="0"/>
              <a:t>32</a:t>
            </a:r>
            <a:r>
              <a:rPr lang="zh-CN" altLang="en-US" dirty="0"/>
              <a:t>比特或</a:t>
            </a:r>
            <a:r>
              <a:rPr lang="en-US" altLang="zh-CN" dirty="0"/>
              <a:t>48</a:t>
            </a:r>
            <a:r>
              <a:rPr lang="zh-CN" altLang="en-US" dirty="0"/>
              <a:t>比特，对于</a:t>
            </a:r>
            <a:r>
              <a:rPr lang="en-US" altLang="zh-CN" dirty="0"/>
              <a:t>10Mbit/s</a:t>
            </a:r>
            <a:r>
              <a:rPr lang="zh-CN" altLang="en-US" dirty="0"/>
              <a:t>，发送干扰信号只需要</a:t>
            </a:r>
            <a:r>
              <a:rPr lang="en-US" altLang="zh-CN" dirty="0"/>
              <a:t>3.2</a:t>
            </a:r>
            <a:r>
              <a:rPr lang="zh-CN" altLang="en-US" dirty="0"/>
              <a:t>或</a:t>
            </a:r>
            <a:r>
              <a:rPr lang="en-US" altLang="zh-CN" dirty="0"/>
              <a:t>4.8</a:t>
            </a:r>
            <a:r>
              <a:rPr lang="zh-CN" altLang="en-US" dirty="0"/>
              <a:t>微秒。</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发生碰撞使</a:t>
            </a:r>
            <a:r>
              <a:rPr lang="en-US" altLang="zh-CN" dirty="0"/>
              <a:t>A </a:t>
            </a:r>
            <a:r>
              <a:rPr lang="zh-CN" altLang="en-US" dirty="0"/>
              <a:t>浪费时间</a:t>
            </a:r>
            <a:r>
              <a:rPr kumimoji="1" lang="en-US" altLang="zh-CN" sz="1000" b="1" i="1" kern="1200" dirty="0">
                <a:solidFill>
                  <a:srgbClr val="0000CC"/>
                </a:solidFill>
                <a:latin typeface="宋体" panose="02010600030101010101" pitchFamily="2" charset="-122"/>
                <a:ea typeface="黑体" panose="02010609060101010101" pitchFamily="2" charset="-122"/>
                <a:cs typeface="+mn-cs"/>
              </a:rPr>
              <a:t>T</a:t>
            </a:r>
            <a:r>
              <a:rPr kumimoji="1" lang="en-US" altLang="zh-CN" sz="1000" b="1" i="1" kern="1200" baseline="-25000" dirty="0">
                <a:solidFill>
                  <a:srgbClr val="0000CC"/>
                </a:solidFill>
                <a:latin typeface="宋体" panose="02010600030101010101" pitchFamily="2" charset="-122"/>
                <a:ea typeface="黑体" panose="02010609060101010101" pitchFamily="2" charset="-122"/>
                <a:cs typeface="+mn-cs"/>
              </a:rPr>
              <a:t>B</a:t>
            </a:r>
            <a:r>
              <a:rPr lang="en-US" altLang="zh-CN" dirty="0"/>
              <a:t>+</a:t>
            </a:r>
            <a:r>
              <a:rPr kumimoji="1" lang="en-US" altLang="zh-CN" sz="1000" b="1" i="1" kern="1200" dirty="0">
                <a:solidFill>
                  <a:srgbClr val="0000CC"/>
                </a:solidFill>
                <a:latin typeface="宋体" panose="02010600030101010101" pitchFamily="2" charset="-122"/>
                <a:ea typeface="黑体" panose="02010609060101010101" pitchFamily="2" charset="-122"/>
                <a:cs typeface="+mn-cs"/>
              </a:rPr>
              <a:t>T</a:t>
            </a:r>
            <a:r>
              <a:rPr kumimoji="1" lang="en-US" altLang="zh-CN" sz="1000" b="1" i="1" kern="1200" baseline="-25000" dirty="0">
                <a:solidFill>
                  <a:srgbClr val="0000CC"/>
                </a:solidFill>
                <a:latin typeface="宋体" panose="02010600030101010101" pitchFamily="2" charset="-122"/>
                <a:ea typeface="黑体" panose="02010609060101010101" pitchFamily="2" charset="-122"/>
                <a:cs typeface="+mn-cs"/>
              </a:rPr>
              <a:t>J</a:t>
            </a:r>
            <a:r>
              <a:rPr lang="zh-CN" altLang="en-US" dirty="0"/>
              <a:t>，总线被占用的时间是</a:t>
            </a:r>
            <a:r>
              <a:rPr kumimoji="1" lang="en-US" altLang="zh-CN" sz="1200" b="1" i="1" kern="1200" dirty="0">
                <a:solidFill>
                  <a:srgbClr val="0000CC"/>
                </a:solidFill>
                <a:latin typeface="宋体" panose="02010600030101010101" pitchFamily="2" charset="-122"/>
                <a:ea typeface="黑体" panose="02010609060101010101" pitchFamily="2" charset="-122"/>
                <a:cs typeface="+mn-cs"/>
              </a:rPr>
              <a:t>T</a:t>
            </a:r>
            <a:r>
              <a:rPr kumimoji="1" lang="en-US" altLang="zh-CN" sz="1200" b="1" i="1" kern="1200" baseline="-25000" dirty="0">
                <a:solidFill>
                  <a:srgbClr val="0000CC"/>
                </a:solidFill>
                <a:latin typeface="宋体" panose="02010600030101010101" pitchFamily="2" charset="-122"/>
                <a:ea typeface="黑体" panose="02010609060101010101" pitchFamily="2" charset="-122"/>
                <a:cs typeface="+mn-cs"/>
              </a:rPr>
              <a:t>B</a:t>
            </a:r>
            <a:r>
              <a:rPr lang="en-US" altLang="zh-CN" dirty="0"/>
              <a:t>+</a:t>
            </a:r>
            <a:r>
              <a:rPr kumimoji="1" lang="en-US" altLang="zh-CN" sz="1200" b="1" i="1" kern="1200" dirty="0">
                <a:solidFill>
                  <a:srgbClr val="0000CC"/>
                </a:solidFill>
                <a:latin typeface="宋体" panose="02010600030101010101" pitchFamily="2" charset="-122"/>
                <a:ea typeface="黑体" panose="02010609060101010101" pitchFamily="2" charset="-122"/>
                <a:cs typeface="+mn-cs"/>
              </a:rPr>
              <a:t>T</a:t>
            </a:r>
            <a:r>
              <a:rPr kumimoji="1" lang="en-US" altLang="zh-CN" sz="1200" b="1" i="1" kern="1200" baseline="-25000" dirty="0">
                <a:solidFill>
                  <a:srgbClr val="0000CC"/>
                </a:solidFill>
                <a:latin typeface="宋体" panose="02010600030101010101" pitchFamily="2" charset="-122"/>
                <a:ea typeface="黑体" panose="02010609060101010101" pitchFamily="2" charset="-122"/>
                <a:cs typeface="+mn-cs"/>
              </a:rPr>
              <a:t>J</a:t>
            </a:r>
            <a:r>
              <a:rPr kumimoji="1" lang="en-US" altLang="zh-CN" sz="1200" b="1" i="1" kern="1200" dirty="0">
                <a:solidFill>
                  <a:srgbClr val="0000CC"/>
                </a:solidFill>
                <a:latin typeface="宋体" panose="02010600030101010101" pitchFamily="2" charset="-122"/>
                <a:ea typeface="黑体" panose="02010609060101010101" pitchFamily="2" charset="-122"/>
                <a:cs typeface="+mn-cs"/>
              </a:rPr>
              <a:t>+</a:t>
            </a:r>
            <a:r>
              <a:rPr kumimoji="1" lang="en-US" altLang="zh-CN" sz="1600" b="1" kern="1200" dirty="0">
                <a:solidFill>
                  <a:srgbClr val="0000CC"/>
                </a:solidFill>
                <a:latin typeface="宋体" panose="02010600030101010101" pitchFamily="2" charset="-122"/>
                <a:ea typeface="黑体" panose="02010609060101010101" pitchFamily="2" charset="-122"/>
                <a:cs typeface="+mn-cs"/>
                <a:sym typeface="Symbol" panose="05050102010706020507" pitchFamily="18" charset="2"/>
              </a:rPr>
              <a:t></a:t>
            </a:r>
            <a:r>
              <a:rPr kumimoji="1" lang="zh-CN" altLang="en-US" sz="1600" b="1" kern="1200" dirty="0">
                <a:solidFill>
                  <a:srgbClr val="0000CC"/>
                </a:solidFill>
                <a:latin typeface="宋体" panose="02010600030101010101" pitchFamily="2" charset="-122"/>
                <a:ea typeface="黑体" panose="02010609060101010101" pitchFamily="2" charset="-122"/>
                <a:cs typeface="+mn-cs"/>
                <a:sym typeface="Symbol" panose="05050102010706020507" pitchFamily="18" charset="2"/>
              </a:rPr>
              <a:t>。</a:t>
            </a:r>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EFA457-3FA2-48C3-A01D-71E8C9467C6E}" type="slidenum">
              <a:rPr lang="en-US" altLang="zh-CN"/>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以太网发送完一帧后，还需把已发送的帧暂时保留。如在争用期内检测出发生了碰撞，还要在推迟一段时间后再把这个暂存的帧重新发送。</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44C8E6-5B9D-426D-8C0C-A635F5C86548}" type="slidenum">
              <a:rPr lang="en-US" altLang="zh-CN"/>
            </a:fld>
            <a:endParaRPr lang="en-US" altLang="zh-CN"/>
          </a:p>
        </p:txBody>
      </p:sp>
      <p:sp>
        <p:nvSpPr>
          <p:cNvPr id="568322" name="Rectangle 2"/>
          <p:cNvSpPr>
            <a:spLocks noGrp="1" noRot="1" noChangeAspect="1" noChangeArrowheads="1" noTextEdit="1"/>
          </p:cNvSpPr>
          <p:nvPr>
            <p:ph type="sldImg"/>
          </p:nvPr>
        </p:nvSpPr>
        <p:spPr/>
      </p:sp>
      <p:sp>
        <p:nvSpPr>
          <p:cNvPr id="5683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BBF3F0-30C1-47B9-A983-67F8D02615EB}" type="slidenum">
              <a:rPr lang="en-US" altLang="zh-CN"/>
            </a:fld>
            <a:endParaRPr lang="en-US" altLang="zh-CN"/>
          </a:p>
        </p:txBody>
      </p:sp>
      <p:sp>
        <p:nvSpPr>
          <p:cNvPr id="569346" name="Rectangle 2"/>
          <p:cNvSpPr>
            <a:spLocks noGrp="1" noRot="1" noChangeAspect="1" noChangeArrowheads="1" noTextEdit="1"/>
          </p:cNvSpPr>
          <p:nvPr>
            <p:ph type="sldImg"/>
          </p:nvPr>
        </p:nvSpPr>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53B12F-3D3E-4B2D-93E4-A9033C14F221}" type="slidenum">
              <a:rPr lang="en-US" altLang="zh-CN"/>
            </a:fld>
            <a:endParaRPr lang="en-US" altLang="zh-CN"/>
          </a:p>
        </p:txBody>
      </p:sp>
      <p:sp>
        <p:nvSpPr>
          <p:cNvPr id="570370" name="Rectangle 2"/>
          <p:cNvSpPr>
            <a:spLocks noGrp="1" noRot="1" noChangeAspect="1" noChangeArrowheads="1" noTextEdit="1"/>
          </p:cNvSpPr>
          <p:nvPr>
            <p:ph type="sldImg"/>
          </p:nvPr>
        </p:nvSpPr>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DC7CA7-1711-4127-BF0C-3D232C104BEA}" type="slidenum">
              <a:rPr lang="en-US" altLang="zh-CN"/>
            </a:fld>
            <a:endParaRPr lang="en-US" altLang="zh-CN"/>
          </a:p>
        </p:txBody>
      </p:sp>
      <p:sp>
        <p:nvSpPr>
          <p:cNvPr id="571394" name="Rectangle 2"/>
          <p:cNvSpPr>
            <a:spLocks noGrp="1" noRot="1" noChangeAspect="1" noChangeArrowheads="1" noTextEdit="1"/>
          </p:cNvSpPr>
          <p:nvPr>
            <p:ph type="sldImg"/>
          </p:nvPr>
        </p:nvSpPr>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200" dirty="0"/>
              <a:t>CSMA/CD </a:t>
            </a:r>
            <a:r>
              <a:rPr lang="zh-CN" altLang="en-US" sz="1200" dirty="0"/>
              <a:t>含义：</a:t>
            </a:r>
            <a:r>
              <a:rPr lang="zh-CN" altLang="en-US" sz="1200" dirty="0">
                <a:solidFill>
                  <a:srgbClr val="FF0000"/>
                </a:solidFill>
              </a:rPr>
              <a:t>载波监听多点接入 </a:t>
            </a:r>
            <a:r>
              <a:rPr lang="en-US" altLang="zh-CN" sz="1200" dirty="0">
                <a:solidFill>
                  <a:srgbClr val="FF0000"/>
                </a:solidFill>
              </a:rPr>
              <a:t>/ </a:t>
            </a:r>
            <a:r>
              <a:rPr lang="zh-CN" altLang="en-US" sz="1200" dirty="0">
                <a:solidFill>
                  <a:srgbClr val="FF0000"/>
                </a:solidFill>
              </a:rPr>
              <a:t>碰撞检测  </a:t>
            </a:r>
            <a:r>
              <a:rPr lang="en-US" altLang="zh-CN" sz="1200" dirty="0"/>
              <a:t>(Carrier Sense Multiple Access with Collision Detection) </a:t>
            </a:r>
            <a:endParaRPr lang="en-US" altLang="zh-CN" sz="1200" dirty="0"/>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200" dirty="0"/>
              <a:t>CSMA/CA</a:t>
            </a:r>
            <a:r>
              <a:rPr lang="zh-CN" altLang="en-US" sz="1200" dirty="0"/>
              <a:t>含义：</a:t>
            </a:r>
            <a:r>
              <a:rPr lang="zh-CN" altLang="en-US" sz="1200" dirty="0">
                <a:solidFill>
                  <a:srgbClr val="FF0000"/>
                </a:solidFill>
              </a:rPr>
              <a:t>载波监听多点接入 </a:t>
            </a:r>
            <a:r>
              <a:rPr lang="en-US" altLang="zh-CN" sz="1200" dirty="0">
                <a:solidFill>
                  <a:srgbClr val="FF0000"/>
                </a:solidFill>
              </a:rPr>
              <a:t>/ </a:t>
            </a:r>
            <a:r>
              <a:rPr lang="zh-CN" altLang="en-US" sz="1200" dirty="0">
                <a:solidFill>
                  <a:srgbClr val="FF0000"/>
                </a:solidFill>
              </a:rPr>
              <a:t>碰撞避免  </a:t>
            </a:r>
            <a:r>
              <a:rPr lang="en-US" altLang="zh-CN" sz="1200" dirty="0"/>
              <a:t>(Carrier Sense Multiple Access with Collision </a:t>
            </a:r>
            <a:r>
              <a:rPr lang="en-US" altLang="zh-CN" dirty="0"/>
              <a:t>Avoidance</a:t>
            </a:r>
            <a:r>
              <a:rPr lang="en-US" altLang="zh-CN" sz="1200" dirty="0"/>
              <a:t>) </a:t>
            </a:r>
            <a:r>
              <a:rPr lang="zh-CN" altLang="en-US" sz="1200" dirty="0"/>
              <a:t>，无线局域网采用。</a:t>
            </a:r>
            <a:endParaRPr lang="en-US" altLang="zh-CN" sz="1200"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650342-7E00-4C99-AF7A-4F17CDB16AC3}" type="slidenum">
              <a:rPr lang="en-US" altLang="zh-CN"/>
            </a:fld>
            <a:endParaRPr lang="en-US" altLang="zh-CN"/>
          </a:p>
        </p:txBody>
      </p:sp>
      <p:sp>
        <p:nvSpPr>
          <p:cNvPr id="572418" name="Rectangle 2"/>
          <p:cNvSpPr>
            <a:spLocks noGrp="1" noRot="1" noChangeAspect="1" noChangeArrowheads="1" noTextEdit="1"/>
          </p:cNvSpPr>
          <p:nvPr>
            <p:ph type="sldImg"/>
          </p:nvPr>
        </p:nvSpPr>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C162BEF-985B-4930-8DB2-BD43E1EFC44A}" type="slidenum">
              <a:rPr lang="en-US" altLang="zh-CN"/>
            </a:fld>
            <a:endParaRPr lang="en-US" altLang="zh-CN"/>
          </a:p>
        </p:txBody>
      </p:sp>
      <p:sp>
        <p:nvSpPr>
          <p:cNvPr id="576514" name="Rectangle 2"/>
          <p:cNvSpPr>
            <a:spLocks noGrp="1" noRot="1" noChangeAspect="1" noChangeArrowheads="1" noTextEdit="1"/>
          </p:cNvSpPr>
          <p:nvPr>
            <p:ph type="sldImg"/>
          </p:nvPr>
        </p:nvSpPr>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EDDC0F-B4C9-4DD2-ADFC-CB74058A1097}" type="slidenum">
              <a:rPr lang="en-US" altLang="zh-CN"/>
            </a:fld>
            <a:endParaRPr lang="en-US" altLang="zh-CN"/>
          </a:p>
        </p:txBody>
      </p:sp>
      <p:sp>
        <p:nvSpPr>
          <p:cNvPr id="580610" name="Rectangle 2"/>
          <p:cNvSpPr>
            <a:spLocks noGrp="1" noRot="1" noChangeAspect="1" noChangeArrowheads="1" noTextEdit="1"/>
          </p:cNvSpPr>
          <p:nvPr>
            <p:ph type="sldImg"/>
          </p:nvPr>
        </p:nvSpPr>
        <p:spPr/>
      </p:sp>
      <p:sp>
        <p:nvSpPr>
          <p:cNvPr id="580611" name="Rectangle 3"/>
          <p:cNvSpPr>
            <a:spLocks noGrp="1" noChangeArrowheads="1"/>
          </p:cNvSpPr>
          <p:nvPr>
            <p:ph type="body" idx="1"/>
          </p:nvPr>
        </p:nvSpPr>
        <p:spPr/>
        <p:txBody>
          <a:bodyPr/>
          <a:lstStyle/>
          <a:p>
            <a:r>
              <a:rPr lang="zh-CN" altLang="en-US" dirty="0"/>
              <a:t>引用著名文献</a:t>
            </a:r>
            <a:r>
              <a:rPr lang="en-US" altLang="zh-CN" dirty="0"/>
              <a:t>【SHOC78】</a:t>
            </a:r>
            <a:r>
              <a:rPr lang="zh-CN" altLang="en-US" dirty="0"/>
              <a:t>的定义：“名字指出我们所要寻找的那个资源，地址指出那个资源在何处，路由告诉我们如何到达该处。”</a:t>
            </a:r>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2019</a:t>
            </a:r>
            <a:r>
              <a:rPr lang="zh-CN" altLang="en-US" dirty="0"/>
              <a:t>年</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央视</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315</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晚会曝光</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a:t>
            </a:r>
            <a:r>
              <a:rPr lang="zh-CN" altLang="en-US" dirty="0"/>
              <a:t>窃取你隐私的“高新企业”（</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黑科技探针盒子</a:t>
            </a:r>
            <a:r>
              <a:rPr lang="zh-CN" altLang="en-US" dirty="0"/>
              <a:t>）</a:t>
            </a:r>
            <a:endParaRPr lang="en-US" altLang="zh-CN" dirty="0"/>
          </a:p>
          <a:p>
            <a:r>
              <a:rPr lang="zh-CN" altLang="en-US" dirty="0"/>
              <a:t>常用</a:t>
            </a:r>
            <a:r>
              <a:rPr lang="en-US" altLang="zh-CN" dirty="0"/>
              <a:t>OUI</a:t>
            </a:r>
            <a:r>
              <a:rPr lang="zh-CN" altLang="en-US" dirty="0"/>
              <a:t>：</a:t>
            </a:r>
            <a:r>
              <a:rPr lang="pt-BR" altLang="zh-CN" dirty="0"/>
              <a:t>Cisco</a:t>
            </a:r>
            <a:r>
              <a:rPr lang="zh-CN" altLang="pt-BR" dirty="0"/>
              <a:t>的</a:t>
            </a:r>
            <a:r>
              <a:rPr lang="pt-BR" altLang="zh-CN" dirty="0"/>
              <a:t>OUI</a:t>
            </a:r>
            <a:r>
              <a:rPr lang="zh-CN" altLang="pt-BR" dirty="0"/>
              <a:t>是</a:t>
            </a:r>
            <a:r>
              <a:rPr lang="pt-BR" altLang="zh-CN" dirty="0"/>
              <a:t>00-00-0C</a:t>
            </a:r>
            <a:r>
              <a:rPr lang="zh-CN" altLang="en-US" dirty="0"/>
              <a:t>。</a:t>
            </a:r>
            <a:r>
              <a:rPr lang="en-US" altLang="zh-CN" dirty="0"/>
              <a:t>3COM</a:t>
            </a:r>
            <a:r>
              <a:rPr lang="zh-CN" altLang="en-US" dirty="0"/>
              <a:t>的</a:t>
            </a:r>
            <a:r>
              <a:rPr lang="en-US" altLang="zh-CN" dirty="0"/>
              <a:t>OUI</a:t>
            </a:r>
            <a:r>
              <a:rPr lang="zh-CN" altLang="en-US" dirty="0"/>
              <a:t>是</a:t>
            </a:r>
            <a:r>
              <a:rPr lang="en-US" altLang="zh-CN" dirty="0"/>
              <a:t>02-60-8C</a:t>
            </a:r>
            <a:r>
              <a:rPr lang="zh-CN" altLang="en-US"/>
              <a:t>。</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其中第</a:t>
            </a:r>
            <a:r>
              <a:rPr lang="en-US" altLang="zh-CN" dirty="0"/>
              <a:t>1</a:t>
            </a:r>
            <a:r>
              <a:rPr lang="zh-CN" altLang="en-US" dirty="0"/>
              <a:t>字节的第</a:t>
            </a:r>
            <a:r>
              <a:rPr lang="en-US" altLang="zh-CN" dirty="0"/>
              <a:t>8Bit</a:t>
            </a:r>
            <a:r>
              <a:rPr lang="zh-CN" altLang="en-US" dirty="0"/>
              <a:t>，标识这个地址是组播地址还是单播地址。这是由以太网的传输协议高字节先传，但每一字节内低位先传的特性所决定的。</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F7FCF8-3519-4F34-B319-5FB46AA1627D}" type="slidenum">
              <a:rPr lang="en-US" altLang="zh-CN"/>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F7FCF8-3519-4F34-B319-5FB46AA1627D}" type="slidenum">
              <a:rPr lang="en-US" altLang="zh-CN"/>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744C04-5BD3-4663-9C92-AAE7EB6E95F9}" type="slidenum">
              <a:rPr lang="en-US" altLang="zh-CN"/>
            </a:fld>
            <a:endParaRPr lang="en-US" altLang="zh-CN"/>
          </a:p>
        </p:txBody>
      </p:sp>
      <p:sp>
        <p:nvSpPr>
          <p:cNvPr id="584706" name="Rectangle 2"/>
          <p:cNvSpPr>
            <a:spLocks noGrp="1" noRot="1" noChangeAspect="1" noChangeArrowheads="1" noTextEdit="1"/>
          </p:cNvSpPr>
          <p:nvPr>
            <p:ph type="sldImg"/>
          </p:nvPr>
        </p:nvSpPr>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79F452-52E0-4145-9924-C3F8A6A4895C}" type="slidenum">
              <a:rPr lang="en-US" altLang="zh-CN"/>
            </a:fld>
            <a:endParaRPr lang="en-US" altLang="zh-CN"/>
          </a:p>
        </p:txBody>
      </p:sp>
      <p:sp>
        <p:nvSpPr>
          <p:cNvPr id="585730" name="Rectangle 2"/>
          <p:cNvSpPr>
            <a:spLocks noGrp="1" noRot="1" noChangeAspect="1" noChangeArrowheads="1" noTextEdit="1"/>
          </p:cNvSpPr>
          <p:nvPr>
            <p:ph type="sldImg"/>
          </p:nvPr>
        </p:nvSpPr>
        <p:spPr/>
      </p:sp>
      <p:sp>
        <p:nvSpPr>
          <p:cNvPr id="585731" name="Rectangle 3"/>
          <p:cNvSpPr>
            <a:spLocks noGrp="1" noChangeArrowheads="1"/>
          </p:cNvSpPr>
          <p:nvPr>
            <p:ph type="body" idx="1"/>
          </p:nvPr>
        </p:nvSpPr>
        <p:spPr/>
        <p:txBody>
          <a:bodyPr/>
          <a:lstStyle/>
          <a:p>
            <a:r>
              <a:rPr lang="zh-CN" altLang="en-US" dirty="0"/>
              <a:t>类型字段标志上一层使用什么协议。数据字段长度为</a:t>
            </a:r>
            <a:r>
              <a:rPr lang="en-US" altLang="zh-CN" dirty="0"/>
              <a:t>46~1500</a:t>
            </a:r>
            <a:r>
              <a:rPr lang="zh-CN" altLang="en-US" dirty="0"/>
              <a:t>字节。</a:t>
            </a:r>
            <a:r>
              <a:rPr lang="en-US" altLang="zh-CN" dirty="0"/>
              <a:t>46=64-18</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459D9D-7009-49E2-A824-FE6A04D81D73}" type="slidenum">
              <a:rPr lang="en-US" altLang="zh-CN"/>
            </a:fld>
            <a:endParaRPr lang="en-US" altLang="zh-CN"/>
          </a:p>
        </p:txBody>
      </p:sp>
      <p:sp>
        <p:nvSpPr>
          <p:cNvPr id="535554" name="Rectangle 2"/>
          <p:cNvSpPr>
            <a:spLocks noGrp="1" noRot="1" noChangeAspect="1" noChangeArrowheads="1" noTextEdit="1"/>
          </p:cNvSpPr>
          <p:nvPr>
            <p:ph type="sldImg"/>
          </p:nvPr>
        </p:nvSpPr>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5DA0FF-9276-4E79-92F6-5BBD1FA82657}" type="slidenum">
              <a:rPr lang="en-US" altLang="zh-CN"/>
            </a:fld>
            <a:endParaRPr lang="en-US" altLang="zh-CN"/>
          </a:p>
        </p:txBody>
      </p:sp>
      <p:sp>
        <p:nvSpPr>
          <p:cNvPr id="586754" name="Rectangle 2"/>
          <p:cNvSpPr>
            <a:spLocks noGrp="1" noRot="1" noChangeAspect="1" noChangeArrowheads="1" noTextEdit="1"/>
          </p:cNvSpPr>
          <p:nvPr>
            <p:ph type="sldImg"/>
          </p:nvPr>
        </p:nvSpPr>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964D90-FA1A-4DEF-8D5A-2DAD41D12E0D}" type="slidenum">
              <a:rPr lang="en-US" altLang="zh-CN"/>
            </a:fld>
            <a:endParaRPr lang="en-US" altLang="zh-CN"/>
          </a:p>
        </p:txBody>
      </p:sp>
      <p:sp>
        <p:nvSpPr>
          <p:cNvPr id="587778" name="Rectangle 2"/>
          <p:cNvSpPr>
            <a:spLocks noGrp="1" noRot="1" noChangeAspect="1" noChangeArrowheads="1" noTextEdit="1"/>
          </p:cNvSpPr>
          <p:nvPr>
            <p:ph type="sldImg"/>
          </p:nvPr>
        </p:nvSpPr>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C86362-2BFE-4816-8F9F-E3C55AB1E25B}" type="slidenum">
              <a:rPr lang="en-US" altLang="zh-CN"/>
            </a:fld>
            <a:endParaRPr lang="en-US" altLang="zh-CN"/>
          </a:p>
        </p:txBody>
      </p:sp>
      <p:sp>
        <p:nvSpPr>
          <p:cNvPr id="588802" name="Rectangle 2"/>
          <p:cNvSpPr>
            <a:spLocks noGrp="1" noRot="1" noChangeAspect="1" noChangeArrowheads="1" noTextEdit="1"/>
          </p:cNvSpPr>
          <p:nvPr>
            <p:ph type="sldImg"/>
          </p:nvPr>
        </p:nvSpPr>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09238F-588A-4A2A-822C-8C35042B2489}" type="slidenum">
              <a:rPr lang="en-US" altLang="zh-CN"/>
            </a:fld>
            <a:endParaRPr lang="en-US" altLang="zh-CN"/>
          </a:p>
        </p:txBody>
      </p:sp>
      <p:sp>
        <p:nvSpPr>
          <p:cNvPr id="589826" name="Rectangle 2"/>
          <p:cNvSpPr>
            <a:spLocks noGrp="1" noRot="1" noChangeAspect="1" noChangeArrowheads="1" noTextEdit="1"/>
          </p:cNvSpPr>
          <p:nvPr>
            <p:ph type="sldImg"/>
          </p:nvPr>
        </p:nvSpPr>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3010FF-8411-43B0-A697-3FE178B0CD83}" type="slidenum">
              <a:rPr lang="en-US" altLang="zh-CN"/>
            </a:fld>
            <a:endParaRPr lang="en-US" altLang="zh-CN"/>
          </a:p>
        </p:txBody>
      </p:sp>
      <p:sp>
        <p:nvSpPr>
          <p:cNvPr id="590850" name="Rectangle 2"/>
          <p:cNvSpPr>
            <a:spLocks noGrp="1" noRot="1" noChangeAspect="1" noChangeArrowheads="1" noTextEdit="1"/>
          </p:cNvSpPr>
          <p:nvPr>
            <p:ph type="sldImg"/>
          </p:nvPr>
        </p:nvSpPr>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8BF7CA-2326-41D3-82FE-E47014FD3E68}" type="slidenum">
              <a:rPr lang="en-US" altLang="zh-CN"/>
            </a:fld>
            <a:endParaRPr lang="en-US" altLang="zh-CN"/>
          </a:p>
        </p:txBody>
      </p:sp>
      <p:sp>
        <p:nvSpPr>
          <p:cNvPr id="591874" name="Rectangle 2"/>
          <p:cNvSpPr>
            <a:spLocks noGrp="1" noRot="1" noChangeAspect="1" noChangeArrowheads="1" noTextEdit="1"/>
          </p:cNvSpPr>
          <p:nvPr>
            <p:ph type="sldImg"/>
          </p:nvPr>
        </p:nvSpPr>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9B5FC3-5281-403B-AC83-5E159A36EF53}" type="slidenum">
              <a:rPr lang="en-US" altLang="zh-CN"/>
            </a:fld>
            <a:endParaRPr lang="en-US" altLang="zh-CN"/>
          </a:p>
        </p:txBody>
      </p:sp>
      <p:sp>
        <p:nvSpPr>
          <p:cNvPr id="592898" name="Rectangle 2"/>
          <p:cNvSpPr>
            <a:spLocks noGrp="1" noRot="1" noChangeAspect="1" noChangeArrowheads="1" noTextEdit="1"/>
          </p:cNvSpPr>
          <p:nvPr>
            <p:ph type="sldImg"/>
          </p:nvPr>
        </p:nvSpPr>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EFA457-3FA2-48C3-A01D-71E8C9467C6E}" type="slidenum">
              <a:rPr lang="en-US" altLang="zh-CN"/>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集线器和双绞线的大量采用，使得星形以太网及多级星形结构的以太网获得了非常广泛的应用。</a:t>
            </a:r>
            <a:endParaRPr lang="en-US" altLang="zh-CN" dirty="0"/>
          </a:p>
          <a:p>
            <a:r>
              <a:rPr lang="zh-CN" altLang="en-US" dirty="0"/>
              <a:t>局域网经过四十年的发展，尤其是快速以太网、吉比特以太网和</a:t>
            </a:r>
            <a:r>
              <a:rPr lang="en-US" altLang="zh-CN" dirty="0"/>
              <a:t>10</a:t>
            </a:r>
            <a:r>
              <a:rPr lang="zh-CN" altLang="en-US" dirty="0"/>
              <a:t>吉比特以太网的应用，以太网已经在局域网的市场中占有了绝对的优势，目前已经成为了局域网的代名词。</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F374EC-B35B-4AC5-860F-C1A98EF6234B}" type="slidenum">
              <a:rPr lang="en-US" altLang="zh-CN"/>
            </a:fld>
            <a:endParaRPr lang="en-US" altLang="zh-CN"/>
          </a:p>
        </p:txBody>
      </p:sp>
      <p:sp>
        <p:nvSpPr>
          <p:cNvPr id="537602" name="Rectangle 2"/>
          <p:cNvSpPr>
            <a:spLocks noGrp="1" noRot="1" noChangeAspect="1" noChangeArrowheads="1" noTextEdit="1"/>
          </p:cNvSpPr>
          <p:nvPr>
            <p:ph type="sldImg"/>
          </p:nvPr>
        </p:nvSpPr>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EF0CBD-1AA7-4522-A388-EB5CE0DD1CD5}" type="slidenum">
              <a:rPr lang="en-US" altLang="zh-CN"/>
            </a:fld>
            <a:endParaRPr lang="en-US" altLang="zh-CN"/>
          </a:p>
        </p:txBody>
      </p:sp>
      <p:sp>
        <p:nvSpPr>
          <p:cNvPr id="538626" name="Rectangle 2"/>
          <p:cNvSpPr>
            <a:spLocks noGrp="1" noRot="1" noChangeAspect="1" noChangeArrowheads="1" noTextEdit="1"/>
          </p:cNvSpPr>
          <p:nvPr>
            <p:ph type="sldImg"/>
          </p:nvPr>
        </p:nvSpPr>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87D7B2-53A1-40A1-BAF8-C3B15609EF66}" type="slidenum">
              <a:rPr lang="en-US" altLang="zh-CN"/>
            </a:fld>
            <a:endParaRPr lang="en-US" altLang="zh-CN"/>
          </a:p>
        </p:txBody>
      </p:sp>
      <p:sp>
        <p:nvSpPr>
          <p:cNvPr id="539650" name="Rectangle 2"/>
          <p:cNvSpPr>
            <a:spLocks noGrp="1" noRot="1" noChangeAspect="1" noChangeArrowheads="1" noTextEdit="1"/>
          </p:cNvSpPr>
          <p:nvPr>
            <p:ph type="sldImg"/>
          </p:nvPr>
        </p:nvSpPr>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hyperlink" Target="http://en.wikipedia.org/wiki/File:Robert_Metcalfe_National_Medal_of_Technology.jp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4.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7" Type="http://schemas.openxmlformats.org/officeDocument/2006/relationships/slideLayout" Target="../slideLayouts/slideLayout2.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image" Target="../media/image5.png"/><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4.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wmf"/><Relationship Id="rId2" Type="http://schemas.openxmlformats.org/officeDocument/2006/relationships/image" Target="../media/image14.wmf"/><Relationship Id="rId1" Type="http://schemas.openxmlformats.org/officeDocument/2006/relationships/image" Target="../media/image15.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2.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84646" y="961535"/>
            <a:ext cx="7526054" cy="2683489"/>
          </a:xfrm>
        </p:spPr>
        <p:txBody>
          <a:bodyPr>
            <a:normAutofit/>
          </a:bodyPr>
          <a:lstStyle/>
          <a:p>
            <a:r>
              <a:rPr lang="en-US" altLang="zh-CN" sz="5555" dirty="0">
                <a:latin typeface="Times New Roman" panose="02020603050405020304" pitchFamily="18" charset="0"/>
                <a:cs typeface="Times New Roman" panose="02020603050405020304" pitchFamily="18" charset="0"/>
                <a:sym typeface="+mn-ea"/>
              </a:rPr>
              <a:t>3.3</a:t>
            </a:r>
            <a:r>
              <a:rPr lang="zh-CN" altLang="zh-CN" sz="5555" dirty="0">
                <a:latin typeface="Times New Roman" panose="02020603050405020304" pitchFamily="18" charset="0"/>
                <a:cs typeface="Times New Roman" panose="02020603050405020304" pitchFamily="18" charset="0"/>
                <a:sym typeface="+mn-ea"/>
              </a:rPr>
              <a:t>广播信道的数据链路</a:t>
            </a:r>
            <a:br>
              <a:rPr lang="zh-CN" altLang="en-US" sz="5555" dirty="0">
                <a:latin typeface="Times New Roman" panose="02020603050405020304" pitchFamily="18" charset="0"/>
                <a:cs typeface="Times New Roman" panose="02020603050405020304" pitchFamily="18" charset="0"/>
              </a:rPr>
            </a:br>
            <a:endParaRPr lang="zh-CN" altLang="en-US" sz="5555" dirty="0">
              <a:latin typeface="Times New Roman" panose="02020603050405020304" pitchFamily="18" charset="0"/>
              <a:cs typeface="Times New Roman" panose="02020603050405020304" pitchFamily="18" charset="0"/>
            </a:endParaRPr>
          </a:p>
        </p:txBody>
      </p:sp>
      <p:sp>
        <p:nvSpPr>
          <p:cNvPr id="5" name="副标题 4"/>
          <p:cNvSpPr>
            <a:spLocks noGrp="1"/>
          </p:cNvSpPr>
          <p:nvPr>
            <p:ph type="subTitle" idx="1"/>
          </p:nvPr>
        </p:nvSpPr>
        <p:spPr>
          <a:xfrm>
            <a:off x="3167925" y="3933057"/>
            <a:ext cx="6242777" cy="1834142"/>
          </a:xfrm>
        </p:spPr>
        <p:txBody>
          <a:bodyPr>
            <a:normAutofit/>
          </a:bodyPr>
          <a:lstStyle/>
          <a:p>
            <a:endParaRPr lang="en-US" altLang="zh-CN" sz="3000" b="1" i="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sym typeface="+mn-ea"/>
              </a:rPr>
              <a:t>计算机网络课程组</a:t>
            </a:r>
            <a:endParaRPr lang="zh-CN" altLang="en-US" sz="3000" b="1" i="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IEEE802.3</a:t>
            </a:r>
            <a:r>
              <a:rPr lang="en-US" altLang="en-US" dirty="0"/>
              <a:t>标准与以太网</a:t>
            </a:r>
            <a:endParaRPr lang="zh-CN" altLang="en-US" dirty="0"/>
          </a:p>
        </p:txBody>
      </p:sp>
      <p:sp>
        <p:nvSpPr>
          <p:cNvPr id="111620" name="Text Box 3"/>
          <p:cNvSpPr txBox="1">
            <a:spLocks noChangeArrowheads="1"/>
          </p:cNvSpPr>
          <p:nvPr/>
        </p:nvSpPr>
        <p:spPr bwMode="auto">
          <a:xfrm>
            <a:off x="818621" y="1557338"/>
            <a:ext cx="8268758" cy="360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mn-lt"/>
                <a:ea typeface="+mn-ea"/>
              </a:rPr>
              <a:t>在局域网和城域网中，所有的设备共享传输介质，因此当信道的使用产生竞争时，如何分配信道的使用权便成为关</a:t>
            </a:r>
            <a:r>
              <a:rPr lang="zh-CN" altLang="en-US" sz="2600" dirty="0">
                <a:latin typeface="Times New Roman" panose="02020603050405020304" pitchFamily="18" charset="0"/>
                <a:ea typeface="+mn-ea"/>
                <a:cs typeface="Times New Roman" panose="02020603050405020304" pitchFamily="18" charset="0"/>
              </a:rPr>
              <a:t>键的问题。</a:t>
            </a:r>
            <a:endParaRPr lang="zh-CN" altLang="en-US" sz="26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Times New Roman" panose="02020603050405020304" pitchFamily="18" charset="0"/>
                <a:ea typeface="+mn-ea"/>
                <a:cs typeface="Times New Roman" panose="02020603050405020304" pitchFamily="18" charset="0"/>
              </a:rPr>
              <a:t>数据链路层的介质访问控制子层被用来解决广播信道的分配问题，与之相应的用来分配传输介质使用权的协议被称为</a:t>
            </a:r>
            <a:r>
              <a:rPr lang="en-US" altLang="zh-CN" sz="2600" dirty="0">
                <a:latin typeface="Times New Roman" panose="02020603050405020304" pitchFamily="18" charset="0"/>
                <a:ea typeface="+mn-ea"/>
                <a:cs typeface="Times New Roman" panose="02020603050405020304" pitchFamily="18" charset="0"/>
              </a:rPr>
              <a:t>MAC</a:t>
            </a:r>
            <a:r>
              <a:rPr lang="zh-CN" altLang="en-US" sz="2600" dirty="0">
                <a:latin typeface="Times New Roman" panose="02020603050405020304" pitchFamily="18" charset="0"/>
                <a:ea typeface="+mn-ea"/>
                <a:cs typeface="Times New Roman" panose="02020603050405020304" pitchFamily="18" charset="0"/>
              </a:rPr>
              <a:t>协议。</a:t>
            </a:r>
            <a:endParaRPr lang="zh-CN" altLang="en-US" sz="26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solidFill>
                  <a:srgbClr val="FF0000"/>
                </a:solidFill>
                <a:latin typeface="Times New Roman" panose="02020603050405020304" pitchFamily="18" charset="0"/>
                <a:ea typeface="+mn-ea"/>
                <a:cs typeface="Times New Roman" panose="02020603050405020304" pitchFamily="18" charset="0"/>
              </a:rPr>
              <a:t> </a:t>
            </a:r>
            <a:r>
              <a:rPr lang="en-US" altLang="zh-CN" sz="2600" dirty="0">
                <a:solidFill>
                  <a:srgbClr val="FF0000"/>
                </a:solidFill>
                <a:latin typeface="Times New Roman" panose="02020603050405020304" pitchFamily="18" charset="0"/>
                <a:ea typeface="+mn-ea"/>
                <a:cs typeface="Times New Roman" panose="02020603050405020304" pitchFamily="18" charset="0"/>
              </a:rPr>
              <a:t>ETHERNET(</a:t>
            </a:r>
            <a:r>
              <a:rPr lang="zh-CN" altLang="en-US" sz="2600" dirty="0">
                <a:solidFill>
                  <a:srgbClr val="FF0000"/>
                </a:solidFill>
                <a:latin typeface="Times New Roman" panose="02020603050405020304" pitchFamily="18" charset="0"/>
                <a:ea typeface="+mn-ea"/>
                <a:cs typeface="Times New Roman" panose="02020603050405020304" pitchFamily="18" charset="0"/>
              </a:rPr>
              <a:t>以太网</a:t>
            </a:r>
            <a:r>
              <a:rPr lang="en-US" altLang="zh-CN" sz="2600" dirty="0">
                <a:solidFill>
                  <a:srgbClr val="FF0000"/>
                </a:solidFill>
                <a:latin typeface="Times New Roman" panose="02020603050405020304" pitchFamily="18" charset="0"/>
                <a:ea typeface="+mn-ea"/>
                <a:cs typeface="Times New Roman" panose="02020603050405020304" pitchFamily="18" charset="0"/>
              </a:rPr>
              <a:t>)</a:t>
            </a:r>
            <a:r>
              <a:rPr lang="zh-CN" altLang="en-US" sz="2600" dirty="0">
                <a:solidFill>
                  <a:srgbClr val="FF0000"/>
                </a:solidFill>
                <a:latin typeface="Times New Roman" panose="02020603050405020304" pitchFamily="18" charset="0"/>
                <a:ea typeface="+mn-ea"/>
                <a:cs typeface="Times New Roman" panose="02020603050405020304" pitchFamily="18" charset="0"/>
              </a:rPr>
              <a:t>的核心技术是它的随机争用型介质访问方法，即</a:t>
            </a:r>
            <a:r>
              <a:rPr lang="en-US" altLang="zh-CN" sz="2600" dirty="0">
                <a:solidFill>
                  <a:srgbClr val="FF0000"/>
                </a:solidFill>
                <a:latin typeface="Times New Roman" panose="02020603050405020304" pitchFamily="18" charset="0"/>
                <a:ea typeface="+mn-ea"/>
                <a:cs typeface="Times New Roman" panose="02020603050405020304" pitchFamily="18" charset="0"/>
              </a:rPr>
              <a:t>CSMA/CD</a:t>
            </a:r>
            <a:r>
              <a:rPr lang="zh-CN" altLang="en-US" sz="2600" dirty="0">
                <a:solidFill>
                  <a:srgbClr val="FF0000"/>
                </a:solidFill>
                <a:latin typeface="Times New Roman" panose="02020603050405020304" pitchFamily="18" charset="0"/>
                <a:ea typeface="+mn-ea"/>
                <a:cs typeface="Times New Roman" panose="02020603050405020304" pitchFamily="18" charset="0"/>
              </a:rPr>
              <a:t>介质访问</a:t>
            </a:r>
            <a:r>
              <a:rPr lang="zh-CN" altLang="en-US" sz="2600" dirty="0">
                <a:solidFill>
                  <a:srgbClr val="FF0000"/>
                </a:solidFill>
                <a:latin typeface="+mn-lt"/>
                <a:ea typeface="+mn-ea"/>
              </a:rPr>
              <a:t>控制方法。 </a:t>
            </a:r>
            <a:endParaRPr lang="zh-CN" altLang="en-US" sz="2600" dirty="0">
              <a:solidFill>
                <a:srgbClr val="FF0000"/>
              </a:solidFill>
              <a:latin typeface="+mn-lt"/>
              <a:ea typeface="+mn-ea"/>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p:txBody>
          <a:bodyPr/>
          <a:lstStyle/>
          <a:p>
            <a:pPr eaLnBrk="1" hangingPunct="1"/>
            <a:r>
              <a:rPr lang="en-US" altLang="en-US"/>
              <a:t>以太网综述</a:t>
            </a:r>
            <a:endParaRPr lang="zh-CN" altLang="en-US"/>
          </a:p>
        </p:txBody>
      </p:sp>
      <p:sp>
        <p:nvSpPr>
          <p:cNvPr id="112644" name="Text Box 3"/>
          <p:cNvSpPr txBox="1">
            <a:spLocks noChangeArrowheads="1"/>
          </p:cNvSpPr>
          <p:nvPr/>
        </p:nvSpPr>
        <p:spPr bwMode="auto">
          <a:xfrm>
            <a:off x="704528" y="1353015"/>
            <a:ext cx="9073008" cy="416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en-US" altLang="zh-CN" sz="2600" dirty="0">
                <a:latin typeface="Times New Roman" panose="02020603050405020304" pitchFamily="18" charset="0"/>
                <a:ea typeface="+mn-ea"/>
                <a:cs typeface="Times New Roman" panose="02020603050405020304" pitchFamily="18" charset="0"/>
              </a:rPr>
              <a:t>1973</a:t>
            </a:r>
            <a:r>
              <a:rPr lang="zh-CN" altLang="en-US" sz="2600" dirty="0">
                <a:latin typeface="Times New Roman" panose="02020603050405020304" pitchFamily="18" charset="0"/>
                <a:ea typeface="+mn-ea"/>
                <a:cs typeface="Times New Roman" panose="02020603050405020304" pitchFamily="18" charset="0"/>
              </a:rPr>
              <a:t>年</a:t>
            </a:r>
            <a:r>
              <a:rPr lang="en-US" altLang="zh-CN" sz="2600" dirty="0">
                <a:latin typeface="Times New Roman" panose="02020603050405020304" pitchFamily="18" charset="0"/>
                <a:ea typeface="+mn-ea"/>
                <a:cs typeface="Times New Roman" panose="02020603050405020304" pitchFamily="18" charset="0"/>
              </a:rPr>
              <a:t>5</a:t>
            </a:r>
            <a:r>
              <a:rPr lang="zh-CN" altLang="en-US" sz="2600" dirty="0">
                <a:latin typeface="Times New Roman" panose="02020603050405020304" pitchFamily="18" charset="0"/>
                <a:ea typeface="+mn-ea"/>
                <a:cs typeface="Times New Roman" panose="02020603050405020304" pitchFamily="18" charset="0"/>
              </a:rPr>
              <a:t>月</a:t>
            </a:r>
            <a:r>
              <a:rPr lang="en-US" altLang="zh-CN" sz="2600" dirty="0">
                <a:latin typeface="Times New Roman" panose="02020603050405020304" pitchFamily="18" charset="0"/>
                <a:ea typeface="+mn-ea"/>
                <a:cs typeface="Times New Roman" panose="02020603050405020304" pitchFamily="18" charset="0"/>
              </a:rPr>
              <a:t>22</a:t>
            </a:r>
            <a:r>
              <a:rPr lang="zh-CN" altLang="en-US" sz="2600" dirty="0">
                <a:latin typeface="Times New Roman" panose="02020603050405020304" pitchFamily="18" charset="0"/>
                <a:ea typeface="+mn-ea"/>
                <a:cs typeface="Times New Roman" panose="02020603050405020304" pitchFamily="18" charset="0"/>
              </a:rPr>
              <a:t>日，</a:t>
            </a:r>
            <a:r>
              <a:rPr lang="en-US" altLang="zh-CN" sz="2600" dirty="0">
                <a:latin typeface="Times New Roman" panose="02020603050405020304" pitchFamily="18" charset="0"/>
                <a:ea typeface="+mn-ea"/>
                <a:cs typeface="Times New Roman" panose="02020603050405020304" pitchFamily="18" charset="0"/>
              </a:rPr>
              <a:t>Xerox PARC</a:t>
            </a:r>
            <a:r>
              <a:rPr lang="zh-CN" altLang="en-US" sz="2600" dirty="0">
                <a:latin typeface="Times New Roman" panose="02020603050405020304" pitchFamily="18" charset="0"/>
                <a:ea typeface="+mn-ea"/>
                <a:cs typeface="Times New Roman" panose="02020603050405020304" pitchFamily="18" charset="0"/>
              </a:rPr>
              <a:t>（</a:t>
            </a:r>
            <a:r>
              <a:rPr lang="en-US" altLang="zh-CN" sz="2600" dirty="0">
                <a:latin typeface="Times New Roman" panose="02020603050405020304" pitchFamily="18" charset="0"/>
                <a:ea typeface="+mn-ea"/>
                <a:cs typeface="Times New Roman" panose="02020603050405020304" pitchFamily="18" charset="0"/>
              </a:rPr>
              <a:t>Palo Alto</a:t>
            </a:r>
            <a:r>
              <a:rPr lang="zh-CN" altLang="en-US" sz="2600" dirty="0">
                <a:latin typeface="Times New Roman" panose="02020603050405020304" pitchFamily="18" charset="0"/>
                <a:ea typeface="+mn-ea"/>
                <a:cs typeface="Times New Roman" panose="02020603050405020304" pitchFamily="18" charset="0"/>
              </a:rPr>
              <a:t>研究中心）的鲍勃</a:t>
            </a:r>
            <a:r>
              <a:rPr lang="en-US" altLang="zh-CN" sz="2600" dirty="0">
                <a:latin typeface="Times New Roman" panose="02020603050405020304" pitchFamily="18" charset="0"/>
                <a:ea typeface="+mn-ea"/>
                <a:cs typeface="Times New Roman" panose="02020603050405020304" pitchFamily="18" charset="0"/>
              </a:rPr>
              <a:t>·</a:t>
            </a:r>
            <a:r>
              <a:rPr lang="zh-CN" altLang="en-US" sz="2600" dirty="0">
                <a:latin typeface="Times New Roman" panose="02020603050405020304" pitchFamily="18" charset="0"/>
                <a:ea typeface="+mn-ea"/>
                <a:cs typeface="Times New Roman" panose="02020603050405020304" pitchFamily="18" charset="0"/>
              </a:rPr>
              <a:t>麦特卡夫</a:t>
            </a:r>
            <a:r>
              <a:rPr lang="en-US" altLang="zh-CN" sz="2600" dirty="0">
                <a:latin typeface="Times New Roman" panose="02020603050405020304" pitchFamily="18" charset="0"/>
                <a:ea typeface="+mn-ea"/>
                <a:cs typeface="Times New Roman" panose="02020603050405020304" pitchFamily="18" charset="0"/>
              </a:rPr>
              <a:t>(“Bob” Metcalfe)</a:t>
            </a:r>
            <a:r>
              <a:rPr lang="zh-CN" altLang="en-US" sz="2600" dirty="0">
                <a:latin typeface="Times New Roman" panose="02020603050405020304" pitchFamily="18" charset="0"/>
                <a:ea typeface="+mn-ea"/>
                <a:cs typeface="Times New Roman" panose="02020603050405020304" pitchFamily="18" charset="0"/>
              </a:rPr>
              <a:t>和</a:t>
            </a:r>
            <a:r>
              <a:rPr lang="en-US" altLang="zh-CN" sz="2600" dirty="0">
                <a:latin typeface="Times New Roman" panose="02020603050405020304" pitchFamily="18" charset="0"/>
                <a:ea typeface="+mn-ea"/>
                <a:cs typeface="Times New Roman" panose="02020603050405020304" pitchFamily="18" charset="0"/>
              </a:rPr>
              <a:t>David Boggs</a:t>
            </a:r>
            <a:r>
              <a:rPr lang="zh-CN" altLang="en-US" sz="2600" dirty="0">
                <a:latin typeface="Times New Roman" panose="02020603050405020304" pitchFamily="18" charset="0"/>
                <a:ea typeface="+mn-ea"/>
                <a:cs typeface="Times New Roman" panose="02020603050405020304" pitchFamily="18" charset="0"/>
              </a:rPr>
              <a:t>描述了他们基于</a:t>
            </a:r>
            <a:r>
              <a:rPr lang="en-US" altLang="zh-CN" sz="2600" dirty="0">
                <a:latin typeface="Times New Roman" panose="02020603050405020304" pitchFamily="18" charset="0"/>
                <a:ea typeface="+mn-ea"/>
                <a:cs typeface="Times New Roman" panose="02020603050405020304" pitchFamily="18" charset="0"/>
              </a:rPr>
              <a:t>Alto</a:t>
            </a:r>
            <a:r>
              <a:rPr lang="zh-CN" altLang="en-US" sz="2600" dirty="0">
                <a:latin typeface="Times New Roman" panose="02020603050405020304" pitchFamily="18" charset="0"/>
                <a:ea typeface="+mn-ea"/>
                <a:cs typeface="Times New Roman" panose="02020603050405020304" pitchFamily="18" charset="0"/>
              </a:rPr>
              <a:t>主机连接的网络形式，并称之为以太网。</a:t>
            </a:r>
            <a:endParaRPr lang="zh-CN" altLang="en-US" sz="26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Times New Roman" panose="02020603050405020304" pitchFamily="18" charset="0"/>
                <a:ea typeface="+mn-ea"/>
                <a:cs typeface="Times New Roman" panose="02020603050405020304" pitchFamily="18" charset="0"/>
              </a:rPr>
              <a:t>最初的以太网以</a:t>
            </a:r>
            <a:r>
              <a:rPr lang="en-US" altLang="zh-CN" sz="2600" dirty="0">
                <a:latin typeface="Times New Roman" panose="02020603050405020304" pitchFamily="18" charset="0"/>
                <a:ea typeface="+mn-ea"/>
                <a:cs typeface="Times New Roman" panose="02020603050405020304" pitchFamily="18" charset="0"/>
              </a:rPr>
              <a:t>2.94Mbps</a:t>
            </a:r>
            <a:r>
              <a:rPr lang="zh-CN" altLang="en-US" sz="2600" dirty="0">
                <a:latin typeface="Times New Roman" panose="02020603050405020304" pitchFamily="18" charset="0"/>
                <a:ea typeface="+mn-ea"/>
                <a:cs typeface="Times New Roman" panose="02020603050405020304" pitchFamily="18" charset="0"/>
              </a:rPr>
              <a:t>传输率工作</a:t>
            </a:r>
            <a:br>
              <a:rPr lang="zh-CN" altLang="en-US" sz="2600" dirty="0">
                <a:latin typeface="Times New Roman" panose="02020603050405020304" pitchFamily="18" charset="0"/>
                <a:ea typeface="+mn-ea"/>
                <a:cs typeface="Times New Roman" panose="02020603050405020304" pitchFamily="18" charset="0"/>
              </a:rPr>
            </a:br>
            <a:r>
              <a:rPr lang="zh-CN" altLang="en-US" sz="2600" dirty="0">
                <a:latin typeface="Times New Roman" panose="02020603050405020304" pitchFamily="18" charset="0"/>
                <a:ea typeface="+mn-ea"/>
                <a:cs typeface="Times New Roman" panose="02020603050405020304" pitchFamily="18" charset="0"/>
              </a:rPr>
              <a:t>在基带粗同轴电缆上</a:t>
            </a:r>
            <a:r>
              <a:rPr lang="en-US" altLang="zh-CN" sz="2600" dirty="0">
                <a:latin typeface="Times New Roman" panose="02020603050405020304" pitchFamily="18" charset="0"/>
                <a:ea typeface="+mn-ea"/>
                <a:cs typeface="Times New Roman" panose="02020603050405020304" pitchFamily="18" charset="0"/>
              </a:rPr>
              <a:t>,</a:t>
            </a:r>
            <a:r>
              <a:rPr lang="zh-CN" altLang="en-US" sz="2600" dirty="0">
                <a:latin typeface="Times New Roman" panose="02020603050405020304" pitchFamily="18" charset="0"/>
                <a:ea typeface="+mn-ea"/>
                <a:cs typeface="Times New Roman" panose="02020603050405020304" pitchFamily="18" charset="0"/>
              </a:rPr>
              <a:t>标准</a:t>
            </a:r>
            <a:r>
              <a:rPr lang="en-US" altLang="zh-CN" sz="2600" dirty="0">
                <a:latin typeface="Times New Roman" panose="02020603050405020304" pitchFamily="18" charset="0"/>
                <a:ea typeface="+mn-ea"/>
                <a:cs typeface="Times New Roman" panose="02020603050405020304" pitchFamily="18" charset="0"/>
              </a:rPr>
              <a:t>10BASE-5.</a:t>
            </a:r>
            <a:endParaRPr lang="zh-CN" altLang="en-US" sz="26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Times New Roman" panose="02020603050405020304" pitchFamily="18" charset="0"/>
                <a:ea typeface="+mn-ea"/>
                <a:cs typeface="Times New Roman" panose="02020603050405020304" pitchFamily="18" charset="0"/>
              </a:rPr>
              <a:t>以太是十九世纪科学界所想象的气态</a:t>
            </a:r>
            <a:br>
              <a:rPr lang="zh-CN" altLang="en-US" sz="2600" dirty="0">
                <a:latin typeface="Times New Roman" panose="02020603050405020304" pitchFamily="18" charset="0"/>
                <a:ea typeface="+mn-ea"/>
                <a:cs typeface="Times New Roman" panose="02020603050405020304" pitchFamily="18" charset="0"/>
              </a:rPr>
            </a:br>
            <a:r>
              <a:rPr lang="zh-CN" altLang="en-US" sz="2600" dirty="0">
                <a:latin typeface="Times New Roman" panose="02020603050405020304" pitchFamily="18" charset="0"/>
                <a:ea typeface="+mn-ea"/>
                <a:cs typeface="Times New Roman" panose="02020603050405020304" pitchFamily="18" charset="0"/>
              </a:rPr>
              <a:t>物质，它使电磁波能够通过空气传播。</a:t>
            </a:r>
            <a:endParaRPr lang="zh-CN" altLang="en-US" sz="26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Times New Roman" panose="02020603050405020304" pitchFamily="18" charset="0"/>
                <a:ea typeface="+mn-ea"/>
                <a:cs typeface="Times New Roman" panose="02020603050405020304" pitchFamily="18" charset="0"/>
              </a:rPr>
              <a:t>以太网包括</a:t>
            </a:r>
            <a:r>
              <a:rPr lang="en-US" altLang="zh-CN" sz="2600" dirty="0">
                <a:latin typeface="Times New Roman" panose="02020603050405020304" pitchFamily="18" charset="0"/>
                <a:ea typeface="+mn-ea"/>
                <a:cs typeface="Times New Roman" panose="02020603050405020304" pitchFamily="18" charset="0"/>
              </a:rPr>
              <a:t>DIX</a:t>
            </a:r>
            <a:r>
              <a:rPr lang="zh-CN" altLang="en-US" sz="2600" dirty="0">
                <a:latin typeface="Times New Roman" panose="02020603050405020304" pitchFamily="18" charset="0"/>
                <a:ea typeface="+mn-ea"/>
                <a:cs typeface="Times New Roman" panose="02020603050405020304" pitchFamily="18" charset="0"/>
              </a:rPr>
              <a:t>以太网和</a:t>
            </a:r>
            <a:r>
              <a:rPr lang="en-US" altLang="zh-CN" sz="2600" dirty="0">
                <a:latin typeface="Times New Roman" panose="02020603050405020304" pitchFamily="18" charset="0"/>
                <a:ea typeface="+mn-ea"/>
                <a:cs typeface="Times New Roman" panose="02020603050405020304" pitchFamily="18" charset="0"/>
              </a:rPr>
              <a:t>IEEE802.3</a:t>
            </a:r>
            <a:r>
              <a:rPr lang="zh-CN" altLang="en-US" sz="2600" dirty="0">
                <a:latin typeface="Times New Roman" panose="02020603050405020304" pitchFamily="18" charset="0"/>
                <a:ea typeface="+mn-ea"/>
                <a:cs typeface="Times New Roman" panose="02020603050405020304" pitchFamily="18" charset="0"/>
              </a:rPr>
              <a:t>以</a:t>
            </a:r>
            <a:br>
              <a:rPr lang="zh-CN" altLang="en-US" sz="2600" dirty="0">
                <a:latin typeface="Times New Roman" panose="02020603050405020304" pitchFamily="18" charset="0"/>
                <a:ea typeface="+mn-ea"/>
                <a:cs typeface="Times New Roman" panose="02020603050405020304" pitchFamily="18" charset="0"/>
              </a:rPr>
            </a:br>
            <a:r>
              <a:rPr lang="zh-CN" altLang="en-US" sz="2600" dirty="0">
                <a:latin typeface="Times New Roman" panose="02020603050405020304" pitchFamily="18" charset="0"/>
                <a:ea typeface="+mn-ea"/>
                <a:cs typeface="Times New Roman" panose="02020603050405020304" pitchFamily="18" charset="0"/>
              </a:rPr>
              <a:t>太网两个标准。</a:t>
            </a:r>
            <a:endParaRPr lang="zh-CN" altLang="en-US" sz="2600" dirty="0">
              <a:latin typeface="Times New Roman" panose="02020603050405020304" pitchFamily="18" charset="0"/>
              <a:ea typeface="+mn-ea"/>
              <a:cs typeface="Times New Roman" panose="02020603050405020304" pitchFamily="18" charset="0"/>
            </a:endParaRPr>
          </a:p>
        </p:txBody>
      </p:sp>
      <p:pic>
        <p:nvPicPr>
          <p:cNvPr id="112645" name="Picture 5" descr="Robert Metcalfe National Medal of Technology.jpg">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098" y="2566169"/>
            <a:ext cx="22701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Rectangle 6"/>
          <p:cNvSpPr>
            <a:spLocks noChangeArrowheads="1"/>
          </p:cNvSpPr>
          <p:nvPr/>
        </p:nvSpPr>
        <p:spPr bwMode="auto">
          <a:xfrm>
            <a:off x="6250255" y="5766733"/>
            <a:ext cx="316039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000" b="1" dirty="0">
                <a:solidFill>
                  <a:srgbClr val="FF0000"/>
                </a:solidFill>
              </a:rPr>
              <a:t>Robert Melancton Metcalfe</a:t>
            </a:r>
            <a:endParaRPr lang="en-US" altLang="zh-CN" sz="2000" b="1" dirty="0">
              <a:solidFill>
                <a:srgbClr val="FF0000"/>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DIX</a:t>
            </a:r>
            <a:r>
              <a:rPr lang="en-US" altLang="en-US"/>
              <a:t>以太网的发展</a:t>
            </a:r>
            <a:endParaRPr lang="zh-CN" altLang="en-US"/>
          </a:p>
        </p:txBody>
      </p:sp>
      <p:sp>
        <p:nvSpPr>
          <p:cNvPr id="113668" name="Text Box 3"/>
          <p:cNvSpPr txBox="1">
            <a:spLocks noChangeArrowheads="1"/>
          </p:cNvSpPr>
          <p:nvPr/>
        </p:nvSpPr>
        <p:spPr bwMode="auto">
          <a:xfrm>
            <a:off x="818621" y="1557338"/>
            <a:ext cx="8268758"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en-US" altLang="zh-CN" sz="2800" dirty="0">
                <a:latin typeface="Times New Roman" panose="02020603050405020304" pitchFamily="18" charset="0"/>
                <a:ea typeface="+mn-ea"/>
                <a:cs typeface="Times New Roman" panose="02020603050405020304" pitchFamily="18" charset="0"/>
              </a:rPr>
              <a:t>Xerox</a:t>
            </a:r>
            <a:r>
              <a:rPr lang="zh-CN" altLang="en-US" sz="2800" dirty="0">
                <a:latin typeface="Times New Roman" panose="02020603050405020304" pitchFamily="18" charset="0"/>
                <a:ea typeface="+mn-ea"/>
                <a:cs typeface="Times New Roman" panose="02020603050405020304" pitchFamily="18" charset="0"/>
              </a:rPr>
              <a:t>（施乐）得到</a:t>
            </a:r>
            <a:r>
              <a:rPr lang="en-US" altLang="zh-CN" sz="2800" dirty="0">
                <a:latin typeface="Times New Roman" panose="02020603050405020304" pitchFamily="18" charset="0"/>
                <a:ea typeface="+mn-ea"/>
                <a:cs typeface="Times New Roman" panose="02020603050405020304" pitchFamily="18" charset="0"/>
              </a:rPr>
              <a:t>DEC</a:t>
            </a:r>
            <a:r>
              <a:rPr lang="zh-CN" altLang="en-US" sz="2800" dirty="0">
                <a:latin typeface="Times New Roman" panose="02020603050405020304" pitchFamily="18" charset="0"/>
                <a:ea typeface="+mn-ea"/>
                <a:cs typeface="Times New Roman" panose="02020603050405020304" pitchFamily="18" charset="0"/>
              </a:rPr>
              <a:t>和</a:t>
            </a:r>
            <a:r>
              <a:rPr lang="en-US" altLang="zh-CN" sz="2800" dirty="0">
                <a:latin typeface="Times New Roman" panose="02020603050405020304" pitchFamily="18" charset="0"/>
                <a:ea typeface="+mn-ea"/>
                <a:cs typeface="Times New Roman" panose="02020603050405020304" pitchFamily="18" charset="0"/>
              </a:rPr>
              <a:t>Intel</a:t>
            </a:r>
            <a:r>
              <a:rPr lang="zh-CN" altLang="en-US" sz="2800" dirty="0">
                <a:latin typeface="Times New Roman" panose="02020603050405020304" pitchFamily="18" charset="0"/>
                <a:ea typeface="+mn-ea"/>
                <a:cs typeface="Times New Roman" panose="02020603050405020304" pitchFamily="18" charset="0"/>
              </a:rPr>
              <a:t>公司的支持，共同实现标准和器件的开发工作，</a:t>
            </a:r>
            <a:r>
              <a:rPr lang="en-US" altLang="zh-CN" sz="2800" dirty="0">
                <a:latin typeface="Times New Roman" panose="02020603050405020304" pitchFamily="18" charset="0"/>
                <a:ea typeface="+mn-ea"/>
                <a:cs typeface="Times New Roman" panose="02020603050405020304" pitchFamily="18" charset="0"/>
              </a:rPr>
              <a:t>1980</a:t>
            </a:r>
            <a:r>
              <a:rPr lang="zh-CN" altLang="en-US" sz="2800" dirty="0">
                <a:latin typeface="Times New Roman" panose="02020603050405020304" pitchFamily="18" charset="0"/>
                <a:ea typeface="+mn-ea"/>
                <a:cs typeface="Times New Roman" panose="02020603050405020304" pitchFamily="18" charset="0"/>
              </a:rPr>
              <a:t>年，以太网</a:t>
            </a:r>
            <a:r>
              <a:rPr lang="en-US" altLang="zh-CN" sz="2800" dirty="0">
                <a:latin typeface="Times New Roman" panose="02020603050405020304" pitchFamily="18" charset="0"/>
                <a:ea typeface="+mn-ea"/>
                <a:cs typeface="Times New Roman" panose="02020603050405020304" pitchFamily="18" charset="0"/>
              </a:rPr>
              <a:t>1.0</a:t>
            </a:r>
            <a:r>
              <a:rPr lang="zh-CN" altLang="en-US" sz="2800" dirty="0">
                <a:latin typeface="Times New Roman" panose="02020603050405020304" pitchFamily="18" charset="0"/>
                <a:ea typeface="+mn-ea"/>
                <a:cs typeface="Times New Roman" panose="02020603050405020304" pitchFamily="18" charset="0"/>
              </a:rPr>
              <a:t>版由三家公司联合发表，称为</a:t>
            </a:r>
            <a:r>
              <a:rPr lang="en-US" altLang="zh-CN" sz="2800" dirty="0">
                <a:latin typeface="Times New Roman" panose="02020603050405020304" pitchFamily="18" charset="0"/>
                <a:ea typeface="+mn-ea"/>
                <a:cs typeface="Times New Roman" panose="02020603050405020304" pitchFamily="18" charset="0"/>
              </a:rPr>
              <a:t>DIX80</a:t>
            </a:r>
            <a:r>
              <a:rPr lang="zh-CN" altLang="en-US" sz="2800" dirty="0">
                <a:latin typeface="Times New Roman" panose="02020603050405020304" pitchFamily="18" charset="0"/>
                <a:ea typeface="+mn-ea"/>
                <a:cs typeface="Times New Roman" panose="02020603050405020304" pitchFamily="18" charset="0"/>
              </a:rPr>
              <a:t>，即著名的以太网蓝皮书，全称为：“以太网，一种局域网：数据链路层和物理层规范，</a:t>
            </a:r>
            <a:r>
              <a:rPr lang="en-US" altLang="zh-CN" sz="2800" dirty="0">
                <a:latin typeface="Times New Roman" panose="02020603050405020304" pitchFamily="18" charset="0"/>
                <a:ea typeface="+mn-ea"/>
                <a:cs typeface="Times New Roman" panose="02020603050405020304" pitchFamily="18" charset="0"/>
              </a:rPr>
              <a:t>1.0</a:t>
            </a:r>
            <a:r>
              <a:rPr lang="zh-CN" altLang="en-US" sz="2800" dirty="0">
                <a:latin typeface="Times New Roman" panose="02020603050405020304" pitchFamily="18" charset="0"/>
                <a:ea typeface="+mn-ea"/>
                <a:cs typeface="Times New Roman" panose="02020603050405020304" pitchFamily="18" charset="0"/>
              </a:rPr>
              <a:t>版”，采用</a:t>
            </a:r>
            <a:r>
              <a:rPr lang="en-US" altLang="zh-CN" sz="2800" dirty="0">
                <a:latin typeface="Times New Roman" panose="02020603050405020304" pitchFamily="18" charset="0"/>
                <a:ea typeface="+mn-ea"/>
                <a:cs typeface="Times New Roman" panose="02020603050405020304" pitchFamily="18" charset="0"/>
              </a:rPr>
              <a:t>10Mbps</a:t>
            </a:r>
            <a:r>
              <a:rPr lang="zh-CN" altLang="en-US" sz="2800" dirty="0">
                <a:latin typeface="Times New Roman" panose="02020603050405020304" pitchFamily="18" charset="0"/>
                <a:ea typeface="+mn-ea"/>
                <a:cs typeface="Times New Roman" panose="02020603050405020304" pitchFamily="18" charset="0"/>
              </a:rPr>
              <a:t>。</a:t>
            </a:r>
            <a:endParaRPr lang="zh-CN" altLang="en-US" sz="28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rPr>
              <a:t>两年后，</a:t>
            </a:r>
            <a:r>
              <a:rPr lang="en-US" altLang="zh-CN" sz="2800" dirty="0">
                <a:latin typeface="Times New Roman" panose="02020603050405020304" pitchFamily="18" charset="0"/>
                <a:ea typeface="+mn-ea"/>
                <a:cs typeface="Times New Roman" panose="02020603050405020304" pitchFamily="18" charset="0"/>
              </a:rPr>
              <a:t>DIX</a:t>
            </a:r>
            <a:r>
              <a:rPr lang="zh-CN" altLang="en-US" sz="2800" dirty="0">
                <a:latin typeface="Times New Roman" panose="02020603050405020304" pitchFamily="18" charset="0"/>
                <a:ea typeface="+mn-ea"/>
                <a:cs typeface="Times New Roman" panose="02020603050405020304" pitchFamily="18" charset="0"/>
              </a:rPr>
              <a:t>重新定义该标准，并于</a:t>
            </a:r>
            <a:r>
              <a:rPr lang="en-US" altLang="zh-CN" sz="2800" dirty="0">
                <a:latin typeface="Times New Roman" panose="02020603050405020304" pitchFamily="18" charset="0"/>
                <a:ea typeface="+mn-ea"/>
                <a:cs typeface="Times New Roman" panose="02020603050405020304" pitchFamily="18" charset="0"/>
              </a:rPr>
              <a:t>1982</a:t>
            </a:r>
            <a:r>
              <a:rPr lang="zh-CN" altLang="en-US" sz="2800" dirty="0">
                <a:latin typeface="Times New Roman" panose="02020603050405020304" pitchFamily="18" charset="0"/>
                <a:ea typeface="+mn-ea"/>
                <a:cs typeface="Times New Roman" panose="02020603050405020304" pitchFamily="18" charset="0"/>
              </a:rPr>
              <a:t>年公布</a:t>
            </a:r>
            <a:r>
              <a:rPr lang="en-US" altLang="zh-CN" sz="2800" dirty="0">
                <a:latin typeface="Times New Roman" panose="02020603050405020304" pitchFamily="18" charset="0"/>
                <a:ea typeface="+mn-ea"/>
                <a:cs typeface="Times New Roman" panose="02020603050405020304" pitchFamily="18" charset="0"/>
              </a:rPr>
              <a:t>DIX82</a:t>
            </a:r>
            <a:r>
              <a:rPr lang="zh-CN" altLang="en-US" sz="2800" dirty="0">
                <a:latin typeface="Times New Roman" panose="02020603050405020304" pitchFamily="18" charset="0"/>
                <a:ea typeface="+mn-ea"/>
                <a:cs typeface="Times New Roman" panose="02020603050405020304" pitchFamily="18" charset="0"/>
              </a:rPr>
              <a:t>，即以太网</a:t>
            </a:r>
            <a:r>
              <a:rPr lang="en-US" altLang="zh-CN" sz="2800" dirty="0">
                <a:latin typeface="Times New Roman" panose="02020603050405020304" pitchFamily="18" charset="0"/>
                <a:ea typeface="+mn-ea"/>
                <a:cs typeface="Times New Roman" panose="02020603050405020304" pitchFamily="18" charset="0"/>
              </a:rPr>
              <a:t>2.0</a:t>
            </a:r>
            <a:r>
              <a:rPr lang="zh-CN" altLang="en-US" sz="2800" dirty="0">
                <a:latin typeface="Times New Roman" panose="02020603050405020304" pitchFamily="18" charset="0"/>
                <a:ea typeface="+mn-ea"/>
                <a:cs typeface="Times New Roman" panose="02020603050405020304" pitchFamily="18" charset="0"/>
              </a:rPr>
              <a:t>版（</a:t>
            </a:r>
            <a:r>
              <a:rPr lang="en-US" altLang="zh-CN" sz="2800" dirty="0">
                <a:latin typeface="Times New Roman" panose="02020603050405020304" pitchFamily="18" charset="0"/>
                <a:ea typeface="+mn-ea"/>
                <a:cs typeface="Times New Roman" panose="02020603050405020304" pitchFamily="18" charset="0"/>
              </a:rPr>
              <a:t>Ethernet II</a:t>
            </a:r>
            <a:r>
              <a:rPr lang="zh-CN" altLang="en-US" sz="2800" dirty="0">
                <a:latin typeface="Times New Roman" panose="02020603050405020304" pitchFamily="18" charset="0"/>
                <a:ea typeface="+mn-ea"/>
                <a:cs typeface="Times New Roman" panose="02020603050405020304" pitchFamily="18" charset="0"/>
              </a:rPr>
              <a:t>）作为终结。</a:t>
            </a:r>
            <a:endParaRPr lang="zh-CN" altLang="en-US" sz="280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IEEE802.3</a:t>
            </a:r>
            <a:r>
              <a:rPr lang="en-US" altLang="en-US"/>
              <a:t>以太网的发展</a:t>
            </a:r>
            <a:endParaRPr lang="zh-CN" altLang="en-US"/>
          </a:p>
        </p:txBody>
      </p:sp>
      <p:sp>
        <p:nvSpPr>
          <p:cNvPr id="114692" name="Text Box 3"/>
          <p:cNvSpPr txBox="1">
            <a:spLocks noChangeArrowheads="1"/>
          </p:cNvSpPr>
          <p:nvPr/>
        </p:nvSpPr>
        <p:spPr bwMode="auto">
          <a:xfrm>
            <a:off x="776536" y="1557338"/>
            <a:ext cx="8856984" cy="429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en-US" altLang="zh-CN" sz="2800" dirty="0">
                <a:latin typeface="Times New Roman" panose="02020603050405020304" pitchFamily="18" charset="0"/>
                <a:ea typeface="+mn-ea"/>
                <a:cs typeface="Times New Roman" panose="02020603050405020304" pitchFamily="18" charset="0"/>
              </a:rPr>
              <a:t>1980</a:t>
            </a:r>
            <a:r>
              <a:rPr lang="zh-CN" altLang="en-US" sz="2800" dirty="0">
                <a:latin typeface="Times New Roman" panose="02020603050405020304" pitchFamily="18" charset="0"/>
                <a:ea typeface="+mn-ea"/>
                <a:cs typeface="Times New Roman" panose="02020603050405020304" pitchFamily="18" charset="0"/>
              </a:rPr>
              <a:t>年</a:t>
            </a:r>
            <a:r>
              <a:rPr lang="en-US" altLang="zh-CN" sz="2800" dirty="0">
                <a:latin typeface="Times New Roman" panose="02020603050405020304" pitchFamily="18" charset="0"/>
                <a:ea typeface="+mn-ea"/>
                <a:cs typeface="Times New Roman" panose="02020603050405020304" pitchFamily="18" charset="0"/>
              </a:rPr>
              <a:t>2</a:t>
            </a:r>
            <a:r>
              <a:rPr lang="zh-CN" altLang="en-US" sz="2800" dirty="0">
                <a:latin typeface="Times New Roman" panose="02020603050405020304" pitchFamily="18" charset="0"/>
                <a:ea typeface="+mn-ea"/>
                <a:cs typeface="Times New Roman" panose="02020603050405020304" pitchFamily="18" charset="0"/>
              </a:rPr>
              <a:t>月，</a:t>
            </a:r>
            <a:r>
              <a:rPr lang="en-US" altLang="zh-CN" sz="2800" dirty="0">
                <a:latin typeface="Times New Roman" panose="02020603050405020304" pitchFamily="18" charset="0"/>
                <a:ea typeface="+mn-ea"/>
                <a:cs typeface="Times New Roman" panose="02020603050405020304" pitchFamily="18" charset="0"/>
              </a:rPr>
              <a:t>IEEE802 LAN</a:t>
            </a:r>
            <a:r>
              <a:rPr lang="zh-CN" altLang="en-US" sz="2800" dirty="0">
                <a:latin typeface="Times New Roman" panose="02020603050405020304" pitchFamily="18" charset="0"/>
                <a:ea typeface="+mn-ea"/>
                <a:cs typeface="Times New Roman" panose="02020603050405020304" pitchFamily="18" charset="0"/>
              </a:rPr>
              <a:t>标准委员会成立，其中</a:t>
            </a:r>
            <a:r>
              <a:rPr lang="en-US" altLang="zh-CN" sz="2800" dirty="0">
                <a:latin typeface="Times New Roman" panose="02020603050405020304" pitchFamily="18" charset="0"/>
                <a:ea typeface="+mn-ea"/>
                <a:cs typeface="Times New Roman" panose="02020603050405020304" pitchFamily="18" charset="0"/>
              </a:rPr>
              <a:t>802.3</a:t>
            </a:r>
            <a:r>
              <a:rPr lang="zh-CN" altLang="en-US" sz="2800" dirty="0">
                <a:latin typeface="Times New Roman" panose="02020603050405020304" pitchFamily="18" charset="0"/>
                <a:ea typeface="+mn-ea"/>
                <a:cs typeface="Times New Roman" panose="02020603050405020304" pitchFamily="18" charset="0"/>
              </a:rPr>
              <a:t>分委会在</a:t>
            </a:r>
            <a:r>
              <a:rPr lang="en-US" altLang="zh-CN" sz="2800" dirty="0">
                <a:latin typeface="Times New Roman" panose="02020603050405020304" pitchFamily="18" charset="0"/>
                <a:ea typeface="+mn-ea"/>
                <a:cs typeface="Times New Roman" panose="02020603050405020304" pitchFamily="18" charset="0"/>
              </a:rPr>
              <a:t>DIX</a:t>
            </a:r>
            <a:r>
              <a:rPr lang="zh-CN" altLang="en-US" sz="2800" dirty="0">
                <a:latin typeface="Times New Roman" panose="02020603050405020304" pitchFamily="18" charset="0"/>
                <a:ea typeface="+mn-ea"/>
                <a:cs typeface="Times New Roman" panose="02020603050405020304" pitchFamily="18" charset="0"/>
              </a:rPr>
              <a:t>工作基础上负责创建国际性标准。</a:t>
            </a:r>
            <a:endParaRPr lang="zh-CN" altLang="en-US" sz="28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en-US" altLang="zh-CN" sz="2800" dirty="0">
                <a:latin typeface="Times New Roman" panose="02020603050405020304" pitchFamily="18" charset="0"/>
                <a:ea typeface="+mn-ea"/>
                <a:cs typeface="Times New Roman" panose="02020603050405020304" pitchFamily="18" charset="0"/>
              </a:rPr>
              <a:t>1982</a:t>
            </a:r>
            <a:r>
              <a:rPr lang="zh-CN" altLang="en-US" sz="2800" dirty="0">
                <a:latin typeface="Times New Roman" panose="02020603050405020304" pitchFamily="18" charset="0"/>
                <a:ea typeface="+mn-ea"/>
                <a:cs typeface="Times New Roman" panose="02020603050405020304" pitchFamily="18" charset="0"/>
              </a:rPr>
              <a:t>年，</a:t>
            </a:r>
            <a:r>
              <a:rPr lang="en-US" altLang="zh-CN" sz="2800" dirty="0">
                <a:latin typeface="Times New Roman" panose="02020603050405020304" pitchFamily="18" charset="0"/>
                <a:ea typeface="+mn-ea"/>
                <a:cs typeface="Times New Roman" panose="02020603050405020304" pitchFamily="18" charset="0"/>
              </a:rPr>
              <a:t>802.3</a:t>
            </a:r>
            <a:r>
              <a:rPr lang="zh-CN" altLang="en-US" sz="2800" dirty="0">
                <a:latin typeface="Times New Roman" panose="02020603050405020304" pitchFamily="18" charset="0"/>
                <a:ea typeface="+mn-ea"/>
                <a:cs typeface="Times New Roman" panose="02020603050405020304" pitchFamily="18" charset="0"/>
              </a:rPr>
              <a:t>标准出台，它与</a:t>
            </a:r>
            <a:r>
              <a:rPr lang="en-US" altLang="zh-CN" sz="2800" dirty="0">
                <a:latin typeface="Times New Roman" panose="02020603050405020304" pitchFamily="18" charset="0"/>
                <a:ea typeface="+mn-ea"/>
                <a:cs typeface="Times New Roman" panose="02020603050405020304" pitchFamily="18" charset="0"/>
              </a:rPr>
              <a:t>DIX82</a:t>
            </a:r>
            <a:r>
              <a:rPr lang="zh-CN" altLang="en-US" sz="2800" dirty="0">
                <a:latin typeface="Times New Roman" panose="02020603050405020304" pitchFamily="18" charset="0"/>
                <a:ea typeface="+mn-ea"/>
                <a:cs typeface="Times New Roman" panose="02020603050405020304" pitchFamily="18" charset="0"/>
              </a:rPr>
              <a:t>差别甚微，以太网成为</a:t>
            </a:r>
            <a:r>
              <a:rPr lang="en-US" altLang="zh-CN" sz="2800" dirty="0">
                <a:latin typeface="Times New Roman" panose="02020603050405020304" pitchFamily="18" charset="0"/>
                <a:ea typeface="+mn-ea"/>
                <a:cs typeface="Times New Roman" panose="02020603050405020304" pitchFamily="18" charset="0"/>
              </a:rPr>
              <a:t>IEEE802</a:t>
            </a:r>
            <a:r>
              <a:rPr lang="zh-CN" altLang="en-US" sz="2800" dirty="0">
                <a:latin typeface="Times New Roman" panose="02020603050405020304" pitchFamily="18" charset="0"/>
                <a:ea typeface="+mn-ea"/>
                <a:cs typeface="Times New Roman" panose="02020603050405020304" pitchFamily="18" charset="0"/>
              </a:rPr>
              <a:t>标准系列中第一个标准化的局域网标准。</a:t>
            </a:r>
            <a:endParaRPr lang="zh-CN" altLang="en-US" sz="28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en-US" altLang="zh-CN" sz="2800" dirty="0">
                <a:latin typeface="Times New Roman" panose="02020603050405020304" pitchFamily="18" charset="0"/>
                <a:ea typeface="+mn-ea"/>
                <a:cs typeface="Times New Roman" panose="02020603050405020304" pitchFamily="18" charset="0"/>
              </a:rPr>
              <a:t>1985</a:t>
            </a:r>
            <a:r>
              <a:rPr lang="zh-CN" altLang="en-US" sz="2800" dirty="0">
                <a:latin typeface="Times New Roman" panose="02020603050405020304" pitchFamily="18" charset="0"/>
                <a:ea typeface="+mn-ea"/>
                <a:cs typeface="Times New Roman" panose="02020603050405020304" pitchFamily="18" charset="0"/>
              </a:rPr>
              <a:t>年，</a:t>
            </a:r>
            <a:r>
              <a:rPr lang="en-US" altLang="zh-CN" sz="2800" dirty="0">
                <a:latin typeface="Times New Roman" panose="02020603050405020304" pitchFamily="18" charset="0"/>
                <a:ea typeface="+mn-ea"/>
                <a:cs typeface="Times New Roman" panose="02020603050405020304" pitchFamily="18" charset="0"/>
              </a:rPr>
              <a:t>IEEE802</a:t>
            </a:r>
            <a:r>
              <a:rPr lang="zh-CN" altLang="en-US" sz="2800" dirty="0">
                <a:latin typeface="Times New Roman" panose="02020603050405020304" pitchFamily="18" charset="0"/>
                <a:ea typeface="+mn-ea"/>
                <a:cs typeface="Times New Roman" panose="02020603050405020304" pitchFamily="18" charset="0"/>
              </a:rPr>
              <a:t>委员会正式推出</a:t>
            </a:r>
            <a:r>
              <a:rPr lang="en-US" altLang="zh-CN" sz="2800" dirty="0">
                <a:latin typeface="Times New Roman" panose="02020603050405020304" pitchFamily="18" charset="0"/>
                <a:ea typeface="+mn-ea"/>
                <a:cs typeface="Times New Roman" panose="02020603050405020304" pitchFamily="18" charset="0"/>
              </a:rPr>
              <a:t>IEEE802.3 CSMA/CD</a:t>
            </a:r>
            <a:r>
              <a:rPr lang="zh-CN" altLang="en-US" sz="2800" dirty="0">
                <a:latin typeface="Times New Roman" panose="02020603050405020304" pitchFamily="18" charset="0"/>
                <a:ea typeface="+mn-ea"/>
                <a:cs typeface="Times New Roman" panose="02020603050405020304" pitchFamily="18" charset="0"/>
              </a:rPr>
              <a:t>局域网标准，描述了基于</a:t>
            </a:r>
            <a:r>
              <a:rPr lang="en-US" altLang="zh-CN" sz="2800" dirty="0">
                <a:latin typeface="Times New Roman" panose="02020603050405020304" pitchFamily="18" charset="0"/>
                <a:ea typeface="+mn-ea"/>
                <a:cs typeface="Times New Roman" panose="02020603050405020304" pitchFamily="18" charset="0"/>
              </a:rPr>
              <a:t>DIX</a:t>
            </a:r>
            <a:r>
              <a:rPr lang="zh-CN" altLang="en-US" sz="2800" dirty="0">
                <a:latin typeface="Times New Roman" panose="02020603050405020304" pitchFamily="18" charset="0"/>
                <a:ea typeface="+mn-ea"/>
                <a:cs typeface="Times New Roman" panose="02020603050405020304" pitchFamily="18" charset="0"/>
              </a:rPr>
              <a:t>以太网标准的局域网标准。并被</a:t>
            </a:r>
            <a:r>
              <a:rPr lang="en-US" altLang="zh-CN" sz="2800" dirty="0">
                <a:latin typeface="Times New Roman" panose="02020603050405020304" pitchFamily="18" charset="0"/>
                <a:ea typeface="+mn-ea"/>
                <a:cs typeface="Times New Roman" panose="02020603050405020304" pitchFamily="18" charset="0"/>
              </a:rPr>
              <a:t>ISO</a:t>
            </a:r>
            <a:r>
              <a:rPr lang="zh-CN" altLang="en-US" sz="2800" dirty="0">
                <a:latin typeface="Times New Roman" panose="02020603050405020304" pitchFamily="18" charset="0"/>
                <a:ea typeface="+mn-ea"/>
                <a:cs typeface="Times New Roman" panose="02020603050405020304" pitchFamily="18" charset="0"/>
              </a:rPr>
              <a:t>接受为国际标准，为</a:t>
            </a:r>
            <a:r>
              <a:rPr lang="en-US" altLang="zh-CN" sz="2800" dirty="0">
                <a:latin typeface="Times New Roman" panose="02020603050405020304" pitchFamily="18" charset="0"/>
                <a:ea typeface="+mn-ea"/>
                <a:cs typeface="Times New Roman" panose="02020603050405020304" pitchFamily="18" charset="0"/>
              </a:rPr>
              <a:t>ISO/IEC 8802-3</a:t>
            </a:r>
            <a:r>
              <a:rPr lang="zh-CN" altLang="en-US" sz="2800" dirty="0">
                <a:latin typeface="Times New Roman" panose="02020603050405020304" pitchFamily="18" charset="0"/>
                <a:ea typeface="+mn-ea"/>
                <a:cs typeface="Times New Roman" panose="02020603050405020304" pitchFamily="18" charset="0"/>
              </a:rPr>
              <a:t>。</a:t>
            </a:r>
            <a:endParaRPr lang="zh-CN" altLang="en-US" sz="280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IEEE802.3和Ethernet II(DIX)</a:t>
            </a:r>
            <a:endParaRPr lang="en-US" altLang="en-US">
              <a:latin typeface="Times New Roman" panose="02020603050405020304" pitchFamily="18" charset="0"/>
              <a:cs typeface="Times New Roman" panose="02020603050405020304" pitchFamily="18" charset="0"/>
            </a:endParaRPr>
          </a:p>
        </p:txBody>
      </p:sp>
      <p:sp>
        <p:nvSpPr>
          <p:cNvPr id="115716" name="Text Box 3"/>
          <p:cNvSpPr txBox="1">
            <a:spLocks noChangeArrowheads="1"/>
          </p:cNvSpPr>
          <p:nvPr/>
        </p:nvSpPr>
        <p:spPr bwMode="auto">
          <a:xfrm>
            <a:off x="818621" y="1557338"/>
            <a:ext cx="8268758" cy="359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rPr>
              <a:t>今天的以太网和</a:t>
            </a:r>
            <a:r>
              <a:rPr lang="en-US" altLang="zh-CN" sz="2800" dirty="0">
                <a:latin typeface="Times New Roman" panose="02020603050405020304" pitchFamily="18" charset="0"/>
                <a:ea typeface="+mn-ea"/>
                <a:cs typeface="Times New Roman" panose="02020603050405020304" pitchFamily="18" charset="0"/>
              </a:rPr>
              <a:t>802.3</a:t>
            </a:r>
            <a:r>
              <a:rPr lang="zh-CN" altLang="en-US" sz="2800" dirty="0">
                <a:latin typeface="Times New Roman" panose="02020603050405020304" pitchFamily="18" charset="0"/>
                <a:ea typeface="+mn-ea"/>
                <a:cs typeface="Times New Roman" panose="02020603050405020304" pitchFamily="18" charset="0"/>
              </a:rPr>
              <a:t>可以认为是同义词</a:t>
            </a:r>
            <a:endParaRPr lang="zh-CN" altLang="en-US" sz="28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rPr>
              <a:t>以太网的核心思想是利用共享的</a:t>
            </a:r>
            <a:r>
              <a:rPr lang="zh-CN" altLang="en-US" sz="2800" dirty="0">
                <a:solidFill>
                  <a:srgbClr val="FF0000"/>
                </a:solidFill>
                <a:latin typeface="Times New Roman" panose="02020603050405020304" pitchFamily="18" charset="0"/>
                <a:ea typeface="+mn-ea"/>
                <a:cs typeface="Times New Roman" panose="02020603050405020304" pitchFamily="18" charset="0"/>
              </a:rPr>
              <a:t>公共传输介质</a:t>
            </a:r>
            <a:r>
              <a:rPr lang="zh-CN" altLang="en-US" sz="2800" dirty="0">
                <a:latin typeface="Times New Roman" panose="02020603050405020304" pitchFamily="18" charset="0"/>
                <a:ea typeface="+mn-ea"/>
                <a:cs typeface="Times New Roman" panose="02020603050405020304" pitchFamily="18" charset="0"/>
              </a:rPr>
              <a:t>。</a:t>
            </a:r>
            <a:endParaRPr lang="zh-CN" altLang="en-US" sz="28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rPr>
              <a:t>常规的共享式以太网只能以</a:t>
            </a:r>
            <a:r>
              <a:rPr lang="zh-CN" altLang="en-US" sz="2800" dirty="0">
                <a:solidFill>
                  <a:srgbClr val="FF0000"/>
                </a:solidFill>
                <a:latin typeface="Times New Roman" panose="02020603050405020304" pitchFamily="18" charset="0"/>
                <a:ea typeface="+mn-ea"/>
                <a:cs typeface="Times New Roman" panose="02020603050405020304" pitchFamily="18" charset="0"/>
              </a:rPr>
              <a:t>半双工</a:t>
            </a:r>
            <a:r>
              <a:rPr lang="zh-CN" altLang="en-US" sz="2800" dirty="0">
                <a:latin typeface="Times New Roman" panose="02020603050405020304" pitchFamily="18" charset="0"/>
                <a:ea typeface="+mn-ea"/>
                <a:cs typeface="Times New Roman" panose="02020603050405020304" pitchFamily="18" charset="0"/>
              </a:rPr>
              <a:t>的方式工作，用户依赖于单条共享信道，在技术上不能同时收发数据。</a:t>
            </a:r>
            <a:endParaRPr lang="zh-CN" altLang="en-US" sz="28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rPr>
              <a:t>随着以太网的技术发展，</a:t>
            </a:r>
            <a:r>
              <a:rPr lang="en-US" altLang="zh-CN" sz="2800" dirty="0">
                <a:latin typeface="Times New Roman" panose="02020603050405020304" pitchFamily="18" charset="0"/>
                <a:ea typeface="+mn-ea"/>
                <a:cs typeface="Times New Roman" panose="02020603050405020304" pitchFamily="18" charset="0"/>
              </a:rPr>
              <a:t>1997</a:t>
            </a:r>
            <a:r>
              <a:rPr lang="zh-CN" altLang="en-US" sz="2800" dirty="0">
                <a:latin typeface="Times New Roman" panose="02020603050405020304" pitchFamily="18" charset="0"/>
                <a:ea typeface="+mn-ea"/>
                <a:cs typeface="Times New Roman" panose="02020603050405020304" pitchFamily="18" charset="0"/>
              </a:rPr>
              <a:t>年出现全双工以太网（</a:t>
            </a:r>
            <a:r>
              <a:rPr lang="en-US" altLang="zh-CN" sz="2800" dirty="0">
                <a:latin typeface="Times New Roman" panose="02020603050405020304" pitchFamily="18" charset="0"/>
                <a:ea typeface="+mn-ea"/>
                <a:cs typeface="Times New Roman" panose="02020603050405020304" pitchFamily="18" charset="0"/>
              </a:rPr>
              <a:t>802.3x</a:t>
            </a:r>
            <a:r>
              <a:rPr lang="zh-CN" altLang="en-US" sz="2800" dirty="0">
                <a:latin typeface="Times New Roman" panose="02020603050405020304" pitchFamily="18" charset="0"/>
                <a:ea typeface="+mn-ea"/>
                <a:cs typeface="Times New Roman" panose="02020603050405020304" pitchFamily="18" charset="0"/>
              </a:rPr>
              <a:t>），从而实现了同时收发。</a:t>
            </a:r>
            <a:endParaRPr lang="zh-CN" altLang="en-US" sz="280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p:txBody>
          <a:bodyPr/>
          <a:lstStyle/>
          <a:p>
            <a:pPr eaLnBrk="1" hangingPunct="1"/>
            <a:r>
              <a:rPr lang="en-US" altLang="zh-CN"/>
              <a:t>以太网的技术标准</a:t>
            </a:r>
            <a:endParaRPr lang="zh-CN" altLang="en-US"/>
          </a:p>
        </p:txBody>
      </p:sp>
      <p:graphicFrame>
        <p:nvGraphicFramePr>
          <p:cNvPr id="243829" name="Group 117"/>
          <p:cNvGraphicFramePr>
            <a:graphicFrameLocks noGrp="1"/>
          </p:cNvGraphicFramePr>
          <p:nvPr/>
        </p:nvGraphicFramePr>
        <p:xfrm>
          <a:off x="1255588" y="1340768"/>
          <a:ext cx="8089900" cy="4559595"/>
        </p:xfrm>
        <a:graphic>
          <a:graphicData uri="http://schemas.openxmlformats.org/drawingml/2006/table">
            <a:tbl>
              <a:tblPr/>
              <a:tblGrid>
                <a:gridCol w="1155700"/>
                <a:gridCol w="2559050"/>
                <a:gridCol w="1485900"/>
                <a:gridCol w="2889250"/>
              </a:tblGrid>
              <a:tr h="45075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x-none" b="1" dirty="0">
                          <a:solidFill>
                            <a:srgbClr val="FF0000"/>
                          </a:solidFill>
                          <a:effectLst>
                            <a:outerShdw blurRad="38100" dist="38100" dir="2700000">
                              <a:srgbClr val="000000"/>
                            </a:outerShdw>
                          </a:effectLst>
                          <a:latin typeface="华文行楷" panose="02010800040101010101" pitchFamily="2" charset="-122"/>
                          <a:ea typeface="华文行楷" panose="02010800040101010101" pitchFamily="2" charset="-122"/>
                        </a:rPr>
                        <a:t>时间</a:t>
                      </a:r>
                      <a:endParaRPr lang="zh-CN" altLang="x-none" b="1" dirty="0">
                        <a:solidFill>
                          <a:srgbClr val="FF0000"/>
                        </a:solidFill>
                        <a:effectLst>
                          <a:outerShdw blurRad="38100" dist="38100" dir="2700000">
                            <a:srgbClr val="000000"/>
                          </a:outerShdw>
                        </a:effectLst>
                        <a:latin typeface="华文行楷" panose="02010800040101010101" pitchFamily="2" charset="-122"/>
                        <a:ea typeface="华文行楷" panose="02010800040101010101" pitchFamily="2" charset="-122"/>
                      </a:endParaRPr>
                    </a:p>
                  </a:txBody>
                  <a:tcPr marL="73025" marR="73025" marT="36512" marB="36512">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x-none" b="1" dirty="0">
                          <a:solidFill>
                            <a:srgbClr val="FF0000"/>
                          </a:solidFill>
                          <a:effectLst>
                            <a:outerShdw blurRad="38100" dist="38100" dir="2700000">
                              <a:srgbClr val="000000"/>
                            </a:outerShdw>
                          </a:effectLst>
                          <a:latin typeface="华文行楷" panose="02010800040101010101" pitchFamily="2" charset="-122"/>
                          <a:ea typeface="华文行楷" panose="02010800040101010101" pitchFamily="2" charset="-122"/>
                        </a:rPr>
                        <a:t>技术描述 </a:t>
                      </a:r>
                      <a:endParaRPr lang="zh-CN" altLang="x-none" b="1" dirty="0">
                        <a:solidFill>
                          <a:srgbClr val="FF0000"/>
                        </a:solidFill>
                        <a:effectLst>
                          <a:outerShdw blurRad="38100" dist="38100" dir="2700000">
                            <a:srgbClr val="000000"/>
                          </a:outerShdw>
                        </a:effectLst>
                        <a:latin typeface="华文行楷" panose="02010800040101010101" pitchFamily="2" charset="-122"/>
                        <a:ea typeface="华文行楷" panose="0201080004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x-none" b="1" dirty="0">
                          <a:solidFill>
                            <a:srgbClr val="FF0000"/>
                          </a:solidFill>
                          <a:effectLst>
                            <a:outerShdw blurRad="38100" dist="38100" dir="2700000">
                              <a:srgbClr val="000000"/>
                            </a:outerShdw>
                          </a:effectLst>
                          <a:latin typeface="华文行楷" panose="02010800040101010101" pitchFamily="2" charset="-122"/>
                          <a:ea typeface="华文行楷" panose="02010800040101010101" pitchFamily="2" charset="-122"/>
                        </a:rPr>
                        <a:t>标准</a:t>
                      </a:r>
                      <a:endParaRPr lang="zh-CN" altLang="x-none" b="1" dirty="0">
                        <a:solidFill>
                          <a:srgbClr val="FF0000"/>
                        </a:solidFill>
                        <a:effectLst>
                          <a:outerShdw blurRad="38100" dist="38100" dir="2700000">
                            <a:srgbClr val="000000"/>
                          </a:outerShdw>
                        </a:effectLst>
                        <a:latin typeface="华文行楷" panose="02010800040101010101" pitchFamily="2" charset="-122"/>
                        <a:ea typeface="华文行楷" panose="0201080004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x-none" b="1" dirty="0">
                          <a:solidFill>
                            <a:srgbClr val="FF0000"/>
                          </a:solidFill>
                          <a:effectLst>
                            <a:outerShdw blurRad="38100" dist="38100" dir="2700000">
                              <a:srgbClr val="000000"/>
                            </a:outerShdw>
                          </a:effectLst>
                          <a:latin typeface="华文行楷" panose="02010800040101010101" pitchFamily="2" charset="-122"/>
                          <a:ea typeface="华文行楷" panose="02010800040101010101" pitchFamily="2" charset="-122"/>
                        </a:rPr>
                        <a:t>网络介质</a:t>
                      </a:r>
                      <a:endParaRPr lang="zh-CN" altLang="x-none" b="1" dirty="0">
                        <a:solidFill>
                          <a:srgbClr val="FF0000"/>
                        </a:solidFill>
                        <a:effectLst>
                          <a:outerShdw blurRad="38100" dist="38100" dir="2700000">
                            <a:srgbClr val="000000"/>
                          </a:outerShdw>
                        </a:effectLst>
                        <a:latin typeface="华文行楷" panose="02010800040101010101" pitchFamily="2" charset="-122"/>
                        <a:ea typeface="华文行楷" panose="02010800040101010101" pitchFamily="2" charset="-122"/>
                      </a:endParaRPr>
                    </a:p>
                  </a:txBody>
                  <a:tcPr marL="73025" marR="73025" marT="36512" marB="36512">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45075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1982</a:t>
                      </a:r>
                      <a:r>
                        <a:rPr lang="zh-CN" altLang="x-none" sz="2400" dirty="0">
                          <a:latin typeface="宋体" panose="02010600030101010101" pitchFamily="2" charset="-122"/>
                        </a:rPr>
                        <a:t>年</a:t>
                      </a:r>
                      <a:endParaRPr lang="zh-CN" altLang="x-none" sz="2400" dirty="0">
                        <a:latin typeface="宋体" panose="02010600030101010101" pitchFamily="2" charset="-122"/>
                      </a:endParaRPr>
                    </a:p>
                  </a:txBody>
                  <a:tcPr marL="73025" marR="73025" marT="36512" marB="36512">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10BASE5</a:t>
                      </a:r>
                      <a:r>
                        <a:rPr lang="zh-CN" altLang="x-none" sz="2400" dirty="0">
                          <a:latin typeface="宋体" panose="02010600030101010101" pitchFamily="2" charset="-122"/>
                        </a:rPr>
                        <a:t>（</a:t>
                      </a:r>
                      <a:r>
                        <a:rPr lang="en-US" altLang="zh-CN" sz="2400" dirty="0">
                          <a:latin typeface="宋体" panose="02010600030101010101" pitchFamily="2" charset="-122"/>
                        </a:rPr>
                        <a:t>DIX</a:t>
                      </a:r>
                      <a:r>
                        <a:rPr lang="zh-CN" altLang="x-none" sz="2400" dirty="0">
                          <a:latin typeface="宋体" panose="02010600030101010101" pitchFamily="2" charset="-122"/>
                        </a:rPr>
                        <a:t>）</a:t>
                      </a:r>
                      <a:endParaRPr lang="zh-CN" altLang="x-none"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802.3</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zh-CN" altLang="x-none" sz="2400" dirty="0">
                          <a:latin typeface="宋体" panose="02010600030101010101" pitchFamily="2" charset="-122"/>
                        </a:rPr>
                        <a:t>粗同轴电缆</a:t>
                      </a:r>
                      <a:endParaRPr lang="zh-CN" altLang="x-none"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40117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1985</a:t>
                      </a:r>
                      <a:r>
                        <a:rPr lang="zh-CN" altLang="x-none" sz="2400" dirty="0">
                          <a:latin typeface="宋体" panose="02010600030101010101" pitchFamily="2" charset="-122"/>
                        </a:rPr>
                        <a:t>年</a:t>
                      </a:r>
                      <a:endParaRPr lang="zh-CN" altLang="x-none" sz="2400" dirty="0">
                        <a:latin typeface="宋体" panose="02010600030101010101" pitchFamily="2" charset="-122"/>
                      </a:endParaRPr>
                    </a:p>
                  </a:txBody>
                  <a:tcPr marL="73025" marR="73025" marT="36512" marB="36512">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10BASE2</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802.3a</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zh-CN" altLang="x-none" sz="2400" dirty="0">
                          <a:latin typeface="宋体" panose="02010600030101010101" pitchFamily="2" charset="-122"/>
                        </a:rPr>
                        <a:t>细同轴电缆</a:t>
                      </a:r>
                      <a:endParaRPr lang="zh-CN" altLang="x-none"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5075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1990</a:t>
                      </a:r>
                      <a:r>
                        <a:rPr lang="zh-CN" altLang="x-none" sz="2400" dirty="0">
                          <a:latin typeface="宋体" panose="02010600030101010101" pitchFamily="2" charset="-122"/>
                        </a:rPr>
                        <a:t>年</a:t>
                      </a:r>
                      <a:endParaRPr lang="zh-CN" altLang="x-none" sz="2400" dirty="0">
                        <a:latin typeface="宋体" panose="02010600030101010101" pitchFamily="2" charset="-122"/>
                      </a:endParaRPr>
                    </a:p>
                  </a:txBody>
                  <a:tcPr marL="73025" marR="73025" marT="36512" marB="36512">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10BASE-T</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802.3i</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zh-CN" altLang="x-none" sz="2400" dirty="0">
                          <a:latin typeface="宋体" panose="02010600030101010101" pitchFamily="2" charset="-122"/>
                        </a:rPr>
                        <a:t>双绞线</a:t>
                      </a:r>
                      <a:endParaRPr lang="zh-CN" altLang="x-none"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5234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1993</a:t>
                      </a:r>
                      <a:r>
                        <a:rPr lang="zh-CN" altLang="x-none" sz="2400" dirty="0">
                          <a:latin typeface="宋体" panose="02010600030101010101" pitchFamily="2" charset="-122"/>
                        </a:rPr>
                        <a:t>年</a:t>
                      </a:r>
                      <a:endParaRPr lang="zh-CN" altLang="x-none" sz="2400" dirty="0">
                        <a:latin typeface="宋体" panose="02010600030101010101" pitchFamily="2" charset="-122"/>
                      </a:endParaRPr>
                    </a:p>
                  </a:txBody>
                  <a:tcPr marL="73025" marR="73025" marT="36512" marB="36512">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10BASE-F</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802.3j</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zh-CN" altLang="x-none" sz="2400" dirty="0">
                          <a:latin typeface="宋体" panose="02010600030101010101" pitchFamily="2" charset="-122"/>
                        </a:rPr>
                        <a:t>光纤</a:t>
                      </a:r>
                      <a:endParaRPr lang="zh-CN" altLang="x-none"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5075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dirty="0">
                          <a:latin typeface="宋体" panose="02010600030101010101" pitchFamily="2" charset="-122"/>
                        </a:rPr>
                        <a:t>1995</a:t>
                      </a:r>
                      <a:r>
                        <a:rPr lang="zh-CN" altLang="x-none" sz="2400" dirty="0">
                          <a:latin typeface="宋体" panose="02010600030101010101" pitchFamily="2" charset="-122"/>
                        </a:rPr>
                        <a:t>年</a:t>
                      </a:r>
                      <a:endParaRPr lang="zh-CN" altLang="x-none" sz="2400" dirty="0">
                        <a:latin typeface="宋体" panose="02010600030101010101" pitchFamily="2" charset="-122"/>
                      </a:endParaRPr>
                    </a:p>
                  </a:txBody>
                  <a:tcPr marL="73025" marR="73025" marT="36512" marB="36512">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100BASE-T</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802.3u</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zh-CN" altLang="x-none" sz="2400" dirty="0">
                          <a:latin typeface="宋体" panose="02010600030101010101" pitchFamily="2" charset="-122"/>
                        </a:rPr>
                        <a:t>双绞线、光纤</a:t>
                      </a:r>
                      <a:endParaRPr lang="zh-CN" altLang="x-none"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7456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solidFill>
                            <a:srgbClr val="FF0000"/>
                          </a:solidFill>
                          <a:latin typeface="宋体" panose="02010600030101010101" pitchFamily="2" charset="-122"/>
                        </a:rPr>
                        <a:t>1997</a:t>
                      </a:r>
                      <a:r>
                        <a:rPr lang="zh-CN" altLang="x-none" sz="2400" dirty="0">
                          <a:solidFill>
                            <a:srgbClr val="FF0000"/>
                          </a:solidFill>
                          <a:latin typeface="宋体" panose="02010600030101010101" pitchFamily="2" charset="-122"/>
                        </a:rPr>
                        <a:t>年</a:t>
                      </a:r>
                      <a:endParaRPr lang="zh-CN" altLang="x-none" sz="2400" dirty="0">
                        <a:solidFill>
                          <a:srgbClr val="FF0000"/>
                        </a:solidFill>
                        <a:latin typeface="宋体" panose="02010600030101010101" pitchFamily="2" charset="-122"/>
                      </a:endParaRPr>
                    </a:p>
                  </a:txBody>
                  <a:tcPr marL="73025" marR="73025" marT="36512" marB="36512">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zh-CN" altLang="x-none" sz="2400" dirty="0">
                          <a:solidFill>
                            <a:srgbClr val="FF0000"/>
                          </a:solidFill>
                          <a:latin typeface="宋体" panose="02010600030101010101" pitchFamily="2" charset="-122"/>
                        </a:rPr>
                        <a:t>全双工以太网</a:t>
                      </a:r>
                      <a:endParaRPr lang="zh-CN" altLang="x-none" sz="2400" dirty="0">
                        <a:solidFill>
                          <a:srgbClr val="FF0000"/>
                        </a:solidFill>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solidFill>
                            <a:srgbClr val="FF0000"/>
                          </a:solidFill>
                          <a:latin typeface="宋体" panose="02010600030101010101" pitchFamily="2" charset="-122"/>
                        </a:rPr>
                        <a:t>802.3x</a:t>
                      </a:r>
                      <a:endParaRPr lang="zh-CN" altLang="en-US" sz="2400" dirty="0">
                        <a:solidFill>
                          <a:srgbClr val="FF0000"/>
                        </a:solidFill>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zh-CN" altLang="x-none" sz="2400" dirty="0">
                          <a:solidFill>
                            <a:srgbClr val="FF0000"/>
                          </a:solidFill>
                          <a:latin typeface="宋体" panose="02010600030101010101" pitchFamily="2" charset="-122"/>
                        </a:rPr>
                        <a:t> </a:t>
                      </a:r>
                      <a:endParaRPr lang="zh-CN" altLang="x-none" sz="2400" dirty="0">
                        <a:solidFill>
                          <a:srgbClr val="FF0000"/>
                        </a:solidFill>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5075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dirty="0">
                          <a:latin typeface="宋体" panose="02010600030101010101" pitchFamily="2" charset="-122"/>
                        </a:rPr>
                        <a:t>1998</a:t>
                      </a:r>
                      <a:r>
                        <a:rPr lang="zh-CN" altLang="x-none" sz="2400" dirty="0">
                          <a:latin typeface="宋体" panose="02010600030101010101" pitchFamily="2" charset="-122"/>
                        </a:rPr>
                        <a:t>年</a:t>
                      </a:r>
                      <a:endParaRPr lang="zh-CN" altLang="x-none" sz="2400" dirty="0">
                        <a:latin typeface="宋体" panose="02010600030101010101" pitchFamily="2" charset="-122"/>
                      </a:endParaRPr>
                    </a:p>
                  </a:txBody>
                  <a:tcPr marL="73025" marR="73025" marT="36512" marB="36512">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1000BASE-X</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802.3z</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zh-CN" altLang="x-none" sz="2400" dirty="0">
                          <a:latin typeface="宋体" panose="02010600030101010101" pitchFamily="2" charset="-122"/>
                        </a:rPr>
                        <a:t>光纤、短屏蔽铜缆</a:t>
                      </a:r>
                      <a:endParaRPr lang="zh-CN" altLang="x-none"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5234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1999</a:t>
                      </a:r>
                      <a:r>
                        <a:rPr lang="zh-CN" altLang="x-none" sz="2400" dirty="0">
                          <a:latin typeface="宋体" panose="02010600030101010101" pitchFamily="2" charset="-122"/>
                        </a:rPr>
                        <a:t>年</a:t>
                      </a:r>
                      <a:endParaRPr lang="zh-CN" altLang="x-none" sz="2400" dirty="0">
                        <a:latin typeface="宋体" panose="02010600030101010101" pitchFamily="2" charset="-122"/>
                      </a:endParaRPr>
                    </a:p>
                  </a:txBody>
                  <a:tcPr marL="73025" marR="73025" marT="36512" marB="36512">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1000BASE-T</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802.3ab</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zh-CN" altLang="x-none" sz="2400" dirty="0">
                          <a:latin typeface="宋体" panose="02010600030101010101" pitchFamily="2" charset="-122"/>
                        </a:rPr>
                        <a:t>双绞线</a:t>
                      </a:r>
                      <a:endParaRPr lang="zh-CN" altLang="x-none"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0117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2002</a:t>
                      </a:r>
                      <a:r>
                        <a:rPr lang="zh-CN" altLang="x-none" sz="2400" dirty="0">
                          <a:latin typeface="宋体" panose="02010600030101010101" pitchFamily="2" charset="-122"/>
                        </a:rPr>
                        <a:t>年</a:t>
                      </a:r>
                      <a:endParaRPr lang="zh-CN" altLang="x-none" sz="2400" dirty="0">
                        <a:latin typeface="宋体" panose="02010600030101010101" pitchFamily="2" charset="-122"/>
                      </a:endParaRPr>
                    </a:p>
                  </a:txBody>
                  <a:tcPr marL="73025" marR="73025" marT="36512" marB="36512">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10GBASE</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en-US" altLang="zh-CN" sz="2400" dirty="0">
                          <a:latin typeface="宋体" panose="02010600030101010101" pitchFamily="2" charset="-122"/>
                        </a:rPr>
                        <a:t>802.3ae</a:t>
                      </a:r>
                      <a:endParaRPr lang="zh-CN" altLang="en-US"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just">
                        <a:buNone/>
                      </a:pPr>
                      <a:r>
                        <a:rPr lang="zh-CN" altLang="x-none" sz="2400" dirty="0">
                          <a:latin typeface="宋体" panose="02010600030101010101" pitchFamily="2" charset="-122"/>
                        </a:rPr>
                        <a:t>光纤</a:t>
                      </a:r>
                      <a:endParaRPr lang="zh-CN" altLang="x-none" sz="2400" dirty="0">
                        <a:latin typeface="宋体" panose="02010600030101010101" pitchFamily="2" charset="-122"/>
                      </a:endParaRPr>
                    </a:p>
                  </a:txBody>
                  <a:tcPr marL="73025" marR="73025" marT="36512" marB="36512">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p:txBody>
          <a:bodyPr/>
          <a:lstStyle/>
          <a:p>
            <a:pPr eaLnBrk="1" hangingPunct="1"/>
            <a:r>
              <a:rPr lang="en-US" altLang="zh-CN" dirty="0" err="1"/>
              <a:t>以太网的介质访问方式</a:t>
            </a:r>
            <a:endParaRPr lang="zh-CN" altLang="en-US" dirty="0"/>
          </a:p>
        </p:txBody>
      </p:sp>
      <p:sp>
        <p:nvSpPr>
          <p:cNvPr id="117764" name="Text Box 3"/>
          <p:cNvSpPr txBox="1">
            <a:spLocks noChangeArrowheads="1"/>
          </p:cNvSpPr>
          <p:nvPr/>
        </p:nvSpPr>
        <p:spPr bwMode="auto">
          <a:xfrm>
            <a:off x="818621" y="1340768"/>
            <a:ext cx="8268758" cy="494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en-US" altLang="zh-CN" sz="2600" dirty="0">
                <a:latin typeface="Times New Roman" panose="02020603050405020304" pitchFamily="18" charset="0"/>
                <a:ea typeface="+mn-ea"/>
                <a:cs typeface="Times New Roman" panose="02020603050405020304" pitchFamily="18" charset="0"/>
              </a:rPr>
              <a:t>MAC</a:t>
            </a:r>
            <a:r>
              <a:rPr lang="zh-CN" altLang="en-US" sz="2600" dirty="0">
                <a:latin typeface="Times New Roman" panose="02020603050405020304" pitchFamily="18" charset="0"/>
                <a:ea typeface="+mn-ea"/>
                <a:cs typeface="Times New Roman" panose="02020603050405020304" pitchFamily="18" charset="0"/>
              </a:rPr>
              <a:t>子层的中心议题是相互竞争的用户之间如何分配一个单独的广播信道。</a:t>
            </a:r>
            <a:endParaRPr lang="zh-CN" altLang="en-US" sz="26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Times New Roman" panose="02020603050405020304" pitchFamily="18" charset="0"/>
                <a:ea typeface="+mn-ea"/>
                <a:cs typeface="Times New Roman" panose="02020603050405020304" pitchFamily="18" charset="0"/>
              </a:rPr>
              <a:t>分配方法有静态分配和动态分配两种。</a:t>
            </a:r>
            <a:endParaRPr lang="zh-CN" altLang="en-US" sz="26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Times New Roman" panose="02020603050405020304" pitchFamily="18" charset="0"/>
                <a:ea typeface="+mn-ea"/>
                <a:cs typeface="Times New Roman" panose="02020603050405020304" pitchFamily="18" charset="0"/>
              </a:rPr>
              <a:t>而所有传统的信道静态分配方法均不能有效地处理通信的突发性，所以我们必须采用信道动态分配。</a:t>
            </a:r>
            <a:endParaRPr lang="zh-CN" altLang="en-US" sz="26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Times New Roman" panose="02020603050405020304" pitchFamily="18" charset="0"/>
                <a:ea typeface="+mn-ea"/>
                <a:cs typeface="Times New Roman" panose="02020603050405020304" pitchFamily="18" charset="0"/>
              </a:rPr>
              <a:t>结合</a:t>
            </a:r>
            <a:r>
              <a:rPr lang="en-US" altLang="zh-CN" sz="2600" dirty="0">
                <a:latin typeface="Times New Roman" panose="02020603050405020304" pitchFamily="18" charset="0"/>
                <a:ea typeface="+mn-ea"/>
                <a:cs typeface="Times New Roman" panose="02020603050405020304" pitchFamily="18" charset="0"/>
              </a:rPr>
              <a:t>MAC</a:t>
            </a:r>
            <a:r>
              <a:rPr lang="zh-CN" altLang="en-US" sz="2600" dirty="0">
                <a:latin typeface="Times New Roman" panose="02020603050405020304" pitchFamily="18" charset="0"/>
                <a:ea typeface="+mn-ea"/>
                <a:cs typeface="Times New Roman" panose="02020603050405020304" pitchFamily="18" charset="0"/>
              </a:rPr>
              <a:t>子层和物理层，不同的协议规则决定了不同的网络形式的应用和技术实现。</a:t>
            </a:r>
            <a:endParaRPr lang="zh-CN" altLang="en-US" sz="26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600" dirty="0">
                <a:latin typeface="Times New Roman" panose="02020603050405020304" pitchFamily="18" charset="0"/>
                <a:ea typeface="+mn-ea"/>
                <a:cs typeface="Times New Roman" panose="02020603050405020304" pitchFamily="18" charset="0"/>
              </a:rPr>
              <a:t>以太网的核心技术是它的随机争用型介质访问方法，即</a:t>
            </a:r>
            <a:r>
              <a:rPr lang="en-US" altLang="zh-CN" sz="2600" dirty="0">
                <a:latin typeface="Times New Roman" panose="02020603050405020304" pitchFamily="18" charset="0"/>
                <a:ea typeface="+mn-ea"/>
                <a:cs typeface="Times New Roman" panose="02020603050405020304" pitchFamily="18" charset="0"/>
              </a:rPr>
              <a:t>CSMA/CD</a:t>
            </a:r>
            <a:r>
              <a:rPr lang="zh-CN" altLang="en-US" sz="2600" dirty="0">
                <a:latin typeface="Times New Roman" panose="02020603050405020304" pitchFamily="18" charset="0"/>
                <a:ea typeface="+mn-ea"/>
                <a:cs typeface="Times New Roman" panose="02020603050405020304" pitchFamily="18" charset="0"/>
              </a:rPr>
              <a:t>介质访问控制方法。</a:t>
            </a:r>
            <a:endParaRPr lang="zh-CN" altLang="en-US" sz="2600" dirty="0">
              <a:latin typeface="Times New Roman" panose="02020603050405020304" pitchFamily="18" charset="0"/>
              <a:ea typeface="+mn-ea"/>
              <a:cs typeface="Times New Roman" panose="02020603050405020304" pitchFamily="18" charset="0"/>
            </a:endParaRPr>
          </a:p>
          <a:p>
            <a:pPr eaLnBrk="1" hangingPunct="1">
              <a:spcBef>
                <a:spcPct val="50000"/>
              </a:spcBef>
              <a:buFont typeface="Wingdings" panose="05000000000000000000" pitchFamily="2" charset="2"/>
              <a:buBlip>
                <a:blip r:embed="rId1"/>
              </a:buBlip>
            </a:pP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3.3.1  </a:t>
            </a:r>
            <a:r>
              <a:rPr lang="zh-CN" altLang="en-US" dirty="0"/>
              <a:t>局域网的数据链路层 </a:t>
            </a:r>
            <a:endParaRPr lang="zh-CN" altLang="en-US" dirty="0"/>
          </a:p>
        </p:txBody>
      </p:sp>
      <p:sp>
        <p:nvSpPr>
          <p:cNvPr id="395267" name="Rectangle 3"/>
          <p:cNvSpPr>
            <a:spLocks noGrp="1" noChangeArrowheads="1"/>
          </p:cNvSpPr>
          <p:nvPr>
            <p:ph idx="1"/>
          </p:nvPr>
        </p:nvSpPr>
        <p:spPr>
          <a:xfrm>
            <a:off x="1031983" y="1896384"/>
            <a:ext cx="8346723" cy="3332816"/>
          </a:xfrm>
        </p:spPr>
        <p:txBody>
          <a:bodyPr/>
          <a:lstStyle/>
          <a:p>
            <a:r>
              <a:rPr lang="zh-CN" altLang="en-US" sz="2800" dirty="0"/>
              <a:t>局域网最主要的</a:t>
            </a:r>
            <a:r>
              <a:rPr lang="zh-CN" altLang="en-US" sz="2800" dirty="0">
                <a:solidFill>
                  <a:srgbClr val="FF0000"/>
                </a:solidFill>
              </a:rPr>
              <a:t>特点</a:t>
            </a:r>
            <a:r>
              <a:rPr lang="zh-CN" altLang="en-US" sz="2800" dirty="0"/>
              <a:t>是：</a:t>
            </a:r>
            <a:endParaRPr lang="en-US" altLang="zh-CN" sz="2800" dirty="0"/>
          </a:p>
          <a:p>
            <a:pPr lvl="1"/>
            <a:r>
              <a:rPr lang="zh-CN" altLang="en-US" sz="2400" dirty="0"/>
              <a:t>网络为一个单位所拥有；</a:t>
            </a:r>
            <a:endParaRPr lang="en-US" altLang="zh-CN" sz="2400" dirty="0"/>
          </a:p>
          <a:p>
            <a:pPr lvl="1"/>
            <a:r>
              <a:rPr lang="zh-CN" altLang="en-US" sz="2400" dirty="0"/>
              <a:t>地理范围和站点数目均有限。 </a:t>
            </a:r>
            <a:endParaRPr lang="zh-CN" altLang="en-US" sz="2400" dirty="0"/>
          </a:p>
          <a:p>
            <a:r>
              <a:rPr lang="zh-CN" altLang="en-US" sz="2800" dirty="0"/>
              <a:t>局域网具有如下</a:t>
            </a:r>
            <a:r>
              <a:rPr lang="zh-CN" altLang="en-US" sz="2800" dirty="0">
                <a:solidFill>
                  <a:srgbClr val="FF0000"/>
                </a:solidFill>
              </a:rPr>
              <a:t>主要优点：</a:t>
            </a:r>
            <a:endParaRPr lang="zh-CN" altLang="en-US" sz="2800" dirty="0">
              <a:solidFill>
                <a:srgbClr val="FF0000"/>
              </a:solidFill>
            </a:endParaRPr>
          </a:p>
          <a:p>
            <a:pPr lvl="1"/>
            <a:r>
              <a:rPr lang="zh-CN" altLang="en-US" dirty="0"/>
              <a:t>具有广播功能，从一个站点可很方便地访问全网。局域网上的主机可共享连接在局域网上的各种硬件和软件资源。 </a:t>
            </a:r>
            <a:endParaRPr lang="zh-CN" altLang="en-US" dirty="0"/>
          </a:p>
          <a:p>
            <a:pPr lvl="1"/>
            <a:r>
              <a:rPr lang="zh-CN" altLang="en-US" sz="2400" dirty="0"/>
              <a:t>便于系统的扩展和逐渐地演变，各设备的位置可灵活调整和改变。</a:t>
            </a:r>
            <a:endParaRPr lang="zh-CN" altLang="en-US" sz="2400" dirty="0"/>
          </a:p>
          <a:p>
            <a:pPr lvl="1"/>
            <a:r>
              <a:rPr lang="zh-CN" altLang="en-US" sz="2400" dirty="0"/>
              <a:t>提高了系统的可靠性、可用性和残存性。</a:t>
            </a:r>
            <a:endParaRPr lang="zh-CN" altLang="en-US" sz="24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endParaRPr lang="zh-CN" altLang="en-US" dirty="0"/>
          </a:p>
        </p:txBody>
      </p:sp>
      <p:sp>
        <p:nvSpPr>
          <p:cNvPr id="1003523" name="Rectangle 3"/>
          <p:cNvSpPr>
            <a:spLocks noGrp="1" noChangeArrowheads="1"/>
          </p:cNvSpPr>
          <p:nvPr>
            <p:ph idx="1"/>
          </p:nvPr>
        </p:nvSpPr>
        <p:spPr/>
        <p:txBody>
          <a:bodyPr/>
          <a:lstStyle/>
          <a:p>
            <a:pPr>
              <a:buFont typeface="Wingdings" panose="05000000000000000000" pitchFamily="2" charset="2"/>
              <a:buNone/>
            </a:pPr>
            <a:r>
              <a:rPr lang="en-US" altLang="zh-CN"/>
              <a:t> </a:t>
            </a:r>
            <a:endParaRPr lang="en-US" altLang="zh-CN"/>
          </a:p>
        </p:txBody>
      </p:sp>
      <p:grpSp>
        <p:nvGrpSpPr>
          <p:cNvPr id="1003568" name="Group 48"/>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anose="02020603050405020304" pitchFamily="18" charset="0"/>
                  <a:ea typeface="黑体" panose="02010609060101010101" pitchFamily="2" charset="-122"/>
                </a:rPr>
                <a:t>干线耦合器</a:t>
              </a:r>
              <a:endParaRPr lang="zh-CN" altLang="en-US" sz="2000" b="1" dirty="0">
                <a:solidFill>
                  <a:srgbClr val="000099"/>
                </a:solidFill>
                <a:latin typeface="Times New Roman" panose="02020603050405020304" pitchFamily="18" charset="0"/>
                <a:ea typeface="黑体" panose="02010609060101010101" pitchFamily="2" charset="-122"/>
              </a:endParaRP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环形网</a:t>
              </a:r>
              <a:endParaRPr kumimoji="0" lang="zh-CN" altLang="en-US" sz="2400" b="1" dirty="0">
                <a:latin typeface="黑体" panose="02010609060101010101" pitchFamily="2" charset="-122"/>
                <a:ea typeface="黑体" panose="02010609060101010101" pitchFamily="2" charset="-122"/>
              </a:endParaRP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星形网</a:t>
              </a:r>
              <a:endParaRPr kumimoji="0" lang="zh-CN" altLang="en-US" sz="2400" b="1" dirty="0">
                <a:latin typeface="黑体" panose="02010609060101010101" pitchFamily="2" charset="-122"/>
                <a:ea typeface="黑体" panose="02010609060101010101" pitchFamily="2" charset="-122"/>
              </a:endParaRP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anose="02020603050405020304" pitchFamily="18" charset="0"/>
                  <a:ea typeface="黑体" panose="02010609060101010101" pitchFamily="2" charset="-122"/>
                </a:rPr>
                <a:t>集线器</a:t>
              </a:r>
              <a:endParaRPr kumimoji="1" lang="zh-CN" altLang="en-US" sz="2000" b="1" dirty="0">
                <a:solidFill>
                  <a:srgbClr val="000099"/>
                </a:solidFill>
                <a:latin typeface="Times New Roman" panose="02020603050405020304" pitchFamily="18" charset="0"/>
                <a:ea typeface="黑体" panose="02010609060101010101" pitchFamily="2" charset="-122"/>
              </a:endParaRP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总线网</a:t>
              </a:r>
              <a:endParaRPr kumimoji="0" lang="zh-CN" altLang="en-US" sz="2400" b="1" dirty="0">
                <a:latin typeface="黑体" panose="02010609060101010101" pitchFamily="2" charset="-122"/>
                <a:ea typeface="黑体" panose="02010609060101010101" pitchFamily="2" charset="-122"/>
              </a:endParaRP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匹配电阻</a:t>
              </a:r>
              <a:endParaRPr kumimoji="1" lang="zh-CN" altLang="en-US" sz="2000" b="1" dirty="0">
                <a:solidFill>
                  <a:srgbClr val="000099"/>
                </a:solidFill>
                <a:latin typeface="+mn-lt"/>
                <a:ea typeface="黑体" panose="02010609060101010101" pitchFamily="2" charset="-122"/>
              </a:endParaRP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endParaRPr lang="zh-CN" altLang="en-US"/>
          </a:p>
        </p:txBody>
      </p:sp>
      <p:sp>
        <p:nvSpPr>
          <p:cNvPr id="397315" name="Rectangle 3"/>
          <p:cNvSpPr>
            <a:spLocks noGrp="1" noChangeArrowheads="1"/>
          </p:cNvSpPr>
          <p:nvPr>
            <p:ph idx="1"/>
          </p:nvPr>
        </p:nvSpPr>
        <p:spPr>
          <a:xfrm>
            <a:off x="1031983" y="1824376"/>
            <a:ext cx="8346723" cy="3332816"/>
          </a:xfrm>
        </p:spPr>
        <p:txBody>
          <a:bodyPr/>
          <a:lstStyle/>
          <a:p>
            <a:r>
              <a:rPr lang="zh-CN" altLang="en-US" dirty="0">
                <a:solidFill>
                  <a:srgbClr val="FF0000"/>
                </a:solidFill>
              </a:rPr>
              <a:t>静态划分信道</a:t>
            </a:r>
            <a:endParaRPr lang="zh-CN" altLang="en-US" dirty="0">
              <a:solidFill>
                <a:srgbClr val="FF0000"/>
              </a:solidFill>
            </a:endParaRPr>
          </a:p>
          <a:p>
            <a:pPr lvl="1"/>
            <a:r>
              <a:rPr lang="zh-CN" altLang="en-US" dirty="0">
                <a:ea typeface="黑体" panose="02010609060101010101" pitchFamily="2" charset="-122"/>
              </a:rPr>
              <a:t>频分复用</a:t>
            </a:r>
            <a:endParaRPr lang="zh-CN" altLang="en-US" dirty="0">
              <a:ea typeface="黑体" panose="02010609060101010101" pitchFamily="2" charset="-122"/>
            </a:endParaRPr>
          </a:p>
          <a:p>
            <a:pPr lvl="1"/>
            <a:r>
              <a:rPr lang="zh-CN" altLang="en-US" dirty="0">
                <a:ea typeface="黑体" panose="02010609060101010101" pitchFamily="2" charset="-122"/>
              </a:rPr>
              <a:t>时分复用</a:t>
            </a:r>
            <a:endParaRPr lang="zh-CN" altLang="en-US" dirty="0">
              <a:ea typeface="黑体" panose="02010609060101010101" pitchFamily="2" charset="-122"/>
            </a:endParaRPr>
          </a:p>
          <a:p>
            <a:pPr lvl="1"/>
            <a:r>
              <a:rPr lang="zh-CN" altLang="en-US" dirty="0">
                <a:ea typeface="黑体" panose="02010609060101010101" pitchFamily="2" charset="-122"/>
              </a:rPr>
              <a:t>波分复用</a:t>
            </a:r>
            <a:endParaRPr lang="zh-CN" altLang="en-US" dirty="0">
              <a:ea typeface="黑体" panose="02010609060101010101" pitchFamily="2" charset="-122"/>
            </a:endParaRPr>
          </a:p>
          <a:p>
            <a:pPr lvl="1"/>
            <a:r>
              <a:rPr lang="zh-CN" altLang="en-US" dirty="0">
                <a:ea typeface="黑体" panose="02010609060101010101" pitchFamily="2" charset="-122"/>
              </a:rPr>
              <a:t>码分复用</a:t>
            </a:r>
            <a:r>
              <a:rPr lang="zh-CN" altLang="en-US" dirty="0"/>
              <a:t> </a:t>
            </a:r>
            <a:endParaRPr lang="zh-CN" altLang="en-US" dirty="0"/>
          </a:p>
          <a:p>
            <a:r>
              <a:rPr lang="zh-CN" altLang="en-US" dirty="0">
                <a:solidFill>
                  <a:srgbClr val="FF0000"/>
                </a:solidFill>
              </a:rPr>
              <a:t>动态媒体接入控制（多点接入）</a:t>
            </a:r>
            <a:endParaRPr lang="zh-CN" altLang="en-US" dirty="0">
              <a:solidFill>
                <a:srgbClr val="FF0000"/>
              </a:solidFill>
            </a:endParaRPr>
          </a:p>
          <a:p>
            <a:pPr lvl="1"/>
            <a:r>
              <a:rPr lang="zh-CN" altLang="en-US" dirty="0">
                <a:latin typeface="Arial" panose="020B0604020202020204" pitchFamily="34" charset="0"/>
                <a:ea typeface="黑体" panose="02010609060101010101" pitchFamily="2" charset="-122"/>
              </a:rPr>
              <a:t>随机接入（需有解决碰撞的网络协议）</a:t>
            </a:r>
            <a:endParaRPr lang="zh-CN" altLang="en-US" dirty="0">
              <a:latin typeface="Arial" panose="020B0604020202020204" pitchFamily="34" charset="0"/>
              <a:ea typeface="黑体" panose="02010609060101010101" pitchFamily="2" charset="-122"/>
            </a:endParaRPr>
          </a:p>
          <a:p>
            <a:pPr lvl="1"/>
            <a:r>
              <a:rPr lang="zh-CN" altLang="en-US" dirty="0">
                <a:latin typeface="Arial" panose="020B0604020202020204" pitchFamily="34" charset="0"/>
                <a:ea typeface="黑体" panose="02010609060101010101" pitchFamily="2" charset="-122"/>
              </a:rPr>
              <a:t>受控接入 ，如分散控制的令牌环局域网和集中控制的多点线路探询 </a:t>
            </a:r>
            <a:r>
              <a:rPr lang="en-US" altLang="zh-CN" dirty="0">
                <a:latin typeface="Arial" panose="020B0604020202020204" pitchFamily="34" charset="0"/>
                <a:ea typeface="黑体" panose="02010609060101010101" pitchFamily="2" charset="-122"/>
              </a:rPr>
              <a:t>(polling)</a:t>
            </a:r>
            <a:r>
              <a:rPr lang="zh-CN" altLang="en-US" dirty="0">
                <a:latin typeface="Arial" panose="020B0604020202020204" pitchFamily="34" charset="0"/>
                <a:ea typeface="黑体" panose="02010609060101010101" pitchFamily="2" charset="-122"/>
              </a:rPr>
              <a:t>，或称为轮询。</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第三章   数据链路层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2443327" y="1713826"/>
            <a:ext cx="5477156" cy="3821761"/>
            <a:chOff x="6864" y="4869"/>
            <a:chExt cx="7426" cy="4138"/>
          </a:xfrm>
        </p:grpSpPr>
        <p:cxnSp>
          <p:nvCxnSpPr>
            <p:cNvPr id="4" name="直接连接符 3"/>
            <p:cNvCxnSpPr/>
            <p:nvPr>
              <p:custDataLst>
                <p:tags r:id="rId3"/>
              </p:custDataLst>
            </p:nvPr>
          </p:nvCxnSpPr>
          <p:spPr>
            <a:xfrm>
              <a:off x="10258" y="8754"/>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7" name="直接连接符 46"/>
            <p:cNvCxnSpPr/>
            <p:nvPr>
              <p:custDataLst>
                <p:tags r:id="rId4"/>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5"/>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6"/>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7"/>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8"/>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9"/>
              </p:custDataLst>
            </p:nvPr>
          </p:nvSpPr>
          <p:spPr>
            <a:xfrm>
              <a:off x="6864" y="4869"/>
              <a:ext cx="3788" cy="4138"/>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10"/>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1"/>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2"/>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3"/>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4"/>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3.1 </a:t>
              </a:r>
              <a:r>
                <a:rPr lang="zh-CN" altLang="en-US" sz="2400" b="1">
                  <a:solidFill>
                    <a:schemeClr val="bg1"/>
                  </a:solidFill>
                  <a:latin typeface="造字工房言宋体" charset="-122"/>
                  <a:ea typeface="造字工房言宋体" charset="-122"/>
                  <a:cs typeface="造字工房言宋体" charset="-122"/>
                  <a:sym typeface="+mn-ea"/>
                </a:rPr>
                <a:t>链路层功能</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5"/>
              </p:custDataLst>
            </p:nvPr>
          </p:nvSpPr>
          <p:spPr>
            <a:xfrm>
              <a:off x="10926" y="588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fontScale="70000"/>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3.2 </a:t>
              </a:r>
              <a:r>
                <a:rPr lang="zh-CN" altLang="en-US" sz="2400" b="1">
                  <a:solidFill>
                    <a:schemeClr val="bg1"/>
                  </a:solidFill>
                  <a:latin typeface="造字工房言宋体" charset="-122"/>
                  <a:ea typeface="造字工房言宋体" charset="-122"/>
                  <a:cs typeface="造字工房言宋体" charset="-122"/>
                  <a:sym typeface="+mn-ea"/>
                </a:rPr>
                <a:t>点到点信道的链路</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6"/>
              </p:custDataLst>
            </p:nvPr>
          </p:nvSpPr>
          <p:spPr>
            <a:xfrm>
              <a:off x="10926" y="6555"/>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b="1">
                  <a:solidFill>
                    <a:schemeClr val="accent4"/>
                  </a:solidFill>
                  <a:latin typeface="造字工房言宋体" charset="-122"/>
                  <a:ea typeface="造字工房言宋体" charset="-122"/>
                  <a:cs typeface="Times New Roman" panose="02020603050405020304" pitchFamily="18" charset="0"/>
                  <a:sym typeface="+mn-ea"/>
                </a:rPr>
                <a:t>3.3</a:t>
              </a:r>
              <a:r>
                <a:rPr lang="zh-CN" altLang="en-US" sz="2400" b="1">
                  <a:solidFill>
                    <a:schemeClr val="accent4"/>
                  </a:solidFill>
                  <a:latin typeface="造字工房言宋体" charset="-122"/>
                  <a:ea typeface="造字工房言宋体" charset="-122"/>
                  <a:cs typeface="Times New Roman" panose="02020603050405020304" pitchFamily="18" charset="0"/>
                  <a:sym typeface="+mn-ea"/>
                </a:rPr>
                <a:t>广播信道的链路</a:t>
              </a:r>
              <a:endParaRPr lang="zh-CN" altLang="en-US" sz="2400" b="1">
                <a:solidFill>
                  <a:schemeClr val="accent4"/>
                </a:solidFill>
                <a:latin typeface="造字工房言宋体" charset="-122"/>
                <a:ea typeface="造字工房言宋体" charset="-122"/>
                <a:cs typeface="Times New Roman" panose="02020603050405020304" pitchFamily="18" charset="0"/>
                <a:sym typeface="+mn-ea"/>
              </a:endParaRPr>
            </a:p>
          </p:txBody>
        </p:sp>
        <p:sp>
          <p:nvSpPr>
            <p:cNvPr id="71" name="圆角矩形 61"/>
            <p:cNvSpPr/>
            <p:nvPr>
              <p:custDataLst>
                <p:tags r:id="rId17"/>
              </p:custDataLst>
            </p:nvPr>
          </p:nvSpPr>
          <p:spPr>
            <a:xfrm>
              <a:off x="10926" y="7229"/>
              <a:ext cx="3364" cy="525"/>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3.4</a:t>
              </a:r>
              <a:r>
                <a:rPr lang="zh-CN" altLang="en-US" sz="2400" b="1">
                  <a:solidFill>
                    <a:schemeClr val="bg1"/>
                  </a:solidFill>
                  <a:latin typeface="造字工房言宋体" charset="-122"/>
                  <a:ea typeface="造字工房言宋体" charset="-122"/>
                  <a:cs typeface="造字工房言宋体" charset="-122"/>
                  <a:sym typeface="+mn-ea"/>
                </a:rPr>
                <a:t>高速以太网</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76" name="圆角矩形 69"/>
            <p:cNvSpPr/>
            <p:nvPr>
              <p:custDataLst>
                <p:tags r:id="rId18"/>
              </p:custDataLst>
            </p:nvPr>
          </p:nvSpPr>
          <p:spPr>
            <a:xfrm>
              <a:off x="10926" y="7896"/>
              <a:ext cx="3362" cy="525"/>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Times New Roman" panose="02020603050405020304" pitchFamily="18" charset="0"/>
                  <a:ea typeface="造字工房言宋体" charset="-122"/>
                  <a:cs typeface="Times New Roman" panose="02020603050405020304" pitchFamily="18" charset="0"/>
                  <a:sym typeface="+mn-ea"/>
                </a:rPr>
                <a:t>3.5 </a:t>
              </a:r>
              <a:r>
                <a:rPr lang="zh-CN" altLang="en-US" sz="2400" b="1">
                  <a:solidFill>
                    <a:schemeClr val="bg1"/>
                  </a:solidFill>
                  <a:latin typeface="Times New Roman" panose="02020603050405020304" pitchFamily="18" charset="0"/>
                  <a:ea typeface="造字工房言宋体" charset="-122"/>
                  <a:cs typeface="Times New Roman" panose="02020603050405020304" pitchFamily="18" charset="0"/>
                  <a:sym typeface="+mn-ea"/>
                </a:rPr>
                <a:t>扩展以太网</a:t>
              </a:r>
              <a:endParaRPr lang="zh-CN" altLang="en-US" sz="2400" b="1">
                <a:solidFill>
                  <a:schemeClr val="bg1"/>
                </a:solidFill>
                <a:latin typeface="Times New Roman" panose="02020603050405020304" pitchFamily="18" charset="0"/>
                <a:ea typeface="造字工房言宋体" charset="-122"/>
                <a:cs typeface="Times New Roman" panose="02020603050405020304" pitchFamily="18" charset="0"/>
                <a:sym typeface="+mn-ea"/>
              </a:endParaRPr>
            </a:p>
          </p:txBody>
        </p:sp>
        <p:sp>
          <p:nvSpPr>
            <p:cNvPr id="11" name="椭圆 10"/>
            <p:cNvSpPr/>
            <p:nvPr>
              <p:custDataLst>
                <p:tags r:id="rId19"/>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20"/>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21"/>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22"/>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3"/>
              </p:custDataLst>
            </p:nvPr>
          </p:nvSpPr>
          <p:spPr>
            <a:xfrm>
              <a:off x="10813" y="872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4"/>
            <a:stretch>
              <a:fillRect/>
            </a:stretch>
          </p:blipFill>
          <p:spPr>
            <a:xfrm>
              <a:off x="6864" y="5579"/>
              <a:ext cx="3788" cy="1965"/>
            </a:xfrm>
            <a:prstGeom prst="rect">
              <a:avLst/>
            </a:prstGeom>
          </p:spPr>
        </p:pic>
        <p:sp>
          <p:nvSpPr>
            <p:cNvPr id="3" name="椭圆 2"/>
            <p:cNvSpPr/>
            <p:nvPr>
              <p:custDataLst>
                <p:tags r:id="rId25"/>
              </p:custDataLst>
            </p:nvPr>
          </p:nvSpPr>
          <p:spPr>
            <a:xfrm>
              <a:off x="10941" y="8164"/>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grpSp>
      <p:sp>
        <p:nvSpPr>
          <p:cNvPr id="14" name="圆角矩形 18"/>
          <p:cNvSpPr/>
          <p:nvPr>
            <p:custDataLst>
              <p:tags r:id="rId26"/>
            </p:custDataLst>
          </p:nvPr>
        </p:nvSpPr>
        <p:spPr>
          <a:xfrm>
            <a:off x="5466620" y="5099106"/>
            <a:ext cx="2479693" cy="484878"/>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3.6</a:t>
            </a:r>
            <a:r>
              <a:rPr lang="zh-CN" altLang="zh-CN" sz="2400">
                <a:solidFill>
                  <a:schemeClr val="bg1"/>
                </a:solidFill>
                <a:latin typeface="造字工房言宋体" charset="-122"/>
                <a:ea typeface="造字工房言宋体" charset="-122"/>
                <a:cs typeface="造字工房言宋体" charset="-122"/>
                <a:sym typeface="+mn-ea"/>
              </a:rPr>
              <a:t> </a:t>
            </a:r>
            <a:r>
              <a:rPr lang="en-US" altLang="zh-CN" sz="2400">
                <a:solidFill>
                  <a:schemeClr val="bg1"/>
                </a:solidFill>
                <a:latin typeface="造字工房言宋体" charset="-122"/>
                <a:ea typeface="造字工房言宋体" charset="-122"/>
                <a:cs typeface="造字工房言宋体" charset="-122"/>
                <a:sym typeface="+mn-ea"/>
              </a:rPr>
              <a:t>VLAN</a:t>
            </a:r>
            <a:endParaRPr lang="en-US" altLang="zh-CN" sz="2400">
              <a:solidFill>
                <a:schemeClr val="bg1"/>
              </a:solidFill>
              <a:latin typeface="造字工房言宋体" charset="-122"/>
              <a:ea typeface="造字工房言宋体" charset="-122"/>
              <a:cs typeface="造字工房言宋体"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200472" y="-243408"/>
            <a:ext cx="7482627" cy="1134611"/>
          </a:xfrm>
        </p:spPr>
        <p:txBody>
          <a:bodyPr/>
          <a:lstStyle/>
          <a:p>
            <a:br>
              <a:rPr lang="en-US" altLang="zh-CN" dirty="0"/>
            </a:br>
            <a:r>
              <a:rPr lang="en-US" altLang="zh-CN" dirty="0"/>
              <a:t>1.  </a:t>
            </a:r>
            <a:r>
              <a:rPr lang="zh-CN" altLang="en-US" dirty="0"/>
              <a:t>以太网的两个标准  </a:t>
            </a:r>
            <a:endParaRPr lang="zh-CN" altLang="en-US" dirty="0"/>
          </a:p>
        </p:txBody>
      </p:sp>
      <p:sp>
        <p:nvSpPr>
          <p:cNvPr id="398339" name="Rectangle 3"/>
          <p:cNvSpPr>
            <a:spLocks noGrp="1" noChangeArrowheads="1"/>
          </p:cNvSpPr>
          <p:nvPr>
            <p:ph idx="1"/>
          </p:nvPr>
        </p:nvSpPr>
        <p:spPr>
          <a:xfrm>
            <a:off x="1031983" y="1196752"/>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solidFill>
                  <a:srgbClr val="FF0000"/>
                </a:solidFill>
                <a:latin typeface="Times New Roman" panose="02020603050405020304" pitchFamily="18" charset="0"/>
                <a:cs typeface="Times New Roman" panose="02020603050405020304" pitchFamily="18" charset="0"/>
              </a:rPr>
              <a:t>DIX Ethernet V2 </a:t>
            </a:r>
            <a:r>
              <a:rPr lang="zh-CN" altLang="en-US" dirty="0">
                <a:latin typeface="Times New Roman" panose="02020603050405020304" pitchFamily="18" charset="0"/>
                <a:cs typeface="Times New Roman" panose="02020603050405020304" pitchFamily="18" charset="0"/>
              </a:rPr>
              <a:t>是世界上第一个局域网产品（以太网）的规约。诞生于</a:t>
            </a:r>
            <a:r>
              <a:rPr lang="en-US" altLang="zh-CN" dirty="0">
                <a:latin typeface="Times New Roman" panose="02020603050405020304" pitchFamily="18" charset="0"/>
                <a:cs typeface="Times New Roman" panose="02020603050405020304" pitchFamily="18" charset="0"/>
              </a:rPr>
              <a:t>1982</a:t>
            </a:r>
            <a:r>
              <a:rPr lang="zh-CN" altLang="en-US" dirty="0">
                <a:latin typeface="Times New Roman" panose="02020603050405020304" pitchFamily="18" charset="0"/>
                <a:cs typeface="Times New Roman" panose="02020603050405020304" pitchFamily="18" charset="0"/>
              </a:rPr>
              <a:t>年，由</a:t>
            </a:r>
            <a:r>
              <a:rPr lang="en-US" altLang="zh-CN" dirty="0">
                <a:latin typeface="Times New Roman" panose="02020603050405020304" pitchFamily="18" charset="0"/>
                <a:cs typeface="Times New Roman" panose="02020603050405020304" pitchFamily="18" charset="0"/>
              </a:rPr>
              <a:t>DEC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Intel</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Xerox</a:t>
            </a:r>
            <a:r>
              <a:rPr lang="zh-CN" altLang="en-US" dirty="0">
                <a:latin typeface="Times New Roman" panose="02020603050405020304" pitchFamily="18" charset="0"/>
                <a:cs typeface="Times New Roman" panose="02020603050405020304" pitchFamily="18" charset="0"/>
              </a:rPr>
              <a:t>联合提出的。</a:t>
            </a:r>
            <a:endParaRPr lang="zh-CN" altLang="en-US"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IEEE 802.3 </a:t>
            </a:r>
            <a:r>
              <a:rPr lang="zh-CN" altLang="en-US" dirty="0">
                <a:latin typeface="Times New Roman" panose="02020603050405020304" pitchFamily="18" charset="0"/>
                <a:cs typeface="Times New Roman" panose="02020603050405020304" pitchFamily="18" charset="0"/>
              </a:rPr>
              <a:t>是</a:t>
            </a:r>
            <a:r>
              <a:rPr lang="zh-CN" altLang="zh-CN" dirty="0">
                <a:latin typeface="Times New Roman" panose="02020603050405020304" pitchFamily="18" charset="0"/>
                <a:cs typeface="Times New Roman" panose="02020603050405020304" pitchFamily="18" charset="0"/>
              </a:rPr>
              <a:t>第一个</a:t>
            </a:r>
            <a:r>
              <a:rPr lang="en-US" altLang="zh-CN" dirty="0">
                <a:latin typeface="Times New Roman" panose="02020603050405020304" pitchFamily="18" charset="0"/>
                <a:cs typeface="Times New Roman" panose="02020603050405020304" pitchFamily="18" charset="0"/>
              </a:rPr>
              <a:t> IEEE </a:t>
            </a:r>
            <a:r>
              <a:rPr lang="zh-CN" altLang="zh-CN" dirty="0">
                <a:latin typeface="Times New Roman" panose="02020603050405020304" pitchFamily="18" charset="0"/>
                <a:cs typeface="Times New Roman" panose="02020603050405020304" pitchFamily="18" charset="0"/>
              </a:rPr>
              <a:t>的以太网标准</a:t>
            </a:r>
            <a:r>
              <a:rPr lang="zh-CN" altLang="en-US" dirty="0">
                <a:latin typeface="Times New Roman" panose="02020603050405020304" pitchFamily="18" charset="0"/>
                <a:cs typeface="Times New Roman" panose="02020603050405020304" pitchFamily="18" charset="0"/>
              </a:rPr>
              <a:t>。诞生于</a:t>
            </a:r>
            <a:r>
              <a:rPr lang="en-US" altLang="zh-CN" dirty="0">
                <a:latin typeface="Times New Roman" panose="02020603050405020304" pitchFamily="18" charset="0"/>
                <a:cs typeface="Times New Roman" panose="02020603050405020304" pitchFamily="18" charset="0"/>
              </a:rPr>
              <a:t>1983</a:t>
            </a:r>
            <a:r>
              <a:rPr lang="zh-CN" altLang="en-US" dirty="0">
                <a:latin typeface="Times New Roman" panose="02020603050405020304" pitchFamily="18" charset="0"/>
                <a:cs typeface="Times New Roman" panose="02020603050405020304" pitchFamily="18" charset="0"/>
              </a:rPr>
              <a:t>年。</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DIX Ethernet V2 </a:t>
            </a:r>
            <a:r>
              <a:rPr lang="zh-CN" altLang="en-US" dirty="0">
                <a:latin typeface="Times New Roman" panose="02020603050405020304" pitchFamily="18" charset="0"/>
                <a:cs typeface="Times New Roman" panose="02020603050405020304" pitchFamily="18" charset="0"/>
              </a:rPr>
              <a:t>标准与 </a:t>
            </a:r>
            <a:r>
              <a:rPr lang="en-US" altLang="zh-CN" dirty="0">
                <a:latin typeface="Times New Roman" panose="02020603050405020304" pitchFamily="18" charset="0"/>
                <a:cs typeface="Times New Roman" panose="02020603050405020304" pitchFamily="18" charset="0"/>
              </a:rPr>
              <a:t>IEEE </a:t>
            </a:r>
            <a:r>
              <a:rPr lang="zh-CN" altLang="en-US" dirty="0">
                <a:latin typeface="Times New Roman" panose="02020603050405020304" pitchFamily="18" charset="0"/>
                <a:cs typeface="Times New Roman" panose="02020603050405020304" pitchFamily="18" charset="0"/>
              </a:rPr>
              <a:t>的 </a:t>
            </a:r>
            <a:r>
              <a:rPr lang="en-US" altLang="zh-CN" dirty="0">
                <a:latin typeface="Times New Roman" panose="02020603050405020304" pitchFamily="18" charset="0"/>
                <a:cs typeface="Times New Roman" panose="02020603050405020304" pitchFamily="18" charset="0"/>
              </a:rPr>
              <a:t>802.3 </a:t>
            </a:r>
            <a:r>
              <a:rPr lang="zh-CN" altLang="en-US" dirty="0">
                <a:latin typeface="Times New Roman" panose="02020603050405020304" pitchFamily="18" charset="0"/>
                <a:cs typeface="Times New Roman" panose="02020603050405020304" pitchFamily="18" charset="0"/>
              </a:rPr>
              <a:t>标准只有很小的差别，因此可以将 </a:t>
            </a:r>
            <a:r>
              <a:rPr lang="en-US" altLang="zh-CN" dirty="0">
                <a:latin typeface="Times New Roman" panose="02020603050405020304" pitchFamily="18" charset="0"/>
                <a:cs typeface="Times New Roman" panose="02020603050405020304" pitchFamily="18" charset="0"/>
              </a:rPr>
              <a:t>802.3 </a:t>
            </a:r>
            <a:r>
              <a:rPr lang="zh-CN" altLang="en-US" dirty="0">
                <a:latin typeface="Times New Roman" panose="02020603050405020304" pitchFamily="18" charset="0"/>
                <a:cs typeface="Times New Roman" panose="02020603050405020304" pitchFamily="18" charset="0"/>
              </a:rPr>
              <a:t>局域网简称为“以太网”。</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严格说来，“以太网”应当是指符合 </a:t>
            </a:r>
            <a:r>
              <a:rPr lang="en-US" altLang="zh-CN" dirty="0">
                <a:latin typeface="Times New Roman" panose="02020603050405020304" pitchFamily="18" charset="0"/>
                <a:cs typeface="Times New Roman" panose="02020603050405020304" pitchFamily="18" charset="0"/>
              </a:rPr>
              <a:t>DIX Ethernet V2 </a:t>
            </a:r>
            <a:r>
              <a:rPr lang="zh-CN" altLang="en-US" dirty="0">
                <a:latin typeface="Times New Roman" panose="02020603050405020304" pitchFamily="18" charset="0"/>
                <a:cs typeface="Times New Roman" panose="02020603050405020304" pitchFamily="18" charset="0"/>
              </a:rPr>
              <a:t>标准的局域网 。</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endParaRPr lang="zh-CN" altLang="en-US" sz="4000"/>
          </a:p>
        </p:txBody>
      </p:sp>
      <p:sp>
        <p:nvSpPr>
          <p:cNvPr id="399363" name="Rectangle 3"/>
          <p:cNvSpPr>
            <a:spLocks noGrp="1" noChangeArrowheads="1"/>
          </p:cNvSpPr>
          <p:nvPr>
            <p:ph idx="1"/>
          </p:nvPr>
        </p:nvSpPr>
        <p:spPr>
          <a:xfrm>
            <a:off x="1031983" y="1752368"/>
            <a:ext cx="8346723" cy="3332816"/>
          </a:xfrm>
        </p:spPr>
        <p:txBody>
          <a:bodyPr/>
          <a:lstStyle/>
          <a:p>
            <a:r>
              <a:rPr lang="zh-CN" altLang="en-US" sz="2800" dirty="0">
                <a:latin typeface="Times New Roman" panose="02020603050405020304" pitchFamily="18" charset="0"/>
                <a:cs typeface="Times New Roman" panose="02020603050405020304" pitchFamily="18" charset="0"/>
              </a:rPr>
              <a:t>为了使数据链路层能更好地适应多种局域网标准，</a:t>
            </a:r>
            <a:r>
              <a:rPr lang="en-US" altLang="zh-CN" sz="2800" dirty="0">
                <a:latin typeface="Times New Roman" panose="02020603050405020304" pitchFamily="18" charset="0"/>
                <a:cs typeface="Times New Roman" panose="02020603050405020304" pitchFamily="18" charset="0"/>
              </a:rPr>
              <a:t>IEEE 802 </a:t>
            </a:r>
            <a:r>
              <a:rPr lang="zh-CN" altLang="en-US" sz="2800" dirty="0">
                <a:latin typeface="Times New Roman" panose="02020603050405020304" pitchFamily="18" charset="0"/>
                <a:cs typeface="Times New Roman" panose="02020603050405020304" pitchFamily="18" charset="0"/>
              </a:rPr>
              <a:t>委员会就将局域网的数据链路层拆成两个子层：</a:t>
            </a:r>
            <a:endParaRPr lang="zh-CN" altLang="en-US" sz="2800" dirty="0">
              <a:latin typeface="Times New Roman" panose="02020603050405020304" pitchFamily="18" charset="0"/>
              <a:cs typeface="Times New Roman" panose="02020603050405020304" pitchFamily="18" charset="0"/>
            </a:endParaRPr>
          </a:p>
          <a:p>
            <a:pPr lvl="1"/>
            <a:r>
              <a:rPr lang="zh-CN" altLang="en-US" sz="24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逻辑链路控制 </a:t>
            </a:r>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LLC (Logical Link Control)</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子层；</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a:p>
            <a:pPr lvl="1"/>
            <a:r>
              <a:rPr lang="zh-CN" altLang="en-US" sz="24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媒体接入控制 </a:t>
            </a:r>
            <a:r>
              <a:rPr lang="en-US" altLang="zh-CN" sz="2400" dirty="0">
                <a:latin typeface="Times New Roman" panose="02020603050405020304" pitchFamily="18" charset="0"/>
                <a:cs typeface="Times New Roman" panose="02020603050405020304" pitchFamily="18" charset="0"/>
              </a:rPr>
              <a:t>MAC (Medium Access Control)</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子层。</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与接入到传输媒体有关的内容都放在 </a:t>
            </a:r>
            <a:r>
              <a:rPr lang="en-US" altLang="zh-CN" sz="2800" dirty="0">
                <a:latin typeface="Times New Roman" panose="02020603050405020304" pitchFamily="18" charset="0"/>
                <a:cs typeface="Times New Roman" panose="02020603050405020304" pitchFamily="18" charset="0"/>
              </a:rPr>
              <a:t>MAC</a:t>
            </a:r>
            <a:r>
              <a:rPr lang="zh-CN" altLang="en-US" sz="2800" dirty="0">
                <a:latin typeface="Times New Roman" panose="02020603050405020304" pitchFamily="18" charset="0"/>
                <a:cs typeface="Times New Roman" panose="02020603050405020304" pitchFamily="18" charset="0"/>
              </a:rPr>
              <a:t>子层，而 </a:t>
            </a:r>
            <a:r>
              <a:rPr lang="en-US" altLang="zh-CN" sz="2800" dirty="0">
                <a:latin typeface="Times New Roman" panose="02020603050405020304" pitchFamily="18" charset="0"/>
                <a:cs typeface="Times New Roman" panose="02020603050405020304" pitchFamily="18" charset="0"/>
              </a:rPr>
              <a:t>LLC </a:t>
            </a:r>
            <a:r>
              <a:rPr lang="zh-CN" altLang="en-US" sz="2800" dirty="0">
                <a:latin typeface="Times New Roman" panose="02020603050405020304" pitchFamily="18" charset="0"/>
                <a:cs typeface="Times New Roman" panose="02020603050405020304" pitchFamily="18" charset="0"/>
              </a:rPr>
              <a:t>子层则与传输媒体无关。</a:t>
            </a:r>
            <a:endParaRPr lang="en-US" altLang="zh-CN" sz="2800" dirty="0">
              <a:latin typeface="Times New Roman" panose="02020603050405020304" pitchFamily="18" charset="0"/>
              <a:cs typeface="Times New Roman" panose="02020603050405020304" pitchFamily="18" charset="0"/>
            </a:endParaRPr>
          </a:p>
          <a:p>
            <a:r>
              <a:rPr lang="zh-CN" altLang="en-US" sz="2800" dirty="0">
                <a:solidFill>
                  <a:srgbClr val="FF0000"/>
                </a:solidFill>
                <a:latin typeface="Times New Roman" panose="02020603050405020304" pitchFamily="18" charset="0"/>
                <a:cs typeface="Times New Roman" panose="02020603050405020304" pitchFamily="18" charset="0"/>
              </a:rPr>
              <a:t>不管采用何种协议的局域网，对 </a:t>
            </a:r>
            <a:r>
              <a:rPr lang="en-US" altLang="zh-CN" sz="2800" dirty="0">
                <a:solidFill>
                  <a:srgbClr val="FF0000"/>
                </a:solidFill>
                <a:latin typeface="Times New Roman" panose="02020603050405020304" pitchFamily="18" charset="0"/>
                <a:cs typeface="Times New Roman" panose="02020603050405020304" pitchFamily="18" charset="0"/>
              </a:rPr>
              <a:t>LLC </a:t>
            </a:r>
            <a:r>
              <a:rPr lang="zh-CN" altLang="en-US" sz="2800" dirty="0">
                <a:solidFill>
                  <a:srgbClr val="FF0000"/>
                </a:solidFill>
                <a:latin typeface="Times New Roman" panose="02020603050405020304" pitchFamily="18" charset="0"/>
                <a:cs typeface="Times New Roman" panose="02020603050405020304" pitchFamily="18" charset="0"/>
              </a:rPr>
              <a:t>子层来说都是透明的。</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LLC</a:t>
            </a:r>
            <a:r>
              <a:rPr lang="en-US" altLang="zh-CN" dirty="0"/>
              <a:t> </a:t>
            </a:r>
            <a:r>
              <a:rPr lang="zh-CN" altLang="en-US" dirty="0"/>
              <a:t>子层是透明的 </a:t>
            </a:r>
            <a:endParaRPr lang="zh-CN" altLang="en-US" dirty="0"/>
          </a:p>
        </p:txBody>
      </p:sp>
      <p:sp>
        <p:nvSpPr>
          <p:cNvPr id="400409" name="Freeform 25"/>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anose="02010609060101010101" pitchFamily="2" charset="-122"/>
            </a:endParaRPr>
          </a:p>
        </p:txBody>
      </p:sp>
      <p:sp>
        <p:nvSpPr>
          <p:cNvPr id="400402" name="Freeform 18"/>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anose="02010609060101010101"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anose="02010609060101010101" pitchFamily="2" charset="-122"/>
            </a:endParaRPr>
          </a:p>
        </p:txBody>
      </p:sp>
      <p:grpSp>
        <p:nvGrpSpPr>
          <p:cNvPr id="400386" name="Group 2"/>
          <p:cNvGrpSpPr/>
          <p:nvPr/>
        </p:nvGrpSpPr>
        <p:grpSpPr bwMode="auto">
          <a:xfrm>
            <a:off x="4485217" y="3284538"/>
            <a:ext cx="2027635" cy="1657350"/>
            <a:chOff x="109" y="1226"/>
            <a:chExt cx="2516" cy="1675"/>
          </a:xfrm>
          <a:solidFill>
            <a:srgbClr val="FFFF00"/>
          </a:solidFill>
        </p:grpSpPr>
        <p:grpSp>
          <p:nvGrpSpPr>
            <p:cNvPr id="400387" name="Group 3"/>
            <p:cNvGrpSpPr/>
            <p:nvPr/>
          </p:nvGrpSpPr>
          <p:grpSpPr bwMode="auto">
            <a:xfrm>
              <a:off x="109" y="1226"/>
              <a:ext cx="2516" cy="1675"/>
              <a:chOff x="109" y="1226"/>
              <a:chExt cx="2516" cy="1675"/>
            </a:xfrm>
            <a:grpFill/>
          </p:grpSpPr>
          <p:grpSp>
            <p:nvGrpSpPr>
              <p:cNvPr id="400388" name="Group 4"/>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2000" b="1">
                  <a:solidFill>
                    <a:srgbClr val="000099"/>
                  </a:solidFill>
                  <a:latin typeface="+mn-lt"/>
                  <a:ea typeface="黑体" panose="02010609060101010101" pitchFamily="2" charset="-122"/>
                </a:endParaRPr>
              </a:p>
            </p:txBody>
          </p:sp>
        </p:grpSp>
        <p:sp>
          <p:nvSpPr>
            <p:cNvPr id="400397"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anose="02010609060101010101" pitchFamily="2" charset="-122"/>
              </a:rPr>
              <a:t>局 域 网</a:t>
            </a:r>
            <a:endParaRPr kumimoji="1" lang="zh-CN" altLang="en-US" sz="2800" b="1" dirty="0">
              <a:solidFill>
                <a:srgbClr val="000099"/>
              </a:solidFill>
              <a:latin typeface="+mn-lt"/>
              <a:ea typeface="黑体" panose="02010609060101010101" pitchFamily="2" charset="-122"/>
            </a:endParaRP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站点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grpSp>
        <p:nvGrpSpPr>
          <p:cNvPr id="400415" name="Group 31"/>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逻辑链路控制</a:t>
              </a:r>
              <a:endParaRPr kumimoji="1" lang="zh-CN" altLang="en-US" sz="2000" b="1">
                <a:solidFill>
                  <a:srgbClr val="000099"/>
                </a:solidFill>
                <a:latin typeface="+mn-lt"/>
                <a:ea typeface="黑体" panose="02010609060101010101" pitchFamily="2" charset="-122"/>
              </a:endParaRP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LLC</a:t>
              </a:r>
              <a:endParaRPr kumimoji="1" lang="en-US" altLang="zh-CN" sz="2000" b="1">
                <a:solidFill>
                  <a:srgbClr val="000099"/>
                </a:solidFill>
                <a:latin typeface="+mn-lt"/>
                <a:ea typeface="黑体" panose="02010609060101010101" pitchFamily="2" charset="-122"/>
              </a:endParaRP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LLC</a:t>
              </a:r>
              <a:endParaRPr kumimoji="1" lang="en-US" altLang="zh-CN" sz="2000" b="1">
                <a:solidFill>
                  <a:srgbClr val="000099"/>
                </a:solidFill>
                <a:latin typeface="+mn-lt"/>
                <a:ea typeface="黑体" panose="02010609060101010101" pitchFamily="2" charset="-122"/>
              </a:endParaRPr>
            </a:p>
          </p:txBody>
        </p:sp>
      </p:grpSp>
      <p:grpSp>
        <p:nvGrpSpPr>
          <p:cNvPr id="400420" name="Group 36"/>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媒体接入控制</a:t>
              </a:r>
              <a:endParaRPr kumimoji="1" lang="zh-CN" altLang="en-US" sz="2000" b="1">
                <a:solidFill>
                  <a:srgbClr val="000099"/>
                </a:solidFill>
                <a:latin typeface="+mn-lt"/>
                <a:ea typeface="黑体" panose="02010609060101010101" pitchFamily="2" charset="-122"/>
              </a:endParaRP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endParaRPr kumimoji="1" lang="en-US" altLang="zh-CN" sz="2000" b="1">
                <a:solidFill>
                  <a:srgbClr val="000099"/>
                </a:solidFill>
                <a:latin typeface="+mn-lt"/>
                <a:ea typeface="黑体" panose="02010609060101010101" pitchFamily="2" charset="-122"/>
              </a:endParaRP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endParaRPr kumimoji="1" lang="en-US" altLang="zh-CN" sz="2000" b="1">
                <a:solidFill>
                  <a:srgbClr val="000099"/>
                </a:solidFill>
                <a:latin typeface="+mn-lt"/>
                <a:ea typeface="黑体" panose="02010609060101010101" pitchFamily="2" charset="-122"/>
              </a:endParaRPr>
            </a:p>
          </p:txBody>
        </p:sp>
      </p:grpSp>
      <p:sp>
        <p:nvSpPr>
          <p:cNvPr id="400426" name="AutoShape 42"/>
          <p:cNvSpPr/>
          <p:nvPr/>
        </p:nvSpPr>
        <p:spPr bwMode="auto">
          <a:xfrm>
            <a:off x="8650553" y="3302001"/>
            <a:ext cx="128985" cy="1052513"/>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algn="ctr" defTabSz="762000" eaLnBrk="0" hangingPunct="0"/>
            <a:r>
              <a:rPr kumimoji="1" lang="zh-CN" altLang="en-US" sz="2000" b="1">
                <a:solidFill>
                  <a:srgbClr val="000099"/>
                </a:solidFill>
                <a:latin typeface="+mn-lt"/>
                <a:ea typeface="黑体" panose="02010609060101010101" pitchFamily="2" charset="-122"/>
              </a:rPr>
              <a:t>链路层</a:t>
            </a:r>
            <a:endParaRPr kumimoji="1" lang="zh-CN" altLang="en-US" sz="2000" b="1">
              <a:solidFill>
                <a:srgbClr val="000099"/>
              </a:solidFill>
              <a:latin typeface="+mn-lt"/>
              <a:ea typeface="黑体" panose="02010609060101010101" pitchFamily="2" charset="-122"/>
            </a:endParaRP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站点 </a:t>
            </a:r>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ln>
          <a:effectLst/>
        </p:spPr>
        <p:txBody>
          <a:bodyPr wrap="none">
            <a:spAutoFit/>
          </a:bodyPr>
          <a:lstStyle/>
          <a:p>
            <a:pPr algn="ctr"/>
            <a:r>
              <a:rPr kumimoji="1" lang="en-US" altLang="zh-CN" sz="2800" b="1" dirty="0">
                <a:solidFill>
                  <a:srgbClr val="C00000"/>
                </a:solidFill>
                <a:latin typeface="+mn-lt"/>
                <a:ea typeface="黑体" panose="02010609060101010101" pitchFamily="2" charset="-122"/>
              </a:rPr>
              <a:t>LLC </a:t>
            </a:r>
            <a:r>
              <a:rPr kumimoji="1" lang="zh-CN" altLang="en-US" sz="2800" b="1" dirty="0">
                <a:solidFill>
                  <a:srgbClr val="C00000"/>
                </a:solidFill>
                <a:latin typeface="+mn-lt"/>
                <a:ea typeface="黑体" panose="02010609060101010101" pitchFamily="2" charset="-122"/>
              </a:rPr>
              <a:t>子层看不见</a:t>
            </a:r>
            <a:endParaRPr kumimoji="1" lang="zh-CN" altLang="en-US" sz="2800" b="1" dirty="0">
              <a:solidFill>
                <a:srgbClr val="C00000"/>
              </a:solidFill>
              <a:latin typeface="+mn-lt"/>
              <a:ea typeface="黑体" panose="02010609060101010101" pitchFamily="2" charset="-122"/>
            </a:endParaRPr>
          </a:p>
          <a:p>
            <a:pPr algn="ctr"/>
            <a:r>
              <a:rPr kumimoji="1" lang="zh-CN" altLang="en-US" sz="2800" b="1" dirty="0">
                <a:solidFill>
                  <a:srgbClr val="C00000"/>
                </a:solidFill>
                <a:latin typeface="+mn-lt"/>
                <a:ea typeface="黑体" panose="02010609060101010101" pitchFamily="2" charset="-122"/>
              </a:rPr>
              <a:t>下面的局域网</a:t>
            </a:r>
            <a:endParaRPr kumimoji="1" lang="zh-CN" altLang="en-US" sz="2800" b="1" dirty="0">
              <a:solidFill>
                <a:srgbClr val="C00000"/>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a:t>一般不考</a:t>
            </a:r>
            <a:r>
              <a:rPr lang="zh-CN" altLang="en-US" dirty="0">
                <a:latin typeface="Times New Roman" panose="02020603050405020304" pitchFamily="18" charset="0"/>
                <a:cs typeface="Times New Roman" panose="02020603050405020304" pitchFamily="18" charset="0"/>
              </a:rPr>
              <a:t>虑 </a:t>
            </a:r>
            <a:r>
              <a:rPr lang="en-US" altLang="zh-CN" dirty="0">
                <a:latin typeface="Times New Roman" panose="02020603050405020304" pitchFamily="18" charset="0"/>
                <a:cs typeface="Times New Roman" panose="02020603050405020304" pitchFamily="18" charset="0"/>
              </a:rPr>
              <a:t>LLC </a:t>
            </a:r>
            <a:r>
              <a:rPr lang="zh-CN" altLang="en-US" dirty="0">
                <a:latin typeface="Times New Roman" panose="02020603050405020304" pitchFamily="18" charset="0"/>
                <a:cs typeface="Times New Roman" panose="02020603050405020304" pitchFamily="18" charset="0"/>
              </a:rPr>
              <a:t>子</a:t>
            </a:r>
            <a:r>
              <a:rPr lang="zh-CN" altLang="en-US" dirty="0"/>
              <a:t>层 </a:t>
            </a:r>
            <a:endParaRPr lang="zh-CN" altLang="en-US" dirty="0"/>
          </a:p>
        </p:txBody>
      </p:sp>
      <p:sp>
        <p:nvSpPr>
          <p:cNvPr id="401411"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由于 </a:t>
            </a:r>
            <a:r>
              <a:rPr lang="en-US" altLang="zh-CN" dirty="0">
                <a:latin typeface="Times New Roman" panose="02020603050405020304" pitchFamily="18" charset="0"/>
                <a:cs typeface="Times New Roman" panose="02020603050405020304" pitchFamily="18" charset="0"/>
              </a:rPr>
              <a:t>TCP/IP </a:t>
            </a:r>
            <a:r>
              <a:rPr lang="zh-CN" altLang="en-US" dirty="0">
                <a:latin typeface="Times New Roman" panose="02020603050405020304" pitchFamily="18" charset="0"/>
                <a:cs typeface="Times New Roman" panose="02020603050405020304" pitchFamily="18" charset="0"/>
              </a:rPr>
              <a:t>体系经常使用的局域网是 </a:t>
            </a:r>
            <a:r>
              <a:rPr lang="en-US" altLang="zh-CN" dirty="0">
                <a:latin typeface="Times New Roman" panose="02020603050405020304" pitchFamily="18" charset="0"/>
                <a:cs typeface="Times New Roman" panose="02020603050405020304" pitchFamily="18" charset="0"/>
              </a:rPr>
              <a:t>DIX Ethernet V2 </a:t>
            </a:r>
            <a:r>
              <a:rPr lang="zh-CN" altLang="en-US" dirty="0">
                <a:latin typeface="Times New Roman" panose="02020603050405020304" pitchFamily="18" charset="0"/>
                <a:cs typeface="Times New Roman" panose="02020603050405020304" pitchFamily="18" charset="0"/>
              </a:rPr>
              <a:t>而不是 </a:t>
            </a:r>
            <a:r>
              <a:rPr lang="en-US" altLang="zh-CN" dirty="0">
                <a:latin typeface="Times New Roman" panose="02020603050405020304" pitchFamily="18" charset="0"/>
                <a:cs typeface="Times New Roman" panose="02020603050405020304" pitchFamily="18" charset="0"/>
              </a:rPr>
              <a:t>802.3 </a:t>
            </a:r>
            <a:r>
              <a:rPr lang="zh-CN" altLang="en-US" dirty="0">
                <a:latin typeface="Times New Roman" panose="02020603050405020304" pitchFamily="18" charset="0"/>
                <a:cs typeface="Times New Roman" panose="02020603050405020304" pitchFamily="18" charset="0"/>
              </a:rPr>
              <a:t>标准中的几种局域网，因此现在 </a:t>
            </a:r>
            <a:r>
              <a:rPr lang="en-US" altLang="zh-CN" dirty="0">
                <a:latin typeface="Times New Roman" panose="02020603050405020304" pitchFamily="18" charset="0"/>
                <a:cs typeface="Times New Roman" panose="02020603050405020304" pitchFamily="18" charset="0"/>
              </a:rPr>
              <a:t>802 </a:t>
            </a:r>
            <a:r>
              <a:rPr lang="zh-CN" altLang="en-US" dirty="0">
                <a:latin typeface="Times New Roman" panose="02020603050405020304" pitchFamily="18" charset="0"/>
                <a:cs typeface="Times New Roman" panose="02020603050405020304" pitchFamily="18" charset="0"/>
              </a:rPr>
              <a:t>委员会制定的逻辑链路控制子层 </a:t>
            </a:r>
            <a:r>
              <a:rPr lang="en-US" altLang="zh-CN" dirty="0">
                <a:latin typeface="Times New Roman" panose="02020603050405020304" pitchFamily="18" charset="0"/>
                <a:cs typeface="Times New Roman" panose="02020603050405020304" pitchFamily="18" charset="0"/>
              </a:rPr>
              <a:t>LLC</a:t>
            </a:r>
            <a:r>
              <a:rPr lang="zh-CN" altLang="en-US" dirty="0">
                <a:latin typeface="Times New Roman" panose="02020603050405020304" pitchFamily="18" charset="0"/>
                <a:cs typeface="Times New Roman" panose="02020603050405020304" pitchFamily="18" charset="0"/>
              </a:rPr>
              <a:t>（即 </a:t>
            </a:r>
            <a:r>
              <a:rPr lang="en-US" altLang="zh-CN" dirty="0">
                <a:latin typeface="Times New Roman" panose="02020603050405020304" pitchFamily="18" charset="0"/>
                <a:cs typeface="Times New Roman" panose="02020603050405020304" pitchFamily="18" charset="0"/>
              </a:rPr>
              <a:t>802.2 </a:t>
            </a:r>
            <a:r>
              <a:rPr lang="zh-CN" altLang="en-US" dirty="0">
                <a:latin typeface="Times New Roman" panose="02020603050405020304" pitchFamily="18" charset="0"/>
                <a:cs typeface="Times New Roman" panose="02020603050405020304" pitchFamily="18" charset="0"/>
              </a:rPr>
              <a:t>标准）的作用已经不大了。</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很多厂商生产的适配器上就仅装有 </a:t>
            </a:r>
            <a:r>
              <a:rPr lang="en-US" altLang="zh-CN" dirty="0">
                <a:latin typeface="Times New Roman" panose="02020603050405020304" pitchFamily="18" charset="0"/>
                <a:cs typeface="Times New Roman" panose="02020603050405020304" pitchFamily="18" charset="0"/>
              </a:rPr>
              <a:t>MAC </a:t>
            </a:r>
            <a:r>
              <a:rPr lang="zh-CN" altLang="en-US" dirty="0">
                <a:latin typeface="Times New Roman" panose="02020603050405020304" pitchFamily="18" charset="0"/>
                <a:cs typeface="Times New Roman" panose="02020603050405020304" pitchFamily="18" charset="0"/>
              </a:rPr>
              <a:t>协议而没有 </a:t>
            </a:r>
            <a:r>
              <a:rPr lang="en-US" altLang="zh-CN" dirty="0">
                <a:latin typeface="Times New Roman" panose="02020603050405020304" pitchFamily="18" charset="0"/>
                <a:cs typeface="Times New Roman" panose="02020603050405020304" pitchFamily="18" charset="0"/>
              </a:rPr>
              <a:t>LLC </a:t>
            </a:r>
            <a:r>
              <a:rPr lang="zh-CN" altLang="en-US" dirty="0">
                <a:latin typeface="Times New Roman" panose="02020603050405020304" pitchFamily="18" charset="0"/>
                <a:cs typeface="Times New Roman" panose="02020603050405020304" pitchFamily="18" charset="0"/>
              </a:rPr>
              <a:t>协议。</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dirty="0"/>
              <a:t>2.  </a:t>
            </a:r>
            <a:r>
              <a:rPr lang="zh-CN" altLang="en-US" dirty="0"/>
              <a:t>适配器的作用  </a:t>
            </a:r>
            <a:endParaRPr lang="zh-CN" altLang="en-US" dirty="0"/>
          </a:p>
        </p:txBody>
      </p:sp>
      <p:sp>
        <p:nvSpPr>
          <p:cNvPr id="402435"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网络接口板又称为</a:t>
            </a:r>
            <a:r>
              <a:rPr lang="zh-CN" altLang="en-US" dirty="0">
                <a:solidFill>
                  <a:srgbClr val="FF0000"/>
                </a:solidFill>
                <a:latin typeface="Times New Roman" panose="02020603050405020304" pitchFamily="18" charset="0"/>
                <a:cs typeface="Times New Roman" panose="02020603050405020304" pitchFamily="18" charset="0"/>
              </a:rPr>
              <a:t>通信适配器 </a:t>
            </a:r>
            <a:r>
              <a:rPr lang="en-US" altLang="zh-CN" dirty="0">
                <a:latin typeface="Times New Roman" panose="02020603050405020304" pitchFamily="18" charset="0"/>
                <a:cs typeface="Times New Roman" panose="02020603050405020304" pitchFamily="18" charset="0"/>
              </a:rPr>
              <a:t>(adapter) </a:t>
            </a:r>
            <a:r>
              <a:rPr lang="zh-CN" altLang="en-US" dirty="0">
                <a:latin typeface="Times New Roman" panose="02020603050405020304" pitchFamily="18" charset="0"/>
                <a:cs typeface="Times New Roman" panose="02020603050405020304" pitchFamily="18" charset="0"/>
              </a:rPr>
              <a:t>或</a:t>
            </a:r>
            <a:r>
              <a:rPr lang="zh-CN" altLang="en-US" dirty="0">
                <a:solidFill>
                  <a:srgbClr val="FF0000"/>
                </a:solidFill>
                <a:latin typeface="Times New Roman" panose="02020603050405020304" pitchFamily="18" charset="0"/>
                <a:cs typeface="Times New Roman" panose="02020603050405020304" pitchFamily="18" charset="0"/>
              </a:rPr>
              <a:t>网络接口卡 </a:t>
            </a:r>
            <a:r>
              <a:rPr lang="en-US" altLang="zh-CN" dirty="0">
                <a:latin typeface="Times New Roman" panose="02020603050405020304" pitchFamily="18" charset="0"/>
                <a:cs typeface="Times New Roman" panose="02020603050405020304" pitchFamily="18" charset="0"/>
              </a:rPr>
              <a:t>NIC (Network Interface Card)</a:t>
            </a:r>
            <a:r>
              <a:rPr lang="zh-CN" altLang="en-US" dirty="0">
                <a:latin typeface="Times New Roman" panose="02020603050405020304" pitchFamily="18" charset="0"/>
                <a:cs typeface="Times New Roman" panose="02020603050405020304" pitchFamily="18" charset="0"/>
              </a:rPr>
              <a:t>，或“</a:t>
            </a:r>
            <a:r>
              <a:rPr lang="zh-CN" altLang="en-US" dirty="0">
                <a:solidFill>
                  <a:srgbClr val="FF0000"/>
                </a:solidFill>
                <a:latin typeface="Times New Roman" panose="02020603050405020304" pitchFamily="18" charset="0"/>
                <a:cs typeface="Times New Roman" panose="02020603050405020304" pitchFamily="18" charset="0"/>
              </a:rPr>
              <a:t>网卡</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适配器的重要功能：</a:t>
            </a:r>
            <a:endParaRPr lang="zh-CN" altLang="en-US" dirty="0">
              <a:latin typeface="Times New Roman" panose="02020603050405020304" pitchFamily="18" charset="0"/>
              <a:cs typeface="Times New Roman" panose="02020603050405020304" pitchFamily="18" charset="0"/>
            </a:endParaRPr>
          </a:p>
          <a:p>
            <a:pPr lvl="1"/>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进行串行</a:t>
            </a:r>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并行转换。</a:t>
            </a:r>
            <a:endPar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对数据进行缓存。</a:t>
            </a:r>
            <a:endPar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在计算机的操作系统安装设备驱动程序。</a:t>
            </a:r>
            <a:endPar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实现以太网协议。</a:t>
            </a:r>
            <a:r>
              <a:rPr lang="zh-CN" altLang="en-US" dirty="0">
                <a:solidFill>
                  <a:srgbClr val="0000FF"/>
                </a:solidFill>
                <a:latin typeface="Times New Roman" panose="02020603050405020304" pitchFamily="18" charset="0"/>
                <a:cs typeface="Times New Roman" panose="02020603050405020304" pitchFamily="18" charset="0"/>
              </a:rPr>
              <a:t> </a:t>
            </a:r>
            <a:r>
              <a:rPr lang="zh-CN" altLang="en-US" dirty="0">
                <a:solidFill>
                  <a:srgbClr val="0000FF"/>
                </a:solidFill>
              </a:rPr>
              <a:t> </a:t>
            </a:r>
            <a:endParaRPr lang="zh-CN" altLang="en-US" dirty="0">
              <a:solidFill>
                <a:srgbClr val="0000FF"/>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计算机通过适配器和局域网</a:t>
            </a:r>
            <a:br>
              <a:rPr lang="en-US" altLang="zh-CN" sz="3600" dirty="0"/>
            </a:br>
            <a:r>
              <a:rPr lang="zh-CN" altLang="en-US" sz="3600" dirty="0"/>
              <a:t>进行通信 </a:t>
            </a:r>
            <a:endParaRPr lang="zh-CN" altLang="en-US" sz="3600" dirty="0"/>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至局域网</a:t>
            </a:r>
            <a:endParaRPr kumimoji="1" lang="zh-CN" altLang="en-US" sz="2400" b="1">
              <a:solidFill>
                <a:srgbClr val="000099"/>
              </a:solidFill>
              <a:latin typeface="+mn-lt"/>
              <a:ea typeface="黑体" panose="02010609060101010101" pitchFamily="2" charset="-122"/>
            </a:endParaRP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适配器</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（网卡）</a:t>
            </a:r>
            <a:endParaRPr kumimoji="1" lang="zh-CN" altLang="en-US" sz="2400" b="1">
              <a:solidFill>
                <a:srgbClr val="000099"/>
              </a:solidFill>
              <a:latin typeface="+mn-lt"/>
              <a:ea typeface="黑体" panose="02010609060101010101" pitchFamily="2" charset="-122"/>
            </a:endParaRP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串行通信</a:t>
            </a:r>
            <a:endParaRPr kumimoji="1" lang="zh-CN" altLang="en-US" sz="2400" b="1">
              <a:solidFill>
                <a:srgbClr val="000099"/>
              </a:solidFill>
              <a:latin typeface="+mn-lt"/>
              <a:ea typeface="黑体" panose="02010609060101010101" pitchFamily="2" charset="-122"/>
            </a:endParaRP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CPU </a:t>
            </a:r>
            <a:r>
              <a:rPr kumimoji="1" lang="zh-CN" altLang="en-US" sz="2400" b="1">
                <a:solidFill>
                  <a:srgbClr val="000099"/>
                </a:solidFill>
                <a:latin typeface="+mn-lt"/>
                <a:ea typeface="黑体" panose="02010609060101010101" pitchFamily="2" charset="-122"/>
              </a:rPr>
              <a:t>和</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存储器</a:t>
            </a:r>
            <a:endParaRPr kumimoji="1" lang="zh-CN" altLang="en-US" sz="2400" b="1">
              <a:solidFill>
                <a:srgbClr val="000099"/>
              </a:solidFill>
              <a:latin typeface="+mn-lt"/>
              <a:ea typeface="黑体" panose="02010609060101010101" pitchFamily="2" charset="-122"/>
            </a:endParaRP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生成发送的数据</a:t>
            </a:r>
            <a:endParaRPr kumimoji="1" lang="zh-CN" altLang="en-US" sz="2400" b="1">
              <a:solidFill>
                <a:srgbClr val="000099"/>
              </a:solidFill>
              <a:latin typeface="+mn-lt"/>
              <a:ea typeface="黑体" panose="02010609060101010101" pitchFamily="2" charset="-122"/>
            </a:endParaRPr>
          </a:p>
          <a:p>
            <a:r>
              <a:rPr kumimoji="1" lang="zh-CN" altLang="en-US" sz="2400" b="1">
                <a:solidFill>
                  <a:srgbClr val="000099"/>
                </a:solidFill>
                <a:latin typeface="+mn-lt"/>
                <a:ea typeface="黑体" panose="02010609060101010101" pitchFamily="2" charset="-122"/>
              </a:rPr>
              <a:t>处理收到的数据</a:t>
            </a:r>
            <a:endParaRPr kumimoji="1" lang="zh-CN" altLang="en-US" sz="2400" b="1">
              <a:solidFill>
                <a:srgbClr val="000099"/>
              </a:solidFill>
              <a:latin typeface="+mn-lt"/>
              <a:ea typeface="黑体" panose="02010609060101010101" pitchFamily="2" charset="-122"/>
            </a:endParaRP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把帧发送到局域网</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从局域网接收帧</a:t>
            </a:r>
            <a:endParaRPr kumimoji="1" lang="zh-CN" altLang="en-US" sz="2400" b="1">
              <a:solidFill>
                <a:srgbClr val="000099"/>
              </a:solidFill>
              <a:latin typeface="+mn-lt"/>
              <a:ea typeface="黑体" panose="02010609060101010101" pitchFamily="2" charset="-122"/>
            </a:endParaRP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计算机</a:t>
            </a:r>
            <a:endParaRPr kumimoji="1" lang="zh-CN" altLang="en-US" sz="2400" b="1">
              <a:solidFill>
                <a:srgbClr val="000099"/>
              </a:solidFill>
              <a:latin typeface="+mn-lt"/>
              <a:ea typeface="黑体" panose="02010609060101010101" pitchFamily="2" charset="-122"/>
            </a:endParaRP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anose="02010609060101010101" pitchFamily="2" charset="-122"/>
              </a:rPr>
              <a:t>并行</a:t>
            </a:r>
            <a:endParaRPr kumimoji="1" lang="zh-CN" altLang="en-US" sz="2400" b="1" dirty="0">
              <a:solidFill>
                <a:srgbClr val="000099"/>
              </a:solidFill>
              <a:latin typeface="+mn-lt"/>
              <a:ea typeface="黑体" panose="02010609060101010101" pitchFamily="2" charset="-122"/>
            </a:endParaRPr>
          </a:p>
          <a:p>
            <a:pPr>
              <a:lnSpc>
                <a:spcPct val="95000"/>
              </a:lnSpc>
            </a:pPr>
            <a:r>
              <a:rPr kumimoji="1" lang="zh-CN" altLang="en-US" sz="2400" b="1" dirty="0">
                <a:solidFill>
                  <a:srgbClr val="000099"/>
                </a:solidFill>
                <a:latin typeface="+mn-lt"/>
                <a:ea typeface="黑体" panose="02010609060101010101" pitchFamily="2" charset="-122"/>
              </a:rPr>
              <a:t>通信</a:t>
            </a:r>
            <a:endParaRPr kumimoji="1" lang="zh-CN" altLang="en-US" sz="2400" b="1" dirty="0">
              <a:solidFill>
                <a:srgbClr val="000099"/>
              </a:solidFill>
              <a:latin typeface="+mn-lt"/>
              <a:ea typeface="黑体" panose="02010609060101010101" pitchFamily="2" charset="-122"/>
            </a:endParaRP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0" name="Freeform 34"/>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2" name="Freeform 36"/>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ln>
          <a:effectLst>
            <a:outerShdw dist="35921" sx="1000" sy="1000" algn="ctr" rotWithShape="0">
              <a:schemeClr val="bg2"/>
            </a:outerShdw>
          </a:effectLst>
        </p:spPr>
        <p:txBody>
          <a:bodyPr wrap="none">
            <a:spAutoFit/>
          </a:bodyPr>
          <a:lstStyle/>
          <a:p>
            <a:r>
              <a:rPr kumimoji="1" lang="zh-CN" altLang="en-US" sz="2400" b="1" dirty="0">
                <a:solidFill>
                  <a:srgbClr val="000099"/>
                </a:solidFill>
                <a:latin typeface="+mn-lt"/>
                <a:ea typeface="黑体" panose="02010609060101010101" pitchFamily="2" charset="-122"/>
              </a:rPr>
              <a:t>硬件地址</a:t>
            </a:r>
            <a:endParaRPr kumimoji="1" lang="zh-CN" altLang="en-US" sz="2400" b="1" dirty="0">
              <a:solidFill>
                <a:srgbClr val="000099"/>
              </a:solidFill>
              <a:latin typeface="+mn-lt"/>
              <a:ea typeface="黑体" panose="02010609060101010101" pitchFamily="2" charset="-122"/>
            </a:endParaRP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ln>
          <a:effectLst>
            <a:outerShdw dist="35921" sx="1000" sy="1000" algn="ctr" rotWithShape="0">
              <a:schemeClr val="bg2"/>
            </a:outerShdw>
          </a:effectLst>
        </p:spPr>
        <p:txBody>
          <a:bodyPr wrap="none">
            <a:spAutoFit/>
          </a:bodyPr>
          <a:lstStyle/>
          <a:p>
            <a:r>
              <a:rPr kumimoji="1" lang="en-US" altLang="zh-CN" sz="2400" b="1" dirty="0">
                <a:solidFill>
                  <a:srgbClr val="000099"/>
                </a:solidFill>
                <a:latin typeface="+mn-lt"/>
                <a:ea typeface="黑体" panose="02010609060101010101" pitchFamily="2" charset="-122"/>
              </a:rPr>
              <a:t>IP </a:t>
            </a:r>
            <a:r>
              <a:rPr kumimoji="1" lang="zh-CN" altLang="en-US" sz="2400" b="1" dirty="0">
                <a:solidFill>
                  <a:srgbClr val="000099"/>
                </a:solidFill>
                <a:latin typeface="+mn-lt"/>
                <a:ea typeface="黑体" panose="02010609060101010101" pitchFamily="2" charset="-122"/>
              </a:rPr>
              <a:t>地址</a:t>
            </a:r>
            <a:endParaRPr kumimoji="1" lang="zh-CN" altLang="en-US" sz="2400" b="1" dirty="0">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3.3.2   CSMA/CD </a:t>
            </a:r>
            <a:r>
              <a:rPr lang="zh-CN" altLang="en-US" dirty="0">
                <a:latin typeface="Times New Roman" panose="02020603050405020304" pitchFamily="18" charset="0"/>
                <a:cs typeface="Times New Roman" panose="02020603050405020304" pitchFamily="18" charset="0"/>
              </a:rPr>
              <a:t>协议</a:t>
            </a:r>
            <a:r>
              <a:rPr lang="zh-CN" altLang="en-US" dirty="0"/>
              <a:t> </a:t>
            </a:r>
            <a:endParaRPr lang="zh-CN" altLang="en-US" dirty="0"/>
          </a:p>
        </p:txBody>
      </p:sp>
      <p:sp>
        <p:nvSpPr>
          <p:cNvPr id="404482" name="Rectangle 2"/>
          <p:cNvSpPr>
            <a:spLocks noGrp="1" noChangeArrowheads="1"/>
          </p:cNvSpPr>
          <p:nvPr>
            <p:ph idx="1"/>
          </p:nvPr>
        </p:nvSpPr>
        <p:spPr>
          <a:xfrm>
            <a:off x="1031983" y="1196752"/>
            <a:ext cx="8346723" cy="1892656"/>
          </a:xfrm>
        </p:spPr>
        <p:txBody>
          <a:bodyPr/>
          <a:lstStyle/>
          <a:p>
            <a:r>
              <a:rPr lang="zh-CN" altLang="en-US" dirty="0"/>
              <a:t>最初的以太网是将许多计算机都连接到一根总线上。当初认为这样的连接方法既简单又可靠，因为总线上没有有源器件。 </a:t>
            </a:r>
            <a:endParaRPr lang="zh-CN" altLang="en-US" dirty="0"/>
          </a:p>
        </p:txBody>
      </p:sp>
      <p:grpSp>
        <p:nvGrpSpPr>
          <p:cNvPr id="404484" name="Group 4"/>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86"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04491" name="Group 11"/>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8" name="Picture 1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500" name="Picture 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a:solidFill>
                  <a:srgbClr val="FF0000"/>
                </a:solidFill>
                <a:latin typeface="+mn-lt"/>
                <a:ea typeface="黑体" panose="02010609060101010101" pitchFamily="2" charset="-122"/>
              </a:rPr>
              <a:t>B </a:t>
            </a:r>
            <a:r>
              <a:rPr kumimoji="1" lang="zh-CN" altLang="en-US" sz="2000" b="1" dirty="0">
                <a:solidFill>
                  <a:srgbClr val="FF0000"/>
                </a:solidFill>
                <a:latin typeface="+mn-lt"/>
                <a:ea typeface="黑体" panose="02010609060101010101" pitchFamily="2" charset="-122"/>
              </a:rPr>
              <a:t>向</a:t>
            </a:r>
            <a:r>
              <a:rPr kumimoji="1" lang="zh-CN" altLang="en-US" sz="1400" b="1" dirty="0">
                <a:solidFill>
                  <a:srgbClr val="FF0000"/>
                </a:solidFill>
                <a:latin typeface="+mn-lt"/>
                <a:ea typeface="黑体" panose="02010609060101010101" pitchFamily="2" charset="-122"/>
              </a:rPr>
              <a:t> </a:t>
            </a:r>
            <a:r>
              <a:rPr kumimoji="1" lang="en-US" altLang="zh-CN" sz="2000" b="1" dirty="0">
                <a:solidFill>
                  <a:srgbClr val="FF0000"/>
                </a:solidFill>
                <a:latin typeface="+mn-lt"/>
                <a:ea typeface="黑体" panose="02010609060101010101" pitchFamily="2" charset="-122"/>
              </a:rPr>
              <a:t>D</a:t>
            </a:r>
            <a:endParaRPr kumimoji="1" lang="en-US" altLang="zh-CN" sz="2000" b="1" dirty="0">
              <a:solidFill>
                <a:srgbClr val="FF0000"/>
              </a:solidFill>
              <a:latin typeface="+mn-lt"/>
              <a:ea typeface="黑体" panose="02010609060101010101" pitchFamily="2" charset="-122"/>
            </a:endParaRPr>
          </a:p>
          <a:p>
            <a:pPr algn="ctr"/>
            <a:r>
              <a:rPr kumimoji="1" lang="zh-CN" altLang="en-US" sz="2000" b="1" dirty="0">
                <a:solidFill>
                  <a:srgbClr val="FF0000"/>
                </a:solidFill>
                <a:latin typeface="+mn-lt"/>
                <a:ea typeface="黑体" panose="02010609060101010101" pitchFamily="2" charset="-122"/>
              </a:rPr>
              <a:t>发送数据</a:t>
            </a:r>
            <a:endParaRPr kumimoji="1" lang="zh-CN" altLang="en-US" sz="2000" b="1" dirty="0">
              <a:solidFill>
                <a:srgbClr val="FF0000"/>
              </a:solidFill>
              <a:latin typeface="+mn-lt"/>
              <a:ea typeface="黑体" panose="02010609060101010101" pitchFamily="2" charset="-122"/>
            </a:endParaRP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C</a:t>
            </a:r>
            <a:endParaRPr kumimoji="1" lang="en-US" altLang="zh-CN" sz="2400" b="1">
              <a:solidFill>
                <a:srgbClr val="000099"/>
              </a:solidFill>
              <a:latin typeface="+mn-lt"/>
              <a:ea typeface="黑体" panose="02010609060101010101" pitchFamily="2" charset="-122"/>
            </a:endParaRP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D</a:t>
            </a:r>
            <a:endParaRPr kumimoji="1" lang="en-US" altLang="zh-CN" sz="2400" b="1">
              <a:solidFill>
                <a:srgbClr val="000099"/>
              </a:solidFill>
              <a:latin typeface="+mn-lt"/>
              <a:ea typeface="黑体" panose="02010609060101010101" pitchFamily="2" charset="-122"/>
            </a:endParaRP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A</a:t>
            </a:r>
            <a:endParaRPr kumimoji="1" lang="en-US" altLang="zh-CN" sz="2400" b="1">
              <a:solidFill>
                <a:srgbClr val="000099"/>
              </a:solidFill>
              <a:latin typeface="+mn-lt"/>
              <a:ea typeface="黑体" panose="02010609060101010101" pitchFamily="2" charset="-122"/>
            </a:endParaRP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E</a:t>
            </a:r>
            <a:endParaRPr kumimoji="1" lang="en-US" altLang="zh-CN" sz="2400" b="1">
              <a:solidFill>
                <a:srgbClr val="000099"/>
              </a:solidFill>
              <a:latin typeface="+mn-lt"/>
              <a:ea typeface="黑体" panose="02010609060101010101" pitchFamily="2" charset="-122"/>
            </a:endParaRP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匹配电阻（用来吸收总线上传播的信号）</a:t>
            </a:r>
            <a:endParaRPr kumimoji="1" lang="zh-CN" altLang="en-US" sz="2000" b="1" dirty="0">
              <a:solidFill>
                <a:srgbClr val="000099"/>
              </a:solidFill>
              <a:latin typeface="+mn-lt"/>
              <a:ea typeface="黑体" panose="02010609060101010101" pitchFamily="2" charset="-122"/>
            </a:endParaRP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匹配电阻</a:t>
            </a:r>
            <a:endParaRPr kumimoji="1" lang="zh-CN" altLang="en-US" sz="2000" b="1">
              <a:solidFill>
                <a:srgbClr val="000099"/>
              </a:solidFill>
              <a:latin typeface="+mn-lt"/>
              <a:ea typeface="黑体" panose="02010609060101010101" pitchFamily="2" charset="-122"/>
            </a:endParaRPr>
          </a:p>
        </p:txBody>
      </p:sp>
      <p:sp>
        <p:nvSpPr>
          <p:cNvPr id="404509" name="Freeform 29"/>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0" name="Freeform 30"/>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1" name="Freeform 31"/>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2" name="Freeform 32"/>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3" name="Freeform 33"/>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4" name="Freeform 34"/>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04515" name="Group 35"/>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endParaRPr lang="zh-CN" altLang="en-US" sz="2000" b="1">
              <a:solidFill>
                <a:srgbClr val="000099"/>
              </a:solidFill>
              <a:latin typeface="+mn-lt"/>
              <a:ea typeface="黑体" panose="02010609060101010101" pitchFamily="2" charset="-122"/>
            </a:endParaRPr>
          </a:p>
        </p:txBody>
      </p:sp>
      <p:grpSp>
        <p:nvGrpSpPr>
          <p:cNvPr id="404519" name="Group 39"/>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endParaRPr lang="zh-CN" altLang="en-US" sz="2000" b="1">
              <a:solidFill>
                <a:srgbClr val="000099"/>
              </a:solidFill>
              <a:latin typeface="+mn-lt"/>
              <a:ea typeface="黑体" panose="02010609060101010101" pitchFamily="2" charset="-122"/>
            </a:endParaRPr>
          </a:p>
        </p:txBody>
      </p:sp>
      <p:grpSp>
        <p:nvGrpSpPr>
          <p:cNvPr id="404523" name="Group 43"/>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dirty="0">
                <a:solidFill>
                  <a:srgbClr val="000099"/>
                </a:solidFill>
                <a:latin typeface="+mn-lt"/>
                <a:ea typeface="黑体" panose="02010609060101010101" pitchFamily="2" charset="-122"/>
              </a:rPr>
              <a:t>不接受</a:t>
            </a:r>
            <a:endParaRPr lang="zh-CN" altLang="en-US" sz="2000" b="1" dirty="0">
              <a:solidFill>
                <a:srgbClr val="000099"/>
              </a:solidFill>
              <a:latin typeface="+mn-lt"/>
              <a:ea typeface="黑体" panose="02010609060101010101" pitchFamily="2" charset="-122"/>
            </a:endParaRP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ln>
          <a:effectLst/>
        </p:spPr>
        <p:txBody>
          <a:bodyPr wrap="none">
            <a:spAutoFit/>
          </a:bodyPr>
          <a:lstStyle/>
          <a:p>
            <a:r>
              <a:rPr kumimoji="1" lang="zh-CN" altLang="en-US" sz="2000" b="1">
                <a:solidFill>
                  <a:srgbClr val="000099"/>
                </a:solidFill>
                <a:latin typeface="+mn-lt"/>
                <a:ea typeface="黑体" panose="02010609060101010101" pitchFamily="2" charset="-122"/>
              </a:rPr>
              <a:t>接受</a:t>
            </a:r>
            <a:endParaRPr kumimoji="1" lang="zh-CN" altLang="en-US" sz="2000" b="1">
              <a:solidFill>
                <a:srgbClr val="000099"/>
              </a:solidFill>
              <a:latin typeface="+mn-lt"/>
              <a:ea typeface="黑体" panose="02010609060101010101" pitchFamily="2" charset="-122"/>
            </a:endParaRP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ln>
          <a:effectLst/>
        </p:spPr>
        <p:txBody>
          <a:bodyPr wrap="none">
            <a:spAutoFit/>
          </a:bodyPr>
          <a:lstStyle/>
          <a:p>
            <a:pPr algn="ctr"/>
            <a:r>
              <a:rPr lang="zh-CN" altLang="en-US" sz="2000" b="1" dirty="0">
                <a:solidFill>
                  <a:srgbClr val="000099"/>
                </a:solidFill>
                <a:latin typeface="+mn-lt"/>
                <a:ea typeface="黑体" panose="02010609060101010101" pitchFamily="2" charset="-122"/>
              </a:rPr>
              <a:t>只有 </a:t>
            </a:r>
            <a:r>
              <a:rPr lang="en-US" altLang="zh-CN" sz="2000" b="1" dirty="0">
                <a:solidFill>
                  <a:srgbClr val="000099"/>
                </a:solidFill>
                <a:latin typeface="+mn-lt"/>
                <a:ea typeface="黑体" panose="02010609060101010101" pitchFamily="2" charset="-122"/>
              </a:rPr>
              <a:t>D </a:t>
            </a:r>
            <a:r>
              <a:rPr lang="zh-CN" altLang="en-US" sz="2000" b="1" dirty="0">
                <a:solidFill>
                  <a:srgbClr val="000099"/>
                </a:solidFill>
                <a:latin typeface="+mn-lt"/>
                <a:ea typeface="黑体" panose="02010609060101010101" pitchFamily="2" charset="-122"/>
              </a:rPr>
              <a:t>接受</a:t>
            </a:r>
            <a:endParaRPr lang="zh-CN" altLang="en-US" sz="2000" b="1" dirty="0">
              <a:solidFill>
                <a:srgbClr val="000099"/>
              </a:solidFill>
              <a:latin typeface="+mn-lt"/>
              <a:ea typeface="黑体" panose="02010609060101010101" pitchFamily="2" charset="-122"/>
            </a:endParaRPr>
          </a:p>
          <a:p>
            <a:pPr algn="ctr"/>
            <a:r>
              <a:rPr lang="en-US" altLang="zh-CN" sz="2000" b="1" dirty="0">
                <a:solidFill>
                  <a:srgbClr val="000099"/>
                </a:solidFill>
                <a:latin typeface="+mn-lt"/>
                <a:ea typeface="黑体" panose="02010609060101010101" pitchFamily="2" charset="-122"/>
              </a:rPr>
              <a:t>B </a:t>
            </a:r>
            <a:r>
              <a:rPr lang="zh-CN" altLang="en-US" sz="2000" b="1" dirty="0">
                <a:solidFill>
                  <a:srgbClr val="000099"/>
                </a:solidFill>
                <a:latin typeface="+mn-lt"/>
                <a:ea typeface="黑体" panose="02010609060101010101" pitchFamily="2" charset="-122"/>
              </a:rPr>
              <a:t>发送的数据</a:t>
            </a:r>
            <a:endParaRPr lang="zh-CN" altLang="en-US" sz="2000" b="1" dirty="0">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p:stCondLst>
                              <p:cond delay="25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p:stCondLst>
                              <p:cond delay="30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p:stCondLst>
                              <p:cond delay="50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p:stCondLst>
                              <p:cond delay="50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a:t>以太网采用广播方式发送 </a:t>
            </a:r>
            <a:endParaRPr lang="zh-CN" altLang="en-US" dirty="0"/>
          </a:p>
        </p:txBody>
      </p:sp>
      <p:sp>
        <p:nvSpPr>
          <p:cNvPr id="405507" name="Rectangle 3"/>
          <p:cNvSpPr>
            <a:spLocks noGrp="1" noChangeArrowheads="1"/>
          </p:cNvSpPr>
          <p:nvPr>
            <p:ph idx="1"/>
          </p:nvPr>
        </p:nvSpPr>
        <p:spPr/>
        <p:txBody>
          <a:bodyPr/>
          <a:lstStyle/>
          <a:p>
            <a:r>
              <a:rPr lang="zh-CN" altLang="en-US" dirty="0"/>
              <a:t>总线上</a:t>
            </a:r>
            <a:r>
              <a:rPr lang="zh-CN" altLang="en-US" dirty="0">
                <a:latin typeface="Times New Roman" panose="02020603050405020304" pitchFamily="18" charset="0"/>
                <a:cs typeface="Times New Roman" panose="02020603050405020304" pitchFamily="18" charset="0"/>
              </a:rPr>
              <a:t>的每一个工作的计算机都能检测到 </a:t>
            </a:r>
            <a:r>
              <a:rPr lang="en-US" altLang="zh-CN" dirty="0">
                <a:latin typeface="Times New Roman" panose="02020603050405020304" pitchFamily="18" charset="0"/>
                <a:cs typeface="Times New Roman" panose="02020603050405020304" pitchFamily="18" charset="0"/>
              </a:rPr>
              <a:t>B </a:t>
            </a:r>
            <a:r>
              <a:rPr lang="zh-CN" altLang="en-US" dirty="0">
                <a:latin typeface="Times New Roman" panose="02020603050405020304" pitchFamily="18" charset="0"/>
                <a:cs typeface="Times New Roman" panose="02020603050405020304" pitchFamily="18" charset="0"/>
              </a:rPr>
              <a:t>发送的数据信号。 </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由于只有计算机 </a:t>
            </a:r>
            <a:r>
              <a:rPr lang="en-US" altLang="zh-CN" dirty="0">
                <a:latin typeface="Times New Roman" panose="02020603050405020304" pitchFamily="18" charset="0"/>
                <a:cs typeface="Times New Roman" panose="02020603050405020304" pitchFamily="18" charset="0"/>
              </a:rPr>
              <a:t>D </a:t>
            </a:r>
            <a:r>
              <a:rPr lang="zh-CN" altLang="en-US" dirty="0">
                <a:latin typeface="Times New Roman" panose="02020603050405020304" pitchFamily="18" charset="0"/>
                <a:cs typeface="Times New Roman" panose="02020603050405020304" pitchFamily="18" charset="0"/>
              </a:rPr>
              <a:t>的地址与数据帧首部写入的地址一致，因此只有 </a:t>
            </a:r>
            <a:r>
              <a:rPr lang="en-US" altLang="zh-CN" dirty="0">
                <a:latin typeface="Times New Roman" panose="02020603050405020304" pitchFamily="18" charset="0"/>
                <a:cs typeface="Times New Roman" panose="02020603050405020304" pitchFamily="18" charset="0"/>
              </a:rPr>
              <a:t>D </a:t>
            </a:r>
            <a:r>
              <a:rPr lang="zh-CN" altLang="en-US" dirty="0">
                <a:latin typeface="Times New Roman" panose="02020603050405020304" pitchFamily="18" charset="0"/>
                <a:cs typeface="Times New Roman" panose="02020603050405020304" pitchFamily="18" charset="0"/>
              </a:rPr>
              <a:t>才接收这个数据帧。 </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其他所有的计算机（</a:t>
            </a:r>
            <a:r>
              <a:rPr lang="en-US" altLang="zh-CN" dirty="0">
                <a:latin typeface="Times New Roman" panose="02020603050405020304" pitchFamily="18" charset="0"/>
                <a:cs typeface="Times New Roman" panose="02020603050405020304" pitchFamily="18" charset="0"/>
              </a:rPr>
              <a:t>A, C </a:t>
            </a:r>
            <a:r>
              <a:rPr lang="zh-CN" altLang="en-US" dirty="0">
                <a:latin typeface="Times New Roman" panose="02020603050405020304" pitchFamily="18" charset="0"/>
                <a:cs typeface="Times New Roman" panose="02020603050405020304" pitchFamily="18" charset="0"/>
              </a:rPr>
              <a:t>和 </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）都检测到不是发送给它们的数据帧，因此就丢弃这个数据帧而不能够收下来。</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在具有广播特性的总线上实现了</a:t>
            </a:r>
            <a:r>
              <a:rPr lang="zh-CN" altLang="en-US" dirty="0"/>
              <a:t>一对一的通信。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215900" y="156210"/>
            <a:ext cx="8378190" cy="1134745"/>
          </a:xfrm>
        </p:spPr>
        <p:txBody>
          <a:bodyPr/>
          <a:lstStyle/>
          <a:p>
            <a:pPr algn="ctr"/>
            <a:r>
              <a:rPr lang="zh-CN" altLang="en-US" sz="3600" dirty="0"/>
              <a:t>以太网采取了两种重要的措施 </a:t>
            </a:r>
            <a:endParaRPr lang="zh-CN" altLang="en-US" sz="3600" dirty="0"/>
          </a:p>
        </p:txBody>
      </p:sp>
      <p:sp>
        <p:nvSpPr>
          <p:cNvPr id="406531" name="Rectangle 3"/>
          <p:cNvSpPr>
            <a:spLocks noGrp="1" noChangeArrowheads="1"/>
          </p:cNvSpPr>
          <p:nvPr>
            <p:ph idx="1"/>
          </p:nvPr>
        </p:nvSpPr>
        <p:spPr/>
        <p:txBody>
          <a:bodyPr/>
          <a:lstStyle/>
          <a:p>
            <a:pPr marL="57150" indent="0">
              <a:buNone/>
            </a:pPr>
            <a:r>
              <a:rPr lang="zh-CN" altLang="en-US" dirty="0"/>
              <a:t>为了通信的简便，以太网采取了两种重要的措施：</a:t>
            </a:r>
            <a:endParaRPr lang="en-US" altLang="zh-CN" dirty="0"/>
          </a:p>
          <a:p>
            <a:pPr marL="0" indent="0">
              <a:buNone/>
            </a:pPr>
            <a:r>
              <a:rPr lang="en-US" altLang="zh-CN" dirty="0"/>
              <a:t>(1) </a:t>
            </a:r>
            <a:r>
              <a:rPr lang="zh-CN" altLang="en-US" dirty="0"/>
              <a:t>采用较为灵活的</a:t>
            </a:r>
            <a:r>
              <a:rPr lang="zh-CN" altLang="en-US" dirty="0">
                <a:solidFill>
                  <a:srgbClr val="FF0000"/>
                </a:solidFill>
              </a:rPr>
              <a:t>无连接的工作方式</a:t>
            </a:r>
            <a:endParaRPr lang="en-US" altLang="zh-CN" dirty="0">
              <a:solidFill>
                <a:srgbClr val="FF0000"/>
              </a:solidFill>
            </a:endParaRPr>
          </a:p>
          <a:p>
            <a:pPr lvl="1"/>
            <a:r>
              <a:rPr lang="zh-CN" altLang="en-US" dirty="0"/>
              <a:t>不必先建立连接就可以直接发送数据。</a:t>
            </a:r>
            <a:endParaRPr lang="en-US" altLang="zh-CN" dirty="0"/>
          </a:p>
          <a:p>
            <a:pPr lvl="1"/>
            <a:r>
              <a:rPr lang="zh-CN" altLang="en-US" dirty="0"/>
              <a:t>对发送的数据帧不进行编号，也不要求对方发回确认。</a:t>
            </a:r>
            <a:endParaRPr lang="zh-CN" altLang="en-US" dirty="0"/>
          </a:p>
          <a:p>
            <a:pPr lvl="1"/>
            <a:r>
              <a:rPr lang="zh-CN" altLang="en-US" dirty="0">
                <a:solidFill>
                  <a:srgbClr val="0000FF"/>
                </a:solidFill>
                <a:ea typeface="黑体" panose="02010609060101010101" pitchFamily="2" charset="-122"/>
              </a:rPr>
              <a:t>这样做的理由是局域网信道的质量很好，因信道质量产生差错的概率是很小的。</a:t>
            </a:r>
            <a:r>
              <a:rPr lang="zh-CN" altLang="en-US" dirty="0">
                <a:solidFill>
                  <a:srgbClr val="0000FF"/>
                </a:solidFill>
              </a:rPr>
              <a:t> </a:t>
            </a:r>
            <a:endParaRPr lang="en-US" altLang="zh-CN" dirty="0">
              <a:solidFill>
                <a:srgbClr val="0000FF"/>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endParaRPr lang="zh-CN" altLang="en-US"/>
          </a:p>
        </p:txBody>
      </p:sp>
      <p:sp>
        <p:nvSpPr>
          <p:cNvPr id="407555" name="Rectangle 3"/>
          <p:cNvSpPr>
            <a:spLocks noGrp="1" noChangeArrowheads="1"/>
          </p:cNvSpPr>
          <p:nvPr>
            <p:ph idx="1"/>
          </p:nvPr>
        </p:nvSpPr>
        <p:spPr>
          <a:xfrm>
            <a:off x="920552" y="908720"/>
            <a:ext cx="8712968" cy="4934173"/>
          </a:xfrm>
        </p:spPr>
        <p:txBody>
          <a:bodyPr/>
          <a:lstStyle/>
          <a:p>
            <a:r>
              <a:rPr lang="zh-CN" altLang="en-US" dirty="0">
                <a:solidFill>
                  <a:srgbClr val="0000FF"/>
                </a:solidFill>
              </a:rPr>
              <a:t>以太网提供的服务是不可靠的交付，即尽最大努力的交付。</a:t>
            </a:r>
            <a:endParaRPr lang="zh-CN" altLang="en-US" dirty="0">
              <a:solidFill>
                <a:srgbClr val="0000FF"/>
              </a:solidFill>
            </a:endParaRPr>
          </a:p>
          <a:p>
            <a:r>
              <a:rPr lang="zh-CN" altLang="en-US" dirty="0"/>
              <a:t>当目的站收到有差错的数据帧时就丢弃此帧，其他什么也不做</a:t>
            </a:r>
            <a:r>
              <a:rPr lang="zh-CN" altLang="en-US" dirty="0">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差错的纠正由高层来决定。</a:t>
            </a:r>
            <a:endParaRPr lang="zh-CN" altLang="en-US"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如果高层（</a:t>
            </a:r>
            <a:r>
              <a:rPr lang="en-US" altLang="zh-CN" dirty="0">
                <a:latin typeface="Times New Roman" panose="02020603050405020304" pitchFamily="18" charset="0"/>
                <a:cs typeface="Times New Roman" panose="02020603050405020304" pitchFamily="18" charset="0"/>
              </a:rPr>
              <a:t>TCP</a:t>
            </a:r>
            <a:r>
              <a:rPr lang="zh-CN" altLang="en-US" dirty="0">
                <a:latin typeface="Times New Roman" panose="02020603050405020304" pitchFamily="18" charset="0"/>
                <a:cs typeface="Times New Roman" panose="02020603050405020304" pitchFamily="18" charset="0"/>
              </a:rPr>
              <a:t>）</a:t>
            </a:r>
            <a:r>
              <a:rPr lang="zh-CN" altLang="en-US" dirty="0"/>
              <a:t>发现丢失了一些数据而进行重传，但以太网并不知道这是一个重传的帧，而是当作一个新的数据帧来发送。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3.3  </a:t>
            </a:r>
            <a:r>
              <a:rPr lang="zh-CN" altLang="zh-CN" sz="3600" dirty="0"/>
              <a:t>广播信道的数据链路</a:t>
            </a:r>
            <a:endParaRPr lang="zh-CN" altLang="en-US" sz="3600"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3.3.1  </a:t>
            </a:r>
            <a:r>
              <a:rPr lang="zh-CN" altLang="zh-CN" dirty="0">
                <a:latin typeface="Times New Roman" panose="02020603050405020304" pitchFamily="18" charset="0"/>
                <a:cs typeface="Times New Roman" panose="02020603050405020304" pitchFamily="18" charset="0"/>
              </a:rPr>
              <a:t>局域网的数据链路层</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3.3.2  CSMA/CD </a:t>
            </a:r>
            <a:r>
              <a:rPr lang="zh-CN" altLang="zh-CN" dirty="0">
                <a:latin typeface="Times New Roman" panose="02020603050405020304" pitchFamily="18" charset="0"/>
                <a:cs typeface="Times New Roman" panose="02020603050405020304" pitchFamily="18" charset="0"/>
              </a:rPr>
              <a:t>协议</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3.3.3  </a:t>
            </a:r>
            <a:r>
              <a:rPr lang="zh-CN" altLang="zh-CN" dirty="0">
                <a:latin typeface="Times New Roman" panose="02020603050405020304" pitchFamily="18" charset="0"/>
                <a:cs typeface="Times New Roman" panose="02020603050405020304" pitchFamily="18" charset="0"/>
              </a:rPr>
              <a:t>使用集线器的星形拓扑</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3.3.4  </a:t>
            </a:r>
            <a:r>
              <a:rPr lang="zh-CN" altLang="zh-CN" dirty="0">
                <a:latin typeface="Times New Roman" panose="02020603050405020304" pitchFamily="18" charset="0"/>
                <a:cs typeface="Times New Roman" panose="02020603050405020304" pitchFamily="18" charset="0"/>
              </a:rPr>
              <a:t>以太网的信道利用率</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3.3.5  </a:t>
            </a:r>
            <a:r>
              <a:rPr lang="zh-CN" altLang="zh-CN" dirty="0">
                <a:latin typeface="Times New Roman" panose="02020603050405020304" pitchFamily="18" charset="0"/>
                <a:cs typeface="Times New Roman" panose="02020603050405020304" pitchFamily="18" charset="0"/>
              </a:rPr>
              <a:t>以太网的</a:t>
            </a:r>
            <a:r>
              <a:rPr lang="en-US" altLang="zh-CN" dirty="0">
                <a:latin typeface="Times New Roman" panose="02020603050405020304" pitchFamily="18" charset="0"/>
                <a:cs typeface="Times New Roman" panose="02020603050405020304" pitchFamily="18" charset="0"/>
              </a:rPr>
              <a:t> MAC </a:t>
            </a:r>
            <a:r>
              <a:rPr lang="zh-CN" altLang="zh-CN" dirty="0">
                <a:latin typeface="Times New Roman" panose="02020603050405020304" pitchFamily="18" charset="0"/>
                <a:cs typeface="Times New Roman" panose="02020603050405020304" pitchFamily="18" charset="0"/>
              </a:rPr>
              <a:t>层</a:t>
            </a:r>
            <a:endParaRPr lang="zh-CN"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31983" y="980728"/>
            <a:ext cx="8346723" cy="1545928"/>
          </a:xfrm>
        </p:spPr>
        <p:txBody>
          <a:bodyPr/>
          <a:lstStyle/>
          <a:p>
            <a:pPr marL="0"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以太网发送的数据都</a:t>
            </a:r>
            <a:r>
              <a:rPr lang="zh-CN" altLang="en-US" dirty="0">
                <a:solidFill>
                  <a:srgbClr val="FF0000"/>
                </a:solidFill>
                <a:latin typeface="Times New Roman" panose="02020603050405020304" pitchFamily="18" charset="0"/>
                <a:cs typeface="Times New Roman" panose="02020603050405020304" pitchFamily="18" charset="0"/>
              </a:rPr>
              <a:t>使用曼彻斯特 </a:t>
            </a:r>
            <a:r>
              <a:rPr lang="en-US" altLang="zh-CN" dirty="0">
                <a:latin typeface="Times New Roman" panose="02020603050405020304" pitchFamily="18" charset="0"/>
                <a:cs typeface="Times New Roman" panose="02020603050405020304" pitchFamily="18" charset="0"/>
              </a:rPr>
              <a:t>(Manchester) </a:t>
            </a:r>
            <a:r>
              <a:rPr lang="zh-CN" altLang="en-US" dirty="0">
                <a:latin typeface="Times New Roman" panose="02020603050405020304" pitchFamily="18" charset="0"/>
                <a:cs typeface="Times New Roman" panose="02020603050405020304" pitchFamily="18" charset="0"/>
              </a:rPr>
              <a:t>编码</a:t>
            </a:r>
            <a:endParaRPr lang="zh-CN" altLang="en-US" dirty="0">
              <a:latin typeface="Times New Roman" panose="02020603050405020304" pitchFamily="18" charset="0"/>
              <a:cs typeface="Times New Roman" panose="02020603050405020304" pitchFamily="18" charset="0"/>
            </a:endParaRPr>
          </a:p>
        </p:txBody>
      </p:sp>
      <p:grpSp>
        <p:nvGrpSpPr>
          <p:cNvPr id="5" name="组合 4"/>
          <p:cNvGrpSpPr/>
          <p:nvPr/>
        </p:nvGrpSpPr>
        <p:grpSpPr>
          <a:xfrm>
            <a:off x="617890" y="2434937"/>
            <a:ext cx="8943622" cy="2587719"/>
            <a:chOff x="617890" y="1957745"/>
            <a:chExt cx="8943622" cy="2587719"/>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0</a:t>
              </a:r>
              <a:endParaRPr kumimoji="1" lang="en-US" altLang="zh-CN" sz="2000" b="1">
                <a:latin typeface="Arial Rounded MT Bold" panose="020F0704030504030204" pitchFamily="34" charset="0"/>
              </a:endParaRP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93"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比特流</a:t>
              </a:r>
              <a:endParaRPr kumimoji="1" lang="zh-CN" altLang="en-US" sz="2400" b="1" dirty="0">
                <a:solidFill>
                  <a:srgbClr val="000099"/>
                </a:solidFill>
                <a:latin typeface="+mn-lt"/>
                <a:ea typeface="黑体" panose="02010609060101010101" pitchFamily="2" charset="-122"/>
              </a:endParaRPr>
            </a:p>
          </p:txBody>
        </p:sp>
        <p:grpSp>
          <p:nvGrpSpPr>
            <p:cNvPr id="106" name="Group 65"/>
            <p:cNvGrpSpPr/>
            <p:nvPr/>
          </p:nvGrpSpPr>
          <p:grpSpPr bwMode="auto">
            <a:xfrm>
              <a:off x="2062492" y="3766245"/>
              <a:ext cx="7483921" cy="690711"/>
              <a:chOff x="1255" y="2804"/>
              <a:chExt cx="4461" cy="258"/>
            </a:xfrm>
          </p:grpSpPr>
          <p:sp>
            <p:nvSpPr>
              <p:cNvPr id="114"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差分</a:t>
              </a:r>
              <a:endParaRPr kumimoji="1" lang="en-US" altLang="zh-CN" sz="2400" b="1" dirty="0">
                <a:solidFill>
                  <a:srgbClr val="000099"/>
                </a:solidFill>
                <a:latin typeface="+mn-lt"/>
                <a:ea typeface="黑体" panose="02010609060101010101" pitchFamily="2" charset="-122"/>
              </a:endParaRPr>
            </a:p>
            <a:p>
              <a:pPr algn="r" defTabSz="762000" eaLnBrk="0" hangingPunct="0"/>
              <a:r>
                <a:rPr kumimoji="1" lang="zh-CN" altLang="en-US" sz="2400" b="1" dirty="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793962" y="5157192"/>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anose="02010609060101010101" pitchFamily="2" charset="-122"/>
              </a:rPr>
              <a:t>曼彻斯特编码</a:t>
            </a:r>
            <a:r>
              <a:rPr lang="zh-CN" altLang="zh-CN" sz="2800" b="1" dirty="0">
                <a:solidFill>
                  <a:srgbClr val="FF0000"/>
                </a:solidFill>
                <a:latin typeface="+mn-lt"/>
                <a:ea typeface="黑体" panose="02010609060101010101" pitchFamily="2" charset="-122"/>
              </a:rPr>
              <a:t>缺点</a:t>
            </a:r>
            <a:r>
              <a:rPr lang="zh-CN" altLang="zh-CN" sz="2800" b="1" dirty="0">
                <a:solidFill>
                  <a:srgbClr val="000099"/>
                </a:solidFill>
                <a:latin typeface="+mn-lt"/>
                <a:ea typeface="黑体" panose="02010609060101010101" pitchFamily="2" charset="-122"/>
              </a:rPr>
              <a:t>是</a:t>
            </a:r>
            <a:r>
              <a:rPr lang="zh-CN" altLang="en-US" sz="2800" b="1" dirty="0">
                <a:solidFill>
                  <a:srgbClr val="000099"/>
                </a:solidFill>
                <a:latin typeface="+mn-lt"/>
                <a:ea typeface="黑体" panose="02010609060101010101" pitchFamily="2" charset="-122"/>
              </a:rPr>
              <a:t>：</a:t>
            </a:r>
            <a:r>
              <a:rPr lang="zh-CN" altLang="zh-CN" sz="2800" b="1" dirty="0">
                <a:solidFill>
                  <a:srgbClr val="000099"/>
                </a:solidFill>
                <a:latin typeface="+mn-lt"/>
                <a:ea typeface="黑体" panose="02010609060101010101" pitchFamily="2" charset="-122"/>
              </a:rPr>
              <a:t>它所占的频带宽度比原始的基带信号增加了一倍</a:t>
            </a:r>
            <a:r>
              <a:rPr lang="zh-CN" altLang="en-US" sz="2800" b="1" dirty="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
        <p:nvSpPr>
          <p:cNvPr id="45" name="Rectangle 2"/>
          <p:cNvSpPr>
            <a:spLocks noGrp="1" noChangeArrowheads="1"/>
          </p:cNvSpPr>
          <p:nvPr>
            <p:ph type="title"/>
          </p:nvPr>
        </p:nvSpPr>
        <p:spPr>
          <a:xfrm>
            <a:off x="304281" y="52244"/>
            <a:ext cx="7482627" cy="1134611"/>
          </a:xfrm>
        </p:spPr>
        <p:txBody>
          <a:bodyPr/>
          <a:lstStyle/>
          <a:p>
            <a:pPr algn="ctr"/>
            <a:r>
              <a:rPr lang="zh-CN" altLang="en-US" sz="3600" dirty="0"/>
              <a:t>以太网采取了两种重要的措施 </a:t>
            </a:r>
            <a:endParaRPr lang="zh-CN" altLang="en-US" sz="3600" dirty="0"/>
          </a:p>
        </p:txBody>
      </p:sp>
      <p:sp>
        <p:nvSpPr>
          <p:cNvPr id="6" name="灯片编号占位符 5"/>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CSMA/CD</a:t>
            </a:r>
            <a:r>
              <a:rPr lang="zh-CN" altLang="en-US" dirty="0">
                <a:latin typeface="Times New Roman" panose="02020603050405020304" pitchFamily="18" charset="0"/>
                <a:cs typeface="Times New Roman" panose="02020603050405020304" pitchFamily="18" charset="0"/>
              </a:rPr>
              <a:t>协议</a:t>
            </a:r>
            <a:r>
              <a:rPr lang="en-US" altLang="zh-CN" dirty="0"/>
              <a:t> </a:t>
            </a:r>
            <a:endParaRPr lang="en-US" altLang="zh-CN" dirty="0"/>
          </a:p>
        </p:txBody>
      </p:sp>
      <p:sp>
        <p:nvSpPr>
          <p:cNvPr id="408579" name="Rectangle 3"/>
          <p:cNvSpPr>
            <a:spLocks noGrp="1" noChangeArrowheads="1"/>
          </p:cNvSpPr>
          <p:nvPr>
            <p:ph idx="1"/>
          </p:nvPr>
        </p:nvSpPr>
        <p:spPr>
          <a:xfrm>
            <a:off x="1031983" y="1248312"/>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pPr>
            <a:r>
              <a:rPr lang="en-US" altLang="zh-CN" sz="2600" dirty="0">
                <a:latin typeface="Times New Roman" panose="02020603050405020304" pitchFamily="18" charset="0"/>
                <a:cs typeface="Times New Roman" panose="02020603050405020304" pitchFamily="18" charset="0"/>
              </a:rPr>
              <a:t>CSMA/CD </a:t>
            </a:r>
            <a:r>
              <a:rPr lang="zh-CN" altLang="en-US" sz="2600" dirty="0">
                <a:latin typeface="Times New Roman" panose="02020603050405020304" pitchFamily="18" charset="0"/>
                <a:cs typeface="Times New Roman" panose="02020603050405020304" pitchFamily="18" charset="0"/>
              </a:rPr>
              <a:t>含义：</a:t>
            </a:r>
            <a:r>
              <a:rPr lang="zh-CN" altLang="en-US" sz="2600" dirty="0">
                <a:solidFill>
                  <a:srgbClr val="FF0000"/>
                </a:solidFill>
                <a:latin typeface="Times New Roman" panose="02020603050405020304" pitchFamily="18" charset="0"/>
                <a:cs typeface="Times New Roman" panose="02020603050405020304" pitchFamily="18" charset="0"/>
              </a:rPr>
              <a:t>载波监听多点接入 </a:t>
            </a:r>
            <a:r>
              <a:rPr lang="en-US" altLang="zh-CN" sz="2600" dirty="0">
                <a:solidFill>
                  <a:srgbClr val="FF0000"/>
                </a:solidFill>
                <a:latin typeface="Times New Roman" panose="02020603050405020304" pitchFamily="18" charset="0"/>
                <a:cs typeface="Times New Roman" panose="02020603050405020304" pitchFamily="18" charset="0"/>
              </a:rPr>
              <a:t>/ </a:t>
            </a:r>
            <a:r>
              <a:rPr lang="zh-CN" altLang="en-US" sz="2600" dirty="0">
                <a:solidFill>
                  <a:srgbClr val="FF0000"/>
                </a:solidFill>
                <a:latin typeface="Times New Roman" panose="02020603050405020304" pitchFamily="18" charset="0"/>
                <a:cs typeface="Times New Roman" panose="02020603050405020304" pitchFamily="18" charset="0"/>
              </a:rPr>
              <a:t>碰撞检测  </a:t>
            </a:r>
            <a:r>
              <a:rPr lang="en-US" altLang="zh-CN" sz="2600" dirty="0">
                <a:latin typeface="Times New Roman" panose="02020603050405020304" pitchFamily="18" charset="0"/>
                <a:cs typeface="Times New Roman" panose="02020603050405020304" pitchFamily="18" charset="0"/>
              </a:rPr>
              <a:t>(Carrier Sense Multiple Access with Collision Detection) </a:t>
            </a:r>
            <a:r>
              <a:rPr lang="zh-CN" altLang="en-US"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a:p>
            <a:pPr>
              <a:lnSpc>
                <a:spcPct val="100000"/>
              </a:lnSpc>
            </a:pPr>
            <a:r>
              <a:rPr lang="zh-CN" altLang="en-US" sz="2600" dirty="0">
                <a:latin typeface="Times New Roman" panose="02020603050405020304" pitchFamily="18" charset="0"/>
                <a:cs typeface="Times New Roman" panose="02020603050405020304" pitchFamily="18" charset="0"/>
              </a:rPr>
              <a:t>“</a:t>
            </a:r>
            <a:r>
              <a:rPr lang="zh-CN" altLang="en-US" sz="2600" dirty="0">
                <a:solidFill>
                  <a:srgbClr val="FF0000"/>
                </a:solidFill>
                <a:latin typeface="Times New Roman" panose="02020603050405020304" pitchFamily="18" charset="0"/>
                <a:cs typeface="Times New Roman" panose="02020603050405020304" pitchFamily="18" charset="0"/>
              </a:rPr>
              <a:t>多点接入</a:t>
            </a:r>
            <a:r>
              <a:rPr lang="zh-CN" altLang="en-US" sz="2600" dirty="0">
                <a:latin typeface="Times New Roman" panose="02020603050405020304" pitchFamily="18" charset="0"/>
                <a:cs typeface="Times New Roman" panose="02020603050405020304" pitchFamily="18" charset="0"/>
              </a:rPr>
              <a:t>”表示许多计算机以多点接入的方式连接在一根总线上。</a:t>
            </a:r>
            <a:endParaRPr lang="en-US" altLang="zh-CN" sz="2600" dirty="0">
              <a:latin typeface="Times New Roman" panose="02020603050405020304" pitchFamily="18" charset="0"/>
              <a:cs typeface="Times New Roman" panose="02020603050405020304" pitchFamily="18" charset="0"/>
            </a:endParaRPr>
          </a:p>
          <a:p>
            <a:pPr>
              <a:lnSpc>
                <a:spcPct val="100000"/>
              </a:lnSpc>
            </a:pPr>
            <a:r>
              <a:rPr lang="zh-CN" altLang="en-US" sz="2600" dirty="0">
                <a:latin typeface="Times New Roman" panose="02020603050405020304" pitchFamily="18" charset="0"/>
                <a:cs typeface="Times New Roman" panose="02020603050405020304" pitchFamily="18" charset="0"/>
              </a:rPr>
              <a:t>“</a:t>
            </a:r>
            <a:r>
              <a:rPr lang="zh-CN" altLang="en-US" sz="2600" dirty="0">
                <a:solidFill>
                  <a:srgbClr val="FF0000"/>
                </a:solidFill>
                <a:latin typeface="Times New Roman" panose="02020603050405020304" pitchFamily="18" charset="0"/>
                <a:cs typeface="Times New Roman" panose="02020603050405020304" pitchFamily="18" charset="0"/>
              </a:rPr>
              <a:t>载波监听</a:t>
            </a:r>
            <a:r>
              <a:rPr lang="zh-CN" altLang="en-US" sz="2600" dirty="0">
                <a:latin typeface="Times New Roman" panose="02020603050405020304" pitchFamily="18" charset="0"/>
                <a:cs typeface="Times New Roman" panose="02020603050405020304" pitchFamily="18" charset="0"/>
              </a:rPr>
              <a:t>”是指每一个站在发送数据之前先要检测一下总线上是否有其他计算机在发送数据，如果有，则暂时不要发送数据，以免发生碰撞。 </a:t>
            </a:r>
            <a:endParaRPr lang="zh-CN" altLang="en-US" sz="2600" dirty="0">
              <a:latin typeface="Times New Roman" panose="02020603050405020304" pitchFamily="18" charset="0"/>
              <a:cs typeface="Times New Roman" panose="02020603050405020304" pitchFamily="18" charset="0"/>
            </a:endParaRPr>
          </a:p>
          <a:p>
            <a:pPr>
              <a:lnSpc>
                <a:spcPct val="100000"/>
              </a:lnSpc>
            </a:pPr>
            <a:r>
              <a:rPr lang="zh-CN" altLang="en-US" sz="2600" dirty="0">
                <a:latin typeface="Times New Roman" panose="02020603050405020304" pitchFamily="18" charset="0"/>
                <a:cs typeface="Times New Roman" panose="02020603050405020304" pitchFamily="18" charset="0"/>
              </a:rPr>
              <a:t>总线上并没有什么“载波”。因此， </a:t>
            </a:r>
            <a:r>
              <a:rPr lang="zh-CN" altLang="en-US" sz="2600" dirty="0">
                <a:solidFill>
                  <a:srgbClr val="0000FF"/>
                </a:solidFill>
                <a:latin typeface="Times New Roman" panose="02020603050405020304" pitchFamily="18" charset="0"/>
                <a:cs typeface="Times New Roman" panose="02020603050405020304" pitchFamily="18" charset="0"/>
              </a:rPr>
              <a:t>“载波监听”就是用电子技术检测总线上有没有其他计算机发送的数据信号。</a:t>
            </a:r>
            <a:endParaRPr lang="zh-CN" altLang="en-US" sz="2600" dirty="0">
              <a:solidFill>
                <a:srgbClr val="0000FF"/>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endParaRPr lang="zh-CN" altLang="en-US" dirty="0"/>
          </a:p>
        </p:txBody>
      </p:sp>
      <p:sp>
        <p:nvSpPr>
          <p:cNvPr id="409603" name="Rectangle 3"/>
          <p:cNvSpPr>
            <a:spLocks noGrp="1" noChangeArrowheads="1"/>
          </p:cNvSpPr>
          <p:nvPr>
            <p:ph idx="1"/>
          </p:nvPr>
        </p:nvSpPr>
        <p:spPr>
          <a:xfrm>
            <a:off x="1031983" y="1752368"/>
            <a:ext cx="8346723" cy="3332816"/>
          </a:xfrm>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endParaRPr lang="zh-CN" altLang="en-US" sz="2800" dirty="0"/>
          </a:p>
          <a:p>
            <a:r>
              <a:rPr lang="zh-CN" altLang="en-US" sz="2800" dirty="0"/>
              <a:t>当几个站同时在总线上发送数据时，总线上的信号电压摆动值将会增大（互相叠加）。</a:t>
            </a:r>
            <a:endParaRPr lang="zh-CN" altLang="en-US" sz="2800" dirty="0"/>
          </a:p>
          <a:p>
            <a:r>
              <a:rPr lang="zh-CN" altLang="en-US" sz="2800" dirty="0"/>
              <a:t>当一个站检测到的信号电压摆动值超过一定的门限值时，就认为总线上至少有两个站同时在发送数据，表明产生了碰撞。</a:t>
            </a:r>
            <a:endParaRPr lang="zh-CN" altLang="en-US" sz="2800" dirty="0"/>
          </a:p>
          <a:p>
            <a:r>
              <a:rPr lang="zh-CN" altLang="en-US" sz="2800" dirty="0">
                <a:solidFill>
                  <a:srgbClr val="0000FF"/>
                </a:solidFill>
              </a:rPr>
              <a:t>所谓“碰撞”就是发生了冲突。因此“碰撞检测”也称为“冲突检测”</a:t>
            </a:r>
            <a:r>
              <a:rPr lang="zh-CN" altLang="en-US" sz="2800" dirty="0">
                <a:solidFill>
                  <a:srgbClr val="0000CC"/>
                </a:solidFill>
              </a:rPr>
              <a:t>。</a:t>
            </a:r>
            <a:endParaRPr lang="zh-CN" altLang="en-US" sz="2800" dirty="0">
              <a:solidFill>
                <a:srgbClr val="0000CC"/>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endParaRPr lang="zh-CN" altLang="en-US" dirty="0"/>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endParaRPr lang="zh-CN" altLang="en-US" dirty="0"/>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endParaRPr lang="zh-CN" altLang="en-US" dirty="0">
              <a:solidFill>
                <a:srgbClr val="0000FF"/>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391911" y="-99392"/>
            <a:ext cx="7482627" cy="113461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为什么要进行碰撞检测？</a:t>
            </a:r>
            <a:endParaRPr lang="zh-CN" altLang="en-US" dirty="0"/>
          </a:p>
        </p:txBody>
      </p:sp>
      <p:sp>
        <p:nvSpPr>
          <p:cNvPr id="411651" name="Rectangle 3"/>
          <p:cNvSpPr>
            <a:spLocks noGrp="1" noChangeArrowheads="1"/>
          </p:cNvSpPr>
          <p:nvPr>
            <p:ph idx="1"/>
          </p:nvPr>
        </p:nvSpPr>
        <p:spPr>
          <a:xfrm>
            <a:off x="1031983" y="1896384"/>
            <a:ext cx="8346723" cy="3332816"/>
          </a:xfrm>
        </p:spPr>
        <p:txBody>
          <a:bodyPr/>
          <a:lstStyle/>
          <a:p>
            <a:r>
              <a:rPr lang="zh-CN" altLang="en-US" sz="2800" dirty="0">
                <a:solidFill>
                  <a:srgbClr val="FF0000"/>
                </a:solidFill>
              </a:rPr>
              <a:t>由于电磁波在总线上的传播速率是有限的，</a:t>
            </a:r>
            <a:r>
              <a:rPr lang="zh-CN" altLang="en-US" sz="2800" dirty="0"/>
              <a:t>当某个站监听到总线是空闲时，也可能总线并非真正是空</a:t>
            </a:r>
            <a:r>
              <a:rPr lang="zh-CN" altLang="en-US" sz="2800" dirty="0">
                <a:latin typeface="Times New Roman" panose="02020603050405020304" pitchFamily="18" charset="0"/>
                <a:cs typeface="Times New Roman" panose="02020603050405020304" pitchFamily="18" charset="0"/>
              </a:rPr>
              <a:t>闲的。 </a:t>
            </a:r>
            <a:endParaRPr lang="zh-CN" altLang="en-US"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 </a:t>
            </a:r>
            <a:r>
              <a:rPr lang="zh-CN" altLang="en-US" sz="2800" dirty="0">
                <a:latin typeface="Times New Roman" panose="02020603050405020304" pitchFamily="18" charset="0"/>
                <a:cs typeface="Times New Roman" panose="02020603050405020304" pitchFamily="18" charset="0"/>
              </a:rPr>
              <a:t>向 </a:t>
            </a:r>
            <a:r>
              <a:rPr lang="en-US" altLang="zh-CN" sz="2800" dirty="0">
                <a:latin typeface="Times New Roman" panose="02020603050405020304" pitchFamily="18" charset="0"/>
                <a:cs typeface="Times New Roman" panose="02020603050405020304" pitchFamily="18" charset="0"/>
              </a:rPr>
              <a:t>B </a:t>
            </a:r>
            <a:r>
              <a:rPr lang="zh-CN" altLang="en-US" sz="2800" dirty="0">
                <a:latin typeface="Times New Roman" panose="02020603050405020304" pitchFamily="18" charset="0"/>
                <a:cs typeface="Times New Roman" panose="02020603050405020304" pitchFamily="18" charset="0"/>
              </a:rPr>
              <a:t>发出的信息，要经过一定的时间后才能传送到 </a:t>
            </a:r>
            <a:r>
              <a:rPr lang="en-US" altLang="zh-CN" sz="2800"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B </a:t>
            </a:r>
            <a:r>
              <a:rPr lang="zh-CN" altLang="en-US" sz="2800" dirty="0">
                <a:latin typeface="Times New Roman" panose="02020603050405020304" pitchFamily="18" charset="0"/>
                <a:cs typeface="Times New Roman" panose="02020603050405020304" pitchFamily="18" charset="0"/>
              </a:rPr>
              <a:t>若在 </a:t>
            </a:r>
            <a:r>
              <a:rPr lang="en-US" altLang="zh-CN" sz="2800" dirty="0">
                <a:latin typeface="Times New Roman" panose="02020603050405020304" pitchFamily="18" charset="0"/>
                <a:cs typeface="Times New Roman" panose="02020603050405020304" pitchFamily="18" charset="0"/>
              </a:rPr>
              <a:t>A </a:t>
            </a:r>
            <a:r>
              <a:rPr lang="zh-CN" altLang="en-US" sz="2800" dirty="0">
                <a:latin typeface="Times New Roman" panose="02020603050405020304" pitchFamily="18" charset="0"/>
                <a:cs typeface="Times New Roman" panose="02020603050405020304" pitchFamily="18" charset="0"/>
              </a:rPr>
              <a:t>发送的信息到达 </a:t>
            </a:r>
            <a:r>
              <a:rPr lang="en-US" altLang="zh-CN" sz="2800" dirty="0">
                <a:latin typeface="Times New Roman" panose="02020603050405020304" pitchFamily="18" charset="0"/>
                <a:cs typeface="Times New Roman" panose="02020603050405020304" pitchFamily="18" charset="0"/>
              </a:rPr>
              <a:t>B </a:t>
            </a:r>
            <a:r>
              <a:rPr lang="zh-CN" altLang="en-US" sz="2800" dirty="0">
                <a:latin typeface="Times New Roman" panose="02020603050405020304" pitchFamily="18" charset="0"/>
                <a:cs typeface="Times New Roman" panose="02020603050405020304" pitchFamily="18" charset="0"/>
              </a:rPr>
              <a:t>之前发送自己的帧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因为这时 </a:t>
            </a:r>
            <a:r>
              <a:rPr lang="en-US" altLang="zh-CN" sz="2800" dirty="0">
                <a:latin typeface="Times New Roman" panose="02020603050405020304" pitchFamily="18" charset="0"/>
                <a:cs typeface="Times New Roman" panose="02020603050405020304" pitchFamily="18" charset="0"/>
              </a:rPr>
              <a:t>B </a:t>
            </a:r>
            <a:r>
              <a:rPr lang="zh-CN" altLang="en-US" sz="2800" dirty="0">
                <a:latin typeface="Times New Roman" panose="02020603050405020304" pitchFamily="18" charset="0"/>
                <a:cs typeface="Times New Roman" panose="02020603050405020304" pitchFamily="18" charset="0"/>
              </a:rPr>
              <a:t>的载波监听检测不到 </a:t>
            </a:r>
            <a:r>
              <a:rPr lang="en-US" altLang="zh-CN" sz="2800" dirty="0">
                <a:latin typeface="Times New Roman" panose="02020603050405020304" pitchFamily="18" charset="0"/>
                <a:cs typeface="Times New Roman" panose="02020603050405020304" pitchFamily="18" charset="0"/>
              </a:rPr>
              <a:t>A </a:t>
            </a:r>
            <a:r>
              <a:rPr lang="zh-CN" altLang="en-US" sz="2800" dirty="0">
                <a:latin typeface="Times New Roman" panose="02020603050405020304" pitchFamily="18" charset="0"/>
                <a:cs typeface="Times New Roman" panose="02020603050405020304" pitchFamily="18" charset="0"/>
              </a:rPr>
              <a:t>所发送的信息</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，则必然要在某个时间和 </a:t>
            </a:r>
            <a:r>
              <a:rPr lang="en-US" altLang="zh-CN" sz="2800" dirty="0">
                <a:latin typeface="Times New Roman" panose="02020603050405020304" pitchFamily="18" charset="0"/>
                <a:cs typeface="Times New Roman" panose="02020603050405020304" pitchFamily="18" charset="0"/>
              </a:rPr>
              <a:t>A </a:t>
            </a:r>
            <a:r>
              <a:rPr lang="zh-CN" altLang="en-US" sz="2800" dirty="0">
                <a:latin typeface="Times New Roman" panose="02020603050405020304" pitchFamily="18" charset="0"/>
                <a:cs typeface="Times New Roman" panose="02020603050405020304" pitchFamily="18" charset="0"/>
              </a:rPr>
              <a:t>发送的帧发生碰撞。</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碰撞的结果是两个帧都变得无用</a:t>
            </a:r>
            <a:r>
              <a:rPr lang="zh-CN" altLang="en-US" sz="2800" dirty="0"/>
              <a:t>。</a:t>
            </a:r>
            <a:endParaRPr lang="en-US" altLang="zh-CN" sz="2800" dirty="0"/>
          </a:p>
          <a:p>
            <a:r>
              <a:rPr lang="zh-CN" altLang="en-US" sz="2800" dirty="0">
                <a:solidFill>
                  <a:srgbClr val="FF0000"/>
                </a:solidFill>
              </a:rPr>
              <a:t>所以需要在发送期间进行碰撞检测，以检测冲突。  </a:t>
            </a:r>
            <a:endParaRPr lang="zh-CN" altLang="en-US" sz="2800" dirty="0">
              <a:solidFill>
                <a:srgbClr val="FF0000"/>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endParaRPr kumimoji="1" lang="en-US" altLang="zh-CN" b="1">
              <a:solidFill>
                <a:srgbClr val="000099"/>
              </a:solidFill>
              <a:latin typeface="+mn-lt"/>
              <a:ea typeface="黑体" panose="02010609060101010101" pitchFamily="2" charset="-122"/>
            </a:endParaRP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A</a:t>
            </a:r>
            <a:endParaRPr kumimoji="1" lang="en-US" altLang="zh-CN" sz="2800" b="1">
              <a:solidFill>
                <a:srgbClr val="000099"/>
              </a:solidFill>
              <a:latin typeface="+mn-lt"/>
              <a:ea typeface="黑体" panose="02010609060101010101" pitchFamily="2" charset="-122"/>
            </a:endParaRP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B</a:t>
            </a:r>
            <a:endParaRPr kumimoji="1" lang="en-US" altLang="zh-CN" sz="2800" b="1">
              <a:solidFill>
                <a:srgbClr val="000099"/>
              </a:solidFill>
              <a:latin typeface="+mn-lt"/>
              <a:ea typeface="黑体" panose="02010609060101010101" pitchFamily="2" charset="-122"/>
            </a:endParaRP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endParaRPr kumimoji="1" lang="en-US" altLang="zh-CN" b="1" i="1">
              <a:solidFill>
                <a:srgbClr val="000099"/>
              </a:solidFill>
              <a:latin typeface="+mn-lt"/>
              <a:ea typeface="黑体" panose="02010609060101010101" pitchFamily="2" charset="-122"/>
            </a:endParaRP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2685" name="Group 13"/>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endParaRPr kumimoji="1" lang="zh-CN" altLang="en-US" b="1">
                <a:solidFill>
                  <a:srgbClr val="000099"/>
                </a:solidFill>
                <a:latin typeface="+mn-lt"/>
                <a:ea typeface="黑体" panose="02010609060101010101" pitchFamily="2" charset="-122"/>
              </a:endParaRPr>
            </a:p>
          </p:txBody>
        </p:sp>
      </p:grpSp>
      <p:grpSp>
        <p:nvGrpSpPr>
          <p:cNvPr id="412688" name="Group 16"/>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2691" name="Group 19"/>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检测到发生碰撞</a:t>
                </a:r>
                <a:endParaRPr kumimoji="1" lang="zh-CN" altLang="en-US" b="1" dirty="0">
                  <a:solidFill>
                    <a:srgbClr val="000099"/>
                  </a:solidFill>
                  <a:latin typeface="+mn-lt"/>
                  <a:ea typeface="黑体" panose="02010609060101010101" pitchFamily="2" charset="-122"/>
                </a:endParaRPr>
              </a:p>
            </p:txBody>
          </p:sp>
        </p:grpSp>
      </p:grpSp>
      <p:grpSp>
        <p:nvGrpSpPr>
          <p:cNvPr id="412694" name="Group 22"/>
          <p:cNvGrpSpPr/>
          <p:nvPr/>
        </p:nvGrpSpPr>
        <p:grpSpPr bwMode="auto">
          <a:xfrm>
            <a:off x="7280237" y="1936204"/>
            <a:ext cx="1998398" cy="942975"/>
            <a:chOff x="4167" y="336"/>
            <a:chExt cx="1162" cy="594"/>
          </a:xfrm>
        </p:grpSpPr>
        <p:grpSp>
          <p:nvGrpSpPr>
            <p:cNvPr id="412695" name="Group 23"/>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dirty="0">
                    <a:solidFill>
                      <a:srgbClr val="000099"/>
                    </a:solidFill>
                    <a:latin typeface="+mn-lt"/>
                    <a:ea typeface="黑体" panose="02010609060101010101" pitchFamily="2" charset="-122"/>
                  </a:rPr>
                  <a:t>  t</a:t>
                </a:r>
                <a:r>
                  <a:rPr kumimoji="1" lang="en-US" altLang="zh-CN" b="1" dirty="0">
                    <a:solidFill>
                      <a:srgbClr val="000099"/>
                    </a:solidFill>
                    <a:latin typeface="+mn-lt"/>
                    <a:ea typeface="黑体" panose="02010609060101010101" pitchFamily="2" charset="-122"/>
                  </a:rPr>
                  <a:t> = </a:t>
                </a:r>
                <a:r>
                  <a:rPr kumimoji="1" lang="en-US" altLang="zh-CN" b="1" dirty="0">
                    <a:solidFill>
                      <a:srgbClr val="000099"/>
                    </a:solidFill>
                    <a:latin typeface="+mn-lt"/>
                    <a:ea typeface="黑体" panose="02010609060101010101" pitchFamily="2" charset="-122"/>
                    <a:sym typeface="Symbol" panose="05050102010706020507" pitchFamily="18" charset="2"/>
                  </a:rPr>
                  <a:t></a:t>
                </a:r>
                <a:r>
                  <a:rPr kumimoji="1" lang="en-US" altLang="zh-CN" b="1" dirty="0">
                    <a:solidFill>
                      <a:srgbClr val="000099"/>
                    </a:solidFill>
                    <a:latin typeface="+mn-lt"/>
                    <a:ea typeface="黑体" panose="02010609060101010101" pitchFamily="2" charset="-122"/>
                  </a:rPr>
                  <a:t> </a:t>
                </a:r>
                <a:r>
                  <a:rPr kumimoji="1" lang="en-US" altLang="zh-CN" b="1" dirty="0">
                    <a:solidFill>
                      <a:srgbClr val="000099"/>
                    </a:solidFill>
                    <a:latin typeface="+mn-lt"/>
                    <a:ea typeface="黑体" panose="02010609060101010101" pitchFamily="2" charset="-122"/>
                    <a:sym typeface="Symbol" panose="05050102010706020507" pitchFamily="18" charset="2"/>
                  </a:rPr>
                  <a:t> </a:t>
                </a:r>
                <a:r>
                  <a:rPr kumimoji="1" lang="en-US" altLang="zh-CN" b="1" baseline="30000" dirty="0">
                    <a:solidFill>
                      <a:srgbClr val="000099"/>
                    </a:solidFill>
                    <a:latin typeface="+mn-lt"/>
                    <a:ea typeface="黑体" panose="02010609060101010101" pitchFamily="2" charset="-122"/>
                  </a:rPr>
                  <a:t> </a:t>
                </a:r>
                <a:endParaRPr kumimoji="1" lang="en-US" altLang="zh-CN" b="1" baseline="30000" dirty="0">
                  <a:solidFill>
                    <a:srgbClr val="000099"/>
                  </a:solidFill>
                  <a:latin typeface="+mn-lt"/>
                  <a:ea typeface="黑体" panose="02010609060101010101" pitchFamily="2" charset="-122"/>
                </a:endParaRPr>
              </a:p>
            </p:txBody>
          </p:sp>
        </p:grpSp>
        <p:grpSp>
          <p:nvGrpSpPr>
            <p:cNvPr id="412698" name="Group 26"/>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grpSp>
      </p:grpSp>
      <p:grpSp>
        <p:nvGrpSpPr>
          <p:cNvPr id="412701" name="Group 29"/>
          <p:cNvGrpSpPr/>
          <p:nvPr/>
        </p:nvGrpSpPr>
        <p:grpSpPr bwMode="auto">
          <a:xfrm>
            <a:off x="4519972" y="2775991"/>
            <a:ext cx="3931445" cy="1006475"/>
            <a:chOff x="2562" y="865"/>
            <a:chExt cx="2286" cy="634"/>
          </a:xfrm>
        </p:grpSpPr>
        <p:grpSp>
          <p:nvGrpSpPr>
            <p:cNvPr id="412702" name="Group 30"/>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传播时延记为 </a:t>
            </a:r>
            <a:r>
              <a:rPr lang="zh-CN" altLang="en-US" sz="2400" b="1" i="1" dirty="0">
                <a:solidFill>
                  <a:srgbClr val="000099"/>
                </a:solidFill>
                <a:latin typeface="+mn-lt"/>
                <a:ea typeface="黑体" panose="02010609060101010101" pitchFamily="2" charset="-122"/>
                <a:sym typeface="Symbol" panose="05050102010706020507" pitchFamily="18" charset="2"/>
              </a:rPr>
              <a:t></a:t>
            </a:r>
            <a:r>
              <a:rPr lang="zh-CN" altLang="en-US" sz="2400" b="1" dirty="0">
                <a:solidFill>
                  <a:srgbClr val="000099"/>
                </a:solidFill>
                <a:latin typeface="+mn-lt"/>
                <a:ea typeface="黑体" panose="02010609060101010101" pitchFamily="2" charset="-122"/>
              </a:rPr>
              <a:t> </a:t>
            </a:r>
            <a:endParaRPr lang="zh-CN" altLang="en-US" sz="2400" b="1" dirty="0">
              <a:solidFill>
                <a:srgbClr val="000099"/>
              </a:solidFill>
              <a:latin typeface="+mn-lt"/>
              <a:ea typeface="黑体" panose="02010609060101010101" pitchFamily="2" charset="-122"/>
            </a:endParaRPr>
          </a:p>
        </p:txBody>
      </p:sp>
      <p:sp>
        <p:nvSpPr>
          <p:cNvPr id="2" name="标题 1"/>
          <p:cNvSpPr>
            <a:spLocks noGrp="1"/>
          </p:cNvSpPr>
          <p:nvPr>
            <p:ph type="title"/>
          </p:nvPr>
        </p:nvSpPr>
        <p:spPr>
          <a:xfrm>
            <a:off x="391911" y="44625"/>
            <a:ext cx="7482627" cy="96135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3600" dirty="0"/>
              <a:t>信号传播时延对载波监听的影响 </a:t>
            </a:r>
            <a:endParaRPr lang="zh-CN" altLang="en-US" sz="3600" dirty="0"/>
          </a:p>
        </p:txBody>
      </p:sp>
      <p:sp>
        <p:nvSpPr>
          <p:cNvPr id="4" name="TextBox 3"/>
          <p:cNvSpPr txBox="1"/>
          <p:nvPr/>
        </p:nvSpPr>
        <p:spPr>
          <a:xfrm>
            <a:off x="1915827" y="4851157"/>
            <a:ext cx="7266759" cy="953135"/>
          </a:xfrm>
          <a:prstGeom prst="rect">
            <a:avLst/>
          </a:prstGeom>
          <a:solidFill>
            <a:srgbClr val="FFFF66"/>
          </a:solidFill>
          <a:ln>
            <a:solidFill>
              <a:srgbClr val="000099"/>
            </a:solidFill>
          </a:ln>
        </p:spPr>
        <p:txBody>
          <a:bodyPr wrap="square" rtlCol="0">
            <a:spAutoFit/>
          </a:bodyPr>
          <a:lstStyle/>
          <a:p>
            <a:pPr algn="ctr"/>
            <a:r>
              <a:rPr lang="en-US"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A</a:t>
            </a:r>
            <a:r>
              <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需要单程传播时延的 </a:t>
            </a:r>
            <a:r>
              <a:rPr lang="en-US"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2 </a:t>
            </a:r>
            <a:r>
              <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倍的时间，</a:t>
            </a:r>
            <a:endParaRPr lang="en-US"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才能检测到与 </a:t>
            </a:r>
            <a:r>
              <a:rPr lang="en-US"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B </a:t>
            </a:r>
            <a:r>
              <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的发送产生了冲突</a:t>
            </a:r>
            <a:endPar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文本框 2"/>
          <p:cNvSpPr txBox="1"/>
          <p:nvPr/>
        </p:nvSpPr>
        <p:spPr>
          <a:xfrm>
            <a:off x="2648744" y="5847655"/>
            <a:ext cx="6840209" cy="460375"/>
          </a:xfrm>
          <a:prstGeom prst="rect">
            <a:avLst/>
          </a:prstGeom>
          <a:noFill/>
        </p:spPr>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电磁波在</a:t>
            </a:r>
            <a:r>
              <a:rPr lang="en-US" altLang="zh-CN" sz="2400" b="1" dirty="0">
                <a:latin typeface="Times New Roman" panose="02020603050405020304" pitchFamily="18" charset="0"/>
                <a:cs typeface="Times New Roman" panose="02020603050405020304" pitchFamily="18" charset="0"/>
              </a:rPr>
              <a:t>1km</a:t>
            </a:r>
            <a:r>
              <a:rPr lang="zh-CN" altLang="en-US" sz="2400" b="1" dirty="0">
                <a:latin typeface="Times New Roman" panose="02020603050405020304" pitchFamily="18" charset="0"/>
                <a:cs typeface="Times New Roman" panose="02020603050405020304" pitchFamily="18" charset="0"/>
              </a:rPr>
              <a:t>电缆的传播时延约为</a:t>
            </a:r>
            <a:r>
              <a:rPr lang="en-US" altLang="zh-CN" sz="2400" b="1" dirty="0">
                <a:latin typeface="Times New Roman" panose="02020603050405020304" pitchFamily="18" charset="0"/>
                <a:cs typeface="Times New Roman" panose="02020603050405020304" pitchFamily="18" charset="0"/>
              </a:rPr>
              <a:t>5</a:t>
            </a:r>
            <a:r>
              <a:rPr lang="el-GR" altLang="zh-CN" sz="2400" b="1" dirty="0">
                <a:latin typeface="Times New Roman" panose="02020603050405020304" pitchFamily="18" charset="0"/>
                <a:cs typeface="Times New Roman" panose="02020603050405020304" pitchFamily="18" charset="0"/>
              </a:rPr>
              <a:t>μ</a:t>
            </a:r>
            <a:r>
              <a:rPr lang="en-US" altLang="zh-CN" sz="2400" b="1" dirty="0">
                <a:latin typeface="Times New Roman" panose="02020603050405020304" pitchFamily="18" charset="0"/>
                <a:cs typeface="Times New Roman" panose="02020603050405020304" pitchFamily="18" charset="0"/>
              </a:rPr>
              <a:t>s,</a:t>
            </a:r>
            <a:r>
              <a:rPr lang="zh-CN" altLang="en-US" sz="2400" b="1" dirty="0">
                <a:latin typeface="Times New Roman" panose="02020603050405020304" pitchFamily="18" charset="0"/>
                <a:cs typeface="Times New Roman" panose="02020603050405020304" pitchFamily="18" charset="0"/>
              </a:rPr>
              <a:t>应当熟记。</a:t>
            </a:r>
            <a:endParaRPr lang="zh-CN" altLang="en-US" sz="2400" b="1"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6172406" y="5233641"/>
            <a:ext cx="1239970" cy="142875"/>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699" name="Rectangle 3"/>
          <p:cNvSpPr>
            <a:spLocks noChangeArrowheads="1"/>
          </p:cNvSpPr>
          <p:nvPr/>
        </p:nvSpPr>
        <p:spPr bwMode="auto">
          <a:xfrm>
            <a:off x="2660592" y="5017741"/>
            <a:ext cx="4751785" cy="142875"/>
          </a:xfrm>
          <a:prstGeom prst="rect">
            <a:avLst/>
          </a:prstGeom>
          <a:solidFill>
            <a:srgbClr val="FF0000"/>
          </a:solidFill>
          <a:ln w="127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00" name="Line 4"/>
          <p:cNvSpPr>
            <a:spLocks noChangeShapeType="1"/>
          </p:cNvSpPr>
          <p:nvPr/>
        </p:nvSpPr>
        <p:spPr bwMode="auto">
          <a:xfrm>
            <a:off x="2469086" y="543098"/>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1" name="Line 5"/>
          <p:cNvSpPr>
            <a:spLocks noChangeShapeType="1"/>
          </p:cNvSpPr>
          <p:nvPr/>
        </p:nvSpPr>
        <p:spPr bwMode="auto">
          <a:xfrm>
            <a:off x="2462206"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endParaRPr kumimoji="1" lang="en-US" altLang="zh-CN" b="1">
              <a:solidFill>
                <a:srgbClr val="000099"/>
              </a:solidFill>
              <a:latin typeface="+mn-lt"/>
              <a:ea typeface="黑体" panose="02010609060101010101" pitchFamily="2" charset="-122"/>
            </a:endParaRPr>
          </a:p>
        </p:txBody>
      </p:sp>
      <p:sp>
        <p:nvSpPr>
          <p:cNvPr id="413703" name="Line 7"/>
          <p:cNvSpPr>
            <a:spLocks noChangeShapeType="1"/>
          </p:cNvSpPr>
          <p:nvPr/>
        </p:nvSpPr>
        <p:spPr bwMode="auto">
          <a:xfrm>
            <a:off x="2457048" y="547861"/>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4" name="Line 8"/>
          <p:cNvSpPr>
            <a:spLocks noChangeShapeType="1"/>
          </p:cNvSpPr>
          <p:nvPr/>
        </p:nvSpPr>
        <p:spPr bwMode="auto">
          <a:xfrm>
            <a:off x="2462206" y="547861"/>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5" name="Rectangle 9"/>
          <p:cNvSpPr>
            <a:spLocks noChangeArrowheads="1"/>
          </p:cNvSpPr>
          <p:nvPr/>
        </p:nvSpPr>
        <p:spPr bwMode="auto">
          <a:xfrm>
            <a:off x="2180160"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06" name="Rectangle 10"/>
          <p:cNvSpPr>
            <a:spLocks noChangeArrowheads="1"/>
          </p:cNvSpPr>
          <p:nvPr/>
        </p:nvSpPr>
        <p:spPr bwMode="auto">
          <a:xfrm>
            <a:off x="7404887" y="198610"/>
            <a:ext cx="349456" cy="366767"/>
          </a:xfrm>
          <a:prstGeom prst="rect">
            <a:avLst/>
          </a:prstGeom>
          <a:solidFill>
            <a:schemeClr val="bg1"/>
          </a:solidFill>
          <a:ln>
            <a:noFill/>
          </a:ln>
          <a:effec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B</a:t>
            </a:r>
            <a:endParaRPr kumimoji="1" lang="en-US" altLang="zh-CN" b="1" dirty="0">
              <a:solidFill>
                <a:srgbClr val="000099"/>
              </a:solidFill>
              <a:latin typeface="+mn-lt"/>
              <a:ea typeface="黑体" panose="02010609060101010101" pitchFamily="2" charset="-122"/>
            </a:endParaRPr>
          </a:p>
        </p:txBody>
      </p:sp>
      <p:sp>
        <p:nvSpPr>
          <p:cNvPr id="413707" name="Line 11"/>
          <p:cNvSpPr>
            <a:spLocks noChangeShapeType="1"/>
          </p:cNvSpPr>
          <p:nvPr/>
        </p:nvSpPr>
        <p:spPr bwMode="auto">
          <a:xfrm flipH="1">
            <a:off x="2329783" y="890761"/>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8" name="Rectangle 12"/>
          <p:cNvSpPr>
            <a:spLocks noChangeArrowheads="1"/>
          </p:cNvSpPr>
          <p:nvPr/>
        </p:nvSpPr>
        <p:spPr bwMode="auto">
          <a:xfrm>
            <a:off x="2092452"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endParaRPr kumimoji="1" lang="en-US" altLang="zh-CN" b="1" i="1">
              <a:solidFill>
                <a:srgbClr val="000099"/>
              </a:solidFill>
              <a:latin typeface="+mn-lt"/>
              <a:ea typeface="黑体" panose="02010609060101010101" pitchFamily="2" charset="-122"/>
            </a:endParaRPr>
          </a:p>
        </p:txBody>
      </p:sp>
      <p:sp>
        <p:nvSpPr>
          <p:cNvPr id="413709" name="Line 13"/>
          <p:cNvSpPr>
            <a:spLocks noChangeShapeType="1"/>
          </p:cNvSpPr>
          <p:nvPr/>
        </p:nvSpPr>
        <p:spPr bwMode="auto">
          <a:xfrm>
            <a:off x="7518394" y="536748"/>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0" name="Line 14"/>
          <p:cNvSpPr>
            <a:spLocks noChangeShapeType="1"/>
          </p:cNvSpPr>
          <p:nvPr/>
        </p:nvSpPr>
        <p:spPr bwMode="auto">
          <a:xfrm flipH="1">
            <a:off x="2457048" y="1251124"/>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3711" name="Group 15"/>
          <p:cNvGrpSpPr/>
          <p:nvPr/>
        </p:nvGrpSpPr>
        <p:grpSpPr bwMode="auto">
          <a:xfrm>
            <a:off x="6187275"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endParaRPr kumimoji="1" lang="zh-CN" altLang="en-US" b="1">
                <a:solidFill>
                  <a:srgbClr val="000099"/>
                </a:solidFill>
                <a:latin typeface="+mn-lt"/>
                <a:ea typeface="黑体" panose="02010609060101010101" pitchFamily="2" charset="-122"/>
              </a:endParaRPr>
            </a:p>
          </p:txBody>
        </p:sp>
      </p:grpSp>
      <p:sp>
        <p:nvSpPr>
          <p:cNvPr id="413714" name="Text Box 18"/>
          <p:cNvSpPr txBox="1">
            <a:spLocks noChangeArrowheads="1"/>
          </p:cNvSpPr>
          <p:nvPr/>
        </p:nvSpPr>
        <p:spPr bwMode="auto">
          <a:xfrm>
            <a:off x="7878440"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endParaRPr>
          </a:p>
          <a:p>
            <a:pPr eaLnBrk="0" hangingPunct="0">
              <a:lnSpc>
                <a:spcPct val="90000"/>
              </a:lnSpc>
            </a:pPr>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检测到信道空闲</a:t>
            </a:r>
            <a:endParaRPr kumimoji="1" lang="zh-CN" altLang="en-US" b="1">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sp>
        <p:nvSpPr>
          <p:cNvPr id="413715" name="Text Box 19"/>
          <p:cNvSpPr txBox="1">
            <a:spLocks noChangeArrowheads="1"/>
          </p:cNvSpPr>
          <p:nvPr/>
        </p:nvSpPr>
        <p:spPr bwMode="auto">
          <a:xfrm>
            <a:off x="7878439"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 / 2</a:t>
            </a:r>
            <a:endParaRPr kumimoji="1" lang="en-US" altLang="zh-CN" b="1" baseline="30000">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发生碰撞</a:t>
            </a:r>
            <a:endParaRPr kumimoji="1" lang="zh-CN" altLang="en-US" b="1">
              <a:solidFill>
                <a:srgbClr val="000099"/>
              </a:solidFill>
              <a:latin typeface="+mn-lt"/>
              <a:ea typeface="黑体" panose="02010609060101010101" pitchFamily="2" charset="-122"/>
            </a:endParaRPr>
          </a:p>
        </p:txBody>
      </p:sp>
      <p:grpSp>
        <p:nvGrpSpPr>
          <p:cNvPr id="413716" name="Group 20"/>
          <p:cNvGrpSpPr/>
          <p:nvPr/>
        </p:nvGrpSpPr>
        <p:grpSpPr bwMode="auto">
          <a:xfrm>
            <a:off x="673624"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19" name="Group 23"/>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A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grpSp>
      <p:grpSp>
        <p:nvGrpSpPr>
          <p:cNvPr id="413722" name="Group 26"/>
          <p:cNvGrpSpPr/>
          <p:nvPr/>
        </p:nvGrpSpPr>
        <p:grpSpPr bwMode="auto">
          <a:xfrm>
            <a:off x="7568269" y="424036"/>
            <a:ext cx="1998398" cy="942975"/>
            <a:chOff x="4167" y="336"/>
            <a:chExt cx="1162" cy="594"/>
          </a:xfrm>
        </p:grpSpPr>
        <p:grpSp>
          <p:nvGrpSpPr>
            <p:cNvPr id="413723" name="Group 27"/>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r>
                  <a:rPr kumimoji="1" lang="en-US" altLang="zh-CN" b="1" baseline="30000">
                    <a:solidFill>
                      <a:srgbClr val="000099"/>
                    </a:solidFill>
                    <a:latin typeface="+mn-lt"/>
                    <a:ea typeface="黑体" panose="02010609060101010101" pitchFamily="2" charset="-122"/>
                  </a:rPr>
                  <a:t> </a:t>
                </a:r>
                <a:endParaRPr kumimoji="1" lang="en-US" altLang="zh-CN" b="1" baseline="30000">
                  <a:solidFill>
                    <a:srgbClr val="000099"/>
                  </a:solidFill>
                  <a:latin typeface="+mn-lt"/>
                  <a:ea typeface="黑体" panose="02010609060101010101" pitchFamily="2" charset="-122"/>
                </a:endParaRPr>
              </a:p>
            </p:txBody>
          </p:sp>
        </p:grpSp>
        <p:grpSp>
          <p:nvGrpSpPr>
            <p:cNvPr id="413726" name="Group 30"/>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grpSp>
      </p:grpSp>
      <p:grpSp>
        <p:nvGrpSpPr>
          <p:cNvPr id="413729" name="Group 33"/>
          <p:cNvGrpSpPr/>
          <p:nvPr/>
        </p:nvGrpSpPr>
        <p:grpSpPr bwMode="auto">
          <a:xfrm>
            <a:off x="4808004" y="1263824"/>
            <a:ext cx="3931445" cy="1006475"/>
            <a:chOff x="2562" y="865"/>
            <a:chExt cx="2286" cy="634"/>
          </a:xfrm>
        </p:grpSpPr>
        <p:grpSp>
          <p:nvGrpSpPr>
            <p:cNvPr id="413730" name="Group 34"/>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grpSp>
      <p:sp>
        <p:nvSpPr>
          <p:cNvPr id="413735" name="Rectangle 39"/>
          <p:cNvSpPr>
            <a:spLocks noChangeArrowheads="1"/>
          </p:cNvSpPr>
          <p:nvPr/>
        </p:nvSpPr>
        <p:spPr bwMode="auto">
          <a:xfrm>
            <a:off x="2261600"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36" name="Rectangle 40"/>
          <p:cNvSpPr>
            <a:spLocks noChangeArrowheads="1"/>
          </p:cNvSpPr>
          <p:nvPr/>
        </p:nvSpPr>
        <p:spPr bwMode="auto">
          <a:xfrm>
            <a:off x="7365941"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grpSp>
        <p:nvGrpSpPr>
          <p:cNvPr id="413737" name="Group 41"/>
          <p:cNvGrpSpPr/>
          <p:nvPr/>
        </p:nvGrpSpPr>
        <p:grpSpPr bwMode="auto">
          <a:xfrm>
            <a:off x="2694988"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413740" name="Group 44"/>
          <p:cNvGrpSpPr/>
          <p:nvPr/>
        </p:nvGrpSpPr>
        <p:grpSpPr bwMode="auto">
          <a:xfrm>
            <a:off x="6722740"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43" name="Line 47"/>
          <p:cNvSpPr>
            <a:spLocks noChangeShapeType="1"/>
          </p:cNvSpPr>
          <p:nvPr/>
        </p:nvSpPr>
        <p:spPr bwMode="auto">
          <a:xfrm>
            <a:off x="7302310" y="5089178"/>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44" name="Group 48"/>
          <p:cNvGrpSpPr/>
          <p:nvPr/>
        </p:nvGrpSpPr>
        <p:grpSpPr bwMode="auto">
          <a:xfrm>
            <a:off x="2261600"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50" name="Rectangle 54"/>
          <p:cNvSpPr>
            <a:spLocks noChangeArrowheads="1"/>
          </p:cNvSpPr>
          <p:nvPr/>
        </p:nvSpPr>
        <p:spPr bwMode="auto">
          <a:xfrm>
            <a:off x="7274793" y="3828404"/>
            <a:ext cx="137583" cy="146050"/>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1" name="Rectangle 55"/>
          <p:cNvSpPr>
            <a:spLocks noChangeArrowheads="1"/>
          </p:cNvSpPr>
          <p:nvPr/>
        </p:nvSpPr>
        <p:spPr bwMode="auto">
          <a:xfrm>
            <a:off x="2694988" y="3612504"/>
            <a:ext cx="3683794" cy="144462"/>
          </a:xfrm>
          <a:prstGeom prst="rect">
            <a:avLst/>
          </a:prstGeom>
          <a:solidFill>
            <a:srgbClr val="FF0000"/>
          </a:solidFill>
          <a:ln w="12700">
            <a:solidFill>
              <a:srgbClr val="333399"/>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52" name="Rectangle 56"/>
          <p:cNvSpPr>
            <a:spLocks noChangeArrowheads="1"/>
          </p:cNvSpPr>
          <p:nvPr/>
        </p:nvSpPr>
        <p:spPr bwMode="auto">
          <a:xfrm>
            <a:off x="2261600"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53" name="Rectangle 57"/>
          <p:cNvSpPr>
            <a:spLocks noChangeArrowheads="1"/>
          </p:cNvSpPr>
          <p:nvPr/>
        </p:nvSpPr>
        <p:spPr bwMode="auto">
          <a:xfrm>
            <a:off x="7365941"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54" name="Line 58"/>
          <p:cNvSpPr>
            <a:spLocks noChangeShapeType="1"/>
          </p:cNvSpPr>
          <p:nvPr/>
        </p:nvSpPr>
        <p:spPr bwMode="auto">
          <a:xfrm>
            <a:off x="6378781" y="3685529"/>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5" name="Line 59"/>
          <p:cNvSpPr>
            <a:spLocks noChangeShapeType="1"/>
          </p:cNvSpPr>
          <p:nvPr/>
        </p:nvSpPr>
        <p:spPr bwMode="auto">
          <a:xfrm flipH="1">
            <a:off x="7068418" y="3899841"/>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6" name="Text Box 60"/>
          <p:cNvSpPr txBox="1">
            <a:spLocks noChangeArrowheads="1"/>
          </p:cNvSpPr>
          <p:nvPr/>
        </p:nvSpPr>
        <p:spPr bwMode="auto">
          <a:xfrm>
            <a:off x="852547"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a:solidFill>
                  <a:srgbClr val="000099"/>
                </a:solidFill>
                <a:latin typeface="+mn-lt"/>
                <a:ea typeface="黑体" panose="02010609060101010101" pitchFamily="2" charset="-122"/>
              </a:rPr>
              <a:t>t</a:t>
            </a:r>
            <a:r>
              <a:rPr kumimoji="1" lang="en-US" altLang="zh-CN" b="1" dirty="0">
                <a:solidFill>
                  <a:srgbClr val="000099"/>
                </a:solidFill>
                <a:latin typeface="+mn-lt"/>
                <a:ea typeface="黑体" panose="02010609060101010101" pitchFamily="2" charset="-122"/>
              </a:rPr>
              <a:t> = 0</a:t>
            </a:r>
            <a:endParaRPr kumimoji="1" lang="en-US" altLang="zh-CN" b="1" baseline="30000" dirty="0">
              <a:solidFill>
                <a:srgbClr val="000099"/>
              </a:solidFill>
              <a:latin typeface="+mn-lt"/>
              <a:ea typeface="黑体" panose="02010609060101010101" pitchFamily="2" charset="-122"/>
            </a:endParaRPr>
          </a:p>
          <a:p>
            <a:pPr eaLnBrk="0" hangingPunct="0">
              <a:lnSpc>
                <a:spcPct val="95000"/>
              </a:lnSpc>
            </a:pPr>
            <a:r>
              <a:rPr kumimoji="1" lang="en-US" altLang="zh-CN" b="1" dirty="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a:t>
            </a:r>
            <a:endParaRPr kumimoji="1" lang="zh-CN" altLang="en-US" b="1" dirty="0">
              <a:solidFill>
                <a:srgbClr val="000099"/>
              </a:solidFill>
              <a:latin typeface="+mn-lt"/>
              <a:ea typeface="黑体" panose="02010609060101010101" pitchFamily="2" charset="-122"/>
            </a:endParaRPr>
          </a:p>
          <a:p>
            <a:pPr eaLnBrk="0" hangingPunct="0">
              <a:lnSpc>
                <a:spcPct val="95000"/>
              </a:lnSpc>
            </a:pPr>
            <a:r>
              <a:rPr kumimoji="1" lang="zh-CN" altLang="en-US" b="1" dirty="0">
                <a:solidFill>
                  <a:srgbClr val="000099"/>
                </a:solidFill>
                <a:latin typeface="+mn-lt"/>
                <a:ea typeface="黑体" panose="02010609060101010101" pitchFamily="2" charset="-122"/>
              </a:rPr>
              <a:t>信道空闲</a:t>
            </a:r>
            <a:endParaRPr kumimoji="1" lang="zh-CN" altLang="en-US" b="1" dirty="0">
              <a:solidFill>
                <a:srgbClr val="000099"/>
              </a:solidFill>
              <a:latin typeface="+mn-lt"/>
              <a:ea typeface="黑体" panose="02010609060101010101" pitchFamily="2" charset="-122"/>
            </a:endParaRPr>
          </a:p>
          <a:p>
            <a:pPr eaLnBrk="0" hangingPunct="0">
              <a:lnSpc>
                <a:spcPct val="95000"/>
              </a:lnSpc>
            </a:pPr>
            <a:r>
              <a:rPr kumimoji="1" lang="zh-CN" altLang="en-US" b="1" dirty="0">
                <a:solidFill>
                  <a:srgbClr val="000099"/>
                </a:solidFill>
                <a:latin typeface="+mn-lt"/>
                <a:ea typeface="黑体" panose="02010609060101010101" pitchFamily="2" charset="-122"/>
              </a:rPr>
              <a:t>发送数据</a:t>
            </a:r>
            <a:endParaRPr kumimoji="1" lang="zh-CN" altLang="en-US" b="1" dirty="0">
              <a:solidFill>
                <a:srgbClr val="000099"/>
              </a:solidFill>
              <a:latin typeface="+mn-lt"/>
              <a:ea typeface="黑体" panose="02010609060101010101" pitchFamily="2" charset="-122"/>
            </a:endParaRPr>
          </a:p>
        </p:txBody>
      </p:sp>
      <p:grpSp>
        <p:nvGrpSpPr>
          <p:cNvPr id="413757" name="Group 61"/>
          <p:cNvGrpSpPr/>
          <p:nvPr/>
        </p:nvGrpSpPr>
        <p:grpSpPr bwMode="auto">
          <a:xfrm>
            <a:off x="2590081"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60" name="Rectangle 64"/>
          <p:cNvSpPr>
            <a:spLocks noChangeArrowheads="1"/>
          </p:cNvSpPr>
          <p:nvPr/>
        </p:nvSpPr>
        <p:spPr bwMode="auto">
          <a:xfrm>
            <a:off x="2261600"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61" name="Rectangle 65"/>
          <p:cNvSpPr>
            <a:spLocks noChangeArrowheads="1"/>
          </p:cNvSpPr>
          <p:nvPr/>
        </p:nvSpPr>
        <p:spPr bwMode="auto">
          <a:xfrm>
            <a:off x="7365941"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62" name="Text Box 66"/>
          <p:cNvSpPr txBox="1">
            <a:spLocks noChangeArrowheads="1"/>
          </p:cNvSpPr>
          <p:nvPr/>
        </p:nvSpPr>
        <p:spPr bwMode="auto">
          <a:xfrm>
            <a:off x="1246315"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3763" name="Line 67"/>
          <p:cNvSpPr>
            <a:spLocks noChangeShapeType="1"/>
          </p:cNvSpPr>
          <p:nvPr/>
        </p:nvSpPr>
        <p:spPr bwMode="auto">
          <a:xfrm>
            <a:off x="1972066" y="543098"/>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64" name="Group 68"/>
          <p:cNvGrpSpPr/>
          <p:nvPr/>
        </p:nvGrpSpPr>
        <p:grpSpPr bwMode="auto">
          <a:xfrm>
            <a:off x="5303912"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a:solidFill>
                    <a:srgbClr val="000099"/>
                  </a:solidFill>
                  <a:latin typeface="+mn-lt"/>
                  <a:ea typeface="黑体" panose="02010609060101010101" pitchFamily="2" charset="-122"/>
                </a:rPr>
                <a:t>t</a:t>
              </a:r>
              <a:r>
                <a:rPr kumimoji="1" lang="en-US" altLang="zh-CN" b="1" dirty="0">
                  <a:solidFill>
                    <a:srgbClr val="000099"/>
                  </a:solidFill>
                  <a:latin typeface="+mn-lt"/>
                  <a:ea typeface="黑体" panose="02010609060101010101" pitchFamily="2" charset="-122"/>
                </a:rPr>
                <a:t> = </a:t>
              </a:r>
              <a:r>
                <a:rPr kumimoji="1" lang="en-US" altLang="zh-CN" b="1" dirty="0">
                  <a:solidFill>
                    <a:srgbClr val="000099"/>
                  </a:solidFill>
                  <a:latin typeface="+mn-lt"/>
                  <a:ea typeface="黑体" panose="02010609060101010101" pitchFamily="2" charset="-122"/>
                  <a:sym typeface="Symbol" panose="05050102010706020507" pitchFamily="18" charset="2"/>
                </a:rPr>
                <a:t></a:t>
              </a:r>
              <a:endParaRPr kumimoji="1" lang="en-US" altLang="zh-CN" b="1" baseline="30000" dirty="0">
                <a:solidFill>
                  <a:srgbClr val="000099"/>
                </a:solidFill>
                <a:latin typeface="+mn-lt"/>
                <a:ea typeface="黑体" panose="02010609060101010101" pitchFamily="2" charset="-122"/>
              </a:endParaRPr>
            </a:p>
            <a:p>
              <a:pPr eaLnBrk="0" hangingPunct="0">
                <a:lnSpc>
                  <a:spcPct val="90000"/>
                </a:lnSpc>
              </a:pPr>
              <a:r>
                <a:rPr kumimoji="1" lang="en-US" altLang="zh-CN" b="1" dirty="0">
                  <a:solidFill>
                    <a:srgbClr val="000099"/>
                  </a:solidFill>
                  <a:latin typeface="+mn-lt"/>
                  <a:ea typeface="黑体" panose="02010609060101010101" pitchFamily="2" charset="-122"/>
                </a:rPr>
                <a:t>B </a:t>
              </a:r>
              <a:r>
                <a:rPr kumimoji="1" lang="zh-CN" altLang="en-US" b="1" dirty="0">
                  <a:solidFill>
                    <a:srgbClr val="000099"/>
                  </a:solidFill>
                  <a:latin typeface="+mn-lt"/>
                  <a:ea typeface="黑体" panose="02010609060101010101" pitchFamily="2" charset="-122"/>
                </a:rPr>
                <a:t>检测到发生碰撞</a:t>
              </a:r>
              <a:endParaRPr kumimoji="1" lang="zh-CN" altLang="en-US" b="1" dirty="0">
                <a:solidFill>
                  <a:srgbClr val="000099"/>
                </a:solidFill>
                <a:latin typeface="+mn-lt"/>
                <a:ea typeface="黑体" panose="02010609060101010101" pitchFamily="2" charset="-122"/>
              </a:endParaRPr>
            </a:p>
            <a:p>
              <a:pPr eaLnBrk="0" hangingPunct="0">
                <a:lnSpc>
                  <a:spcPct val="90000"/>
                </a:lnSpc>
              </a:pPr>
              <a:r>
                <a:rPr kumimoji="1" lang="zh-CN" altLang="en-US" b="1" dirty="0">
                  <a:solidFill>
                    <a:srgbClr val="000099"/>
                  </a:solidFill>
                  <a:latin typeface="+mn-lt"/>
                  <a:ea typeface="黑体" panose="02010609060101010101" pitchFamily="2" charset="-122"/>
                </a:rPr>
                <a:t>停止发送</a:t>
              </a:r>
              <a:endParaRPr kumimoji="1" lang="zh-CN" altLang="en-US" b="1" dirty="0">
                <a:solidFill>
                  <a:srgbClr val="000099"/>
                </a:solidFill>
                <a:latin typeface="+mn-lt"/>
                <a:ea typeface="黑体" panose="02010609060101010101" pitchFamily="2" charset="-122"/>
              </a:endParaRP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endParaRPr lang="en-US" altLang="zh-CN" b="1">
                <a:solidFill>
                  <a:srgbClr val="000099"/>
                </a:solidFill>
                <a:latin typeface="+mn-lt"/>
                <a:ea typeface="黑体" panose="02010609060101010101" pitchFamily="2" charset="-122"/>
              </a:endParaRPr>
            </a:p>
          </p:txBody>
        </p:sp>
      </p:grpSp>
      <p:grpSp>
        <p:nvGrpSpPr>
          <p:cNvPr id="413767" name="Group 71"/>
          <p:cNvGrpSpPr/>
          <p:nvPr/>
        </p:nvGrpSpPr>
        <p:grpSpPr bwMode="auto">
          <a:xfrm>
            <a:off x="272480" y="5373717"/>
            <a:ext cx="3117982" cy="614363"/>
            <a:chOff x="-49" y="3566"/>
            <a:chExt cx="1813" cy="387"/>
          </a:xfrm>
        </p:grpSpPr>
        <p:sp>
          <p:nvSpPr>
            <p:cNvPr id="413768" name="Text Box 72"/>
            <p:cNvSpPr txBox="1">
              <a:spLocks noChangeArrowheads="1"/>
            </p:cNvSpPr>
            <p:nvPr/>
          </p:nvSpPr>
          <p:spPr bwMode="auto">
            <a:xfrm>
              <a:off x="-49" y="3581"/>
              <a:ext cx="1159" cy="37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a:solidFill>
                    <a:srgbClr val="000099"/>
                  </a:solidFill>
                  <a:latin typeface="+mn-lt"/>
                  <a:ea typeface="黑体" panose="02010609060101010101" pitchFamily="2" charset="-122"/>
                </a:rPr>
                <a:t>t</a:t>
              </a:r>
              <a:r>
                <a:rPr kumimoji="1" lang="en-US" altLang="zh-CN" b="1" dirty="0">
                  <a:solidFill>
                    <a:srgbClr val="000099"/>
                  </a:solidFill>
                  <a:latin typeface="+mn-lt"/>
                  <a:ea typeface="黑体" panose="02010609060101010101" pitchFamily="2" charset="-122"/>
                </a:rPr>
                <a:t> = 2</a:t>
              </a:r>
              <a:r>
                <a:rPr kumimoji="1" lang="en-US" altLang="zh-CN" b="1" dirty="0">
                  <a:solidFill>
                    <a:srgbClr val="000099"/>
                  </a:solidFill>
                  <a:latin typeface="+mn-lt"/>
                  <a:ea typeface="黑体" panose="02010609060101010101" pitchFamily="2" charset="-122"/>
                  <a:sym typeface="Symbol" panose="05050102010706020507" pitchFamily="18" charset="2"/>
                </a:rPr>
                <a:t></a:t>
              </a:r>
              <a:r>
                <a:rPr kumimoji="1" lang="en-US" altLang="zh-CN" b="1" dirty="0">
                  <a:solidFill>
                    <a:srgbClr val="000099"/>
                  </a:solidFill>
                  <a:latin typeface="+mn-lt"/>
                  <a:ea typeface="黑体" panose="02010609060101010101" pitchFamily="2" charset="-122"/>
                </a:rPr>
                <a:t> </a:t>
              </a:r>
              <a:r>
                <a:rPr kumimoji="1" lang="en-US" altLang="zh-CN" b="1" dirty="0">
                  <a:solidFill>
                    <a:srgbClr val="000099"/>
                  </a:solidFill>
                  <a:latin typeface="+mn-lt"/>
                  <a:ea typeface="黑体" panose="02010609060101010101" pitchFamily="2" charset="-122"/>
                  <a:sym typeface="Symbol" panose="05050102010706020507" pitchFamily="18" charset="2"/>
                </a:rPr>
                <a:t> </a:t>
              </a:r>
              <a:endParaRPr kumimoji="1" lang="en-US" altLang="zh-CN" b="1" baseline="30000" dirty="0">
                <a:solidFill>
                  <a:srgbClr val="000099"/>
                </a:solidFill>
                <a:latin typeface="+mn-lt"/>
                <a:ea typeface="黑体" panose="02010609060101010101" pitchFamily="2" charset="-122"/>
              </a:endParaRPr>
            </a:p>
            <a:p>
              <a:pPr eaLnBrk="0" hangingPunct="0">
                <a:lnSpc>
                  <a:spcPct val="90000"/>
                </a:lnSpc>
              </a:pPr>
              <a:r>
                <a:rPr kumimoji="1" lang="en-US" altLang="zh-CN" b="1" dirty="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检测到发生碰撞</a:t>
              </a:r>
              <a:endParaRPr kumimoji="1" lang="zh-CN" altLang="en-US" b="1" dirty="0">
                <a:solidFill>
                  <a:srgbClr val="000099"/>
                </a:solidFill>
                <a:latin typeface="+mn-lt"/>
                <a:ea typeface="黑体" panose="02010609060101010101" pitchFamily="2" charset="-122"/>
              </a:endParaRP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endParaRPr lang="en-US" altLang="zh-CN" b="1">
                <a:solidFill>
                  <a:srgbClr val="000099"/>
                </a:solidFill>
                <a:latin typeface="+mn-lt"/>
                <a:ea typeface="黑体" panose="02010609060101010101" pitchFamily="2" charset="-122"/>
              </a:endParaRPr>
            </a:p>
          </p:txBody>
        </p:sp>
      </p:grpSp>
      <p:sp>
        <p:nvSpPr>
          <p:cNvPr id="413770" name="Rectangle 74"/>
          <p:cNvSpPr>
            <a:spLocks noChangeArrowheads="1"/>
          </p:cNvSpPr>
          <p:nvPr/>
        </p:nvSpPr>
        <p:spPr bwMode="auto">
          <a:xfrm>
            <a:off x="2261600"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71" name="Rectangle 75"/>
          <p:cNvSpPr>
            <a:spLocks noChangeArrowheads="1"/>
          </p:cNvSpPr>
          <p:nvPr/>
        </p:nvSpPr>
        <p:spPr bwMode="auto">
          <a:xfrm>
            <a:off x="7365941"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72" name="Text Box 76"/>
          <p:cNvSpPr txBox="1">
            <a:spLocks noChangeArrowheads="1"/>
          </p:cNvSpPr>
          <p:nvPr/>
        </p:nvSpPr>
        <p:spPr bwMode="auto">
          <a:xfrm>
            <a:off x="7662473"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传播时延记为 </a:t>
            </a:r>
            <a:r>
              <a:rPr lang="zh-CN" altLang="en-US" sz="2400" b="1" i="1" dirty="0">
                <a:solidFill>
                  <a:srgbClr val="000099"/>
                </a:solidFill>
                <a:latin typeface="+mn-lt"/>
                <a:ea typeface="黑体" panose="02010609060101010101" pitchFamily="2" charset="-122"/>
                <a:sym typeface="Symbol" panose="05050102010706020507" pitchFamily="18" charset="2"/>
              </a:rPr>
              <a:t></a:t>
            </a:r>
            <a:r>
              <a:rPr lang="zh-CN" altLang="en-US" sz="2400" b="1" dirty="0">
                <a:solidFill>
                  <a:srgbClr val="000099"/>
                </a:solidFill>
                <a:latin typeface="+mn-lt"/>
                <a:ea typeface="黑体" panose="02010609060101010101" pitchFamily="2" charset="-122"/>
              </a:rPr>
              <a:t> </a:t>
            </a:r>
            <a:endParaRPr lang="zh-CN" altLang="en-US" sz="2400" b="1" dirty="0">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CSMA/CD </a:t>
            </a:r>
            <a:r>
              <a:rPr lang="zh-CN" altLang="en-US" dirty="0">
                <a:latin typeface="Times New Roman" panose="02020603050405020304" pitchFamily="18" charset="0"/>
                <a:cs typeface="Times New Roman" panose="02020603050405020304" pitchFamily="18" charset="0"/>
              </a:rPr>
              <a:t>重要特</a:t>
            </a:r>
            <a:r>
              <a:rPr lang="zh-CN" altLang="en-US" dirty="0"/>
              <a:t>性</a:t>
            </a:r>
            <a:endParaRPr lang="zh-CN" altLang="en-US" dirty="0"/>
          </a:p>
        </p:txBody>
      </p:sp>
      <p:sp>
        <p:nvSpPr>
          <p:cNvPr id="414723" name="Rectangle 3"/>
          <p:cNvSpPr>
            <a:spLocks noGrp="1" noChangeArrowheads="1"/>
          </p:cNvSpPr>
          <p:nvPr>
            <p:ph idx="1"/>
          </p:nvPr>
        </p:nvSpPr>
        <p:spPr/>
        <p:txBody>
          <a:bodyPr/>
          <a:lstStyle/>
          <a:p>
            <a:r>
              <a:rPr lang="zh-CN" altLang="en-US" dirty="0"/>
              <a:t>使</a:t>
            </a:r>
            <a:r>
              <a:rPr lang="zh-CN" altLang="en-US" dirty="0">
                <a:latin typeface="Times New Roman" panose="02020603050405020304" pitchFamily="18" charset="0"/>
                <a:cs typeface="Times New Roman" panose="02020603050405020304" pitchFamily="18" charset="0"/>
              </a:rPr>
              <a:t>用 </a:t>
            </a:r>
            <a:r>
              <a:rPr lang="en-US" altLang="zh-CN" dirty="0">
                <a:latin typeface="Times New Roman" panose="02020603050405020304" pitchFamily="18" charset="0"/>
                <a:cs typeface="Times New Roman" panose="02020603050405020304" pitchFamily="18" charset="0"/>
              </a:rPr>
              <a:t>CSMA/CD </a:t>
            </a:r>
            <a:r>
              <a:rPr lang="zh-CN" altLang="en-US" dirty="0">
                <a:latin typeface="Times New Roman" panose="02020603050405020304" pitchFamily="18" charset="0"/>
                <a:cs typeface="Times New Roman" panose="02020603050405020304" pitchFamily="18" charset="0"/>
              </a:rPr>
              <a:t>协议的以太网不能进行全双工通信而</a:t>
            </a:r>
            <a:r>
              <a:rPr lang="zh-CN" altLang="en-US" dirty="0">
                <a:solidFill>
                  <a:srgbClr val="FF0000"/>
                </a:solidFill>
                <a:latin typeface="Times New Roman" panose="02020603050405020304" pitchFamily="18" charset="0"/>
                <a:cs typeface="Times New Roman" panose="02020603050405020304" pitchFamily="18" charset="0"/>
              </a:rPr>
              <a:t>只能进行双向交替通信（半双工通信）。</a:t>
            </a:r>
            <a:endParaRPr lang="zh-CN" altLang="en-US"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每个站在发送数据之后的一小段时间内，存在着遭遇碰撞的可能性。 </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这种</a:t>
            </a:r>
            <a:r>
              <a:rPr lang="zh-CN" altLang="en-US" dirty="0">
                <a:solidFill>
                  <a:srgbClr val="FF0000"/>
                </a:solidFill>
                <a:latin typeface="Times New Roman" panose="02020603050405020304" pitchFamily="18" charset="0"/>
                <a:cs typeface="Times New Roman" panose="02020603050405020304" pitchFamily="18" charset="0"/>
              </a:rPr>
              <a:t>发送的不确定性</a:t>
            </a:r>
            <a:r>
              <a:rPr lang="zh-CN" altLang="en-US" dirty="0">
                <a:latin typeface="Times New Roman" panose="02020603050405020304" pitchFamily="18" charset="0"/>
                <a:cs typeface="Times New Roman" panose="02020603050405020304" pitchFamily="18" charset="0"/>
              </a:rPr>
              <a:t>使整</a:t>
            </a:r>
            <a:r>
              <a:rPr lang="zh-CN" altLang="en-US" dirty="0"/>
              <a:t>个以太网的平均通信量远小于以太网的最高数据率。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endParaRPr lang="zh-CN" altLang="en-US" dirty="0"/>
          </a:p>
        </p:txBody>
      </p:sp>
      <p:sp>
        <p:nvSpPr>
          <p:cNvPr id="415747"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最先发送数据帧的站，在发送数据帧后</a:t>
            </a:r>
            <a:r>
              <a:rPr lang="zh-CN" altLang="en-US" dirty="0">
                <a:solidFill>
                  <a:srgbClr val="FF0000"/>
                </a:solidFill>
                <a:latin typeface="Times New Roman" panose="02020603050405020304" pitchFamily="18" charset="0"/>
                <a:cs typeface="Times New Roman" panose="02020603050405020304" pitchFamily="18" charset="0"/>
              </a:rPr>
              <a:t>至多</a:t>
            </a:r>
            <a:r>
              <a:rPr lang="zh-CN" altLang="en-US" dirty="0">
                <a:latin typeface="Times New Roman" panose="02020603050405020304" pitchFamily="18" charset="0"/>
                <a:cs typeface="Times New Roman" panose="02020603050405020304" pitchFamily="18" charset="0"/>
              </a:rPr>
              <a:t>经过时间 </a:t>
            </a:r>
            <a:r>
              <a:rPr lang="en-US" altLang="zh-CN" dirty="0">
                <a:solidFill>
                  <a:srgbClr val="FF0000"/>
                </a:solidFill>
                <a:latin typeface="Times New Roman" panose="02020603050405020304" pitchFamily="18" charset="0"/>
                <a:cs typeface="Times New Roman" panose="02020603050405020304" pitchFamily="18" charset="0"/>
              </a:rPr>
              <a:t>2</a:t>
            </a:r>
            <a:r>
              <a:rPr lang="en-US" altLang="zh-CN"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（两倍的端到端往返时延）</a:t>
            </a:r>
            <a:r>
              <a:rPr lang="zh-CN" altLang="en-US" dirty="0">
                <a:latin typeface="Times New Roman" panose="02020603050405020304" pitchFamily="18" charset="0"/>
                <a:cs typeface="Times New Roman" panose="02020603050405020304" pitchFamily="18" charset="0"/>
              </a:rPr>
              <a:t>就可知道发送的数据帧是否遭受了碰撞。</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以太网的端到端往返时延 </a:t>
            </a:r>
            <a:r>
              <a:rPr lang="en-US" altLang="zh-CN"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称为</a:t>
            </a:r>
            <a:r>
              <a:rPr lang="zh-CN" altLang="en-US" dirty="0">
                <a:solidFill>
                  <a:srgbClr val="FF0000"/>
                </a:solidFill>
                <a:latin typeface="Times New Roman" panose="02020603050405020304" pitchFamily="18" charset="0"/>
                <a:cs typeface="Times New Roman" panose="02020603050405020304" pitchFamily="18" charset="0"/>
              </a:rPr>
              <a:t>争用期，</a:t>
            </a:r>
            <a:r>
              <a:rPr lang="zh-CN" altLang="en-US" dirty="0">
                <a:latin typeface="Times New Roman" panose="02020603050405020304" pitchFamily="18" charset="0"/>
                <a:cs typeface="Times New Roman" panose="02020603050405020304" pitchFamily="18" charset="0"/>
              </a:rPr>
              <a:t>或</a:t>
            </a:r>
            <a:r>
              <a:rPr lang="zh-CN" altLang="en-US" dirty="0">
                <a:solidFill>
                  <a:srgbClr val="FF0000"/>
                </a:solidFill>
                <a:latin typeface="Times New Roman" panose="02020603050405020304" pitchFamily="18" charset="0"/>
                <a:cs typeface="Times New Roman" panose="02020603050405020304" pitchFamily="18" charset="0"/>
              </a:rPr>
              <a:t>碰撞窗口。</a:t>
            </a:r>
            <a:endParaRPr lang="zh-CN" altLang="en-US" dirty="0">
              <a:solidFill>
                <a:srgbClr val="FF0000"/>
              </a:solidFill>
              <a:latin typeface="Times New Roman" panose="02020603050405020304" pitchFamily="18" charset="0"/>
              <a:cs typeface="Times New Roman" panose="02020603050405020304" pitchFamily="18" charset="0"/>
            </a:endParaRPr>
          </a:p>
          <a:p>
            <a:r>
              <a:rPr lang="zh-CN" altLang="en-US" dirty="0">
                <a:solidFill>
                  <a:srgbClr val="0000FF"/>
                </a:solidFill>
                <a:latin typeface="Times New Roman" panose="02020603050405020304" pitchFamily="18" charset="0"/>
                <a:cs typeface="Times New Roman" panose="02020603050405020304" pitchFamily="18" charset="0"/>
              </a:rPr>
              <a:t>经过争用</a:t>
            </a:r>
            <a:r>
              <a:rPr lang="zh-CN" altLang="en-US" dirty="0">
                <a:solidFill>
                  <a:srgbClr val="0000FF"/>
                </a:solidFill>
              </a:rPr>
              <a:t>期这段时间还没有检测到碰撞，才能肯定这次发送不会发生碰撞。</a:t>
            </a:r>
            <a:endParaRPr lang="zh-CN" altLang="en-US" dirty="0">
              <a:solidFill>
                <a:srgbClr val="0000FF"/>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7266012" cy="1440160"/>
          </a:xfrm>
        </p:spPr>
        <p:txBody>
          <a:bodyPr/>
          <a:lstStyle/>
          <a:p>
            <a:pPr algn="ctr"/>
            <a:r>
              <a:rPr lang="zh-CN" altLang="en-US" sz="3600" dirty="0"/>
              <a:t>截断二进制指数类型退避算法 </a:t>
            </a:r>
            <a:br>
              <a:rPr lang="en-US" altLang="zh-CN" sz="3600" dirty="0"/>
            </a:br>
            <a:r>
              <a:rPr lang="en-US" altLang="zh-CN" sz="3600" dirty="0">
                <a:latin typeface="Times New Roman" panose="02020603050405020304" pitchFamily="18" charset="0"/>
                <a:cs typeface="Times New Roman" panose="02020603050405020304" pitchFamily="18" charset="0"/>
              </a:rPr>
              <a:t>(truncated binary exponential type)</a:t>
            </a:r>
            <a:endParaRPr lang="en-US" altLang="zh-CN" sz="3600" dirty="0">
              <a:latin typeface="Times New Roman" panose="02020603050405020304" pitchFamily="18" charset="0"/>
              <a:cs typeface="Times New Roman" panose="02020603050405020304" pitchFamily="18" charset="0"/>
            </a:endParaRPr>
          </a:p>
        </p:txBody>
      </p:sp>
      <p:sp>
        <p:nvSpPr>
          <p:cNvPr id="416771" name="Rectangle 3"/>
          <p:cNvSpPr>
            <a:spLocks noGrp="1" noChangeArrowheads="1"/>
          </p:cNvSpPr>
          <p:nvPr>
            <p:ph idx="1"/>
          </p:nvPr>
        </p:nvSpPr>
        <p:spPr>
          <a:xfrm>
            <a:off x="495300" y="1628800"/>
            <a:ext cx="9066212" cy="4430117"/>
          </a:xfrm>
        </p:spPr>
        <p:txBody>
          <a:bodyPr/>
          <a:lstStyle/>
          <a:p>
            <a:r>
              <a:rPr lang="zh-CN" altLang="en-US" sz="2800" dirty="0">
                <a:latin typeface="Times New Roman" panose="02020603050405020304" pitchFamily="18" charset="0"/>
                <a:cs typeface="Times New Roman" panose="02020603050405020304" pitchFamily="18" charset="0"/>
              </a:rPr>
              <a:t>发生碰撞的站在停止发送数据后，要推迟（退避）一个</a:t>
            </a:r>
            <a:r>
              <a:rPr lang="zh-CN" altLang="en-US" sz="2800" dirty="0">
                <a:solidFill>
                  <a:srgbClr val="FF0000"/>
                </a:solidFill>
                <a:latin typeface="Times New Roman" panose="02020603050405020304" pitchFamily="18" charset="0"/>
                <a:cs typeface="Times New Roman" panose="02020603050405020304" pitchFamily="18" charset="0"/>
              </a:rPr>
              <a:t>随机时间</a:t>
            </a:r>
            <a:r>
              <a:rPr lang="zh-CN" altLang="en-US" sz="2800" dirty="0">
                <a:latin typeface="Times New Roman" panose="02020603050405020304" pitchFamily="18" charset="0"/>
                <a:cs typeface="Times New Roman" panose="02020603050405020304" pitchFamily="18" charset="0"/>
              </a:rPr>
              <a:t>才能再发送数据。</a:t>
            </a:r>
            <a:r>
              <a:rPr lang="zh-CN" altLang="en-US" dirty="0">
                <a:latin typeface="Times New Roman" panose="02020603050405020304" pitchFamily="18" charset="0"/>
                <a:cs typeface="Times New Roman" panose="02020603050405020304" pitchFamily="18" charset="0"/>
              </a:rPr>
              <a:t>减小重传时发生冲突的概率。</a:t>
            </a:r>
            <a:endParaRPr lang="zh-CN" altLang="en-US" sz="2800" dirty="0">
              <a:latin typeface="Times New Roman" panose="02020603050405020304" pitchFamily="18" charset="0"/>
              <a:cs typeface="Times New Roman" panose="02020603050405020304" pitchFamily="18" charset="0"/>
            </a:endParaRPr>
          </a:p>
          <a:p>
            <a:pPr lvl="1"/>
            <a:r>
              <a:rPr lang="zh-CN" altLang="en-US" sz="2400"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基本退避时间取为争用期 </a:t>
            </a:r>
            <a:r>
              <a:rPr lang="en-US" altLang="zh-CN" sz="2400"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i="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zh-CN" altLang="en-US" sz="2400"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400"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从整数集合 </a:t>
            </a:r>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[0, 1, … , (2</a:t>
            </a:r>
            <a:r>
              <a:rPr lang="en-US" altLang="zh-CN" sz="2400" i="1" baseline="30000" dirty="0">
                <a:latin typeface="Times New Roman" panose="02020603050405020304" pitchFamily="18" charset="0"/>
                <a:ea typeface="黑体" panose="02010609060101010101" pitchFamily="2" charset="-122"/>
                <a:cs typeface="Times New Roman" panose="02020603050405020304" pitchFamily="18" charset="0"/>
              </a:rPr>
              <a:t>k</a:t>
            </a:r>
            <a:r>
              <a:rPr lang="en-US" altLang="zh-CN" sz="2400" i="1"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1)] </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中</a:t>
            </a:r>
            <a:r>
              <a:rPr lang="zh-CN" altLang="en-US" sz="24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随机</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地取出一个数，记为 </a:t>
            </a:r>
            <a:r>
              <a:rPr lang="en-US" altLang="zh-CN" sz="2400" i="1" dirty="0">
                <a:latin typeface="Times New Roman" panose="02020603050405020304" pitchFamily="18" charset="0"/>
                <a:ea typeface="黑体" panose="02010609060101010101" pitchFamily="2" charset="-122"/>
                <a:cs typeface="Times New Roman" panose="02020603050405020304" pitchFamily="18" charset="0"/>
              </a:rPr>
              <a:t>r</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。重传所需的时延就是 </a:t>
            </a:r>
            <a:r>
              <a:rPr lang="en-US" altLang="zh-CN" sz="2400" i="1" dirty="0">
                <a:latin typeface="Times New Roman" panose="02020603050405020304" pitchFamily="18" charset="0"/>
                <a:ea typeface="黑体" panose="02010609060101010101" pitchFamily="2" charset="-122"/>
                <a:cs typeface="Times New Roman" panose="02020603050405020304" pitchFamily="18" charset="0"/>
              </a:rPr>
              <a:t>r </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倍的基本退避时间。</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a:p>
            <a:pPr lvl="1"/>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参数 </a:t>
            </a:r>
            <a:r>
              <a:rPr lang="en-US" altLang="zh-CN" sz="2400" i="1" dirty="0">
                <a:latin typeface="Times New Roman" panose="02020603050405020304" pitchFamily="18" charset="0"/>
                <a:ea typeface="黑体" panose="02010609060101010101" pitchFamily="2" charset="-122"/>
                <a:cs typeface="Times New Roman" panose="02020603050405020304" pitchFamily="18" charset="0"/>
              </a:rPr>
              <a:t>k</a:t>
            </a:r>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按下面的公式计算：</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a:p>
            <a:pPr lvl="1">
              <a:buFont typeface="Wingdings" panose="05000000000000000000" pitchFamily="2" charset="2"/>
              <a:buNone/>
            </a:pPr>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i="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 = Min[</a:t>
            </a:r>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重传次数</a:t>
            </a:r>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 10]</a:t>
            </a:r>
            <a:endPar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当 </a:t>
            </a:r>
            <a:r>
              <a:rPr lang="en-US" altLang="zh-CN" sz="2400" i="1" dirty="0">
                <a:latin typeface="Times New Roman" panose="02020603050405020304" pitchFamily="18" charset="0"/>
                <a:ea typeface="黑体" panose="02010609060101010101" pitchFamily="2" charset="-122"/>
                <a:cs typeface="Times New Roman" panose="02020603050405020304" pitchFamily="18" charset="0"/>
              </a:rPr>
              <a:t>k </a:t>
            </a:r>
            <a:r>
              <a:rPr lang="en-US" altLang="zh-CN" sz="2400" dirty="0">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10 </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时，参数 </a:t>
            </a:r>
            <a:r>
              <a:rPr lang="en-US" altLang="zh-CN" sz="2400" i="1" dirty="0">
                <a:latin typeface="Times New Roman" panose="02020603050405020304" pitchFamily="18" charset="0"/>
                <a:ea typeface="黑体" panose="02010609060101010101" pitchFamily="2" charset="-122"/>
                <a:cs typeface="Times New Roman" panose="02020603050405020304" pitchFamily="18" charset="0"/>
              </a:rPr>
              <a:t>k</a:t>
            </a:r>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等于重传次数。</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a:p>
            <a:pPr lvl="1"/>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当重传达 </a:t>
            </a:r>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16 </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次仍不能成功时即丢弃该帧，</a:t>
            </a:r>
            <a:r>
              <a:rPr lang="zh-CN" altLang="en-US" sz="2400" dirty="0">
                <a:latin typeface="Arial" panose="020B0604020202020204" pitchFamily="34" charset="0"/>
                <a:ea typeface="黑体" panose="02010609060101010101" pitchFamily="2" charset="-122"/>
              </a:rPr>
              <a:t>并向高层报告。</a:t>
            </a:r>
            <a:r>
              <a:rPr lang="zh-CN" altLang="en-US" sz="2400" dirty="0"/>
              <a:t> </a:t>
            </a:r>
            <a:endParaRPr lang="zh-CN" altLang="en-US" sz="24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zh-CN" altLang="en-US" dirty="0"/>
              <a:t>局域网协议</a:t>
            </a:r>
            <a:endParaRPr lang="zh-CN" altLang="en-US" dirty="0"/>
          </a:p>
        </p:txBody>
      </p:sp>
      <p:pic>
        <p:nvPicPr>
          <p:cNvPr id="10035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3298" y="1628775"/>
            <a:ext cx="6449219"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dirty="0"/>
              <a:t>争用期的长度 </a:t>
            </a:r>
            <a:endParaRPr lang="zh-CN" altLang="en-US" dirty="0"/>
          </a:p>
        </p:txBody>
      </p:sp>
      <p:sp>
        <p:nvSpPr>
          <p:cNvPr id="417795" name="Rectangle 3"/>
          <p:cNvSpPr>
            <a:spLocks noGrp="1" noChangeArrowheads="1"/>
          </p:cNvSpPr>
          <p:nvPr>
            <p:ph idx="1"/>
          </p:nvPr>
        </p:nvSpPr>
        <p:spPr>
          <a:xfrm>
            <a:off x="1017239" y="980728"/>
            <a:ext cx="8346723" cy="3332816"/>
          </a:xfrm>
        </p:spPr>
        <p:txBody>
          <a:bodyPr/>
          <a:lstStyle/>
          <a:p>
            <a:r>
              <a:rPr lang="en-US" altLang="zh-CN" dirty="0">
                <a:latin typeface="Times New Roman" panose="02020603050405020304" pitchFamily="18" charset="0"/>
                <a:cs typeface="Times New Roman" panose="02020603050405020304" pitchFamily="18" charset="0"/>
              </a:rPr>
              <a:t>10 Mbit/s </a:t>
            </a:r>
            <a:r>
              <a:rPr lang="zh-CN" altLang="en-US" dirty="0">
                <a:latin typeface="Times New Roman" panose="02020603050405020304" pitchFamily="18" charset="0"/>
                <a:cs typeface="Times New Roman" panose="02020603050405020304" pitchFamily="18" charset="0"/>
              </a:rPr>
              <a:t>以太网取 </a:t>
            </a:r>
            <a:r>
              <a:rPr lang="en-US" altLang="zh-CN" dirty="0">
                <a:latin typeface="Times New Roman" panose="02020603050405020304" pitchFamily="18" charset="0"/>
                <a:cs typeface="Times New Roman" panose="02020603050405020304" pitchFamily="18" charset="0"/>
              </a:rPr>
              <a:t>51.2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 </a:t>
            </a:r>
            <a:r>
              <a:rPr lang="zh-CN" altLang="en-US" dirty="0">
                <a:latin typeface="Times New Roman" panose="02020603050405020304" pitchFamily="18" charset="0"/>
                <a:cs typeface="Times New Roman" panose="02020603050405020304" pitchFamily="18" charset="0"/>
              </a:rPr>
              <a:t>为争用期的长度。</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对于 </a:t>
            </a:r>
            <a:r>
              <a:rPr lang="en-US" altLang="zh-CN" dirty="0">
                <a:latin typeface="Times New Roman" panose="02020603050405020304" pitchFamily="18" charset="0"/>
                <a:cs typeface="Times New Roman" panose="02020603050405020304" pitchFamily="18" charset="0"/>
              </a:rPr>
              <a:t>10 Mbit/s </a:t>
            </a:r>
            <a:r>
              <a:rPr lang="zh-CN" altLang="en-US" dirty="0">
                <a:latin typeface="Times New Roman" panose="02020603050405020304" pitchFamily="18" charset="0"/>
                <a:cs typeface="Times New Roman" panose="02020603050405020304" pitchFamily="18" charset="0"/>
              </a:rPr>
              <a:t>以太网，在争用期内可发送 </a:t>
            </a:r>
            <a:r>
              <a:rPr lang="en-US" altLang="zh-CN" dirty="0">
                <a:latin typeface="Times New Roman" panose="02020603050405020304" pitchFamily="18" charset="0"/>
                <a:cs typeface="Times New Roman" panose="02020603050405020304" pitchFamily="18" charset="0"/>
              </a:rPr>
              <a:t>512 bit</a:t>
            </a:r>
            <a:r>
              <a:rPr lang="zh-CN" altLang="en-US" dirty="0">
                <a:latin typeface="Times New Roman" panose="02020603050405020304" pitchFamily="18" charset="0"/>
                <a:cs typeface="Times New Roman" panose="02020603050405020304" pitchFamily="18" charset="0"/>
              </a:rPr>
              <a:t>，即 </a:t>
            </a:r>
            <a:r>
              <a:rPr lang="en-US" altLang="zh-CN" dirty="0">
                <a:latin typeface="Times New Roman" panose="02020603050405020304" pitchFamily="18" charset="0"/>
                <a:cs typeface="Times New Roman" panose="02020603050405020304" pitchFamily="18" charset="0"/>
              </a:rPr>
              <a:t>64 </a:t>
            </a:r>
            <a:r>
              <a:rPr lang="zh-CN" altLang="en-US" dirty="0">
                <a:latin typeface="Times New Roman" panose="02020603050405020304" pitchFamily="18" charset="0"/>
                <a:cs typeface="Times New Roman" panose="02020603050405020304" pitchFamily="18" charset="0"/>
              </a:rPr>
              <a:t>字节。也可以说争用期是</a:t>
            </a:r>
            <a:r>
              <a:rPr lang="en-US" altLang="zh-CN" dirty="0">
                <a:latin typeface="Times New Roman" panose="02020603050405020304" pitchFamily="18" charset="0"/>
                <a:cs typeface="Times New Roman" panose="02020603050405020304" pitchFamily="18" charset="0"/>
              </a:rPr>
              <a:t>512</a:t>
            </a:r>
            <a:r>
              <a:rPr lang="zh-CN" altLang="en-US" dirty="0">
                <a:latin typeface="Times New Roman" panose="02020603050405020304" pitchFamily="18" charset="0"/>
                <a:cs typeface="Times New Roman" panose="02020603050405020304" pitchFamily="18" charset="0"/>
              </a:rPr>
              <a:t>比特时间。</a:t>
            </a:r>
            <a:endParaRPr lang="zh-CN" altLang="en-US" dirty="0">
              <a:latin typeface="Times New Roman" panose="02020603050405020304" pitchFamily="18" charset="0"/>
              <a:cs typeface="Times New Roman" panose="02020603050405020304" pitchFamily="18" charset="0"/>
            </a:endParaRPr>
          </a:p>
        </p:txBody>
      </p:sp>
      <p:sp>
        <p:nvSpPr>
          <p:cNvPr id="2" name="矩形 1"/>
          <p:cNvSpPr/>
          <p:nvPr/>
        </p:nvSpPr>
        <p:spPr>
          <a:xfrm>
            <a:off x="1017239" y="3732188"/>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anose="02010609060101010101" pitchFamily="2" charset="-122"/>
              </a:rPr>
              <a:t>这意味着：</a:t>
            </a:r>
            <a:endParaRPr lang="zh-CN" altLang="en-US" sz="3200" b="1" dirty="0">
              <a:solidFill>
                <a:srgbClr val="000099"/>
              </a:solidFill>
              <a:latin typeface="+mn-lt"/>
              <a:ea typeface="黑体" panose="02010609060101010101" pitchFamily="2" charset="-122"/>
            </a:endParaRPr>
          </a:p>
          <a:p>
            <a:r>
              <a:rPr lang="zh-CN" altLang="en-US" sz="3200" b="1" dirty="0">
                <a:solidFill>
                  <a:srgbClr val="0000FF"/>
                </a:solidFill>
                <a:latin typeface="+mn-lt"/>
                <a:ea typeface="黑体" panose="02010609060101010101" pitchFamily="2" charset="-122"/>
              </a:rPr>
              <a:t>以太网在发送数据时，若前 </a:t>
            </a:r>
            <a:r>
              <a:rPr lang="en-US" altLang="zh-CN" sz="3200" b="1" dirty="0">
                <a:solidFill>
                  <a:srgbClr val="0000FF"/>
                </a:solidFill>
                <a:latin typeface="+mn-lt"/>
                <a:ea typeface="黑体" panose="02010609060101010101" pitchFamily="2" charset="-122"/>
              </a:rPr>
              <a:t>64 </a:t>
            </a:r>
            <a:r>
              <a:rPr lang="zh-CN" altLang="en-US" sz="3200" b="1" dirty="0">
                <a:solidFill>
                  <a:srgbClr val="0000FF"/>
                </a:solidFill>
                <a:latin typeface="+mn-lt"/>
                <a:ea typeface="黑体" panose="02010609060101010101" pitchFamily="2" charset="-122"/>
              </a:rPr>
              <a:t>字节没有发生冲突，则后续的数据就不会发生冲突。</a:t>
            </a:r>
            <a:endParaRPr lang="zh-CN" altLang="en-US" sz="3200" b="1" dirty="0">
              <a:solidFill>
                <a:srgbClr val="0000FF"/>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dirty="0"/>
              <a:t>最短有效帧长 </a:t>
            </a:r>
            <a:endParaRPr lang="zh-CN" altLang="en-US" dirty="0"/>
          </a:p>
        </p:txBody>
      </p:sp>
      <p:sp>
        <p:nvSpPr>
          <p:cNvPr id="418819"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如果发生冲突，就一定是在发送的前 </a:t>
            </a:r>
            <a:r>
              <a:rPr lang="en-US" altLang="zh-CN" dirty="0">
                <a:latin typeface="Times New Roman" panose="02020603050405020304" pitchFamily="18" charset="0"/>
                <a:cs typeface="Times New Roman" panose="02020603050405020304" pitchFamily="18" charset="0"/>
              </a:rPr>
              <a:t>64 </a:t>
            </a:r>
            <a:r>
              <a:rPr lang="zh-CN" altLang="en-US" dirty="0">
                <a:latin typeface="Times New Roman" panose="02020603050405020304" pitchFamily="18" charset="0"/>
                <a:cs typeface="Times New Roman" panose="02020603050405020304" pitchFamily="18" charset="0"/>
              </a:rPr>
              <a:t>字节之内。 </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由于一检测到冲突就立即中止发送，这时已经发送出去的数据一定小于 </a:t>
            </a:r>
            <a:r>
              <a:rPr lang="en-US" altLang="zh-CN" dirty="0">
                <a:latin typeface="Times New Roman" panose="02020603050405020304" pitchFamily="18" charset="0"/>
                <a:cs typeface="Times New Roman" panose="02020603050405020304" pitchFamily="18" charset="0"/>
              </a:rPr>
              <a:t>64 </a:t>
            </a:r>
            <a:r>
              <a:rPr lang="zh-CN" altLang="en-US" dirty="0">
                <a:latin typeface="Times New Roman" panose="02020603050405020304" pitchFamily="18" charset="0"/>
                <a:cs typeface="Times New Roman" panose="02020603050405020304" pitchFamily="18" charset="0"/>
              </a:rPr>
              <a:t>字节。 </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以太网规定了最短有效帧长为 </a:t>
            </a:r>
            <a:r>
              <a:rPr lang="en-US" altLang="zh-CN" dirty="0">
                <a:latin typeface="Times New Roman" panose="02020603050405020304" pitchFamily="18" charset="0"/>
                <a:cs typeface="Times New Roman" panose="02020603050405020304" pitchFamily="18" charset="0"/>
              </a:rPr>
              <a:t>64 </a:t>
            </a:r>
            <a:r>
              <a:rPr lang="zh-CN" altLang="en-US" dirty="0">
                <a:latin typeface="Times New Roman" panose="02020603050405020304" pitchFamily="18" charset="0"/>
                <a:cs typeface="Times New Roman" panose="02020603050405020304" pitchFamily="18" charset="0"/>
              </a:rPr>
              <a:t>字节，凡长度小于 </a:t>
            </a:r>
            <a:r>
              <a:rPr lang="en-US" altLang="zh-CN" dirty="0">
                <a:latin typeface="Times New Roman" panose="02020603050405020304" pitchFamily="18" charset="0"/>
                <a:cs typeface="Times New Roman" panose="02020603050405020304" pitchFamily="18" charset="0"/>
              </a:rPr>
              <a:t>64 </a:t>
            </a:r>
            <a:r>
              <a:rPr lang="zh-CN" altLang="en-US" dirty="0">
                <a:latin typeface="Times New Roman" panose="02020603050405020304" pitchFamily="18" charset="0"/>
                <a:cs typeface="Times New Roman" panose="02020603050405020304" pitchFamily="18" charset="0"/>
              </a:rPr>
              <a:t>字节的帧都是由于冲突而异常中止的</a:t>
            </a:r>
            <a:r>
              <a:rPr lang="zh-CN" altLang="en-US" dirty="0">
                <a:solidFill>
                  <a:srgbClr val="FF0000"/>
                </a:solidFill>
                <a:latin typeface="Times New Roman" panose="02020603050405020304" pitchFamily="18" charset="0"/>
                <a:cs typeface="Times New Roman" panose="02020603050405020304" pitchFamily="18" charset="0"/>
              </a:rPr>
              <a:t>无效帧。</a:t>
            </a:r>
            <a:endParaRPr lang="en-US" altLang="zh-CN" dirty="0">
              <a:solidFill>
                <a:srgbClr val="FF0000"/>
              </a:solidFill>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如果发送的实际数据小于</a:t>
            </a:r>
            <a:r>
              <a:rPr lang="en-US" altLang="zh-CN" dirty="0">
                <a:solidFill>
                  <a:srgbClr val="FF0000"/>
                </a:solidFill>
                <a:latin typeface="Times New Roman" panose="02020603050405020304" pitchFamily="18" charset="0"/>
                <a:cs typeface="Times New Roman" panose="02020603050405020304" pitchFamily="18" charset="0"/>
              </a:rPr>
              <a:t>64</a:t>
            </a:r>
            <a:r>
              <a:rPr lang="zh-CN" altLang="en-US" dirty="0">
                <a:solidFill>
                  <a:srgbClr val="FF0000"/>
                </a:solidFill>
                <a:latin typeface="Times New Roman" panose="02020603050405020304" pitchFamily="18" charset="0"/>
                <a:cs typeface="Times New Roman" panose="02020603050405020304" pitchFamily="18" charset="0"/>
              </a:rPr>
              <a:t>字节，则必须加入一些填充字节，使得帧长不小于</a:t>
            </a:r>
            <a:r>
              <a:rPr lang="en-US" altLang="zh-CN" dirty="0">
                <a:solidFill>
                  <a:srgbClr val="FF0000"/>
                </a:solidFill>
                <a:latin typeface="Times New Roman" panose="02020603050405020304" pitchFamily="18" charset="0"/>
                <a:cs typeface="Times New Roman" panose="02020603050405020304" pitchFamily="18" charset="0"/>
              </a:rPr>
              <a:t>64</a:t>
            </a:r>
            <a:r>
              <a:rPr lang="zh-CN" altLang="en-US" dirty="0">
                <a:solidFill>
                  <a:srgbClr val="FF0000"/>
                </a:solidFill>
                <a:latin typeface="Times New Roman" panose="02020603050405020304" pitchFamily="18" charset="0"/>
                <a:cs typeface="Times New Roman" panose="02020603050405020304" pitchFamily="18" charset="0"/>
              </a:rPr>
              <a:t>字节。</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endParaRPr lang="zh-CN" altLang="en-US" dirty="0"/>
          </a:p>
        </p:txBody>
      </p:sp>
      <p:sp>
        <p:nvSpPr>
          <p:cNvPr id="419843" name="Rectangle 3"/>
          <p:cNvSpPr>
            <a:spLocks noGrp="1" noChangeArrowheads="1"/>
          </p:cNvSpPr>
          <p:nvPr>
            <p:ph idx="1"/>
          </p:nvPr>
        </p:nvSpPr>
        <p:spPr/>
        <p:txBody>
          <a:bodyPr/>
          <a:lstStyle/>
          <a:p>
            <a:pPr marL="0" indent="0">
              <a:buNone/>
            </a:pPr>
            <a:r>
              <a:rPr lang="zh-CN" altLang="en-US" dirty="0">
                <a:latin typeface="Times New Roman" panose="02020603050405020304" pitchFamily="18" charset="0"/>
                <a:cs typeface="Times New Roman" panose="02020603050405020304" pitchFamily="18" charset="0"/>
              </a:rPr>
              <a:t>当发送数据的站一旦发现发生了碰撞时：</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立即停止发送数据；</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2" charset="-122"/>
                <a:cs typeface="Times New Roman" panose="02020603050405020304" pitchFamily="18" charset="0"/>
              </a:rPr>
              <a:t>(2)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再继续发送若干比特的</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人为干扰信号  </a:t>
            </a:r>
            <a:r>
              <a:rPr lang="en-US" altLang="zh-CN" dirty="0">
                <a:latin typeface="Times New Roman" panose="02020603050405020304" pitchFamily="18" charset="0"/>
                <a:ea typeface="黑体" panose="02010609060101010101" pitchFamily="2" charset="-122"/>
                <a:cs typeface="Times New Roman" panose="02020603050405020304" pitchFamily="18" charset="0"/>
              </a:rPr>
              <a:t>(jamming signal)</a:t>
            </a:r>
            <a:r>
              <a:rPr lang="zh-CN" altLang="en-US" dirty="0">
                <a:latin typeface="Times New Roman" panose="02020603050405020304" pitchFamily="18" charset="0"/>
                <a:ea typeface="黑体" panose="02010609060101010101" pitchFamily="2" charset="-122"/>
                <a:cs typeface="Times New Roman" panose="02020603050405020304" pitchFamily="18" charset="0"/>
              </a:rPr>
              <a:t>，以便让所有用户都知道现在已经发生了碰撞。</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868" name="Group 4"/>
          <p:cNvGrpSpPr/>
          <p:nvPr/>
        </p:nvGrpSpPr>
        <p:grpSpPr bwMode="auto">
          <a:xfrm>
            <a:off x="1157420" y="1850230"/>
            <a:ext cx="7090701" cy="3309938"/>
            <a:chOff x="673" y="1619"/>
            <a:chExt cx="4123" cy="2085"/>
          </a:xfrm>
        </p:grpSpPr>
        <p:grpSp>
          <p:nvGrpSpPr>
            <p:cNvPr id="420869" name="Group 5"/>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anose="02010609060101010101" pitchFamily="2" charset="-122"/>
                  </a:rPr>
                  <a:t>数据帧</a:t>
                </a:r>
                <a:endParaRPr kumimoji="1" lang="zh-CN" altLang="en-US" sz="2000" b="1" dirty="0">
                  <a:solidFill>
                    <a:srgbClr val="0000CC"/>
                  </a:solidFill>
                  <a:latin typeface="+mn-lt"/>
                  <a:ea typeface="黑体" panose="02010609060101010101" pitchFamily="2" charset="-122"/>
                </a:endParaRPr>
              </a:p>
            </p:txBody>
          </p:sp>
        </p:grpSp>
        <p:grpSp>
          <p:nvGrpSpPr>
            <p:cNvPr id="420872" name="Group 8"/>
            <p:cNvGrpSpPr/>
            <p:nvPr/>
          </p:nvGrpSpPr>
          <p:grpSpPr bwMode="auto">
            <a:xfrm>
              <a:off x="673" y="2614"/>
              <a:ext cx="4123" cy="1090"/>
              <a:chOff x="673" y="2606"/>
              <a:chExt cx="4123" cy="1090"/>
            </a:xfrm>
          </p:grpSpPr>
          <p:grpSp>
            <p:nvGrpSpPr>
              <p:cNvPr id="420873" name="Group 9"/>
              <p:cNvGrpSpPr/>
              <p:nvPr/>
            </p:nvGrpSpPr>
            <p:grpSpPr bwMode="auto">
              <a:xfrm>
                <a:off x="992" y="2627"/>
                <a:ext cx="3804" cy="1061"/>
                <a:chOff x="992" y="2627"/>
                <a:chExt cx="3804" cy="1061"/>
              </a:xfrm>
            </p:grpSpPr>
            <p:grpSp>
              <p:nvGrpSpPr>
                <p:cNvPr id="420874" name="Group 10"/>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dirty="0">
                      <a:solidFill>
                        <a:srgbClr val="0000CC"/>
                      </a:solidFill>
                      <a:latin typeface="+mn-lt"/>
                      <a:ea typeface="黑体" panose="02010609060101010101" pitchFamily="2" charset="-122"/>
                    </a:rPr>
                    <a:t>干扰信号</a:t>
                  </a:r>
                  <a:endParaRPr kumimoji="1" lang="zh-CN" altLang="en-US" b="1" dirty="0">
                    <a:solidFill>
                      <a:srgbClr val="0000CC"/>
                    </a:solidFill>
                    <a:latin typeface="+mn-lt"/>
                    <a:ea typeface="黑体" panose="02010609060101010101" pitchFamily="2" charset="-122"/>
                  </a:endParaRPr>
                </a:p>
              </p:txBody>
            </p:sp>
          </p:grpSp>
          <p:grpSp>
            <p:nvGrpSpPr>
              <p:cNvPr id="420878" name="Group 14"/>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CC"/>
                      </a:solidFill>
                      <a:latin typeface="+mn-lt"/>
                      <a:ea typeface="黑体" panose="02010609060101010101" pitchFamily="2" charset="-122"/>
                      <a:sym typeface="Symbol" panose="05050102010706020507" pitchFamily="18" charset="2"/>
                    </a:rPr>
                    <a:t></a:t>
                  </a:r>
                  <a:endParaRPr kumimoji="1" lang="en-US" altLang="zh-CN" b="1" dirty="0">
                    <a:solidFill>
                      <a:srgbClr val="0000CC"/>
                    </a:solidFill>
                    <a:latin typeface="+mn-lt"/>
                    <a:ea typeface="黑体" panose="02010609060101010101" pitchFamily="2" charset="-122"/>
                    <a:sym typeface="Symbol" panose="05050102010706020507" pitchFamily="18" charset="2"/>
                  </a:endParaRP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dirty="0">
                      <a:solidFill>
                        <a:srgbClr val="0000CC"/>
                      </a:solidFill>
                      <a:latin typeface="+mn-lt"/>
                      <a:ea typeface="黑体" panose="02010609060101010101" pitchFamily="2" charset="-122"/>
                    </a:rPr>
                    <a:t>T</a:t>
                  </a:r>
                  <a:r>
                    <a:rPr kumimoji="1" lang="en-US" altLang="zh-CN" b="1" i="1" baseline="-25000" dirty="0">
                      <a:solidFill>
                        <a:srgbClr val="0000CC"/>
                      </a:solidFill>
                      <a:latin typeface="+mn-lt"/>
                      <a:ea typeface="黑体" panose="02010609060101010101" pitchFamily="2" charset="-122"/>
                    </a:rPr>
                    <a:t>J</a:t>
                  </a:r>
                  <a:endParaRPr kumimoji="1" lang="en-US" altLang="zh-CN" b="1" dirty="0">
                    <a:solidFill>
                      <a:srgbClr val="0000CC"/>
                    </a:solidFill>
                    <a:latin typeface="+mn-lt"/>
                    <a:ea typeface="黑体" panose="02010609060101010101" pitchFamily="2" charset="-122"/>
                  </a:endParaRPr>
                </a:p>
              </p:txBody>
            </p:sp>
          </p:grpSp>
        </p:grpSp>
      </p:grpSp>
      <p:sp>
        <p:nvSpPr>
          <p:cNvPr id="420885" name="Rectangle 21"/>
          <p:cNvSpPr>
            <a:spLocks noGrp="1" noChangeArrowheads="1"/>
          </p:cNvSpPr>
          <p:nvPr>
            <p:ph type="title"/>
          </p:nvPr>
        </p:nvSpPr>
        <p:spPr>
          <a:xfrm>
            <a:off x="391911" y="188640"/>
            <a:ext cx="7482627" cy="73044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人为干扰信号 </a:t>
            </a:r>
            <a:endParaRPr lang="zh-CN" altLang="en-US" dirty="0"/>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anose="02010609060101010101" pitchFamily="2" charset="-122"/>
              </a:rPr>
              <a:t>A</a:t>
            </a:r>
            <a:endParaRPr kumimoji="1" lang="en-US" altLang="zh-CN" sz="2800" b="1">
              <a:solidFill>
                <a:srgbClr val="0000CC"/>
              </a:solidFill>
              <a:latin typeface="+mn-lt"/>
              <a:ea typeface="黑体" panose="02010609060101010101" pitchFamily="2" charset="-122"/>
            </a:endParaRP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anose="02010609060101010101" pitchFamily="2" charset="-122"/>
              </a:rPr>
              <a:t>B</a:t>
            </a:r>
            <a:endParaRPr kumimoji="1" lang="en-US" altLang="zh-CN" sz="2800" b="1">
              <a:solidFill>
                <a:srgbClr val="0000CC"/>
              </a:solidFill>
              <a:latin typeface="+mn-lt"/>
              <a:ea typeface="黑体" panose="02010609060101010101" pitchFamily="2" charset="-122"/>
            </a:endParaRP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898" name="Group 34"/>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dirty="0">
                  <a:solidFill>
                    <a:srgbClr val="0000CC"/>
                  </a:solidFill>
                  <a:latin typeface="+mn-lt"/>
                  <a:ea typeface="黑体" panose="02010609060101010101" pitchFamily="2" charset="-122"/>
                </a:rPr>
                <a:t>T</a:t>
              </a:r>
              <a:r>
                <a:rPr kumimoji="1" lang="en-US" altLang="zh-CN" b="1" i="1" baseline="-25000" dirty="0">
                  <a:solidFill>
                    <a:srgbClr val="0000CC"/>
                  </a:solidFill>
                  <a:latin typeface="+mn-lt"/>
                  <a:ea typeface="黑体" panose="02010609060101010101" pitchFamily="2" charset="-122"/>
                </a:rPr>
                <a:t>B</a:t>
              </a:r>
              <a:endParaRPr kumimoji="1" lang="en-US" altLang="zh-CN" b="1" dirty="0">
                <a:solidFill>
                  <a:srgbClr val="0000CC"/>
                </a:solidFill>
                <a:latin typeface="+mn-lt"/>
                <a:ea typeface="黑体" panose="02010609060101010101"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endParaRPr kumimoji="1" lang="en-US" altLang="zh-CN" b="1" i="1">
              <a:solidFill>
                <a:srgbClr val="0000CC"/>
              </a:solidFill>
              <a:latin typeface="+mn-lt"/>
              <a:ea typeface="黑体" panose="02010609060101010101" pitchFamily="2" charset="-122"/>
            </a:endParaRP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anose="02010609060101010101" pitchFamily="2" charset="-122"/>
                <a:sym typeface="Symbol" panose="05050102010706020507" pitchFamily="18" charset="2"/>
              </a:rPr>
              <a:t></a:t>
            </a:r>
            <a:endParaRPr kumimoji="1" lang="en-US" altLang="zh-CN" b="1">
              <a:solidFill>
                <a:srgbClr val="0000CC"/>
              </a:solidFill>
              <a:latin typeface="+mn-lt"/>
              <a:ea typeface="黑体" panose="02010609060101010101" pitchFamily="2" charset="-122"/>
              <a:sym typeface="Symbol" panose="05050102010706020507" pitchFamily="18" charset="2"/>
            </a:endParaRPr>
          </a:p>
        </p:txBody>
      </p:sp>
      <p:grpSp>
        <p:nvGrpSpPr>
          <p:cNvPr id="420904" name="Group 40"/>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CC"/>
                  </a:solidFill>
                  <a:latin typeface="+mn-lt"/>
                  <a:ea typeface="黑体" panose="02010609060101010101" pitchFamily="2" charset="-122"/>
                </a:rPr>
                <a:t>B </a:t>
              </a:r>
              <a:r>
                <a:rPr kumimoji="1" lang="zh-CN" altLang="en-US" b="1">
                  <a:solidFill>
                    <a:srgbClr val="0000CC"/>
                  </a:solidFill>
                  <a:latin typeface="+mn-lt"/>
                  <a:ea typeface="黑体" panose="02010609060101010101" pitchFamily="2" charset="-122"/>
                </a:rPr>
                <a:t>发送数据</a:t>
              </a:r>
              <a:endParaRPr kumimoji="1" lang="zh-CN" altLang="en-US" b="1">
                <a:solidFill>
                  <a:srgbClr val="0000CC"/>
                </a:solidFill>
                <a:latin typeface="+mn-lt"/>
                <a:ea typeface="黑体" panose="02010609060101010101" pitchFamily="2" charset="-122"/>
              </a:endParaRP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2400" b="1">
                <a:solidFill>
                  <a:srgbClr val="0000CC"/>
                </a:solidFill>
                <a:latin typeface="+mn-lt"/>
                <a:ea typeface="黑体" panose="02010609060101010101" pitchFamily="2" charset="-122"/>
              </a:rPr>
              <a:t>A </a:t>
            </a:r>
            <a:r>
              <a:rPr kumimoji="1" lang="zh-CN" altLang="en-US" sz="2400" b="1">
                <a:solidFill>
                  <a:srgbClr val="0000CC"/>
                </a:solidFill>
                <a:latin typeface="+mn-lt"/>
                <a:ea typeface="黑体" panose="02010609060101010101" pitchFamily="2" charset="-122"/>
              </a:rPr>
              <a:t>检测</a:t>
            </a:r>
            <a:endParaRPr kumimoji="1" lang="zh-CN" altLang="en-US" sz="2400" b="1">
              <a:solidFill>
                <a:srgbClr val="0000CC"/>
              </a:solidFill>
              <a:latin typeface="+mn-lt"/>
              <a:ea typeface="黑体" panose="02010609060101010101" pitchFamily="2" charset="-122"/>
            </a:endParaRPr>
          </a:p>
          <a:p>
            <a:pPr eaLnBrk="0" hangingPunct="0">
              <a:lnSpc>
                <a:spcPct val="85000"/>
              </a:lnSpc>
            </a:pPr>
            <a:r>
              <a:rPr kumimoji="1" lang="zh-CN" altLang="en-US" sz="2400" b="1">
                <a:solidFill>
                  <a:srgbClr val="0000CC"/>
                </a:solidFill>
                <a:latin typeface="+mn-lt"/>
                <a:ea typeface="黑体" panose="02010609060101010101" pitchFamily="2" charset="-122"/>
              </a:rPr>
              <a:t>到冲突</a:t>
            </a:r>
            <a:endParaRPr kumimoji="1" lang="zh-CN" altLang="en-US" sz="2400" b="1">
              <a:solidFill>
                <a:srgbClr val="0000CC"/>
              </a:solidFill>
              <a:latin typeface="+mn-lt"/>
              <a:ea typeface="黑体" panose="02010609060101010101" pitchFamily="2" charset="-122"/>
            </a:endParaRPr>
          </a:p>
        </p:txBody>
      </p:sp>
      <p:grpSp>
        <p:nvGrpSpPr>
          <p:cNvPr id="420912" name="Group 48"/>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914" name="Group 50"/>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b="1" dirty="0">
                    <a:solidFill>
                      <a:srgbClr val="0000CC"/>
                    </a:solidFill>
                    <a:latin typeface="+mn-lt"/>
                    <a:ea typeface="黑体" panose="02010609060101010101" pitchFamily="2" charset="-122"/>
                  </a:rPr>
                  <a:t>开始冲突</a:t>
                </a:r>
                <a:endParaRPr kumimoji="1" lang="zh-CN" altLang="en-US" b="1" dirty="0">
                  <a:solidFill>
                    <a:srgbClr val="0000CC"/>
                  </a:solidFill>
                  <a:latin typeface="+mn-lt"/>
                  <a:ea typeface="黑体" panose="02010609060101010101" pitchFamily="2" charset="-122"/>
                </a:endParaRP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0000CC"/>
                </a:solidFill>
                <a:latin typeface="+mn-lt"/>
                <a:ea typeface="黑体" panose="02010609060101010101" pitchFamily="2" charset="-122"/>
              </a:rPr>
              <a:t>信</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道</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占</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用</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时</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间</a:t>
            </a:r>
            <a:endParaRPr kumimoji="1" lang="zh-CN" altLang="en-US" sz="2400" b="1">
              <a:solidFill>
                <a:srgbClr val="0000CC"/>
              </a:solidFill>
              <a:latin typeface="+mn-lt"/>
              <a:ea typeface="黑体" panose="02010609060101010101" pitchFamily="2" charset="-122"/>
            </a:endParaRPr>
          </a:p>
        </p:txBody>
      </p:sp>
      <p:grpSp>
        <p:nvGrpSpPr>
          <p:cNvPr id="420921" name="Group 57"/>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CC"/>
                  </a:solidFill>
                  <a:latin typeface="+mn-lt"/>
                  <a:ea typeface="黑体" panose="02010609060101010101" pitchFamily="2" charset="-122"/>
                </a:rPr>
                <a:t>A </a:t>
              </a:r>
              <a:r>
                <a:rPr kumimoji="1" lang="zh-CN" altLang="en-US" b="1">
                  <a:solidFill>
                    <a:srgbClr val="0000CC"/>
                  </a:solidFill>
                  <a:latin typeface="+mn-lt"/>
                  <a:ea typeface="黑体" panose="02010609060101010101" pitchFamily="2" charset="-122"/>
                </a:rPr>
                <a:t>发送数据</a:t>
              </a:r>
              <a:endParaRPr kumimoji="1" lang="zh-CN" altLang="en-US" b="1">
                <a:solidFill>
                  <a:srgbClr val="0000CC"/>
                </a:solidFill>
                <a:latin typeface="+mn-lt"/>
                <a:ea typeface="黑体" panose="02010609060101010101" pitchFamily="2" charset="-122"/>
              </a:endParaRP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ln>
          <a:effectLst/>
        </p:spPr>
        <p:txBody>
          <a:bodyPr>
            <a:spAutoFit/>
          </a:bodyPr>
          <a:lstStyle/>
          <a:p>
            <a:r>
              <a:rPr lang="en-US" altLang="zh-CN" sz="2400" b="1" dirty="0">
                <a:solidFill>
                  <a:srgbClr val="000066"/>
                </a:solidFill>
                <a:latin typeface="+mn-lt"/>
                <a:ea typeface="黑体" panose="02010609060101010101" pitchFamily="2" charset="-122"/>
              </a:rPr>
              <a:t>B </a:t>
            </a:r>
            <a:r>
              <a:rPr lang="zh-CN" altLang="en-US" sz="2400" b="1" dirty="0">
                <a:solidFill>
                  <a:srgbClr val="000066"/>
                </a:solidFill>
                <a:latin typeface="+mn-lt"/>
                <a:ea typeface="黑体" panose="02010609060101010101"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anose="02010609060101010101" pitchFamily="2" charset="-122"/>
              </a:rPr>
              <a:t>A </a:t>
            </a:r>
            <a:r>
              <a:rPr lang="zh-CN" altLang="en-US" sz="2400" b="1" dirty="0">
                <a:solidFill>
                  <a:srgbClr val="000066"/>
                </a:solidFill>
                <a:latin typeface="+mn-lt"/>
                <a:ea typeface="黑体" panose="02010609060101010101" pitchFamily="2" charset="-122"/>
              </a:rPr>
              <a:t>发送干扰信号的情况。</a:t>
            </a:r>
            <a:endParaRPr lang="zh-CN" altLang="en-US" sz="2400" b="1" dirty="0">
              <a:solidFill>
                <a:srgbClr val="000066"/>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endParaRPr lang="zh-CN" altLang="en-US"/>
          </a:p>
        </p:txBody>
      </p:sp>
      <p:sp>
        <p:nvSpPr>
          <p:cNvPr id="453634" name="Rectangle 2"/>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帧间最小间隔为 </a:t>
            </a:r>
            <a:r>
              <a:rPr lang="en-US" altLang="zh-CN" dirty="0">
                <a:latin typeface="Times New Roman" panose="02020603050405020304" pitchFamily="18" charset="0"/>
                <a:cs typeface="Times New Roman" panose="02020603050405020304" pitchFamily="18" charset="0"/>
              </a:rPr>
              <a:t>9.6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，相当于 </a:t>
            </a:r>
            <a:r>
              <a:rPr lang="en-US" altLang="zh-CN" dirty="0">
                <a:latin typeface="Times New Roman" panose="02020603050405020304" pitchFamily="18" charset="0"/>
                <a:cs typeface="Times New Roman" panose="02020603050405020304" pitchFamily="18" charset="0"/>
              </a:rPr>
              <a:t>96 bit </a:t>
            </a:r>
            <a:r>
              <a:rPr lang="zh-CN" altLang="en-US" dirty="0">
                <a:latin typeface="Times New Roman" panose="02020603050405020304" pitchFamily="18" charset="0"/>
                <a:cs typeface="Times New Roman" panose="02020603050405020304" pitchFamily="18" charset="0"/>
              </a:rPr>
              <a:t>的发送时间。</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一个站在检测到总线开始空闲后，还要等待 </a:t>
            </a:r>
            <a:r>
              <a:rPr lang="en-US" altLang="zh-CN" dirty="0">
                <a:latin typeface="Times New Roman" panose="02020603050405020304" pitchFamily="18" charset="0"/>
                <a:cs typeface="Times New Roman" panose="02020603050405020304" pitchFamily="18" charset="0"/>
              </a:rPr>
              <a:t>9.6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 </a:t>
            </a:r>
            <a:r>
              <a:rPr lang="zh-CN" altLang="en-US" dirty="0">
                <a:latin typeface="Times New Roman" panose="02020603050405020304" pitchFamily="18" charset="0"/>
                <a:cs typeface="Times New Roman" panose="02020603050405020304" pitchFamily="18" charset="0"/>
              </a:rPr>
              <a:t>才能再次发送数据。</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这样做是为了使刚刚收到数据</a:t>
            </a:r>
            <a:r>
              <a:rPr lang="zh-CN" altLang="en-US" dirty="0"/>
              <a:t>帧的站的接收缓存来得及清理，做好接收下一帧的准备。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CSMA/CD</a:t>
            </a:r>
            <a:r>
              <a:rPr lang="zh-CN" altLang="zh-CN" dirty="0"/>
              <a:t>协议的要点</a:t>
            </a:r>
            <a:endParaRPr lang="zh-CN" altLang="en-US" dirty="0"/>
          </a:p>
        </p:txBody>
      </p:sp>
      <p:sp>
        <p:nvSpPr>
          <p:cNvPr id="3" name="内容占位符 2"/>
          <p:cNvSpPr>
            <a:spLocks noGrp="1"/>
          </p:cNvSpPr>
          <p:nvPr>
            <p:ph idx="1"/>
          </p:nvPr>
        </p:nvSpPr>
        <p:spPr>
          <a:xfrm>
            <a:off x="992561" y="2400440"/>
            <a:ext cx="8784975" cy="3332816"/>
          </a:xfrm>
        </p:spPr>
        <p:txBody>
          <a:bodyPr/>
          <a:lstStyle/>
          <a:p>
            <a:pPr>
              <a:lnSpc>
                <a:spcPct val="105000"/>
              </a:lnSpc>
            </a:pPr>
            <a:r>
              <a:rPr lang="en-US" altLang="zh-CN" sz="2400" b="1" dirty="0">
                <a:solidFill>
                  <a:srgbClr val="0000FF"/>
                </a:solidFill>
              </a:rPr>
              <a:t>(1) </a:t>
            </a:r>
            <a:r>
              <a:rPr lang="zh-CN" altLang="zh-CN" sz="2400" b="1" dirty="0">
                <a:solidFill>
                  <a:srgbClr val="0000FF"/>
                </a:solidFill>
              </a:rPr>
              <a:t>准备发送</a:t>
            </a:r>
            <a:r>
              <a:rPr lang="zh-CN" altLang="en-US" sz="2400" b="1" dirty="0">
                <a:solidFill>
                  <a:srgbClr val="0000FF"/>
                </a:solidFill>
              </a:rPr>
              <a:t>。</a:t>
            </a:r>
            <a:r>
              <a:rPr lang="zh-CN" altLang="zh-CN" sz="2400" b="1" dirty="0"/>
              <a:t>但在发送之前，必须先检测信道。</a:t>
            </a:r>
            <a:endParaRPr lang="zh-CN" altLang="zh-CN" sz="2400" b="1" dirty="0"/>
          </a:p>
          <a:p>
            <a:pPr>
              <a:lnSpc>
                <a:spcPct val="105000"/>
              </a:lnSpc>
            </a:pPr>
            <a:r>
              <a:rPr lang="en-US" altLang="zh-CN" sz="2400" b="1" dirty="0">
                <a:solidFill>
                  <a:srgbClr val="0000FF"/>
                </a:solidFill>
              </a:rPr>
              <a:t>(2) </a:t>
            </a:r>
            <a:r>
              <a:rPr lang="zh-CN" altLang="zh-CN" sz="2400" b="1" dirty="0">
                <a:solidFill>
                  <a:srgbClr val="0000FF"/>
                </a:solidFill>
                <a:latin typeface="Times New Roman" panose="02020603050405020304" pitchFamily="18" charset="0"/>
                <a:cs typeface="Times New Roman" panose="02020603050405020304" pitchFamily="18" charset="0"/>
              </a:rPr>
              <a:t>检测信道</a:t>
            </a:r>
            <a:r>
              <a:rPr lang="zh-CN" altLang="en-US" sz="2400" b="1" dirty="0">
                <a:solidFill>
                  <a:srgbClr val="0000FF"/>
                </a:solidFill>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若检测到信道忙，则应不停地检测，一直等待信道转为空闲。若检测到信道空闲，并在</a:t>
            </a:r>
            <a:r>
              <a:rPr lang="en-US" altLang="zh-CN" sz="2400" b="1" dirty="0">
                <a:latin typeface="Times New Roman" panose="02020603050405020304" pitchFamily="18" charset="0"/>
                <a:cs typeface="Times New Roman" panose="02020603050405020304" pitchFamily="18" charset="0"/>
              </a:rPr>
              <a:t> 96 </a:t>
            </a:r>
            <a:r>
              <a:rPr lang="zh-CN" altLang="zh-CN" sz="2400" b="1" dirty="0">
                <a:solidFill>
                  <a:srgbClr val="0070C0"/>
                </a:solidFill>
                <a:latin typeface="Times New Roman" panose="02020603050405020304" pitchFamily="18" charset="0"/>
                <a:cs typeface="Times New Roman" panose="02020603050405020304" pitchFamily="18" charset="0"/>
              </a:rPr>
              <a:t>比特时间</a:t>
            </a:r>
            <a:r>
              <a:rPr lang="zh-CN" altLang="zh-CN" sz="2400" b="1" dirty="0">
                <a:latin typeface="Times New Roman" panose="02020603050405020304" pitchFamily="18" charset="0"/>
                <a:cs typeface="Times New Roman" panose="02020603050405020304" pitchFamily="18" charset="0"/>
              </a:rPr>
              <a:t>内信道保持空闲（保证了帧间最小间隔），就发送这个帧。</a:t>
            </a:r>
            <a:endParaRPr lang="zh-CN" altLang="zh-CN" sz="2400" b="1" dirty="0">
              <a:latin typeface="Times New Roman" panose="02020603050405020304" pitchFamily="18" charset="0"/>
              <a:cs typeface="Times New Roman" panose="02020603050405020304" pitchFamily="18" charset="0"/>
            </a:endParaRPr>
          </a:p>
          <a:p>
            <a:pPr>
              <a:lnSpc>
                <a:spcPct val="105000"/>
              </a:lnSpc>
            </a:pPr>
            <a:r>
              <a:rPr lang="en-US" altLang="zh-CN" sz="2400" b="1" dirty="0">
                <a:solidFill>
                  <a:srgbClr val="0000FF"/>
                </a:solidFill>
                <a:latin typeface="Times New Roman" panose="02020603050405020304" pitchFamily="18" charset="0"/>
                <a:cs typeface="Times New Roman" panose="02020603050405020304" pitchFamily="18" charset="0"/>
              </a:rPr>
              <a:t>(3) </a:t>
            </a:r>
            <a:r>
              <a:rPr lang="zh-CN" altLang="en-US" sz="2400" b="1" dirty="0">
                <a:solidFill>
                  <a:srgbClr val="0000FF"/>
                </a:solidFill>
                <a:latin typeface="Times New Roman" panose="02020603050405020304" pitchFamily="18" charset="0"/>
                <a:cs typeface="Times New Roman" panose="02020603050405020304" pitchFamily="18" charset="0"/>
              </a:rPr>
              <a:t>检查碰撞。</a:t>
            </a:r>
            <a:r>
              <a:rPr lang="zh-CN" altLang="zh-CN" sz="2400" b="1" dirty="0">
                <a:latin typeface="Times New Roman" panose="02020603050405020304" pitchFamily="18" charset="0"/>
                <a:cs typeface="Times New Roman" panose="02020603050405020304" pitchFamily="18" charset="0"/>
              </a:rPr>
              <a:t>在发送过程中仍不停地检测信道，即网络适配器要边发送边监听。这里只有</a:t>
            </a:r>
            <a:r>
              <a:rPr lang="zh-CN" altLang="zh-CN" sz="2400" b="1" dirty="0">
                <a:solidFill>
                  <a:srgbClr val="FF0000"/>
                </a:solidFill>
                <a:latin typeface="Times New Roman" panose="02020603050405020304" pitchFamily="18" charset="0"/>
                <a:cs typeface="Times New Roman" panose="02020603050405020304" pitchFamily="18" charset="0"/>
              </a:rPr>
              <a:t>两种可能性：</a:t>
            </a:r>
            <a:endParaRPr lang="en-US" altLang="zh-CN" sz="2400" b="1" dirty="0">
              <a:solidFill>
                <a:srgbClr val="FF0000"/>
              </a:solidFill>
              <a:latin typeface="Times New Roman" panose="02020603050405020304" pitchFamily="18" charset="0"/>
              <a:cs typeface="Times New Roman" panose="02020603050405020304" pitchFamily="18" charset="0"/>
            </a:endParaRPr>
          </a:p>
          <a:p>
            <a:pPr lvl="1">
              <a:lnSpc>
                <a:spcPct val="105000"/>
              </a:lnSpc>
            </a:pPr>
            <a:r>
              <a:rPr lang="zh-CN" altLang="zh-CN" sz="2200" b="1" dirty="0">
                <a:solidFill>
                  <a:srgbClr val="FF0000"/>
                </a:solidFill>
                <a:latin typeface="Times New Roman" panose="02020603050405020304" pitchFamily="18" charset="0"/>
                <a:cs typeface="Times New Roman" panose="02020603050405020304" pitchFamily="18" charset="0"/>
              </a:rPr>
              <a:t>①发送成功：</a:t>
            </a:r>
            <a:r>
              <a:rPr lang="zh-CN" altLang="zh-CN" sz="2200" b="1" dirty="0">
                <a:latin typeface="Times New Roman" panose="02020603050405020304" pitchFamily="18" charset="0"/>
                <a:cs typeface="Times New Roman" panose="02020603050405020304" pitchFamily="18" charset="0"/>
              </a:rPr>
              <a:t>在争用期内一直未检测到碰撞。这个帧肯定能够发送成功。发送完毕后，其他什么也不做。然后回到</a:t>
            </a:r>
            <a:r>
              <a:rPr lang="en-US" altLang="zh-CN" sz="2200" b="1" dirty="0">
                <a:latin typeface="Times New Roman" panose="02020603050405020304" pitchFamily="18" charset="0"/>
                <a:cs typeface="Times New Roman" panose="02020603050405020304" pitchFamily="18" charset="0"/>
              </a:rPr>
              <a:t> (1)</a:t>
            </a:r>
            <a:r>
              <a:rPr lang="zh-CN" altLang="zh-CN" sz="2200" b="1" dirty="0">
                <a:latin typeface="Times New Roman" panose="02020603050405020304" pitchFamily="18" charset="0"/>
                <a:cs typeface="Times New Roman" panose="02020603050405020304" pitchFamily="18" charset="0"/>
              </a:rPr>
              <a:t>。</a:t>
            </a:r>
            <a:endParaRPr lang="zh-CN" altLang="zh-CN" sz="2200" b="1" dirty="0">
              <a:latin typeface="Times New Roman" panose="02020603050405020304" pitchFamily="18" charset="0"/>
              <a:cs typeface="Times New Roman" panose="02020603050405020304" pitchFamily="18" charset="0"/>
            </a:endParaRPr>
          </a:p>
          <a:p>
            <a:pPr lvl="1">
              <a:lnSpc>
                <a:spcPct val="105000"/>
              </a:lnSpc>
            </a:pPr>
            <a:r>
              <a:rPr lang="zh-CN" altLang="zh-CN" sz="2200" b="1" dirty="0">
                <a:solidFill>
                  <a:srgbClr val="FF0000"/>
                </a:solidFill>
                <a:latin typeface="Times New Roman" panose="02020603050405020304" pitchFamily="18" charset="0"/>
                <a:cs typeface="Times New Roman" panose="02020603050405020304" pitchFamily="18" charset="0"/>
              </a:rPr>
              <a:t>②发送失败：</a:t>
            </a:r>
            <a:r>
              <a:rPr lang="zh-CN" altLang="zh-CN" sz="2200" b="1" dirty="0">
                <a:latin typeface="Times New Roman" panose="02020603050405020304" pitchFamily="18" charset="0"/>
                <a:cs typeface="Times New Roman" panose="02020603050405020304" pitchFamily="18" charset="0"/>
              </a:rPr>
              <a:t>在争用期内检测到碰撞。这时立即停止发送数据，并按规定发送人为干扰信号。适配器接着就执行指数退避算法，等待</a:t>
            </a:r>
            <a:r>
              <a:rPr lang="en-US" altLang="zh-CN" sz="2200" b="1"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r </a:t>
            </a:r>
            <a:r>
              <a:rPr lang="zh-CN" altLang="zh-CN" sz="2200" b="1" dirty="0">
                <a:latin typeface="Times New Roman" panose="02020603050405020304" pitchFamily="18" charset="0"/>
                <a:cs typeface="Times New Roman" panose="02020603050405020304" pitchFamily="18" charset="0"/>
              </a:rPr>
              <a:t>倍</a:t>
            </a:r>
            <a:r>
              <a:rPr lang="en-US" altLang="zh-CN" sz="2200" b="1" dirty="0">
                <a:latin typeface="Times New Roman" panose="02020603050405020304" pitchFamily="18" charset="0"/>
                <a:cs typeface="Times New Roman" panose="02020603050405020304" pitchFamily="18" charset="0"/>
              </a:rPr>
              <a:t> 512 </a:t>
            </a:r>
            <a:r>
              <a:rPr lang="zh-CN" altLang="zh-CN" sz="2200" b="1" dirty="0">
                <a:solidFill>
                  <a:srgbClr val="0000FF"/>
                </a:solidFill>
                <a:latin typeface="Times New Roman" panose="02020603050405020304" pitchFamily="18" charset="0"/>
                <a:cs typeface="Times New Roman" panose="02020603050405020304" pitchFamily="18" charset="0"/>
              </a:rPr>
              <a:t>比特时间</a:t>
            </a:r>
            <a:r>
              <a:rPr lang="zh-CN" altLang="zh-CN" sz="2200" b="1" dirty="0">
                <a:latin typeface="Times New Roman" panose="02020603050405020304" pitchFamily="18" charset="0"/>
                <a:cs typeface="Times New Roman" panose="02020603050405020304" pitchFamily="18" charset="0"/>
              </a:rPr>
              <a:t>后，返回到步骤</a:t>
            </a:r>
            <a:r>
              <a:rPr lang="en-US" altLang="zh-CN" sz="2200" b="1" dirty="0">
                <a:latin typeface="Times New Roman" panose="02020603050405020304" pitchFamily="18" charset="0"/>
                <a:cs typeface="Times New Roman" panose="02020603050405020304" pitchFamily="18" charset="0"/>
              </a:rPr>
              <a:t> (2)</a:t>
            </a:r>
            <a:r>
              <a:rPr lang="zh-CN" altLang="zh-CN" sz="2200" b="1" dirty="0">
                <a:latin typeface="Times New Roman" panose="02020603050405020304" pitchFamily="18" charset="0"/>
                <a:cs typeface="Times New Roman" panose="02020603050405020304" pitchFamily="18" charset="0"/>
              </a:rPr>
              <a:t>，继续检测信道。但若重传达</a:t>
            </a:r>
            <a:r>
              <a:rPr lang="en-US" altLang="zh-CN" sz="2200" b="1" dirty="0">
                <a:latin typeface="Times New Roman" panose="02020603050405020304" pitchFamily="18" charset="0"/>
                <a:cs typeface="Times New Roman" panose="02020603050405020304" pitchFamily="18" charset="0"/>
              </a:rPr>
              <a:t> 16 </a:t>
            </a:r>
            <a:r>
              <a:rPr lang="zh-CN" altLang="zh-CN" sz="2200" b="1" dirty="0">
                <a:latin typeface="Times New Roman" panose="02020603050405020304" pitchFamily="18" charset="0"/>
                <a:cs typeface="Times New Roman" panose="02020603050405020304" pitchFamily="18" charset="0"/>
              </a:rPr>
              <a:t>次仍不能成功，则停止重传而向上</a:t>
            </a:r>
            <a:r>
              <a:rPr lang="zh-CN" altLang="en-US" sz="2200" b="1" dirty="0">
                <a:latin typeface="Times New Roman" panose="02020603050405020304" pitchFamily="18" charset="0"/>
                <a:cs typeface="Times New Roman" panose="02020603050405020304" pitchFamily="18" charset="0"/>
              </a:rPr>
              <a:t>层</a:t>
            </a:r>
            <a:r>
              <a:rPr lang="zh-CN" altLang="zh-CN" sz="2200" b="1" dirty="0"/>
              <a:t>报错。</a:t>
            </a:r>
            <a:endParaRPr lang="zh-CN" altLang="zh-CN" sz="2200" b="1" dirty="0"/>
          </a:p>
          <a:p>
            <a:pPr>
              <a:lnSpc>
                <a:spcPct val="105000"/>
              </a:lnSpc>
            </a:pPr>
            <a:endParaRPr lang="zh-CN" altLang="zh-CN" sz="2400" b="1" dirty="0"/>
          </a:p>
          <a:p>
            <a:pPr>
              <a:lnSpc>
                <a:spcPct val="105000"/>
              </a:lnSpc>
            </a:pPr>
            <a:endParaRPr lang="zh-CN" altLang="en-US" sz="2400" b="1"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3.3.3  </a:t>
            </a:r>
            <a:r>
              <a:rPr lang="zh-CN" altLang="zh-CN" sz="3600" dirty="0">
                <a:latin typeface="Times New Roman" panose="02020603050405020304" pitchFamily="18" charset="0"/>
                <a:cs typeface="Times New Roman" panose="02020603050405020304" pitchFamily="18" charset="0"/>
              </a:rPr>
              <a:t>使用</a:t>
            </a:r>
            <a:r>
              <a:rPr lang="zh-CN" altLang="zh-CN" sz="3600" dirty="0"/>
              <a:t>集线器的星形拓扑</a:t>
            </a:r>
            <a:endParaRPr lang="zh-CN" altLang="en-US" sz="3600"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endParaRPr lang="en-US" altLang="zh-CN" dirty="0"/>
          </a:p>
          <a:p>
            <a:r>
              <a:rPr lang="zh-CN" altLang="en-US" dirty="0"/>
              <a:t>采</a:t>
            </a:r>
            <a:r>
              <a:rPr lang="zh-CN" altLang="en-US" dirty="0">
                <a:latin typeface="Times New Roman" panose="02020603050405020304" pitchFamily="18" charset="0"/>
                <a:cs typeface="Times New Roman" panose="02020603050405020304" pitchFamily="18" charset="0"/>
              </a:rPr>
              <a:t>用</a:t>
            </a:r>
            <a:r>
              <a:rPr lang="zh-CN" altLang="zh-CN" dirty="0">
                <a:latin typeface="Times New Roman" panose="02020603050405020304" pitchFamily="18" charset="0"/>
                <a:cs typeface="Times New Roman" panose="02020603050405020304" pitchFamily="18" charset="0"/>
              </a:rPr>
              <a:t>双绞线</a:t>
            </a:r>
            <a:r>
              <a:rPr lang="zh-CN" altLang="en-US" dirty="0">
                <a:latin typeface="Times New Roman" panose="02020603050405020304" pitchFamily="18" charset="0"/>
                <a:cs typeface="Times New Roman" panose="02020603050405020304" pitchFamily="18" charset="0"/>
              </a:rPr>
              <a:t>的</a:t>
            </a:r>
            <a:r>
              <a:rPr lang="zh-CN" altLang="zh-CN" dirty="0">
                <a:latin typeface="Times New Roman" panose="02020603050405020304" pitchFamily="18" charset="0"/>
                <a:cs typeface="Times New Roman" panose="02020603050405020304" pitchFamily="18" charset="0"/>
              </a:rPr>
              <a:t>以太网采用星形拓扑，在星形的中心则增加了一种可靠性非常高的设备，叫做</a:t>
            </a:r>
            <a:r>
              <a:rPr lang="zh-CN" altLang="zh-CN" dirty="0">
                <a:solidFill>
                  <a:srgbClr val="FF0000"/>
                </a:solidFill>
                <a:latin typeface="Times New Roman" panose="02020603050405020304" pitchFamily="18" charset="0"/>
                <a:cs typeface="Times New Roman" panose="02020603050405020304" pitchFamily="18" charset="0"/>
              </a:rPr>
              <a:t>集线器</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(hub)</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endParaRPr lang="zh-CN" altLang="en-US" dirty="0"/>
          </a:p>
        </p:txBody>
      </p:sp>
      <p:grpSp>
        <p:nvGrpSpPr>
          <p:cNvPr id="2" name="组合 1"/>
          <p:cNvGrpSpPr/>
          <p:nvPr/>
        </p:nvGrpSpPr>
        <p:grpSpPr>
          <a:xfrm>
            <a:off x="776536" y="1213157"/>
            <a:ext cx="3974107" cy="2665684"/>
            <a:chOff x="896012" y="1340768"/>
            <a:chExt cx="7255800" cy="3830637"/>
          </a:xfrm>
        </p:grpSpPr>
        <p:sp>
          <p:nvSpPr>
            <p:cNvPr id="637957" name="Text Box 5"/>
            <p:cNvSpPr txBox="1">
              <a:spLocks noChangeArrowheads="1"/>
            </p:cNvSpPr>
            <p:nvPr/>
          </p:nvSpPr>
          <p:spPr bwMode="auto">
            <a:xfrm>
              <a:off x="3860932" y="2434555"/>
              <a:ext cx="1750761" cy="57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mn-lt"/>
                  <a:ea typeface="黑体" panose="02010609060101010101" pitchFamily="2" charset="-122"/>
                </a:rPr>
                <a:t>集线器</a:t>
              </a:r>
              <a:endParaRPr lang="zh-CN" altLang="en-US" sz="2000" b="1" dirty="0">
                <a:solidFill>
                  <a:srgbClr val="000099"/>
                </a:solidFill>
                <a:latin typeface="+mn-lt"/>
                <a:ea typeface="黑体" panose="02010609060101010101" pitchFamily="2" charset="-122"/>
              </a:endParaRP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637963"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3"/>
              <a:ext cx="2693162" cy="57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mn-lt"/>
                  <a:ea typeface="黑体" panose="02010609060101010101" pitchFamily="2" charset="-122"/>
                </a:rPr>
                <a:t>两对双绞线</a:t>
              </a:r>
              <a:endParaRPr lang="zh-CN" altLang="en-US" sz="2000" b="1" dirty="0">
                <a:solidFill>
                  <a:srgbClr val="000099"/>
                </a:solidFill>
                <a:latin typeface="+mn-lt"/>
                <a:ea typeface="黑体" panose="02010609060101010101" pitchFamily="2" charset="-122"/>
              </a:endParaRP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1" name="Text Box 19"/>
            <p:cNvSpPr txBox="1">
              <a:spLocks noChangeArrowheads="1"/>
            </p:cNvSpPr>
            <p:nvPr/>
          </p:nvSpPr>
          <p:spPr bwMode="auto">
            <a:xfrm>
              <a:off x="6512851" y="1499517"/>
              <a:ext cx="1279559" cy="57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mn-lt"/>
                  <a:ea typeface="黑体" panose="02010609060101010101" pitchFamily="2" charset="-122"/>
                </a:rPr>
                <a:t>站点</a:t>
              </a:r>
              <a:endParaRPr lang="zh-CN" altLang="en-US" sz="2000" b="1" dirty="0">
                <a:solidFill>
                  <a:srgbClr val="000099"/>
                </a:solidFill>
                <a:latin typeface="+mn-lt"/>
                <a:ea typeface="黑体" panose="02010609060101010101" pitchFamily="2" charset="-122"/>
              </a:endParaRPr>
            </a:p>
          </p:txBody>
        </p:sp>
        <p:sp>
          <p:nvSpPr>
            <p:cNvPr id="637972" name="Text Box 20"/>
            <p:cNvSpPr txBox="1">
              <a:spLocks noChangeArrowheads="1"/>
            </p:cNvSpPr>
            <p:nvPr/>
          </p:nvSpPr>
          <p:spPr bwMode="auto">
            <a:xfrm>
              <a:off x="5616840" y="2553617"/>
              <a:ext cx="2485364" cy="57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latin typeface="+mn-lt"/>
                  <a:ea typeface="黑体" panose="02010609060101010101" pitchFamily="2" charset="-122"/>
                </a:rPr>
                <a:t>RJ-45 </a:t>
              </a:r>
              <a:r>
                <a:rPr lang="zh-CN" altLang="en-US" sz="2000" b="1" dirty="0">
                  <a:solidFill>
                    <a:srgbClr val="000099"/>
                  </a:solidFill>
                  <a:latin typeface="+mn-lt"/>
                  <a:ea typeface="黑体" panose="02010609060101010101" pitchFamily="2" charset="-122"/>
                </a:rPr>
                <a:t>插头</a:t>
              </a:r>
              <a:endParaRPr lang="zh-CN" altLang="en-US" sz="2000" b="1" dirty="0">
                <a:solidFill>
                  <a:srgbClr val="000099"/>
                </a:solidFill>
                <a:latin typeface="+mn-lt"/>
                <a:ea typeface="黑体" panose="02010609060101010101" pitchFamily="2" charset="-122"/>
              </a:endParaRP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22" name="Group 196"/>
          <p:cNvGrpSpPr/>
          <p:nvPr/>
        </p:nvGrpSpPr>
        <p:grpSpPr>
          <a:xfrm>
            <a:off x="4211631" y="3932365"/>
            <a:ext cx="4864101" cy="1601788"/>
            <a:chOff x="1398" y="2880"/>
            <a:chExt cx="3064" cy="1009"/>
          </a:xfrm>
        </p:grpSpPr>
        <p:grpSp>
          <p:nvGrpSpPr>
            <p:cNvPr id="23" name="Group 197"/>
            <p:cNvGrpSpPr/>
            <p:nvPr/>
          </p:nvGrpSpPr>
          <p:grpSpPr>
            <a:xfrm>
              <a:off x="2638" y="3670"/>
              <a:ext cx="412" cy="210"/>
              <a:chOff x="2801" y="2891"/>
              <a:chExt cx="412" cy="210"/>
            </a:xfrm>
          </p:grpSpPr>
          <p:sp>
            <p:nvSpPr>
              <p:cNvPr id="155" name="Freeform 198"/>
              <p:cNvSpPr/>
              <p:nvPr/>
            </p:nvSpPr>
            <p:spPr>
              <a:xfrm>
                <a:off x="2904" y="3063"/>
                <a:ext cx="215" cy="27"/>
              </a:xfrm>
              <a:custGeom>
                <a:avLst/>
                <a:gdLst/>
                <a:ahLst/>
                <a:cxnLst>
                  <a:cxn ang="0">
                    <a:pos x="214" y="0"/>
                  </a:cxn>
                  <a:cxn ang="0">
                    <a:pos x="0" y="0"/>
                  </a:cxn>
                  <a:cxn ang="0">
                    <a:pos x="0" y="26"/>
                  </a:cxn>
                  <a:cxn ang="0">
                    <a:pos x="214" y="26"/>
                  </a:cxn>
                  <a:cxn ang="0">
                    <a:pos x="214" y="0"/>
                  </a:cxn>
                </a:cxnLst>
                <a:rect l="0" t="0" r="0" b="0"/>
                <a:pathLst>
                  <a:path w="215" h="27">
                    <a:moveTo>
                      <a:pt x="214" y="0"/>
                    </a:moveTo>
                    <a:lnTo>
                      <a:pt x="0" y="0"/>
                    </a:lnTo>
                    <a:lnTo>
                      <a:pt x="0" y="26"/>
                    </a:lnTo>
                    <a:lnTo>
                      <a:pt x="214" y="26"/>
                    </a:lnTo>
                    <a:lnTo>
                      <a:pt x="214" y="0"/>
                    </a:lnTo>
                  </a:path>
                </a:pathLst>
              </a:custGeom>
              <a:solidFill>
                <a:srgbClr val="FFCC33">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56" name="Group 199"/>
              <p:cNvGrpSpPr/>
              <p:nvPr/>
            </p:nvGrpSpPr>
            <p:grpSpPr>
              <a:xfrm>
                <a:off x="2922" y="3067"/>
                <a:ext cx="189" cy="18"/>
                <a:chOff x="2922" y="3067"/>
                <a:chExt cx="189" cy="18"/>
              </a:xfrm>
            </p:grpSpPr>
            <p:sp>
              <p:nvSpPr>
                <p:cNvPr id="198" name="Line 200"/>
                <p:cNvSpPr/>
                <p:nvPr/>
              </p:nvSpPr>
              <p:spPr>
                <a:xfrm>
                  <a:off x="3111" y="3067"/>
                  <a:ext cx="0" cy="18"/>
                </a:xfrm>
                <a:prstGeom prst="line">
                  <a:avLst/>
                </a:prstGeom>
                <a:ln w="12699" cap="flat" cmpd="sng">
                  <a:solidFill>
                    <a:srgbClr val="000000"/>
                  </a:solidFill>
                  <a:prstDash val="solid"/>
                  <a:headEnd type="none" w="sm" len="sm"/>
                  <a:tailEnd type="none" w="sm" len="sm"/>
                </a:ln>
              </p:spPr>
            </p:sp>
            <p:sp>
              <p:nvSpPr>
                <p:cNvPr id="199" name="Line 201"/>
                <p:cNvSpPr/>
                <p:nvPr/>
              </p:nvSpPr>
              <p:spPr>
                <a:xfrm>
                  <a:off x="3098" y="3067"/>
                  <a:ext cx="0" cy="18"/>
                </a:xfrm>
                <a:prstGeom prst="line">
                  <a:avLst/>
                </a:prstGeom>
                <a:ln w="12699" cap="flat" cmpd="sng">
                  <a:solidFill>
                    <a:srgbClr val="000000"/>
                  </a:solidFill>
                  <a:prstDash val="solid"/>
                  <a:headEnd type="none" w="sm" len="sm"/>
                  <a:tailEnd type="none" w="sm" len="sm"/>
                </a:ln>
              </p:spPr>
            </p:sp>
            <p:sp>
              <p:nvSpPr>
                <p:cNvPr id="200" name="Line 202"/>
                <p:cNvSpPr/>
                <p:nvPr/>
              </p:nvSpPr>
              <p:spPr>
                <a:xfrm>
                  <a:off x="3086" y="3067"/>
                  <a:ext cx="0" cy="18"/>
                </a:xfrm>
                <a:prstGeom prst="line">
                  <a:avLst/>
                </a:prstGeom>
                <a:ln w="12699" cap="flat" cmpd="sng">
                  <a:solidFill>
                    <a:srgbClr val="000000"/>
                  </a:solidFill>
                  <a:prstDash val="solid"/>
                  <a:headEnd type="none" w="sm" len="sm"/>
                  <a:tailEnd type="none" w="sm" len="sm"/>
                </a:ln>
              </p:spPr>
            </p:sp>
            <p:sp>
              <p:nvSpPr>
                <p:cNvPr id="201" name="Line 203"/>
                <p:cNvSpPr/>
                <p:nvPr/>
              </p:nvSpPr>
              <p:spPr>
                <a:xfrm>
                  <a:off x="3073" y="3067"/>
                  <a:ext cx="0" cy="18"/>
                </a:xfrm>
                <a:prstGeom prst="line">
                  <a:avLst/>
                </a:prstGeom>
                <a:ln w="12699" cap="flat" cmpd="sng">
                  <a:solidFill>
                    <a:srgbClr val="000000"/>
                  </a:solidFill>
                  <a:prstDash val="solid"/>
                  <a:headEnd type="none" w="sm" len="sm"/>
                  <a:tailEnd type="none" w="sm" len="sm"/>
                </a:ln>
              </p:spPr>
            </p:sp>
            <p:sp>
              <p:nvSpPr>
                <p:cNvPr id="202" name="Line 204"/>
                <p:cNvSpPr/>
                <p:nvPr/>
              </p:nvSpPr>
              <p:spPr>
                <a:xfrm>
                  <a:off x="3060" y="3067"/>
                  <a:ext cx="0" cy="18"/>
                </a:xfrm>
                <a:prstGeom prst="line">
                  <a:avLst/>
                </a:prstGeom>
                <a:ln w="12699" cap="flat" cmpd="sng">
                  <a:solidFill>
                    <a:srgbClr val="000000"/>
                  </a:solidFill>
                  <a:prstDash val="solid"/>
                  <a:headEnd type="none" w="sm" len="sm"/>
                  <a:tailEnd type="none" w="sm" len="sm"/>
                </a:ln>
              </p:spPr>
            </p:sp>
            <p:sp>
              <p:nvSpPr>
                <p:cNvPr id="203" name="Line 205"/>
                <p:cNvSpPr/>
                <p:nvPr/>
              </p:nvSpPr>
              <p:spPr>
                <a:xfrm>
                  <a:off x="3048" y="3067"/>
                  <a:ext cx="0" cy="18"/>
                </a:xfrm>
                <a:prstGeom prst="line">
                  <a:avLst/>
                </a:prstGeom>
                <a:ln w="12699" cap="flat" cmpd="sng">
                  <a:solidFill>
                    <a:srgbClr val="000000"/>
                  </a:solidFill>
                  <a:prstDash val="solid"/>
                  <a:headEnd type="none" w="sm" len="sm"/>
                  <a:tailEnd type="none" w="sm" len="sm"/>
                </a:ln>
              </p:spPr>
            </p:sp>
            <p:sp>
              <p:nvSpPr>
                <p:cNvPr id="204" name="Line 206"/>
                <p:cNvSpPr/>
                <p:nvPr/>
              </p:nvSpPr>
              <p:spPr>
                <a:xfrm>
                  <a:off x="3035" y="3067"/>
                  <a:ext cx="0" cy="18"/>
                </a:xfrm>
                <a:prstGeom prst="line">
                  <a:avLst/>
                </a:prstGeom>
                <a:ln w="12699" cap="flat" cmpd="sng">
                  <a:solidFill>
                    <a:srgbClr val="000000"/>
                  </a:solidFill>
                  <a:prstDash val="solid"/>
                  <a:headEnd type="none" w="sm" len="sm"/>
                  <a:tailEnd type="none" w="sm" len="sm"/>
                </a:ln>
              </p:spPr>
            </p:sp>
            <p:sp>
              <p:nvSpPr>
                <p:cNvPr id="205" name="Line 207"/>
                <p:cNvSpPr/>
                <p:nvPr/>
              </p:nvSpPr>
              <p:spPr>
                <a:xfrm>
                  <a:off x="3023" y="3067"/>
                  <a:ext cx="0" cy="18"/>
                </a:xfrm>
                <a:prstGeom prst="line">
                  <a:avLst/>
                </a:prstGeom>
                <a:ln w="12699" cap="flat" cmpd="sng">
                  <a:solidFill>
                    <a:srgbClr val="000000"/>
                  </a:solidFill>
                  <a:prstDash val="solid"/>
                  <a:headEnd type="none" w="sm" len="sm"/>
                  <a:tailEnd type="none" w="sm" len="sm"/>
                </a:ln>
              </p:spPr>
            </p:sp>
            <p:sp>
              <p:nvSpPr>
                <p:cNvPr id="206" name="Line 208"/>
                <p:cNvSpPr/>
                <p:nvPr/>
              </p:nvSpPr>
              <p:spPr>
                <a:xfrm>
                  <a:off x="3011" y="3067"/>
                  <a:ext cx="0" cy="18"/>
                </a:xfrm>
                <a:prstGeom prst="line">
                  <a:avLst/>
                </a:prstGeom>
                <a:ln w="12699" cap="flat" cmpd="sng">
                  <a:solidFill>
                    <a:srgbClr val="000000"/>
                  </a:solidFill>
                  <a:prstDash val="solid"/>
                  <a:headEnd type="none" w="sm" len="sm"/>
                  <a:tailEnd type="none" w="sm" len="sm"/>
                </a:ln>
              </p:spPr>
            </p:sp>
            <p:sp>
              <p:nvSpPr>
                <p:cNvPr id="207" name="Line 209"/>
                <p:cNvSpPr/>
                <p:nvPr/>
              </p:nvSpPr>
              <p:spPr>
                <a:xfrm>
                  <a:off x="2998" y="3067"/>
                  <a:ext cx="0" cy="18"/>
                </a:xfrm>
                <a:prstGeom prst="line">
                  <a:avLst/>
                </a:prstGeom>
                <a:ln w="12699" cap="flat" cmpd="sng">
                  <a:solidFill>
                    <a:srgbClr val="000000"/>
                  </a:solidFill>
                  <a:prstDash val="solid"/>
                  <a:headEnd type="none" w="sm" len="sm"/>
                  <a:tailEnd type="none" w="sm" len="sm"/>
                </a:ln>
              </p:spPr>
            </p:sp>
            <p:sp>
              <p:nvSpPr>
                <p:cNvPr id="208" name="Line 210"/>
                <p:cNvSpPr/>
                <p:nvPr/>
              </p:nvSpPr>
              <p:spPr>
                <a:xfrm>
                  <a:off x="2984" y="3067"/>
                  <a:ext cx="0" cy="18"/>
                </a:xfrm>
                <a:prstGeom prst="line">
                  <a:avLst/>
                </a:prstGeom>
                <a:ln w="12699" cap="flat" cmpd="sng">
                  <a:solidFill>
                    <a:srgbClr val="000000"/>
                  </a:solidFill>
                  <a:prstDash val="solid"/>
                  <a:headEnd type="none" w="sm" len="sm"/>
                  <a:tailEnd type="none" w="sm" len="sm"/>
                </a:ln>
              </p:spPr>
            </p:sp>
            <p:sp>
              <p:nvSpPr>
                <p:cNvPr id="209" name="Line 211"/>
                <p:cNvSpPr/>
                <p:nvPr/>
              </p:nvSpPr>
              <p:spPr>
                <a:xfrm>
                  <a:off x="2972" y="3067"/>
                  <a:ext cx="0" cy="18"/>
                </a:xfrm>
                <a:prstGeom prst="line">
                  <a:avLst/>
                </a:prstGeom>
                <a:ln w="12699" cap="flat" cmpd="sng">
                  <a:solidFill>
                    <a:srgbClr val="000000"/>
                  </a:solidFill>
                  <a:prstDash val="solid"/>
                  <a:headEnd type="none" w="sm" len="sm"/>
                  <a:tailEnd type="none" w="sm" len="sm"/>
                </a:ln>
              </p:spPr>
            </p:sp>
            <p:sp>
              <p:nvSpPr>
                <p:cNvPr id="210" name="Line 212"/>
                <p:cNvSpPr/>
                <p:nvPr/>
              </p:nvSpPr>
              <p:spPr>
                <a:xfrm>
                  <a:off x="2960" y="3067"/>
                  <a:ext cx="0" cy="18"/>
                </a:xfrm>
                <a:prstGeom prst="line">
                  <a:avLst/>
                </a:prstGeom>
                <a:ln w="12699" cap="flat" cmpd="sng">
                  <a:solidFill>
                    <a:srgbClr val="000000"/>
                  </a:solidFill>
                  <a:prstDash val="solid"/>
                  <a:headEnd type="none" w="sm" len="sm"/>
                  <a:tailEnd type="none" w="sm" len="sm"/>
                </a:ln>
              </p:spPr>
            </p:sp>
            <p:sp>
              <p:nvSpPr>
                <p:cNvPr id="211" name="Line 213"/>
                <p:cNvSpPr/>
                <p:nvPr/>
              </p:nvSpPr>
              <p:spPr>
                <a:xfrm>
                  <a:off x="2947" y="3067"/>
                  <a:ext cx="0" cy="18"/>
                </a:xfrm>
                <a:prstGeom prst="line">
                  <a:avLst/>
                </a:prstGeom>
                <a:ln w="12699" cap="flat" cmpd="sng">
                  <a:solidFill>
                    <a:srgbClr val="000000"/>
                  </a:solidFill>
                  <a:prstDash val="solid"/>
                  <a:headEnd type="none" w="sm" len="sm"/>
                  <a:tailEnd type="none" w="sm" len="sm"/>
                </a:ln>
              </p:spPr>
            </p:sp>
            <p:sp>
              <p:nvSpPr>
                <p:cNvPr id="212" name="Line 214"/>
                <p:cNvSpPr/>
                <p:nvPr/>
              </p:nvSpPr>
              <p:spPr>
                <a:xfrm>
                  <a:off x="2934" y="3067"/>
                  <a:ext cx="0" cy="18"/>
                </a:xfrm>
                <a:prstGeom prst="line">
                  <a:avLst/>
                </a:prstGeom>
                <a:ln w="12699" cap="flat" cmpd="sng">
                  <a:solidFill>
                    <a:srgbClr val="000000"/>
                  </a:solidFill>
                  <a:prstDash val="solid"/>
                  <a:headEnd type="none" w="sm" len="sm"/>
                  <a:tailEnd type="none" w="sm" len="sm"/>
                </a:ln>
              </p:spPr>
            </p:sp>
            <p:sp>
              <p:nvSpPr>
                <p:cNvPr id="213" name="Line 215"/>
                <p:cNvSpPr/>
                <p:nvPr/>
              </p:nvSpPr>
              <p:spPr>
                <a:xfrm>
                  <a:off x="2922" y="3067"/>
                  <a:ext cx="0" cy="18"/>
                </a:xfrm>
                <a:prstGeom prst="line">
                  <a:avLst/>
                </a:prstGeom>
                <a:ln w="12699" cap="flat" cmpd="sng">
                  <a:solidFill>
                    <a:srgbClr val="000000"/>
                  </a:solidFill>
                  <a:prstDash val="solid"/>
                  <a:headEnd type="none" w="sm" len="sm"/>
                  <a:tailEnd type="none" w="sm" len="sm"/>
                </a:ln>
              </p:spPr>
            </p:sp>
          </p:grpSp>
          <p:sp>
            <p:nvSpPr>
              <p:cNvPr id="157" name="Rectangle 216"/>
              <p:cNvSpPr/>
              <p:nvPr/>
            </p:nvSpPr>
            <p:spPr>
              <a:xfrm>
                <a:off x="2845" y="2891"/>
                <a:ext cx="368" cy="172"/>
              </a:xfrm>
              <a:prstGeom prst="rect">
                <a:avLst/>
              </a:prstGeom>
              <a:solidFill>
                <a:srgbClr val="ADD6A5"/>
              </a:solidFill>
              <a:ln w="12699" cap="flat" cmpd="sng">
                <a:solidFill>
                  <a:srgbClr val="000000"/>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sp>
            <p:nvSpPr>
              <p:cNvPr id="158" name="Freeform 217"/>
              <p:cNvSpPr/>
              <p:nvPr/>
            </p:nvSpPr>
            <p:spPr>
              <a:xfrm>
                <a:off x="2813" y="2895"/>
                <a:ext cx="25" cy="206"/>
              </a:xfrm>
              <a:custGeom>
                <a:avLst/>
                <a:gdLst/>
                <a:ahLst/>
                <a:cxnLst>
                  <a:cxn ang="0">
                    <a:pos x="0" y="0"/>
                  </a:cxn>
                  <a:cxn ang="0">
                    <a:pos x="24" y="0"/>
                  </a:cxn>
                  <a:cxn ang="0">
                    <a:pos x="24" y="205"/>
                  </a:cxn>
                </a:cxnLst>
                <a:rect l="0" t="0" r="0" b="0"/>
                <a:pathLst>
                  <a:path w="25" h="206">
                    <a:moveTo>
                      <a:pt x="0" y="0"/>
                    </a:moveTo>
                    <a:lnTo>
                      <a:pt x="24" y="0"/>
                    </a:lnTo>
                    <a:lnTo>
                      <a:pt x="24" y="205"/>
                    </a:lnTo>
                  </a:path>
                </a:pathLst>
              </a:custGeom>
              <a:noFill/>
              <a:ln w="25399" cap="rnd" cmpd="sng">
                <a:solidFill>
                  <a:srgbClr val="000000">
                    <a:alpha val="100000"/>
                  </a:srgbClr>
                </a:solidFill>
                <a:prstDash val="solid"/>
                <a:round/>
                <a:headEnd type="none" w="sm" len="sm"/>
                <a:tailEnd type="none" w="sm" len="sm"/>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59" name="Group 218"/>
              <p:cNvGrpSpPr/>
              <p:nvPr/>
            </p:nvGrpSpPr>
            <p:grpSpPr>
              <a:xfrm>
                <a:off x="2801" y="2935"/>
                <a:ext cx="32" cy="23"/>
                <a:chOff x="2801" y="2935"/>
                <a:chExt cx="32" cy="23"/>
              </a:xfrm>
            </p:grpSpPr>
            <p:sp>
              <p:nvSpPr>
                <p:cNvPr id="196" name="Freeform 219"/>
                <p:cNvSpPr/>
                <p:nvPr/>
              </p:nvSpPr>
              <p:spPr>
                <a:xfrm>
                  <a:off x="2801" y="2940"/>
                  <a:ext cx="23" cy="17"/>
                </a:xfrm>
                <a:custGeom>
                  <a:avLst/>
                  <a:gdLst/>
                  <a:ahLst/>
                  <a:cxnLst>
                    <a:cxn ang="0">
                      <a:pos x="22" y="0"/>
                    </a:cxn>
                    <a:cxn ang="0">
                      <a:pos x="0" y="0"/>
                    </a:cxn>
                    <a:cxn ang="0">
                      <a:pos x="0" y="16"/>
                    </a:cxn>
                    <a:cxn ang="0">
                      <a:pos x="22" y="16"/>
                    </a:cxn>
                    <a:cxn ang="0">
                      <a:pos x="22" y="0"/>
                    </a:cxn>
                  </a:cxnLst>
                  <a:rect l="0" t="0" r="0" b="0"/>
                  <a:pathLst>
                    <a:path w="23" h="17">
                      <a:moveTo>
                        <a:pt x="22" y="0"/>
                      </a:moveTo>
                      <a:lnTo>
                        <a:pt x="0" y="0"/>
                      </a:lnTo>
                      <a:lnTo>
                        <a:pt x="0" y="16"/>
                      </a:lnTo>
                      <a:lnTo>
                        <a:pt x="22" y="16"/>
                      </a:lnTo>
                      <a:lnTo>
                        <a:pt x="22" y="0"/>
                      </a:lnTo>
                    </a:path>
                  </a:pathLst>
                </a:custGeom>
                <a:solidFill>
                  <a:srgbClr val="E9E7D1">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7" name="Freeform 220"/>
                <p:cNvSpPr/>
                <p:nvPr/>
              </p:nvSpPr>
              <p:spPr>
                <a:xfrm>
                  <a:off x="2816" y="2935"/>
                  <a:ext cx="17" cy="23"/>
                </a:xfrm>
                <a:custGeom>
                  <a:avLst/>
                  <a:gdLst/>
                  <a:ahLst/>
                  <a:cxnLst>
                    <a:cxn ang="0">
                      <a:pos x="16" y="0"/>
                    </a:cxn>
                    <a:cxn ang="0">
                      <a:pos x="0" y="0"/>
                    </a:cxn>
                    <a:cxn ang="0">
                      <a:pos x="0" y="22"/>
                    </a:cxn>
                    <a:cxn ang="0">
                      <a:pos x="16" y="22"/>
                    </a:cxn>
                    <a:cxn ang="0">
                      <a:pos x="16" y="0"/>
                    </a:cxn>
                  </a:cxnLst>
                  <a:rect l="0" t="0" r="0" b="0"/>
                  <a:pathLst>
                    <a:path w="17" h="23">
                      <a:moveTo>
                        <a:pt x="16" y="0"/>
                      </a:moveTo>
                      <a:lnTo>
                        <a:pt x="0" y="0"/>
                      </a:lnTo>
                      <a:lnTo>
                        <a:pt x="0" y="22"/>
                      </a:lnTo>
                      <a:lnTo>
                        <a:pt x="16" y="22"/>
                      </a:lnTo>
                      <a:lnTo>
                        <a:pt x="16" y="0"/>
                      </a:lnTo>
                    </a:path>
                  </a:pathLst>
                </a:custGeom>
                <a:solidFill>
                  <a:srgbClr val="52493E">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60" name="Group 221"/>
              <p:cNvGrpSpPr/>
              <p:nvPr/>
            </p:nvGrpSpPr>
            <p:grpSpPr>
              <a:xfrm>
                <a:off x="3048" y="2940"/>
                <a:ext cx="62" cy="54"/>
                <a:chOff x="3048" y="2940"/>
                <a:chExt cx="62" cy="54"/>
              </a:xfrm>
            </p:grpSpPr>
            <p:sp>
              <p:nvSpPr>
                <p:cNvPr id="194" name="Freeform 222"/>
                <p:cNvSpPr/>
                <p:nvPr/>
              </p:nvSpPr>
              <p:spPr>
                <a:xfrm>
                  <a:off x="3048" y="2944"/>
                  <a:ext cx="60" cy="50"/>
                </a:xfrm>
                <a:custGeom>
                  <a:avLst/>
                  <a:gdLst/>
                  <a:ahLst/>
                  <a:cxnLst>
                    <a:cxn ang="0">
                      <a:pos x="59" y="0"/>
                    </a:cxn>
                    <a:cxn ang="0">
                      <a:pos x="0" y="0"/>
                    </a:cxn>
                    <a:cxn ang="0">
                      <a:pos x="0" y="49"/>
                    </a:cxn>
                    <a:cxn ang="0">
                      <a:pos x="59" y="49"/>
                    </a:cxn>
                    <a:cxn ang="0">
                      <a:pos x="59" y="0"/>
                    </a:cxn>
                  </a:cxnLst>
                  <a:rect l="0" t="0" r="0" b="0"/>
                  <a:pathLst>
                    <a:path w="60" h="50">
                      <a:moveTo>
                        <a:pt x="59" y="0"/>
                      </a:moveTo>
                      <a:lnTo>
                        <a:pt x="0" y="0"/>
                      </a:lnTo>
                      <a:lnTo>
                        <a:pt x="0" y="49"/>
                      </a:lnTo>
                      <a:lnTo>
                        <a:pt x="59" y="49"/>
                      </a:lnTo>
                      <a:lnTo>
                        <a:pt x="59"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5" name="Freeform 223"/>
                <p:cNvSpPr/>
                <p:nvPr/>
              </p:nvSpPr>
              <p:spPr>
                <a:xfrm>
                  <a:off x="3050" y="2940"/>
                  <a:ext cx="60" cy="50"/>
                </a:xfrm>
                <a:custGeom>
                  <a:avLst/>
                  <a:gdLst/>
                  <a:ahLst/>
                  <a:cxnLst>
                    <a:cxn ang="0">
                      <a:pos x="59" y="0"/>
                    </a:cxn>
                    <a:cxn ang="0">
                      <a:pos x="0" y="0"/>
                    </a:cxn>
                    <a:cxn ang="0">
                      <a:pos x="0" y="49"/>
                    </a:cxn>
                    <a:cxn ang="0">
                      <a:pos x="59" y="49"/>
                    </a:cxn>
                    <a:cxn ang="0">
                      <a:pos x="59" y="0"/>
                    </a:cxn>
                  </a:cxnLst>
                  <a:rect l="0" t="0" r="0" b="0"/>
                  <a:pathLst>
                    <a:path w="60" h="50">
                      <a:moveTo>
                        <a:pt x="59" y="0"/>
                      </a:moveTo>
                      <a:lnTo>
                        <a:pt x="0" y="0"/>
                      </a:lnTo>
                      <a:lnTo>
                        <a:pt x="0" y="49"/>
                      </a:lnTo>
                      <a:lnTo>
                        <a:pt x="59" y="49"/>
                      </a:lnTo>
                      <a:lnTo>
                        <a:pt x="59"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61" name="Group 224"/>
              <p:cNvGrpSpPr/>
              <p:nvPr/>
            </p:nvGrpSpPr>
            <p:grpSpPr>
              <a:xfrm>
                <a:off x="2939" y="2989"/>
                <a:ext cx="79" cy="70"/>
                <a:chOff x="2939" y="2989"/>
                <a:chExt cx="79" cy="70"/>
              </a:xfrm>
            </p:grpSpPr>
            <p:sp>
              <p:nvSpPr>
                <p:cNvPr id="192" name="Freeform 225"/>
                <p:cNvSpPr/>
                <p:nvPr/>
              </p:nvSpPr>
              <p:spPr>
                <a:xfrm>
                  <a:off x="2939" y="2993"/>
                  <a:ext cx="76" cy="66"/>
                </a:xfrm>
                <a:custGeom>
                  <a:avLst/>
                  <a:gdLst/>
                  <a:ahLst/>
                  <a:cxnLst>
                    <a:cxn ang="0">
                      <a:pos x="75" y="0"/>
                    </a:cxn>
                    <a:cxn ang="0">
                      <a:pos x="0" y="0"/>
                    </a:cxn>
                    <a:cxn ang="0">
                      <a:pos x="0" y="65"/>
                    </a:cxn>
                    <a:cxn ang="0">
                      <a:pos x="75" y="65"/>
                    </a:cxn>
                    <a:cxn ang="0">
                      <a:pos x="75" y="0"/>
                    </a:cxn>
                  </a:cxnLst>
                  <a:rect l="0" t="0" r="0" b="0"/>
                  <a:pathLst>
                    <a:path w="76" h="66">
                      <a:moveTo>
                        <a:pt x="75" y="0"/>
                      </a:moveTo>
                      <a:lnTo>
                        <a:pt x="0" y="0"/>
                      </a:lnTo>
                      <a:lnTo>
                        <a:pt x="0" y="65"/>
                      </a:lnTo>
                      <a:lnTo>
                        <a:pt x="75" y="65"/>
                      </a:lnTo>
                      <a:lnTo>
                        <a:pt x="75"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3" name="Freeform 226"/>
                <p:cNvSpPr/>
                <p:nvPr/>
              </p:nvSpPr>
              <p:spPr>
                <a:xfrm>
                  <a:off x="2942" y="2989"/>
                  <a:ext cx="76" cy="67"/>
                </a:xfrm>
                <a:custGeom>
                  <a:avLst/>
                  <a:gdLst/>
                  <a:ahLst/>
                  <a:cxnLst>
                    <a:cxn ang="0">
                      <a:pos x="75" y="0"/>
                    </a:cxn>
                    <a:cxn ang="0">
                      <a:pos x="0" y="0"/>
                    </a:cxn>
                    <a:cxn ang="0">
                      <a:pos x="0" y="66"/>
                    </a:cxn>
                    <a:cxn ang="0">
                      <a:pos x="75" y="66"/>
                    </a:cxn>
                    <a:cxn ang="0">
                      <a:pos x="75" y="0"/>
                    </a:cxn>
                  </a:cxnLst>
                  <a:rect l="0" t="0" r="0" b="0"/>
                  <a:pathLst>
                    <a:path w="76" h="67">
                      <a:moveTo>
                        <a:pt x="75" y="0"/>
                      </a:moveTo>
                      <a:lnTo>
                        <a:pt x="0" y="0"/>
                      </a:lnTo>
                      <a:lnTo>
                        <a:pt x="0" y="66"/>
                      </a:lnTo>
                      <a:lnTo>
                        <a:pt x="75" y="66"/>
                      </a:lnTo>
                      <a:lnTo>
                        <a:pt x="75"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62" name="Group 227"/>
              <p:cNvGrpSpPr/>
              <p:nvPr/>
            </p:nvGrpSpPr>
            <p:grpSpPr>
              <a:xfrm>
                <a:off x="3186" y="2940"/>
                <a:ext cx="20" cy="82"/>
                <a:chOff x="3186" y="2940"/>
                <a:chExt cx="20" cy="82"/>
              </a:xfrm>
            </p:grpSpPr>
            <p:sp>
              <p:nvSpPr>
                <p:cNvPr id="190" name="Freeform 228"/>
                <p:cNvSpPr/>
                <p:nvPr/>
              </p:nvSpPr>
              <p:spPr>
                <a:xfrm>
                  <a:off x="3186" y="2944"/>
                  <a:ext cx="17" cy="78"/>
                </a:xfrm>
                <a:custGeom>
                  <a:avLst/>
                  <a:gdLst/>
                  <a:ahLst/>
                  <a:cxnLst>
                    <a:cxn ang="0">
                      <a:pos x="16" y="0"/>
                    </a:cxn>
                    <a:cxn ang="0">
                      <a:pos x="0" y="0"/>
                    </a:cxn>
                    <a:cxn ang="0">
                      <a:pos x="0" y="77"/>
                    </a:cxn>
                    <a:cxn ang="0">
                      <a:pos x="16" y="77"/>
                    </a:cxn>
                    <a:cxn ang="0">
                      <a:pos x="16" y="0"/>
                    </a:cxn>
                  </a:cxnLst>
                  <a:rect l="0" t="0" r="0" b="0"/>
                  <a:pathLst>
                    <a:path w="17" h="78">
                      <a:moveTo>
                        <a:pt x="16" y="0"/>
                      </a:moveTo>
                      <a:lnTo>
                        <a:pt x="0" y="0"/>
                      </a:lnTo>
                      <a:lnTo>
                        <a:pt x="0" y="77"/>
                      </a:lnTo>
                      <a:lnTo>
                        <a:pt x="16" y="77"/>
                      </a:lnTo>
                      <a:lnTo>
                        <a:pt x="16"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1" name="Freeform 229"/>
                <p:cNvSpPr/>
                <p:nvPr/>
              </p:nvSpPr>
              <p:spPr>
                <a:xfrm>
                  <a:off x="3188" y="2940"/>
                  <a:ext cx="18" cy="79"/>
                </a:xfrm>
                <a:custGeom>
                  <a:avLst/>
                  <a:gdLst/>
                  <a:ahLst/>
                  <a:cxnLst>
                    <a:cxn ang="0">
                      <a:pos x="17" y="0"/>
                    </a:cxn>
                    <a:cxn ang="0">
                      <a:pos x="0" y="0"/>
                    </a:cxn>
                    <a:cxn ang="0">
                      <a:pos x="0" y="78"/>
                    </a:cxn>
                    <a:cxn ang="0">
                      <a:pos x="17" y="78"/>
                    </a:cxn>
                    <a:cxn ang="0">
                      <a:pos x="17" y="0"/>
                    </a:cxn>
                  </a:cxnLst>
                  <a:rect l="0" t="0" r="0" b="0"/>
                  <a:pathLst>
                    <a:path w="18" h="79">
                      <a:moveTo>
                        <a:pt x="17" y="0"/>
                      </a:moveTo>
                      <a:lnTo>
                        <a:pt x="0" y="0"/>
                      </a:lnTo>
                      <a:lnTo>
                        <a:pt x="0" y="78"/>
                      </a:lnTo>
                      <a:lnTo>
                        <a:pt x="17" y="78"/>
                      </a:lnTo>
                      <a:lnTo>
                        <a:pt x="17"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63" name="Group 230"/>
              <p:cNvGrpSpPr/>
              <p:nvPr/>
            </p:nvGrpSpPr>
            <p:grpSpPr>
              <a:xfrm>
                <a:off x="3168" y="3028"/>
                <a:ext cx="28" cy="21"/>
                <a:chOff x="3168" y="3028"/>
                <a:chExt cx="28" cy="21"/>
              </a:xfrm>
            </p:grpSpPr>
            <p:sp>
              <p:nvSpPr>
                <p:cNvPr id="188" name="Freeform 231"/>
                <p:cNvSpPr/>
                <p:nvPr/>
              </p:nvSpPr>
              <p:spPr>
                <a:xfrm>
                  <a:off x="3168" y="3032"/>
                  <a:ext cx="26" cy="17"/>
                </a:xfrm>
                <a:custGeom>
                  <a:avLst/>
                  <a:gdLst/>
                  <a:ahLst/>
                  <a:cxnLst>
                    <a:cxn ang="0">
                      <a:pos x="25" y="0"/>
                    </a:cxn>
                    <a:cxn ang="0">
                      <a:pos x="0" y="0"/>
                    </a:cxn>
                    <a:cxn ang="0">
                      <a:pos x="0" y="16"/>
                    </a:cxn>
                    <a:cxn ang="0">
                      <a:pos x="25" y="16"/>
                    </a:cxn>
                    <a:cxn ang="0">
                      <a:pos x="25" y="0"/>
                    </a:cxn>
                  </a:cxnLst>
                  <a:rect l="0" t="0" r="0" b="0"/>
                  <a:pathLst>
                    <a:path w="26" h="17">
                      <a:moveTo>
                        <a:pt x="25" y="0"/>
                      </a:moveTo>
                      <a:lnTo>
                        <a:pt x="0" y="0"/>
                      </a:lnTo>
                      <a:lnTo>
                        <a:pt x="0" y="16"/>
                      </a:lnTo>
                      <a:lnTo>
                        <a:pt x="25" y="16"/>
                      </a:lnTo>
                      <a:lnTo>
                        <a:pt x="25"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9" name="Freeform 232"/>
                <p:cNvSpPr/>
                <p:nvPr/>
              </p:nvSpPr>
              <p:spPr>
                <a:xfrm>
                  <a:off x="3170" y="3028"/>
                  <a:ext cx="26" cy="18"/>
                </a:xfrm>
                <a:custGeom>
                  <a:avLst/>
                  <a:gdLst/>
                  <a:ahLst/>
                  <a:cxnLst>
                    <a:cxn ang="0">
                      <a:pos x="25" y="0"/>
                    </a:cxn>
                    <a:cxn ang="0">
                      <a:pos x="0" y="0"/>
                    </a:cxn>
                    <a:cxn ang="0">
                      <a:pos x="0" y="17"/>
                    </a:cxn>
                    <a:cxn ang="0">
                      <a:pos x="25" y="17"/>
                    </a:cxn>
                    <a:cxn ang="0">
                      <a:pos x="25" y="0"/>
                    </a:cxn>
                  </a:cxnLst>
                  <a:rect l="0" t="0" r="0" b="0"/>
                  <a:pathLst>
                    <a:path w="26" h="18">
                      <a:moveTo>
                        <a:pt x="25" y="0"/>
                      </a:moveTo>
                      <a:lnTo>
                        <a:pt x="0" y="0"/>
                      </a:lnTo>
                      <a:lnTo>
                        <a:pt x="0" y="17"/>
                      </a:lnTo>
                      <a:lnTo>
                        <a:pt x="25" y="17"/>
                      </a:lnTo>
                      <a:lnTo>
                        <a:pt x="25"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64" name="Group 233"/>
              <p:cNvGrpSpPr/>
              <p:nvPr/>
            </p:nvGrpSpPr>
            <p:grpSpPr>
              <a:xfrm>
                <a:off x="3126" y="2942"/>
                <a:ext cx="20" cy="37"/>
                <a:chOff x="3126" y="2942"/>
                <a:chExt cx="20" cy="37"/>
              </a:xfrm>
            </p:grpSpPr>
            <p:sp>
              <p:nvSpPr>
                <p:cNvPr id="186" name="Freeform 234"/>
                <p:cNvSpPr/>
                <p:nvPr/>
              </p:nvSpPr>
              <p:spPr>
                <a:xfrm>
                  <a:off x="3126" y="2945"/>
                  <a:ext cx="18" cy="34"/>
                </a:xfrm>
                <a:custGeom>
                  <a:avLst/>
                  <a:gdLst/>
                  <a:ahLst/>
                  <a:cxnLst>
                    <a:cxn ang="0">
                      <a:pos x="17" y="0"/>
                    </a:cxn>
                    <a:cxn ang="0">
                      <a:pos x="0" y="0"/>
                    </a:cxn>
                    <a:cxn ang="0">
                      <a:pos x="0" y="33"/>
                    </a:cxn>
                    <a:cxn ang="0">
                      <a:pos x="17" y="33"/>
                    </a:cxn>
                    <a:cxn ang="0">
                      <a:pos x="17" y="0"/>
                    </a:cxn>
                  </a:cxnLst>
                  <a:rect l="0" t="0" r="0" b="0"/>
                  <a:pathLst>
                    <a:path w="18" h="34">
                      <a:moveTo>
                        <a:pt x="17" y="0"/>
                      </a:moveTo>
                      <a:lnTo>
                        <a:pt x="0" y="0"/>
                      </a:lnTo>
                      <a:lnTo>
                        <a:pt x="0" y="33"/>
                      </a:lnTo>
                      <a:lnTo>
                        <a:pt x="17" y="33"/>
                      </a:lnTo>
                      <a:lnTo>
                        <a:pt x="17"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7" name="Freeform 235"/>
                <p:cNvSpPr/>
                <p:nvPr/>
              </p:nvSpPr>
              <p:spPr>
                <a:xfrm>
                  <a:off x="3128" y="2942"/>
                  <a:ext cx="18" cy="34"/>
                </a:xfrm>
                <a:custGeom>
                  <a:avLst/>
                  <a:gdLst/>
                  <a:ahLst/>
                  <a:cxnLst>
                    <a:cxn ang="0">
                      <a:pos x="17" y="0"/>
                    </a:cxn>
                    <a:cxn ang="0">
                      <a:pos x="0" y="0"/>
                    </a:cxn>
                    <a:cxn ang="0">
                      <a:pos x="0" y="33"/>
                    </a:cxn>
                    <a:cxn ang="0">
                      <a:pos x="17" y="33"/>
                    </a:cxn>
                    <a:cxn ang="0">
                      <a:pos x="17" y="0"/>
                    </a:cxn>
                  </a:cxnLst>
                  <a:rect l="0" t="0" r="0" b="0"/>
                  <a:pathLst>
                    <a:path w="18" h="34">
                      <a:moveTo>
                        <a:pt x="17" y="0"/>
                      </a:moveTo>
                      <a:lnTo>
                        <a:pt x="0" y="0"/>
                      </a:lnTo>
                      <a:lnTo>
                        <a:pt x="0" y="33"/>
                      </a:lnTo>
                      <a:lnTo>
                        <a:pt x="17" y="33"/>
                      </a:lnTo>
                      <a:lnTo>
                        <a:pt x="17"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65" name="Group 236"/>
              <p:cNvGrpSpPr/>
              <p:nvPr/>
            </p:nvGrpSpPr>
            <p:grpSpPr>
              <a:xfrm>
                <a:off x="3125" y="2978"/>
                <a:ext cx="20" cy="37"/>
                <a:chOff x="3125" y="2978"/>
                <a:chExt cx="20" cy="37"/>
              </a:xfrm>
            </p:grpSpPr>
            <p:sp>
              <p:nvSpPr>
                <p:cNvPr id="184" name="Freeform 237"/>
                <p:cNvSpPr/>
                <p:nvPr/>
              </p:nvSpPr>
              <p:spPr>
                <a:xfrm>
                  <a:off x="3125" y="2981"/>
                  <a:ext cx="17" cy="34"/>
                </a:xfrm>
                <a:custGeom>
                  <a:avLst/>
                  <a:gdLst/>
                  <a:ahLst/>
                  <a:cxnLst>
                    <a:cxn ang="0">
                      <a:pos x="16" y="0"/>
                    </a:cxn>
                    <a:cxn ang="0">
                      <a:pos x="0" y="0"/>
                    </a:cxn>
                    <a:cxn ang="0">
                      <a:pos x="0" y="33"/>
                    </a:cxn>
                    <a:cxn ang="0">
                      <a:pos x="16" y="33"/>
                    </a:cxn>
                    <a:cxn ang="0">
                      <a:pos x="16" y="0"/>
                    </a:cxn>
                  </a:cxnLst>
                  <a:rect l="0" t="0" r="0" b="0"/>
                  <a:pathLst>
                    <a:path w="17" h="34">
                      <a:moveTo>
                        <a:pt x="16" y="0"/>
                      </a:moveTo>
                      <a:lnTo>
                        <a:pt x="0" y="0"/>
                      </a:lnTo>
                      <a:lnTo>
                        <a:pt x="0" y="33"/>
                      </a:lnTo>
                      <a:lnTo>
                        <a:pt x="16" y="33"/>
                      </a:lnTo>
                      <a:lnTo>
                        <a:pt x="16"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5" name="Freeform 238"/>
                <p:cNvSpPr/>
                <p:nvPr/>
              </p:nvSpPr>
              <p:spPr>
                <a:xfrm>
                  <a:off x="3127" y="2978"/>
                  <a:ext cx="18" cy="35"/>
                </a:xfrm>
                <a:custGeom>
                  <a:avLst/>
                  <a:gdLst/>
                  <a:ahLst/>
                  <a:cxnLst>
                    <a:cxn ang="0">
                      <a:pos x="17" y="0"/>
                    </a:cxn>
                    <a:cxn ang="0">
                      <a:pos x="0" y="0"/>
                    </a:cxn>
                    <a:cxn ang="0">
                      <a:pos x="0" y="34"/>
                    </a:cxn>
                    <a:cxn ang="0">
                      <a:pos x="17" y="34"/>
                    </a:cxn>
                    <a:cxn ang="0">
                      <a:pos x="17" y="0"/>
                    </a:cxn>
                  </a:cxnLst>
                  <a:rect l="0" t="0" r="0" b="0"/>
                  <a:pathLst>
                    <a:path w="18" h="35">
                      <a:moveTo>
                        <a:pt x="17" y="0"/>
                      </a:moveTo>
                      <a:lnTo>
                        <a:pt x="0" y="0"/>
                      </a:lnTo>
                      <a:lnTo>
                        <a:pt x="0" y="34"/>
                      </a:lnTo>
                      <a:lnTo>
                        <a:pt x="17" y="34"/>
                      </a:lnTo>
                      <a:lnTo>
                        <a:pt x="17"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66" name="Group 239"/>
              <p:cNvGrpSpPr/>
              <p:nvPr/>
            </p:nvGrpSpPr>
            <p:grpSpPr>
              <a:xfrm>
                <a:off x="3025" y="2940"/>
                <a:ext cx="19" cy="31"/>
                <a:chOff x="3025" y="2940"/>
                <a:chExt cx="19" cy="31"/>
              </a:xfrm>
            </p:grpSpPr>
            <p:sp>
              <p:nvSpPr>
                <p:cNvPr id="182" name="Freeform 240"/>
                <p:cNvSpPr/>
                <p:nvPr/>
              </p:nvSpPr>
              <p:spPr>
                <a:xfrm>
                  <a:off x="3025" y="2944"/>
                  <a:ext cx="17" cy="27"/>
                </a:xfrm>
                <a:custGeom>
                  <a:avLst/>
                  <a:gdLst/>
                  <a:ahLst/>
                  <a:cxnLst>
                    <a:cxn ang="0">
                      <a:pos x="16" y="0"/>
                    </a:cxn>
                    <a:cxn ang="0">
                      <a:pos x="0" y="0"/>
                    </a:cxn>
                    <a:cxn ang="0">
                      <a:pos x="0" y="26"/>
                    </a:cxn>
                    <a:cxn ang="0">
                      <a:pos x="16" y="26"/>
                    </a:cxn>
                    <a:cxn ang="0">
                      <a:pos x="16" y="0"/>
                    </a:cxn>
                  </a:cxnLst>
                  <a:rect l="0" t="0" r="0" b="0"/>
                  <a:pathLst>
                    <a:path w="17" h="27">
                      <a:moveTo>
                        <a:pt x="16" y="0"/>
                      </a:moveTo>
                      <a:lnTo>
                        <a:pt x="0" y="0"/>
                      </a:lnTo>
                      <a:lnTo>
                        <a:pt x="0" y="26"/>
                      </a:lnTo>
                      <a:lnTo>
                        <a:pt x="16" y="26"/>
                      </a:lnTo>
                      <a:lnTo>
                        <a:pt x="16"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3" name="Freeform 241"/>
                <p:cNvSpPr/>
                <p:nvPr/>
              </p:nvSpPr>
              <p:spPr>
                <a:xfrm>
                  <a:off x="3027" y="2940"/>
                  <a:ext cx="17" cy="28"/>
                </a:xfrm>
                <a:custGeom>
                  <a:avLst/>
                  <a:gdLst/>
                  <a:ahLst/>
                  <a:cxnLst>
                    <a:cxn ang="0">
                      <a:pos x="16" y="0"/>
                    </a:cxn>
                    <a:cxn ang="0">
                      <a:pos x="0" y="0"/>
                    </a:cxn>
                    <a:cxn ang="0">
                      <a:pos x="0" y="27"/>
                    </a:cxn>
                    <a:cxn ang="0">
                      <a:pos x="16" y="27"/>
                    </a:cxn>
                    <a:cxn ang="0">
                      <a:pos x="16" y="0"/>
                    </a:cxn>
                  </a:cxnLst>
                  <a:rect l="0" t="0" r="0" b="0"/>
                  <a:pathLst>
                    <a:path w="17" h="28">
                      <a:moveTo>
                        <a:pt x="16" y="0"/>
                      </a:moveTo>
                      <a:lnTo>
                        <a:pt x="0" y="0"/>
                      </a:lnTo>
                      <a:lnTo>
                        <a:pt x="0" y="27"/>
                      </a:lnTo>
                      <a:lnTo>
                        <a:pt x="16" y="27"/>
                      </a:lnTo>
                      <a:lnTo>
                        <a:pt x="16"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67" name="Group 242"/>
              <p:cNvGrpSpPr/>
              <p:nvPr/>
            </p:nvGrpSpPr>
            <p:grpSpPr>
              <a:xfrm>
                <a:off x="3161" y="2940"/>
                <a:ext cx="19" cy="82"/>
                <a:chOff x="3161" y="2940"/>
                <a:chExt cx="19" cy="82"/>
              </a:xfrm>
            </p:grpSpPr>
            <p:sp>
              <p:nvSpPr>
                <p:cNvPr id="180" name="Freeform 243"/>
                <p:cNvSpPr/>
                <p:nvPr/>
              </p:nvSpPr>
              <p:spPr>
                <a:xfrm>
                  <a:off x="3161" y="2944"/>
                  <a:ext cx="18" cy="78"/>
                </a:xfrm>
                <a:custGeom>
                  <a:avLst/>
                  <a:gdLst/>
                  <a:ahLst/>
                  <a:cxnLst>
                    <a:cxn ang="0">
                      <a:pos x="17" y="0"/>
                    </a:cxn>
                    <a:cxn ang="0">
                      <a:pos x="0" y="0"/>
                    </a:cxn>
                    <a:cxn ang="0">
                      <a:pos x="0" y="77"/>
                    </a:cxn>
                    <a:cxn ang="0">
                      <a:pos x="17" y="77"/>
                    </a:cxn>
                    <a:cxn ang="0">
                      <a:pos x="17" y="0"/>
                    </a:cxn>
                  </a:cxnLst>
                  <a:rect l="0" t="0" r="0" b="0"/>
                  <a:pathLst>
                    <a:path w="18" h="78">
                      <a:moveTo>
                        <a:pt x="17" y="0"/>
                      </a:moveTo>
                      <a:lnTo>
                        <a:pt x="0" y="0"/>
                      </a:lnTo>
                      <a:lnTo>
                        <a:pt x="0" y="77"/>
                      </a:lnTo>
                      <a:lnTo>
                        <a:pt x="17" y="77"/>
                      </a:lnTo>
                      <a:lnTo>
                        <a:pt x="17"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1" name="Freeform 244"/>
                <p:cNvSpPr/>
                <p:nvPr/>
              </p:nvSpPr>
              <p:spPr>
                <a:xfrm>
                  <a:off x="3162" y="2940"/>
                  <a:ext cx="18" cy="79"/>
                </a:xfrm>
                <a:custGeom>
                  <a:avLst/>
                  <a:gdLst/>
                  <a:ahLst/>
                  <a:cxnLst>
                    <a:cxn ang="0">
                      <a:pos x="17" y="0"/>
                    </a:cxn>
                    <a:cxn ang="0">
                      <a:pos x="0" y="0"/>
                    </a:cxn>
                    <a:cxn ang="0">
                      <a:pos x="0" y="78"/>
                    </a:cxn>
                    <a:cxn ang="0">
                      <a:pos x="17" y="78"/>
                    </a:cxn>
                    <a:cxn ang="0">
                      <a:pos x="17" y="0"/>
                    </a:cxn>
                  </a:cxnLst>
                  <a:rect l="0" t="0" r="0" b="0"/>
                  <a:pathLst>
                    <a:path w="18" h="79">
                      <a:moveTo>
                        <a:pt x="17" y="0"/>
                      </a:moveTo>
                      <a:lnTo>
                        <a:pt x="0" y="0"/>
                      </a:lnTo>
                      <a:lnTo>
                        <a:pt x="0" y="78"/>
                      </a:lnTo>
                      <a:lnTo>
                        <a:pt x="17" y="78"/>
                      </a:lnTo>
                      <a:lnTo>
                        <a:pt x="17"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68" name="Group 245"/>
              <p:cNvGrpSpPr/>
              <p:nvPr/>
            </p:nvGrpSpPr>
            <p:grpSpPr>
              <a:xfrm>
                <a:off x="3085" y="2907"/>
                <a:ext cx="21" cy="21"/>
                <a:chOff x="3085" y="2907"/>
                <a:chExt cx="21" cy="21"/>
              </a:xfrm>
            </p:grpSpPr>
            <p:sp>
              <p:nvSpPr>
                <p:cNvPr id="178" name="Freeform 246"/>
                <p:cNvSpPr/>
                <p:nvPr/>
              </p:nvSpPr>
              <p:spPr>
                <a:xfrm>
                  <a:off x="3085" y="2911"/>
                  <a:ext cx="20" cy="17"/>
                </a:xfrm>
                <a:custGeom>
                  <a:avLst/>
                  <a:gdLst/>
                  <a:ahLst/>
                  <a:cxnLst>
                    <a:cxn ang="0">
                      <a:pos x="19" y="0"/>
                    </a:cxn>
                    <a:cxn ang="0">
                      <a:pos x="0" y="0"/>
                    </a:cxn>
                    <a:cxn ang="0">
                      <a:pos x="0" y="16"/>
                    </a:cxn>
                    <a:cxn ang="0">
                      <a:pos x="19" y="16"/>
                    </a:cxn>
                    <a:cxn ang="0">
                      <a:pos x="19" y="0"/>
                    </a:cxn>
                  </a:cxnLst>
                  <a:rect l="0" t="0" r="0" b="0"/>
                  <a:pathLst>
                    <a:path w="20" h="17">
                      <a:moveTo>
                        <a:pt x="19" y="0"/>
                      </a:moveTo>
                      <a:lnTo>
                        <a:pt x="0" y="0"/>
                      </a:lnTo>
                      <a:lnTo>
                        <a:pt x="0" y="16"/>
                      </a:lnTo>
                      <a:lnTo>
                        <a:pt x="19" y="16"/>
                      </a:lnTo>
                      <a:lnTo>
                        <a:pt x="19"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9" name="Freeform 247"/>
                <p:cNvSpPr/>
                <p:nvPr/>
              </p:nvSpPr>
              <p:spPr>
                <a:xfrm>
                  <a:off x="3087" y="2907"/>
                  <a:ext cx="19" cy="19"/>
                </a:xfrm>
                <a:custGeom>
                  <a:avLst/>
                  <a:gdLst/>
                  <a:ahLst/>
                  <a:cxnLst>
                    <a:cxn ang="0">
                      <a:pos x="18" y="0"/>
                    </a:cxn>
                    <a:cxn ang="0">
                      <a:pos x="0" y="0"/>
                    </a:cxn>
                    <a:cxn ang="0">
                      <a:pos x="0" y="18"/>
                    </a:cxn>
                    <a:cxn ang="0">
                      <a:pos x="18" y="18"/>
                    </a:cxn>
                    <a:cxn ang="0">
                      <a:pos x="18" y="0"/>
                    </a:cxn>
                  </a:cxnLst>
                  <a:rect l="0" t="0" r="0" b="0"/>
                  <a:pathLst>
                    <a:path w="19" h="19">
                      <a:moveTo>
                        <a:pt x="18" y="0"/>
                      </a:moveTo>
                      <a:lnTo>
                        <a:pt x="0" y="0"/>
                      </a:lnTo>
                      <a:lnTo>
                        <a:pt x="0" y="18"/>
                      </a:lnTo>
                      <a:lnTo>
                        <a:pt x="18" y="18"/>
                      </a:lnTo>
                      <a:lnTo>
                        <a:pt x="18"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69" name="Group 248"/>
              <p:cNvGrpSpPr/>
              <p:nvPr/>
            </p:nvGrpSpPr>
            <p:grpSpPr>
              <a:xfrm>
                <a:off x="2904" y="2924"/>
                <a:ext cx="24" cy="21"/>
                <a:chOff x="2904" y="2924"/>
                <a:chExt cx="24" cy="21"/>
              </a:xfrm>
            </p:grpSpPr>
            <p:sp>
              <p:nvSpPr>
                <p:cNvPr id="176" name="Freeform 249"/>
                <p:cNvSpPr/>
                <p:nvPr/>
              </p:nvSpPr>
              <p:spPr>
                <a:xfrm>
                  <a:off x="2904" y="2926"/>
                  <a:ext cx="21" cy="19"/>
                </a:xfrm>
                <a:custGeom>
                  <a:avLst/>
                  <a:gdLst/>
                  <a:ahLst/>
                  <a:cxnLst>
                    <a:cxn ang="0">
                      <a:pos x="20" y="0"/>
                    </a:cxn>
                    <a:cxn ang="0">
                      <a:pos x="0" y="0"/>
                    </a:cxn>
                    <a:cxn ang="0">
                      <a:pos x="0" y="18"/>
                    </a:cxn>
                    <a:cxn ang="0">
                      <a:pos x="20" y="18"/>
                    </a:cxn>
                    <a:cxn ang="0">
                      <a:pos x="20" y="0"/>
                    </a:cxn>
                  </a:cxnLst>
                  <a:rect l="0" t="0" r="0" b="0"/>
                  <a:pathLst>
                    <a:path w="21" h="19">
                      <a:moveTo>
                        <a:pt x="20" y="0"/>
                      </a:moveTo>
                      <a:lnTo>
                        <a:pt x="0" y="0"/>
                      </a:lnTo>
                      <a:lnTo>
                        <a:pt x="0" y="18"/>
                      </a:lnTo>
                      <a:lnTo>
                        <a:pt x="20" y="18"/>
                      </a:lnTo>
                      <a:lnTo>
                        <a:pt x="20"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7" name="Freeform 250"/>
                <p:cNvSpPr/>
                <p:nvPr/>
              </p:nvSpPr>
              <p:spPr>
                <a:xfrm>
                  <a:off x="2906" y="2924"/>
                  <a:ext cx="22" cy="18"/>
                </a:xfrm>
                <a:custGeom>
                  <a:avLst/>
                  <a:gdLst/>
                  <a:ahLst/>
                  <a:cxnLst>
                    <a:cxn ang="0">
                      <a:pos x="21" y="0"/>
                    </a:cxn>
                    <a:cxn ang="0">
                      <a:pos x="0" y="0"/>
                    </a:cxn>
                    <a:cxn ang="0">
                      <a:pos x="0" y="17"/>
                    </a:cxn>
                    <a:cxn ang="0">
                      <a:pos x="21" y="17"/>
                    </a:cxn>
                    <a:cxn ang="0">
                      <a:pos x="21" y="0"/>
                    </a:cxn>
                  </a:cxnLst>
                  <a:rect l="0" t="0" r="0" b="0"/>
                  <a:pathLst>
                    <a:path w="22" h="18">
                      <a:moveTo>
                        <a:pt x="21" y="0"/>
                      </a:moveTo>
                      <a:lnTo>
                        <a:pt x="0" y="0"/>
                      </a:lnTo>
                      <a:lnTo>
                        <a:pt x="0" y="17"/>
                      </a:lnTo>
                      <a:lnTo>
                        <a:pt x="21" y="17"/>
                      </a:lnTo>
                      <a:lnTo>
                        <a:pt x="21"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70" name="Group 251"/>
              <p:cNvGrpSpPr/>
              <p:nvPr/>
            </p:nvGrpSpPr>
            <p:grpSpPr>
              <a:xfrm>
                <a:off x="2854" y="2979"/>
                <a:ext cx="34" cy="20"/>
                <a:chOff x="2854" y="2979"/>
                <a:chExt cx="34" cy="20"/>
              </a:xfrm>
            </p:grpSpPr>
            <p:sp>
              <p:nvSpPr>
                <p:cNvPr id="174" name="Freeform 252"/>
                <p:cNvSpPr/>
                <p:nvPr/>
              </p:nvSpPr>
              <p:spPr>
                <a:xfrm>
                  <a:off x="2854" y="2982"/>
                  <a:ext cx="30" cy="17"/>
                </a:xfrm>
                <a:custGeom>
                  <a:avLst/>
                  <a:gdLst/>
                  <a:ahLst/>
                  <a:cxnLst>
                    <a:cxn ang="0">
                      <a:pos x="29" y="0"/>
                    </a:cxn>
                    <a:cxn ang="0">
                      <a:pos x="0" y="0"/>
                    </a:cxn>
                    <a:cxn ang="0">
                      <a:pos x="0" y="16"/>
                    </a:cxn>
                    <a:cxn ang="0">
                      <a:pos x="29" y="16"/>
                    </a:cxn>
                    <a:cxn ang="0">
                      <a:pos x="29" y="0"/>
                    </a:cxn>
                  </a:cxnLst>
                  <a:rect l="0" t="0" r="0" b="0"/>
                  <a:pathLst>
                    <a:path w="30" h="17">
                      <a:moveTo>
                        <a:pt x="29" y="0"/>
                      </a:moveTo>
                      <a:lnTo>
                        <a:pt x="0" y="0"/>
                      </a:lnTo>
                      <a:lnTo>
                        <a:pt x="0" y="16"/>
                      </a:lnTo>
                      <a:lnTo>
                        <a:pt x="29" y="16"/>
                      </a:lnTo>
                      <a:lnTo>
                        <a:pt x="29"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5" name="Freeform 253"/>
                <p:cNvSpPr/>
                <p:nvPr/>
              </p:nvSpPr>
              <p:spPr>
                <a:xfrm>
                  <a:off x="2857" y="2979"/>
                  <a:ext cx="31" cy="17"/>
                </a:xfrm>
                <a:custGeom>
                  <a:avLst/>
                  <a:gdLst/>
                  <a:ahLst/>
                  <a:cxnLst>
                    <a:cxn ang="0">
                      <a:pos x="30" y="0"/>
                    </a:cxn>
                    <a:cxn ang="0">
                      <a:pos x="0" y="0"/>
                    </a:cxn>
                    <a:cxn ang="0">
                      <a:pos x="0" y="16"/>
                    </a:cxn>
                    <a:cxn ang="0">
                      <a:pos x="30" y="16"/>
                    </a:cxn>
                    <a:cxn ang="0">
                      <a:pos x="30" y="0"/>
                    </a:cxn>
                  </a:cxnLst>
                  <a:rect l="0" t="0" r="0" b="0"/>
                  <a:pathLst>
                    <a:path w="31" h="17">
                      <a:moveTo>
                        <a:pt x="30" y="0"/>
                      </a:moveTo>
                      <a:lnTo>
                        <a:pt x="0" y="0"/>
                      </a:lnTo>
                      <a:lnTo>
                        <a:pt x="0" y="16"/>
                      </a:lnTo>
                      <a:lnTo>
                        <a:pt x="30" y="16"/>
                      </a:lnTo>
                      <a:lnTo>
                        <a:pt x="30"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71" name="Group 254"/>
              <p:cNvGrpSpPr/>
              <p:nvPr/>
            </p:nvGrpSpPr>
            <p:grpSpPr>
              <a:xfrm>
                <a:off x="2854" y="3003"/>
                <a:ext cx="34" cy="20"/>
                <a:chOff x="2854" y="3003"/>
                <a:chExt cx="34" cy="20"/>
              </a:xfrm>
            </p:grpSpPr>
            <p:sp>
              <p:nvSpPr>
                <p:cNvPr id="172" name="Freeform 255"/>
                <p:cNvSpPr/>
                <p:nvPr/>
              </p:nvSpPr>
              <p:spPr>
                <a:xfrm>
                  <a:off x="2854" y="3006"/>
                  <a:ext cx="30" cy="17"/>
                </a:xfrm>
                <a:custGeom>
                  <a:avLst/>
                  <a:gdLst/>
                  <a:ahLst/>
                  <a:cxnLst>
                    <a:cxn ang="0">
                      <a:pos x="29" y="0"/>
                    </a:cxn>
                    <a:cxn ang="0">
                      <a:pos x="0" y="0"/>
                    </a:cxn>
                    <a:cxn ang="0">
                      <a:pos x="0" y="16"/>
                    </a:cxn>
                    <a:cxn ang="0">
                      <a:pos x="29" y="16"/>
                    </a:cxn>
                    <a:cxn ang="0">
                      <a:pos x="29" y="0"/>
                    </a:cxn>
                  </a:cxnLst>
                  <a:rect l="0" t="0" r="0" b="0"/>
                  <a:pathLst>
                    <a:path w="30" h="17">
                      <a:moveTo>
                        <a:pt x="29" y="0"/>
                      </a:moveTo>
                      <a:lnTo>
                        <a:pt x="0" y="0"/>
                      </a:lnTo>
                      <a:lnTo>
                        <a:pt x="0" y="16"/>
                      </a:lnTo>
                      <a:lnTo>
                        <a:pt x="29" y="16"/>
                      </a:lnTo>
                      <a:lnTo>
                        <a:pt x="29"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 name="Freeform 256"/>
                <p:cNvSpPr/>
                <p:nvPr/>
              </p:nvSpPr>
              <p:spPr>
                <a:xfrm>
                  <a:off x="2857" y="3003"/>
                  <a:ext cx="31" cy="17"/>
                </a:xfrm>
                <a:custGeom>
                  <a:avLst/>
                  <a:gdLst/>
                  <a:ahLst/>
                  <a:cxnLst>
                    <a:cxn ang="0">
                      <a:pos x="30" y="0"/>
                    </a:cxn>
                    <a:cxn ang="0">
                      <a:pos x="0" y="0"/>
                    </a:cxn>
                    <a:cxn ang="0">
                      <a:pos x="0" y="16"/>
                    </a:cxn>
                    <a:cxn ang="0">
                      <a:pos x="30" y="16"/>
                    </a:cxn>
                    <a:cxn ang="0">
                      <a:pos x="30" y="0"/>
                    </a:cxn>
                  </a:cxnLst>
                  <a:rect l="0" t="0" r="0" b="0"/>
                  <a:pathLst>
                    <a:path w="31" h="17">
                      <a:moveTo>
                        <a:pt x="30" y="0"/>
                      </a:moveTo>
                      <a:lnTo>
                        <a:pt x="0" y="0"/>
                      </a:lnTo>
                      <a:lnTo>
                        <a:pt x="0" y="16"/>
                      </a:lnTo>
                      <a:lnTo>
                        <a:pt x="30" y="16"/>
                      </a:lnTo>
                      <a:lnTo>
                        <a:pt x="30"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24" name="Rectangle 257"/>
            <p:cNvSpPr/>
            <p:nvPr/>
          </p:nvSpPr>
          <p:spPr>
            <a:xfrm>
              <a:off x="4052" y="3446"/>
              <a:ext cx="410" cy="250"/>
            </a:xfrm>
            <a:prstGeom prst="rect">
              <a:avLst/>
            </a:prstGeom>
            <a:noFill/>
            <a:ln w="9525">
              <a:noFill/>
            </a:ln>
          </p:spPr>
          <p:txBody>
            <a:bodyPr wrap="none" lIns="92075" tIns="46038" rIns="92075" bIns="4603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hangingPunct="0"/>
              <a:r>
                <a:rPr lang="en-US" altLang="zh-CN" sz="2000" b="1" dirty="0">
                  <a:solidFill>
                    <a:srgbClr val="000000"/>
                  </a:solidFill>
                  <a:latin typeface="Times New Roman" panose="02020603050405020304" pitchFamily="18" charset="0"/>
                </a:rPr>
                <a:t>NIC</a:t>
              </a:r>
              <a:endParaRPr lang="en-US" altLang="zh-CN" sz="2000" dirty="0">
                <a:solidFill>
                  <a:srgbClr val="000000"/>
                </a:solidFill>
                <a:latin typeface="Times New Roman" panose="02020603050405020304" pitchFamily="18" charset="0"/>
              </a:endParaRPr>
            </a:p>
          </p:txBody>
        </p:sp>
        <p:sp>
          <p:nvSpPr>
            <p:cNvPr id="25" name="Line 258"/>
            <p:cNvSpPr/>
            <p:nvPr/>
          </p:nvSpPr>
          <p:spPr>
            <a:xfrm flipV="1">
              <a:off x="1921" y="2982"/>
              <a:ext cx="182" cy="1"/>
            </a:xfrm>
            <a:prstGeom prst="line">
              <a:avLst/>
            </a:prstGeom>
            <a:ln w="12699" cap="flat" cmpd="sng">
              <a:solidFill>
                <a:srgbClr val="000000"/>
              </a:solidFill>
              <a:prstDash val="solid"/>
              <a:headEnd type="none" w="sm" len="sm"/>
              <a:tailEnd type="none" w="sm" len="sm"/>
            </a:ln>
          </p:spPr>
        </p:sp>
        <p:pic>
          <p:nvPicPr>
            <p:cNvPr id="26" name="Picture 259"/>
            <p:cNvPicPr/>
            <p:nvPr/>
          </p:nvPicPr>
          <p:blipFill>
            <a:blip r:embed="rId3"/>
            <a:stretch>
              <a:fillRect/>
            </a:stretch>
          </p:blipFill>
          <p:spPr>
            <a:xfrm>
              <a:off x="2792" y="2880"/>
              <a:ext cx="1325" cy="235"/>
            </a:xfrm>
            <a:prstGeom prst="rect">
              <a:avLst/>
            </a:prstGeom>
            <a:noFill/>
            <a:ln w="9525">
              <a:noFill/>
            </a:ln>
          </p:spPr>
        </p:pic>
        <p:sp>
          <p:nvSpPr>
            <p:cNvPr id="27" name="Line 260"/>
            <p:cNvSpPr/>
            <p:nvPr/>
          </p:nvSpPr>
          <p:spPr>
            <a:xfrm flipH="1">
              <a:off x="2827" y="3056"/>
              <a:ext cx="494" cy="596"/>
            </a:xfrm>
            <a:prstGeom prst="line">
              <a:avLst/>
            </a:prstGeom>
            <a:ln w="38100" cap="flat" cmpd="sng">
              <a:solidFill>
                <a:srgbClr val="0000CC"/>
              </a:solidFill>
              <a:prstDash val="solid"/>
              <a:headEnd type="none" w="sm" len="sm"/>
              <a:tailEnd type="none" w="sm" len="sm"/>
            </a:ln>
          </p:spPr>
        </p:sp>
        <p:sp>
          <p:nvSpPr>
            <p:cNvPr id="28" name="Line 261"/>
            <p:cNvSpPr/>
            <p:nvPr/>
          </p:nvSpPr>
          <p:spPr>
            <a:xfrm flipH="1">
              <a:off x="3408" y="3074"/>
              <a:ext cx="121" cy="574"/>
            </a:xfrm>
            <a:prstGeom prst="line">
              <a:avLst/>
            </a:prstGeom>
            <a:ln w="38100" cap="flat" cmpd="sng">
              <a:solidFill>
                <a:srgbClr val="0000CC"/>
              </a:solidFill>
              <a:prstDash val="solid"/>
              <a:headEnd type="none" w="sm" len="sm"/>
              <a:tailEnd type="none" w="sm" len="sm"/>
            </a:ln>
          </p:spPr>
        </p:sp>
        <p:grpSp>
          <p:nvGrpSpPr>
            <p:cNvPr id="29" name="Group 262"/>
            <p:cNvGrpSpPr/>
            <p:nvPr/>
          </p:nvGrpSpPr>
          <p:grpSpPr>
            <a:xfrm>
              <a:off x="3170" y="3679"/>
              <a:ext cx="412" cy="210"/>
              <a:chOff x="3333" y="2900"/>
              <a:chExt cx="412" cy="210"/>
            </a:xfrm>
          </p:grpSpPr>
          <p:sp>
            <p:nvSpPr>
              <p:cNvPr id="96" name="Freeform 263"/>
              <p:cNvSpPr/>
              <p:nvPr/>
            </p:nvSpPr>
            <p:spPr>
              <a:xfrm>
                <a:off x="3436" y="3072"/>
                <a:ext cx="215" cy="27"/>
              </a:xfrm>
              <a:custGeom>
                <a:avLst/>
                <a:gdLst/>
                <a:ahLst/>
                <a:cxnLst>
                  <a:cxn ang="0">
                    <a:pos x="214" y="0"/>
                  </a:cxn>
                  <a:cxn ang="0">
                    <a:pos x="0" y="0"/>
                  </a:cxn>
                  <a:cxn ang="0">
                    <a:pos x="0" y="26"/>
                  </a:cxn>
                  <a:cxn ang="0">
                    <a:pos x="214" y="26"/>
                  </a:cxn>
                  <a:cxn ang="0">
                    <a:pos x="214" y="0"/>
                  </a:cxn>
                </a:cxnLst>
                <a:rect l="0" t="0" r="0" b="0"/>
                <a:pathLst>
                  <a:path w="215" h="27">
                    <a:moveTo>
                      <a:pt x="214" y="0"/>
                    </a:moveTo>
                    <a:lnTo>
                      <a:pt x="0" y="0"/>
                    </a:lnTo>
                    <a:lnTo>
                      <a:pt x="0" y="26"/>
                    </a:lnTo>
                    <a:lnTo>
                      <a:pt x="214" y="26"/>
                    </a:lnTo>
                    <a:lnTo>
                      <a:pt x="214" y="0"/>
                    </a:lnTo>
                  </a:path>
                </a:pathLst>
              </a:custGeom>
              <a:solidFill>
                <a:srgbClr val="FFCC33">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97" name="Group 264"/>
              <p:cNvGrpSpPr/>
              <p:nvPr/>
            </p:nvGrpSpPr>
            <p:grpSpPr>
              <a:xfrm>
                <a:off x="3454" y="3076"/>
                <a:ext cx="189" cy="18"/>
                <a:chOff x="3454" y="3076"/>
                <a:chExt cx="189" cy="18"/>
              </a:xfrm>
            </p:grpSpPr>
            <p:sp>
              <p:nvSpPr>
                <p:cNvPr id="139" name="Line 265"/>
                <p:cNvSpPr/>
                <p:nvPr/>
              </p:nvSpPr>
              <p:spPr>
                <a:xfrm>
                  <a:off x="3643" y="3076"/>
                  <a:ext cx="0" cy="18"/>
                </a:xfrm>
                <a:prstGeom prst="line">
                  <a:avLst/>
                </a:prstGeom>
                <a:ln w="12699" cap="flat" cmpd="sng">
                  <a:solidFill>
                    <a:srgbClr val="000000"/>
                  </a:solidFill>
                  <a:prstDash val="solid"/>
                  <a:headEnd type="none" w="sm" len="sm"/>
                  <a:tailEnd type="none" w="sm" len="sm"/>
                </a:ln>
              </p:spPr>
            </p:sp>
            <p:sp>
              <p:nvSpPr>
                <p:cNvPr id="140" name="Line 266"/>
                <p:cNvSpPr/>
                <p:nvPr/>
              </p:nvSpPr>
              <p:spPr>
                <a:xfrm>
                  <a:off x="3630" y="3076"/>
                  <a:ext cx="0" cy="18"/>
                </a:xfrm>
                <a:prstGeom prst="line">
                  <a:avLst/>
                </a:prstGeom>
                <a:ln w="12699" cap="flat" cmpd="sng">
                  <a:solidFill>
                    <a:srgbClr val="000000"/>
                  </a:solidFill>
                  <a:prstDash val="solid"/>
                  <a:headEnd type="none" w="sm" len="sm"/>
                  <a:tailEnd type="none" w="sm" len="sm"/>
                </a:ln>
              </p:spPr>
            </p:sp>
            <p:sp>
              <p:nvSpPr>
                <p:cNvPr id="141" name="Line 267"/>
                <p:cNvSpPr/>
                <p:nvPr/>
              </p:nvSpPr>
              <p:spPr>
                <a:xfrm>
                  <a:off x="3618" y="3076"/>
                  <a:ext cx="0" cy="18"/>
                </a:xfrm>
                <a:prstGeom prst="line">
                  <a:avLst/>
                </a:prstGeom>
                <a:ln w="12699" cap="flat" cmpd="sng">
                  <a:solidFill>
                    <a:srgbClr val="000000"/>
                  </a:solidFill>
                  <a:prstDash val="solid"/>
                  <a:headEnd type="none" w="sm" len="sm"/>
                  <a:tailEnd type="none" w="sm" len="sm"/>
                </a:ln>
              </p:spPr>
            </p:sp>
            <p:sp>
              <p:nvSpPr>
                <p:cNvPr id="142" name="Line 268"/>
                <p:cNvSpPr/>
                <p:nvPr/>
              </p:nvSpPr>
              <p:spPr>
                <a:xfrm>
                  <a:off x="3605" y="3076"/>
                  <a:ext cx="0" cy="18"/>
                </a:xfrm>
                <a:prstGeom prst="line">
                  <a:avLst/>
                </a:prstGeom>
                <a:ln w="12699" cap="flat" cmpd="sng">
                  <a:solidFill>
                    <a:srgbClr val="000000"/>
                  </a:solidFill>
                  <a:prstDash val="solid"/>
                  <a:headEnd type="none" w="sm" len="sm"/>
                  <a:tailEnd type="none" w="sm" len="sm"/>
                </a:ln>
              </p:spPr>
            </p:sp>
            <p:sp>
              <p:nvSpPr>
                <p:cNvPr id="143" name="Line 269"/>
                <p:cNvSpPr/>
                <p:nvPr/>
              </p:nvSpPr>
              <p:spPr>
                <a:xfrm>
                  <a:off x="3592" y="3076"/>
                  <a:ext cx="0" cy="18"/>
                </a:xfrm>
                <a:prstGeom prst="line">
                  <a:avLst/>
                </a:prstGeom>
                <a:ln w="12699" cap="flat" cmpd="sng">
                  <a:solidFill>
                    <a:srgbClr val="000000"/>
                  </a:solidFill>
                  <a:prstDash val="solid"/>
                  <a:headEnd type="none" w="sm" len="sm"/>
                  <a:tailEnd type="none" w="sm" len="sm"/>
                </a:ln>
              </p:spPr>
            </p:sp>
            <p:sp>
              <p:nvSpPr>
                <p:cNvPr id="144" name="Line 270"/>
                <p:cNvSpPr/>
                <p:nvPr/>
              </p:nvSpPr>
              <p:spPr>
                <a:xfrm>
                  <a:off x="3580" y="3076"/>
                  <a:ext cx="0" cy="18"/>
                </a:xfrm>
                <a:prstGeom prst="line">
                  <a:avLst/>
                </a:prstGeom>
                <a:ln w="12699" cap="flat" cmpd="sng">
                  <a:solidFill>
                    <a:srgbClr val="000000"/>
                  </a:solidFill>
                  <a:prstDash val="solid"/>
                  <a:headEnd type="none" w="sm" len="sm"/>
                  <a:tailEnd type="none" w="sm" len="sm"/>
                </a:ln>
              </p:spPr>
            </p:sp>
            <p:sp>
              <p:nvSpPr>
                <p:cNvPr id="145" name="Line 271"/>
                <p:cNvSpPr/>
                <p:nvPr/>
              </p:nvSpPr>
              <p:spPr>
                <a:xfrm>
                  <a:off x="3567" y="3076"/>
                  <a:ext cx="0" cy="18"/>
                </a:xfrm>
                <a:prstGeom prst="line">
                  <a:avLst/>
                </a:prstGeom>
                <a:ln w="12699" cap="flat" cmpd="sng">
                  <a:solidFill>
                    <a:srgbClr val="000000"/>
                  </a:solidFill>
                  <a:prstDash val="solid"/>
                  <a:headEnd type="none" w="sm" len="sm"/>
                  <a:tailEnd type="none" w="sm" len="sm"/>
                </a:ln>
              </p:spPr>
            </p:sp>
            <p:sp>
              <p:nvSpPr>
                <p:cNvPr id="146" name="Line 272"/>
                <p:cNvSpPr/>
                <p:nvPr/>
              </p:nvSpPr>
              <p:spPr>
                <a:xfrm>
                  <a:off x="3555" y="3076"/>
                  <a:ext cx="0" cy="18"/>
                </a:xfrm>
                <a:prstGeom prst="line">
                  <a:avLst/>
                </a:prstGeom>
                <a:ln w="12699" cap="flat" cmpd="sng">
                  <a:solidFill>
                    <a:srgbClr val="000000"/>
                  </a:solidFill>
                  <a:prstDash val="solid"/>
                  <a:headEnd type="none" w="sm" len="sm"/>
                  <a:tailEnd type="none" w="sm" len="sm"/>
                </a:ln>
              </p:spPr>
            </p:sp>
            <p:sp>
              <p:nvSpPr>
                <p:cNvPr id="147" name="Line 273"/>
                <p:cNvSpPr/>
                <p:nvPr/>
              </p:nvSpPr>
              <p:spPr>
                <a:xfrm>
                  <a:off x="3543" y="3076"/>
                  <a:ext cx="0" cy="18"/>
                </a:xfrm>
                <a:prstGeom prst="line">
                  <a:avLst/>
                </a:prstGeom>
                <a:ln w="12699" cap="flat" cmpd="sng">
                  <a:solidFill>
                    <a:srgbClr val="000000"/>
                  </a:solidFill>
                  <a:prstDash val="solid"/>
                  <a:headEnd type="none" w="sm" len="sm"/>
                  <a:tailEnd type="none" w="sm" len="sm"/>
                </a:ln>
              </p:spPr>
            </p:sp>
            <p:sp>
              <p:nvSpPr>
                <p:cNvPr id="148" name="Line 274"/>
                <p:cNvSpPr/>
                <p:nvPr/>
              </p:nvSpPr>
              <p:spPr>
                <a:xfrm>
                  <a:off x="3530" y="3076"/>
                  <a:ext cx="0" cy="18"/>
                </a:xfrm>
                <a:prstGeom prst="line">
                  <a:avLst/>
                </a:prstGeom>
                <a:ln w="12699" cap="flat" cmpd="sng">
                  <a:solidFill>
                    <a:srgbClr val="000000"/>
                  </a:solidFill>
                  <a:prstDash val="solid"/>
                  <a:headEnd type="none" w="sm" len="sm"/>
                  <a:tailEnd type="none" w="sm" len="sm"/>
                </a:ln>
              </p:spPr>
            </p:sp>
            <p:sp>
              <p:nvSpPr>
                <p:cNvPr id="149" name="Line 275"/>
                <p:cNvSpPr/>
                <p:nvPr/>
              </p:nvSpPr>
              <p:spPr>
                <a:xfrm>
                  <a:off x="3516" y="3076"/>
                  <a:ext cx="0" cy="18"/>
                </a:xfrm>
                <a:prstGeom prst="line">
                  <a:avLst/>
                </a:prstGeom>
                <a:ln w="12699" cap="flat" cmpd="sng">
                  <a:solidFill>
                    <a:srgbClr val="000000"/>
                  </a:solidFill>
                  <a:prstDash val="solid"/>
                  <a:headEnd type="none" w="sm" len="sm"/>
                  <a:tailEnd type="none" w="sm" len="sm"/>
                </a:ln>
              </p:spPr>
            </p:sp>
            <p:sp>
              <p:nvSpPr>
                <p:cNvPr id="150" name="Line 276"/>
                <p:cNvSpPr/>
                <p:nvPr/>
              </p:nvSpPr>
              <p:spPr>
                <a:xfrm>
                  <a:off x="3504" y="3076"/>
                  <a:ext cx="0" cy="18"/>
                </a:xfrm>
                <a:prstGeom prst="line">
                  <a:avLst/>
                </a:prstGeom>
                <a:ln w="12699" cap="flat" cmpd="sng">
                  <a:solidFill>
                    <a:srgbClr val="000000"/>
                  </a:solidFill>
                  <a:prstDash val="solid"/>
                  <a:headEnd type="none" w="sm" len="sm"/>
                  <a:tailEnd type="none" w="sm" len="sm"/>
                </a:ln>
              </p:spPr>
            </p:sp>
            <p:sp>
              <p:nvSpPr>
                <p:cNvPr id="151" name="Line 277"/>
                <p:cNvSpPr/>
                <p:nvPr/>
              </p:nvSpPr>
              <p:spPr>
                <a:xfrm>
                  <a:off x="3492" y="3076"/>
                  <a:ext cx="0" cy="18"/>
                </a:xfrm>
                <a:prstGeom prst="line">
                  <a:avLst/>
                </a:prstGeom>
                <a:ln w="12699" cap="flat" cmpd="sng">
                  <a:solidFill>
                    <a:srgbClr val="000000"/>
                  </a:solidFill>
                  <a:prstDash val="solid"/>
                  <a:headEnd type="none" w="sm" len="sm"/>
                  <a:tailEnd type="none" w="sm" len="sm"/>
                </a:ln>
              </p:spPr>
            </p:sp>
            <p:sp>
              <p:nvSpPr>
                <p:cNvPr id="152" name="Line 278"/>
                <p:cNvSpPr/>
                <p:nvPr/>
              </p:nvSpPr>
              <p:spPr>
                <a:xfrm>
                  <a:off x="3479" y="3076"/>
                  <a:ext cx="0" cy="18"/>
                </a:xfrm>
                <a:prstGeom prst="line">
                  <a:avLst/>
                </a:prstGeom>
                <a:ln w="12699" cap="flat" cmpd="sng">
                  <a:solidFill>
                    <a:srgbClr val="000000"/>
                  </a:solidFill>
                  <a:prstDash val="solid"/>
                  <a:headEnd type="none" w="sm" len="sm"/>
                  <a:tailEnd type="none" w="sm" len="sm"/>
                </a:ln>
              </p:spPr>
            </p:sp>
            <p:sp>
              <p:nvSpPr>
                <p:cNvPr id="153" name="Line 279"/>
                <p:cNvSpPr/>
                <p:nvPr/>
              </p:nvSpPr>
              <p:spPr>
                <a:xfrm>
                  <a:off x="3466" y="3076"/>
                  <a:ext cx="0" cy="18"/>
                </a:xfrm>
                <a:prstGeom prst="line">
                  <a:avLst/>
                </a:prstGeom>
                <a:ln w="12699" cap="flat" cmpd="sng">
                  <a:solidFill>
                    <a:srgbClr val="000000"/>
                  </a:solidFill>
                  <a:prstDash val="solid"/>
                  <a:headEnd type="none" w="sm" len="sm"/>
                  <a:tailEnd type="none" w="sm" len="sm"/>
                </a:ln>
              </p:spPr>
            </p:sp>
            <p:sp>
              <p:nvSpPr>
                <p:cNvPr id="154" name="Line 280"/>
                <p:cNvSpPr/>
                <p:nvPr/>
              </p:nvSpPr>
              <p:spPr>
                <a:xfrm>
                  <a:off x="3454" y="3076"/>
                  <a:ext cx="0" cy="18"/>
                </a:xfrm>
                <a:prstGeom prst="line">
                  <a:avLst/>
                </a:prstGeom>
                <a:ln w="12699" cap="flat" cmpd="sng">
                  <a:solidFill>
                    <a:srgbClr val="000000"/>
                  </a:solidFill>
                  <a:prstDash val="solid"/>
                  <a:headEnd type="none" w="sm" len="sm"/>
                  <a:tailEnd type="none" w="sm" len="sm"/>
                </a:ln>
              </p:spPr>
            </p:sp>
          </p:grpSp>
          <p:sp>
            <p:nvSpPr>
              <p:cNvPr id="98" name="Rectangle 281"/>
              <p:cNvSpPr/>
              <p:nvPr/>
            </p:nvSpPr>
            <p:spPr>
              <a:xfrm>
                <a:off x="3377" y="2900"/>
                <a:ext cx="368" cy="172"/>
              </a:xfrm>
              <a:prstGeom prst="rect">
                <a:avLst/>
              </a:prstGeom>
              <a:solidFill>
                <a:srgbClr val="ADD6A5"/>
              </a:solidFill>
              <a:ln w="12699" cap="flat" cmpd="sng">
                <a:solidFill>
                  <a:srgbClr val="000000"/>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sp>
            <p:nvSpPr>
              <p:cNvPr id="99" name="Freeform 282"/>
              <p:cNvSpPr/>
              <p:nvPr/>
            </p:nvSpPr>
            <p:spPr>
              <a:xfrm>
                <a:off x="3345" y="2904"/>
                <a:ext cx="25" cy="206"/>
              </a:xfrm>
              <a:custGeom>
                <a:avLst/>
                <a:gdLst/>
                <a:ahLst/>
                <a:cxnLst>
                  <a:cxn ang="0">
                    <a:pos x="0" y="0"/>
                  </a:cxn>
                  <a:cxn ang="0">
                    <a:pos x="24" y="0"/>
                  </a:cxn>
                  <a:cxn ang="0">
                    <a:pos x="24" y="205"/>
                  </a:cxn>
                </a:cxnLst>
                <a:rect l="0" t="0" r="0" b="0"/>
                <a:pathLst>
                  <a:path w="25" h="206">
                    <a:moveTo>
                      <a:pt x="0" y="0"/>
                    </a:moveTo>
                    <a:lnTo>
                      <a:pt x="24" y="0"/>
                    </a:lnTo>
                    <a:lnTo>
                      <a:pt x="24" y="205"/>
                    </a:lnTo>
                  </a:path>
                </a:pathLst>
              </a:custGeom>
              <a:noFill/>
              <a:ln w="25399" cap="rnd" cmpd="sng">
                <a:solidFill>
                  <a:srgbClr val="000000">
                    <a:alpha val="100000"/>
                  </a:srgbClr>
                </a:solidFill>
                <a:prstDash val="solid"/>
                <a:round/>
                <a:headEnd type="none" w="sm" len="sm"/>
                <a:tailEnd type="none" w="sm" len="sm"/>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00" name="Group 283"/>
              <p:cNvGrpSpPr/>
              <p:nvPr/>
            </p:nvGrpSpPr>
            <p:grpSpPr>
              <a:xfrm>
                <a:off x="3333" y="2944"/>
                <a:ext cx="32" cy="23"/>
                <a:chOff x="3333" y="2944"/>
                <a:chExt cx="32" cy="23"/>
              </a:xfrm>
            </p:grpSpPr>
            <p:sp>
              <p:nvSpPr>
                <p:cNvPr id="137" name="Freeform 284"/>
                <p:cNvSpPr/>
                <p:nvPr/>
              </p:nvSpPr>
              <p:spPr>
                <a:xfrm>
                  <a:off x="3333" y="2949"/>
                  <a:ext cx="23" cy="17"/>
                </a:xfrm>
                <a:custGeom>
                  <a:avLst/>
                  <a:gdLst/>
                  <a:ahLst/>
                  <a:cxnLst>
                    <a:cxn ang="0">
                      <a:pos x="22" y="0"/>
                    </a:cxn>
                    <a:cxn ang="0">
                      <a:pos x="0" y="0"/>
                    </a:cxn>
                    <a:cxn ang="0">
                      <a:pos x="0" y="16"/>
                    </a:cxn>
                    <a:cxn ang="0">
                      <a:pos x="22" y="16"/>
                    </a:cxn>
                    <a:cxn ang="0">
                      <a:pos x="22" y="0"/>
                    </a:cxn>
                  </a:cxnLst>
                  <a:rect l="0" t="0" r="0" b="0"/>
                  <a:pathLst>
                    <a:path w="23" h="17">
                      <a:moveTo>
                        <a:pt x="22" y="0"/>
                      </a:moveTo>
                      <a:lnTo>
                        <a:pt x="0" y="0"/>
                      </a:lnTo>
                      <a:lnTo>
                        <a:pt x="0" y="16"/>
                      </a:lnTo>
                      <a:lnTo>
                        <a:pt x="22" y="16"/>
                      </a:lnTo>
                      <a:lnTo>
                        <a:pt x="22" y="0"/>
                      </a:lnTo>
                    </a:path>
                  </a:pathLst>
                </a:custGeom>
                <a:solidFill>
                  <a:srgbClr val="E9E7D1">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 name="Freeform 285"/>
                <p:cNvSpPr/>
                <p:nvPr/>
              </p:nvSpPr>
              <p:spPr>
                <a:xfrm>
                  <a:off x="3348" y="2944"/>
                  <a:ext cx="17" cy="23"/>
                </a:xfrm>
                <a:custGeom>
                  <a:avLst/>
                  <a:gdLst/>
                  <a:ahLst/>
                  <a:cxnLst>
                    <a:cxn ang="0">
                      <a:pos x="16" y="0"/>
                    </a:cxn>
                    <a:cxn ang="0">
                      <a:pos x="0" y="0"/>
                    </a:cxn>
                    <a:cxn ang="0">
                      <a:pos x="0" y="22"/>
                    </a:cxn>
                    <a:cxn ang="0">
                      <a:pos x="16" y="22"/>
                    </a:cxn>
                    <a:cxn ang="0">
                      <a:pos x="16" y="0"/>
                    </a:cxn>
                  </a:cxnLst>
                  <a:rect l="0" t="0" r="0" b="0"/>
                  <a:pathLst>
                    <a:path w="17" h="23">
                      <a:moveTo>
                        <a:pt x="16" y="0"/>
                      </a:moveTo>
                      <a:lnTo>
                        <a:pt x="0" y="0"/>
                      </a:lnTo>
                      <a:lnTo>
                        <a:pt x="0" y="22"/>
                      </a:lnTo>
                      <a:lnTo>
                        <a:pt x="16" y="22"/>
                      </a:lnTo>
                      <a:lnTo>
                        <a:pt x="16" y="0"/>
                      </a:lnTo>
                    </a:path>
                  </a:pathLst>
                </a:custGeom>
                <a:solidFill>
                  <a:srgbClr val="52493E">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1" name="Group 286"/>
              <p:cNvGrpSpPr/>
              <p:nvPr/>
            </p:nvGrpSpPr>
            <p:grpSpPr>
              <a:xfrm>
                <a:off x="3580" y="2949"/>
                <a:ext cx="62" cy="54"/>
                <a:chOff x="3580" y="2949"/>
                <a:chExt cx="62" cy="54"/>
              </a:xfrm>
            </p:grpSpPr>
            <p:sp>
              <p:nvSpPr>
                <p:cNvPr id="135" name="Freeform 287"/>
                <p:cNvSpPr/>
                <p:nvPr/>
              </p:nvSpPr>
              <p:spPr>
                <a:xfrm>
                  <a:off x="3580" y="2953"/>
                  <a:ext cx="60" cy="50"/>
                </a:xfrm>
                <a:custGeom>
                  <a:avLst/>
                  <a:gdLst/>
                  <a:ahLst/>
                  <a:cxnLst>
                    <a:cxn ang="0">
                      <a:pos x="59" y="0"/>
                    </a:cxn>
                    <a:cxn ang="0">
                      <a:pos x="0" y="0"/>
                    </a:cxn>
                    <a:cxn ang="0">
                      <a:pos x="0" y="49"/>
                    </a:cxn>
                    <a:cxn ang="0">
                      <a:pos x="59" y="49"/>
                    </a:cxn>
                    <a:cxn ang="0">
                      <a:pos x="59" y="0"/>
                    </a:cxn>
                  </a:cxnLst>
                  <a:rect l="0" t="0" r="0" b="0"/>
                  <a:pathLst>
                    <a:path w="60" h="50">
                      <a:moveTo>
                        <a:pt x="59" y="0"/>
                      </a:moveTo>
                      <a:lnTo>
                        <a:pt x="0" y="0"/>
                      </a:lnTo>
                      <a:lnTo>
                        <a:pt x="0" y="49"/>
                      </a:lnTo>
                      <a:lnTo>
                        <a:pt x="59" y="49"/>
                      </a:lnTo>
                      <a:lnTo>
                        <a:pt x="59"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 name="Freeform 288"/>
                <p:cNvSpPr/>
                <p:nvPr/>
              </p:nvSpPr>
              <p:spPr>
                <a:xfrm>
                  <a:off x="3582" y="2949"/>
                  <a:ext cx="60" cy="50"/>
                </a:xfrm>
                <a:custGeom>
                  <a:avLst/>
                  <a:gdLst/>
                  <a:ahLst/>
                  <a:cxnLst>
                    <a:cxn ang="0">
                      <a:pos x="59" y="0"/>
                    </a:cxn>
                    <a:cxn ang="0">
                      <a:pos x="0" y="0"/>
                    </a:cxn>
                    <a:cxn ang="0">
                      <a:pos x="0" y="49"/>
                    </a:cxn>
                    <a:cxn ang="0">
                      <a:pos x="59" y="49"/>
                    </a:cxn>
                    <a:cxn ang="0">
                      <a:pos x="59" y="0"/>
                    </a:cxn>
                  </a:cxnLst>
                  <a:rect l="0" t="0" r="0" b="0"/>
                  <a:pathLst>
                    <a:path w="60" h="50">
                      <a:moveTo>
                        <a:pt x="59" y="0"/>
                      </a:moveTo>
                      <a:lnTo>
                        <a:pt x="0" y="0"/>
                      </a:lnTo>
                      <a:lnTo>
                        <a:pt x="0" y="49"/>
                      </a:lnTo>
                      <a:lnTo>
                        <a:pt x="59" y="49"/>
                      </a:lnTo>
                      <a:lnTo>
                        <a:pt x="59"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2" name="Group 289"/>
              <p:cNvGrpSpPr/>
              <p:nvPr/>
            </p:nvGrpSpPr>
            <p:grpSpPr>
              <a:xfrm>
                <a:off x="3471" y="2998"/>
                <a:ext cx="79" cy="70"/>
                <a:chOff x="3471" y="2998"/>
                <a:chExt cx="79" cy="70"/>
              </a:xfrm>
            </p:grpSpPr>
            <p:sp>
              <p:nvSpPr>
                <p:cNvPr id="133" name="Freeform 290"/>
                <p:cNvSpPr/>
                <p:nvPr/>
              </p:nvSpPr>
              <p:spPr>
                <a:xfrm>
                  <a:off x="3471" y="3002"/>
                  <a:ext cx="76" cy="66"/>
                </a:xfrm>
                <a:custGeom>
                  <a:avLst/>
                  <a:gdLst/>
                  <a:ahLst/>
                  <a:cxnLst>
                    <a:cxn ang="0">
                      <a:pos x="75" y="0"/>
                    </a:cxn>
                    <a:cxn ang="0">
                      <a:pos x="0" y="0"/>
                    </a:cxn>
                    <a:cxn ang="0">
                      <a:pos x="0" y="65"/>
                    </a:cxn>
                    <a:cxn ang="0">
                      <a:pos x="75" y="65"/>
                    </a:cxn>
                    <a:cxn ang="0">
                      <a:pos x="75" y="0"/>
                    </a:cxn>
                  </a:cxnLst>
                  <a:rect l="0" t="0" r="0" b="0"/>
                  <a:pathLst>
                    <a:path w="76" h="66">
                      <a:moveTo>
                        <a:pt x="75" y="0"/>
                      </a:moveTo>
                      <a:lnTo>
                        <a:pt x="0" y="0"/>
                      </a:lnTo>
                      <a:lnTo>
                        <a:pt x="0" y="65"/>
                      </a:lnTo>
                      <a:lnTo>
                        <a:pt x="75" y="65"/>
                      </a:lnTo>
                      <a:lnTo>
                        <a:pt x="75"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 name="Freeform 291"/>
                <p:cNvSpPr/>
                <p:nvPr/>
              </p:nvSpPr>
              <p:spPr>
                <a:xfrm>
                  <a:off x="3474" y="2998"/>
                  <a:ext cx="76" cy="67"/>
                </a:xfrm>
                <a:custGeom>
                  <a:avLst/>
                  <a:gdLst/>
                  <a:ahLst/>
                  <a:cxnLst>
                    <a:cxn ang="0">
                      <a:pos x="75" y="0"/>
                    </a:cxn>
                    <a:cxn ang="0">
                      <a:pos x="0" y="0"/>
                    </a:cxn>
                    <a:cxn ang="0">
                      <a:pos x="0" y="66"/>
                    </a:cxn>
                    <a:cxn ang="0">
                      <a:pos x="75" y="66"/>
                    </a:cxn>
                    <a:cxn ang="0">
                      <a:pos x="75" y="0"/>
                    </a:cxn>
                  </a:cxnLst>
                  <a:rect l="0" t="0" r="0" b="0"/>
                  <a:pathLst>
                    <a:path w="76" h="67">
                      <a:moveTo>
                        <a:pt x="75" y="0"/>
                      </a:moveTo>
                      <a:lnTo>
                        <a:pt x="0" y="0"/>
                      </a:lnTo>
                      <a:lnTo>
                        <a:pt x="0" y="66"/>
                      </a:lnTo>
                      <a:lnTo>
                        <a:pt x="75" y="66"/>
                      </a:lnTo>
                      <a:lnTo>
                        <a:pt x="75"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3" name="Group 292"/>
              <p:cNvGrpSpPr/>
              <p:nvPr/>
            </p:nvGrpSpPr>
            <p:grpSpPr>
              <a:xfrm>
                <a:off x="3718" y="2949"/>
                <a:ext cx="20" cy="82"/>
                <a:chOff x="3718" y="2949"/>
                <a:chExt cx="20" cy="82"/>
              </a:xfrm>
            </p:grpSpPr>
            <p:sp>
              <p:nvSpPr>
                <p:cNvPr id="131" name="Freeform 293"/>
                <p:cNvSpPr/>
                <p:nvPr/>
              </p:nvSpPr>
              <p:spPr>
                <a:xfrm>
                  <a:off x="3718" y="2953"/>
                  <a:ext cx="17" cy="78"/>
                </a:xfrm>
                <a:custGeom>
                  <a:avLst/>
                  <a:gdLst/>
                  <a:ahLst/>
                  <a:cxnLst>
                    <a:cxn ang="0">
                      <a:pos x="16" y="0"/>
                    </a:cxn>
                    <a:cxn ang="0">
                      <a:pos x="0" y="0"/>
                    </a:cxn>
                    <a:cxn ang="0">
                      <a:pos x="0" y="77"/>
                    </a:cxn>
                    <a:cxn ang="0">
                      <a:pos x="16" y="77"/>
                    </a:cxn>
                    <a:cxn ang="0">
                      <a:pos x="16" y="0"/>
                    </a:cxn>
                  </a:cxnLst>
                  <a:rect l="0" t="0" r="0" b="0"/>
                  <a:pathLst>
                    <a:path w="17" h="78">
                      <a:moveTo>
                        <a:pt x="16" y="0"/>
                      </a:moveTo>
                      <a:lnTo>
                        <a:pt x="0" y="0"/>
                      </a:lnTo>
                      <a:lnTo>
                        <a:pt x="0" y="77"/>
                      </a:lnTo>
                      <a:lnTo>
                        <a:pt x="16" y="77"/>
                      </a:lnTo>
                      <a:lnTo>
                        <a:pt x="16"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 name="Freeform 294"/>
                <p:cNvSpPr/>
                <p:nvPr/>
              </p:nvSpPr>
              <p:spPr>
                <a:xfrm>
                  <a:off x="3720" y="2949"/>
                  <a:ext cx="18" cy="79"/>
                </a:xfrm>
                <a:custGeom>
                  <a:avLst/>
                  <a:gdLst/>
                  <a:ahLst/>
                  <a:cxnLst>
                    <a:cxn ang="0">
                      <a:pos x="17" y="0"/>
                    </a:cxn>
                    <a:cxn ang="0">
                      <a:pos x="0" y="0"/>
                    </a:cxn>
                    <a:cxn ang="0">
                      <a:pos x="0" y="78"/>
                    </a:cxn>
                    <a:cxn ang="0">
                      <a:pos x="17" y="78"/>
                    </a:cxn>
                    <a:cxn ang="0">
                      <a:pos x="17" y="0"/>
                    </a:cxn>
                  </a:cxnLst>
                  <a:rect l="0" t="0" r="0" b="0"/>
                  <a:pathLst>
                    <a:path w="18" h="79">
                      <a:moveTo>
                        <a:pt x="17" y="0"/>
                      </a:moveTo>
                      <a:lnTo>
                        <a:pt x="0" y="0"/>
                      </a:lnTo>
                      <a:lnTo>
                        <a:pt x="0" y="78"/>
                      </a:lnTo>
                      <a:lnTo>
                        <a:pt x="17" y="78"/>
                      </a:lnTo>
                      <a:lnTo>
                        <a:pt x="17"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4" name="Group 295"/>
              <p:cNvGrpSpPr/>
              <p:nvPr/>
            </p:nvGrpSpPr>
            <p:grpSpPr>
              <a:xfrm>
                <a:off x="3700" y="3037"/>
                <a:ext cx="28" cy="21"/>
                <a:chOff x="3700" y="3037"/>
                <a:chExt cx="28" cy="21"/>
              </a:xfrm>
            </p:grpSpPr>
            <p:sp>
              <p:nvSpPr>
                <p:cNvPr id="129" name="Freeform 296"/>
                <p:cNvSpPr/>
                <p:nvPr/>
              </p:nvSpPr>
              <p:spPr>
                <a:xfrm>
                  <a:off x="3700" y="3041"/>
                  <a:ext cx="26" cy="17"/>
                </a:xfrm>
                <a:custGeom>
                  <a:avLst/>
                  <a:gdLst/>
                  <a:ahLst/>
                  <a:cxnLst>
                    <a:cxn ang="0">
                      <a:pos x="25" y="0"/>
                    </a:cxn>
                    <a:cxn ang="0">
                      <a:pos x="0" y="0"/>
                    </a:cxn>
                    <a:cxn ang="0">
                      <a:pos x="0" y="16"/>
                    </a:cxn>
                    <a:cxn ang="0">
                      <a:pos x="25" y="16"/>
                    </a:cxn>
                    <a:cxn ang="0">
                      <a:pos x="25" y="0"/>
                    </a:cxn>
                  </a:cxnLst>
                  <a:rect l="0" t="0" r="0" b="0"/>
                  <a:pathLst>
                    <a:path w="26" h="17">
                      <a:moveTo>
                        <a:pt x="25" y="0"/>
                      </a:moveTo>
                      <a:lnTo>
                        <a:pt x="0" y="0"/>
                      </a:lnTo>
                      <a:lnTo>
                        <a:pt x="0" y="16"/>
                      </a:lnTo>
                      <a:lnTo>
                        <a:pt x="25" y="16"/>
                      </a:lnTo>
                      <a:lnTo>
                        <a:pt x="25"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 name="Freeform 297"/>
                <p:cNvSpPr/>
                <p:nvPr/>
              </p:nvSpPr>
              <p:spPr>
                <a:xfrm>
                  <a:off x="3702" y="3037"/>
                  <a:ext cx="26" cy="18"/>
                </a:xfrm>
                <a:custGeom>
                  <a:avLst/>
                  <a:gdLst/>
                  <a:ahLst/>
                  <a:cxnLst>
                    <a:cxn ang="0">
                      <a:pos x="25" y="0"/>
                    </a:cxn>
                    <a:cxn ang="0">
                      <a:pos x="0" y="0"/>
                    </a:cxn>
                    <a:cxn ang="0">
                      <a:pos x="0" y="17"/>
                    </a:cxn>
                    <a:cxn ang="0">
                      <a:pos x="25" y="17"/>
                    </a:cxn>
                    <a:cxn ang="0">
                      <a:pos x="25" y="0"/>
                    </a:cxn>
                  </a:cxnLst>
                  <a:rect l="0" t="0" r="0" b="0"/>
                  <a:pathLst>
                    <a:path w="26" h="18">
                      <a:moveTo>
                        <a:pt x="25" y="0"/>
                      </a:moveTo>
                      <a:lnTo>
                        <a:pt x="0" y="0"/>
                      </a:lnTo>
                      <a:lnTo>
                        <a:pt x="0" y="17"/>
                      </a:lnTo>
                      <a:lnTo>
                        <a:pt x="25" y="17"/>
                      </a:lnTo>
                      <a:lnTo>
                        <a:pt x="25"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5" name="Group 298"/>
              <p:cNvGrpSpPr/>
              <p:nvPr/>
            </p:nvGrpSpPr>
            <p:grpSpPr>
              <a:xfrm>
                <a:off x="3658" y="2951"/>
                <a:ext cx="20" cy="37"/>
                <a:chOff x="3658" y="2951"/>
                <a:chExt cx="20" cy="37"/>
              </a:xfrm>
            </p:grpSpPr>
            <p:sp>
              <p:nvSpPr>
                <p:cNvPr id="127" name="Freeform 299"/>
                <p:cNvSpPr/>
                <p:nvPr/>
              </p:nvSpPr>
              <p:spPr>
                <a:xfrm>
                  <a:off x="3658" y="2954"/>
                  <a:ext cx="18" cy="34"/>
                </a:xfrm>
                <a:custGeom>
                  <a:avLst/>
                  <a:gdLst/>
                  <a:ahLst/>
                  <a:cxnLst>
                    <a:cxn ang="0">
                      <a:pos x="17" y="0"/>
                    </a:cxn>
                    <a:cxn ang="0">
                      <a:pos x="0" y="0"/>
                    </a:cxn>
                    <a:cxn ang="0">
                      <a:pos x="0" y="33"/>
                    </a:cxn>
                    <a:cxn ang="0">
                      <a:pos x="17" y="33"/>
                    </a:cxn>
                    <a:cxn ang="0">
                      <a:pos x="17" y="0"/>
                    </a:cxn>
                  </a:cxnLst>
                  <a:rect l="0" t="0" r="0" b="0"/>
                  <a:pathLst>
                    <a:path w="18" h="34">
                      <a:moveTo>
                        <a:pt x="17" y="0"/>
                      </a:moveTo>
                      <a:lnTo>
                        <a:pt x="0" y="0"/>
                      </a:lnTo>
                      <a:lnTo>
                        <a:pt x="0" y="33"/>
                      </a:lnTo>
                      <a:lnTo>
                        <a:pt x="17" y="33"/>
                      </a:lnTo>
                      <a:lnTo>
                        <a:pt x="17"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 name="Freeform 300"/>
                <p:cNvSpPr/>
                <p:nvPr/>
              </p:nvSpPr>
              <p:spPr>
                <a:xfrm>
                  <a:off x="3660" y="2951"/>
                  <a:ext cx="18" cy="34"/>
                </a:xfrm>
                <a:custGeom>
                  <a:avLst/>
                  <a:gdLst/>
                  <a:ahLst/>
                  <a:cxnLst>
                    <a:cxn ang="0">
                      <a:pos x="17" y="0"/>
                    </a:cxn>
                    <a:cxn ang="0">
                      <a:pos x="0" y="0"/>
                    </a:cxn>
                    <a:cxn ang="0">
                      <a:pos x="0" y="33"/>
                    </a:cxn>
                    <a:cxn ang="0">
                      <a:pos x="17" y="33"/>
                    </a:cxn>
                    <a:cxn ang="0">
                      <a:pos x="17" y="0"/>
                    </a:cxn>
                  </a:cxnLst>
                  <a:rect l="0" t="0" r="0" b="0"/>
                  <a:pathLst>
                    <a:path w="18" h="34">
                      <a:moveTo>
                        <a:pt x="17" y="0"/>
                      </a:moveTo>
                      <a:lnTo>
                        <a:pt x="0" y="0"/>
                      </a:lnTo>
                      <a:lnTo>
                        <a:pt x="0" y="33"/>
                      </a:lnTo>
                      <a:lnTo>
                        <a:pt x="17" y="33"/>
                      </a:lnTo>
                      <a:lnTo>
                        <a:pt x="17"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6" name="Group 301"/>
              <p:cNvGrpSpPr/>
              <p:nvPr/>
            </p:nvGrpSpPr>
            <p:grpSpPr>
              <a:xfrm>
                <a:off x="3657" y="2987"/>
                <a:ext cx="20" cy="37"/>
                <a:chOff x="3657" y="2987"/>
                <a:chExt cx="20" cy="37"/>
              </a:xfrm>
            </p:grpSpPr>
            <p:sp>
              <p:nvSpPr>
                <p:cNvPr id="125" name="Freeform 302"/>
                <p:cNvSpPr/>
                <p:nvPr/>
              </p:nvSpPr>
              <p:spPr>
                <a:xfrm>
                  <a:off x="3657" y="2990"/>
                  <a:ext cx="17" cy="34"/>
                </a:xfrm>
                <a:custGeom>
                  <a:avLst/>
                  <a:gdLst/>
                  <a:ahLst/>
                  <a:cxnLst>
                    <a:cxn ang="0">
                      <a:pos x="16" y="0"/>
                    </a:cxn>
                    <a:cxn ang="0">
                      <a:pos x="0" y="0"/>
                    </a:cxn>
                    <a:cxn ang="0">
                      <a:pos x="0" y="33"/>
                    </a:cxn>
                    <a:cxn ang="0">
                      <a:pos x="16" y="33"/>
                    </a:cxn>
                    <a:cxn ang="0">
                      <a:pos x="16" y="0"/>
                    </a:cxn>
                  </a:cxnLst>
                  <a:rect l="0" t="0" r="0" b="0"/>
                  <a:pathLst>
                    <a:path w="17" h="34">
                      <a:moveTo>
                        <a:pt x="16" y="0"/>
                      </a:moveTo>
                      <a:lnTo>
                        <a:pt x="0" y="0"/>
                      </a:lnTo>
                      <a:lnTo>
                        <a:pt x="0" y="33"/>
                      </a:lnTo>
                      <a:lnTo>
                        <a:pt x="16" y="33"/>
                      </a:lnTo>
                      <a:lnTo>
                        <a:pt x="16"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 name="Freeform 303"/>
                <p:cNvSpPr/>
                <p:nvPr/>
              </p:nvSpPr>
              <p:spPr>
                <a:xfrm>
                  <a:off x="3659" y="2987"/>
                  <a:ext cx="18" cy="35"/>
                </a:xfrm>
                <a:custGeom>
                  <a:avLst/>
                  <a:gdLst/>
                  <a:ahLst/>
                  <a:cxnLst>
                    <a:cxn ang="0">
                      <a:pos x="17" y="0"/>
                    </a:cxn>
                    <a:cxn ang="0">
                      <a:pos x="0" y="0"/>
                    </a:cxn>
                    <a:cxn ang="0">
                      <a:pos x="0" y="34"/>
                    </a:cxn>
                    <a:cxn ang="0">
                      <a:pos x="17" y="34"/>
                    </a:cxn>
                    <a:cxn ang="0">
                      <a:pos x="17" y="0"/>
                    </a:cxn>
                  </a:cxnLst>
                  <a:rect l="0" t="0" r="0" b="0"/>
                  <a:pathLst>
                    <a:path w="18" h="35">
                      <a:moveTo>
                        <a:pt x="17" y="0"/>
                      </a:moveTo>
                      <a:lnTo>
                        <a:pt x="0" y="0"/>
                      </a:lnTo>
                      <a:lnTo>
                        <a:pt x="0" y="34"/>
                      </a:lnTo>
                      <a:lnTo>
                        <a:pt x="17" y="34"/>
                      </a:lnTo>
                      <a:lnTo>
                        <a:pt x="17"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7" name="Group 304"/>
              <p:cNvGrpSpPr/>
              <p:nvPr/>
            </p:nvGrpSpPr>
            <p:grpSpPr>
              <a:xfrm>
                <a:off x="3557" y="2949"/>
                <a:ext cx="19" cy="31"/>
                <a:chOff x="3557" y="2949"/>
                <a:chExt cx="19" cy="31"/>
              </a:xfrm>
            </p:grpSpPr>
            <p:sp>
              <p:nvSpPr>
                <p:cNvPr id="123" name="Freeform 305"/>
                <p:cNvSpPr/>
                <p:nvPr/>
              </p:nvSpPr>
              <p:spPr>
                <a:xfrm>
                  <a:off x="3557" y="2953"/>
                  <a:ext cx="17" cy="27"/>
                </a:xfrm>
                <a:custGeom>
                  <a:avLst/>
                  <a:gdLst/>
                  <a:ahLst/>
                  <a:cxnLst>
                    <a:cxn ang="0">
                      <a:pos x="16" y="0"/>
                    </a:cxn>
                    <a:cxn ang="0">
                      <a:pos x="0" y="0"/>
                    </a:cxn>
                    <a:cxn ang="0">
                      <a:pos x="0" y="26"/>
                    </a:cxn>
                    <a:cxn ang="0">
                      <a:pos x="16" y="26"/>
                    </a:cxn>
                    <a:cxn ang="0">
                      <a:pos x="16" y="0"/>
                    </a:cxn>
                  </a:cxnLst>
                  <a:rect l="0" t="0" r="0" b="0"/>
                  <a:pathLst>
                    <a:path w="17" h="27">
                      <a:moveTo>
                        <a:pt x="16" y="0"/>
                      </a:moveTo>
                      <a:lnTo>
                        <a:pt x="0" y="0"/>
                      </a:lnTo>
                      <a:lnTo>
                        <a:pt x="0" y="26"/>
                      </a:lnTo>
                      <a:lnTo>
                        <a:pt x="16" y="26"/>
                      </a:lnTo>
                      <a:lnTo>
                        <a:pt x="16"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 name="Freeform 306"/>
                <p:cNvSpPr/>
                <p:nvPr/>
              </p:nvSpPr>
              <p:spPr>
                <a:xfrm>
                  <a:off x="3559" y="2949"/>
                  <a:ext cx="17" cy="28"/>
                </a:xfrm>
                <a:custGeom>
                  <a:avLst/>
                  <a:gdLst/>
                  <a:ahLst/>
                  <a:cxnLst>
                    <a:cxn ang="0">
                      <a:pos x="16" y="0"/>
                    </a:cxn>
                    <a:cxn ang="0">
                      <a:pos x="0" y="0"/>
                    </a:cxn>
                    <a:cxn ang="0">
                      <a:pos x="0" y="27"/>
                    </a:cxn>
                    <a:cxn ang="0">
                      <a:pos x="16" y="27"/>
                    </a:cxn>
                    <a:cxn ang="0">
                      <a:pos x="16" y="0"/>
                    </a:cxn>
                  </a:cxnLst>
                  <a:rect l="0" t="0" r="0" b="0"/>
                  <a:pathLst>
                    <a:path w="17" h="28">
                      <a:moveTo>
                        <a:pt x="16" y="0"/>
                      </a:moveTo>
                      <a:lnTo>
                        <a:pt x="0" y="0"/>
                      </a:lnTo>
                      <a:lnTo>
                        <a:pt x="0" y="27"/>
                      </a:lnTo>
                      <a:lnTo>
                        <a:pt x="16" y="27"/>
                      </a:lnTo>
                      <a:lnTo>
                        <a:pt x="16"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8" name="Group 307"/>
              <p:cNvGrpSpPr/>
              <p:nvPr/>
            </p:nvGrpSpPr>
            <p:grpSpPr>
              <a:xfrm>
                <a:off x="3693" y="2949"/>
                <a:ext cx="19" cy="82"/>
                <a:chOff x="3693" y="2949"/>
                <a:chExt cx="19" cy="82"/>
              </a:xfrm>
            </p:grpSpPr>
            <p:sp>
              <p:nvSpPr>
                <p:cNvPr id="121" name="Freeform 308"/>
                <p:cNvSpPr/>
                <p:nvPr/>
              </p:nvSpPr>
              <p:spPr>
                <a:xfrm>
                  <a:off x="3693" y="2953"/>
                  <a:ext cx="18" cy="78"/>
                </a:xfrm>
                <a:custGeom>
                  <a:avLst/>
                  <a:gdLst/>
                  <a:ahLst/>
                  <a:cxnLst>
                    <a:cxn ang="0">
                      <a:pos x="17" y="0"/>
                    </a:cxn>
                    <a:cxn ang="0">
                      <a:pos x="0" y="0"/>
                    </a:cxn>
                    <a:cxn ang="0">
                      <a:pos x="0" y="77"/>
                    </a:cxn>
                    <a:cxn ang="0">
                      <a:pos x="17" y="77"/>
                    </a:cxn>
                    <a:cxn ang="0">
                      <a:pos x="17" y="0"/>
                    </a:cxn>
                  </a:cxnLst>
                  <a:rect l="0" t="0" r="0" b="0"/>
                  <a:pathLst>
                    <a:path w="18" h="78">
                      <a:moveTo>
                        <a:pt x="17" y="0"/>
                      </a:moveTo>
                      <a:lnTo>
                        <a:pt x="0" y="0"/>
                      </a:lnTo>
                      <a:lnTo>
                        <a:pt x="0" y="77"/>
                      </a:lnTo>
                      <a:lnTo>
                        <a:pt x="17" y="77"/>
                      </a:lnTo>
                      <a:lnTo>
                        <a:pt x="17"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 name="Freeform 309"/>
                <p:cNvSpPr/>
                <p:nvPr/>
              </p:nvSpPr>
              <p:spPr>
                <a:xfrm>
                  <a:off x="3694" y="2949"/>
                  <a:ext cx="18" cy="79"/>
                </a:xfrm>
                <a:custGeom>
                  <a:avLst/>
                  <a:gdLst/>
                  <a:ahLst/>
                  <a:cxnLst>
                    <a:cxn ang="0">
                      <a:pos x="17" y="0"/>
                    </a:cxn>
                    <a:cxn ang="0">
                      <a:pos x="0" y="0"/>
                    </a:cxn>
                    <a:cxn ang="0">
                      <a:pos x="0" y="78"/>
                    </a:cxn>
                    <a:cxn ang="0">
                      <a:pos x="17" y="78"/>
                    </a:cxn>
                    <a:cxn ang="0">
                      <a:pos x="17" y="0"/>
                    </a:cxn>
                  </a:cxnLst>
                  <a:rect l="0" t="0" r="0" b="0"/>
                  <a:pathLst>
                    <a:path w="18" h="79">
                      <a:moveTo>
                        <a:pt x="17" y="0"/>
                      </a:moveTo>
                      <a:lnTo>
                        <a:pt x="0" y="0"/>
                      </a:lnTo>
                      <a:lnTo>
                        <a:pt x="0" y="78"/>
                      </a:lnTo>
                      <a:lnTo>
                        <a:pt x="17" y="78"/>
                      </a:lnTo>
                      <a:lnTo>
                        <a:pt x="17"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9" name="Group 310"/>
              <p:cNvGrpSpPr/>
              <p:nvPr/>
            </p:nvGrpSpPr>
            <p:grpSpPr>
              <a:xfrm>
                <a:off x="3617" y="2916"/>
                <a:ext cx="21" cy="21"/>
                <a:chOff x="3617" y="2916"/>
                <a:chExt cx="21" cy="21"/>
              </a:xfrm>
            </p:grpSpPr>
            <p:sp>
              <p:nvSpPr>
                <p:cNvPr id="119" name="Freeform 311"/>
                <p:cNvSpPr/>
                <p:nvPr/>
              </p:nvSpPr>
              <p:spPr>
                <a:xfrm>
                  <a:off x="3617" y="2920"/>
                  <a:ext cx="20" cy="17"/>
                </a:xfrm>
                <a:custGeom>
                  <a:avLst/>
                  <a:gdLst/>
                  <a:ahLst/>
                  <a:cxnLst>
                    <a:cxn ang="0">
                      <a:pos x="19" y="0"/>
                    </a:cxn>
                    <a:cxn ang="0">
                      <a:pos x="0" y="0"/>
                    </a:cxn>
                    <a:cxn ang="0">
                      <a:pos x="0" y="16"/>
                    </a:cxn>
                    <a:cxn ang="0">
                      <a:pos x="19" y="16"/>
                    </a:cxn>
                    <a:cxn ang="0">
                      <a:pos x="19" y="0"/>
                    </a:cxn>
                  </a:cxnLst>
                  <a:rect l="0" t="0" r="0" b="0"/>
                  <a:pathLst>
                    <a:path w="20" h="17">
                      <a:moveTo>
                        <a:pt x="19" y="0"/>
                      </a:moveTo>
                      <a:lnTo>
                        <a:pt x="0" y="0"/>
                      </a:lnTo>
                      <a:lnTo>
                        <a:pt x="0" y="16"/>
                      </a:lnTo>
                      <a:lnTo>
                        <a:pt x="19" y="16"/>
                      </a:lnTo>
                      <a:lnTo>
                        <a:pt x="19"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 name="Freeform 312"/>
                <p:cNvSpPr/>
                <p:nvPr/>
              </p:nvSpPr>
              <p:spPr>
                <a:xfrm>
                  <a:off x="3619" y="2916"/>
                  <a:ext cx="19" cy="19"/>
                </a:xfrm>
                <a:custGeom>
                  <a:avLst/>
                  <a:gdLst/>
                  <a:ahLst/>
                  <a:cxnLst>
                    <a:cxn ang="0">
                      <a:pos x="18" y="0"/>
                    </a:cxn>
                    <a:cxn ang="0">
                      <a:pos x="0" y="0"/>
                    </a:cxn>
                    <a:cxn ang="0">
                      <a:pos x="0" y="18"/>
                    </a:cxn>
                    <a:cxn ang="0">
                      <a:pos x="18" y="18"/>
                    </a:cxn>
                    <a:cxn ang="0">
                      <a:pos x="18" y="0"/>
                    </a:cxn>
                  </a:cxnLst>
                  <a:rect l="0" t="0" r="0" b="0"/>
                  <a:pathLst>
                    <a:path w="19" h="19">
                      <a:moveTo>
                        <a:pt x="18" y="0"/>
                      </a:moveTo>
                      <a:lnTo>
                        <a:pt x="0" y="0"/>
                      </a:lnTo>
                      <a:lnTo>
                        <a:pt x="0" y="18"/>
                      </a:lnTo>
                      <a:lnTo>
                        <a:pt x="18" y="18"/>
                      </a:lnTo>
                      <a:lnTo>
                        <a:pt x="18"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10" name="Group 313"/>
              <p:cNvGrpSpPr/>
              <p:nvPr/>
            </p:nvGrpSpPr>
            <p:grpSpPr>
              <a:xfrm>
                <a:off x="3436" y="2933"/>
                <a:ext cx="24" cy="21"/>
                <a:chOff x="3436" y="2933"/>
                <a:chExt cx="24" cy="21"/>
              </a:xfrm>
            </p:grpSpPr>
            <p:sp>
              <p:nvSpPr>
                <p:cNvPr id="117" name="Freeform 314"/>
                <p:cNvSpPr/>
                <p:nvPr/>
              </p:nvSpPr>
              <p:spPr>
                <a:xfrm>
                  <a:off x="3436" y="2935"/>
                  <a:ext cx="21" cy="19"/>
                </a:xfrm>
                <a:custGeom>
                  <a:avLst/>
                  <a:gdLst/>
                  <a:ahLst/>
                  <a:cxnLst>
                    <a:cxn ang="0">
                      <a:pos x="20" y="0"/>
                    </a:cxn>
                    <a:cxn ang="0">
                      <a:pos x="0" y="0"/>
                    </a:cxn>
                    <a:cxn ang="0">
                      <a:pos x="0" y="18"/>
                    </a:cxn>
                    <a:cxn ang="0">
                      <a:pos x="20" y="18"/>
                    </a:cxn>
                    <a:cxn ang="0">
                      <a:pos x="20" y="0"/>
                    </a:cxn>
                  </a:cxnLst>
                  <a:rect l="0" t="0" r="0" b="0"/>
                  <a:pathLst>
                    <a:path w="21" h="19">
                      <a:moveTo>
                        <a:pt x="20" y="0"/>
                      </a:moveTo>
                      <a:lnTo>
                        <a:pt x="0" y="0"/>
                      </a:lnTo>
                      <a:lnTo>
                        <a:pt x="0" y="18"/>
                      </a:lnTo>
                      <a:lnTo>
                        <a:pt x="20" y="18"/>
                      </a:lnTo>
                      <a:lnTo>
                        <a:pt x="20"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8" name="Freeform 315"/>
                <p:cNvSpPr/>
                <p:nvPr/>
              </p:nvSpPr>
              <p:spPr>
                <a:xfrm>
                  <a:off x="3438" y="2933"/>
                  <a:ext cx="22" cy="18"/>
                </a:xfrm>
                <a:custGeom>
                  <a:avLst/>
                  <a:gdLst/>
                  <a:ahLst/>
                  <a:cxnLst>
                    <a:cxn ang="0">
                      <a:pos x="21" y="0"/>
                    </a:cxn>
                    <a:cxn ang="0">
                      <a:pos x="0" y="0"/>
                    </a:cxn>
                    <a:cxn ang="0">
                      <a:pos x="0" y="17"/>
                    </a:cxn>
                    <a:cxn ang="0">
                      <a:pos x="21" y="17"/>
                    </a:cxn>
                    <a:cxn ang="0">
                      <a:pos x="21" y="0"/>
                    </a:cxn>
                  </a:cxnLst>
                  <a:rect l="0" t="0" r="0" b="0"/>
                  <a:pathLst>
                    <a:path w="22" h="18">
                      <a:moveTo>
                        <a:pt x="21" y="0"/>
                      </a:moveTo>
                      <a:lnTo>
                        <a:pt x="0" y="0"/>
                      </a:lnTo>
                      <a:lnTo>
                        <a:pt x="0" y="17"/>
                      </a:lnTo>
                      <a:lnTo>
                        <a:pt x="21" y="17"/>
                      </a:lnTo>
                      <a:lnTo>
                        <a:pt x="21"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11" name="Group 316"/>
              <p:cNvGrpSpPr/>
              <p:nvPr/>
            </p:nvGrpSpPr>
            <p:grpSpPr>
              <a:xfrm>
                <a:off x="3386" y="2988"/>
                <a:ext cx="34" cy="20"/>
                <a:chOff x="3386" y="2988"/>
                <a:chExt cx="34" cy="20"/>
              </a:xfrm>
            </p:grpSpPr>
            <p:sp>
              <p:nvSpPr>
                <p:cNvPr id="115" name="Freeform 317"/>
                <p:cNvSpPr/>
                <p:nvPr/>
              </p:nvSpPr>
              <p:spPr>
                <a:xfrm>
                  <a:off x="3386" y="2991"/>
                  <a:ext cx="30" cy="17"/>
                </a:xfrm>
                <a:custGeom>
                  <a:avLst/>
                  <a:gdLst/>
                  <a:ahLst/>
                  <a:cxnLst>
                    <a:cxn ang="0">
                      <a:pos x="29" y="0"/>
                    </a:cxn>
                    <a:cxn ang="0">
                      <a:pos x="0" y="0"/>
                    </a:cxn>
                    <a:cxn ang="0">
                      <a:pos x="0" y="16"/>
                    </a:cxn>
                    <a:cxn ang="0">
                      <a:pos x="29" y="16"/>
                    </a:cxn>
                    <a:cxn ang="0">
                      <a:pos x="29" y="0"/>
                    </a:cxn>
                  </a:cxnLst>
                  <a:rect l="0" t="0" r="0" b="0"/>
                  <a:pathLst>
                    <a:path w="30" h="17">
                      <a:moveTo>
                        <a:pt x="29" y="0"/>
                      </a:moveTo>
                      <a:lnTo>
                        <a:pt x="0" y="0"/>
                      </a:lnTo>
                      <a:lnTo>
                        <a:pt x="0" y="16"/>
                      </a:lnTo>
                      <a:lnTo>
                        <a:pt x="29" y="16"/>
                      </a:lnTo>
                      <a:lnTo>
                        <a:pt x="29"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6" name="Freeform 318"/>
                <p:cNvSpPr/>
                <p:nvPr/>
              </p:nvSpPr>
              <p:spPr>
                <a:xfrm>
                  <a:off x="3389" y="2988"/>
                  <a:ext cx="31" cy="17"/>
                </a:xfrm>
                <a:custGeom>
                  <a:avLst/>
                  <a:gdLst/>
                  <a:ahLst/>
                  <a:cxnLst>
                    <a:cxn ang="0">
                      <a:pos x="30" y="0"/>
                    </a:cxn>
                    <a:cxn ang="0">
                      <a:pos x="0" y="0"/>
                    </a:cxn>
                    <a:cxn ang="0">
                      <a:pos x="0" y="16"/>
                    </a:cxn>
                    <a:cxn ang="0">
                      <a:pos x="30" y="16"/>
                    </a:cxn>
                    <a:cxn ang="0">
                      <a:pos x="30" y="0"/>
                    </a:cxn>
                  </a:cxnLst>
                  <a:rect l="0" t="0" r="0" b="0"/>
                  <a:pathLst>
                    <a:path w="31" h="17">
                      <a:moveTo>
                        <a:pt x="30" y="0"/>
                      </a:moveTo>
                      <a:lnTo>
                        <a:pt x="0" y="0"/>
                      </a:lnTo>
                      <a:lnTo>
                        <a:pt x="0" y="16"/>
                      </a:lnTo>
                      <a:lnTo>
                        <a:pt x="30" y="16"/>
                      </a:lnTo>
                      <a:lnTo>
                        <a:pt x="30"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12" name="Group 319"/>
              <p:cNvGrpSpPr/>
              <p:nvPr/>
            </p:nvGrpSpPr>
            <p:grpSpPr>
              <a:xfrm>
                <a:off x="3386" y="3012"/>
                <a:ext cx="34" cy="20"/>
                <a:chOff x="3386" y="3012"/>
                <a:chExt cx="34" cy="20"/>
              </a:xfrm>
            </p:grpSpPr>
            <p:sp>
              <p:nvSpPr>
                <p:cNvPr id="113" name="Freeform 320"/>
                <p:cNvSpPr/>
                <p:nvPr/>
              </p:nvSpPr>
              <p:spPr>
                <a:xfrm>
                  <a:off x="3386" y="3015"/>
                  <a:ext cx="30" cy="17"/>
                </a:xfrm>
                <a:custGeom>
                  <a:avLst/>
                  <a:gdLst/>
                  <a:ahLst/>
                  <a:cxnLst>
                    <a:cxn ang="0">
                      <a:pos x="29" y="0"/>
                    </a:cxn>
                    <a:cxn ang="0">
                      <a:pos x="0" y="0"/>
                    </a:cxn>
                    <a:cxn ang="0">
                      <a:pos x="0" y="16"/>
                    </a:cxn>
                    <a:cxn ang="0">
                      <a:pos x="29" y="16"/>
                    </a:cxn>
                    <a:cxn ang="0">
                      <a:pos x="29" y="0"/>
                    </a:cxn>
                  </a:cxnLst>
                  <a:rect l="0" t="0" r="0" b="0"/>
                  <a:pathLst>
                    <a:path w="30" h="17">
                      <a:moveTo>
                        <a:pt x="29" y="0"/>
                      </a:moveTo>
                      <a:lnTo>
                        <a:pt x="0" y="0"/>
                      </a:lnTo>
                      <a:lnTo>
                        <a:pt x="0" y="16"/>
                      </a:lnTo>
                      <a:lnTo>
                        <a:pt x="29" y="16"/>
                      </a:lnTo>
                      <a:lnTo>
                        <a:pt x="29"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4" name="Freeform 321"/>
                <p:cNvSpPr/>
                <p:nvPr/>
              </p:nvSpPr>
              <p:spPr>
                <a:xfrm>
                  <a:off x="3389" y="3012"/>
                  <a:ext cx="31" cy="17"/>
                </a:xfrm>
                <a:custGeom>
                  <a:avLst/>
                  <a:gdLst/>
                  <a:ahLst/>
                  <a:cxnLst>
                    <a:cxn ang="0">
                      <a:pos x="30" y="0"/>
                    </a:cxn>
                    <a:cxn ang="0">
                      <a:pos x="0" y="0"/>
                    </a:cxn>
                    <a:cxn ang="0">
                      <a:pos x="0" y="16"/>
                    </a:cxn>
                    <a:cxn ang="0">
                      <a:pos x="30" y="16"/>
                    </a:cxn>
                    <a:cxn ang="0">
                      <a:pos x="30" y="0"/>
                    </a:cxn>
                  </a:cxnLst>
                  <a:rect l="0" t="0" r="0" b="0"/>
                  <a:pathLst>
                    <a:path w="31" h="17">
                      <a:moveTo>
                        <a:pt x="30" y="0"/>
                      </a:moveTo>
                      <a:lnTo>
                        <a:pt x="0" y="0"/>
                      </a:lnTo>
                      <a:lnTo>
                        <a:pt x="0" y="16"/>
                      </a:lnTo>
                      <a:lnTo>
                        <a:pt x="30" y="16"/>
                      </a:lnTo>
                      <a:lnTo>
                        <a:pt x="30"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30" name="Group 322"/>
            <p:cNvGrpSpPr/>
            <p:nvPr/>
          </p:nvGrpSpPr>
          <p:grpSpPr>
            <a:xfrm>
              <a:off x="3708" y="3679"/>
              <a:ext cx="412" cy="210"/>
              <a:chOff x="3871" y="2900"/>
              <a:chExt cx="412" cy="210"/>
            </a:xfrm>
          </p:grpSpPr>
          <p:sp>
            <p:nvSpPr>
              <p:cNvPr id="37" name="Freeform 323"/>
              <p:cNvSpPr/>
              <p:nvPr/>
            </p:nvSpPr>
            <p:spPr>
              <a:xfrm>
                <a:off x="3974" y="3072"/>
                <a:ext cx="215" cy="27"/>
              </a:xfrm>
              <a:custGeom>
                <a:avLst/>
                <a:gdLst/>
                <a:ahLst/>
                <a:cxnLst>
                  <a:cxn ang="0">
                    <a:pos x="214" y="0"/>
                  </a:cxn>
                  <a:cxn ang="0">
                    <a:pos x="0" y="0"/>
                  </a:cxn>
                  <a:cxn ang="0">
                    <a:pos x="0" y="26"/>
                  </a:cxn>
                  <a:cxn ang="0">
                    <a:pos x="214" y="26"/>
                  </a:cxn>
                  <a:cxn ang="0">
                    <a:pos x="214" y="0"/>
                  </a:cxn>
                </a:cxnLst>
                <a:rect l="0" t="0" r="0" b="0"/>
                <a:pathLst>
                  <a:path w="215" h="27">
                    <a:moveTo>
                      <a:pt x="214" y="0"/>
                    </a:moveTo>
                    <a:lnTo>
                      <a:pt x="0" y="0"/>
                    </a:lnTo>
                    <a:lnTo>
                      <a:pt x="0" y="26"/>
                    </a:lnTo>
                    <a:lnTo>
                      <a:pt x="214" y="26"/>
                    </a:lnTo>
                    <a:lnTo>
                      <a:pt x="214" y="0"/>
                    </a:lnTo>
                  </a:path>
                </a:pathLst>
              </a:custGeom>
              <a:solidFill>
                <a:srgbClr val="FFCC33">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38" name="Group 324"/>
              <p:cNvGrpSpPr/>
              <p:nvPr/>
            </p:nvGrpSpPr>
            <p:grpSpPr>
              <a:xfrm>
                <a:off x="3992" y="3076"/>
                <a:ext cx="189" cy="18"/>
                <a:chOff x="3992" y="3076"/>
                <a:chExt cx="189" cy="18"/>
              </a:xfrm>
            </p:grpSpPr>
            <p:sp>
              <p:nvSpPr>
                <p:cNvPr id="80" name="Line 325"/>
                <p:cNvSpPr/>
                <p:nvPr/>
              </p:nvSpPr>
              <p:spPr>
                <a:xfrm>
                  <a:off x="4181" y="3076"/>
                  <a:ext cx="0" cy="18"/>
                </a:xfrm>
                <a:prstGeom prst="line">
                  <a:avLst/>
                </a:prstGeom>
                <a:ln w="12699" cap="flat" cmpd="sng">
                  <a:solidFill>
                    <a:srgbClr val="000000"/>
                  </a:solidFill>
                  <a:prstDash val="solid"/>
                  <a:headEnd type="none" w="sm" len="sm"/>
                  <a:tailEnd type="none" w="sm" len="sm"/>
                </a:ln>
              </p:spPr>
            </p:sp>
            <p:sp>
              <p:nvSpPr>
                <p:cNvPr id="81" name="Line 326"/>
                <p:cNvSpPr/>
                <p:nvPr/>
              </p:nvSpPr>
              <p:spPr>
                <a:xfrm>
                  <a:off x="4168" y="3076"/>
                  <a:ext cx="0" cy="18"/>
                </a:xfrm>
                <a:prstGeom prst="line">
                  <a:avLst/>
                </a:prstGeom>
                <a:ln w="12699" cap="flat" cmpd="sng">
                  <a:solidFill>
                    <a:srgbClr val="000000"/>
                  </a:solidFill>
                  <a:prstDash val="solid"/>
                  <a:headEnd type="none" w="sm" len="sm"/>
                  <a:tailEnd type="none" w="sm" len="sm"/>
                </a:ln>
              </p:spPr>
            </p:sp>
            <p:sp>
              <p:nvSpPr>
                <p:cNvPr id="82" name="Line 327"/>
                <p:cNvSpPr/>
                <p:nvPr/>
              </p:nvSpPr>
              <p:spPr>
                <a:xfrm>
                  <a:off x="4156" y="3076"/>
                  <a:ext cx="0" cy="18"/>
                </a:xfrm>
                <a:prstGeom prst="line">
                  <a:avLst/>
                </a:prstGeom>
                <a:ln w="12699" cap="flat" cmpd="sng">
                  <a:solidFill>
                    <a:srgbClr val="000000"/>
                  </a:solidFill>
                  <a:prstDash val="solid"/>
                  <a:headEnd type="none" w="sm" len="sm"/>
                  <a:tailEnd type="none" w="sm" len="sm"/>
                </a:ln>
              </p:spPr>
            </p:sp>
            <p:sp>
              <p:nvSpPr>
                <p:cNvPr id="83" name="Line 328"/>
                <p:cNvSpPr/>
                <p:nvPr/>
              </p:nvSpPr>
              <p:spPr>
                <a:xfrm>
                  <a:off x="4143" y="3076"/>
                  <a:ext cx="0" cy="18"/>
                </a:xfrm>
                <a:prstGeom prst="line">
                  <a:avLst/>
                </a:prstGeom>
                <a:ln w="12699" cap="flat" cmpd="sng">
                  <a:solidFill>
                    <a:srgbClr val="000000"/>
                  </a:solidFill>
                  <a:prstDash val="solid"/>
                  <a:headEnd type="none" w="sm" len="sm"/>
                  <a:tailEnd type="none" w="sm" len="sm"/>
                </a:ln>
              </p:spPr>
            </p:sp>
            <p:sp>
              <p:nvSpPr>
                <p:cNvPr id="84" name="Line 329"/>
                <p:cNvSpPr/>
                <p:nvPr/>
              </p:nvSpPr>
              <p:spPr>
                <a:xfrm>
                  <a:off x="4130" y="3076"/>
                  <a:ext cx="0" cy="18"/>
                </a:xfrm>
                <a:prstGeom prst="line">
                  <a:avLst/>
                </a:prstGeom>
                <a:ln w="12699" cap="flat" cmpd="sng">
                  <a:solidFill>
                    <a:srgbClr val="000000"/>
                  </a:solidFill>
                  <a:prstDash val="solid"/>
                  <a:headEnd type="none" w="sm" len="sm"/>
                  <a:tailEnd type="none" w="sm" len="sm"/>
                </a:ln>
              </p:spPr>
            </p:sp>
            <p:sp>
              <p:nvSpPr>
                <p:cNvPr id="85" name="Line 330"/>
                <p:cNvSpPr/>
                <p:nvPr/>
              </p:nvSpPr>
              <p:spPr>
                <a:xfrm>
                  <a:off x="4118" y="3076"/>
                  <a:ext cx="0" cy="18"/>
                </a:xfrm>
                <a:prstGeom prst="line">
                  <a:avLst/>
                </a:prstGeom>
                <a:ln w="12699" cap="flat" cmpd="sng">
                  <a:solidFill>
                    <a:srgbClr val="000000"/>
                  </a:solidFill>
                  <a:prstDash val="solid"/>
                  <a:headEnd type="none" w="sm" len="sm"/>
                  <a:tailEnd type="none" w="sm" len="sm"/>
                </a:ln>
              </p:spPr>
            </p:sp>
            <p:sp>
              <p:nvSpPr>
                <p:cNvPr id="86" name="Line 331"/>
                <p:cNvSpPr/>
                <p:nvPr/>
              </p:nvSpPr>
              <p:spPr>
                <a:xfrm>
                  <a:off x="4105" y="3076"/>
                  <a:ext cx="0" cy="18"/>
                </a:xfrm>
                <a:prstGeom prst="line">
                  <a:avLst/>
                </a:prstGeom>
                <a:ln w="12699" cap="flat" cmpd="sng">
                  <a:solidFill>
                    <a:srgbClr val="000000"/>
                  </a:solidFill>
                  <a:prstDash val="solid"/>
                  <a:headEnd type="none" w="sm" len="sm"/>
                  <a:tailEnd type="none" w="sm" len="sm"/>
                </a:ln>
              </p:spPr>
            </p:sp>
            <p:sp>
              <p:nvSpPr>
                <p:cNvPr id="87" name="Line 332"/>
                <p:cNvSpPr/>
                <p:nvPr/>
              </p:nvSpPr>
              <p:spPr>
                <a:xfrm>
                  <a:off x="4093" y="3076"/>
                  <a:ext cx="0" cy="18"/>
                </a:xfrm>
                <a:prstGeom prst="line">
                  <a:avLst/>
                </a:prstGeom>
                <a:ln w="12699" cap="flat" cmpd="sng">
                  <a:solidFill>
                    <a:srgbClr val="000000"/>
                  </a:solidFill>
                  <a:prstDash val="solid"/>
                  <a:headEnd type="none" w="sm" len="sm"/>
                  <a:tailEnd type="none" w="sm" len="sm"/>
                </a:ln>
              </p:spPr>
            </p:sp>
            <p:sp>
              <p:nvSpPr>
                <p:cNvPr id="88" name="Line 333"/>
                <p:cNvSpPr/>
                <p:nvPr/>
              </p:nvSpPr>
              <p:spPr>
                <a:xfrm>
                  <a:off x="4081" y="3076"/>
                  <a:ext cx="0" cy="18"/>
                </a:xfrm>
                <a:prstGeom prst="line">
                  <a:avLst/>
                </a:prstGeom>
                <a:ln w="12699" cap="flat" cmpd="sng">
                  <a:solidFill>
                    <a:srgbClr val="000000"/>
                  </a:solidFill>
                  <a:prstDash val="solid"/>
                  <a:headEnd type="none" w="sm" len="sm"/>
                  <a:tailEnd type="none" w="sm" len="sm"/>
                </a:ln>
              </p:spPr>
            </p:sp>
            <p:sp>
              <p:nvSpPr>
                <p:cNvPr id="89" name="Line 334"/>
                <p:cNvSpPr/>
                <p:nvPr/>
              </p:nvSpPr>
              <p:spPr>
                <a:xfrm>
                  <a:off x="4068" y="3076"/>
                  <a:ext cx="0" cy="18"/>
                </a:xfrm>
                <a:prstGeom prst="line">
                  <a:avLst/>
                </a:prstGeom>
                <a:ln w="12699" cap="flat" cmpd="sng">
                  <a:solidFill>
                    <a:srgbClr val="000000"/>
                  </a:solidFill>
                  <a:prstDash val="solid"/>
                  <a:headEnd type="none" w="sm" len="sm"/>
                  <a:tailEnd type="none" w="sm" len="sm"/>
                </a:ln>
              </p:spPr>
            </p:sp>
            <p:sp>
              <p:nvSpPr>
                <p:cNvPr id="90" name="Line 335"/>
                <p:cNvSpPr/>
                <p:nvPr/>
              </p:nvSpPr>
              <p:spPr>
                <a:xfrm>
                  <a:off x="4054" y="3076"/>
                  <a:ext cx="0" cy="18"/>
                </a:xfrm>
                <a:prstGeom prst="line">
                  <a:avLst/>
                </a:prstGeom>
                <a:ln w="12699" cap="flat" cmpd="sng">
                  <a:solidFill>
                    <a:srgbClr val="000000"/>
                  </a:solidFill>
                  <a:prstDash val="solid"/>
                  <a:headEnd type="none" w="sm" len="sm"/>
                  <a:tailEnd type="none" w="sm" len="sm"/>
                </a:ln>
              </p:spPr>
            </p:sp>
            <p:sp>
              <p:nvSpPr>
                <p:cNvPr id="91" name="Line 336"/>
                <p:cNvSpPr/>
                <p:nvPr/>
              </p:nvSpPr>
              <p:spPr>
                <a:xfrm>
                  <a:off x="4042" y="3076"/>
                  <a:ext cx="0" cy="18"/>
                </a:xfrm>
                <a:prstGeom prst="line">
                  <a:avLst/>
                </a:prstGeom>
                <a:ln w="12699" cap="flat" cmpd="sng">
                  <a:solidFill>
                    <a:srgbClr val="000000"/>
                  </a:solidFill>
                  <a:prstDash val="solid"/>
                  <a:headEnd type="none" w="sm" len="sm"/>
                  <a:tailEnd type="none" w="sm" len="sm"/>
                </a:ln>
              </p:spPr>
            </p:sp>
            <p:sp>
              <p:nvSpPr>
                <p:cNvPr id="92" name="Line 337"/>
                <p:cNvSpPr/>
                <p:nvPr/>
              </p:nvSpPr>
              <p:spPr>
                <a:xfrm>
                  <a:off x="4030" y="3076"/>
                  <a:ext cx="0" cy="18"/>
                </a:xfrm>
                <a:prstGeom prst="line">
                  <a:avLst/>
                </a:prstGeom>
                <a:ln w="12699" cap="flat" cmpd="sng">
                  <a:solidFill>
                    <a:srgbClr val="000000"/>
                  </a:solidFill>
                  <a:prstDash val="solid"/>
                  <a:headEnd type="none" w="sm" len="sm"/>
                  <a:tailEnd type="none" w="sm" len="sm"/>
                </a:ln>
              </p:spPr>
            </p:sp>
            <p:sp>
              <p:nvSpPr>
                <p:cNvPr id="93" name="Line 338"/>
                <p:cNvSpPr/>
                <p:nvPr/>
              </p:nvSpPr>
              <p:spPr>
                <a:xfrm>
                  <a:off x="4017" y="3076"/>
                  <a:ext cx="0" cy="18"/>
                </a:xfrm>
                <a:prstGeom prst="line">
                  <a:avLst/>
                </a:prstGeom>
                <a:ln w="12699" cap="flat" cmpd="sng">
                  <a:solidFill>
                    <a:srgbClr val="000000"/>
                  </a:solidFill>
                  <a:prstDash val="solid"/>
                  <a:headEnd type="none" w="sm" len="sm"/>
                  <a:tailEnd type="none" w="sm" len="sm"/>
                </a:ln>
              </p:spPr>
            </p:sp>
            <p:sp>
              <p:nvSpPr>
                <p:cNvPr id="94" name="Line 339"/>
                <p:cNvSpPr/>
                <p:nvPr/>
              </p:nvSpPr>
              <p:spPr>
                <a:xfrm>
                  <a:off x="4004" y="3076"/>
                  <a:ext cx="0" cy="18"/>
                </a:xfrm>
                <a:prstGeom prst="line">
                  <a:avLst/>
                </a:prstGeom>
                <a:ln w="12699" cap="flat" cmpd="sng">
                  <a:solidFill>
                    <a:srgbClr val="000000"/>
                  </a:solidFill>
                  <a:prstDash val="solid"/>
                  <a:headEnd type="none" w="sm" len="sm"/>
                  <a:tailEnd type="none" w="sm" len="sm"/>
                </a:ln>
              </p:spPr>
            </p:sp>
            <p:sp>
              <p:nvSpPr>
                <p:cNvPr id="95" name="Line 340"/>
                <p:cNvSpPr/>
                <p:nvPr/>
              </p:nvSpPr>
              <p:spPr>
                <a:xfrm>
                  <a:off x="3992" y="3076"/>
                  <a:ext cx="0" cy="18"/>
                </a:xfrm>
                <a:prstGeom prst="line">
                  <a:avLst/>
                </a:prstGeom>
                <a:ln w="12699" cap="flat" cmpd="sng">
                  <a:solidFill>
                    <a:srgbClr val="000000"/>
                  </a:solidFill>
                  <a:prstDash val="solid"/>
                  <a:headEnd type="none" w="sm" len="sm"/>
                  <a:tailEnd type="none" w="sm" len="sm"/>
                </a:ln>
              </p:spPr>
            </p:sp>
          </p:grpSp>
          <p:sp>
            <p:nvSpPr>
              <p:cNvPr id="39" name="Rectangle 341"/>
              <p:cNvSpPr/>
              <p:nvPr/>
            </p:nvSpPr>
            <p:spPr>
              <a:xfrm>
                <a:off x="3915" y="2900"/>
                <a:ext cx="368" cy="172"/>
              </a:xfrm>
              <a:prstGeom prst="rect">
                <a:avLst/>
              </a:prstGeom>
              <a:solidFill>
                <a:srgbClr val="ADD6A5"/>
              </a:solidFill>
              <a:ln w="12699" cap="flat" cmpd="sng">
                <a:solidFill>
                  <a:srgbClr val="000000"/>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ndParaRPr>
              </a:p>
            </p:txBody>
          </p:sp>
          <p:sp>
            <p:nvSpPr>
              <p:cNvPr id="40" name="Freeform 342"/>
              <p:cNvSpPr/>
              <p:nvPr/>
            </p:nvSpPr>
            <p:spPr>
              <a:xfrm>
                <a:off x="3883" y="2904"/>
                <a:ext cx="25" cy="206"/>
              </a:xfrm>
              <a:custGeom>
                <a:avLst/>
                <a:gdLst/>
                <a:ahLst/>
                <a:cxnLst>
                  <a:cxn ang="0">
                    <a:pos x="0" y="0"/>
                  </a:cxn>
                  <a:cxn ang="0">
                    <a:pos x="24" y="0"/>
                  </a:cxn>
                  <a:cxn ang="0">
                    <a:pos x="24" y="205"/>
                  </a:cxn>
                </a:cxnLst>
                <a:rect l="0" t="0" r="0" b="0"/>
                <a:pathLst>
                  <a:path w="25" h="206">
                    <a:moveTo>
                      <a:pt x="0" y="0"/>
                    </a:moveTo>
                    <a:lnTo>
                      <a:pt x="24" y="0"/>
                    </a:lnTo>
                    <a:lnTo>
                      <a:pt x="24" y="205"/>
                    </a:lnTo>
                  </a:path>
                </a:pathLst>
              </a:custGeom>
              <a:noFill/>
              <a:ln w="25399" cap="rnd" cmpd="sng">
                <a:solidFill>
                  <a:srgbClr val="000000">
                    <a:alpha val="100000"/>
                  </a:srgbClr>
                </a:solidFill>
                <a:prstDash val="solid"/>
                <a:round/>
                <a:headEnd type="none" w="sm" len="sm"/>
                <a:tailEnd type="none" w="sm" len="sm"/>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41" name="Group 343"/>
              <p:cNvGrpSpPr/>
              <p:nvPr/>
            </p:nvGrpSpPr>
            <p:grpSpPr>
              <a:xfrm>
                <a:off x="3871" y="2944"/>
                <a:ext cx="32" cy="23"/>
                <a:chOff x="3871" y="2944"/>
                <a:chExt cx="32" cy="23"/>
              </a:xfrm>
            </p:grpSpPr>
            <p:sp>
              <p:nvSpPr>
                <p:cNvPr id="78" name="Freeform 344"/>
                <p:cNvSpPr/>
                <p:nvPr/>
              </p:nvSpPr>
              <p:spPr>
                <a:xfrm>
                  <a:off x="3871" y="2949"/>
                  <a:ext cx="23" cy="17"/>
                </a:xfrm>
                <a:custGeom>
                  <a:avLst/>
                  <a:gdLst/>
                  <a:ahLst/>
                  <a:cxnLst>
                    <a:cxn ang="0">
                      <a:pos x="22" y="0"/>
                    </a:cxn>
                    <a:cxn ang="0">
                      <a:pos x="0" y="0"/>
                    </a:cxn>
                    <a:cxn ang="0">
                      <a:pos x="0" y="16"/>
                    </a:cxn>
                    <a:cxn ang="0">
                      <a:pos x="22" y="16"/>
                    </a:cxn>
                    <a:cxn ang="0">
                      <a:pos x="22" y="0"/>
                    </a:cxn>
                  </a:cxnLst>
                  <a:rect l="0" t="0" r="0" b="0"/>
                  <a:pathLst>
                    <a:path w="23" h="17">
                      <a:moveTo>
                        <a:pt x="22" y="0"/>
                      </a:moveTo>
                      <a:lnTo>
                        <a:pt x="0" y="0"/>
                      </a:lnTo>
                      <a:lnTo>
                        <a:pt x="0" y="16"/>
                      </a:lnTo>
                      <a:lnTo>
                        <a:pt x="22" y="16"/>
                      </a:lnTo>
                      <a:lnTo>
                        <a:pt x="22" y="0"/>
                      </a:lnTo>
                    </a:path>
                  </a:pathLst>
                </a:custGeom>
                <a:solidFill>
                  <a:srgbClr val="E9E7D1">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 name="Freeform 345"/>
                <p:cNvSpPr/>
                <p:nvPr/>
              </p:nvSpPr>
              <p:spPr>
                <a:xfrm>
                  <a:off x="3886" y="2944"/>
                  <a:ext cx="17" cy="23"/>
                </a:xfrm>
                <a:custGeom>
                  <a:avLst/>
                  <a:gdLst/>
                  <a:ahLst/>
                  <a:cxnLst>
                    <a:cxn ang="0">
                      <a:pos x="16" y="0"/>
                    </a:cxn>
                    <a:cxn ang="0">
                      <a:pos x="0" y="0"/>
                    </a:cxn>
                    <a:cxn ang="0">
                      <a:pos x="0" y="22"/>
                    </a:cxn>
                    <a:cxn ang="0">
                      <a:pos x="16" y="22"/>
                    </a:cxn>
                    <a:cxn ang="0">
                      <a:pos x="16" y="0"/>
                    </a:cxn>
                  </a:cxnLst>
                  <a:rect l="0" t="0" r="0" b="0"/>
                  <a:pathLst>
                    <a:path w="17" h="23">
                      <a:moveTo>
                        <a:pt x="16" y="0"/>
                      </a:moveTo>
                      <a:lnTo>
                        <a:pt x="0" y="0"/>
                      </a:lnTo>
                      <a:lnTo>
                        <a:pt x="0" y="22"/>
                      </a:lnTo>
                      <a:lnTo>
                        <a:pt x="16" y="22"/>
                      </a:lnTo>
                      <a:lnTo>
                        <a:pt x="16" y="0"/>
                      </a:lnTo>
                    </a:path>
                  </a:pathLst>
                </a:custGeom>
                <a:solidFill>
                  <a:srgbClr val="52493E">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2" name="Group 346"/>
              <p:cNvGrpSpPr/>
              <p:nvPr/>
            </p:nvGrpSpPr>
            <p:grpSpPr>
              <a:xfrm>
                <a:off x="4118" y="2949"/>
                <a:ext cx="62" cy="54"/>
                <a:chOff x="4118" y="2949"/>
                <a:chExt cx="62" cy="54"/>
              </a:xfrm>
            </p:grpSpPr>
            <p:sp>
              <p:nvSpPr>
                <p:cNvPr id="76" name="Freeform 347"/>
                <p:cNvSpPr/>
                <p:nvPr/>
              </p:nvSpPr>
              <p:spPr>
                <a:xfrm>
                  <a:off x="4118" y="2953"/>
                  <a:ext cx="60" cy="50"/>
                </a:xfrm>
                <a:custGeom>
                  <a:avLst/>
                  <a:gdLst/>
                  <a:ahLst/>
                  <a:cxnLst>
                    <a:cxn ang="0">
                      <a:pos x="59" y="0"/>
                    </a:cxn>
                    <a:cxn ang="0">
                      <a:pos x="0" y="0"/>
                    </a:cxn>
                    <a:cxn ang="0">
                      <a:pos x="0" y="49"/>
                    </a:cxn>
                    <a:cxn ang="0">
                      <a:pos x="59" y="49"/>
                    </a:cxn>
                    <a:cxn ang="0">
                      <a:pos x="59" y="0"/>
                    </a:cxn>
                  </a:cxnLst>
                  <a:rect l="0" t="0" r="0" b="0"/>
                  <a:pathLst>
                    <a:path w="60" h="50">
                      <a:moveTo>
                        <a:pt x="59" y="0"/>
                      </a:moveTo>
                      <a:lnTo>
                        <a:pt x="0" y="0"/>
                      </a:lnTo>
                      <a:lnTo>
                        <a:pt x="0" y="49"/>
                      </a:lnTo>
                      <a:lnTo>
                        <a:pt x="59" y="49"/>
                      </a:lnTo>
                      <a:lnTo>
                        <a:pt x="59"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 name="Freeform 348"/>
                <p:cNvSpPr/>
                <p:nvPr/>
              </p:nvSpPr>
              <p:spPr>
                <a:xfrm>
                  <a:off x="4120" y="2949"/>
                  <a:ext cx="60" cy="50"/>
                </a:xfrm>
                <a:custGeom>
                  <a:avLst/>
                  <a:gdLst/>
                  <a:ahLst/>
                  <a:cxnLst>
                    <a:cxn ang="0">
                      <a:pos x="59" y="0"/>
                    </a:cxn>
                    <a:cxn ang="0">
                      <a:pos x="0" y="0"/>
                    </a:cxn>
                    <a:cxn ang="0">
                      <a:pos x="0" y="49"/>
                    </a:cxn>
                    <a:cxn ang="0">
                      <a:pos x="59" y="49"/>
                    </a:cxn>
                    <a:cxn ang="0">
                      <a:pos x="59" y="0"/>
                    </a:cxn>
                  </a:cxnLst>
                  <a:rect l="0" t="0" r="0" b="0"/>
                  <a:pathLst>
                    <a:path w="60" h="50">
                      <a:moveTo>
                        <a:pt x="59" y="0"/>
                      </a:moveTo>
                      <a:lnTo>
                        <a:pt x="0" y="0"/>
                      </a:lnTo>
                      <a:lnTo>
                        <a:pt x="0" y="49"/>
                      </a:lnTo>
                      <a:lnTo>
                        <a:pt x="59" y="49"/>
                      </a:lnTo>
                      <a:lnTo>
                        <a:pt x="59"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3" name="Group 349"/>
              <p:cNvGrpSpPr/>
              <p:nvPr/>
            </p:nvGrpSpPr>
            <p:grpSpPr>
              <a:xfrm>
                <a:off x="4009" y="2998"/>
                <a:ext cx="79" cy="70"/>
                <a:chOff x="4009" y="2998"/>
                <a:chExt cx="79" cy="70"/>
              </a:xfrm>
            </p:grpSpPr>
            <p:sp>
              <p:nvSpPr>
                <p:cNvPr id="74" name="Freeform 350"/>
                <p:cNvSpPr/>
                <p:nvPr/>
              </p:nvSpPr>
              <p:spPr>
                <a:xfrm>
                  <a:off x="4009" y="3002"/>
                  <a:ext cx="76" cy="66"/>
                </a:xfrm>
                <a:custGeom>
                  <a:avLst/>
                  <a:gdLst/>
                  <a:ahLst/>
                  <a:cxnLst>
                    <a:cxn ang="0">
                      <a:pos x="75" y="0"/>
                    </a:cxn>
                    <a:cxn ang="0">
                      <a:pos x="0" y="0"/>
                    </a:cxn>
                    <a:cxn ang="0">
                      <a:pos x="0" y="65"/>
                    </a:cxn>
                    <a:cxn ang="0">
                      <a:pos x="75" y="65"/>
                    </a:cxn>
                    <a:cxn ang="0">
                      <a:pos x="75" y="0"/>
                    </a:cxn>
                  </a:cxnLst>
                  <a:rect l="0" t="0" r="0" b="0"/>
                  <a:pathLst>
                    <a:path w="76" h="66">
                      <a:moveTo>
                        <a:pt x="75" y="0"/>
                      </a:moveTo>
                      <a:lnTo>
                        <a:pt x="0" y="0"/>
                      </a:lnTo>
                      <a:lnTo>
                        <a:pt x="0" y="65"/>
                      </a:lnTo>
                      <a:lnTo>
                        <a:pt x="75" y="65"/>
                      </a:lnTo>
                      <a:lnTo>
                        <a:pt x="75"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 name="Freeform 351"/>
                <p:cNvSpPr/>
                <p:nvPr/>
              </p:nvSpPr>
              <p:spPr>
                <a:xfrm>
                  <a:off x="4012" y="2998"/>
                  <a:ext cx="76" cy="67"/>
                </a:xfrm>
                <a:custGeom>
                  <a:avLst/>
                  <a:gdLst/>
                  <a:ahLst/>
                  <a:cxnLst>
                    <a:cxn ang="0">
                      <a:pos x="75" y="0"/>
                    </a:cxn>
                    <a:cxn ang="0">
                      <a:pos x="0" y="0"/>
                    </a:cxn>
                    <a:cxn ang="0">
                      <a:pos x="0" y="66"/>
                    </a:cxn>
                    <a:cxn ang="0">
                      <a:pos x="75" y="66"/>
                    </a:cxn>
                    <a:cxn ang="0">
                      <a:pos x="75" y="0"/>
                    </a:cxn>
                  </a:cxnLst>
                  <a:rect l="0" t="0" r="0" b="0"/>
                  <a:pathLst>
                    <a:path w="76" h="67">
                      <a:moveTo>
                        <a:pt x="75" y="0"/>
                      </a:moveTo>
                      <a:lnTo>
                        <a:pt x="0" y="0"/>
                      </a:lnTo>
                      <a:lnTo>
                        <a:pt x="0" y="66"/>
                      </a:lnTo>
                      <a:lnTo>
                        <a:pt x="75" y="66"/>
                      </a:lnTo>
                      <a:lnTo>
                        <a:pt x="75"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4" name="Group 352"/>
              <p:cNvGrpSpPr/>
              <p:nvPr/>
            </p:nvGrpSpPr>
            <p:grpSpPr>
              <a:xfrm>
                <a:off x="4256" y="2949"/>
                <a:ext cx="20" cy="82"/>
                <a:chOff x="4256" y="2949"/>
                <a:chExt cx="20" cy="82"/>
              </a:xfrm>
            </p:grpSpPr>
            <p:sp>
              <p:nvSpPr>
                <p:cNvPr id="72" name="Freeform 353"/>
                <p:cNvSpPr/>
                <p:nvPr/>
              </p:nvSpPr>
              <p:spPr>
                <a:xfrm>
                  <a:off x="4256" y="2953"/>
                  <a:ext cx="17" cy="78"/>
                </a:xfrm>
                <a:custGeom>
                  <a:avLst/>
                  <a:gdLst/>
                  <a:ahLst/>
                  <a:cxnLst>
                    <a:cxn ang="0">
                      <a:pos x="16" y="0"/>
                    </a:cxn>
                    <a:cxn ang="0">
                      <a:pos x="0" y="0"/>
                    </a:cxn>
                    <a:cxn ang="0">
                      <a:pos x="0" y="77"/>
                    </a:cxn>
                    <a:cxn ang="0">
                      <a:pos x="16" y="77"/>
                    </a:cxn>
                    <a:cxn ang="0">
                      <a:pos x="16" y="0"/>
                    </a:cxn>
                  </a:cxnLst>
                  <a:rect l="0" t="0" r="0" b="0"/>
                  <a:pathLst>
                    <a:path w="17" h="78">
                      <a:moveTo>
                        <a:pt x="16" y="0"/>
                      </a:moveTo>
                      <a:lnTo>
                        <a:pt x="0" y="0"/>
                      </a:lnTo>
                      <a:lnTo>
                        <a:pt x="0" y="77"/>
                      </a:lnTo>
                      <a:lnTo>
                        <a:pt x="16" y="77"/>
                      </a:lnTo>
                      <a:lnTo>
                        <a:pt x="16"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 name="Freeform 354"/>
                <p:cNvSpPr/>
                <p:nvPr/>
              </p:nvSpPr>
              <p:spPr>
                <a:xfrm>
                  <a:off x="4258" y="2949"/>
                  <a:ext cx="18" cy="79"/>
                </a:xfrm>
                <a:custGeom>
                  <a:avLst/>
                  <a:gdLst/>
                  <a:ahLst/>
                  <a:cxnLst>
                    <a:cxn ang="0">
                      <a:pos x="17" y="0"/>
                    </a:cxn>
                    <a:cxn ang="0">
                      <a:pos x="0" y="0"/>
                    </a:cxn>
                    <a:cxn ang="0">
                      <a:pos x="0" y="78"/>
                    </a:cxn>
                    <a:cxn ang="0">
                      <a:pos x="17" y="78"/>
                    </a:cxn>
                    <a:cxn ang="0">
                      <a:pos x="17" y="0"/>
                    </a:cxn>
                  </a:cxnLst>
                  <a:rect l="0" t="0" r="0" b="0"/>
                  <a:pathLst>
                    <a:path w="18" h="79">
                      <a:moveTo>
                        <a:pt x="17" y="0"/>
                      </a:moveTo>
                      <a:lnTo>
                        <a:pt x="0" y="0"/>
                      </a:lnTo>
                      <a:lnTo>
                        <a:pt x="0" y="78"/>
                      </a:lnTo>
                      <a:lnTo>
                        <a:pt x="17" y="78"/>
                      </a:lnTo>
                      <a:lnTo>
                        <a:pt x="17"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5" name="Group 355"/>
              <p:cNvGrpSpPr/>
              <p:nvPr/>
            </p:nvGrpSpPr>
            <p:grpSpPr>
              <a:xfrm>
                <a:off x="4238" y="3037"/>
                <a:ext cx="28" cy="21"/>
                <a:chOff x="4238" y="3037"/>
                <a:chExt cx="28" cy="21"/>
              </a:xfrm>
            </p:grpSpPr>
            <p:sp>
              <p:nvSpPr>
                <p:cNvPr id="70" name="Freeform 356"/>
                <p:cNvSpPr/>
                <p:nvPr/>
              </p:nvSpPr>
              <p:spPr>
                <a:xfrm>
                  <a:off x="4238" y="3041"/>
                  <a:ext cx="26" cy="17"/>
                </a:xfrm>
                <a:custGeom>
                  <a:avLst/>
                  <a:gdLst/>
                  <a:ahLst/>
                  <a:cxnLst>
                    <a:cxn ang="0">
                      <a:pos x="25" y="0"/>
                    </a:cxn>
                    <a:cxn ang="0">
                      <a:pos x="0" y="0"/>
                    </a:cxn>
                    <a:cxn ang="0">
                      <a:pos x="0" y="16"/>
                    </a:cxn>
                    <a:cxn ang="0">
                      <a:pos x="25" y="16"/>
                    </a:cxn>
                    <a:cxn ang="0">
                      <a:pos x="25" y="0"/>
                    </a:cxn>
                  </a:cxnLst>
                  <a:rect l="0" t="0" r="0" b="0"/>
                  <a:pathLst>
                    <a:path w="26" h="17">
                      <a:moveTo>
                        <a:pt x="25" y="0"/>
                      </a:moveTo>
                      <a:lnTo>
                        <a:pt x="0" y="0"/>
                      </a:lnTo>
                      <a:lnTo>
                        <a:pt x="0" y="16"/>
                      </a:lnTo>
                      <a:lnTo>
                        <a:pt x="25" y="16"/>
                      </a:lnTo>
                      <a:lnTo>
                        <a:pt x="25"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 name="Freeform 357"/>
                <p:cNvSpPr/>
                <p:nvPr/>
              </p:nvSpPr>
              <p:spPr>
                <a:xfrm>
                  <a:off x="4240" y="3037"/>
                  <a:ext cx="26" cy="18"/>
                </a:xfrm>
                <a:custGeom>
                  <a:avLst/>
                  <a:gdLst/>
                  <a:ahLst/>
                  <a:cxnLst>
                    <a:cxn ang="0">
                      <a:pos x="25" y="0"/>
                    </a:cxn>
                    <a:cxn ang="0">
                      <a:pos x="0" y="0"/>
                    </a:cxn>
                    <a:cxn ang="0">
                      <a:pos x="0" y="17"/>
                    </a:cxn>
                    <a:cxn ang="0">
                      <a:pos x="25" y="17"/>
                    </a:cxn>
                    <a:cxn ang="0">
                      <a:pos x="25" y="0"/>
                    </a:cxn>
                  </a:cxnLst>
                  <a:rect l="0" t="0" r="0" b="0"/>
                  <a:pathLst>
                    <a:path w="26" h="18">
                      <a:moveTo>
                        <a:pt x="25" y="0"/>
                      </a:moveTo>
                      <a:lnTo>
                        <a:pt x="0" y="0"/>
                      </a:lnTo>
                      <a:lnTo>
                        <a:pt x="0" y="17"/>
                      </a:lnTo>
                      <a:lnTo>
                        <a:pt x="25" y="17"/>
                      </a:lnTo>
                      <a:lnTo>
                        <a:pt x="25"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6" name="Group 358"/>
              <p:cNvGrpSpPr/>
              <p:nvPr/>
            </p:nvGrpSpPr>
            <p:grpSpPr>
              <a:xfrm>
                <a:off x="4196" y="2951"/>
                <a:ext cx="20" cy="37"/>
                <a:chOff x="4196" y="2951"/>
                <a:chExt cx="20" cy="37"/>
              </a:xfrm>
            </p:grpSpPr>
            <p:sp>
              <p:nvSpPr>
                <p:cNvPr id="68" name="Freeform 359"/>
                <p:cNvSpPr/>
                <p:nvPr/>
              </p:nvSpPr>
              <p:spPr>
                <a:xfrm>
                  <a:off x="4196" y="2954"/>
                  <a:ext cx="18" cy="34"/>
                </a:xfrm>
                <a:custGeom>
                  <a:avLst/>
                  <a:gdLst/>
                  <a:ahLst/>
                  <a:cxnLst>
                    <a:cxn ang="0">
                      <a:pos x="17" y="0"/>
                    </a:cxn>
                    <a:cxn ang="0">
                      <a:pos x="0" y="0"/>
                    </a:cxn>
                    <a:cxn ang="0">
                      <a:pos x="0" y="33"/>
                    </a:cxn>
                    <a:cxn ang="0">
                      <a:pos x="17" y="33"/>
                    </a:cxn>
                    <a:cxn ang="0">
                      <a:pos x="17" y="0"/>
                    </a:cxn>
                  </a:cxnLst>
                  <a:rect l="0" t="0" r="0" b="0"/>
                  <a:pathLst>
                    <a:path w="18" h="34">
                      <a:moveTo>
                        <a:pt x="17" y="0"/>
                      </a:moveTo>
                      <a:lnTo>
                        <a:pt x="0" y="0"/>
                      </a:lnTo>
                      <a:lnTo>
                        <a:pt x="0" y="33"/>
                      </a:lnTo>
                      <a:lnTo>
                        <a:pt x="17" y="33"/>
                      </a:lnTo>
                      <a:lnTo>
                        <a:pt x="17"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 name="Freeform 360"/>
                <p:cNvSpPr/>
                <p:nvPr/>
              </p:nvSpPr>
              <p:spPr>
                <a:xfrm>
                  <a:off x="4198" y="2951"/>
                  <a:ext cx="18" cy="34"/>
                </a:xfrm>
                <a:custGeom>
                  <a:avLst/>
                  <a:gdLst/>
                  <a:ahLst/>
                  <a:cxnLst>
                    <a:cxn ang="0">
                      <a:pos x="17" y="0"/>
                    </a:cxn>
                    <a:cxn ang="0">
                      <a:pos x="0" y="0"/>
                    </a:cxn>
                    <a:cxn ang="0">
                      <a:pos x="0" y="33"/>
                    </a:cxn>
                    <a:cxn ang="0">
                      <a:pos x="17" y="33"/>
                    </a:cxn>
                    <a:cxn ang="0">
                      <a:pos x="17" y="0"/>
                    </a:cxn>
                  </a:cxnLst>
                  <a:rect l="0" t="0" r="0" b="0"/>
                  <a:pathLst>
                    <a:path w="18" h="34">
                      <a:moveTo>
                        <a:pt x="17" y="0"/>
                      </a:moveTo>
                      <a:lnTo>
                        <a:pt x="0" y="0"/>
                      </a:lnTo>
                      <a:lnTo>
                        <a:pt x="0" y="33"/>
                      </a:lnTo>
                      <a:lnTo>
                        <a:pt x="17" y="33"/>
                      </a:lnTo>
                      <a:lnTo>
                        <a:pt x="17"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7" name="Group 361"/>
              <p:cNvGrpSpPr/>
              <p:nvPr/>
            </p:nvGrpSpPr>
            <p:grpSpPr>
              <a:xfrm>
                <a:off x="4195" y="2987"/>
                <a:ext cx="20" cy="37"/>
                <a:chOff x="4195" y="2987"/>
                <a:chExt cx="20" cy="37"/>
              </a:xfrm>
            </p:grpSpPr>
            <p:sp>
              <p:nvSpPr>
                <p:cNvPr id="66" name="Freeform 362"/>
                <p:cNvSpPr/>
                <p:nvPr/>
              </p:nvSpPr>
              <p:spPr>
                <a:xfrm>
                  <a:off x="4195" y="2990"/>
                  <a:ext cx="17" cy="34"/>
                </a:xfrm>
                <a:custGeom>
                  <a:avLst/>
                  <a:gdLst/>
                  <a:ahLst/>
                  <a:cxnLst>
                    <a:cxn ang="0">
                      <a:pos x="16" y="0"/>
                    </a:cxn>
                    <a:cxn ang="0">
                      <a:pos x="0" y="0"/>
                    </a:cxn>
                    <a:cxn ang="0">
                      <a:pos x="0" y="33"/>
                    </a:cxn>
                    <a:cxn ang="0">
                      <a:pos x="16" y="33"/>
                    </a:cxn>
                    <a:cxn ang="0">
                      <a:pos x="16" y="0"/>
                    </a:cxn>
                  </a:cxnLst>
                  <a:rect l="0" t="0" r="0" b="0"/>
                  <a:pathLst>
                    <a:path w="17" h="34">
                      <a:moveTo>
                        <a:pt x="16" y="0"/>
                      </a:moveTo>
                      <a:lnTo>
                        <a:pt x="0" y="0"/>
                      </a:lnTo>
                      <a:lnTo>
                        <a:pt x="0" y="33"/>
                      </a:lnTo>
                      <a:lnTo>
                        <a:pt x="16" y="33"/>
                      </a:lnTo>
                      <a:lnTo>
                        <a:pt x="16"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Freeform 363"/>
                <p:cNvSpPr/>
                <p:nvPr/>
              </p:nvSpPr>
              <p:spPr>
                <a:xfrm>
                  <a:off x="4197" y="2987"/>
                  <a:ext cx="18" cy="35"/>
                </a:xfrm>
                <a:custGeom>
                  <a:avLst/>
                  <a:gdLst/>
                  <a:ahLst/>
                  <a:cxnLst>
                    <a:cxn ang="0">
                      <a:pos x="17" y="0"/>
                    </a:cxn>
                    <a:cxn ang="0">
                      <a:pos x="0" y="0"/>
                    </a:cxn>
                    <a:cxn ang="0">
                      <a:pos x="0" y="34"/>
                    </a:cxn>
                    <a:cxn ang="0">
                      <a:pos x="17" y="34"/>
                    </a:cxn>
                    <a:cxn ang="0">
                      <a:pos x="17" y="0"/>
                    </a:cxn>
                  </a:cxnLst>
                  <a:rect l="0" t="0" r="0" b="0"/>
                  <a:pathLst>
                    <a:path w="18" h="35">
                      <a:moveTo>
                        <a:pt x="17" y="0"/>
                      </a:moveTo>
                      <a:lnTo>
                        <a:pt x="0" y="0"/>
                      </a:lnTo>
                      <a:lnTo>
                        <a:pt x="0" y="34"/>
                      </a:lnTo>
                      <a:lnTo>
                        <a:pt x="17" y="34"/>
                      </a:lnTo>
                      <a:lnTo>
                        <a:pt x="17"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8" name="Group 364"/>
              <p:cNvGrpSpPr/>
              <p:nvPr/>
            </p:nvGrpSpPr>
            <p:grpSpPr>
              <a:xfrm>
                <a:off x="4095" y="2949"/>
                <a:ext cx="19" cy="31"/>
                <a:chOff x="4095" y="2949"/>
                <a:chExt cx="19" cy="31"/>
              </a:xfrm>
            </p:grpSpPr>
            <p:sp>
              <p:nvSpPr>
                <p:cNvPr id="64" name="Freeform 365"/>
                <p:cNvSpPr/>
                <p:nvPr/>
              </p:nvSpPr>
              <p:spPr>
                <a:xfrm>
                  <a:off x="4095" y="2953"/>
                  <a:ext cx="17" cy="27"/>
                </a:xfrm>
                <a:custGeom>
                  <a:avLst/>
                  <a:gdLst/>
                  <a:ahLst/>
                  <a:cxnLst>
                    <a:cxn ang="0">
                      <a:pos x="16" y="0"/>
                    </a:cxn>
                    <a:cxn ang="0">
                      <a:pos x="0" y="0"/>
                    </a:cxn>
                    <a:cxn ang="0">
                      <a:pos x="0" y="26"/>
                    </a:cxn>
                    <a:cxn ang="0">
                      <a:pos x="16" y="26"/>
                    </a:cxn>
                    <a:cxn ang="0">
                      <a:pos x="16" y="0"/>
                    </a:cxn>
                  </a:cxnLst>
                  <a:rect l="0" t="0" r="0" b="0"/>
                  <a:pathLst>
                    <a:path w="17" h="27">
                      <a:moveTo>
                        <a:pt x="16" y="0"/>
                      </a:moveTo>
                      <a:lnTo>
                        <a:pt x="0" y="0"/>
                      </a:lnTo>
                      <a:lnTo>
                        <a:pt x="0" y="26"/>
                      </a:lnTo>
                      <a:lnTo>
                        <a:pt x="16" y="26"/>
                      </a:lnTo>
                      <a:lnTo>
                        <a:pt x="16"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 name="Freeform 366"/>
                <p:cNvSpPr/>
                <p:nvPr/>
              </p:nvSpPr>
              <p:spPr>
                <a:xfrm>
                  <a:off x="4097" y="2949"/>
                  <a:ext cx="17" cy="28"/>
                </a:xfrm>
                <a:custGeom>
                  <a:avLst/>
                  <a:gdLst/>
                  <a:ahLst/>
                  <a:cxnLst>
                    <a:cxn ang="0">
                      <a:pos x="16" y="0"/>
                    </a:cxn>
                    <a:cxn ang="0">
                      <a:pos x="0" y="0"/>
                    </a:cxn>
                    <a:cxn ang="0">
                      <a:pos x="0" y="27"/>
                    </a:cxn>
                    <a:cxn ang="0">
                      <a:pos x="16" y="27"/>
                    </a:cxn>
                    <a:cxn ang="0">
                      <a:pos x="16" y="0"/>
                    </a:cxn>
                  </a:cxnLst>
                  <a:rect l="0" t="0" r="0" b="0"/>
                  <a:pathLst>
                    <a:path w="17" h="28">
                      <a:moveTo>
                        <a:pt x="16" y="0"/>
                      </a:moveTo>
                      <a:lnTo>
                        <a:pt x="0" y="0"/>
                      </a:lnTo>
                      <a:lnTo>
                        <a:pt x="0" y="27"/>
                      </a:lnTo>
                      <a:lnTo>
                        <a:pt x="16" y="27"/>
                      </a:lnTo>
                      <a:lnTo>
                        <a:pt x="16"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9" name="Group 367"/>
              <p:cNvGrpSpPr/>
              <p:nvPr/>
            </p:nvGrpSpPr>
            <p:grpSpPr>
              <a:xfrm>
                <a:off x="4231" y="2949"/>
                <a:ext cx="19" cy="82"/>
                <a:chOff x="4231" y="2949"/>
                <a:chExt cx="19" cy="82"/>
              </a:xfrm>
            </p:grpSpPr>
            <p:sp>
              <p:nvSpPr>
                <p:cNvPr id="62" name="Freeform 368"/>
                <p:cNvSpPr/>
                <p:nvPr/>
              </p:nvSpPr>
              <p:spPr>
                <a:xfrm>
                  <a:off x="4231" y="2953"/>
                  <a:ext cx="18" cy="78"/>
                </a:xfrm>
                <a:custGeom>
                  <a:avLst/>
                  <a:gdLst/>
                  <a:ahLst/>
                  <a:cxnLst>
                    <a:cxn ang="0">
                      <a:pos x="17" y="0"/>
                    </a:cxn>
                    <a:cxn ang="0">
                      <a:pos x="0" y="0"/>
                    </a:cxn>
                    <a:cxn ang="0">
                      <a:pos x="0" y="77"/>
                    </a:cxn>
                    <a:cxn ang="0">
                      <a:pos x="17" y="77"/>
                    </a:cxn>
                    <a:cxn ang="0">
                      <a:pos x="17" y="0"/>
                    </a:cxn>
                  </a:cxnLst>
                  <a:rect l="0" t="0" r="0" b="0"/>
                  <a:pathLst>
                    <a:path w="18" h="78">
                      <a:moveTo>
                        <a:pt x="17" y="0"/>
                      </a:moveTo>
                      <a:lnTo>
                        <a:pt x="0" y="0"/>
                      </a:lnTo>
                      <a:lnTo>
                        <a:pt x="0" y="77"/>
                      </a:lnTo>
                      <a:lnTo>
                        <a:pt x="17" y="77"/>
                      </a:lnTo>
                      <a:lnTo>
                        <a:pt x="17"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 name="Freeform 369"/>
                <p:cNvSpPr/>
                <p:nvPr/>
              </p:nvSpPr>
              <p:spPr>
                <a:xfrm>
                  <a:off x="4232" y="2949"/>
                  <a:ext cx="18" cy="79"/>
                </a:xfrm>
                <a:custGeom>
                  <a:avLst/>
                  <a:gdLst/>
                  <a:ahLst/>
                  <a:cxnLst>
                    <a:cxn ang="0">
                      <a:pos x="17" y="0"/>
                    </a:cxn>
                    <a:cxn ang="0">
                      <a:pos x="0" y="0"/>
                    </a:cxn>
                    <a:cxn ang="0">
                      <a:pos x="0" y="78"/>
                    </a:cxn>
                    <a:cxn ang="0">
                      <a:pos x="17" y="78"/>
                    </a:cxn>
                    <a:cxn ang="0">
                      <a:pos x="17" y="0"/>
                    </a:cxn>
                  </a:cxnLst>
                  <a:rect l="0" t="0" r="0" b="0"/>
                  <a:pathLst>
                    <a:path w="18" h="79">
                      <a:moveTo>
                        <a:pt x="17" y="0"/>
                      </a:moveTo>
                      <a:lnTo>
                        <a:pt x="0" y="0"/>
                      </a:lnTo>
                      <a:lnTo>
                        <a:pt x="0" y="78"/>
                      </a:lnTo>
                      <a:lnTo>
                        <a:pt x="17" y="78"/>
                      </a:lnTo>
                      <a:lnTo>
                        <a:pt x="17"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50" name="Group 370"/>
              <p:cNvGrpSpPr/>
              <p:nvPr/>
            </p:nvGrpSpPr>
            <p:grpSpPr>
              <a:xfrm>
                <a:off x="4155" y="2916"/>
                <a:ext cx="21" cy="21"/>
                <a:chOff x="4155" y="2916"/>
                <a:chExt cx="21" cy="21"/>
              </a:xfrm>
            </p:grpSpPr>
            <p:sp>
              <p:nvSpPr>
                <p:cNvPr id="60" name="Freeform 371"/>
                <p:cNvSpPr/>
                <p:nvPr/>
              </p:nvSpPr>
              <p:spPr>
                <a:xfrm>
                  <a:off x="4155" y="2920"/>
                  <a:ext cx="20" cy="17"/>
                </a:xfrm>
                <a:custGeom>
                  <a:avLst/>
                  <a:gdLst/>
                  <a:ahLst/>
                  <a:cxnLst>
                    <a:cxn ang="0">
                      <a:pos x="19" y="0"/>
                    </a:cxn>
                    <a:cxn ang="0">
                      <a:pos x="0" y="0"/>
                    </a:cxn>
                    <a:cxn ang="0">
                      <a:pos x="0" y="16"/>
                    </a:cxn>
                    <a:cxn ang="0">
                      <a:pos x="19" y="16"/>
                    </a:cxn>
                    <a:cxn ang="0">
                      <a:pos x="19" y="0"/>
                    </a:cxn>
                  </a:cxnLst>
                  <a:rect l="0" t="0" r="0" b="0"/>
                  <a:pathLst>
                    <a:path w="20" h="17">
                      <a:moveTo>
                        <a:pt x="19" y="0"/>
                      </a:moveTo>
                      <a:lnTo>
                        <a:pt x="0" y="0"/>
                      </a:lnTo>
                      <a:lnTo>
                        <a:pt x="0" y="16"/>
                      </a:lnTo>
                      <a:lnTo>
                        <a:pt x="19" y="16"/>
                      </a:lnTo>
                      <a:lnTo>
                        <a:pt x="19"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Freeform 372"/>
                <p:cNvSpPr/>
                <p:nvPr/>
              </p:nvSpPr>
              <p:spPr>
                <a:xfrm>
                  <a:off x="4157" y="2916"/>
                  <a:ext cx="19" cy="19"/>
                </a:xfrm>
                <a:custGeom>
                  <a:avLst/>
                  <a:gdLst/>
                  <a:ahLst/>
                  <a:cxnLst>
                    <a:cxn ang="0">
                      <a:pos x="18" y="0"/>
                    </a:cxn>
                    <a:cxn ang="0">
                      <a:pos x="0" y="0"/>
                    </a:cxn>
                    <a:cxn ang="0">
                      <a:pos x="0" y="18"/>
                    </a:cxn>
                    <a:cxn ang="0">
                      <a:pos x="18" y="18"/>
                    </a:cxn>
                    <a:cxn ang="0">
                      <a:pos x="18" y="0"/>
                    </a:cxn>
                  </a:cxnLst>
                  <a:rect l="0" t="0" r="0" b="0"/>
                  <a:pathLst>
                    <a:path w="19" h="19">
                      <a:moveTo>
                        <a:pt x="18" y="0"/>
                      </a:moveTo>
                      <a:lnTo>
                        <a:pt x="0" y="0"/>
                      </a:lnTo>
                      <a:lnTo>
                        <a:pt x="0" y="18"/>
                      </a:lnTo>
                      <a:lnTo>
                        <a:pt x="18" y="18"/>
                      </a:lnTo>
                      <a:lnTo>
                        <a:pt x="18"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51" name="Group 373"/>
              <p:cNvGrpSpPr/>
              <p:nvPr/>
            </p:nvGrpSpPr>
            <p:grpSpPr>
              <a:xfrm>
                <a:off x="3974" y="2933"/>
                <a:ext cx="24" cy="21"/>
                <a:chOff x="3974" y="2933"/>
                <a:chExt cx="24" cy="21"/>
              </a:xfrm>
            </p:grpSpPr>
            <p:sp>
              <p:nvSpPr>
                <p:cNvPr id="58" name="Freeform 374"/>
                <p:cNvSpPr/>
                <p:nvPr/>
              </p:nvSpPr>
              <p:spPr>
                <a:xfrm>
                  <a:off x="3974" y="2935"/>
                  <a:ext cx="21" cy="19"/>
                </a:xfrm>
                <a:custGeom>
                  <a:avLst/>
                  <a:gdLst/>
                  <a:ahLst/>
                  <a:cxnLst>
                    <a:cxn ang="0">
                      <a:pos x="20" y="0"/>
                    </a:cxn>
                    <a:cxn ang="0">
                      <a:pos x="0" y="0"/>
                    </a:cxn>
                    <a:cxn ang="0">
                      <a:pos x="0" y="18"/>
                    </a:cxn>
                    <a:cxn ang="0">
                      <a:pos x="20" y="18"/>
                    </a:cxn>
                    <a:cxn ang="0">
                      <a:pos x="20" y="0"/>
                    </a:cxn>
                  </a:cxnLst>
                  <a:rect l="0" t="0" r="0" b="0"/>
                  <a:pathLst>
                    <a:path w="21" h="19">
                      <a:moveTo>
                        <a:pt x="20" y="0"/>
                      </a:moveTo>
                      <a:lnTo>
                        <a:pt x="0" y="0"/>
                      </a:lnTo>
                      <a:lnTo>
                        <a:pt x="0" y="18"/>
                      </a:lnTo>
                      <a:lnTo>
                        <a:pt x="20" y="18"/>
                      </a:lnTo>
                      <a:lnTo>
                        <a:pt x="20"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Freeform 375"/>
                <p:cNvSpPr/>
                <p:nvPr/>
              </p:nvSpPr>
              <p:spPr>
                <a:xfrm>
                  <a:off x="3976" y="2933"/>
                  <a:ext cx="22" cy="18"/>
                </a:xfrm>
                <a:custGeom>
                  <a:avLst/>
                  <a:gdLst/>
                  <a:ahLst/>
                  <a:cxnLst>
                    <a:cxn ang="0">
                      <a:pos x="21" y="0"/>
                    </a:cxn>
                    <a:cxn ang="0">
                      <a:pos x="0" y="0"/>
                    </a:cxn>
                    <a:cxn ang="0">
                      <a:pos x="0" y="17"/>
                    </a:cxn>
                    <a:cxn ang="0">
                      <a:pos x="21" y="17"/>
                    </a:cxn>
                    <a:cxn ang="0">
                      <a:pos x="21" y="0"/>
                    </a:cxn>
                  </a:cxnLst>
                  <a:rect l="0" t="0" r="0" b="0"/>
                  <a:pathLst>
                    <a:path w="22" h="18">
                      <a:moveTo>
                        <a:pt x="21" y="0"/>
                      </a:moveTo>
                      <a:lnTo>
                        <a:pt x="0" y="0"/>
                      </a:lnTo>
                      <a:lnTo>
                        <a:pt x="0" y="17"/>
                      </a:lnTo>
                      <a:lnTo>
                        <a:pt x="21" y="17"/>
                      </a:lnTo>
                      <a:lnTo>
                        <a:pt x="21"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52" name="Group 376"/>
              <p:cNvGrpSpPr/>
              <p:nvPr/>
            </p:nvGrpSpPr>
            <p:grpSpPr>
              <a:xfrm>
                <a:off x="3924" y="2988"/>
                <a:ext cx="34" cy="20"/>
                <a:chOff x="3924" y="2988"/>
                <a:chExt cx="34" cy="20"/>
              </a:xfrm>
            </p:grpSpPr>
            <p:sp>
              <p:nvSpPr>
                <p:cNvPr id="56" name="Freeform 377"/>
                <p:cNvSpPr/>
                <p:nvPr/>
              </p:nvSpPr>
              <p:spPr>
                <a:xfrm>
                  <a:off x="3924" y="2991"/>
                  <a:ext cx="30" cy="17"/>
                </a:xfrm>
                <a:custGeom>
                  <a:avLst/>
                  <a:gdLst/>
                  <a:ahLst/>
                  <a:cxnLst>
                    <a:cxn ang="0">
                      <a:pos x="29" y="0"/>
                    </a:cxn>
                    <a:cxn ang="0">
                      <a:pos x="0" y="0"/>
                    </a:cxn>
                    <a:cxn ang="0">
                      <a:pos x="0" y="16"/>
                    </a:cxn>
                    <a:cxn ang="0">
                      <a:pos x="29" y="16"/>
                    </a:cxn>
                    <a:cxn ang="0">
                      <a:pos x="29" y="0"/>
                    </a:cxn>
                  </a:cxnLst>
                  <a:rect l="0" t="0" r="0" b="0"/>
                  <a:pathLst>
                    <a:path w="30" h="17">
                      <a:moveTo>
                        <a:pt x="29" y="0"/>
                      </a:moveTo>
                      <a:lnTo>
                        <a:pt x="0" y="0"/>
                      </a:lnTo>
                      <a:lnTo>
                        <a:pt x="0" y="16"/>
                      </a:lnTo>
                      <a:lnTo>
                        <a:pt x="29" y="16"/>
                      </a:lnTo>
                      <a:lnTo>
                        <a:pt x="29"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Freeform 378"/>
                <p:cNvSpPr/>
                <p:nvPr/>
              </p:nvSpPr>
              <p:spPr>
                <a:xfrm>
                  <a:off x="3927" y="2988"/>
                  <a:ext cx="31" cy="17"/>
                </a:xfrm>
                <a:custGeom>
                  <a:avLst/>
                  <a:gdLst/>
                  <a:ahLst/>
                  <a:cxnLst>
                    <a:cxn ang="0">
                      <a:pos x="30" y="0"/>
                    </a:cxn>
                    <a:cxn ang="0">
                      <a:pos x="0" y="0"/>
                    </a:cxn>
                    <a:cxn ang="0">
                      <a:pos x="0" y="16"/>
                    </a:cxn>
                    <a:cxn ang="0">
                      <a:pos x="30" y="16"/>
                    </a:cxn>
                    <a:cxn ang="0">
                      <a:pos x="30" y="0"/>
                    </a:cxn>
                  </a:cxnLst>
                  <a:rect l="0" t="0" r="0" b="0"/>
                  <a:pathLst>
                    <a:path w="31" h="17">
                      <a:moveTo>
                        <a:pt x="30" y="0"/>
                      </a:moveTo>
                      <a:lnTo>
                        <a:pt x="0" y="0"/>
                      </a:lnTo>
                      <a:lnTo>
                        <a:pt x="0" y="16"/>
                      </a:lnTo>
                      <a:lnTo>
                        <a:pt x="30" y="16"/>
                      </a:lnTo>
                      <a:lnTo>
                        <a:pt x="30"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53" name="Group 379"/>
              <p:cNvGrpSpPr/>
              <p:nvPr/>
            </p:nvGrpSpPr>
            <p:grpSpPr>
              <a:xfrm>
                <a:off x="3924" y="3012"/>
                <a:ext cx="34" cy="20"/>
                <a:chOff x="3924" y="3012"/>
                <a:chExt cx="34" cy="20"/>
              </a:xfrm>
            </p:grpSpPr>
            <p:sp>
              <p:nvSpPr>
                <p:cNvPr id="54" name="Freeform 380"/>
                <p:cNvSpPr/>
                <p:nvPr/>
              </p:nvSpPr>
              <p:spPr>
                <a:xfrm>
                  <a:off x="3924" y="3015"/>
                  <a:ext cx="30" cy="17"/>
                </a:xfrm>
                <a:custGeom>
                  <a:avLst/>
                  <a:gdLst/>
                  <a:ahLst/>
                  <a:cxnLst>
                    <a:cxn ang="0">
                      <a:pos x="29" y="0"/>
                    </a:cxn>
                    <a:cxn ang="0">
                      <a:pos x="0" y="0"/>
                    </a:cxn>
                    <a:cxn ang="0">
                      <a:pos x="0" y="16"/>
                    </a:cxn>
                    <a:cxn ang="0">
                      <a:pos x="29" y="16"/>
                    </a:cxn>
                    <a:cxn ang="0">
                      <a:pos x="29" y="0"/>
                    </a:cxn>
                  </a:cxnLst>
                  <a:rect l="0" t="0" r="0" b="0"/>
                  <a:pathLst>
                    <a:path w="30" h="17">
                      <a:moveTo>
                        <a:pt x="29" y="0"/>
                      </a:moveTo>
                      <a:lnTo>
                        <a:pt x="0" y="0"/>
                      </a:lnTo>
                      <a:lnTo>
                        <a:pt x="0" y="16"/>
                      </a:lnTo>
                      <a:lnTo>
                        <a:pt x="29" y="16"/>
                      </a:lnTo>
                      <a:lnTo>
                        <a:pt x="29" y="0"/>
                      </a:lnTo>
                    </a:path>
                  </a:pathLst>
                </a:custGeom>
                <a:solidFill>
                  <a:srgbClr val="000000">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Freeform 381"/>
                <p:cNvSpPr/>
                <p:nvPr/>
              </p:nvSpPr>
              <p:spPr>
                <a:xfrm>
                  <a:off x="3927" y="3012"/>
                  <a:ext cx="31" cy="17"/>
                </a:xfrm>
                <a:custGeom>
                  <a:avLst/>
                  <a:gdLst/>
                  <a:ahLst/>
                  <a:cxnLst>
                    <a:cxn ang="0">
                      <a:pos x="30" y="0"/>
                    </a:cxn>
                    <a:cxn ang="0">
                      <a:pos x="0" y="0"/>
                    </a:cxn>
                    <a:cxn ang="0">
                      <a:pos x="0" y="16"/>
                    </a:cxn>
                    <a:cxn ang="0">
                      <a:pos x="30" y="16"/>
                    </a:cxn>
                    <a:cxn ang="0">
                      <a:pos x="30" y="0"/>
                    </a:cxn>
                  </a:cxnLst>
                  <a:rect l="0" t="0" r="0" b="0"/>
                  <a:pathLst>
                    <a:path w="31" h="17">
                      <a:moveTo>
                        <a:pt x="30" y="0"/>
                      </a:moveTo>
                      <a:lnTo>
                        <a:pt x="0" y="0"/>
                      </a:lnTo>
                      <a:lnTo>
                        <a:pt x="0" y="16"/>
                      </a:lnTo>
                      <a:lnTo>
                        <a:pt x="30" y="16"/>
                      </a:lnTo>
                      <a:lnTo>
                        <a:pt x="30" y="0"/>
                      </a:lnTo>
                    </a:path>
                  </a:pathLst>
                </a:custGeom>
                <a:solidFill>
                  <a:srgbClr val="716759">
                    <a:alpha val="100000"/>
                  </a:srgbClr>
                </a:solidFill>
                <a:ln w="9525" cap="rnd" cmpd="sng">
                  <a:solidFill>
                    <a:srgbClr val="000000">
                      <a:alpha val="100000"/>
                    </a:srgbClr>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31" name="Line 382"/>
            <p:cNvSpPr/>
            <p:nvPr/>
          </p:nvSpPr>
          <p:spPr>
            <a:xfrm>
              <a:off x="3695" y="3065"/>
              <a:ext cx="215" cy="594"/>
            </a:xfrm>
            <a:prstGeom prst="line">
              <a:avLst/>
            </a:prstGeom>
            <a:ln w="38100" cap="flat" cmpd="sng">
              <a:solidFill>
                <a:srgbClr val="0000CC"/>
              </a:solidFill>
              <a:prstDash val="solid"/>
              <a:headEnd type="none" w="sm" len="sm"/>
              <a:tailEnd type="none" w="sm" len="sm"/>
            </a:ln>
          </p:spPr>
        </p:sp>
        <p:sp>
          <p:nvSpPr>
            <p:cNvPr id="32" name="Rectangle 383"/>
            <p:cNvSpPr/>
            <p:nvPr/>
          </p:nvSpPr>
          <p:spPr>
            <a:xfrm>
              <a:off x="2424" y="2915"/>
              <a:ext cx="383" cy="250"/>
            </a:xfrm>
            <a:prstGeom prst="rect">
              <a:avLst/>
            </a:prstGeom>
            <a:noFill/>
            <a:ln w="9525">
              <a:noFill/>
            </a:ln>
          </p:spPr>
          <p:txBody>
            <a:bodyPr wrap="none" lIns="92075" tIns="46038" rIns="92075" bIns="4603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hangingPunct="0"/>
              <a:r>
                <a:rPr lang="en-US" altLang="zh-CN" sz="2000" b="1" dirty="0">
                  <a:solidFill>
                    <a:srgbClr val="000000"/>
                  </a:solidFill>
                  <a:latin typeface="Times New Roman" panose="02020603050405020304" pitchFamily="18" charset="0"/>
                </a:rPr>
                <a:t>hub</a:t>
              </a:r>
              <a:endParaRPr lang="en-US" altLang="zh-CN" sz="2000" dirty="0">
                <a:solidFill>
                  <a:srgbClr val="000000"/>
                </a:solidFill>
                <a:latin typeface="Times New Roman" panose="02020603050405020304" pitchFamily="18" charset="0"/>
              </a:endParaRPr>
            </a:p>
          </p:txBody>
        </p:sp>
        <p:sp>
          <p:nvSpPr>
            <p:cNvPr id="33" name="Rectangle 384"/>
            <p:cNvSpPr/>
            <p:nvPr/>
          </p:nvSpPr>
          <p:spPr>
            <a:xfrm>
              <a:off x="1398" y="3301"/>
              <a:ext cx="1334" cy="250"/>
            </a:xfrm>
            <a:prstGeom prst="rect">
              <a:avLst/>
            </a:prstGeom>
            <a:noFill/>
            <a:ln w="9525">
              <a:noFill/>
            </a:ln>
          </p:spPr>
          <p:txBody>
            <a:bodyPr wrap="none" lIns="92075" tIns="46038" rIns="92075" bIns="4603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a:r>
                <a:rPr lang="zh-CN" altLang="en-US" sz="2000" b="1" dirty="0">
                  <a:solidFill>
                    <a:srgbClr val="000000"/>
                  </a:solidFill>
                  <a:latin typeface="Times New Roman" panose="02020603050405020304" pitchFamily="18" charset="0"/>
                </a:rPr>
                <a:t>段最大长度 </a:t>
              </a:r>
              <a:r>
                <a:rPr lang="en-US" altLang="zh-CN" sz="2000" b="1" dirty="0">
                  <a:solidFill>
                    <a:srgbClr val="000000"/>
                  </a:solidFill>
                  <a:latin typeface="Times New Roman" panose="02020603050405020304" pitchFamily="18" charset="0"/>
                </a:rPr>
                <a:t>100m</a:t>
              </a:r>
              <a:endParaRPr lang="en-US" altLang="zh-CN" sz="2000" b="1" dirty="0">
                <a:solidFill>
                  <a:srgbClr val="000000"/>
                </a:solidFill>
                <a:latin typeface="Times New Roman" panose="02020603050405020304" pitchFamily="18" charset="0"/>
              </a:endParaRPr>
            </a:p>
          </p:txBody>
        </p:sp>
        <p:sp>
          <p:nvSpPr>
            <p:cNvPr id="34" name="Line 385"/>
            <p:cNvSpPr/>
            <p:nvPr/>
          </p:nvSpPr>
          <p:spPr>
            <a:xfrm flipH="1">
              <a:off x="2019" y="2984"/>
              <a:ext cx="2" cy="290"/>
            </a:xfrm>
            <a:prstGeom prst="line">
              <a:avLst/>
            </a:prstGeom>
            <a:ln w="12699" cap="flat" cmpd="sng">
              <a:solidFill>
                <a:srgbClr val="000000"/>
              </a:solidFill>
              <a:prstDash val="solid"/>
              <a:headEnd type="stealth" w="med" len="med"/>
              <a:tailEnd type="none" w="sm" len="sm"/>
            </a:ln>
          </p:spPr>
        </p:sp>
        <p:sp>
          <p:nvSpPr>
            <p:cNvPr id="35" name="Line 386"/>
            <p:cNvSpPr/>
            <p:nvPr/>
          </p:nvSpPr>
          <p:spPr>
            <a:xfrm flipV="1">
              <a:off x="2011" y="3575"/>
              <a:ext cx="2" cy="286"/>
            </a:xfrm>
            <a:prstGeom prst="line">
              <a:avLst/>
            </a:prstGeom>
            <a:ln w="12699" cap="flat" cmpd="sng">
              <a:solidFill>
                <a:srgbClr val="000000"/>
              </a:solidFill>
              <a:prstDash val="solid"/>
              <a:headEnd type="stealth" w="med" len="med"/>
              <a:tailEnd type="none" w="sm" len="sm"/>
            </a:ln>
          </p:spPr>
        </p:sp>
        <p:sp>
          <p:nvSpPr>
            <p:cNvPr id="36" name="Line 387"/>
            <p:cNvSpPr/>
            <p:nvPr/>
          </p:nvSpPr>
          <p:spPr>
            <a:xfrm flipV="1">
              <a:off x="1897" y="3854"/>
              <a:ext cx="182" cy="1"/>
            </a:xfrm>
            <a:prstGeom prst="line">
              <a:avLst/>
            </a:prstGeom>
            <a:ln w="12699" cap="flat" cmpd="sng">
              <a:solidFill>
                <a:srgbClr val="000000"/>
              </a:solidFill>
              <a:prstDash val="solid"/>
              <a:headEnd type="none" w="sm" len="sm"/>
              <a:tailEnd type="none" w="sm" len="sm"/>
            </a:ln>
          </p:spPr>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星形以太网 </a:t>
            </a:r>
            <a:r>
              <a:rPr lang="en-US" altLang="zh-CN" dirty="0">
                <a:latin typeface="Times New Roman" panose="02020603050405020304" pitchFamily="18" charset="0"/>
                <a:cs typeface="Times New Roman" panose="02020603050405020304" pitchFamily="18" charset="0"/>
              </a:rPr>
              <a:t>10BASE-T</a:t>
            </a:r>
            <a:r>
              <a:rPr lang="en-US" altLang="zh-CN" dirty="0"/>
              <a:t> </a:t>
            </a:r>
            <a:endParaRPr lang="en-US" altLang="zh-CN" dirty="0"/>
          </a:p>
        </p:txBody>
      </p:sp>
      <p:sp>
        <p:nvSpPr>
          <p:cNvPr id="427011" name="Rectangle 3"/>
          <p:cNvSpPr>
            <a:spLocks noGrp="1" noChangeArrowheads="1"/>
          </p:cNvSpPr>
          <p:nvPr>
            <p:ph idx="1"/>
          </p:nvPr>
        </p:nvSpPr>
        <p:spPr>
          <a:xfrm>
            <a:off x="855340" y="1196753"/>
            <a:ext cx="9066212" cy="1781036"/>
          </a:xfrm>
        </p:spPr>
        <p:txBody>
          <a:bodyPr/>
          <a:lstStyle/>
          <a:p>
            <a:r>
              <a:rPr lang="en-US" altLang="zh-CN" dirty="0">
                <a:latin typeface="Times New Roman" panose="02020603050405020304" pitchFamily="18" charset="0"/>
                <a:cs typeface="Times New Roman" panose="02020603050405020304" pitchFamily="18" charset="0"/>
              </a:rPr>
              <a:t>1990 </a:t>
            </a:r>
            <a:r>
              <a:rPr lang="zh-CN" altLang="zh-CN" dirty="0">
                <a:latin typeface="Times New Roman" panose="02020603050405020304" pitchFamily="18" charset="0"/>
                <a:cs typeface="Times New Roman" panose="02020603050405020304" pitchFamily="18" charset="0"/>
              </a:rPr>
              <a:t>年</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IEEE </a:t>
            </a:r>
            <a:r>
              <a:rPr lang="zh-CN" altLang="zh-CN" dirty="0">
                <a:latin typeface="Times New Roman" panose="02020603050405020304" pitchFamily="18" charset="0"/>
                <a:cs typeface="Times New Roman" panose="02020603050405020304" pitchFamily="18" charset="0"/>
              </a:rPr>
              <a:t>制定出星形以太网</a:t>
            </a:r>
            <a:r>
              <a:rPr lang="en-US" altLang="zh-CN" dirty="0">
                <a:latin typeface="Times New Roman" panose="02020603050405020304" pitchFamily="18" charset="0"/>
                <a:cs typeface="Times New Roman" panose="02020603050405020304" pitchFamily="18" charset="0"/>
              </a:rPr>
              <a:t> 10BASE-T </a:t>
            </a:r>
            <a:r>
              <a:rPr lang="zh-CN" altLang="zh-CN" dirty="0">
                <a:latin typeface="Times New Roman" panose="02020603050405020304" pitchFamily="18" charset="0"/>
                <a:cs typeface="Times New Roman" panose="02020603050405020304" pitchFamily="18" charset="0"/>
              </a:rPr>
              <a:t>的标准</a:t>
            </a:r>
            <a:r>
              <a:rPr lang="en-US" altLang="zh-CN" dirty="0">
                <a:latin typeface="Times New Roman" panose="02020603050405020304" pitchFamily="18" charset="0"/>
                <a:cs typeface="Times New Roman" panose="02020603050405020304" pitchFamily="18" charset="0"/>
              </a:rPr>
              <a:t> 802.3i</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a:solidFill>
                    <a:srgbClr val="000099"/>
                  </a:solidFill>
                  <a:latin typeface="+mn-lt"/>
                  <a:ea typeface="黑体" panose="02010609060101010101" pitchFamily="2" charset="-122"/>
                </a:rPr>
                <a:t>双绞线</a:t>
              </a:r>
              <a:endParaRPr lang="zh-CN" altLang="en-US" sz="2800" b="1" dirty="0">
                <a:solidFill>
                  <a:srgbClr val="000099"/>
                </a:solidFill>
                <a:latin typeface="+mn-lt"/>
                <a:ea typeface="黑体" panose="02010609060101010101"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1627369" cy="523220"/>
            </a:xfrm>
            <a:prstGeom prst="rect">
              <a:avLst/>
            </a:prstGeom>
          </p:spPr>
          <p:txBody>
            <a:bodyPr wrap="none">
              <a:spAutoFit/>
            </a:bodyPr>
            <a:lstStyle/>
            <a:p>
              <a:r>
                <a:rPr lang="zh-CN" altLang="zh-CN" sz="2800" b="1" dirty="0">
                  <a:solidFill>
                    <a:srgbClr val="000099"/>
                  </a:solidFill>
                  <a:latin typeface="+mn-lt"/>
                  <a:ea typeface="黑体" panose="02010609060101010101" pitchFamily="2" charset="-122"/>
                </a:rPr>
                <a:t>基带</a:t>
              </a:r>
              <a:r>
                <a:rPr lang="zh-CN" altLang="en-US" sz="2800" b="1" dirty="0">
                  <a:solidFill>
                    <a:srgbClr val="000099"/>
                  </a:solidFill>
                  <a:latin typeface="+mn-lt"/>
                  <a:ea typeface="黑体" panose="02010609060101010101" pitchFamily="2" charset="-122"/>
                </a:rPr>
                <a:t>信号</a:t>
              </a:r>
              <a:endParaRPr lang="zh-CN" altLang="en-US" sz="2800" b="1" dirty="0">
                <a:solidFill>
                  <a:srgbClr val="000099"/>
                </a:solidFill>
                <a:latin typeface="+mn-lt"/>
                <a:ea typeface="黑体" panose="02010609060101010101"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a:solidFill>
                    <a:srgbClr val="000099"/>
                  </a:solidFill>
                  <a:latin typeface="+mn-lt"/>
                  <a:ea typeface="黑体" panose="02010609060101010101" pitchFamily="2" charset="-122"/>
                </a:rPr>
                <a:t>速率为</a:t>
              </a:r>
              <a:r>
                <a:rPr lang="en-US" altLang="zh-CN" sz="2800" b="1" dirty="0">
                  <a:solidFill>
                    <a:srgbClr val="000099"/>
                  </a:solidFill>
                  <a:latin typeface="+mn-lt"/>
                  <a:ea typeface="黑体" panose="02010609060101010101" pitchFamily="2" charset="-122"/>
                </a:rPr>
                <a:t>10 Mbit/s </a:t>
              </a:r>
              <a:endParaRPr lang="zh-CN" altLang="en-US" sz="2800" b="1" dirty="0">
                <a:solidFill>
                  <a:srgbClr val="000099"/>
                </a:solidFill>
                <a:latin typeface="+mn-lt"/>
                <a:ea typeface="黑体" panose="02010609060101010101" pitchFamily="2" charset="-122"/>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latin typeface="Times New Roman" panose="02020603050405020304" pitchFamily="18" charset="0"/>
                <a:cs typeface="Times New Roman" panose="02020603050405020304" pitchFamily="18" charset="0"/>
              </a:rPr>
              <a:t>10BASE-T</a:t>
            </a:r>
            <a:r>
              <a:rPr lang="en-US" altLang="zh-CN" dirty="0"/>
              <a:t> </a:t>
            </a:r>
            <a:endParaRPr lang="en-US" altLang="zh-CN" dirty="0"/>
          </a:p>
        </p:txBody>
      </p:sp>
      <p:sp>
        <p:nvSpPr>
          <p:cNvPr id="427011" name="Rectangle 3"/>
          <p:cNvSpPr>
            <a:spLocks noGrp="1" noChangeArrowheads="1"/>
          </p:cNvSpPr>
          <p:nvPr>
            <p:ph idx="1"/>
          </p:nvPr>
        </p:nvSpPr>
        <p:spPr/>
        <p:txBody>
          <a:bodyPr/>
          <a:lstStyle/>
          <a:p>
            <a:r>
              <a:rPr lang="zh-CN" altLang="en-US" dirty="0"/>
              <a:t>使</a:t>
            </a:r>
            <a:r>
              <a:rPr lang="zh-CN" altLang="en-US" dirty="0">
                <a:latin typeface="Times New Roman" panose="02020603050405020304" pitchFamily="18" charset="0"/>
                <a:cs typeface="Times New Roman" panose="02020603050405020304" pitchFamily="18" charset="0"/>
              </a:rPr>
              <a:t>用无屏蔽双绞线，采用星形拓扑。</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每个站需要用两对双绞线，分别用于发送和接收。</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双绞线的两端使用</a:t>
            </a:r>
            <a:r>
              <a:rPr lang="en-US" altLang="zh-CN" dirty="0">
                <a:latin typeface="Times New Roman" panose="02020603050405020304" pitchFamily="18" charset="0"/>
                <a:cs typeface="Times New Roman" panose="02020603050405020304" pitchFamily="18" charset="0"/>
              </a:rPr>
              <a:t> RJ-45 </a:t>
            </a:r>
            <a:r>
              <a:rPr lang="zh-CN" altLang="zh-CN" dirty="0">
                <a:latin typeface="Times New Roman" panose="02020603050405020304" pitchFamily="18" charset="0"/>
                <a:cs typeface="Times New Roman" panose="02020603050405020304" pitchFamily="18" charset="0"/>
              </a:rPr>
              <a:t>插头</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集线器使用了大规模集成电路芯片，因此</a:t>
            </a:r>
            <a:r>
              <a:rPr lang="zh-CN" altLang="zh-CN" dirty="0">
                <a:latin typeface="Times New Roman" panose="02020603050405020304" pitchFamily="18" charset="0"/>
                <a:cs typeface="Times New Roman" panose="02020603050405020304" pitchFamily="18" charset="0"/>
              </a:rPr>
              <a:t>集线器的可靠性提高</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10BASE-T </a:t>
            </a:r>
            <a:r>
              <a:rPr lang="zh-CN" altLang="en-US" dirty="0">
                <a:latin typeface="Times New Roman" panose="02020603050405020304" pitchFamily="18" charset="0"/>
                <a:cs typeface="Times New Roman" panose="02020603050405020304" pitchFamily="18" charset="0"/>
              </a:rPr>
              <a:t>的通信距离稍短，每个站到集线器的距离不超过 </a:t>
            </a:r>
            <a:r>
              <a:rPr lang="en-US" altLang="zh-CN" dirty="0">
                <a:latin typeface="Times New Roman" panose="02020603050405020304" pitchFamily="18" charset="0"/>
                <a:cs typeface="Times New Roman" panose="02020603050405020304" pitchFamily="18" charset="0"/>
              </a:rPr>
              <a:t>100 m</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IEEE802</a:t>
            </a:r>
            <a:r>
              <a:rPr lang="en-US" altLang="en-US"/>
              <a:t>系列标准</a:t>
            </a:r>
            <a:endParaRPr lang="zh-CN" altLang="en-US"/>
          </a:p>
        </p:txBody>
      </p:sp>
      <p:pic>
        <p:nvPicPr>
          <p:cNvPr id="10138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7340" y="1341439"/>
            <a:ext cx="9398661" cy="4524375"/>
          </a:xfrm>
          <a:prstGeom prst="rect">
            <a:avLst/>
          </a:prstGeom>
          <a:noFill/>
          <a:ln>
            <a:noFill/>
          </a:ln>
          <a:effectLst/>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7049988" cy="792088"/>
          </a:xfrm>
        </p:spPr>
        <p:txBody>
          <a:bodyPr/>
          <a:lstStyle/>
          <a:p>
            <a:pPr algn="ctr"/>
            <a:r>
              <a:rPr lang="en-US" altLang="zh-CN" sz="3600" dirty="0">
                <a:latin typeface="Times New Roman" panose="02020603050405020304" pitchFamily="18" charset="0"/>
                <a:cs typeface="Times New Roman" panose="02020603050405020304" pitchFamily="18" charset="0"/>
              </a:rPr>
              <a:t>10BASE-T </a:t>
            </a:r>
            <a:r>
              <a:rPr lang="zh-CN" altLang="en-US" sz="3600" dirty="0"/>
              <a:t>以太网在局域网中</a:t>
            </a:r>
            <a:br>
              <a:rPr lang="en-US" altLang="zh-CN" sz="3600" dirty="0"/>
            </a:br>
            <a:r>
              <a:rPr lang="zh-CN" altLang="en-US" sz="3600" dirty="0"/>
              <a:t>的统治地位</a:t>
            </a:r>
            <a:endParaRPr lang="zh-CN" altLang="en-US" sz="3600" dirty="0"/>
          </a:p>
        </p:txBody>
      </p:sp>
      <p:sp>
        <p:nvSpPr>
          <p:cNvPr id="428035"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这种 </a:t>
            </a:r>
            <a:r>
              <a:rPr lang="en-US" altLang="zh-CN" dirty="0">
                <a:latin typeface="Times New Roman" panose="02020603050405020304" pitchFamily="18" charset="0"/>
                <a:cs typeface="Times New Roman" panose="02020603050405020304" pitchFamily="18" charset="0"/>
              </a:rPr>
              <a:t>10 Mbit/s </a:t>
            </a:r>
            <a:r>
              <a:rPr lang="zh-CN" altLang="en-US" dirty="0">
                <a:latin typeface="Times New Roman" panose="02020603050405020304" pitchFamily="18" charset="0"/>
                <a:cs typeface="Times New Roman" panose="02020603050405020304" pitchFamily="18" charset="0"/>
              </a:rPr>
              <a:t>速率的无屏蔽双绞线星形网的出现，既降低了成本，又提高了可靠性。 具有很高的性价比。</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10BASE-T </a:t>
            </a:r>
            <a:r>
              <a:rPr lang="zh-CN" altLang="en-US" dirty="0">
                <a:latin typeface="Times New Roman" panose="02020603050405020304" pitchFamily="18" charset="0"/>
                <a:cs typeface="Times New Roman" panose="02020603050405020304" pitchFamily="18" charset="0"/>
              </a:rPr>
              <a:t>双绞线以太网的出现，是局域网发展史上的一个非常重要的里程碑，它为以太网在局域网中的统治地位奠定了牢固的基础。</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从此以太网的拓扑就从总线</a:t>
            </a:r>
            <a:r>
              <a:rPr lang="zh-CN" altLang="en-US" dirty="0">
                <a:latin typeface="Times New Roman" panose="02020603050405020304" pitchFamily="18" charset="0"/>
                <a:cs typeface="Times New Roman" panose="02020603050405020304" pitchFamily="18" charset="0"/>
              </a:rPr>
              <a:t>形</a:t>
            </a:r>
            <a:r>
              <a:rPr lang="zh-CN" altLang="zh-CN" dirty="0">
                <a:latin typeface="Times New Roman" panose="02020603050405020304" pitchFamily="18" charset="0"/>
                <a:cs typeface="Times New Roman" panose="02020603050405020304" pitchFamily="18" charset="0"/>
              </a:rPr>
              <a:t>变为更加方便的星</a:t>
            </a:r>
            <a:r>
              <a:rPr lang="zh-CN" altLang="en-US" dirty="0">
                <a:latin typeface="Times New Roman" panose="02020603050405020304" pitchFamily="18" charset="0"/>
                <a:cs typeface="Times New Roman" panose="02020603050405020304" pitchFamily="18" charset="0"/>
              </a:rPr>
              <a:t>形</a:t>
            </a:r>
            <a:r>
              <a:rPr lang="zh-CN" altLang="zh-CN" dirty="0">
                <a:latin typeface="Times New Roman" panose="02020603050405020304" pitchFamily="18" charset="0"/>
                <a:cs typeface="Times New Roman" panose="02020603050405020304" pitchFamily="18" charset="0"/>
              </a:rPr>
              <a:t>网络，而以太网也就在局域网中占据</a:t>
            </a:r>
            <a:r>
              <a:rPr lang="zh-CN" altLang="zh-CN" dirty="0"/>
              <a:t>了统治地位。</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endParaRPr lang="zh-CN" altLang="en-US"/>
          </a:p>
        </p:txBody>
      </p:sp>
      <p:sp>
        <p:nvSpPr>
          <p:cNvPr id="429059" name="Rectangle 3"/>
          <p:cNvSpPr>
            <a:spLocks noGrp="1" noChangeArrowheads="1"/>
          </p:cNvSpPr>
          <p:nvPr>
            <p:ph idx="1"/>
          </p:nvPr>
        </p:nvSpPr>
        <p:spPr>
          <a:xfrm>
            <a:off x="1031983" y="1896384"/>
            <a:ext cx="8346723" cy="3332816"/>
          </a:xfrm>
        </p:spPr>
        <p:txBody>
          <a:bodyPr/>
          <a:lstStyle/>
          <a:p>
            <a:r>
              <a:rPr lang="en-US" altLang="zh-CN" sz="2900" dirty="0">
                <a:latin typeface="Times New Roman" panose="02020603050405020304" pitchFamily="18" charset="0"/>
                <a:cs typeface="Times New Roman" panose="02020603050405020304" pitchFamily="18" charset="0"/>
              </a:rPr>
              <a:t>(1) </a:t>
            </a:r>
            <a:r>
              <a:rPr lang="zh-CN" altLang="en-US" sz="2900" dirty="0">
                <a:latin typeface="Times New Roman" panose="02020603050405020304" pitchFamily="18" charset="0"/>
                <a:cs typeface="Times New Roman" panose="02020603050405020304" pitchFamily="18" charset="0"/>
              </a:rPr>
              <a:t>集线器是使用电子器件来模拟实际电缆线的工作，因此整个系统仍然像一个传统的以太网那样运行。</a:t>
            </a:r>
            <a:r>
              <a:rPr lang="zh-CN" altLang="en-US" sz="2900" dirty="0">
                <a:solidFill>
                  <a:srgbClr val="0000CC"/>
                </a:solidFill>
                <a:latin typeface="Times New Roman" panose="02020603050405020304" pitchFamily="18" charset="0"/>
                <a:cs typeface="Times New Roman" panose="02020603050405020304" pitchFamily="18" charset="0"/>
              </a:rPr>
              <a:t>使用集线器的以太网在</a:t>
            </a:r>
            <a:r>
              <a:rPr lang="zh-CN" altLang="en-US" sz="2900" dirty="0">
                <a:solidFill>
                  <a:srgbClr val="FF0000"/>
                </a:solidFill>
                <a:latin typeface="Times New Roman" panose="02020603050405020304" pitchFamily="18" charset="0"/>
                <a:cs typeface="Times New Roman" panose="02020603050405020304" pitchFamily="18" charset="0"/>
              </a:rPr>
              <a:t>逻辑上仍是一个总线网，</a:t>
            </a:r>
            <a:r>
              <a:rPr lang="zh-CN" altLang="en-US" sz="2900" dirty="0">
                <a:solidFill>
                  <a:srgbClr val="0000CC"/>
                </a:solidFill>
                <a:latin typeface="Times New Roman" panose="02020603050405020304" pitchFamily="18" charset="0"/>
                <a:cs typeface="Times New Roman" panose="02020603050405020304" pitchFamily="18" charset="0"/>
              </a:rPr>
              <a:t>各工作站使用的还是 </a:t>
            </a:r>
            <a:r>
              <a:rPr lang="en-US" altLang="zh-CN" sz="2900" dirty="0">
                <a:solidFill>
                  <a:srgbClr val="0000CC"/>
                </a:solidFill>
                <a:latin typeface="Times New Roman" panose="02020603050405020304" pitchFamily="18" charset="0"/>
                <a:cs typeface="Times New Roman" panose="02020603050405020304" pitchFamily="18" charset="0"/>
              </a:rPr>
              <a:t>CSMA/CD</a:t>
            </a:r>
            <a:r>
              <a:rPr lang="en-US" altLang="zh-CN" sz="2900" b="1" dirty="0">
                <a:solidFill>
                  <a:srgbClr val="0000CC"/>
                </a:solidFill>
                <a:latin typeface="Times New Roman" panose="02020603050405020304" pitchFamily="18" charset="0"/>
                <a:cs typeface="Times New Roman" panose="02020603050405020304" pitchFamily="18" charset="0"/>
              </a:rPr>
              <a:t> </a:t>
            </a:r>
            <a:r>
              <a:rPr lang="zh-CN" altLang="en-US" sz="2900" dirty="0">
                <a:solidFill>
                  <a:srgbClr val="0000CC"/>
                </a:solidFill>
                <a:latin typeface="Times New Roman" panose="02020603050405020304" pitchFamily="18" charset="0"/>
                <a:cs typeface="Times New Roman" panose="02020603050405020304" pitchFamily="18" charset="0"/>
              </a:rPr>
              <a:t>协议，并</a:t>
            </a:r>
            <a:r>
              <a:rPr lang="zh-CN" altLang="en-US" sz="2900" dirty="0">
                <a:solidFill>
                  <a:srgbClr val="FF0000"/>
                </a:solidFill>
                <a:latin typeface="Times New Roman" panose="02020603050405020304" pitchFamily="18" charset="0"/>
                <a:cs typeface="Times New Roman" panose="02020603050405020304" pitchFamily="18" charset="0"/>
              </a:rPr>
              <a:t>共享逻辑上的总线。</a:t>
            </a:r>
            <a:r>
              <a:rPr lang="zh-CN" altLang="en-US" sz="2900" dirty="0">
                <a:solidFill>
                  <a:srgbClr val="0000CC"/>
                </a:solidFill>
                <a:latin typeface="Times New Roman" panose="02020603050405020304" pitchFamily="18" charset="0"/>
                <a:cs typeface="Times New Roman" panose="02020603050405020304" pitchFamily="18" charset="0"/>
              </a:rPr>
              <a:t> </a:t>
            </a:r>
            <a:endParaRPr lang="zh-CN" altLang="en-US" sz="2900" dirty="0">
              <a:latin typeface="Times New Roman" panose="02020603050405020304" pitchFamily="18" charset="0"/>
              <a:cs typeface="Times New Roman" panose="02020603050405020304" pitchFamily="18" charset="0"/>
            </a:endParaRPr>
          </a:p>
          <a:p>
            <a:r>
              <a:rPr lang="en-US" altLang="zh-CN" sz="2900" dirty="0">
                <a:latin typeface="Times New Roman" panose="02020603050405020304" pitchFamily="18" charset="0"/>
                <a:cs typeface="Times New Roman" panose="02020603050405020304" pitchFamily="18" charset="0"/>
              </a:rPr>
              <a:t>(2)</a:t>
            </a:r>
            <a:r>
              <a:rPr lang="zh-CN" altLang="en-US" sz="2900" dirty="0">
                <a:latin typeface="Times New Roman" panose="02020603050405020304" pitchFamily="18" charset="0"/>
                <a:cs typeface="Times New Roman" panose="02020603050405020304" pitchFamily="18" charset="0"/>
              </a:rPr>
              <a:t>集线器很像一个多接口的转发器</a:t>
            </a:r>
            <a:endParaRPr lang="zh-CN" altLang="en-US" sz="2900" dirty="0">
              <a:latin typeface="Times New Roman" panose="02020603050405020304" pitchFamily="18" charset="0"/>
              <a:cs typeface="Times New Roman" panose="02020603050405020304" pitchFamily="18" charset="0"/>
            </a:endParaRPr>
          </a:p>
          <a:p>
            <a:r>
              <a:rPr lang="en-US" altLang="zh-CN" sz="2900" dirty="0">
                <a:latin typeface="Times New Roman" panose="02020603050405020304" pitchFamily="18" charset="0"/>
                <a:cs typeface="Times New Roman" panose="02020603050405020304" pitchFamily="18" charset="0"/>
              </a:rPr>
              <a:t>(3) </a:t>
            </a:r>
            <a:r>
              <a:rPr lang="zh-CN" altLang="en-US" sz="2900" dirty="0">
                <a:latin typeface="Times New Roman" panose="02020603050405020304" pitchFamily="18" charset="0"/>
                <a:cs typeface="Times New Roman" panose="02020603050405020304" pitchFamily="18" charset="0"/>
              </a:rPr>
              <a:t>集线器</a:t>
            </a:r>
            <a:r>
              <a:rPr lang="zh-CN" altLang="en-US" sz="2900" dirty="0">
                <a:solidFill>
                  <a:srgbClr val="FF0000"/>
                </a:solidFill>
                <a:latin typeface="Times New Roman" panose="02020603050405020304" pitchFamily="18" charset="0"/>
                <a:cs typeface="Times New Roman" panose="02020603050405020304" pitchFamily="18" charset="0"/>
              </a:rPr>
              <a:t>工作在物理层。每个端口仅转发比特，不检测碰撞。</a:t>
            </a:r>
            <a:endParaRPr lang="en-US" altLang="zh-CN" sz="2900" dirty="0">
              <a:solidFill>
                <a:srgbClr val="FF0000"/>
              </a:solidFill>
              <a:latin typeface="Times New Roman" panose="02020603050405020304" pitchFamily="18" charset="0"/>
              <a:cs typeface="Times New Roman" panose="02020603050405020304" pitchFamily="18" charset="0"/>
            </a:endParaRPr>
          </a:p>
          <a:p>
            <a:r>
              <a:rPr lang="en-US" altLang="zh-CN" sz="2900" dirty="0">
                <a:latin typeface="Times New Roman" panose="02020603050405020304" pitchFamily="18" charset="0"/>
                <a:cs typeface="Times New Roman" panose="02020603050405020304" pitchFamily="18" charset="0"/>
              </a:rPr>
              <a:t>(4) </a:t>
            </a:r>
            <a:r>
              <a:rPr lang="zh-CN" altLang="zh-CN" sz="2900" dirty="0">
                <a:latin typeface="Times New Roman" panose="02020603050405020304" pitchFamily="18" charset="0"/>
                <a:cs typeface="Times New Roman" panose="02020603050405020304" pitchFamily="18" charset="0"/>
              </a:rPr>
              <a:t>集线器采用了专门的芯片，进行自适应串音回波抵消</a:t>
            </a:r>
            <a:r>
              <a:rPr lang="zh-CN" altLang="en-US" sz="2900" dirty="0">
                <a:latin typeface="Times New Roman" panose="02020603050405020304" pitchFamily="18" charset="0"/>
                <a:cs typeface="Times New Roman" panose="02020603050405020304" pitchFamily="18" charset="0"/>
              </a:rPr>
              <a:t>，减少了</a:t>
            </a:r>
            <a:r>
              <a:rPr lang="zh-CN" altLang="zh-CN" sz="2900" dirty="0">
                <a:latin typeface="Times New Roman" panose="02020603050405020304" pitchFamily="18" charset="0"/>
                <a:cs typeface="Times New Roman" panose="02020603050405020304" pitchFamily="18" charset="0"/>
              </a:rPr>
              <a:t>近端串音</a:t>
            </a:r>
            <a:r>
              <a:rPr lang="zh-CN" altLang="en-US" sz="2900" dirty="0"/>
              <a:t>。</a:t>
            </a:r>
            <a:endParaRPr lang="zh-CN" altLang="en-US" sz="29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endParaRPr lang="zh-CN" altLang="en-US"/>
          </a:p>
        </p:txBody>
      </p:sp>
      <p:grpSp>
        <p:nvGrpSpPr>
          <p:cNvPr id="2" name="组合 1"/>
          <p:cNvGrpSpPr/>
          <p:nvPr/>
        </p:nvGrpSpPr>
        <p:grpSpPr>
          <a:xfrm>
            <a:off x="1599406" y="1801019"/>
            <a:ext cx="6708907" cy="3160712"/>
            <a:chOff x="1442906" y="2212976"/>
            <a:chExt cx="6708907" cy="3160712"/>
          </a:xfrm>
        </p:grpSpPr>
        <p:grpSp>
          <p:nvGrpSpPr>
            <p:cNvPr id="430083" name="Group 3"/>
            <p:cNvGrpSpPr/>
            <p:nvPr/>
          </p:nvGrpSpPr>
          <p:grpSpPr bwMode="auto">
            <a:xfrm rot="-3098467">
              <a:off x="2022145" y="3956249"/>
              <a:ext cx="1127125" cy="98028"/>
              <a:chOff x="1548" y="1476"/>
              <a:chExt cx="1338" cy="120"/>
            </a:xfrm>
          </p:grpSpPr>
          <p:sp>
            <p:nvSpPr>
              <p:cNvPr id="430084" name="Freeform 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85" name="Freeform 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86" name="Group 6"/>
            <p:cNvGrpSpPr/>
            <p:nvPr/>
          </p:nvGrpSpPr>
          <p:grpSpPr bwMode="auto">
            <a:xfrm rot="-3098467">
              <a:off x="2458972" y="3956249"/>
              <a:ext cx="1127125" cy="98028"/>
              <a:chOff x="1548" y="1476"/>
              <a:chExt cx="1338" cy="120"/>
            </a:xfrm>
          </p:grpSpPr>
          <p:sp>
            <p:nvSpPr>
              <p:cNvPr id="430087" name="Freeform 7"/>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88" name="Freeform 8"/>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89" name="Group 9"/>
            <p:cNvGrpSpPr/>
            <p:nvPr/>
          </p:nvGrpSpPr>
          <p:grpSpPr bwMode="auto">
            <a:xfrm rot="3701259" flipH="1">
              <a:off x="6306079" y="3949965"/>
              <a:ext cx="1001712" cy="96308"/>
              <a:chOff x="1548" y="1476"/>
              <a:chExt cx="1338" cy="120"/>
            </a:xfrm>
          </p:grpSpPr>
          <p:sp>
            <p:nvSpPr>
              <p:cNvPr id="430090" name="Freeform 10"/>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1" name="Freeform 11"/>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92" name="Group 12"/>
            <p:cNvGrpSpPr/>
            <p:nvPr/>
          </p:nvGrpSpPr>
          <p:grpSpPr bwMode="auto">
            <a:xfrm rot="3701259" flipH="1">
              <a:off x="6817718" y="3969743"/>
              <a:ext cx="1001713" cy="98028"/>
              <a:chOff x="1548" y="1476"/>
              <a:chExt cx="1338" cy="120"/>
            </a:xfrm>
          </p:grpSpPr>
          <p:sp>
            <p:nvSpPr>
              <p:cNvPr id="430093" name="Freeform 13"/>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4" name="Freeform 14"/>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2" name="Freeform 22"/>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3" name="Freeform 23"/>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4" name="Freeform 24"/>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5" name="Freeform 25"/>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anose="02010609060101010101" pitchFamily="2" charset="-122"/>
                </a:rPr>
                <a:t>集</a:t>
              </a:r>
              <a:endParaRPr kumimoji="1" lang="zh-CN" altLang="en-US" sz="2800" b="1" dirty="0">
                <a:solidFill>
                  <a:srgbClr val="000099"/>
                </a:solidFill>
                <a:latin typeface="+mn-lt"/>
                <a:ea typeface="黑体" panose="02010609060101010101" pitchFamily="2" charset="-122"/>
              </a:endParaRPr>
            </a:p>
            <a:p>
              <a:pPr defTabSz="762000" eaLnBrk="0" hangingPunct="0">
                <a:lnSpc>
                  <a:spcPct val="90000"/>
                </a:lnSpc>
              </a:pPr>
              <a:r>
                <a:rPr kumimoji="1" lang="zh-CN" altLang="en-US" sz="2800" b="1" dirty="0">
                  <a:solidFill>
                    <a:srgbClr val="000099"/>
                  </a:solidFill>
                  <a:latin typeface="+mn-lt"/>
                  <a:ea typeface="黑体" panose="02010609060101010101" pitchFamily="2" charset="-122"/>
                </a:rPr>
                <a:t>线</a:t>
              </a:r>
              <a:endParaRPr kumimoji="1" lang="zh-CN" altLang="en-US" sz="2800" b="1" dirty="0">
                <a:solidFill>
                  <a:srgbClr val="000099"/>
                </a:solidFill>
                <a:latin typeface="+mn-lt"/>
                <a:ea typeface="黑体" panose="02010609060101010101" pitchFamily="2" charset="-122"/>
              </a:endParaRPr>
            </a:p>
            <a:p>
              <a:pPr defTabSz="762000" eaLnBrk="0" hangingPunct="0">
                <a:lnSpc>
                  <a:spcPct val="90000"/>
                </a:lnSpc>
              </a:pPr>
              <a:r>
                <a:rPr kumimoji="1" lang="zh-CN" altLang="en-US" sz="2800" b="1" dirty="0">
                  <a:solidFill>
                    <a:srgbClr val="000099"/>
                  </a:solidFill>
                  <a:latin typeface="+mn-lt"/>
                  <a:ea typeface="黑体" panose="02010609060101010101" pitchFamily="2" charset="-122"/>
                </a:rPr>
                <a:t>器</a:t>
              </a:r>
              <a:endParaRPr kumimoji="1" lang="zh-CN" altLang="en-US" sz="2800" b="1" dirty="0">
                <a:solidFill>
                  <a:srgbClr val="000099"/>
                </a:solidFill>
                <a:latin typeface="+mn-lt"/>
                <a:ea typeface="黑体" panose="02010609060101010101" pitchFamily="2" charset="-122"/>
              </a:endParaRP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网卡</a:t>
              </a:r>
              <a:endParaRPr kumimoji="1" lang="zh-CN" altLang="en-US" sz="2000" b="1" dirty="0">
                <a:solidFill>
                  <a:srgbClr val="000099"/>
                </a:solidFill>
                <a:latin typeface="+mn-lt"/>
                <a:ea typeface="黑体" panose="02010609060101010101" pitchFamily="2" charset="-122"/>
              </a:endParaRP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endParaRPr kumimoji="1" lang="zh-CN" altLang="en-US" sz="2000" b="1">
                <a:solidFill>
                  <a:srgbClr val="000099"/>
                </a:solidFill>
                <a:latin typeface="+mn-lt"/>
                <a:ea typeface="黑体" panose="02010609060101010101" pitchFamily="2" charset="-122"/>
              </a:endParaRP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网卡</a:t>
              </a:r>
              <a:endParaRPr kumimoji="1" lang="zh-CN" altLang="en-US" sz="2000" b="1" dirty="0">
                <a:solidFill>
                  <a:srgbClr val="000099"/>
                </a:solidFill>
                <a:latin typeface="+mn-lt"/>
                <a:ea typeface="黑体" panose="02010609060101010101" pitchFamily="2" charset="-122"/>
              </a:endParaRP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endParaRPr kumimoji="1" lang="zh-CN" altLang="en-US" sz="2000" b="1">
                <a:solidFill>
                  <a:srgbClr val="000099"/>
                </a:solidFill>
                <a:latin typeface="+mn-lt"/>
                <a:ea typeface="黑体" panose="02010609060101010101" pitchFamily="2" charset="-122"/>
              </a:endParaRP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网卡</a:t>
              </a:r>
              <a:endParaRPr kumimoji="1" lang="zh-CN" altLang="en-US" sz="2000" b="1">
                <a:solidFill>
                  <a:srgbClr val="000099"/>
                </a:solidFill>
                <a:latin typeface="+mn-lt"/>
                <a:ea typeface="黑体" panose="02010609060101010101" pitchFamily="2" charset="-122"/>
              </a:endParaRP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endParaRPr kumimoji="1" lang="zh-CN" altLang="en-US" sz="2000" b="1">
                <a:solidFill>
                  <a:srgbClr val="000099"/>
                </a:solidFill>
                <a:latin typeface="+mn-lt"/>
                <a:ea typeface="黑体" panose="02010609060101010101" pitchFamily="2" charset="-122"/>
              </a:endParaRP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双绞线</a:t>
              </a:r>
              <a:endParaRPr kumimoji="1" lang="zh-CN" altLang="en-US" sz="2400" b="1" dirty="0">
                <a:solidFill>
                  <a:srgbClr val="C00000"/>
                </a:solidFill>
                <a:latin typeface="+mn-lt"/>
                <a:ea typeface="黑体" panose="02010609060101010101" pitchFamily="2" charset="-122"/>
              </a:endParaRPr>
            </a:p>
          </p:txBody>
        </p:sp>
        <p:grpSp>
          <p:nvGrpSpPr>
            <p:cNvPr id="430134" name="Group 54"/>
            <p:cNvGrpSpPr/>
            <p:nvPr/>
          </p:nvGrpSpPr>
          <p:grpSpPr bwMode="auto">
            <a:xfrm rot="5400000" flipH="1">
              <a:off x="4703168" y="3946724"/>
              <a:ext cx="876300" cy="98028"/>
              <a:chOff x="1548" y="1476"/>
              <a:chExt cx="1338" cy="120"/>
            </a:xfrm>
          </p:grpSpPr>
          <p:sp>
            <p:nvSpPr>
              <p:cNvPr id="430135" name="Freeform 5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6" name="Freeform 5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137" name="Group 57"/>
            <p:cNvGrpSpPr/>
            <p:nvPr/>
          </p:nvGrpSpPr>
          <p:grpSpPr bwMode="auto">
            <a:xfrm rot="5400000" flipH="1">
              <a:off x="4206942" y="3958630"/>
              <a:ext cx="874712" cy="98029"/>
              <a:chOff x="1548" y="1476"/>
              <a:chExt cx="1338" cy="120"/>
            </a:xfrm>
          </p:grpSpPr>
          <p:sp>
            <p:nvSpPr>
              <p:cNvPr id="430138" name="Freeform 5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9" name="Freeform 5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3.3.4  </a:t>
            </a:r>
            <a:r>
              <a:rPr lang="zh-CN" altLang="en-US" dirty="0">
                <a:latin typeface="Times New Roman" panose="02020603050405020304" pitchFamily="18" charset="0"/>
                <a:cs typeface="Times New Roman" panose="02020603050405020304" pitchFamily="18" charset="0"/>
              </a:rPr>
              <a:t>以</a:t>
            </a:r>
            <a:r>
              <a:rPr lang="zh-CN" altLang="en-US" dirty="0"/>
              <a:t>太网的信道利用率 </a:t>
            </a:r>
            <a:endParaRPr lang="zh-CN" altLang="en-US" dirty="0"/>
          </a:p>
        </p:txBody>
      </p:sp>
      <p:sp>
        <p:nvSpPr>
          <p:cNvPr id="431107" name="Rectangle 3"/>
          <p:cNvSpPr>
            <a:spLocks noGrp="1" noChangeArrowheads="1"/>
          </p:cNvSpPr>
          <p:nvPr>
            <p:ph idx="1"/>
          </p:nvPr>
        </p:nvSpPr>
        <p:spPr>
          <a:xfrm>
            <a:off x="1031983" y="1824376"/>
            <a:ext cx="8346723" cy="3332816"/>
          </a:xfrm>
        </p:spPr>
        <p:txBody>
          <a:bodyPr/>
          <a:lstStyle/>
          <a:p>
            <a:r>
              <a:rPr lang="zh-CN" altLang="zh-CN" dirty="0">
                <a:latin typeface="Times New Roman" panose="02020603050405020304" pitchFamily="18" charset="0"/>
                <a:cs typeface="Times New Roman" panose="02020603050405020304" pitchFamily="18" charset="0"/>
              </a:rPr>
              <a:t>多个站在以太网上同时工作就可能会发生碰撞。</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当发生碰撞时，信道资源实际上是被浪费了。因此，当扣除碰撞所造成的信道损失后，</a:t>
            </a:r>
            <a:r>
              <a:rPr lang="zh-CN" altLang="zh-CN" dirty="0">
                <a:solidFill>
                  <a:srgbClr val="FF0000"/>
                </a:solidFill>
                <a:latin typeface="Times New Roman" panose="02020603050405020304" pitchFamily="18" charset="0"/>
                <a:cs typeface="Times New Roman" panose="02020603050405020304" pitchFamily="18" charset="0"/>
              </a:rPr>
              <a:t>以太网总的信道利用率并不能达到</a:t>
            </a:r>
            <a:r>
              <a:rPr lang="en-US" altLang="zh-CN" dirty="0">
                <a:solidFill>
                  <a:srgbClr val="FF0000"/>
                </a:solidFill>
                <a:latin typeface="Times New Roman" panose="02020603050405020304" pitchFamily="18" charset="0"/>
                <a:cs typeface="Times New Roman" panose="02020603050405020304" pitchFamily="18" charset="0"/>
              </a:rPr>
              <a:t> 100%</a:t>
            </a:r>
            <a:r>
              <a:rPr lang="zh-CN" altLang="zh-CN" dirty="0">
                <a:solidFill>
                  <a:srgbClr val="FF0000"/>
                </a:solidFill>
                <a:latin typeface="Times New Roman" panose="02020603050405020304" pitchFamily="18" charset="0"/>
                <a:cs typeface="Times New Roman" panose="02020603050405020304" pitchFamily="18" charset="0"/>
              </a:rPr>
              <a:t>。</a:t>
            </a:r>
            <a:endParaRPr lang="en-US" altLang="zh-CN"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sym typeface="Symbol" panose="05050102010706020507"/>
              </a:rPr>
              <a:t>假设</a:t>
            </a:r>
            <a:r>
              <a:rPr lang="zh-CN" altLang="en-US" i="1" dirty="0">
                <a:latin typeface="Times New Roman" panose="02020603050405020304" pitchFamily="18" charset="0"/>
                <a:cs typeface="Times New Roman" panose="02020603050405020304" pitchFamily="18" charset="0"/>
                <a:sym typeface="Symbol" panose="05050102010706020507"/>
              </a:rPr>
              <a:t> </a:t>
            </a:r>
            <a:r>
              <a:rPr lang="en-US" altLang="zh-CN" i="1" dirty="0">
                <a:latin typeface="Times New Roman" panose="02020603050405020304" pitchFamily="18" charset="0"/>
                <a:cs typeface="Times New Roman" panose="02020603050405020304" pitchFamily="18" charset="0"/>
                <a:sym typeface="Symbol" panose="05050102010706020507"/>
              </a:rPr>
              <a:t> </a:t>
            </a:r>
            <a:r>
              <a:rPr lang="zh-CN" altLang="zh-CN" dirty="0">
                <a:latin typeface="Times New Roman" panose="02020603050405020304" pitchFamily="18" charset="0"/>
                <a:cs typeface="Times New Roman" panose="02020603050405020304" pitchFamily="18" charset="0"/>
              </a:rPr>
              <a:t>是以太网单程端到端传播时延</a:t>
            </a:r>
            <a:r>
              <a:rPr lang="zh-CN" altLang="en-US" dirty="0">
                <a:latin typeface="Times New Roman" panose="02020603050405020304" pitchFamily="18" charset="0"/>
                <a:cs typeface="Times New Roman" panose="02020603050405020304" pitchFamily="18" charset="0"/>
              </a:rPr>
              <a:t>。则争用期长度为 </a:t>
            </a:r>
            <a:r>
              <a:rPr lang="en-US" altLang="zh-CN"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，即端到端传播时延的两倍。检测到碰撞后不发送干扰信号。</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设帧长为 </a:t>
            </a:r>
            <a:r>
              <a:rPr lang="en-US" altLang="zh-CN" i="1" dirty="0">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rPr>
              <a:t> (bit)</a:t>
            </a:r>
            <a:r>
              <a:rPr lang="zh-CN" altLang="en-US" dirty="0">
                <a:latin typeface="Times New Roman" panose="02020603050405020304" pitchFamily="18" charset="0"/>
                <a:cs typeface="Times New Roman" panose="02020603050405020304" pitchFamily="18" charset="0"/>
              </a:rPr>
              <a:t>，数据发送速率为 </a:t>
            </a:r>
            <a:r>
              <a:rPr lang="en-US" altLang="zh-CN" i="1" dirty="0">
                <a:latin typeface="Times New Roman" panose="02020603050405020304" pitchFamily="18" charset="0"/>
                <a:cs typeface="Times New Roman" panose="02020603050405020304" pitchFamily="18" charset="0"/>
              </a:rPr>
              <a:t>C </a:t>
            </a:r>
            <a:r>
              <a:rPr lang="en-US" altLang="zh-CN" dirty="0">
                <a:latin typeface="Times New Roman" panose="02020603050405020304" pitchFamily="18" charset="0"/>
                <a:cs typeface="Times New Roman" panose="02020603050405020304" pitchFamily="18" charset="0"/>
              </a:rPr>
              <a:t>(bit/s)</a:t>
            </a:r>
            <a:r>
              <a:rPr lang="zh-CN" altLang="en-US" dirty="0">
                <a:latin typeface="Times New Roman" panose="02020603050405020304" pitchFamily="18" charset="0"/>
                <a:cs typeface="Times New Roman" panose="02020603050405020304" pitchFamily="18" charset="0"/>
              </a:rPr>
              <a:t>，则帧的发送时间为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(s)</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a:t>以太网信道被占用的情况</a:t>
            </a:r>
            <a:endParaRPr lang="zh-CN" altLang="en-US" dirty="0"/>
          </a:p>
        </p:txBody>
      </p:sp>
      <p:sp>
        <p:nvSpPr>
          <p:cNvPr id="432131" name="Rectangle 3"/>
          <p:cNvSpPr>
            <a:spLocks noGrp="1" noChangeArrowheads="1"/>
          </p:cNvSpPr>
          <p:nvPr>
            <p:ph idx="1"/>
          </p:nvPr>
        </p:nvSpPr>
        <p:spPr>
          <a:xfrm>
            <a:off x="1031983" y="1052736"/>
            <a:ext cx="8346723" cy="2286122"/>
          </a:xfrm>
        </p:spPr>
        <p:txBody>
          <a:bodyPr/>
          <a:lstStyle/>
          <a:p>
            <a:r>
              <a:rPr lang="zh-CN" altLang="zh-CN" sz="2800" dirty="0">
                <a:latin typeface="Times New Roman" panose="02020603050405020304" pitchFamily="18" charset="0"/>
                <a:cs typeface="Times New Roman" panose="02020603050405020304" pitchFamily="18" charset="0"/>
              </a:rPr>
              <a:t>一个站在发送帧时出现了碰撞。经过一个争用期</a:t>
            </a:r>
            <a:r>
              <a:rPr lang="en-US" altLang="zh-CN" sz="2800" dirty="0">
                <a:latin typeface="Times New Roman" panose="02020603050405020304" pitchFamily="18" charset="0"/>
                <a:cs typeface="Times New Roman" panose="02020603050405020304" pitchFamily="18" charset="0"/>
              </a:rPr>
              <a:t> 2</a:t>
            </a:r>
            <a:r>
              <a:rPr lang="en-US" altLang="zh-CN" sz="2800" i="1" dirty="0">
                <a:latin typeface="Times New Roman" panose="02020603050405020304" pitchFamily="18" charset="0"/>
                <a:cs typeface="Times New Roman" panose="02020603050405020304" pitchFamily="18" charset="0"/>
                <a:sym typeface="Symbol" panose="05050102010706020507"/>
              </a:rPr>
              <a:t> </a:t>
            </a:r>
            <a:r>
              <a:rPr lang="zh-CN" altLang="zh-CN" sz="2800" dirty="0">
                <a:latin typeface="Times New Roman" panose="02020603050405020304" pitchFamily="18" charset="0"/>
                <a:cs typeface="Times New Roman" panose="02020603050405020304" pitchFamily="18" charset="0"/>
              </a:rPr>
              <a:t>后</a:t>
            </a:r>
            <a:r>
              <a:rPr lang="zh-CN" altLang="en-US"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可能又出现了碰撞。这样经过若干个争用期后，一个站发送成功了。假定发送帧需要的时间是</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0</a:t>
            </a:r>
            <a:r>
              <a:rPr lang="zh-CN" altLang="zh-CN" sz="2800" dirty="0"/>
              <a:t>。</a:t>
            </a:r>
            <a:endParaRPr lang="en-US" altLang="zh-CN" sz="2800" dirty="0"/>
          </a:p>
        </p:txBody>
      </p:sp>
      <p:grpSp>
        <p:nvGrpSpPr>
          <p:cNvPr id="3" name="组合 2"/>
          <p:cNvGrpSpPr/>
          <p:nvPr/>
        </p:nvGrpSpPr>
        <p:grpSpPr>
          <a:xfrm>
            <a:off x="435650" y="3284984"/>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4" name="Freeform 16"/>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  送  成  功 </a:t>
                </a:r>
                <a:endParaRPr kumimoji="1" lang="zh-CN" altLang="en-US" sz="2400" b="1">
                  <a:solidFill>
                    <a:srgbClr val="000099"/>
                  </a:solidFill>
                  <a:latin typeface="+mn-lt"/>
                  <a:ea typeface="黑体" panose="02010609060101010101" pitchFamily="2" charset="-122"/>
                </a:endParaRP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争用期 </a:t>
                </a:r>
                <a:endParaRPr kumimoji="1" lang="zh-CN" altLang="en-US" sz="2400" b="1">
                  <a:solidFill>
                    <a:srgbClr val="000099"/>
                  </a:solidFill>
                  <a:latin typeface="+mn-lt"/>
                  <a:ea typeface="黑体" panose="02010609060101010101" pitchFamily="2" charset="-122"/>
                </a:endParaRP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争用期 </a:t>
                </a:r>
                <a:endParaRPr kumimoji="1" lang="zh-CN" altLang="en-US" sz="2400" b="1">
                  <a:solidFill>
                    <a:srgbClr val="000099"/>
                  </a:solidFill>
                  <a:latin typeface="+mn-lt"/>
                  <a:ea typeface="黑体" panose="02010609060101010101" pitchFamily="2" charset="-122"/>
                </a:endParaRP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争用期 </a:t>
                </a:r>
                <a:endParaRPr kumimoji="1" lang="zh-CN" altLang="en-US" sz="2400" b="1" dirty="0">
                  <a:solidFill>
                    <a:srgbClr val="000099"/>
                  </a:solidFill>
                  <a:latin typeface="+mn-lt"/>
                  <a:ea typeface="黑体" panose="02010609060101010101" pitchFamily="2" charset="-122"/>
                </a:endParaRP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anose="02010609060101010101" pitchFamily="2" charset="-122"/>
                  </a:rPr>
                  <a:t>T</a:t>
                </a:r>
                <a:r>
                  <a:rPr kumimoji="1" lang="en-US" altLang="zh-CN" b="1" baseline="-25000">
                    <a:solidFill>
                      <a:srgbClr val="000099"/>
                    </a:solidFill>
                    <a:latin typeface="+mn-lt"/>
                    <a:ea typeface="黑体" panose="02010609060101010101" pitchFamily="2" charset="-122"/>
                  </a:rPr>
                  <a:t>0</a:t>
                </a:r>
                <a:endParaRPr kumimoji="1" lang="en-US" altLang="zh-CN" b="1">
                  <a:solidFill>
                    <a:srgbClr val="000099"/>
                  </a:solidFill>
                  <a:latin typeface="+mn-lt"/>
                  <a:ea typeface="黑体" panose="02010609060101010101"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anose="02010609060101010101" pitchFamily="2" charset="-122"/>
                    <a:sym typeface="Symbol" panose="05050102010706020507"/>
                  </a:rPr>
                  <a:t></a:t>
                </a:r>
                <a:endParaRPr kumimoji="1" lang="en-US" altLang="zh-CN" sz="2000" b="1" i="1" kern="0" dirty="0">
                  <a:solidFill>
                    <a:srgbClr val="000099"/>
                  </a:solidFill>
                  <a:ea typeface="黑体" panose="02010609060101010101"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anose="02010609060101010101" pitchFamily="2" charset="-122"/>
                  </a:rPr>
                  <a:t>t</a:t>
                </a:r>
                <a:endParaRPr kumimoji="1" lang="en-US" altLang="zh-CN" b="1" i="1" dirty="0">
                  <a:solidFill>
                    <a:srgbClr val="000099"/>
                  </a:solidFill>
                  <a:latin typeface="+mn-lt"/>
                  <a:ea typeface="黑体" panose="02010609060101010101" pitchFamily="2" charset="-122"/>
                </a:endParaRP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占用期 </a:t>
                </a:r>
                <a:endParaRPr kumimoji="1" lang="zh-CN" altLang="en-US" sz="2400" b="1">
                  <a:solidFill>
                    <a:srgbClr val="000099"/>
                  </a:solidFill>
                  <a:latin typeface="+mn-lt"/>
                  <a:ea typeface="黑体" panose="02010609060101010101" pitchFamily="2" charset="-122"/>
                </a:endParaRP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发生碰撞 </a:t>
                </a:r>
                <a:endParaRPr kumimoji="1" lang="zh-CN" altLang="en-US" sz="2400" b="1">
                  <a:solidFill>
                    <a:srgbClr val="000099"/>
                  </a:solidFill>
                  <a:latin typeface="+mn-lt"/>
                  <a:ea typeface="黑体" panose="02010609060101010101" pitchFamily="2" charset="-122"/>
                </a:endParaRP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anose="02010609060101010101" pitchFamily="2" charset="-122"/>
                  </a:rPr>
                  <a:t>发送一帧所需的平均时间</a:t>
                </a:r>
                <a:endParaRPr kumimoji="1" lang="zh-CN" altLang="en-US" sz="2400" b="1">
                  <a:solidFill>
                    <a:srgbClr val="000099"/>
                  </a:solidFill>
                  <a:latin typeface="+mn-lt"/>
                  <a:ea typeface="黑体" panose="02010609060101010101"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t>
                </a:r>
                <a:endParaRPr kumimoji="1" lang="en-US" altLang="zh-CN" b="1">
                  <a:solidFill>
                    <a:srgbClr val="000099"/>
                  </a:solidFill>
                  <a:latin typeface="+mn-lt"/>
                  <a:ea typeface="黑体" panose="02010609060101010101" pitchFamily="2" charset="-122"/>
                </a:endParaRP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endParaRPr lang="zh-CN" altLang="en-US" dirty="0"/>
          </a:p>
        </p:txBody>
      </p:sp>
      <p:sp>
        <p:nvSpPr>
          <p:cNvPr id="3" name="内容占位符 2"/>
          <p:cNvSpPr>
            <a:spLocks noGrp="1"/>
          </p:cNvSpPr>
          <p:nvPr>
            <p:ph idx="1"/>
          </p:nvPr>
        </p:nvSpPr>
        <p:spPr/>
        <p:txBody>
          <a:bodyPr/>
          <a:lstStyle/>
          <a:p>
            <a:r>
              <a:rPr lang="zh-CN" altLang="zh-CN" dirty="0">
                <a:latin typeface="Times New Roman" panose="02020603050405020304" pitchFamily="18" charset="0"/>
                <a:cs typeface="Times New Roman" panose="02020603050405020304" pitchFamily="18" charset="0"/>
              </a:rPr>
              <a:t>注意到，成功发送一个帧需要占用信道的时间是</a:t>
            </a:r>
            <a:r>
              <a:rPr lang="en-US" altLang="zh-CN" dirty="0">
                <a:latin typeface="Times New Roman" panose="02020603050405020304" pitchFamily="18" charset="0"/>
                <a:cs typeface="Times New Roman" panose="02020603050405020304" pitchFamily="18" charset="0"/>
              </a:rPr>
              <a:t> </a:t>
            </a:r>
            <a:r>
              <a:rPr lang="en-US" altLang="zh-CN" i="1" dirty="0">
                <a:solidFill>
                  <a:srgbClr val="FF0000"/>
                </a:solidFill>
                <a:latin typeface="Times New Roman" panose="02020603050405020304" pitchFamily="18" charset="0"/>
                <a:cs typeface="Times New Roman" panose="02020603050405020304" pitchFamily="18" charset="0"/>
              </a:rPr>
              <a:t>T</a:t>
            </a:r>
            <a:r>
              <a:rPr lang="en-US" altLang="zh-CN" baseline="-25000" dirty="0">
                <a:solidFill>
                  <a:srgbClr val="FF0000"/>
                </a:solidFill>
                <a:latin typeface="Times New Roman" panose="02020603050405020304" pitchFamily="18" charset="0"/>
                <a:cs typeface="Times New Roman" panose="02020603050405020304" pitchFamily="18" charset="0"/>
              </a:rPr>
              <a:t>0</a:t>
            </a:r>
            <a:r>
              <a:rPr lang="en-US" altLang="zh-CN" dirty="0">
                <a:solidFill>
                  <a:srgbClr val="FF0000"/>
                </a:solidFill>
                <a:latin typeface="Times New Roman" panose="02020603050405020304" pitchFamily="18" charset="0"/>
                <a:cs typeface="Times New Roman" panose="02020603050405020304" pitchFamily="18" charset="0"/>
              </a:rPr>
              <a:t> + </a:t>
            </a:r>
            <a:r>
              <a:rPr lang="en-US" altLang="zh-CN" i="1" dirty="0">
                <a:solidFill>
                  <a:srgbClr val="FF0000"/>
                </a:solidFill>
                <a:latin typeface="Times New Roman" panose="02020603050405020304" pitchFamily="18" charset="0"/>
                <a:cs typeface="Times New Roman" panose="02020603050405020304" pitchFamily="18" charset="0"/>
                <a:sym typeface="Symbol" panose="05050102010706020507"/>
              </a:rPr>
              <a:t></a:t>
            </a:r>
            <a:r>
              <a:rPr lang="zh-CN" altLang="zh-CN" dirty="0">
                <a:solidFill>
                  <a:srgbClr val="FF0000"/>
                </a:solidFill>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比这个帧的发送时间要多一个单程端到端时延</a:t>
            </a:r>
            <a:r>
              <a:rPr lang="en-US" altLang="zh-CN" i="1" dirty="0">
                <a:latin typeface="Times New Roman" panose="02020603050405020304" pitchFamily="18" charset="0"/>
                <a:cs typeface="Times New Roman" panose="02020603050405020304" pitchFamily="18" charset="0"/>
                <a:sym typeface="Symbol" panose="05050102010706020507"/>
              </a:rPr>
              <a:t></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这是因为当一个站发送完最后一个比特时，这个比特还要在以太网上传播。</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在最极端的情况下，发送站在传输媒体的一端，而比特在媒体上传输到另一端所需的时间是</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sym typeface="Symbol" panose="05050102010706020507"/>
              </a:rPr>
              <a:t></a:t>
            </a:r>
            <a:r>
              <a:rPr lang="en-US" altLang="zh-CN" dirty="0">
                <a:latin typeface="Times New Roman" panose="02020603050405020304" pitchFamily="18" charset="0"/>
                <a:cs typeface="Times New Roman" panose="02020603050405020304" pitchFamily="18" charset="0"/>
                <a:sym typeface="Symbol" panose="05050102010706020507"/>
              </a:rPr>
              <a:t> </a:t>
            </a:r>
            <a:r>
              <a:rPr lang="zh-CN" altLang="en-US" dirty="0">
                <a:latin typeface="Times New Roman" panose="02020603050405020304" pitchFamily="18" charset="0"/>
                <a:cs typeface="Times New Roman" panose="02020603050405020304" pitchFamily="18" charset="0"/>
                <a:sym typeface="Symbol" panose="05050102010706020507"/>
              </a:rPr>
              <a: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参数 </a:t>
            </a:r>
            <a:r>
              <a:rPr lang="el-GR" altLang="zh-CN" i="1" dirty="0">
                <a:latin typeface="Times New Roman" panose="02020603050405020304" pitchFamily="18" charset="0"/>
                <a:ea typeface="宋体" panose="02010600030101010101" pitchFamily="2" charset="-122"/>
                <a:cs typeface="Times New Roman" panose="02020603050405020304" pitchFamily="18" charset="0"/>
              </a:rPr>
              <a:t>α</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与</a:t>
            </a:r>
            <a:r>
              <a:rPr lang="zh-CN" altLang="en-US" dirty="0"/>
              <a:t>利用率</a:t>
            </a:r>
            <a:endParaRPr lang="en-US" altLang="zh-CN" dirty="0"/>
          </a:p>
        </p:txBody>
      </p:sp>
      <p:sp>
        <p:nvSpPr>
          <p:cNvPr id="641027" name="Rectangle 3"/>
          <p:cNvSpPr>
            <a:spLocks noGrp="1" noChangeArrowheads="1"/>
          </p:cNvSpPr>
          <p:nvPr>
            <p:ph idx="1"/>
          </p:nvPr>
        </p:nvSpPr>
        <p:spPr>
          <a:xfrm>
            <a:off x="1031983" y="980728"/>
            <a:ext cx="8346723" cy="2171894"/>
          </a:xfrm>
        </p:spPr>
        <p:txBody>
          <a:bodyPr/>
          <a:lstStyle/>
          <a:p>
            <a:r>
              <a:rPr lang="zh-CN" altLang="en-US" dirty="0">
                <a:latin typeface="Times New Roman" panose="02020603050405020304" pitchFamily="18" charset="0"/>
                <a:cs typeface="Times New Roman" panose="02020603050405020304" pitchFamily="18" charset="0"/>
              </a:rPr>
              <a:t>要提高以太网的信道利用率，就必须减小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与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 </a:t>
            </a:r>
            <a:r>
              <a:rPr lang="zh-CN" altLang="en-US" dirty="0">
                <a:latin typeface="Times New Roman" panose="02020603050405020304" pitchFamily="18" charset="0"/>
                <a:cs typeface="Times New Roman" panose="02020603050405020304" pitchFamily="18" charset="0"/>
              </a:rPr>
              <a:t>之比。</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在以太网中定义了参数 </a:t>
            </a:r>
            <a:r>
              <a:rPr lang="el-GR" altLang="zh-CN" i="1" dirty="0">
                <a:latin typeface="Times New Roman" panose="02020603050405020304" pitchFamily="18" charset="0"/>
                <a:ea typeface="宋体" panose="02010600030101010101" pitchFamily="2" charset="-122"/>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，它是以太网单程端到端时延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与帧的发送时间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 </a:t>
            </a:r>
            <a:r>
              <a:rPr lang="zh-CN" altLang="en-US" dirty="0">
                <a:latin typeface="Times New Roman" panose="02020603050405020304" pitchFamily="18" charset="0"/>
                <a:cs typeface="Times New Roman" panose="02020603050405020304" pitchFamily="18" charset="0"/>
              </a:rPr>
              <a:t>之比： </a:t>
            </a:r>
            <a:endParaRPr lang="zh-CN" altLang="en-US" dirty="0">
              <a:latin typeface="Times New Roman" panose="02020603050405020304" pitchFamily="18" charset="0"/>
              <a:cs typeface="Times New Roman" panose="02020603050405020304" pitchFamily="18" charset="0"/>
            </a:endParaRPr>
          </a:p>
        </p:txBody>
      </p:sp>
      <p:graphicFrame>
        <p:nvGraphicFramePr>
          <p:cNvPr id="641030" name="Object 6"/>
          <p:cNvGraphicFramePr>
            <a:graphicFrameLocks noChangeAspect="1"/>
          </p:cNvGraphicFramePr>
          <p:nvPr/>
        </p:nvGraphicFramePr>
        <p:xfrm>
          <a:off x="3843060" y="3140968"/>
          <a:ext cx="2046044" cy="792088"/>
        </p:xfrm>
        <a:graphic>
          <a:graphicData uri="http://schemas.openxmlformats.org/presentationml/2006/ole">
            <mc:AlternateContent xmlns:mc="http://schemas.openxmlformats.org/markup-compatibility/2006">
              <mc:Choice xmlns:v="urn:schemas-microsoft-com:vml" Requires="v">
                <p:oleObj spid="_x0000_s3271" name="公式" r:id="rId1" imgW="13106400" imgH="5486400" progId="Equation.3">
                  <p:embed/>
                </p:oleObj>
              </mc:Choice>
              <mc:Fallback>
                <p:oleObj name="公式" r:id="rId1" imgW="13106400" imgH="5486400" progId="Equation.3">
                  <p:embed/>
                  <p:pic>
                    <p:nvPicPr>
                      <p:cNvPr id="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060" y="3140968"/>
                        <a:ext cx="2046044" cy="792088"/>
                      </a:xfrm>
                      <a:prstGeom prst="rect">
                        <a:avLst/>
                      </a:prstGeom>
                      <a:solidFill>
                        <a:schemeClr val="bg1"/>
                      </a:solidFill>
                    </p:spPr>
                  </p:pic>
                </p:oleObj>
              </mc:Fallback>
            </mc:AlternateContent>
          </a:graphicData>
        </a:graphic>
      </p:graphicFrame>
      <p:sp>
        <p:nvSpPr>
          <p:cNvPr id="641033" name="Text Box 9"/>
          <p:cNvSpPr txBox="1">
            <a:spLocks noChangeArrowheads="1"/>
          </p:cNvSpPr>
          <p:nvPr/>
        </p:nvSpPr>
        <p:spPr bwMode="auto">
          <a:xfrm>
            <a:off x="992561" y="4149080"/>
            <a:ext cx="8208912" cy="1791335"/>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anose="05000000000000000000" pitchFamily="2" charset="2"/>
              <a:buChar char="l"/>
            </a:pPr>
            <a:r>
              <a:rPr lang="el-GR" altLang="zh-CN" sz="2400" i="1"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α </a:t>
            </a:r>
            <a:r>
              <a:rPr lang="en-US" altLang="zh-CN"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→0</a:t>
            </a:r>
            <a:r>
              <a:rPr lang="zh-CN" altLang="en-US"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，表示一发生碰撞就立即可以检测出来， 并立即停止发送，因而信道利用率很高。</a:t>
            </a:r>
            <a:endParaRPr lang="zh-CN" altLang="en-US"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endParaRPr>
          </a:p>
          <a:p>
            <a:pPr marL="342900" indent="-342900">
              <a:lnSpc>
                <a:spcPct val="110000"/>
              </a:lnSpc>
              <a:spcBef>
                <a:spcPts val="600"/>
              </a:spcBef>
              <a:buSzPct val="80000"/>
              <a:buFont typeface="Wingdings" panose="05000000000000000000" pitchFamily="2" charset="2"/>
              <a:buChar char="l"/>
            </a:pPr>
            <a:r>
              <a:rPr lang="el-GR" altLang="zh-CN" sz="2400" i="1"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α</a:t>
            </a:r>
            <a:r>
              <a:rPr lang="en-US" altLang="zh-CN" sz="2400" b="1" i="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越大，表明争用期所占的比例增大，每发生一次碰撞就浪费许多信道资源，使得信道利用率明显降</a:t>
            </a:r>
            <a:r>
              <a:rPr lang="zh-CN" altLang="en-US" sz="2400" b="1" dirty="0">
                <a:solidFill>
                  <a:srgbClr val="000066"/>
                </a:solidFill>
                <a:latin typeface="+mn-lt"/>
                <a:ea typeface="黑体" panose="02010609060101010101" pitchFamily="2" charset="-122"/>
              </a:rPr>
              <a:t>低。 </a:t>
            </a:r>
            <a:endParaRPr lang="zh-CN" altLang="en-US" sz="2400" b="1" dirty="0">
              <a:solidFill>
                <a:srgbClr val="000066"/>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对以太网参</a:t>
            </a:r>
            <a:r>
              <a:rPr lang="zh-CN" altLang="en-US" dirty="0">
                <a:latin typeface="Times New Roman" panose="02020603050405020304" pitchFamily="18" charset="0"/>
                <a:cs typeface="Times New Roman" panose="02020603050405020304" pitchFamily="18" charset="0"/>
              </a:rPr>
              <a:t>数 </a:t>
            </a:r>
            <a:r>
              <a:rPr lang="el-GR" altLang="zh-CN" i="1" dirty="0">
                <a:latin typeface="Times New Roman" panose="02020603050405020304" pitchFamily="18" charset="0"/>
                <a:ea typeface="宋体" panose="02010600030101010101" pitchFamily="2" charset="-122"/>
                <a:cs typeface="Times New Roman" panose="02020603050405020304" pitchFamily="18" charset="0"/>
              </a:rPr>
              <a:t>α</a:t>
            </a:r>
            <a:r>
              <a:rPr lang="en-US" altLang="zh-CN" i="1" dirty="0">
                <a:ea typeface="宋体" panose="02010600030101010101" pitchFamily="2" charset="-122"/>
              </a:rPr>
              <a:t> </a:t>
            </a:r>
            <a:r>
              <a:rPr lang="zh-CN" altLang="en-US" dirty="0"/>
              <a:t>的要求</a:t>
            </a:r>
            <a:endParaRPr lang="zh-CN" altLang="en-US" dirty="0"/>
          </a:p>
        </p:txBody>
      </p:sp>
      <p:sp>
        <p:nvSpPr>
          <p:cNvPr id="642051"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为提高利用率，</a:t>
            </a:r>
            <a:r>
              <a:rPr lang="zh-CN" altLang="zh-CN" dirty="0">
                <a:latin typeface="Times New Roman" panose="02020603050405020304" pitchFamily="18" charset="0"/>
                <a:cs typeface="Times New Roman" panose="02020603050405020304" pitchFamily="18" charset="0"/>
              </a:rPr>
              <a:t>以太网的参数</a:t>
            </a:r>
            <a:r>
              <a:rPr lang="en-US" altLang="zh-CN" i="1"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的值应当尽可能小些</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对以太网参数 </a:t>
            </a:r>
            <a:r>
              <a:rPr lang="el-GR" altLang="zh-CN"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α</a:t>
            </a:r>
            <a:r>
              <a:rPr lang="en-US" altLang="zh-CN"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FF0000"/>
                </a:solidFill>
                <a:latin typeface="Times New Roman" panose="02020603050405020304" pitchFamily="18" charset="0"/>
                <a:cs typeface="Times New Roman" panose="02020603050405020304" pitchFamily="18" charset="0"/>
              </a:rPr>
              <a:t>的要求是：</a:t>
            </a:r>
            <a:endParaRPr lang="en-US" altLang="zh-CN"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当数据率一定时，以太网的连线的长度受到限制，否则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rPr>
              <a:t>的数值会太大。</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以太网的帧长不能太短，否则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 </a:t>
            </a:r>
            <a:r>
              <a:rPr lang="zh-CN" altLang="en-US" dirty="0">
                <a:latin typeface="Times New Roman" panose="02020603050405020304" pitchFamily="18" charset="0"/>
                <a:cs typeface="Times New Roman" panose="02020603050405020304" pitchFamily="18" charset="0"/>
              </a:rPr>
              <a:t>的值会太小，使 </a:t>
            </a:r>
            <a:r>
              <a:rPr lang="el-GR" altLang="zh-CN" i="1" dirty="0">
                <a:latin typeface="Times New Roman" panose="02020603050405020304" pitchFamily="18" charset="0"/>
                <a:ea typeface="宋体" panose="02010600030101010101" pitchFamily="2" charset="-122"/>
                <a:cs typeface="Times New Roman" panose="02020603050405020304" pitchFamily="18" charset="0"/>
              </a:rPr>
              <a:t>α</a:t>
            </a:r>
            <a:r>
              <a:rPr lang="en-US" altLang="zh-CN"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值太大。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a:t>
            </a:r>
            <a:r>
              <a:rPr lang="zh-CN" altLang="en-US" dirty="0">
                <a:latin typeface="Times New Roman" panose="02020603050405020304" pitchFamily="18" charset="0"/>
                <a:cs typeface="Times New Roman" panose="02020603050405020304" pitchFamily="18" charset="0"/>
              </a:rPr>
              <a:t>最大值 </a:t>
            </a:r>
            <a:r>
              <a:rPr lang="en-US" altLang="zh-CN" i="1" dirty="0" err="1">
                <a:latin typeface="Times New Roman" panose="02020603050405020304" pitchFamily="18" charset="0"/>
                <a:cs typeface="Times New Roman" panose="02020603050405020304" pitchFamily="18" charset="0"/>
              </a:rPr>
              <a:t>S</a:t>
            </a:r>
            <a:r>
              <a:rPr lang="en-US" altLang="zh-CN" baseline="-25000" dirty="0" err="1">
                <a:latin typeface="Times New Roman" panose="02020603050405020304" pitchFamily="18" charset="0"/>
                <a:cs typeface="Times New Roman" panose="02020603050405020304" pitchFamily="18" charset="0"/>
              </a:rPr>
              <a:t>max</a:t>
            </a:r>
            <a:r>
              <a:rPr lang="en-US" altLang="zh-CN" dirty="0"/>
              <a:t> </a:t>
            </a:r>
            <a:endParaRPr lang="en-US" altLang="zh-CN" dirty="0"/>
          </a:p>
        </p:txBody>
      </p:sp>
      <p:sp>
        <p:nvSpPr>
          <p:cNvPr id="436226" name="Rectangle 2"/>
          <p:cNvSpPr>
            <a:spLocks noGrp="1" noChangeArrowheads="1"/>
          </p:cNvSpPr>
          <p:nvPr>
            <p:ph idx="1"/>
          </p:nvPr>
        </p:nvSpPr>
        <p:spPr>
          <a:xfrm>
            <a:off x="920552" y="1124744"/>
            <a:ext cx="8346723" cy="3332816"/>
          </a:xfrm>
        </p:spPr>
        <p:txBody>
          <a:bodyPr/>
          <a:lstStyle/>
          <a:p>
            <a:pPr algn="just">
              <a:lnSpc>
                <a:spcPct val="110000"/>
              </a:lnSpc>
            </a:pPr>
            <a:r>
              <a:rPr lang="zh-CN" altLang="en-US" sz="2800" dirty="0">
                <a:latin typeface="Times New Roman" panose="02020603050405020304" pitchFamily="18" charset="0"/>
                <a:cs typeface="Times New Roman" panose="02020603050405020304" pitchFamily="18" charset="0"/>
              </a:rPr>
              <a:t>在</a:t>
            </a:r>
            <a:r>
              <a:rPr lang="zh-CN" altLang="en-US" sz="2800" dirty="0">
                <a:solidFill>
                  <a:srgbClr val="FF0000"/>
                </a:solidFill>
                <a:latin typeface="Times New Roman" panose="02020603050405020304" pitchFamily="18" charset="0"/>
                <a:cs typeface="Times New Roman" panose="02020603050405020304" pitchFamily="18" charset="0"/>
              </a:rPr>
              <a:t>理想化</a:t>
            </a:r>
            <a:r>
              <a:rPr lang="zh-CN" altLang="en-US" sz="2800" dirty="0">
                <a:latin typeface="Times New Roman" panose="02020603050405020304" pitchFamily="18" charset="0"/>
                <a:cs typeface="Times New Roman" panose="02020603050405020304" pitchFamily="18" charset="0"/>
              </a:rPr>
              <a:t>的情况下，以太网上的各站发送数据都不会产生碰撞（这显然已经不是 </a:t>
            </a:r>
            <a:r>
              <a:rPr lang="en-US" altLang="zh-CN" sz="2800" dirty="0">
                <a:latin typeface="Times New Roman" panose="02020603050405020304" pitchFamily="18" charset="0"/>
                <a:cs typeface="Times New Roman" panose="02020603050405020304" pitchFamily="18" charset="0"/>
              </a:rPr>
              <a:t>CSMA/CD</a:t>
            </a:r>
            <a:r>
              <a:rPr lang="zh-CN" altLang="en-US" sz="2800" dirty="0">
                <a:latin typeface="Times New Roman" panose="02020603050405020304" pitchFamily="18" charset="0"/>
                <a:cs typeface="Times New Roman" panose="02020603050405020304" pitchFamily="18" charset="0"/>
              </a:rPr>
              <a:t>，而是需要使用一种特殊的调度方法），即总线一旦空闲就有某一个站立即发送数据。</a:t>
            </a:r>
            <a:endParaRPr lang="zh-CN" altLang="en-US" sz="2800" dirty="0">
              <a:latin typeface="Times New Roman" panose="02020603050405020304" pitchFamily="18" charset="0"/>
              <a:cs typeface="Times New Roman" panose="02020603050405020304" pitchFamily="18" charset="0"/>
            </a:endParaRPr>
          </a:p>
          <a:p>
            <a:pPr algn="just">
              <a:lnSpc>
                <a:spcPct val="110000"/>
              </a:lnSpc>
            </a:pPr>
            <a:r>
              <a:rPr lang="zh-CN" altLang="en-US" sz="2800" dirty="0">
                <a:latin typeface="Times New Roman" panose="02020603050405020304" pitchFamily="18" charset="0"/>
                <a:cs typeface="Times New Roman" panose="02020603050405020304" pitchFamily="18" charset="0"/>
              </a:rPr>
              <a:t>发送一帧占用线路的时间是 </a:t>
            </a:r>
            <a:r>
              <a:rPr lang="en-US" altLang="zh-CN" sz="2800" i="1"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cs typeface="Times New Roman" panose="02020603050405020304" pitchFamily="18" charset="0"/>
              </a:rPr>
              <a:t>，而帧本身的发送时间是 </a:t>
            </a:r>
            <a:r>
              <a:rPr lang="en-US" altLang="zh-CN" sz="2800" i="1"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。于是我们可计算出</a:t>
            </a:r>
            <a:r>
              <a:rPr lang="zh-CN" altLang="en-US" sz="2800" dirty="0">
                <a:solidFill>
                  <a:srgbClr val="FF0000"/>
                </a:solidFill>
                <a:latin typeface="Times New Roman" panose="02020603050405020304" pitchFamily="18" charset="0"/>
                <a:cs typeface="Times New Roman" panose="02020603050405020304" pitchFamily="18" charset="0"/>
              </a:rPr>
              <a:t>理想情况下的极限信道利用率 </a:t>
            </a:r>
            <a:r>
              <a:rPr lang="en-US" altLang="zh-CN" sz="2800" i="1" dirty="0" err="1">
                <a:solidFill>
                  <a:srgbClr val="FF0000"/>
                </a:solidFill>
                <a:latin typeface="Times New Roman" panose="02020603050405020304" pitchFamily="18" charset="0"/>
                <a:cs typeface="Times New Roman" panose="02020603050405020304" pitchFamily="18" charset="0"/>
              </a:rPr>
              <a:t>S</a:t>
            </a:r>
            <a:r>
              <a:rPr lang="en-US" altLang="zh-CN" sz="2800" baseline="-25000" dirty="0" err="1">
                <a:solidFill>
                  <a:srgbClr val="FF0000"/>
                </a:solidFill>
                <a:latin typeface="Times New Roman" panose="02020603050405020304" pitchFamily="18" charset="0"/>
                <a:cs typeface="Times New Roman" panose="02020603050405020304" pitchFamily="18" charset="0"/>
              </a:rPr>
              <a:t>max</a:t>
            </a:r>
            <a:r>
              <a:rPr lang="en-US" altLang="zh-CN" sz="2800" dirty="0">
                <a:solidFill>
                  <a:srgbClr val="FF0000"/>
                </a:solidFill>
                <a:latin typeface="Times New Roman" panose="02020603050405020304" pitchFamily="18" charset="0"/>
                <a:cs typeface="Times New Roman" panose="02020603050405020304" pitchFamily="18" charset="0"/>
              </a:rPr>
              <a:t> </a:t>
            </a:r>
            <a:r>
              <a:rPr lang="zh-CN" altLang="en-US" sz="2800" dirty="0">
                <a:solidFill>
                  <a:srgbClr val="FF0000"/>
                </a:solidFill>
                <a:latin typeface="Times New Roman" panose="02020603050405020304" pitchFamily="18" charset="0"/>
                <a:cs typeface="Times New Roman" panose="02020603050405020304" pitchFamily="18" charset="0"/>
              </a:rPr>
              <a:t>为：</a:t>
            </a:r>
            <a:r>
              <a:rPr lang="zh-CN" altLang="en-US" sz="2800" dirty="0"/>
              <a:t> </a:t>
            </a:r>
            <a:endParaRPr lang="zh-CN" altLang="en-US" sz="2800" dirty="0"/>
          </a:p>
        </p:txBody>
      </p:sp>
      <p:graphicFrame>
        <p:nvGraphicFramePr>
          <p:cNvPr id="436232" name="Object 8"/>
          <p:cNvGraphicFramePr>
            <a:graphicFrameLocks noChangeAspect="1"/>
          </p:cNvGraphicFramePr>
          <p:nvPr/>
        </p:nvGraphicFramePr>
        <p:xfrm>
          <a:off x="849313" y="4581525"/>
          <a:ext cx="3302000" cy="1008063"/>
        </p:xfrm>
        <a:graphic>
          <a:graphicData uri="http://schemas.openxmlformats.org/presentationml/2006/ole">
            <mc:AlternateContent xmlns:mc="http://schemas.openxmlformats.org/markup-compatibility/2006">
              <mc:Choice xmlns:v="urn:schemas-microsoft-com:vml" Requires="v">
                <p:oleObj spid="_x0000_s4294" name="公式" r:id="rId1" imgW="30784800" imgH="10363200" progId="Equation.3">
                  <p:embed/>
                </p:oleObj>
              </mc:Choice>
              <mc:Fallback>
                <p:oleObj name="公式" r:id="rId1" imgW="30784800" imgH="10363200" progId="Equation.3">
                  <p:embed/>
                  <p:pic>
                    <p:nvPicPr>
                      <p:cNvPr id="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4581525"/>
                        <a:ext cx="3302000"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4376936" y="4149080"/>
            <a:ext cx="5400600" cy="1938020"/>
          </a:xfrm>
          <a:prstGeom prst="rect">
            <a:avLst/>
          </a:prstGeom>
          <a:solidFill>
            <a:srgbClr val="FFFF66"/>
          </a:solidFill>
          <a:ln>
            <a:solidFill>
              <a:srgbClr val="000066"/>
            </a:solidFill>
          </a:ln>
        </p:spPr>
        <p:txBody>
          <a:bodyPr wrap="square">
            <a:spAutoFit/>
          </a:bodyPr>
          <a:lstStyle/>
          <a:p>
            <a:pPr marL="179705" indent="-179705">
              <a:buSzPct val="80000"/>
              <a:buFont typeface="Wingdings" panose="05000000000000000000" pitchFamily="2" charset="2"/>
              <a:buChar char="l"/>
            </a:pPr>
            <a:r>
              <a:rPr lang="zh-CN" altLang="zh-CN"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只有当参数</a:t>
            </a:r>
            <a:r>
              <a:rPr lang="en-US" altLang="zh-CN"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i="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a </a:t>
            </a:r>
            <a:r>
              <a:rPr lang="zh-CN" altLang="zh-CN"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远小于</a:t>
            </a:r>
            <a:r>
              <a:rPr lang="en-US" altLang="zh-CN"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 1 </a:t>
            </a:r>
            <a:r>
              <a:rPr lang="zh-CN" altLang="zh-CN"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才能得到尽可能高的极限信道利用率</a:t>
            </a:r>
            <a:r>
              <a:rPr lang="zh-CN" altLang="en-US"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endParaRPr>
          </a:p>
          <a:p>
            <a:pPr marL="179705" indent="-179705">
              <a:buSzPct val="80000"/>
              <a:buFont typeface="Wingdings" panose="05000000000000000000" pitchFamily="2" charset="2"/>
              <a:buChar char="l"/>
            </a:pPr>
            <a:r>
              <a:rPr lang="zh-CN" altLang="zh-CN"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据统计，当以太网的利用率达到</a:t>
            </a:r>
            <a:r>
              <a:rPr lang="en-US" altLang="zh-CN"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30%</a:t>
            </a:r>
            <a:r>
              <a:rPr lang="zh-CN" altLang="zh-CN"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时就已经处于重载的情况。很多的网络容量被网上的碰撞消耗掉了。</a:t>
            </a:r>
            <a:endParaRPr lang="zh-CN" altLang="en-US" sz="24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3.3.5  </a:t>
            </a:r>
            <a:r>
              <a:rPr lang="zh-CN" altLang="zh-CN" dirty="0">
                <a:latin typeface="Times New Roman" panose="02020603050405020304" pitchFamily="18" charset="0"/>
                <a:cs typeface="Times New Roman" panose="02020603050405020304" pitchFamily="18" charset="0"/>
              </a:rPr>
              <a:t>以太网的</a:t>
            </a:r>
            <a:r>
              <a:rPr lang="en-US" altLang="zh-CN" dirty="0">
                <a:latin typeface="Times New Roman" panose="02020603050405020304" pitchFamily="18" charset="0"/>
                <a:cs typeface="Times New Roman" panose="02020603050405020304" pitchFamily="18" charset="0"/>
              </a:rPr>
              <a:t> MAC </a:t>
            </a:r>
            <a:r>
              <a:rPr lang="zh-CN" altLang="zh-CN" dirty="0">
                <a:latin typeface="Times New Roman" panose="02020603050405020304" pitchFamily="18" charset="0"/>
                <a:cs typeface="Times New Roman" panose="02020603050405020304" pitchFamily="18" charset="0"/>
              </a:rPr>
              <a:t>层</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zh-CN" altLang="en-US" dirty="0">
                <a:latin typeface="Times New Roman" panose="02020603050405020304" pitchFamily="18" charset="0"/>
                <a:cs typeface="Times New Roman" panose="02020603050405020304" pitchFamily="18" charset="0"/>
              </a:rPr>
              <a:t>重点介绍：</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  MAC </a:t>
            </a:r>
            <a:r>
              <a:rPr lang="zh-CN" altLang="zh-CN" dirty="0">
                <a:latin typeface="Times New Roman" panose="02020603050405020304" pitchFamily="18" charset="0"/>
                <a:cs typeface="Times New Roman" panose="02020603050405020304" pitchFamily="18" charset="0"/>
              </a:rPr>
              <a:t>层的硬件地址</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MAC </a:t>
            </a:r>
            <a:r>
              <a:rPr lang="zh-CN" altLang="zh-CN" dirty="0">
                <a:latin typeface="Times New Roman" panose="02020603050405020304" pitchFamily="18" charset="0"/>
                <a:cs typeface="Times New Roman" panose="02020603050405020304" pitchFamily="18" charset="0"/>
              </a:rPr>
              <a:t>帧的格式</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IEEE802</a:t>
            </a:r>
            <a:r>
              <a:rPr lang="en-US" altLang="en-US"/>
              <a:t>系列标准</a:t>
            </a:r>
            <a:endParaRPr lang="zh-CN" altLang="en-US"/>
          </a:p>
        </p:txBody>
      </p:sp>
      <p:pic>
        <p:nvPicPr>
          <p:cNvPr id="10240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4730" y="1412875"/>
            <a:ext cx="8439018"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  MAC </a:t>
            </a:r>
            <a:r>
              <a:rPr lang="zh-CN" altLang="en-US" dirty="0">
                <a:latin typeface="Times New Roman" panose="02020603050405020304" pitchFamily="18" charset="0"/>
                <a:cs typeface="Times New Roman" panose="02020603050405020304" pitchFamily="18" charset="0"/>
              </a:rPr>
              <a:t>层的硬</a:t>
            </a:r>
            <a:r>
              <a:rPr lang="zh-CN" altLang="en-US" dirty="0"/>
              <a:t>件地址 </a:t>
            </a:r>
            <a:endParaRPr lang="zh-CN" altLang="en-US" dirty="0"/>
          </a:p>
        </p:txBody>
      </p:sp>
      <p:sp>
        <p:nvSpPr>
          <p:cNvPr id="440323" name="Rectangle 3"/>
          <p:cNvSpPr>
            <a:spLocks noGrp="1" noChangeArrowheads="1"/>
          </p:cNvSpPr>
          <p:nvPr>
            <p:ph idx="1"/>
          </p:nvPr>
        </p:nvSpPr>
        <p:spPr>
          <a:xfrm>
            <a:off x="1031983" y="980728"/>
            <a:ext cx="8346723" cy="3332816"/>
          </a:xfrm>
        </p:spPr>
        <p:txBody>
          <a:bodyPr/>
          <a:lstStyle/>
          <a:p>
            <a:r>
              <a:rPr lang="zh-CN" altLang="en-US" sz="2600" dirty="0">
                <a:latin typeface="Times New Roman" panose="02020603050405020304" pitchFamily="18" charset="0"/>
                <a:cs typeface="Times New Roman" panose="02020603050405020304" pitchFamily="18" charset="0"/>
              </a:rPr>
              <a:t>在局域网中，</a:t>
            </a:r>
            <a:r>
              <a:rPr lang="zh-CN" altLang="en-US" sz="2600" dirty="0">
                <a:solidFill>
                  <a:srgbClr val="FF0000"/>
                </a:solidFill>
                <a:latin typeface="Times New Roman" panose="02020603050405020304" pitchFamily="18" charset="0"/>
                <a:cs typeface="Times New Roman" panose="02020603050405020304" pitchFamily="18" charset="0"/>
              </a:rPr>
              <a:t>硬件地址</a:t>
            </a:r>
            <a:r>
              <a:rPr lang="zh-CN" altLang="en-US" sz="2600" dirty="0">
                <a:latin typeface="Times New Roman" panose="02020603050405020304" pitchFamily="18" charset="0"/>
                <a:cs typeface="Times New Roman" panose="02020603050405020304" pitchFamily="18" charset="0"/>
              </a:rPr>
              <a:t>又称为</a:t>
            </a:r>
            <a:r>
              <a:rPr lang="zh-CN" altLang="en-US" sz="2600" dirty="0">
                <a:solidFill>
                  <a:srgbClr val="FF0000"/>
                </a:solidFill>
                <a:latin typeface="Times New Roman" panose="02020603050405020304" pitchFamily="18" charset="0"/>
                <a:cs typeface="Times New Roman" panose="02020603050405020304" pitchFamily="18" charset="0"/>
              </a:rPr>
              <a:t>物理地址，</a:t>
            </a:r>
            <a:r>
              <a:rPr lang="zh-CN" altLang="en-US" sz="2600" dirty="0">
                <a:latin typeface="Times New Roman" panose="02020603050405020304" pitchFamily="18" charset="0"/>
                <a:cs typeface="Times New Roman" panose="02020603050405020304" pitchFamily="18" charset="0"/>
              </a:rPr>
              <a:t>或 </a:t>
            </a:r>
            <a:r>
              <a:rPr lang="en-US" altLang="zh-CN" sz="2600" dirty="0">
                <a:solidFill>
                  <a:srgbClr val="FF0000"/>
                </a:solidFill>
                <a:latin typeface="Times New Roman" panose="02020603050405020304" pitchFamily="18" charset="0"/>
                <a:cs typeface="Times New Roman" panose="02020603050405020304" pitchFamily="18" charset="0"/>
              </a:rPr>
              <a:t>MAC </a:t>
            </a:r>
            <a:r>
              <a:rPr lang="zh-CN" altLang="en-US" sz="2600" dirty="0">
                <a:solidFill>
                  <a:srgbClr val="FF0000"/>
                </a:solidFill>
                <a:latin typeface="Times New Roman" panose="02020603050405020304" pitchFamily="18" charset="0"/>
                <a:cs typeface="Times New Roman" panose="02020603050405020304" pitchFamily="18" charset="0"/>
              </a:rPr>
              <a:t>地址。</a:t>
            </a:r>
            <a:r>
              <a:rPr lang="zh-CN" altLang="en-US" sz="2600" dirty="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rPr>
              <a:t>802</a:t>
            </a:r>
            <a:r>
              <a:rPr lang="en-US" altLang="zh-CN" sz="2600" b="1"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标准所说的“地址”严格地讲应当是每一个站的“</a:t>
            </a:r>
            <a:r>
              <a:rPr lang="zh-CN" altLang="en-US" sz="2600" dirty="0">
                <a:solidFill>
                  <a:srgbClr val="FF0000"/>
                </a:solidFill>
                <a:latin typeface="Times New Roman" panose="02020603050405020304" pitchFamily="18" charset="0"/>
                <a:cs typeface="Times New Roman" panose="02020603050405020304" pitchFamily="18" charset="0"/>
              </a:rPr>
              <a:t>名字</a:t>
            </a:r>
            <a:r>
              <a:rPr lang="zh-CN" altLang="en-US" sz="2600" dirty="0">
                <a:latin typeface="Times New Roman" panose="02020603050405020304" pitchFamily="18" charset="0"/>
                <a:cs typeface="Times New Roman" panose="02020603050405020304" pitchFamily="18" charset="0"/>
              </a:rPr>
              <a:t>”或</a:t>
            </a:r>
            <a:r>
              <a:rPr lang="zh-CN" altLang="en-US" sz="2600" dirty="0">
                <a:solidFill>
                  <a:srgbClr val="FF0000"/>
                </a:solidFill>
                <a:latin typeface="Times New Roman" panose="02020603050405020304" pitchFamily="18" charset="0"/>
                <a:cs typeface="Times New Roman" panose="02020603050405020304" pitchFamily="18" charset="0"/>
              </a:rPr>
              <a:t>标识符。 </a:t>
            </a:r>
            <a:endParaRPr lang="zh-CN" altLang="en-US" sz="2600" dirty="0">
              <a:solidFill>
                <a:srgbClr val="FF0000"/>
              </a:solidFill>
              <a:latin typeface="Times New Roman" panose="02020603050405020304" pitchFamily="18" charset="0"/>
              <a:cs typeface="Times New Roman" panose="02020603050405020304" pitchFamily="18" charset="0"/>
            </a:endParaRPr>
          </a:p>
          <a:p>
            <a:r>
              <a:rPr lang="zh-CN" altLang="en-US" sz="2600" dirty="0">
                <a:latin typeface="Times New Roman" panose="02020603050405020304" pitchFamily="18" charset="0"/>
                <a:cs typeface="Times New Roman" panose="02020603050405020304" pitchFamily="18" charset="0"/>
              </a:rPr>
              <a:t>但鉴于大家都早已习惯了将这种 </a:t>
            </a:r>
            <a:r>
              <a:rPr lang="en-US" altLang="zh-CN" sz="2600" dirty="0">
                <a:latin typeface="Times New Roman" panose="02020603050405020304" pitchFamily="18" charset="0"/>
                <a:cs typeface="Times New Roman" panose="02020603050405020304" pitchFamily="18" charset="0"/>
              </a:rPr>
              <a:t>48 </a:t>
            </a:r>
            <a:r>
              <a:rPr lang="zh-CN" altLang="en-US" sz="2600" dirty="0">
                <a:latin typeface="Times New Roman" panose="02020603050405020304" pitchFamily="18" charset="0"/>
                <a:cs typeface="Times New Roman" panose="02020603050405020304" pitchFamily="18" charset="0"/>
              </a:rPr>
              <a:t>位的“名字”称为“地址”，所以本书也采用这种习惯用法，尽管这种说法并不太严格。</a:t>
            </a:r>
            <a:endParaRPr lang="zh-CN" altLang="en-US" sz="2600" dirty="0">
              <a:latin typeface="Times New Roman" panose="02020603050405020304" pitchFamily="18" charset="0"/>
              <a:cs typeface="Times New Roman" panose="02020603050405020304" pitchFamily="18" charset="0"/>
            </a:endParaRPr>
          </a:p>
        </p:txBody>
      </p:sp>
      <p:sp>
        <p:nvSpPr>
          <p:cNvPr id="2" name="矩形 1"/>
          <p:cNvSpPr/>
          <p:nvPr/>
        </p:nvSpPr>
        <p:spPr>
          <a:xfrm>
            <a:off x="1064568" y="4149080"/>
            <a:ext cx="8352928" cy="1814830"/>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anose="02010609060101010101" pitchFamily="2" charset="-122"/>
              </a:rPr>
              <a:t>请注意，如果连接在局域网上的主机或路由器安装有多个适配器，</a:t>
            </a:r>
            <a:r>
              <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那么这样的主机或路由器就有多个“地址”。更准确些说，</a:t>
            </a:r>
            <a:r>
              <a:rPr lang="zh-CN" altLang="en-US" sz="28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这种 </a:t>
            </a:r>
            <a:r>
              <a:rPr lang="en-US" altLang="zh-CN" sz="28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48 </a:t>
            </a:r>
            <a:r>
              <a:rPr lang="zh-CN" altLang="en-US" sz="28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位“地址”应当是某个接口的标识符。</a:t>
            </a:r>
            <a:endParaRPr lang="zh-CN" altLang="en-US" sz="28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48 </a:t>
            </a:r>
            <a:r>
              <a:rPr lang="zh-CN" altLang="en-US" dirty="0">
                <a:latin typeface="Times New Roman" panose="02020603050405020304" pitchFamily="18" charset="0"/>
                <a:cs typeface="Times New Roman" panose="02020603050405020304" pitchFamily="18" charset="0"/>
              </a:rPr>
              <a:t>位的 </a:t>
            </a:r>
            <a:r>
              <a:rPr lang="en-US" altLang="zh-CN" dirty="0">
                <a:latin typeface="Times New Roman" panose="02020603050405020304" pitchFamily="18" charset="0"/>
                <a:cs typeface="Times New Roman" panose="02020603050405020304" pitchFamily="18" charset="0"/>
              </a:rPr>
              <a:t>MAC </a:t>
            </a:r>
            <a:r>
              <a:rPr lang="zh-CN" altLang="en-US" dirty="0"/>
              <a:t>地址</a:t>
            </a:r>
            <a:endParaRPr lang="zh-CN" altLang="en-US" dirty="0"/>
          </a:p>
        </p:txBody>
      </p:sp>
      <p:sp>
        <p:nvSpPr>
          <p:cNvPr id="643075" name="Rectangle 3"/>
          <p:cNvSpPr>
            <a:spLocks noGrp="1" noChangeArrowheads="1"/>
          </p:cNvSpPr>
          <p:nvPr>
            <p:ph idx="1"/>
          </p:nvPr>
        </p:nvSpPr>
        <p:spPr>
          <a:xfrm>
            <a:off x="1031983" y="1052736"/>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sz="2800" dirty="0">
                <a:latin typeface="Times New Roman" panose="02020603050405020304" pitchFamily="18" charset="0"/>
                <a:cs typeface="Times New Roman" panose="02020603050405020304" pitchFamily="18" charset="0"/>
              </a:rPr>
              <a:t>IEEE 802 </a:t>
            </a:r>
            <a:r>
              <a:rPr lang="zh-CN" altLang="zh-CN" sz="2800" dirty="0">
                <a:latin typeface="Times New Roman" panose="02020603050405020304" pitchFamily="18" charset="0"/>
                <a:cs typeface="Times New Roman" panose="02020603050405020304" pitchFamily="18" charset="0"/>
              </a:rPr>
              <a:t>标准规定</a:t>
            </a:r>
            <a:r>
              <a:rPr lang="en-US" altLang="zh-CN" sz="2800" dirty="0">
                <a:latin typeface="Times New Roman" panose="02020603050405020304" pitchFamily="18" charset="0"/>
                <a:cs typeface="Times New Roman" panose="02020603050405020304" pitchFamily="18" charset="0"/>
              </a:rPr>
              <a:t> MAC </a:t>
            </a:r>
            <a:r>
              <a:rPr lang="zh-CN" altLang="zh-CN" sz="2800" dirty="0">
                <a:latin typeface="Times New Roman" panose="02020603050405020304" pitchFamily="18" charset="0"/>
                <a:cs typeface="Times New Roman" panose="02020603050405020304" pitchFamily="18" charset="0"/>
              </a:rPr>
              <a:t>地址字段可采用</a:t>
            </a:r>
            <a:r>
              <a:rPr lang="en-US" altLang="zh-CN" sz="2800" dirty="0">
                <a:latin typeface="Times New Roman" panose="02020603050405020304" pitchFamily="18" charset="0"/>
                <a:cs typeface="Times New Roman" panose="02020603050405020304" pitchFamily="18" charset="0"/>
              </a:rPr>
              <a:t> 6 </a:t>
            </a:r>
            <a:r>
              <a:rPr lang="zh-CN" altLang="zh-CN" sz="2800" dirty="0">
                <a:latin typeface="Times New Roman" panose="02020603050405020304" pitchFamily="18" charset="0"/>
                <a:cs typeface="Times New Roman" panose="02020603050405020304" pitchFamily="18" charset="0"/>
              </a:rPr>
              <a:t>字节</a:t>
            </a:r>
            <a:r>
              <a:rPr lang="en-US" altLang="zh-CN" sz="2800" dirty="0">
                <a:latin typeface="Times New Roman" panose="02020603050405020304" pitchFamily="18" charset="0"/>
                <a:cs typeface="Times New Roman" panose="02020603050405020304" pitchFamily="18" charset="0"/>
              </a:rPr>
              <a:t> ( 48</a:t>
            </a:r>
            <a:r>
              <a:rPr lang="zh-CN" altLang="zh-CN" sz="2800" dirty="0">
                <a:latin typeface="Times New Roman" panose="02020603050405020304" pitchFamily="18" charset="0"/>
                <a:cs typeface="Times New Roman" panose="02020603050405020304" pitchFamily="18" charset="0"/>
              </a:rPr>
              <a:t>位</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或</a:t>
            </a:r>
            <a:r>
              <a:rPr lang="en-US" altLang="zh-CN" sz="2800" dirty="0">
                <a:latin typeface="Times New Roman" panose="02020603050405020304" pitchFamily="18" charset="0"/>
                <a:cs typeface="Times New Roman" panose="02020603050405020304" pitchFamily="18" charset="0"/>
              </a:rPr>
              <a:t> 2 </a:t>
            </a:r>
            <a:r>
              <a:rPr lang="zh-CN" altLang="zh-CN" sz="2800" dirty="0">
                <a:latin typeface="Times New Roman" panose="02020603050405020304" pitchFamily="18" charset="0"/>
                <a:cs typeface="Times New Roman" panose="02020603050405020304" pitchFamily="18" charset="0"/>
              </a:rPr>
              <a:t>字节</a:t>
            </a:r>
            <a:r>
              <a:rPr lang="en-US" altLang="zh-CN" sz="2800" dirty="0">
                <a:latin typeface="Times New Roman" panose="02020603050405020304" pitchFamily="18" charset="0"/>
                <a:cs typeface="Times New Roman" panose="02020603050405020304" pitchFamily="18" charset="0"/>
              </a:rPr>
              <a:t> ( 16 </a:t>
            </a:r>
            <a:r>
              <a:rPr lang="zh-CN" altLang="zh-CN" sz="2800" dirty="0">
                <a:latin typeface="Times New Roman" panose="02020603050405020304" pitchFamily="18" charset="0"/>
                <a:cs typeface="Times New Roman" panose="02020603050405020304" pitchFamily="18" charset="0"/>
              </a:rPr>
              <a:t>位</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这两种中的一种</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IEEE </a:t>
            </a:r>
            <a:r>
              <a:rPr lang="zh-CN" altLang="en-US" sz="2800" dirty="0">
                <a:latin typeface="Times New Roman" panose="02020603050405020304" pitchFamily="18" charset="0"/>
                <a:cs typeface="Times New Roman" panose="02020603050405020304" pitchFamily="18" charset="0"/>
              </a:rPr>
              <a:t>的注册管理机构 </a:t>
            </a:r>
            <a:r>
              <a:rPr lang="en-US" altLang="zh-CN" sz="2800" dirty="0">
                <a:latin typeface="Times New Roman" panose="02020603050405020304" pitchFamily="18" charset="0"/>
                <a:cs typeface="Times New Roman" panose="02020603050405020304" pitchFamily="18" charset="0"/>
              </a:rPr>
              <a:t>RA </a:t>
            </a:r>
            <a:r>
              <a:rPr lang="zh-CN" altLang="en-US" sz="2800" dirty="0">
                <a:latin typeface="Times New Roman" panose="02020603050405020304" pitchFamily="18" charset="0"/>
                <a:cs typeface="Times New Roman" panose="02020603050405020304" pitchFamily="18" charset="0"/>
              </a:rPr>
              <a:t>负责向厂家分配地址字段 </a:t>
            </a:r>
            <a:r>
              <a:rPr lang="en-US" altLang="zh-CN" sz="2800" dirty="0">
                <a:latin typeface="Times New Roman" panose="02020603050405020304" pitchFamily="18" charset="0"/>
                <a:cs typeface="Times New Roman" panose="02020603050405020304" pitchFamily="18" charset="0"/>
              </a:rPr>
              <a:t>6 </a:t>
            </a:r>
            <a:r>
              <a:rPr lang="zh-CN" altLang="zh-CN" sz="2800" dirty="0">
                <a:latin typeface="Times New Roman" panose="02020603050405020304" pitchFamily="18" charset="0"/>
                <a:cs typeface="Times New Roman" panose="02020603050405020304" pitchFamily="18" charset="0"/>
              </a:rPr>
              <a:t>个字节中的前三个字节</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即</a:t>
            </a:r>
            <a:r>
              <a:rPr lang="zh-CN" altLang="en-US" sz="2800" dirty="0">
                <a:solidFill>
                  <a:srgbClr val="0000FF"/>
                </a:solidFill>
                <a:latin typeface="Times New Roman" panose="02020603050405020304" pitchFamily="18" charset="0"/>
                <a:cs typeface="Times New Roman" panose="02020603050405020304" pitchFamily="18" charset="0"/>
              </a:rPr>
              <a:t>高位 </a:t>
            </a:r>
            <a:r>
              <a:rPr lang="en-US" altLang="zh-CN" sz="2800" dirty="0">
                <a:solidFill>
                  <a:srgbClr val="0000FF"/>
                </a:solidFill>
                <a:latin typeface="Times New Roman" panose="02020603050405020304" pitchFamily="18" charset="0"/>
                <a:cs typeface="Times New Roman" panose="02020603050405020304" pitchFamily="18" charset="0"/>
              </a:rPr>
              <a:t>24 </a:t>
            </a:r>
            <a:r>
              <a:rPr lang="zh-CN" altLang="en-US" sz="2800" dirty="0">
                <a:solidFill>
                  <a:srgbClr val="0000FF"/>
                </a:solidFill>
                <a:latin typeface="Times New Roman" panose="02020603050405020304" pitchFamily="18" charset="0"/>
                <a:cs typeface="Times New Roman" panose="02020603050405020304" pitchFamily="18" charset="0"/>
              </a:rPr>
              <a:t>位</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，称为</a:t>
            </a:r>
            <a:r>
              <a:rPr lang="zh-CN" altLang="zh-CN" sz="2800" dirty="0">
                <a:solidFill>
                  <a:srgbClr val="0000FF"/>
                </a:solidFill>
                <a:latin typeface="Times New Roman" panose="02020603050405020304" pitchFamily="18" charset="0"/>
                <a:cs typeface="Times New Roman" panose="02020603050405020304" pitchFamily="18" charset="0"/>
              </a:rPr>
              <a:t>组织唯一标识符</a:t>
            </a:r>
            <a:r>
              <a:rPr lang="en-US" altLang="zh-CN" sz="2800" dirty="0">
                <a:solidFill>
                  <a:srgbClr val="0000FF"/>
                </a:solidFill>
                <a:latin typeface="Times New Roman" panose="02020603050405020304" pitchFamily="18" charset="0"/>
                <a:cs typeface="Times New Roman" panose="02020603050405020304" pitchFamily="18" charset="0"/>
              </a:rPr>
              <a:t>OUI</a:t>
            </a:r>
            <a:r>
              <a:rPr lang="zh-CN" altLang="en-US" sz="2800" dirty="0">
                <a:solidFill>
                  <a:srgbClr val="0000FF"/>
                </a:solidFill>
                <a:latin typeface="Times New Roman" panose="02020603050405020304" pitchFamily="18" charset="0"/>
                <a:cs typeface="Times New Roman" panose="02020603050405020304" pitchFamily="18" charset="0"/>
              </a:rPr>
              <a:t>。</a:t>
            </a:r>
            <a:endParaRPr lang="zh-CN" altLang="en-US" sz="2800" dirty="0">
              <a:solidFill>
                <a:srgbClr val="0000FF"/>
              </a:solidFill>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地址字段 </a:t>
            </a:r>
            <a:r>
              <a:rPr lang="en-US" altLang="zh-CN" sz="2800" dirty="0">
                <a:latin typeface="Times New Roman" panose="02020603050405020304" pitchFamily="18" charset="0"/>
                <a:cs typeface="Times New Roman" panose="02020603050405020304" pitchFamily="18" charset="0"/>
              </a:rPr>
              <a:t>6 </a:t>
            </a:r>
            <a:r>
              <a:rPr lang="zh-CN" altLang="zh-CN" sz="2800" dirty="0">
                <a:latin typeface="Times New Roman" panose="02020603050405020304" pitchFamily="18" charset="0"/>
                <a:cs typeface="Times New Roman" panose="02020603050405020304" pitchFamily="18" charset="0"/>
              </a:rPr>
              <a:t>个字节</a:t>
            </a:r>
            <a:r>
              <a:rPr lang="zh-CN" altLang="en-US" sz="2800" dirty="0">
                <a:latin typeface="Times New Roman" panose="02020603050405020304" pitchFamily="18" charset="0"/>
                <a:cs typeface="Times New Roman" panose="02020603050405020304" pitchFamily="18" charset="0"/>
              </a:rPr>
              <a:t>中的后三个字节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即</a:t>
            </a:r>
            <a:r>
              <a:rPr lang="zh-CN" altLang="en-US" sz="2800" dirty="0">
                <a:solidFill>
                  <a:srgbClr val="0000FF"/>
                </a:solidFill>
                <a:latin typeface="Times New Roman" panose="02020603050405020304" pitchFamily="18" charset="0"/>
                <a:cs typeface="Times New Roman" panose="02020603050405020304" pitchFamily="18" charset="0"/>
              </a:rPr>
              <a:t>低位 </a:t>
            </a:r>
            <a:r>
              <a:rPr lang="en-US" altLang="zh-CN" sz="2800" dirty="0">
                <a:solidFill>
                  <a:srgbClr val="0000FF"/>
                </a:solidFill>
                <a:latin typeface="Times New Roman" panose="02020603050405020304" pitchFamily="18" charset="0"/>
                <a:cs typeface="Times New Roman" panose="02020603050405020304" pitchFamily="18" charset="0"/>
              </a:rPr>
              <a:t>24 </a:t>
            </a:r>
            <a:r>
              <a:rPr lang="zh-CN" altLang="en-US" sz="2800" dirty="0">
                <a:solidFill>
                  <a:srgbClr val="0000FF"/>
                </a:solidFill>
                <a:latin typeface="Times New Roman" panose="02020603050405020304" pitchFamily="18" charset="0"/>
                <a:cs typeface="Times New Roman" panose="02020603050405020304" pitchFamily="18" charset="0"/>
              </a:rPr>
              <a:t>位</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由厂家自行指派，称为</a:t>
            </a:r>
            <a:r>
              <a:rPr lang="zh-CN" altLang="en-US" sz="2800" dirty="0">
                <a:solidFill>
                  <a:srgbClr val="0000FF"/>
                </a:solidFill>
                <a:latin typeface="Times New Roman" panose="02020603050405020304" pitchFamily="18" charset="0"/>
                <a:cs typeface="Times New Roman" panose="02020603050405020304" pitchFamily="18" charset="0"/>
              </a:rPr>
              <a:t>扩展唯一标识符，</a:t>
            </a:r>
            <a:r>
              <a:rPr lang="zh-CN" altLang="en-US" sz="2800" dirty="0">
                <a:solidFill>
                  <a:srgbClr val="FF0000"/>
                </a:solidFill>
                <a:latin typeface="Times New Roman" panose="02020603050405020304" pitchFamily="18" charset="0"/>
                <a:cs typeface="Times New Roman" panose="02020603050405020304" pitchFamily="18" charset="0"/>
              </a:rPr>
              <a:t>必须保证生产出的适配器没有重复地址。</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2504728" y="4869160"/>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a:ln>
                      <a:noFill/>
                    </a:ln>
                    <a:solidFill>
                      <a:srgbClr val="0000CC"/>
                    </a:solidFill>
                    <a:effectLst/>
                    <a:latin typeface="+mn-lt"/>
                    <a:ea typeface="黑体" panose="02010609060101010101" pitchFamily="2" charset="-122"/>
                  </a:rPr>
                  <a:t>组织唯一标识符</a:t>
                </a:r>
                <a:endParaRPr kumimoji="0" lang="zh-CN" altLang="en-US" sz="2400" b="1" i="0" u="none" strike="noStrike" cap="none" normalizeH="0" baseline="0" dirty="0">
                  <a:ln>
                    <a:noFill/>
                  </a:ln>
                  <a:solidFill>
                    <a:srgbClr val="0000CC"/>
                  </a:solidFill>
                  <a:effectLst/>
                  <a:latin typeface="+mn-lt"/>
                  <a:ea typeface="黑体" panose="02010609060101010101" pitchFamily="2" charset="-122"/>
                </a:endParaRP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2400" b="1" dirty="0">
                    <a:solidFill>
                      <a:srgbClr val="0000CC"/>
                    </a:solidFill>
                    <a:latin typeface="+mn-lt"/>
                    <a:ea typeface="黑体" panose="02010609060101010101" pitchFamily="2" charset="-122"/>
                  </a:rPr>
                  <a:t>扩展</a:t>
                </a:r>
                <a:r>
                  <a:rPr kumimoji="0" lang="zh-CN" altLang="en-US" sz="2400" b="1" i="0" u="none" strike="noStrike" cap="none" normalizeH="0" baseline="0" dirty="0">
                    <a:ln>
                      <a:noFill/>
                    </a:ln>
                    <a:solidFill>
                      <a:srgbClr val="0000CC"/>
                    </a:solidFill>
                    <a:effectLst/>
                    <a:latin typeface="+mn-lt"/>
                    <a:ea typeface="黑体" panose="02010609060101010101" pitchFamily="2" charset="-122"/>
                  </a:rPr>
                  <a:t>唯一标识符</a:t>
                </a:r>
                <a:endParaRPr kumimoji="0" lang="zh-CN" altLang="en-US" sz="2400" b="1" i="0" u="none" strike="noStrike" cap="none" normalizeH="0" baseline="0" dirty="0">
                  <a:ln>
                    <a:noFill/>
                  </a:ln>
                  <a:solidFill>
                    <a:srgbClr val="0000CC"/>
                  </a:solidFill>
                  <a:effectLst/>
                  <a:latin typeface="+mn-lt"/>
                  <a:ea typeface="黑体" panose="02010609060101010101" pitchFamily="2" charset="-122"/>
                </a:endParaRP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a:latin typeface="+mn-lt"/>
                    <a:ea typeface="黑体" panose="02010609060101010101" pitchFamily="2" charset="-122"/>
                  </a:rPr>
                  <a:t>3 </a:t>
                </a:r>
                <a:r>
                  <a:rPr lang="zh-CN" altLang="en-US" sz="2000" b="1" dirty="0">
                    <a:latin typeface="+mn-lt"/>
                    <a:ea typeface="黑体" panose="02010609060101010101" pitchFamily="2" charset="-122"/>
                  </a:rPr>
                  <a:t>字节 （</a:t>
                </a:r>
                <a:r>
                  <a:rPr lang="en-US" altLang="zh-CN" sz="2000" b="1" dirty="0">
                    <a:latin typeface="+mn-lt"/>
                    <a:ea typeface="黑体" panose="02010609060101010101" pitchFamily="2" charset="-122"/>
                  </a:rPr>
                  <a:t>24 </a:t>
                </a:r>
                <a:r>
                  <a:rPr lang="zh-CN" altLang="en-US" sz="2000" b="1" dirty="0">
                    <a:latin typeface="+mn-lt"/>
                    <a:ea typeface="黑体" panose="02010609060101010101" pitchFamily="2" charset="-122"/>
                  </a:rPr>
                  <a:t>位）</a:t>
                </a:r>
                <a:endParaRPr lang="zh-CN" altLang="en-US" sz="2000" b="1" dirty="0">
                  <a:latin typeface="+mn-lt"/>
                  <a:ea typeface="黑体" panose="02010609060101010101"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a:latin typeface="+mn-lt"/>
                    <a:ea typeface="黑体" panose="02010609060101010101" pitchFamily="2" charset="-122"/>
                  </a:rPr>
                  <a:t>3 </a:t>
                </a:r>
                <a:r>
                  <a:rPr lang="zh-CN" altLang="en-US" sz="2000" b="1" dirty="0">
                    <a:latin typeface="+mn-lt"/>
                    <a:ea typeface="黑体" panose="02010609060101010101" pitchFamily="2" charset="-122"/>
                  </a:rPr>
                  <a:t>字节 （</a:t>
                </a:r>
                <a:r>
                  <a:rPr lang="en-US" altLang="zh-CN" sz="2000" b="1" dirty="0">
                    <a:latin typeface="+mn-lt"/>
                    <a:ea typeface="黑体" panose="02010609060101010101" pitchFamily="2" charset="-122"/>
                  </a:rPr>
                  <a:t>24 </a:t>
                </a:r>
                <a:r>
                  <a:rPr lang="zh-CN" altLang="en-US" sz="2000" b="1" dirty="0">
                    <a:latin typeface="+mn-lt"/>
                    <a:ea typeface="黑体" panose="02010609060101010101" pitchFamily="2" charset="-122"/>
                  </a:rPr>
                  <a:t>位）</a:t>
                </a:r>
                <a:endParaRPr lang="zh-CN" altLang="en-US" sz="2000" b="1" dirty="0">
                  <a:latin typeface="+mn-lt"/>
                  <a:ea typeface="黑体" panose="02010609060101010101"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anose="02010609060101010101" pitchFamily="2" charset="-122"/>
                </a:rPr>
                <a:t>48 </a:t>
              </a:r>
              <a:r>
                <a:rPr lang="zh-CN" altLang="en-US" sz="2400" b="1" dirty="0">
                  <a:latin typeface="+mn-lt"/>
                  <a:ea typeface="黑体" panose="02010609060101010101" pitchFamily="2" charset="-122"/>
                </a:rPr>
                <a:t>位的 </a:t>
              </a:r>
              <a:r>
                <a:rPr lang="en-US" altLang="zh-CN" sz="2400" b="1" dirty="0">
                  <a:latin typeface="+mn-lt"/>
                  <a:ea typeface="黑体" panose="02010609060101010101" pitchFamily="2" charset="-122"/>
                </a:rPr>
                <a:t>MAC </a:t>
              </a:r>
              <a:r>
                <a:rPr lang="zh-CN" altLang="en-US" sz="2400" b="1" dirty="0">
                  <a:latin typeface="+mn-lt"/>
                  <a:ea typeface="黑体" panose="02010609060101010101" pitchFamily="2" charset="-122"/>
                </a:rPr>
                <a:t>地址</a:t>
              </a:r>
              <a:endParaRPr lang="zh-CN" altLang="en-US" sz="2400" b="1" dirty="0">
                <a:latin typeface="+mn-lt"/>
                <a:ea typeface="黑体" panose="02010609060101010101" pitchFamily="2" charset="-122"/>
              </a:endParaRPr>
            </a:p>
          </p:txBody>
        </p:sp>
      </p:grpSp>
      <p:sp>
        <p:nvSpPr>
          <p:cNvPr id="9" name="灯片编号占位符 8"/>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latin typeface="Times New Roman" panose="02020603050405020304" pitchFamily="18" charset="0"/>
                <a:cs typeface="Times New Roman" panose="02020603050405020304" pitchFamily="18" charset="0"/>
              </a:rPr>
              <a:t>48 </a:t>
            </a:r>
            <a:r>
              <a:rPr lang="zh-CN" altLang="en-US">
                <a:latin typeface="Times New Roman" panose="02020603050405020304" pitchFamily="18" charset="0"/>
                <a:cs typeface="Times New Roman" panose="02020603050405020304" pitchFamily="18" charset="0"/>
              </a:rPr>
              <a:t>位的 </a:t>
            </a:r>
            <a:r>
              <a:rPr lang="en-US" altLang="zh-CN">
                <a:latin typeface="Times New Roman" panose="02020603050405020304" pitchFamily="18" charset="0"/>
                <a:cs typeface="Times New Roman" panose="02020603050405020304" pitchFamily="18" charset="0"/>
              </a:rPr>
              <a:t>MAC </a:t>
            </a:r>
            <a:r>
              <a:rPr lang="zh-CN" altLang="en-US">
                <a:latin typeface="Times New Roman" panose="02020603050405020304" pitchFamily="18" charset="0"/>
                <a:cs typeface="Times New Roman" panose="02020603050405020304" pitchFamily="18" charset="0"/>
              </a:rPr>
              <a:t>地址</a:t>
            </a:r>
            <a:endParaRPr lang="zh-CN" altLang="en-US">
              <a:latin typeface="Times New Roman" panose="02020603050405020304" pitchFamily="18" charset="0"/>
              <a:cs typeface="Times New Roman" panose="02020603050405020304" pitchFamily="18" charset="0"/>
            </a:endParaRP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1200"/>
              </a:spcBef>
            </a:pPr>
            <a:r>
              <a:rPr lang="zh-CN" altLang="en-US" dirty="0">
                <a:latin typeface="Times New Roman" panose="02020603050405020304" pitchFamily="18" charset="0"/>
                <a:cs typeface="Times New Roman" panose="02020603050405020304" pitchFamily="18" charset="0"/>
              </a:rPr>
              <a:t>一个地址块可以生成 </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24</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个不同的地址。这种 </a:t>
            </a:r>
            <a:r>
              <a:rPr lang="en-US" altLang="zh-CN" dirty="0">
                <a:latin typeface="Times New Roman" panose="02020603050405020304" pitchFamily="18" charset="0"/>
                <a:cs typeface="Times New Roman" panose="02020603050405020304" pitchFamily="18" charset="0"/>
              </a:rPr>
              <a:t>48 </a:t>
            </a:r>
            <a:r>
              <a:rPr lang="zh-CN" altLang="en-US" dirty="0">
                <a:latin typeface="Times New Roman" panose="02020603050405020304" pitchFamily="18" charset="0"/>
                <a:cs typeface="Times New Roman" panose="02020603050405020304" pitchFamily="18" charset="0"/>
              </a:rPr>
              <a:t>位地址称为 </a:t>
            </a:r>
            <a:r>
              <a:rPr lang="en-US" altLang="zh-CN" dirty="0">
                <a:latin typeface="Times New Roman" panose="02020603050405020304" pitchFamily="18" charset="0"/>
                <a:cs typeface="Times New Roman" panose="02020603050405020304" pitchFamily="18" charset="0"/>
              </a:rPr>
              <a:t>MAC-48</a:t>
            </a:r>
            <a:r>
              <a:rPr lang="zh-CN" altLang="en-US" dirty="0">
                <a:latin typeface="Times New Roman" panose="02020603050405020304" pitchFamily="18" charset="0"/>
                <a:cs typeface="Times New Roman" panose="02020603050405020304" pitchFamily="18" charset="0"/>
              </a:rPr>
              <a:t>，它的通用名称是 </a:t>
            </a:r>
            <a:r>
              <a:rPr lang="en-US" altLang="zh-CN" dirty="0">
                <a:latin typeface="Times New Roman" panose="02020603050405020304" pitchFamily="18" charset="0"/>
                <a:cs typeface="Times New Roman" panose="02020603050405020304" pitchFamily="18" charset="0"/>
              </a:rPr>
              <a:t>EUI-48</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spcBef>
                <a:spcPts val="1200"/>
              </a:spcBef>
            </a:pPr>
            <a:r>
              <a:rPr lang="zh-CN" altLang="zh-CN" dirty="0">
                <a:latin typeface="Times New Roman" panose="02020603050405020304" pitchFamily="18" charset="0"/>
                <a:cs typeface="Times New Roman" panose="02020603050405020304" pitchFamily="18" charset="0"/>
              </a:rPr>
              <a:t>生产适配器时</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6 </a:t>
            </a:r>
            <a:r>
              <a:rPr lang="zh-CN" altLang="zh-CN" dirty="0">
                <a:latin typeface="Times New Roman" panose="02020603050405020304" pitchFamily="18" charset="0"/>
                <a:cs typeface="Times New Roman" panose="02020603050405020304" pitchFamily="18" charset="0"/>
              </a:rPr>
              <a:t>字节的</a:t>
            </a:r>
            <a:r>
              <a:rPr lang="en-US" altLang="zh-CN" dirty="0">
                <a:latin typeface="Times New Roman" panose="02020603050405020304" pitchFamily="18" charset="0"/>
                <a:cs typeface="Times New Roman" panose="02020603050405020304" pitchFamily="18" charset="0"/>
              </a:rPr>
              <a:t> MAC </a:t>
            </a:r>
            <a:r>
              <a:rPr lang="zh-CN" altLang="zh-CN" dirty="0">
                <a:latin typeface="Times New Roman" panose="02020603050405020304" pitchFamily="18" charset="0"/>
                <a:cs typeface="Times New Roman" panose="02020603050405020304" pitchFamily="18" charset="0"/>
              </a:rPr>
              <a:t>地址已被固化在适配器的</a:t>
            </a:r>
            <a:r>
              <a:rPr lang="en-US" altLang="zh-CN" dirty="0">
                <a:latin typeface="Times New Roman" panose="02020603050405020304" pitchFamily="18" charset="0"/>
                <a:cs typeface="Times New Roman" panose="02020603050405020304" pitchFamily="18" charset="0"/>
              </a:rPr>
              <a:t> ROM</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因此，</a:t>
            </a:r>
            <a:r>
              <a:rPr lang="en-US" altLang="zh-CN" dirty="0">
                <a:latin typeface="Times New Roman" panose="02020603050405020304" pitchFamily="18" charset="0"/>
                <a:cs typeface="Times New Roman" panose="02020603050405020304" pitchFamily="18" charset="0"/>
              </a:rPr>
              <a:t>MAC </a:t>
            </a:r>
            <a:r>
              <a:rPr lang="zh-CN" altLang="zh-CN" dirty="0">
                <a:latin typeface="Times New Roman" panose="02020603050405020304" pitchFamily="18" charset="0"/>
                <a:cs typeface="Times New Roman" panose="02020603050405020304" pitchFamily="18" charset="0"/>
              </a:rPr>
              <a:t>地址也</a:t>
            </a:r>
            <a:r>
              <a:rPr lang="zh-CN" altLang="en-US" dirty="0">
                <a:latin typeface="Times New Roman" panose="02020603050405020304" pitchFamily="18" charset="0"/>
                <a:cs typeface="Times New Roman" panose="02020603050405020304" pitchFamily="18" charset="0"/>
              </a:rPr>
              <a:t>叫做</a:t>
            </a:r>
            <a:r>
              <a:rPr lang="zh-CN" altLang="zh-CN" dirty="0">
                <a:solidFill>
                  <a:srgbClr val="FF0000"/>
                </a:solidFill>
                <a:latin typeface="Times New Roman" panose="02020603050405020304" pitchFamily="18" charset="0"/>
                <a:cs typeface="Times New Roman" panose="02020603050405020304" pitchFamily="18" charset="0"/>
              </a:rPr>
              <a:t>硬件地址</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(hardware address)</a:t>
            </a:r>
            <a:r>
              <a:rPr lang="zh-CN" altLang="zh-CN" dirty="0">
                <a:latin typeface="Times New Roman" panose="02020603050405020304" pitchFamily="18" charset="0"/>
                <a:cs typeface="Times New Roman" panose="02020603050405020304" pitchFamily="18" charset="0"/>
              </a:rPr>
              <a:t>或</a:t>
            </a:r>
            <a:r>
              <a:rPr lang="zh-CN" altLang="zh-CN" dirty="0">
                <a:solidFill>
                  <a:srgbClr val="FF0000"/>
                </a:solidFill>
                <a:latin typeface="Times New Roman" panose="02020603050405020304" pitchFamily="18" charset="0"/>
                <a:cs typeface="Times New Roman" panose="02020603050405020304" pitchFamily="18" charset="0"/>
              </a:rPr>
              <a:t>物理地址</a:t>
            </a:r>
            <a:r>
              <a:rPr lang="zh-CN" altLang="en-US" dirty="0">
                <a:solidFill>
                  <a:srgbClr val="FF0000"/>
                </a:solidFill>
                <a:latin typeface="Times New Roman" panose="02020603050405020304" pitchFamily="18" charset="0"/>
                <a:cs typeface="Times New Roman" panose="02020603050405020304" pitchFamily="18" charset="0"/>
              </a:rPr>
              <a:t>。</a:t>
            </a:r>
            <a:endParaRPr lang="en-US" altLang="zh-CN" dirty="0">
              <a:solidFill>
                <a:srgbClr val="FF0000"/>
              </a:solidFill>
              <a:latin typeface="Times New Roman" panose="02020603050405020304" pitchFamily="18" charset="0"/>
              <a:cs typeface="Times New Roman" panose="02020603050405020304" pitchFamily="18" charset="0"/>
            </a:endParaRPr>
          </a:p>
          <a:p>
            <a:pPr>
              <a:spcBef>
                <a:spcPts val="1200"/>
              </a:spcBef>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MAC</a:t>
            </a:r>
            <a:r>
              <a:rPr lang="zh-CN" altLang="en-US" dirty="0">
                <a:latin typeface="Times New Roman" panose="02020603050405020304" pitchFamily="18" charset="0"/>
                <a:cs typeface="Times New Roman" panose="02020603050405020304" pitchFamily="18" charset="0"/>
              </a:rPr>
              <a:t>地址”实际上就是适配器地址或适配器标识符 </a:t>
            </a:r>
            <a:r>
              <a:rPr lang="en-US" altLang="zh-CN" dirty="0">
                <a:latin typeface="Times New Roman" panose="02020603050405020304" pitchFamily="18" charset="0"/>
                <a:cs typeface="Times New Roman" panose="02020603050405020304" pitchFamily="18" charset="0"/>
              </a:rPr>
              <a:t>EUI-48</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401" y="-27384"/>
            <a:ext cx="7482627" cy="1134611"/>
          </a:xfrm>
        </p:spPr>
        <p:txBody>
          <a:bodyPr/>
          <a:lstStyle/>
          <a:p>
            <a:pPr algn="ctr"/>
            <a:r>
              <a:rPr lang="zh-CN" altLang="en-US" sz="3600" dirty="0"/>
              <a:t>单站地址，组地址，广播地址</a:t>
            </a:r>
            <a:endParaRPr lang="zh-CN" altLang="en-US" sz="3600" dirty="0"/>
          </a:p>
        </p:txBody>
      </p:sp>
      <p:sp>
        <p:nvSpPr>
          <p:cNvPr id="3" name="内容占位符 2"/>
          <p:cNvSpPr>
            <a:spLocks noGrp="1"/>
          </p:cNvSpPr>
          <p:nvPr>
            <p:ph idx="1"/>
          </p:nvPr>
        </p:nvSpPr>
        <p:spPr>
          <a:xfrm>
            <a:off x="1031983" y="1896384"/>
            <a:ext cx="8346723" cy="3332816"/>
          </a:xfrm>
        </p:spPr>
        <p:txBody>
          <a:bodyPr/>
          <a:lstStyle/>
          <a:p>
            <a:r>
              <a:rPr lang="en-US" altLang="zh-CN" sz="2800" dirty="0">
                <a:latin typeface="Times New Roman" panose="02020603050405020304" pitchFamily="18" charset="0"/>
                <a:cs typeface="Times New Roman" panose="02020603050405020304" pitchFamily="18" charset="0"/>
              </a:rPr>
              <a:t>IEEE </a:t>
            </a:r>
            <a:r>
              <a:rPr lang="zh-CN" altLang="zh-CN" sz="2800" dirty="0">
                <a:latin typeface="Times New Roman" panose="02020603050405020304" pitchFamily="18" charset="0"/>
                <a:cs typeface="Times New Roman" panose="02020603050405020304" pitchFamily="18" charset="0"/>
              </a:rPr>
              <a:t>规定地址字段的</a:t>
            </a:r>
            <a:r>
              <a:rPr lang="zh-CN" altLang="zh-CN" sz="2800" dirty="0">
                <a:solidFill>
                  <a:srgbClr val="FF0000"/>
                </a:solidFill>
                <a:latin typeface="Times New Roman" panose="02020603050405020304" pitchFamily="18" charset="0"/>
                <a:cs typeface="Times New Roman" panose="02020603050405020304" pitchFamily="18" charset="0"/>
              </a:rPr>
              <a:t>第一字节的最低位为</a:t>
            </a:r>
            <a:r>
              <a:rPr lang="en-US" altLang="zh-CN" sz="2800" dirty="0">
                <a:solidFill>
                  <a:srgbClr val="FF0000"/>
                </a:solidFill>
                <a:latin typeface="Times New Roman" panose="02020603050405020304" pitchFamily="18" charset="0"/>
                <a:cs typeface="Times New Roman" panose="02020603050405020304" pitchFamily="18" charset="0"/>
              </a:rPr>
              <a:t> I/G </a:t>
            </a:r>
            <a:r>
              <a:rPr lang="zh-CN" altLang="zh-CN" sz="2800" dirty="0">
                <a:solidFill>
                  <a:srgbClr val="FF0000"/>
                </a:solidFill>
                <a:latin typeface="Times New Roman" panose="02020603050405020304" pitchFamily="18" charset="0"/>
                <a:cs typeface="Times New Roman" panose="02020603050405020304" pitchFamily="18" charset="0"/>
              </a:rPr>
              <a:t>位</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I/G </a:t>
            </a:r>
            <a:r>
              <a:rPr lang="zh-CN" altLang="zh-CN" sz="2800" dirty="0">
                <a:latin typeface="Times New Roman" panose="02020603050405020304" pitchFamily="18" charset="0"/>
                <a:cs typeface="Times New Roman" panose="02020603050405020304" pitchFamily="18" charset="0"/>
              </a:rPr>
              <a:t>表示</a:t>
            </a:r>
            <a:r>
              <a:rPr lang="en-US" altLang="zh-CN" sz="2800" dirty="0">
                <a:latin typeface="Times New Roman" panose="02020603050405020304" pitchFamily="18" charset="0"/>
                <a:cs typeface="Times New Roman" panose="02020603050405020304" pitchFamily="18" charset="0"/>
              </a:rPr>
              <a:t> Individual / Group</a:t>
            </a:r>
            <a:r>
              <a:rPr lang="zh-CN"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zh-CN" altLang="zh-CN" sz="2800" dirty="0">
                <a:solidFill>
                  <a:srgbClr val="0000FF"/>
                </a:solidFill>
                <a:latin typeface="Times New Roman" panose="02020603050405020304" pitchFamily="18" charset="0"/>
                <a:cs typeface="Times New Roman" panose="02020603050405020304" pitchFamily="18" charset="0"/>
              </a:rPr>
              <a:t>当</a:t>
            </a:r>
            <a:r>
              <a:rPr lang="en-US" altLang="zh-CN" sz="2800" dirty="0">
                <a:solidFill>
                  <a:srgbClr val="0000FF"/>
                </a:solidFill>
                <a:latin typeface="Times New Roman" panose="02020603050405020304" pitchFamily="18" charset="0"/>
                <a:cs typeface="Times New Roman" panose="02020603050405020304" pitchFamily="18" charset="0"/>
              </a:rPr>
              <a:t> I/G</a:t>
            </a:r>
            <a:r>
              <a:rPr lang="zh-CN" altLang="zh-CN" sz="2800" dirty="0">
                <a:solidFill>
                  <a:srgbClr val="0000FF"/>
                </a:solidFill>
                <a:latin typeface="Times New Roman" panose="02020603050405020304" pitchFamily="18" charset="0"/>
                <a:cs typeface="Times New Roman" panose="02020603050405020304" pitchFamily="18" charset="0"/>
              </a:rPr>
              <a:t>位</a:t>
            </a:r>
            <a:r>
              <a:rPr lang="en-US" altLang="zh-CN" sz="2800" dirty="0">
                <a:solidFill>
                  <a:srgbClr val="0000FF"/>
                </a:solidFill>
                <a:latin typeface="Times New Roman" panose="02020603050405020304" pitchFamily="18" charset="0"/>
                <a:cs typeface="Times New Roman" panose="02020603050405020304" pitchFamily="18" charset="0"/>
              </a:rPr>
              <a:t> = 0 </a:t>
            </a:r>
            <a:r>
              <a:rPr lang="zh-CN" altLang="zh-CN" sz="2800" dirty="0">
                <a:solidFill>
                  <a:srgbClr val="0000FF"/>
                </a:solidFill>
                <a:latin typeface="Times New Roman" panose="02020603050405020304" pitchFamily="18" charset="0"/>
                <a:cs typeface="Times New Roman" panose="02020603050405020304" pitchFamily="18" charset="0"/>
              </a:rPr>
              <a:t>时，</a:t>
            </a:r>
            <a:r>
              <a:rPr lang="zh-CN" altLang="zh-CN" sz="2800" dirty="0">
                <a:latin typeface="Times New Roman" panose="02020603050405020304" pitchFamily="18" charset="0"/>
                <a:cs typeface="Times New Roman" panose="02020603050405020304" pitchFamily="18" charset="0"/>
              </a:rPr>
              <a:t>地址字段表示一个</a:t>
            </a:r>
            <a:r>
              <a:rPr lang="zh-CN" altLang="zh-CN" sz="2800" dirty="0">
                <a:solidFill>
                  <a:srgbClr val="FF0000"/>
                </a:solidFill>
                <a:latin typeface="Times New Roman" panose="02020603050405020304" pitchFamily="18" charset="0"/>
                <a:cs typeface="Times New Roman" panose="02020603050405020304" pitchFamily="18" charset="0"/>
              </a:rPr>
              <a:t>单站地址。</a:t>
            </a:r>
            <a:endParaRPr lang="en-US" altLang="zh-CN" sz="2800" dirty="0">
              <a:solidFill>
                <a:srgbClr val="FF0000"/>
              </a:solidFill>
              <a:latin typeface="Times New Roman" panose="02020603050405020304" pitchFamily="18" charset="0"/>
              <a:cs typeface="Times New Roman" panose="02020603050405020304" pitchFamily="18" charset="0"/>
            </a:endParaRPr>
          </a:p>
          <a:p>
            <a:r>
              <a:rPr lang="zh-CN" altLang="zh-CN" sz="2800" dirty="0">
                <a:solidFill>
                  <a:srgbClr val="0000FF"/>
                </a:solidFill>
                <a:latin typeface="Times New Roman" panose="02020603050405020304" pitchFamily="18" charset="0"/>
                <a:cs typeface="Times New Roman" panose="02020603050405020304" pitchFamily="18" charset="0"/>
              </a:rPr>
              <a:t>当</a:t>
            </a:r>
            <a:r>
              <a:rPr lang="en-US" altLang="zh-CN" sz="2800" dirty="0">
                <a:solidFill>
                  <a:srgbClr val="0000FF"/>
                </a:solidFill>
                <a:latin typeface="Times New Roman" panose="02020603050405020304" pitchFamily="18" charset="0"/>
                <a:cs typeface="Times New Roman" panose="02020603050405020304" pitchFamily="18" charset="0"/>
              </a:rPr>
              <a:t> I/G</a:t>
            </a:r>
            <a:r>
              <a:rPr lang="zh-CN" altLang="zh-CN" sz="2800" dirty="0">
                <a:solidFill>
                  <a:srgbClr val="0000FF"/>
                </a:solidFill>
                <a:latin typeface="Times New Roman" panose="02020603050405020304" pitchFamily="18" charset="0"/>
                <a:cs typeface="Times New Roman" panose="02020603050405020304" pitchFamily="18" charset="0"/>
              </a:rPr>
              <a:t>位</a:t>
            </a:r>
            <a:r>
              <a:rPr lang="en-US" altLang="zh-CN" sz="2800" dirty="0">
                <a:solidFill>
                  <a:srgbClr val="0000FF"/>
                </a:solidFill>
                <a:latin typeface="Times New Roman" panose="02020603050405020304" pitchFamily="18" charset="0"/>
                <a:cs typeface="Times New Roman" panose="02020603050405020304" pitchFamily="18" charset="0"/>
              </a:rPr>
              <a:t> = 1 </a:t>
            </a:r>
            <a:r>
              <a:rPr lang="zh-CN" altLang="zh-CN" sz="2800" dirty="0">
                <a:solidFill>
                  <a:srgbClr val="0000FF"/>
                </a:solidFill>
                <a:latin typeface="Times New Roman" panose="02020603050405020304" pitchFamily="18" charset="0"/>
                <a:cs typeface="Times New Roman" panose="02020603050405020304" pitchFamily="18" charset="0"/>
              </a:rPr>
              <a:t>时</a:t>
            </a:r>
            <a:r>
              <a:rPr lang="zh-CN" altLang="en-US" sz="2800" dirty="0">
                <a:solidFill>
                  <a:srgbClr val="0000FF"/>
                </a:solidFill>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表示</a:t>
            </a:r>
            <a:r>
              <a:rPr lang="zh-CN" altLang="zh-CN" sz="2800" dirty="0">
                <a:solidFill>
                  <a:srgbClr val="FF0000"/>
                </a:solidFill>
                <a:latin typeface="Times New Roman" panose="02020603050405020304" pitchFamily="18" charset="0"/>
                <a:cs typeface="Times New Roman" panose="02020603050405020304" pitchFamily="18" charset="0"/>
              </a:rPr>
              <a:t>组地址，</a:t>
            </a:r>
            <a:r>
              <a:rPr lang="zh-CN" altLang="zh-CN" sz="2800" dirty="0">
                <a:latin typeface="Times New Roman" panose="02020603050405020304" pitchFamily="18" charset="0"/>
                <a:cs typeface="Times New Roman" panose="02020603050405020304" pitchFamily="18" charset="0"/>
              </a:rPr>
              <a:t>用来进行多播（以前曾译为组播）。</a:t>
            </a:r>
            <a:r>
              <a:rPr lang="zh-CN" altLang="en-US" sz="2800" dirty="0">
                <a:latin typeface="Times New Roman" panose="02020603050405020304" pitchFamily="18" charset="0"/>
                <a:cs typeface="Times New Roman" panose="02020603050405020304" pitchFamily="18" charset="0"/>
              </a:rPr>
              <a:t>此时</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IEEE </a:t>
            </a:r>
            <a:r>
              <a:rPr lang="zh-CN" altLang="zh-CN" sz="2800" dirty="0">
                <a:latin typeface="Times New Roman" panose="02020603050405020304" pitchFamily="18" charset="0"/>
                <a:cs typeface="Times New Roman" panose="02020603050405020304" pitchFamily="18" charset="0"/>
              </a:rPr>
              <a:t>只分配地址字段前三个字节中的</a:t>
            </a:r>
            <a:r>
              <a:rPr lang="en-US" altLang="zh-CN" sz="2800" dirty="0">
                <a:latin typeface="Times New Roman" panose="02020603050405020304" pitchFamily="18" charset="0"/>
                <a:cs typeface="Times New Roman" panose="02020603050405020304" pitchFamily="18" charset="0"/>
              </a:rPr>
              <a:t> 23 </a:t>
            </a:r>
            <a:r>
              <a:rPr lang="zh-CN" altLang="zh-CN" sz="2800" dirty="0">
                <a:latin typeface="Times New Roman" panose="02020603050405020304" pitchFamily="18" charset="0"/>
                <a:cs typeface="Times New Roman" panose="02020603050405020304" pitchFamily="18" charset="0"/>
              </a:rPr>
              <a:t>位。</a:t>
            </a:r>
            <a:endParaRPr lang="en-US"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当</a:t>
            </a:r>
            <a:r>
              <a:rPr lang="en-US" altLang="zh-CN" sz="2800" dirty="0">
                <a:latin typeface="Times New Roman" panose="02020603050405020304" pitchFamily="18" charset="0"/>
                <a:cs typeface="Times New Roman" panose="02020603050405020304" pitchFamily="18" charset="0"/>
              </a:rPr>
              <a:t> I/G </a:t>
            </a:r>
            <a:r>
              <a:rPr lang="zh-CN" altLang="zh-CN" sz="2800" dirty="0">
                <a:latin typeface="Times New Roman" panose="02020603050405020304" pitchFamily="18" charset="0"/>
                <a:cs typeface="Times New Roman" panose="02020603050405020304" pitchFamily="18" charset="0"/>
              </a:rPr>
              <a:t>位分别为</a:t>
            </a:r>
            <a:r>
              <a:rPr lang="en-US" altLang="zh-CN" sz="2800" dirty="0">
                <a:latin typeface="Times New Roman" panose="02020603050405020304" pitchFamily="18" charset="0"/>
                <a:cs typeface="Times New Roman" panose="02020603050405020304" pitchFamily="18" charset="0"/>
              </a:rPr>
              <a:t> 0 </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 1 </a:t>
            </a:r>
            <a:r>
              <a:rPr lang="zh-CN" altLang="zh-CN" sz="2800" dirty="0">
                <a:latin typeface="Times New Roman" panose="02020603050405020304" pitchFamily="18" charset="0"/>
                <a:cs typeface="Times New Roman" panose="02020603050405020304" pitchFamily="18" charset="0"/>
              </a:rPr>
              <a:t>时，一个地址块可分别生成</a:t>
            </a:r>
            <a:r>
              <a:rPr lang="en-US" altLang="zh-CN" sz="2800" dirty="0">
                <a:latin typeface="Times New Roman" panose="02020603050405020304" pitchFamily="18" charset="0"/>
                <a:cs typeface="Times New Roman" panose="02020603050405020304" pitchFamily="18" charset="0"/>
              </a:rPr>
              <a:t> 2</a:t>
            </a:r>
            <a:r>
              <a:rPr lang="en-US" altLang="zh-CN" sz="2800" baseline="30000" dirty="0">
                <a:latin typeface="Times New Roman" panose="02020603050405020304" pitchFamily="18" charset="0"/>
                <a:cs typeface="Times New Roman" panose="02020603050405020304" pitchFamily="18" charset="0"/>
              </a:rPr>
              <a:t>24</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个单个站地址和</a:t>
            </a:r>
            <a:r>
              <a:rPr lang="en-US" altLang="zh-CN" sz="2800" dirty="0">
                <a:latin typeface="Times New Roman" panose="02020603050405020304" pitchFamily="18" charset="0"/>
                <a:cs typeface="Times New Roman" panose="02020603050405020304" pitchFamily="18" charset="0"/>
              </a:rPr>
              <a:t> 2</a:t>
            </a:r>
            <a:r>
              <a:rPr lang="en-US" altLang="zh-CN" sz="2800" baseline="30000" dirty="0">
                <a:latin typeface="Times New Roman" panose="02020603050405020304" pitchFamily="18" charset="0"/>
                <a:cs typeface="Times New Roman" panose="02020603050405020304" pitchFamily="18" charset="0"/>
              </a:rPr>
              <a:t>24</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个组地址。</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所有 </a:t>
            </a:r>
            <a:r>
              <a:rPr lang="en-US" altLang="zh-CN" sz="2800" dirty="0">
                <a:latin typeface="Times New Roman" panose="02020603050405020304" pitchFamily="18" charset="0"/>
                <a:cs typeface="Times New Roman" panose="02020603050405020304" pitchFamily="18" charset="0"/>
              </a:rPr>
              <a:t>48 </a:t>
            </a:r>
            <a:r>
              <a:rPr lang="zh-CN" altLang="en-US" sz="2800" dirty="0">
                <a:latin typeface="Times New Roman" panose="02020603050405020304" pitchFamily="18" charset="0"/>
                <a:cs typeface="Times New Roman" panose="02020603050405020304" pitchFamily="18" charset="0"/>
              </a:rPr>
              <a:t>位都为 </a:t>
            </a:r>
            <a:r>
              <a:rPr lang="en-US" altLang="zh-CN" sz="28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时，为广播地址。只能作为目的地址使用。</a:t>
            </a:r>
            <a:endParaRPr lang="zh-CN" altLang="en-US"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全球管理</a:t>
            </a:r>
            <a:r>
              <a:rPr lang="zh-CN" altLang="en-US" dirty="0"/>
              <a:t>与本地</a:t>
            </a:r>
            <a:r>
              <a:rPr lang="zh-CN" altLang="zh-CN" dirty="0"/>
              <a:t>管理</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IEEE </a:t>
            </a:r>
            <a:r>
              <a:rPr lang="zh-CN" altLang="zh-CN" dirty="0">
                <a:latin typeface="Times New Roman" panose="02020603050405020304" pitchFamily="18" charset="0"/>
                <a:cs typeface="Times New Roman" panose="02020603050405020304" pitchFamily="18" charset="0"/>
              </a:rPr>
              <a:t>把地址字段</a:t>
            </a:r>
            <a:r>
              <a:rPr lang="zh-CN" altLang="zh-CN" dirty="0">
                <a:solidFill>
                  <a:srgbClr val="FF0000"/>
                </a:solidFill>
                <a:latin typeface="Times New Roman" panose="02020603050405020304" pitchFamily="18" charset="0"/>
                <a:cs typeface="Times New Roman" panose="02020603050405020304" pitchFamily="18" charset="0"/>
              </a:rPr>
              <a:t>第</a:t>
            </a:r>
            <a:r>
              <a:rPr lang="zh-CN" altLang="en-US" dirty="0">
                <a:solidFill>
                  <a:srgbClr val="FF0000"/>
                </a:solidFill>
                <a:latin typeface="Times New Roman" panose="02020603050405020304" pitchFamily="18" charset="0"/>
                <a:cs typeface="Times New Roman" panose="02020603050405020304" pitchFamily="18" charset="0"/>
              </a:rPr>
              <a:t>一</a:t>
            </a:r>
            <a:r>
              <a:rPr lang="zh-CN" altLang="zh-CN" dirty="0">
                <a:solidFill>
                  <a:srgbClr val="FF0000"/>
                </a:solidFill>
                <a:latin typeface="Times New Roman" panose="02020603050405020304" pitchFamily="18" charset="0"/>
                <a:cs typeface="Times New Roman" panose="02020603050405020304" pitchFamily="18" charset="0"/>
              </a:rPr>
              <a:t>字节的最低第</a:t>
            </a:r>
            <a:r>
              <a:rPr lang="en-US" altLang="zh-CN" dirty="0">
                <a:solidFill>
                  <a:srgbClr val="FF0000"/>
                </a:solidFill>
                <a:latin typeface="Times New Roman" panose="02020603050405020304" pitchFamily="18" charset="0"/>
                <a:cs typeface="Times New Roman" panose="02020603050405020304" pitchFamily="18" charset="0"/>
              </a:rPr>
              <a:t> 2 </a:t>
            </a:r>
            <a:r>
              <a:rPr lang="zh-CN" altLang="zh-CN" dirty="0">
                <a:solidFill>
                  <a:srgbClr val="FF0000"/>
                </a:solidFill>
                <a:latin typeface="Times New Roman" panose="02020603050405020304" pitchFamily="18" charset="0"/>
                <a:cs typeface="Times New Roman" panose="02020603050405020304" pitchFamily="18" charset="0"/>
              </a:rPr>
              <a:t>位</a:t>
            </a:r>
            <a:r>
              <a:rPr lang="zh-CN" altLang="zh-CN" dirty="0">
                <a:latin typeface="Times New Roman" panose="02020603050405020304" pitchFamily="18" charset="0"/>
                <a:cs typeface="Times New Roman" panose="02020603050405020304" pitchFamily="18" charset="0"/>
              </a:rPr>
              <a:t>规定为</a:t>
            </a:r>
            <a:r>
              <a:rPr lang="en-US" altLang="zh-CN" dirty="0">
                <a:latin typeface="Times New Roman" panose="02020603050405020304" pitchFamily="18" charset="0"/>
                <a:cs typeface="Times New Roman" panose="02020603050405020304" pitchFamily="18" charset="0"/>
              </a:rPr>
              <a:t> G/L </a:t>
            </a:r>
            <a:r>
              <a:rPr lang="zh-CN" altLang="zh-CN" dirty="0">
                <a:latin typeface="Times New Roman" panose="02020603050405020304" pitchFamily="18" charset="0"/>
                <a:cs typeface="Times New Roman" panose="02020603050405020304" pitchFamily="18" charset="0"/>
              </a:rPr>
              <a:t>位，表示</a:t>
            </a:r>
            <a:r>
              <a:rPr lang="en-US" altLang="zh-CN" dirty="0">
                <a:latin typeface="Times New Roman" panose="02020603050405020304" pitchFamily="18" charset="0"/>
                <a:cs typeface="Times New Roman" panose="02020603050405020304" pitchFamily="18" charset="0"/>
              </a:rPr>
              <a:t> Global / Local</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solidFill>
                  <a:srgbClr val="0000FF"/>
                </a:solidFill>
                <a:latin typeface="Times New Roman" panose="02020603050405020304" pitchFamily="18" charset="0"/>
                <a:cs typeface="Times New Roman" panose="02020603050405020304" pitchFamily="18" charset="0"/>
              </a:rPr>
              <a:t>当 </a:t>
            </a:r>
            <a:r>
              <a:rPr lang="en-US" altLang="zh-CN" dirty="0">
                <a:solidFill>
                  <a:srgbClr val="0000FF"/>
                </a:solidFill>
                <a:latin typeface="Times New Roman" panose="02020603050405020304" pitchFamily="18" charset="0"/>
                <a:cs typeface="Times New Roman" panose="02020603050405020304" pitchFamily="18" charset="0"/>
              </a:rPr>
              <a:t>G/L</a:t>
            </a:r>
            <a:r>
              <a:rPr lang="zh-CN" altLang="zh-CN" dirty="0">
                <a:solidFill>
                  <a:srgbClr val="0000FF"/>
                </a:solidFill>
                <a:latin typeface="Times New Roman" panose="02020603050405020304" pitchFamily="18" charset="0"/>
                <a:cs typeface="Times New Roman" panose="02020603050405020304" pitchFamily="18" charset="0"/>
              </a:rPr>
              <a:t>位</a:t>
            </a:r>
            <a:r>
              <a:rPr lang="en-US" altLang="zh-CN" dirty="0">
                <a:solidFill>
                  <a:srgbClr val="0000FF"/>
                </a:solidFill>
                <a:latin typeface="Times New Roman" panose="02020603050405020304" pitchFamily="18" charset="0"/>
                <a:cs typeface="Times New Roman" panose="02020603050405020304" pitchFamily="18" charset="0"/>
              </a:rPr>
              <a:t> = 0 </a:t>
            </a:r>
            <a:r>
              <a:rPr lang="zh-CN" altLang="zh-CN" dirty="0">
                <a:solidFill>
                  <a:srgbClr val="0000FF"/>
                </a:solidFill>
                <a:latin typeface="Times New Roman" panose="02020603050405020304" pitchFamily="18" charset="0"/>
                <a:cs typeface="Times New Roman" panose="02020603050405020304" pitchFamily="18" charset="0"/>
              </a:rPr>
              <a:t>时</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是</a:t>
            </a:r>
            <a:r>
              <a:rPr lang="zh-CN" altLang="zh-CN" dirty="0">
                <a:solidFill>
                  <a:srgbClr val="FF0000"/>
                </a:solidFill>
                <a:latin typeface="Times New Roman" panose="02020603050405020304" pitchFamily="18" charset="0"/>
                <a:cs typeface="Times New Roman" panose="02020603050405020304" pitchFamily="18" charset="0"/>
              </a:rPr>
              <a:t>全球管理</a:t>
            </a:r>
            <a:r>
              <a:rPr lang="zh-CN" altLang="zh-CN" dirty="0">
                <a:latin typeface="Times New Roman" panose="02020603050405020304" pitchFamily="18" charset="0"/>
                <a:cs typeface="Times New Roman" panose="02020603050405020304" pitchFamily="18" charset="0"/>
              </a:rPr>
              <a:t>（保证在全球没有相同的地址），厂商向</a:t>
            </a:r>
            <a:r>
              <a:rPr lang="en-US" altLang="zh-CN" dirty="0">
                <a:latin typeface="Times New Roman" panose="02020603050405020304" pitchFamily="18" charset="0"/>
                <a:cs typeface="Times New Roman" panose="02020603050405020304" pitchFamily="18" charset="0"/>
              </a:rPr>
              <a:t>IEEE</a:t>
            </a:r>
            <a:r>
              <a:rPr lang="zh-CN" altLang="zh-CN" dirty="0">
                <a:latin typeface="Times New Roman" panose="02020603050405020304" pitchFamily="18" charset="0"/>
                <a:cs typeface="Times New Roman" panose="02020603050405020304" pitchFamily="18" charset="0"/>
              </a:rPr>
              <a:t>购买的</a:t>
            </a:r>
            <a:r>
              <a:rPr lang="en-US" altLang="zh-CN" dirty="0">
                <a:latin typeface="Times New Roman" panose="02020603050405020304" pitchFamily="18" charset="0"/>
                <a:cs typeface="Times New Roman" panose="02020603050405020304" pitchFamily="18" charset="0"/>
              </a:rPr>
              <a:t> OUI </a:t>
            </a:r>
            <a:r>
              <a:rPr lang="zh-CN" altLang="zh-CN" dirty="0">
                <a:latin typeface="Times New Roman" panose="02020603050405020304" pitchFamily="18" charset="0"/>
                <a:cs typeface="Times New Roman" panose="02020603050405020304" pitchFamily="18" charset="0"/>
              </a:rPr>
              <a:t>都属于全球管理。</a:t>
            </a:r>
            <a:endParaRPr lang="en-US" altLang="zh-CN" dirty="0">
              <a:latin typeface="Times New Roman" panose="02020603050405020304" pitchFamily="18" charset="0"/>
              <a:cs typeface="Times New Roman" panose="02020603050405020304" pitchFamily="18" charset="0"/>
            </a:endParaRPr>
          </a:p>
          <a:p>
            <a:r>
              <a:rPr lang="zh-CN" altLang="en-US" dirty="0">
                <a:solidFill>
                  <a:srgbClr val="0000FF"/>
                </a:solidFill>
                <a:latin typeface="Times New Roman" panose="02020603050405020304" pitchFamily="18" charset="0"/>
                <a:cs typeface="Times New Roman" panose="02020603050405020304" pitchFamily="18" charset="0"/>
              </a:rPr>
              <a:t>当 </a:t>
            </a:r>
            <a:r>
              <a:rPr lang="en-US" altLang="zh-CN" dirty="0">
                <a:solidFill>
                  <a:srgbClr val="0000FF"/>
                </a:solidFill>
                <a:latin typeface="Times New Roman" panose="02020603050405020304" pitchFamily="18" charset="0"/>
                <a:cs typeface="Times New Roman" panose="02020603050405020304" pitchFamily="18" charset="0"/>
              </a:rPr>
              <a:t>G/L</a:t>
            </a:r>
            <a:r>
              <a:rPr lang="zh-CN" altLang="zh-CN" dirty="0">
                <a:solidFill>
                  <a:srgbClr val="0000FF"/>
                </a:solidFill>
                <a:latin typeface="Times New Roman" panose="02020603050405020304" pitchFamily="18" charset="0"/>
                <a:cs typeface="Times New Roman" panose="02020603050405020304" pitchFamily="18" charset="0"/>
              </a:rPr>
              <a:t>位</a:t>
            </a:r>
            <a:r>
              <a:rPr lang="en-US" altLang="zh-CN" dirty="0">
                <a:solidFill>
                  <a:srgbClr val="0000FF"/>
                </a:solidFill>
                <a:latin typeface="Times New Roman" panose="02020603050405020304" pitchFamily="18" charset="0"/>
                <a:cs typeface="Times New Roman" panose="02020603050405020304" pitchFamily="18" charset="0"/>
              </a:rPr>
              <a:t> = 1 </a:t>
            </a:r>
            <a:r>
              <a:rPr lang="zh-CN" altLang="zh-CN" dirty="0">
                <a:solidFill>
                  <a:srgbClr val="0000FF"/>
                </a:solidFill>
                <a:latin typeface="Times New Roman" panose="02020603050405020304" pitchFamily="18" charset="0"/>
                <a:cs typeface="Times New Roman" panose="02020603050405020304" pitchFamily="18" charset="0"/>
              </a:rPr>
              <a:t>时</a:t>
            </a:r>
            <a:r>
              <a:rPr lang="zh-CN" altLang="en-US" dirty="0">
                <a:solidFill>
                  <a:srgbClr val="0000FF"/>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是</a:t>
            </a:r>
            <a:r>
              <a:rPr lang="zh-CN" altLang="zh-CN" dirty="0">
                <a:solidFill>
                  <a:srgbClr val="FF0000"/>
                </a:solidFill>
                <a:latin typeface="Times New Roman" panose="02020603050405020304" pitchFamily="18" charset="0"/>
                <a:cs typeface="Times New Roman" panose="02020603050405020304" pitchFamily="18" charset="0"/>
              </a:rPr>
              <a:t>本地管理，</a:t>
            </a:r>
            <a:r>
              <a:rPr lang="zh-CN" altLang="zh-CN" dirty="0">
                <a:latin typeface="Times New Roman" panose="02020603050405020304" pitchFamily="18" charset="0"/>
                <a:cs typeface="Times New Roman" panose="02020603050405020304" pitchFamily="18" charset="0"/>
              </a:rPr>
              <a:t>这时用户可任意分配网络上的地址。</a:t>
            </a:r>
            <a:endParaRPr lang="zh-CN" altLang="en-US" dirty="0">
              <a:latin typeface="Times New Roman" panose="02020603050405020304" pitchFamily="18" charset="0"/>
              <a:cs typeface="Times New Roman" panose="02020603050405020304" pitchFamily="18" charset="0"/>
            </a:endParaRPr>
          </a:p>
        </p:txBody>
      </p:sp>
      <p:sp>
        <p:nvSpPr>
          <p:cNvPr id="5" name="矩形 4"/>
          <p:cNvSpPr/>
          <p:nvPr/>
        </p:nvSpPr>
        <p:spPr>
          <a:xfrm>
            <a:off x="1136576" y="5067181"/>
            <a:ext cx="8242130" cy="953135"/>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2</a:t>
            </a:r>
            <a:r>
              <a:rPr lang="en-US" altLang="zh-CN" sz="2800" baseline="30000" dirty="0">
                <a:latin typeface="Times New Roman" panose="02020603050405020304" pitchFamily="18" charset="0"/>
                <a:cs typeface="Times New Roman" panose="02020603050405020304" pitchFamily="18" charset="0"/>
              </a:rPr>
              <a:t>46</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个地址，超过</a:t>
            </a:r>
            <a:r>
              <a:rPr lang="en-US" altLang="zh-CN" sz="2800" dirty="0">
                <a:latin typeface="Times New Roman" panose="02020603050405020304" pitchFamily="18" charset="0"/>
                <a:cs typeface="Times New Roman" panose="02020603050405020304" pitchFamily="18" charset="0"/>
              </a:rPr>
              <a:t>70</a:t>
            </a:r>
            <a:r>
              <a:rPr lang="zh-CN" altLang="en-US" sz="2800" dirty="0">
                <a:latin typeface="Times New Roman" panose="02020603050405020304" pitchFamily="18" charset="0"/>
                <a:cs typeface="Times New Roman" panose="02020603050405020304" pitchFamily="18" charset="0"/>
              </a:rPr>
              <a:t>万亿个，</a:t>
            </a:r>
            <a:r>
              <a:rPr lang="en-US" altLang="zh-CN" sz="2800" dirty="0">
                <a:latin typeface="Times New Roman" panose="02020603050405020304" pitchFamily="18" charset="0"/>
                <a:cs typeface="Times New Roman" panose="02020603050405020304" pitchFamily="18" charset="0"/>
              </a:rPr>
              <a:t>2020</a:t>
            </a:r>
            <a:r>
              <a:rPr lang="zh-CN" altLang="en-US" sz="2800" dirty="0">
                <a:latin typeface="Times New Roman" panose="02020603050405020304" pitchFamily="18" charset="0"/>
                <a:cs typeface="Times New Roman" panose="02020603050405020304" pitchFamily="18" charset="0"/>
              </a:rPr>
              <a:t>年前不会出现枯竭的问题。</a:t>
            </a:r>
            <a:endParaRPr lang="zh-CN" altLang="en-US"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a:t>
            </a:r>
            <a:r>
              <a:rPr lang="zh-CN" altLang="en-US" sz="4800">
                <a:latin typeface="Times New Roman" panose="02020603050405020304" pitchFamily="18" charset="0"/>
                <a:cs typeface="Times New Roman" panose="02020603050405020304" pitchFamily="18" charset="0"/>
              </a:rPr>
              <a:t>查 </a:t>
            </a:r>
            <a:r>
              <a:rPr lang="en-US" altLang="zh-CN" sz="4800">
                <a:latin typeface="Times New Roman" panose="02020603050405020304" pitchFamily="18" charset="0"/>
                <a:cs typeface="Times New Roman" panose="02020603050405020304" pitchFamily="18" charset="0"/>
              </a:rPr>
              <a:t>MAC </a:t>
            </a:r>
            <a:r>
              <a:rPr lang="zh-CN" altLang="en-US" sz="4800"/>
              <a:t>地址 </a:t>
            </a:r>
            <a:endParaRPr lang="zh-CN" altLang="en-US" sz="4800"/>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latin typeface="Times New Roman" panose="02020603050405020304" pitchFamily="18" charset="0"/>
                <a:cs typeface="Times New Roman" panose="02020603050405020304" pitchFamily="18" charset="0"/>
              </a:rPr>
              <a:t>适配器从网络上每收到一个 </a:t>
            </a:r>
            <a:r>
              <a:rPr lang="en-US" altLang="zh-CN" dirty="0">
                <a:latin typeface="Times New Roman" panose="02020603050405020304" pitchFamily="18" charset="0"/>
                <a:cs typeface="Times New Roman" panose="02020603050405020304" pitchFamily="18" charset="0"/>
              </a:rPr>
              <a:t>MAC </a:t>
            </a:r>
            <a:r>
              <a:rPr lang="zh-CN" altLang="en-US" dirty="0">
                <a:latin typeface="Times New Roman" panose="02020603050405020304" pitchFamily="18" charset="0"/>
                <a:cs typeface="Times New Roman" panose="02020603050405020304" pitchFamily="18" charset="0"/>
              </a:rPr>
              <a:t>帧就首先用硬件检查 </a:t>
            </a:r>
            <a:r>
              <a:rPr lang="en-US" altLang="zh-CN" dirty="0">
                <a:latin typeface="Times New Roman" panose="02020603050405020304" pitchFamily="18" charset="0"/>
                <a:cs typeface="Times New Roman" panose="02020603050405020304" pitchFamily="18" charset="0"/>
              </a:rPr>
              <a:t>MAC </a:t>
            </a:r>
            <a:r>
              <a:rPr lang="zh-CN" altLang="en-US" dirty="0">
                <a:latin typeface="Times New Roman" panose="02020603050405020304" pitchFamily="18" charset="0"/>
                <a:cs typeface="Times New Roman" panose="02020603050405020304" pitchFamily="18" charset="0"/>
              </a:rPr>
              <a:t>帧中的 </a:t>
            </a:r>
            <a:r>
              <a:rPr lang="en-US" altLang="zh-CN" dirty="0">
                <a:latin typeface="Times New Roman" panose="02020603050405020304" pitchFamily="18" charset="0"/>
                <a:cs typeface="Times New Roman" panose="02020603050405020304" pitchFamily="18" charset="0"/>
              </a:rPr>
              <a:t>MAC </a:t>
            </a:r>
            <a:r>
              <a:rPr lang="zh-CN" altLang="en-US" dirty="0">
                <a:latin typeface="Times New Roman" panose="02020603050405020304" pitchFamily="18" charset="0"/>
                <a:cs typeface="Times New Roman" panose="02020603050405020304" pitchFamily="18" charset="0"/>
              </a:rPr>
              <a:t>地址。</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如果是</a:t>
            </a:r>
            <a:r>
              <a:rPr lang="zh-CN" altLang="en-US" dirty="0">
                <a:solidFill>
                  <a:srgbClr val="FF0000"/>
                </a:solidFill>
                <a:latin typeface="Times New Roman" panose="02020603050405020304" pitchFamily="18" charset="0"/>
                <a:cs typeface="Times New Roman" panose="02020603050405020304" pitchFamily="18" charset="0"/>
              </a:rPr>
              <a:t>发往本站的帧</a:t>
            </a:r>
            <a:r>
              <a:rPr lang="zh-CN" altLang="en-US" dirty="0">
                <a:latin typeface="Times New Roman" panose="02020603050405020304" pitchFamily="18" charset="0"/>
                <a:cs typeface="Times New Roman" panose="02020603050405020304" pitchFamily="18" charset="0"/>
              </a:rPr>
              <a:t>则收下，然后再进行其他的处理。</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否则就将此帧丢弃，不再进行其他的处理。</a:t>
            </a:r>
            <a:endParaRPr lang="zh-CN" altLang="en-US" dirty="0">
              <a:latin typeface="Times New Roman" panose="02020603050405020304" pitchFamily="18" charset="0"/>
              <a:cs typeface="Times New Roman" panose="02020603050405020304" pitchFamily="18" charset="0"/>
            </a:endParaRPr>
          </a:p>
          <a:p>
            <a:r>
              <a:rPr lang="zh-CN" altLang="en-US" dirty="0">
                <a:solidFill>
                  <a:srgbClr val="0000FF"/>
                </a:solidFill>
                <a:latin typeface="Times New Roman" panose="02020603050405020304" pitchFamily="18" charset="0"/>
                <a:cs typeface="Times New Roman" panose="02020603050405020304" pitchFamily="18" charset="0"/>
              </a:rPr>
              <a:t>“发往本站的帧”包括以下三种帧： </a:t>
            </a:r>
            <a:endParaRPr lang="zh-CN" altLang="en-US" dirty="0">
              <a:solidFill>
                <a:srgbClr val="0000FF"/>
              </a:solidFill>
              <a:latin typeface="Times New Roman" panose="02020603050405020304" pitchFamily="18" charset="0"/>
              <a:cs typeface="Times New Roman" panose="02020603050405020304" pitchFamily="18" charset="0"/>
            </a:endParaRPr>
          </a:p>
          <a:p>
            <a:pPr lvl="1"/>
            <a:r>
              <a:rPr lang="zh-CN" altLang="en-US" dirty="0">
                <a:solidFill>
                  <a:srgbClr val="FF0000"/>
                </a:solidFill>
                <a:latin typeface="Times New Roman" panose="02020603050405020304" pitchFamily="18" charset="0"/>
                <a:cs typeface="Times New Roman" panose="02020603050405020304" pitchFamily="18" charset="0"/>
              </a:rPr>
              <a:t>单播 </a:t>
            </a:r>
            <a:r>
              <a:rPr lang="en-US" altLang="zh-CN" dirty="0">
                <a:latin typeface="Times New Roman" panose="02020603050405020304" pitchFamily="18" charset="0"/>
                <a:cs typeface="Times New Roman" panose="02020603050405020304" pitchFamily="18" charset="0"/>
              </a:rPr>
              <a:t>(unicast) </a:t>
            </a:r>
            <a:r>
              <a:rPr lang="zh-CN" altLang="en-US" dirty="0">
                <a:latin typeface="Times New Roman" panose="02020603050405020304" pitchFamily="18" charset="0"/>
                <a:cs typeface="Times New Roman" panose="02020603050405020304" pitchFamily="18" charset="0"/>
              </a:rPr>
              <a:t>帧（一对一）</a:t>
            </a:r>
            <a:endParaRPr lang="zh-CN" altLang="en-US" dirty="0">
              <a:latin typeface="Times New Roman" panose="02020603050405020304" pitchFamily="18" charset="0"/>
              <a:cs typeface="Times New Roman" panose="02020603050405020304" pitchFamily="18" charset="0"/>
            </a:endParaRPr>
          </a:p>
          <a:p>
            <a:pPr lvl="1"/>
            <a:r>
              <a:rPr lang="zh-CN" altLang="en-US" dirty="0">
                <a:solidFill>
                  <a:srgbClr val="FF0000"/>
                </a:solidFill>
                <a:latin typeface="Times New Roman" panose="02020603050405020304" pitchFamily="18" charset="0"/>
                <a:cs typeface="Times New Roman" panose="02020603050405020304" pitchFamily="18" charset="0"/>
              </a:rPr>
              <a:t>广播 </a:t>
            </a:r>
            <a:r>
              <a:rPr lang="en-US" altLang="zh-CN" dirty="0">
                <a:latin typeface="Times New Roman" panose="02020603050405020304" pitchFamily="18" charset="0"/>
                <a:cs typeface="Times New Roman" panose="02020603050405020304" pitchFamily="18" charset="0"/>
              </a:rPr>
              <a:t>(broadcast) </a:t>
            </a:r>
            <a:r>
              <a:rPr lang="zh-CN" altLang="en-US" dirty="0">
                <a:latin typeface="Times New Roman" panose="02020603050405020304" pitchFamily="18" charset="0"/>
                <a:cs typeface="Times New Roman" panose="02020603050405020304" pitchFamily="18" charset="0"/>
              </a:rPr>
              <a:t>帧（一对全体）</a:t>
            </a:r>
            <a:endParaRPr lang="zh-CN" altLang="en-US" dirty="0">
              <a:latin typeface="Times New Roman" panose="02020603050405020304" pitchFamily="18" charset="0"/>
              <a:cs typeface="Times New Roman" panose="02020603050405020304" pitchFamily="18" charset="0"/>
            </a:endParaRPr>
          </a:p>
          <a:p>
            <a:pPr lvl="1"/>
            <a:r>
              <a:rPr lang="zh-CN" altLang="en-US" dirty="0">
                <a:solidFill>
                  <a:srgbClr val="FF0000"/>
                </a:solidFill>
                <a:latin typeface="Times New Roman" panose="02020603050405020304" pitchFamily="18" charset="0"/>
                <a:cs typeface="Times New Roman" panose="02020603050405020304" pitchFamily="18" charset="0"/>
              </a:rPr>
              <a:t>多播 </a:t>
            </a:r>
            <a:r>
              <a:rPr lang="en-US" altLang="zh-CN" dirty="0">
                <a:latin typeface="Times New Roman" panose="02020603050405020304" pitchFamily="18" charset="0"/>
                <a:cs typeface="Times New Roman" panose="02020603050405020304" pitchFamily="18" charset="0"/>
              </a:rPr>
              <a:t>(multicast) </a:t>
            </a:r>
            <a:r>
              <a:rPr lang="zh-CN" altLang="en-US" dirty="0">
                <a:latin typeface="Times New Roman" panose="02020603050405020304" pitchFamily="18" charset="0"/>
                <a:cs typeface="Times New Roman" panose="02020603050405020304" pitchFamily="18" charset="0"/>
              </a:rPr>
              <a:t>帧（一对多）</a:t>
            </a:r>
            <a:endParaRPr lang="en-US"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a:t>
            </a:r>
            <a:r>
              <a:rPr lang="zh-CN" altLang="en-US" sz="4800">
                <a:latin typeface="Times New Roman" panose="02020603050405020304" pitchFamily="18" charset="0"/>
                <a:cs typeface="Times New Roman" panose="02020603050405020304" pitchFamily="18" charset="0"/>
              </a:rPr>
              <a:t> </a:t>
            </a:r>
            <a:r>
              <a:rPr lang="en-US" altLang="zh-CN" sz="4800">
                <a:latin typeface="Times New Roman" panose="02020603050405020304" pitchFamily="18" charset="0"/>
                <a:cs typeface="Times New Roman" panose="02020603050405020304" pitchFamily="18" charset="0"/>
              </a:rPr>
              <a:t>MAC </a:t>
            </a:r>
            <a:r>
              <a:rPr lang="zh-CN" altLang="en-US" sz="4800"/>
              <a:t>地址 </a:t>
            </a:r>
            <a:endParaRPr lang="zh-CN" altLang="en-US" sz="4800"/>
          </a:p>
        </p:txBody>
      </p:sp>
      <p:sp>
        <p:nvSpPr>
          <p:cNvPr id="443395" name="Rectangle 3"/>
          <p:cNvSpPr>
            <a:spLocks noGrp="1" noChangeArrowheads="1"/>
          </p:cNvSpPr>
          <p:nvPr>
            <p:ph idx="1"/>
          </p:nvPr>
        </p:nvSpPr>
        <p:spPr>
          <a:xfrm>
            <a:off x="1031983" y="1124744"/>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t>所</a:t>
            </a:r>
            <a:r>
              <a:rPr lang="zh-CN" altLang="zh-CN" dirty="0">
                <a:latin typeface="Times New Roman" panose="02020603050405020304" pitchFamily="18" charset="0"/>
                <a:cs typeface="Times New Roman" panose="02020603050405020304" pitchFamily="18" charset="0"/>
              </a:rPr>
              <a:t>有的适配器都至少能够识别前两种帧，即</a:t>
            </a:r>
            <a:r>
              <a:rPr lang="zh-CN" altLang="zh-CN" dirty="0">
                <a:solidFill>
                  <a:srgbClr val="FF0000"/>
                </a:solidFill>
                <a:latin typeface="Times New Roman" panose="02020603050405020304" pitchFamily="18" charset="0"/>
                <a:cs typeface="Times New Roman" panose="02020603050405020304" pitchFamily="18" charset="0"/>
              </a:rPr>
              <a:t>能够识别单播</a:t>
            </a:r>
            <a:r>
              <a:rPr lang="zh-CN" altLang="en-US" dirty="0">
                <a:solidFill>
                  <a:srgbClr val="FF0000"/>
                </a:solidFill>
                <a:latin typeface="Times New Roman" panose="02020603050405020304" pitchFamily="18" charset="0"/>
                <a:cs typeface="Times New Roman" panose="02020603050405020304" pitchFamily="18" charset="0"/>
              </a:rPr>
              <a:t>地址</a:t>
            </a:r>
            <a:r>
              <a:rPr lang="zh-CN" altLang="zh-CN" dirty="0">
                <a:solidFill>
                  <a:srgbClr val="FF0000"/>
                </a:solidFill>
                <a:latin typeface="Times New Roman" panose="02020603050405020304" pitchFamily="18" charset="0"/>
                <a:cs typeface="Times New Roman" panose="02020603050405020304" pitchFamily="18" charset="0"/>
              </a:rPr>
              <a:t>和广播地址。</a:t>
            </a:r>
            <a:endParaRPr lang="en-US" altLang="zh-CN" dirty="0">
              <a:solidFill>
                <a:srgbClr val="FF0000"/>
              </a:solidFill>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有的适配器可用编程方法识别多播地址</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solidFill>
                  <a:srgbClr val="0000FF"/>
                </a:solidFill>
                <a:latin typeface="Times New Roman" panose="02020603050405020304" pitchFamily="18" charset="0"/>
                <a:cs typeface="Times New Roman" panose="02020603050405020304" pitchFamily="18" charset="0"/>
              </a:rPr>
              <a:t>只有目的地址才能使用广播地址和多播地址。</a:t>
            </a:r>
            <a:endParaRPr lang="en-US" altLang="zh-CN" dirty="0">
              <a:solidFill>
                <a:srgbClr val="0000FF"/>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以</a:t>
            </a:r>
            <a:r>
              <a:rPr lang="zh-CN" altLang="zh-CN" dirty="0">
                <a:solidFill>
                  <a:srgbClr val="FF0000"/>
                </a:solidFill>
                <a:latin typeface="Times New Roman" panose="02020603050405020304" pitchFamily="18" charset="0"/>
                <a:cs typeface="Times New Roman" panose="02020603050405020304" pitchFamily="18" charset="0"/>
              </a:rPr>
              <a:t>混杂方式</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(promiscuous mode) </a:t>
            </a:r>
            <a:r>
              <a:rPr lang="zh-CN" altLang="en-US" dirty="0">
                <a:latin typeface="Times New Roman" panose="02020603050405020304" pitchFamily="18" charset="0"/>
                <a:cs typeface="Times New Roman" panose="02020603050405020304" pitchFamily="18" charset="0"/>
              </a:rPr>
              <a:t>工作的</a:t>
            </a:r>
            <a:r>
              <a:rPr lang="zh-CN" altLang="zh-CN" dirty="0">
                <a:latin typeface="Times New Roman" panose="02020603050405020304" pitchFamily="18" charset="0"/>
                <a:cs typeface="Times New Roman" panose="02020603050405020304" pitchFamily="18" charset="0"/>
              </a:rPr>
              <a:t>以太网适配器只要“听到”有帧在以太网上传输就都接收下来</a:t>
            </a:r>
            <a:r>
              <a:rPr lang="zh-CN" altLang="en-US" dirty="0">
                <a:latin typeface="Times New Roman" panose="02020603050405020304" pitchFamily="18" charset="0"/>
                <a:cs typeface="Times New Roman" panose="02020603050405020304" pitchFamily="18" charset="0"/>
              </a:rPr>
              <a:t>。“窃听”其他站点通信且并不中断的这种工作方式，也会被“黑客”所利用。同样，这也可以用来进行对网络流量进行监视和分析，以找出提高网络性能的有效办法。</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 MAC</a:t>
            </a:r>
            <a:r>
              <a:rPr lang="en-US" altLang="zh-CN"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帧</a:t>
            </a:r>
            <a:r>
              <a:rPr lang="zh-CN" altLang="en-US" dirty="0"/>
              <a:t>的格式 </a:t>
            </a:r>
            <a:endParaRPr lang="zh-CN" altLang="en-US" dirty="0"/>
          </a:p>
        </p:txBody>
      </p:sp>
      <p:sp>
        <p:nvSpPr>
          <p:cNvPr id="444419"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常用的以太网 </a:t>
            </a:r>
            <a:r>
              <a:rPr lang="en-US" altLang="zh-CN" dirty="0">
                <a:latin typeface="Times New Roman" panose="02020603050405020304" pitchFamily="18" charset="0"/>
                <a:cs typeface="Times New Roman" panose="02020603050405020304" pitchFamily="18" charset="0"/>
              </a:rPr>
              <a:t>MAC </a:t>
            </a:r>
            <a:r>
              <a:rPr lang="zh-CN" altLang="en-US" dirty="0">
                <a:latin typeface="Times New Roman" panose="02020603050405020304" pitchFamily="18" charset="0"/>
                <a:cs typeface="Times New Roman" panose="02020603050405020304" pitchFamily="18" charset="0"/>
              </a:rPr>
              <a:t>帧格式有两种标准 ：</a:t>
            </a:r>
            <a:endParaRPr lang="zh-CN" altLang="en-US" dirty="0">
              <a:latin typeface="Times New Roman" panose="02020603050405020304" pitchFamily="18" charset="0"/>
              <a:cs typeface="Times New Roman" panose="02020603050405020304" pitchFamily="18" charset="0"/>
            </a:endParaRPr>
          </a:p>
          <a:p>
            <a:pPr lvl="1"/>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DIX Ethernet V2 </a:t>
            </a:r>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标准</a:t>
            </a:r>
            <a:endPar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lvl="1"/>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IEEE </a:t>
            </a:r>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的 </a:t>
            </a:r>
            <a:r>
              <a:rPr lang="en-US" altLang="zh-CN"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802.3 </a:t>
            </a:r>
            <a:r>
              <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标准</a:t>
            </a:r>
            <a:endParaRPr lang="zh-CN" altLang="en-US"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最常用的 </a:t>
            </a:r>
            <a:r>
              <a:rPr lang="en-US" altLang="zh-CN" dirty="0">
                <a:latin typeface="Times New Roman" panose="02020603050405020304" pitchFamily="18" charset="0"/>
                <a:cs typeface="Times New Roman" panose="02020603050405020304" pitchFamily="18" charset="0"/>
              </a:rPr>
              <a:t>MAC </a:t>
            </a:r>
            <a:r>
              <a:rPr lang="zh-CN" altLang="en-US" dirty="0">
                <a:latin typeface="Times New Roman" panose="02020603050405020304" pitchFamily="18" charset="0"/>
                <a:cs typeface="Times New Roman" panose="02020603050405020304" pitchFamily="18" charset="0"/>
              </a:rPr>
              <a:t>帧是</a:t>
            </a:r>
            <a:r>
              <a:rPr lang="zh-CN" altLang="en-US" dirty="0">
                <a:solidFill>
                  <a:srgbClr val="FF0000"/>
                </a:solidFill>
                <a:latin typeface="Times New Roman" panose="02020603050405020304" pitchFamily="18" charset="0"/>
                <a:cs typeface="Times New Roman" panose="02020603050405020304" pitchFamily="18" charset="0"/>
              </a:rPr>
              <a:t>以太网 </a:t>
            </a:r>
            <a:r>
              <a:rPr lang="en-US" altLang="zh-CN" dirty="0">
                <a:solidFill>
                  <a:srgbClr val="FF0000"/>
                </a:solidFill>
                <a:latin typeface="Times New Roman" panose="02020603050405020304" pitchFamily="18" charset="0"/>
                <a:cs typeface="Times New Roman" panose="02020603050405020304" pitchFamily="18" charset="0"/>
              </a:rPr>
              <a:t>V2 </a:t>
            </a:r>
            <a:r>
              <a:rPr lang="zh-CN" altLang="en-US" dirty="0">
                <a:solidFill>
                  <a:srgbClr val="FF0000"/>
                </a:solidFill>
                <a:latin typeface="Times New Roman" panose="02020603050405020304" pitchFamily="18" charset="0"/>
                <a:cs typeface="Times New Roman" panose="02020603050405020304" pitchFamily="18" charset="0"/>
              </a:rPr>
              <a:t>的格式</a:t>
            </a:r>
            <a:r>
              <a:rPr lang="zh-CN" altLang="en-US" dirty="0">
                <a:solidFill>
                  <a:srgbClr val="FF0000"/>
                </a:solidFill>
              </a:rPr>
              <a:t>。</a:t>
            </a:r>
            <a:endParaRPr lang="zh-CN" altLang="en-US" dirty="0">
              <a:solidFill>
                <a:srgbClr val="FF0000"/>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panose="020B0604020202020204" pitchFamily="34" charset="0"/>
              </a:rPr>
              <a:t>以太</a:t>
            </a:r>
            <a:r>
              <a:rPr lang="zh-CN" altLang="en-US" dirty="0">
                <a:latin typeface="Times New Roman" panose="02020603050405020304" pitchFamily="18" charset="0"/>
                <a:cs typeface="Times New Roman" panose="02020603050405020304" pitchFamily="18" charset="0"/>
              </a:rPr>
              <a:t>网</a:t>
            </a:r>
            <a:r>
              <a:rPr lang="en-US" altLang="zh-CN" dirty="0">
                <a:latin typeface="Times New Roman" panose="02020603050405020304" pitchFamily="18" charset="0"/>
                <a:cs typeface="Times New Roman" panose="02020603050405020304" pitchFamily="18" charset="0"/>
              </a:rPr>
              <a:t>V2</a:t>
            </a:r>
            <a:r>
              <a:rPr lang="zh-CN" altLang="en-US" dirty="0">
                <a:latin typeface="Times New Roman" panose="02020603050405020304" pitchFamily="18" charset="0"/>
                <a:cs typeface="Times New Roman" panose="02020603050405020304" pitchFamily="18" charset="0"/>
              </a:rPr>
              <a:t>的 </a:t>
            </a:r>
            <a:r>
              <a:rPr lang="en-US" altLang="zh-CN" dirty="0">
                <a:latin typeface="Times New Roman" panose="02020603050405020304" pitchFamily="18" charset="0"/>
                <a:cs typeface="Times New Roman" panose="02020603050405020304" pitchFamily="18" charset="0"/>
              </a:rPr>
              <a:t>MAC </a:t>
            </a:r>
            <a:r>
              <a:rPr lang="zh-CN" altLang="en-US" dirty="0">
                <a:latin typeface="Times New Roman" panose="02020603050405020304" pitchFamily="18" charset="0"/>
                <a:cs typeface="Times New Roman" panose="02020603050405020304" pitchFamily="18" charset="0"/>
              </a:rPr>
              <a:t>帧</a:t>
            </a:r>
            <a:r>
              <a:rPr lang="zh-CN" altLang="en-US" dirty="0">
                <a:latin typeface="Arial" panose="020B0604020202020204" pitchFamily="34" charset="0"/>
              </a:rPr>
              <a:t>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以太网 </a:t>
            </a:r>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物理层</a:t>
            </a:r>
            <a:endParaRPr kumimoji="1" lang="zh-CN" altLang="en-US" sz="2000" b="1" dirty="0">
              <a:solidFill>
                <a:srgbClr val="000099"/>
              </a:solidFill>
              <a:latin typeface="+mn-lt"/>
              <a:ea typeface="黑体" panose="02010609060101010101" pitchFamily="2" charset="-122"/>
            </a:endParaRP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r>
              <a:rPr kumimoji="1" lang="zh-CN" altLang="en-US" sz="2000" b="1">
                <a:solidFill>
                  <a:srgbClr val="000099"/>
                </a:solidFill>
                <a:latin typeface="+mn-lt"/>
                <a:ea typeface="黑体" panose="02010609060101010101" pitchFamily="2" charset="-122"/>
              </a:rPr>
              <a:t>层</a:t>
            </a:r>
            <a:endParaRPr kumimoji="1" lang="zh-CN" altLang="en-US" sz="2000" b="1">
              <a:solidFill>
                <a:srgbClr val="000099"/>
              </a:solidFill>
              <a:latin typeface="+mn-lt"/>
              <a:ea typeface="黑体" panose="02010609060101010101" pitchFamily="2" charset="-122"/>
            </a:endParaRP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70" name="Rectangle 30"/>
          <p:cNvSpPr>
            <a:spLocks noChangeArrowheads="1"/>
          </p:cNvSpPr>
          <p:nvPr/>
        </p:nvSpPr>
        <p:spPr bwMode="auto">
          <a:xfrm>
            <a:off x="698169" y="4611802"/>
            <a:ext cx="5046919" cy="33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10101010101010           101010101010 10101011</a:t>
            </a:r>
            <a:endParaRPr kumimoji="1" lang="en-US" altLang="zh-CN" sz="1600" b="1" dirty="0">
              <a:solidFill>
                <a:srgbClr val="000099"/>
              </a:solidFill>
              <a:latin typeface="+mn-lt"/>
              <a:ea typeface="黑体" panose="02010609060101010101"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endParaRPr kumimoji="1" lang="zh-CN" altLang="en-US" b="1" dirty="0">
              <a:solidFill>
                <a:srgbClr val="000099"/>
              </a:solidFill>
              <a:latin typeface="+mn-lt"/>
              <a:ea typeface="黑体" panose="02010609060101010101" pitchFamily="2" charset="-122"/>
            </a:endParaRP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endParaRPr kumimoji="1" lang="zh-CN" altLang="en-US" b="1" dirty="0">
              <a:solidFill>
                <a:srgbClr val="000099"/>
              </a:solidFill>
              <a:latin typeface="+mn-lt"/>
              <a:ea typeface="黑体" panose="02010609060101010101" pitchFamily="2" charset="-122"/>
            </a:endParaRP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endParaRPr kumimoji="1" lang="zh-CN" altLang="en-US" b="1" dirty="0">
              <a:solidFill>
                <a:srgbClr val="000099"/>
              </a:solidFill>
              <a:latin typeface="+mn-lt"/>
              <a:ea typeface="黑体" panose="02010609060101010101" pitchFamily="2" charset="-122"/>
            </a:endParaRP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7 </a:t>
            </a:r>
            <a:r>
              <a:rPr kumimoji="1" lang="zh-CN" altLang="en-US" sz="1600" b="1">
                <a:solidFill>
                  <a:srgbClr val="000099"/>
                </a:solidFill>
                <a:latin typeface="+mn-lt"/>
                <a:ea typeface="黑体" panose="02010609060101010101" pitchFamily="2" charset="-122"/>
              </a:rPr>
              <a:t>字节</a:t>
            </a:r>
            <a:endParaRPr kumimoji="1" lang="zh-CN" altLang="en-US" sz="1600" b="1">
              <a:solidFill>
                <a:srgbClr val="000099"/>
              </a:solidFill>
              <a:latin typeface="+mn-lt"/>
              <a:ea typeface="黑体" panose="02010609060101010101" pitchFamily="2" charset="-122"/>
            </a:endParaRP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 </a:t>
            </a:r>
            <a:r>
              <a:rPr kumimoji="1" lang="zh-CN" altLang="en-US" sz="1600"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8" name="Text Box 38"/>
          <p:cNvSpPr txBox="1">
            <a:spLocks noChangeArrowheads="1"/>
          </p:cNvSpPr>
          <p:nvPr/>
        </p:nvSpPr>
        <p:spPr bwMode="auto">
          <a:xfrm>
            <a:off x="2288704"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t>
            </a:r>
            <a:endParaRPr kumimoji="1" lang="en-US" altLang="zh-CN" b="1" dirty="0">
              <a:solidFill>
                <a:srgbClr val="000099"/>
              </a:solidFill>
              <a:latin typeface="+mn-lt"/>
              <a:ea typeface="黑体" panose="02010609060101010101" pitchFamily="2" charset="-122"/>
            </a:endParaRP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8 </a:t>
            </a:r>
            <a:r>
              <a:rPr kumimoji="1" lang="zh-CN" altLang="en-US" sz="1600" b="1">
                <a:solidFill>
                  <a:srgbClr val="000099"/>
                </a:solidFill>
                <a:latin typeface="+mn-lt"/>
                <a:ea typeface="黑体" panose="02010609060101010101" pitchFamily="2" charset="-122"/>
              </a:rPr>
              <a:t>字节</a:t>
            </a:r>
            <a:endParaRPr kumimoji="1" lang="zh-CN" altLang="en-US" sz="1600" b="1">
              <a:solidFill>
                <a:srgbClr val="000099"/>
              </a:solidFill>
              <a:latin typeface="+mn-lt"/>
              <a:ea typeface="黑体" panose="02010609060101010101" pitchFamily="2" charset="-122"/>
            </a:endParaRP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anose="02010609060101010101"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anose="02010609060101010101" pitchFamily="2" charset="-122"/>
              </a:rPr>
              <a:t>插入</a:t>
            </a:r>
            <a:endParaRPr kumimoji="1" lang="zh-CN" altLang="en-US" sz="1600" b="1">
              <a:solidFill>
                <a:srgbClr val="000099"/>
              </a:solidFill>
              <a:latin typeface="+mn-lt"/>
              <a:ea typeface="黑体" panose="02010609060101010101" pitchFamily="2" charset="-122"/>
            </a:endParaRP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IP</a:t>
            </a:r>
            <a:r>
              <a:rPr kumimoji="1" lang="zh-CN" altLang="en-US" sz="2000" b="1" dirty="0">
                <a:solidFill>
                  <a:srgbClr val="000099"/>
                </a:solidFill>
                <a:latin typeface="+mn-lt"/>
                <a:ea typeface="黑体" panose="02010609060101010101" pitchFamily="2" charset="-122"/>
              </a:rPr>
              <a:t>层</a:t>
            </a:r>
            <a:endParaRPr kumimoji="1" lang="zh-CN" altLang="en-US" sz="2000" b="1" dirty="0">
              <a:solidFill>
                <a:srgbClr val="000099"/>
              </a:solidFill>
              <a:latin typeface="+mn-lt"/>
              <a:ea typeface="黑体" panose="02010609060101010101" pitchFamily="2" charset="-122"/>
            </a:endParaRP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目的地址</a:t>
            </a:r>
            <a:endParaRPr kumimoji="1" lang="zh-CN" altLang="en-US" b="1">
              <a:solidFill>
                <a:srgbClr val="000099"/>
              </a:solidFill>
              <a:latin typeface="+mn-lt"/>
              <a:ea typeface="黑体" panose="02010609060101010101" pitchFamily="2" charset="-122"/>
            </a:endParaRP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源地址</a:t>
            </a:r>
            <a:endParaRPr kumimoji="1" lang="zh-CN" altLang="en-US" b="1" dirty="0">
              <a:solidFill>
                <a:srgbClr val="000099"/>
              </a:solidFill>
              <a:latin typeface="+mn-lt"/>
              <a:ea typeface="黑体" panose="02010609060101010101" pitchFamily="2" charset="-122"/>
            </a:endParaRP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类型</a:t>
            </a:r>
            <a:endParaRPr kumimoji="1" lang="zh-CN" altLang="en-US" b="1">
              <a:solidFill>
                <a:srgbClr val="000099"/>
              </a:solidFill>
              <a:latin typeface="+mn-lt"/>
              <a:ea typeface="黑体" panose="02010609060101010101" pitchFamily="2" charset="-122"/>
            </a:endParaRP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FCS</a:t>
            </a:r>
            <a:endParaRPr kumimoji="1" lang="en-US" altLang="zh-CN" b="1">
              <a:solidFill>
                <a:srgbClr val="000099"/>
              </a:solidFill>
              <a:latin typeface="+mn-lt"/>
              <a:ea typeface="黑体" panose="02010609060101010101" pitchFamily="2" charset="-122"/>
            </a:endParaRP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2</a:t>
            </a:r>
            <a:endParaRPr kumimoji="1" lang="en-US" altLang="zh-CN" b="1" dirty="0">
              <a:solidFill>
                <a:srgbClr val="000099"/>
              </a:solidFill>
              <a:latin typeface="+mn-lt"/>
              <a:ea typeface="黑体" panose="02010609060101010101" pitchFamily="2" charset="-122"/>
            </a:endParaRP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4</a:t>
            </a:r>
            <a:endParaRPr kumimoji="1" lang="en-US" altLang="zh-CN" b="1" dirty="0">
              <a:solidFill>
                <a:srgbClr val="000099"/>
              </a:solidFill>
              <a:latin typeface="+mn-lt"/>
              <a:ea typeface="黑体" panose="02010609060101010101" pitchFamily="2" charset="-122"/>
            </a:endParaRPr>
          </a:p>
        </p:txBody>
      </p:sp>
      <p:sp>
        <p:nvSpPr>
          <p:cNvPr id="445520" name="Rectangle 80"/>
          <p:cNvSpPr>
            <a:spLocks noChangeArrowheads="1"/>
          </p:cNvSpPr>
          <p:nvPr/>
        </p:nvSpPr>
        <p:spPr bwMode="auto">
          <a:xfrm>
            <a:off x="1064568" y="234888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b="1" dirty="0">
              <a:solidFill>
                <a:srgbClr val="000099"/>
              </a:solidFill>
              <a:latin typeface="+mn-lt"/>
              <a:ea typeface="黑体" panose="02010609060101010101" pitchFamily="2" charset="-122"/>
            </a:endParaRP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45549" name="Group 109"/>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anose="02010609060101010101" pitchFamily="2" charset="-122"/>
              </a:rPr>
              <a:t>MAC </a:t>
            </a:r>
            <a:r>
              <a:rPr kumimoji="1" lang="zh-CN" altLang="en-US" sz="2000" b="1" dirty="0">
                <a:solidFill>
                  <a:srgbClr val="C00000"/>
                </a:solidFill>
                <a:latin typeface="+mn-lt"/>
                <a:ea typeface="黑体" panose="02010609060101010101" pitchFamily="2" charset="-122"/>
              </a:rPr>
              <a:t>帧</a:t>
            </a:r>
            <a:endParaRPr kumimoji="1" lang="zh-CN" altLang="en-US" sz="2000" b="1" dirty="0">
              <a:solidFill>
                <a:srgbClr val="C00000"/>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a:t>
            </a:r>
            <a:r>
              <a:rPr lang="zh-CN" altLang="en-US">
                <a:latin typeface="Times New Roman" panose="02020603050405020304" pitchFamily="18" charset="0"/>
                <a:cs typeface="Times New Roman" panose="02020603050405020304" pitchFamily="18" charset="0"/>
              </a:rPr>
              <a:t>网 </a:t>
            </a:r>
            <a:r>
              <a:rPr lang="en-US" altLang="zh-CN">
                <a:latin typeface="Times New Roman" panose="02020603050405020304" pitchFamily="18" charset="0"/>
                <a:cs typeface="Times New Roman" panose="02020603050405020304" pitchFamily="18" charset="0"/>
              </a:rPr>
              <a:t>V2 </a:t>
            </a:r>
            <a:r>
              <a:rPr lang="zh-CN" altLang="en-US">
                <a:latin typeface="Times New Roman" panose="02020603050405020304" pitchFamily="18" charset="0"/>
                <a:cs typeface="Times New Roman" panose="02020603050405020304" pitchFamily="18" charset="0"/>
              </a:rPr>
              <a:t>的 </a:t>
            </a:r>
            <a:r>
              <a:rPr lang="en-US" altLang="zh-CN">
                <a:latin typeface="Times New Roman" panose="02020603050405020304" pitchFamily="18" charset="0"/>
                <a:cs typeface="Times New Roman" panose="02020603050405020304" pitchFamily="18" charset="0"/>
              </a:rPr>
              <a:t>MAC </a:t>
            </a:r>
            <a:r>
              <a:rPr lang="zh-CN" altLang="en-US"/>
              <a:t>帧格式</a:t>
            </a:r>
            <a:endParaRPr lang="zh-CN" altLang="en-US"/>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79" name="Group 15"/>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81" name="Group 17"/>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446498" name="Group 34"/>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目的地址字段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IEEE802</a:t>
            </a:r>
            <a:r>
              <a:rPr lang="en-US" altLang="en-US" dirty="0"/>
              <a:t>系列标准关系综述</a:t>
            </a:r>
            <a:endParaRPr lang="zh-CN" altLang="en-US" dirty="0"/>
          </a:p>
        </p:txBody>
      </p:sp>
      <p:pic>
        <p:nvPicPr>
          <p:cNvPr id="103428" name="Picture 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242" y="1924050"/>
            <a:ext cx="8593798"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p:txBody>
          <a:bodyPr/>
          <a:lstStyle/>
          <a:p>
            <a:pPr algn="ctr"/>
            <a:r>
              <a:rPr lang="zh-CN" altLang="en-US"/>
              <a:t>以太</a:t>
            </a:r>
            <a:r>
              <a:rPr lang="zh-CN" altLang="en-US">
                <a:latin typeface="Times New Roman" panose="02020603050405020304" pitchFamily="18" charset="0"/>
                <a:cs typeface="Times New Roman" panose="02020603050405020304" pitchFamily="18" charset="0"/>
              </a:rPr>
              <a:t>网 </a:t>
            </a:r>
            <a:r>
              <a:rPr lang="en-US" altLang="zh-CN">
                <a:latin typeface="Times New Roman" panose="02020603050405020304" pitchFamily="18" charset="0"/>
                <a:cs typeface="Times New Roman" panose="02020603050405020304" pitchFamily="18" charset="0"/>
              </a:rPr>
              <a:t>V2 </a:t>
            </a:r>
            <a:r>
              <a:rPr lang="zh-CN" altLang="en-US">
                <a:latin typeface="Times New Roman" panose="02020603050405020304" pitchFamily="18" charset="0"/>
                <a:cs typeface="Times New Roman" panose="02020603050405020304" pitchFamily="18" charset="0"/>
              </a:rPr>
              <a:t>的 </a:t>
            </a:r>
            <a:r>
              <a:rPr lang="en-US" altLang="zh-CN">
                <a:latin typeface="Times New Roman" panose="02020603050405020304" pitchFamily="18" charset="0"/>
                <a:cs typeface="Times New Roman" panose="02020603050405020304" pitchFamily="18" charset="0"/>
              </a:rPr>
              <a:t>MAC </a:t>
            </a:r>
            <a:r>
              <a:rPr lang="zh-CN" altLang="en-US"/>
              <a:t>帧格式</a:t>
            </a:r>
            <a:endParaRPr lang="zh-CN" altLang="en-US"/>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9" name="Group 15"/>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4" name="Group 17"/>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0" name="Group 34"/>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源地址字段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p:txBody>
          <a:bodyPr/>
          <a:lstStyle/>
          <a:p>
            <a:pPr algn="ctr"/>
            <a:r>
              <a:rPr lang="zh-CN" altLang="en-US"/>
              <a:t>以太</a:t>
            </a:r>
            <a:r>
              <a:rPr lang="zh-CN" altLang="en-US">
                <a:latin typeface="Times New Roman" panose="02020603050405020304" pitchFamily="18" charset="0"/>
                <a:cs typeface="Times New Roman" panose="02020603050405020304" pitchFamily="18" charset="0"/>
              </a:rPr>
              <a:t>网 </a:t>
            </a:r>
            <a:r>
              <a:rPr lang="en-US" altLang="zh-CN">
                <a:latin typeface="Times New Roman" panose="02020603050405020304" pitchFamily="18" charset="0"/>
                <a:cs typeface="Times New Roman" panose="02020603050405020304" pitchFamily="18" charset="0"/>
              </a:rPr>
              <a:t>V2 </a:t>
            </a:r>
            <a:r>
              <a:rPr lang="zh-CN" altLang="en-US">
                <a:latin typeface="Times New Roman" panose="02020603050405020304" pitchFamily="18" charset="0"/>
                <a:cs typeface="Times New Roman" panose="02020603050405020304" pitchFamily="18" charset="0"/>
              </a:rPr>
              <a:t>的 </a:t>
            </a:r>
            <a:r>
              <a:rPr lang="en-US" altLang="zh-CN">
                <a:latin typeface="Times New Roman" panose="02020603050405020304" pitchFamily="18" charset="0"/>
                <a:cs typeface="Times New Roman" panose="02020603050405020304" pitchFamily="18" charset="0"/>
              </a:rPr>
              <a:t>MAC </a:t>
            </a:r>
            <a:r>
              <a:rPr lang="zh-CN" altLang="en-US"/>
              <a:t>帧格式</a:t>
            </a:r>
            <a:endParaRPr lang="zh-CN" altLang="en-US"/>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ln>
          <a:effectLst/>
        </p:spPr>
        <p:txBody>
          <a:bodyPr wrap="none">
            <a:spAutoFit/>
          </a:bodyPr>
          <a:lstStyle/>
          <a:p>
            <a:pPr algn="ctr"/>
            <a:r>
              <a:rPr lang="zh-CN" altLang="en-US" sz="2400" b="1" dirty="0">
                <a:solidFill>
                  <a:srgbClr val="000066"/>
                </a:solidFill>
                <a:latin typeface="+mn-lt"/>
                <a:ea typeface="黑体" panose="02010609060101010101" pitchFamily="2" charset="-122"/>
              </a:rPr>
              <a:t>类型字段用来标志</a:t>
            </a:r>
            <a:r>
              <a:rPr lang="zh-CN" altLang="en-US" sz="2400" b="1" dirty="0">
                <a:solidFill>
                  <a:srgbClr val="C00000"/>
                </a:solidFill>
                <a:latin typeface="+mn-lt"/>
                <a:ea typeface="黑体" panose="02010609060101010101" pitchFamily="2" charset="-122"/>
              </a:rPr>
              <a:t>上一层</a:t>
            </a:r>
            <a:r>
              <a:rPr lang="zh-CN" altLang="en-US" sz="2400" b="1" dirty="0">
                <a:solidFill>
                  <a:srgbClr val="000066"/>
                </a:solidFill>
                <a:latin typeface="+mn-lt"/>
                <a:ea typeface="黑体" panose="02010609060101010101" pitchFamily="2" charset="-122"/>
              </a:rPr>
              <a:t>使用的是什么协议，</a:t>
            </a:r>
            <a:endParaRPr lang="zh-CN" altLang="en-US" sz="2400" b="1" dirty="0">
              <a:solidFill>
                <a:srgbClr val="000066"/>
              </a:solidFill>
              <a:latin typeface="+mn-lt"/>
              <a:ea typeface="黑体" panose="02010609060101010101" pitchFamily="2" charset="-122"/>
            </a:endParaRPr>
          </a:p>
          <a:p>
            <a:pPr algn="ctr"/>
            <a:r>
              <a:rPr lang="zh-CN" altLang="en-US" sz="2400" b="1" dirty="0">
                <a:solidFill>
                  <a:srgbClr val="000066"/>
                </a:solidFill>
                <a:latin typeface="+mn-lt"/>
                <a:ea typeface="黑体" panose="02010609060101010101" pitchFamily="2" charset="-122"/>
              </a:rPr>
              <a:t>以便把收到的 </a:t>
            </a:r>
            <a:r>
              <a:rPr lang="en-US" altLang="zh-CN" sz="2400" b="1" dirty="0">
                <a:solidFill>
                  <a:srgbClr val="000066"/>
                </a:solidFill>
                <a:latin typeface="+mn-lt"/>
                <a:ea typeface="黑体" panose="02010609060101010101" pitchFamily="2" charset="-122"/>
              </a:rPr>
              <a:t>MAC </a:t>
            </a:r>
            <a:r>
              <a:rPr lang="zh-CN" altLang="en-US" sz="2400" b="1" dirty="0">
                <a:solidFill>
                  <a:srgbClr val="000066"/>
                </a:solidFill>
                <a:latin typeface="+mn-lt"/>
                <a:ea typeface="黑体" panose="02010609060101010101" pitchFamily="2" charset="-122"/>
              </a:rPr>
              <a:t>帧的数据上交给上一层的这个协议。 </a:t>
            </a:r>
            <a:endParaRPr lang="zh-CN" altLang="en-US" sz="2400" b="1" dirty="0">
              <a:solidFill>
                <a:srgbClr val="000066"/>
              </a:solidFill>
              <a:latin typeface="+mn-lt"/>
              <a:ea typeface="黑体" panose="02010609060101010101" pitchFamily="2" charset="-122"/>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anose="02010609060101010101" pitchFamily="2" charset="-122"/>
              </a:rPr>
              <a:t>类型字段 </a:t>
            </a:r>
            <a:r>
              <a:rPr lang="en-US" altLang="zh-CN" sz="2400" b="1" dirty="0">
                <a:solidFill>
                  <a:srgbClr val="000099"/>
                </a:solidFill>
                <a:latin typeface="+mn-lt"/>
                <a:ea typeface="黑体" panose="02010609060101010101" pitchFamily="2" charset="-122"/>
              </a:rPr>
              <a:t>2 </a:t>
            </a:r>
            <a:r>
              <a:rPr lang="zh-CN" altLang="en-US" sz="2400" b="1" dirty="0">
                <a:solidFill>
                  <a:srgbClr val="000099"/>
                </a:solidFill>
                <a:latin typeface="+mn-lt"/>
                <a:ea typeface="黑体" panose="02010609060101010101" pitchFamily="2" charset="-122"/>
              </a:rPr>
              <a:t>字节</a:t>
            </a:r>
            <a:endParaRPr lang="zh-CN" altLang="en-US" sz="2400" b="1" dirty="0">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p:txBody>
          <a:bodyPr/>
          <a:lstStyle/>
          <a:p>
            <a:pPr algn="ctr"/>
            <a:r>
              <a:rPr lang="zh-CN" altLang="en-US"/>
              <a:t>以太</a:t>
            </a:r>
            <a:r>
              <a:rPr lang="zh-CN" altLang="en-US">
                <a:latin typeface="Times New Roman" panose="02020603050405020304" pitchFamily="18" charset="0"/>
                <a:cs typeface="Times New Roman" panose="02020603050405020304" pitchFamily="18" charset="0"/>
              </a:rPr>
              <a:t>网 </a:t>
            </a:r>
            <a:r>
              <a:rPr lang="en-US" altLang="zh-CN">
                <a:latin typeface="Times New Roman" panose="02020603050405020304" pitchFamily="18" charset="0"/>
                <a:cs typeface="Times New Roman" panose="02020603050405020304" pitchFamily="18" charset="0"/>
              </a:rPr>
              <a:t>V2 </a:t>
            </a:r>
            <a:r>
              <a:rPr lang="zh-CN" altLang="en-US">
                <a:latin typeface="Times New Roman" panose="02020603050405020304" pitchFamily="18" charset="0"/>
                <a:cs typeface="Times New Roman" panose="02020603050405020304" pitchFamily="18" charset="0"/>
              </a:rPr>
              <a:t>的 </a:t>
            </a:r>
            <a:r>
              <a:rPr lang="en-US" altLang="zh-CN">
                <a:latin typeface="Times New Roman" panose="02020603050405020304" pitchFamily="18" charset="0"/>
                <a:cs typeface="Times New Roman" panose="02020603050405020304" pitchFamily="18" charset="0"/>
              </a:rPr>
              <a:t>MAC </a:t>
            </a:r>
            <a:r>
              <a:rPr lang="zh-CN" altLang="en-US"/>
              <a:t>帧格式</a:t>
            </a:r>
            <a:endParaRPr lang="zh-CN" altLang="en-US"/>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C00000"/>
                </a:solidFill>
                <a:latin typeface="+mn-lt"/>
                <a:ea typeface="黑体" panose="02010609060101010101"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endParaRPr lang="zh-CN" altLang="en-US" dirty="0"/>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anose="05050102010706020507"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en-US" altLang="zh-CN" sz="2000" dirty="0">
                <a:solidFill>
                  <a:srgbClr val="000066"/>
                </a:solidFill>
              </a:rPr>
              <a:t>=  </a:t>
            </a:r>
            <a:r>
              <a:rPr lang="zh-CN" altLang="en-US" sz="2000" dirty="0">
                <a:solidFill>
                  <a:srgbClr val="000066"/>
                </a:solidFill>
              </a:rPr>
              <a:t>数据字段的最小长度（</a:t>
            </a:r>
            <a:r>
              <a:rPr lang="en-US" altLang="zh-CN" sz="2000" dirty="0">
                <a:solidFill>
                  <a:srgbClr val="000066"/>
                </a:solidFill>
              </a:rPr>
              <a:t>46</a:t>
            </a:r>
            <a:r>
              <a:rPr lang="zh-CN" altLang="en-US" sz="2000" dirty="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数据字段 </a:t>
            </a:r>
            <a:r>
              <a:rPr lang="en-US" altLang="zh-CN" sz="2400" b="1">
                <a:solidFill>
                  <a:srgbClr val="000099"/>
                </a:solidFill>
                <a:latin typeface="+mn-lt"/>
                <a:ea typeface="黑体" panose="02010609060101010101" pitchFamily="2" charset="-122"/>
              </a:rPr>
              <a:t>46 ~ 1500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p:txBody>
          <a:bodyPr/>
          <a:lstStyle/>
          <a:p>
            <a:pPr algn="ctr"/>
            <a:r>
              <a:rPr lang="zh-CN" altLang="en-US"/>
              <a:t>以太网</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V2 </a:t>
            </a:r>
            <a:r>
              <a:rPr lang="zh-CN" altLang="en-US">
                <a:latin typeface="Times New Roman" panose="02020603050405020304" pitchFamily="18" charset="0"/>
                <a:cs typeface="Times New Roman" panose="02020603050405020304" pitchFamily="18" charset="0"/>
              </a:rPr>
              <a:t>的 </a:t>
            </a:r>
            <a:r>
              <a:rPr lang="en-US" altLang="zh-CN">
                <a:latin typeface="Times New Roman" panose="02020603050405020304" pitchFamily="18" charset="0"/>
                <a:cs typeface="Times New Roman" panose="02020603050405020304" pitchFamily="18" charset="0"/>
              </a:rPr>
              <a:t>MAC </a:t>
            </a:r>
            <a:r>
              <a:rPr lang="zh-CN" altLang="en-US"/>
              <a:t>帧格式</a:t>
            </a:r>
            <a:endParaRPr lang="zh-CN" altLang="en-US"/>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endParaRPr lang="zh-CN" altLang="en-US" dirty="0">
              <a:solidFill>
                <a:srgbClr val="000066"/>
              </a:solidFill>
            </a:endParaRP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14</a:t>
            </a:r>
            <a:r>
              <a:rPr lang="zh-CN" altLang="en-US" dirty="0">
                <a:solidFill>
                  <a:srgbClr val="000066"/>
                </a:solidFill>
              </a:rPr>
              <a:t>。 </a:t>
            </a:r>
            <a:endParaRPr lang="zh-CN" altLang="en-US" dirty="0">
              <a:solidFill>
                <a:srgbClr val="000066"/>
              </a:solidFill>
            </a:endParaRPr>
          </a:p>
        </p:txBody>
      </p:sp>
      <p:sp>
        <p:nvSpPr>
          <p:cNvPr id="450600" name="Text Box 40"/>
          <p:cNvSpPr txBox="1">
            <a:spLocks noChangeArrowheads="1"/>
          </p:cNvSpPr>
          <p:nvPr/>
        </p:nvSpPr>
        <p:spPr bwMode="auto">
          <a:xfrm>
            <a:off x="2667556" y="5301208"/>
            <a:ext cx="6610350" cy="1198880"/>
          </a:xfrm>
          <a:prstGeom prst="rect">
            <a:avLst/>
          </a:prstGeom>
          <a:solidFill>
            <a:srgbClr val="FFC000"/>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latin typeface="Times New Roman" panose="02020603050405020304" pitchFamily="18" charset="0"/>
                <a:cs typeface="Times New Roman" panose="02020603050405020304" pitchFamily="18" charset="0"/>
              </a:rPr>
              <a:t>当数据字段的长度小于 </a:t>
            </a:r>
            <a:r>
              <a:rPr lang="en-US" altLang="zh-CN" dirty="0">
                <a:latin typeface="Times New Roman" panose="02020603050405020304" pitchFamily="18" charset="0"/>
                <a:cs typeface="Times New Roman" panose="02020603050405020304" pitchFamily="18" charset="0"/>
              </a:rPr>
              <a:t>46 </a:t>
            </a:r>
            <a:r>
              <a:rPr lang="zh-CN" altLang="en-US" dirty="0">
                <a:latin typeface="Times New Roman" panose="02020603050405020304" pitchFamily="18" charset="0"/>
                <a:cs typeface="Times New Roman" panose="02020603050405020304" pitchFamily="18" charset="0"/>
              </a:rPr>
              <a:t>字节时，</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应在数据字段的后面加入整数字节的</a:t>
            </a:r>
            <a:r>
              <a:rPr lang="zh-CN" altLang="en-US" dirty="0">
                <a:solidFill>
                  <a:srgbClr val="FF0000"/>
                </a:solidFill>
                <a:latin typeface="Times New Roman" panose="02020603050405020304" pitchFamily="18" charset="0"/>
                <a:cs typeface="Times New Roman" panose="02020603050405020304" pitchFamily="18" charset="0"/>
              </a:rPr>
              <a:t>填充字段，</a:t>
            </a:r>
            <a:endParaRPr lang="zh-CN" altLang="en-US"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以保证以太网的 </a:t>
            </a:r>
            <a:r>
              <a:rPr lang="en-US" altLang="zh-CN" dirty="0">
                <a:latin typeface="Times New Roman" panose="02020603050405020304" pitchFamily="18" charset="0"/>
                <a:cs typeface="Times New Roman" panose="02020603050405020304" pitchFamily="18" charset="0"/>
              </a:rPr>
              <a:t>MAC </a:t>
            </a:r>
            <a:r>
              <a:rPr lang="zh-CN" altLang="en-US" dirty="0">
                <a:latin typeface="Times New Roman" panose="02020603050405020304" pitchFamily="18" charset="0"/>
                <a:cs typeface="Times New Roman" panose="02020603050405020304" pitchFamily="18" charset="0"/>
              </a:rPr>
              <a:t>帧长不小于 </a:t>
            </a:r>
            <a:r>
              <a:rPr lang="en-US" altLang="zh-CN" dirty="0">
                <a:latin typeface="Times New Roman" panose="02020603050405020304" pitchFamily="18" charset="0"/>
                <a:cs typeface="Times New Roman" panose="02020603050405020304" pitchFamily="18" charset="0"/>
              </a:rPr>
              <a:t>64 </a:t>
            </a:r>
            <a:r>
              <a:rPr lang="zh-CN" altLang="en-US" dirty="0">
                <a:latin typeface="Times New Roman" panose="02020603050405020304" pitchFamily="18" charset="0"/>
                <a:cs typeface="Times New Roman" panose="02020603050405020304" pitchFamily="18" charset="0"/>
              </a:rPr>
              <a:t>字节。</a:t>
            </a:r>
            <a:r>
              <a:rPr lang="zh-CN" altLang="en-US" dirty="0"/>
              <a:t> </a:t>
            </a:r>
            <a:endParaRPr lang="zh-CN" altLang="en-US" dirty="0"/>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1" name="Group 15"/>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6" name="Group 17"/>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2" name="Group 34"/>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anose="02010609060101010101" pitchFamily="2" charset="-122"/>
              </a:rPr>
              <a:t>FCS </a:t>
            </a:r>
            <a:r>
              <a:rPr lang="zh-CN" altLang="en-US" sz="2400" b="1">
                <a:solidFill>
                  <a:srgbClr val="000099"/>
                </a:solidFill>
                <a:latin typeface="+mn-lt"/>
                <a:ea typeface="黑体" panose="02010609060101010101" pitchFamily="2" charset="-122"/>
              </a:rPr>
              <a:t>字段 </a:t>
            </a:r>
            <a:r>
              <a:rPr lang="en-US" altLang="zh-CN" sz="2400" b="1">
                <a:solidFill>
                  <a:srgbClr val="000099"/>
                </a:solidFill>
                <a:latin typeface="+mn-lt"/>
                <a:ea typeface="黑体" panose="02010609060101010101" pitchFamily="2" charset="-122"/>
              </a:rPr>
              <a:t>4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a:t>
            </a:r>
            <a:r>
              <a:rPr lang="zh-CN" altLang="en-US">
                <a:latin typeface="Times New Roman" panose="02020603050405020304" pitchFamily="18" charset="0"/>
                <a:cs typeface="Times New Roman" panose="02020603050405020304" pitchFamily="18" charset="0"/>
              </a:rPr>
              <a:t>网 </a:t>
            </a:r>
            <a:r>
              <a:rPr lang="en-US" altLang="zh-CN">
                <a:latin typeface="Times New Roman" panose="02020603050405020304" pitchFamily="18" charset="0"/>
                <a:cs typeface="Times New Roman" panose="02020603050405020304" pitchFamily="18" charset="0"/>
              </a:rPr>
              <a:t>V2 </a:t>
            </a:r>
            <a:r>
              <a:rPr lang="zh-CN" altLang="en-US">
                <a:latin typeface="Times New Roman" panose="02020603050405020304" pitchFamily="18" charset="0"/>
                <a:cs typeface="Times New Roman" panose="02020603050405020304" pitchFamily="18" charset="0"/>
              </a:rPr>
              <a:t>的 </a:t>
            </a:r>
            <a:r>
              <a:rPr lang="en-US" altLang="zh-CN">
                <a:latin typeface="Times New Roman" panose="02020603050405020304" pitchFamily="18" charset="0"/>
                <a:cs typeface="Times New Roman" panose="02020603050405020304" pitchFamily="18" charset="0"/>
              </a:rPr>
              <a:t>MAC</a:t>
            </a:r>
            <a:r>
              <a:rPr lang="en-US" altLang="zh-CN"/>
              <a:t> </a:t>
            </a:r>
            <a:r>
              <a:rPr lang="zh-CN" altLang="en-US"/>
              <a:t>帧格式</a:t>
            </a:r>
            <a:endParaRPr lang="zh-CN" altLang="en-US"/>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ln>
          <a:effectLst/>
        </p:spPr>
        <p:txBody>
          <a:bodyPr wrap="square">
            <a:spAutoFit/>
          </a:bodyPr>
          <a:lstStyle>
            <a:defPPr>
              <a:defRPr lang="en-US"/>
            </a:defPPr>
            <a:lvl1pPr algn="ctr">
              <a:defRPr sz="2400" b="1">
                <a:solidFill>
                  <a:srgbClr val="000099"/>
                </a:solidFill>
                <a:latin typeface="+mn-lt"/>
                <a:ea typeface="黑体" panose="02010609060101010101" pitchFamily="2" charset="-122"/>
              </a:defRPr>
            </a:lvl1pPr>
          </a:lstStyle>
          <a:p>
            <a:pPr algn="l"/>
            <a:r>
              <a:rPr lang="zh-CN" altLang="en-US" dirty="0">
                <a:solidFill>
                  <a:srgbClr val="000066"/>
                </a:solidFill>
              </a:rPr>
              <a:t>在帧的前面插入（硬件生成）的 </a:t>
            </a:r>
            <a:r>
              <a:rPr lang="en-US" altLang="zh-CN" dirty="0">
                <a:solidFill>
                  <a:srgbClr val="000066"/>
                </a:solidFill>
              </a:rPr>
              <a:t>8 </a:t>
            </a:r>
            <a:r>
              <a:rPr lang="zh-CN" altLang="en-US" dirty="0">
                <a:solidFill>
                  <a:srgbClr val="000066"/>
                </a:solidFill>
              </a:rPr>
              <a:t>字节中，第一个字段共 </a:t>
            </a:r>
            <a:r>
              <a:rPr lang="en-US" altLang="zh-CN" dirty="0">
                <a:solidFill>
                  <a:srgbClr val="000066"/>
                </a:solidFill>
              </a:rPr>
              <a:t>7 </a:t>
            </a:r>
            <a:r>
              <a:rPr lang="zh-CN" altLang="en-US" dirty="0">
                <a:solidFill>
                  <a:srgbClr val="000066"/>
                </a:solidFill>
              </a:rPr>
              <a:t>个字节，是前同步码，用来迅速实现 </a:t>
            </a:r>
            <a:r>
              <a:rPr lang="en-US" altLang="zh-CN" dirty="0">
                <a:solidFill>
                  <a:srgbClr val="000066"/>
                </a:solidFill>
              </a:rPr>
              <a:t>MAC </a:t>
            </a:r>
            <a:r>
              <a:rPr lang="zh-CN" altLang="en-US" dirty="0">
                <a:solidFill>
                  <a:srgbClr val="000066"/>
                </a:solidFill>
              </a:rPr>
              <a:t>帧的比特同步。第二个字段 </a:t>
            </a:r>
            <a:r>
              <a:rPr lang="en-US" altLang="zh-CN" dirty="0">
                <a:solidFill>
                  <a:srgbClr val="000066"/>
                </a:solidFill>
              </a:rPr>
              <a:t>1 </a:t>
            </a:r>
            <a:r>
              <a:rPr lang="zh-CN" altLang="en-US" dirty="0">
                <a:solidFill>
                  <a:srgbClr val="000066"/>
                </a:solidFill>
              </a:rPr>
              <a:t>个字节是帧开始定界符，表示后面的信息就是 </a:t>
            </a:r>
            <a:r>
              <a:rPr lang="en-US" altLang="zh-CN" dirty="0">
                <a:solidFill>
                  <a:srgbClr val="000066"/>
                </a:solidFill>
              </a:rPr>
              <a:t>MAC </a:t>
            </a:r>
            <a:r>
              <a:rPr lang="zh-CN" altLang="en-US" dirty="0">
                <a:solidFill>
                  <a:srgbClr val="000066"/>
                </a:solidFill>
              </a:rPr>
              <a:t>帧。 </a:t>
            </a:r>
            <a:endParaRPr lang="zh-CN" altLang="en-US" dirty="0">
              <a:solidFill>
                <a:srgbClr val="000066"/>
              </a:solidFill>
            </a:endParaRPr>
          </a:p>
        </p:txBody>
      </p:sp>
      <p:sp>
        <p:nvSpPr>
          <p:cNvPr id="451640" name="Text Box 56"/>
          <p:cNvSpPr txBox="1">
            <a:spLocks noChangeArrowheads="1"/>
          </p:cNvSpPr>
          <p:nvPr/>
        </p:nvSpPr>
        <p:spPr bwMode="auto">
          <a:xfrm>
            <a:off x="5616327" y="4894312"/>
            <a:ext cx="4033121" cy="1198880"/>
          </a:xfrm>
          <a:prstGeom prst="rect">
            <a:avLst/>
          </a:prstGeom>
          <a:solidFill>
            <a:srgbClr val="FFFF66"/>
          </a:solidFill>
          <a:ln w="9525">
            <a:solidFill>
              <a:srgbClr val="333399"/>
            </a:solidFill>
            <a:miter lim="800000"/>
          </a:ln>
          <a:effectLst/>
        </p:spPr>
        <p:txBody>
          <a:bodyPr wrap="square">
            <a:spAutoFit/>
          </a:bodyPr>
          <a:lstStyle/>
          <a:p>
            <a:pPr algn="ctr"/>
            <a:r>
              <a:rPr lang="zh-CN" altLang="en-US" sz="2400" b="1" dirty="0">
                <a:solidFill>
                  <a:srgbClr val="000099"/>
                </a:solidFill>
                <a:latin typeface="+mn-lt"/>
                <a:ea typeface="黑体" panose="02010609060101010101" pitchFamily="2" charset="-122"/>
              </a:rPr>
              <a:t>为了达到比特同步，</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在</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传输媒体上实际传送的</a:t>
            </a:r>
            <a:endPar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要比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MAC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帧还多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8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个字</a:t>
            </a:r>
            <a:r>
              <a:rPr lang="zh-CN" altLang="en-US" sz="2400" b="1" dirty="0">
                <a:solidFill>
                  <a:srgbClr val="000099"/>
                </a:solidFill>
                <a:latin typeface="+mn-lt"/>
                <a:ea typeface="黑体" panose="02010609060101010101" pitchFamily="2" charset="-122"/>
              </a:rPr>
              <a:t>节</a:t>
            </a:r>
            <a:endParaRPr lang="zh-CN" altLang="en-US" sz="2400" b="1" dirty="0">
              <a:solidFill>
                <a:srgbClr val="000099"/>
              </a:solidFill>
              <a:latin typeface="+mn-lt"/>
              <a:ea typeface="黑体" panose="02010609060101010101" pitchFamily="2" charset="-122"/>
            </a:endParaRPr>
          </a:p>
        </p:txBody>
      </p:sp>
      <p:grpSp>
        <p:nvGrpSpPr>
          <p:cNvPr id="56" name="组合 55"/>
          <p:cNvGrpSpPr/>
          <p:nvPr/>
        </p:nvGrpSpPr>
        <p:grpSpPr>
          <a:xfrm>
            <a:off x="488504" y="2492896"/>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67" name="Group 15"/>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72" name="Group 17"/>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68" name="Group 34"/>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grpSp>
        <p:nvGrpSpPr>
          <p:cNvPr id="451622" name="Group 38"/>
          <p:cNvGrpSpPr/>
          <p:nvPr/>
        </p:nvGrpSpPr>
        <p:grpSpPr bwMode="auto">
          <a:xfrm>
            <a:off x="211535" y="3742261"/>
            <a:ext cx="5245364" cy="2462214"/>
            <a:chOff x="123" y="2659"/>
            <a:chExt cx="3050"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24" name="Rectangle 40"/>
            <p:cNvSpPr>
              <a:spLocks noChangeArrowheads="1"/>
            </p:cNvSpPr>
            <p:nvPr/>
          </p:nvSpPr>
          <p:spPr bwMode="auto">
            <a:xfrm>
              <a:off x="31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10101010101010     101010101010 10101011</a:t>
              </a:r>
              <a:endParaRPr kumimoji="1" lang="en-US" altLang="zh-CN" b="1" dirty="0">
                <a:solidFill>
                  <a:srgbClr val="000099"/>
                </a:solidFill>
                <a:latin typeface="+mn-lt"/>
                <a:ea typeface="黑体" panose="02010609060101010101"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endParaRPr kumimoji="1" lang="zh-CN" altLang="en-US" b="1" dirty="0">
                <a:solidFill>
                  <a:srgbClr val="000099"/>
                </a:solidFill>
                <a:latin typeface="+mn-lt"/>
                <a:ea typeface="黑体" panose="02010609060101010101" pitchFamily="2" charset="-122"/>
              </a:endParaRP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endParaRPr kumimoji="1" lang="zh-CN" altLang="en-US" b="1" dirty="0">
                <a:solidFill>
                  <a:srgbClr val="000099"/>
                </a:solidFill>
                <a:latin typeface="+mn-lt"/>
                <a:ea typeface="黑体" panose="02010609060101010101" pitchFamily="2" charset="-122"/>
              </a:endParaRP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endParaRPr kumimoji="1" lang="zh-CN" altLang="en-US" b="1" dirty="0">
                <a:solidFill>
                  <a:srgbClr val="000099"/>
                </a:solidFill>
                <a:latin typeface="+mn-lt"/>
                <a:ea typeface="黑体" panose="02010609060101010101" pitchFamily="2" charset="-122"/>
              </a:endParaRP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7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451629" name="Rectangle 45"/>
            <p:cNvSpPr>
              <a:spLocks noChangeArrowheads="1"/>
            </p:cNvSpPr>
            <p:nvPr/>
          </p:nvSpPr>
          <p:spPr bwMode="auto">
            <a:xfrm>
              <a:off x="2392"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 </a:t>
              </a:r>
              <a:r>
                <a:rPr kumimoji="1" lang="zh-CN" altLang="en-US" b="1" dirty="0">
                  <a:solidFill>
                    <a:srgbClr val="000099"/>
                  </a:solidFill>
                  <a:latin typeface="+mn-lt"/>
                  <a:ea typeface="黑体" panose="02010609060101010101" pitchFamily="2" charset="-122"/>
                </a:rPr>
                <a:t>字节</a:t>
              </a:r>
              <a:endParaRPr kumimoji="1" lang="zh-CN" altLang="en-US" b="1" dirty="0">
                <a:solidFill>
                  <a:srgbClr val="000099"/>
                </a:solidFill>
                <a:latin typeface="+mn-lt"/>
                <a:ea typeface="黑体" panose="02010609060101010101" pitchFamily="2" charset="-122"/>
              </a:endParaRP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2" name="Text Box 48"/>
            <p:cNvSpPr txBox="1">
              <a:spLocks noChangeArrowheads="1"/>
            </p:cNvSpPr>
            <p:nvPr/>
          </p:nvSpPr>
          <p:spPr bwMode="auto">
            <a:xfrm>
              <a:off x="1247"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dirty="0">
                  <a:solidFill>
                    <a:srgbClr val="000099"/>
                  </a:solidFill>
                  <a:latin typeface="+mn-lt"/>
                  <a:ea typeface="黑体" panose="02010609060101010101" pitchFamily="2" charset="-122"/>
                </a:rPr>
                <a:t>…</a:t>
              </a:r>
              <a:endParaRPr kumimoji="1" lang="en-US" altLang="zh-CN" sz="2000" b="1" dirty="0">
                <a:solidFill>
                  <a:srgbClr val="000099"/>
                </a:solidFill>
                <a:latin typeface="+mn-lt"/>
                <a:ea typeface="黑体" panose="02010609060101010101" pitchFamily="2" charset="-122"/>
              </a:endParaRPr>
            </a:p>
          </p:txBody>
        </p:sp>
        <p:grpSp>
          <p:nvGrpSpPr>
            <p:cNvPr id="451633" name="Group 49"/>
            <p:cNvGrpSpPr/>
            <p:nvPr/>
          </p:nvGrpSpPr>
          <p:grpSpPr bwMode="auto">
            <a:xfrm>
              <a:off x="158" y="2659"/>
              <a:ext cx="817" cy="625"/>
              <a:chOff x="158" y="2659"/>
              <a:chExt cx="817" cy="625"/>
            </a:xfrm>
          </p:grpSpPr>
          <p:grpSp>
            <p:nvGrpSpPr>
              <p:cNvPr id="451634" name="Group 50"/>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8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插入</a:t>
                </a:r>
                <a:endParaRPr kumimoji="1" lang="zh-CN" altLang="en-US" sz="2000" b="1" dirty="0">
                  <a:solidFill>
                    <a:srgbClr val="000099"/>
                  </a:solidFill>
                  <a:latin typeface="+mn-lt"/>
                  <a:ea typeface="黑体" panose="02010609060101010101" pitchFamily="2" charset="-122"/>
                </a:endParaRPr>
              </a:p>
            </p:txBody>
          </p:sp>
        </p:gr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a:t>
            </a:r>
            <a:r>
              <a:rPr lang="zh-CN" altLang="en-US">
                <a:latin typeface="Times New Roman" panose="02020603050405020304" pitchFamily="18" charset="0"/>
                <a:cs typeface="Times New Roman" panose="02020603050405020304" pitchFamily="18" charset="0"/>
              </a:rPr>
              <a:t>的 </a:t>
            </a:r>
            <a:r>
              <a:rPr lang="en-US" altLang="zh-CN">
                <a:latin typeface="Times New Roman" panose="02020603050405020304" pitchFamily="18" charset="0"/>
                <a:cs typeface="Times New Roman" panose="02020603050405020304" pitchFamily="18" charset="0"/>
              </a:rPr>
              <a:t>MAC</a:t>
            </a:r>
            <a:r>
              <a:rPr lang="en-US" altLang="zh-CN"/>
              <a:t> </a:t>
            </a:r>
            <a:r>
              <a:rPr lang="zh-CN" altLang="en-US"/>
              <a:t>帧 </a:t>
            </a:r>
            <a:endParaRPr lang="zh-CN" altLang="en-US"/>
          </a:p>
        </p:txBody>
      </p:sp>
      <p:sp>
        <p:nvSpPr>
          <p:cNvPr id="452610" name="Rectangle 2"/>
          <p:cNvSpPr>
            <a:spLocks noGrp="1" noChangeArrowheads="1"/>
          </p:cNvSpPr>
          <p:nvPr>
            <p:ph idx="1"/>
          </p:nvPr>
        </p:nvSpPr>
        <p:spPr>
          <a:xfrm>
            <a:off x="1031983" y="1196752"/>
            <a:ext cx="8346723" cy="3332816"/>
          </a:xfrm>
        </p:spPr>
        <p:txBody>
          <a:bodyPr/>
          <a:lstStyle/>
          <a:p>
            <a:r>
              <a:rPr lang="zh-CN" altLang="en-US" dirty="0"/>
              <a:t>帧</a:t>
            </a:r>
            <a:r>
              <a:rPr lang="zh-CN" altLang="en-US" dirty="0">
                <a:latin typeface="Times New Roman" panose="02020603050405020304" pitchFamily="18" charset="0"/>
                <a:cs typeface="Times New Roman" panose="02020603050405020304" pitchFamily="18" charset="0"/>
              </a:rPr>
              <a:t>的长度不是整数个字节；</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用收到的帧检验序列 </a:t>
            </a:r>
            <a:r>
              <a:rPr lang="en-US" altLang="zh-CN" dirty="0">
                <a:latin typeface="Times New Roman" panose="02020603050405020304" pitchFamily="18" charset="0"/>
                <a:cs typeface="Times New Roman" panose="02020603050405020304" pitchFamily="18" charset="0"/>
              </a:rPr>
              <a:t>FCS </a:t>
            </a:r>
            <a:r>
              <a:rPr lang="zh-CN" altLang="en-US" dirty="0">
                <a:latin typeface="Times New Roman" panose="02020603050405020304" pitchFamily="18" charset="0"/>
                <a:cs typeface="Times New Roman" panose="02020603050405020304" pitchFamily="18" charset="0"/>
              </a:rPr>
              <a:t>查出有差错；</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数据字段的长度不在 </a:t>
            </a:r>
            <a:r>
              <a:rPr lang="en-US" altLang="zh-CN" dirty="0">
                <a:latin typeface="Times New Roman" panose="02020603050405020304" pitchFamily="18" charset="0"/>
                <a:cs typeface="Times New Roman" panose="02020603050405020304" pitchFamily="18" charset="0"/>
              </a:rPr>
              <a:t>46 ~ 1500 </a:t>
            </a:r>
            <a:r>
              <a:rPr lang="zh-CN" altLang="en-US" dirty="0">
                <a:latin typeface="Times New Roman" panose="02020603050405020304" pitchFamily="18" charset="0"/>
                <a:cs typeface="Times New Roman" panose="02020603050405020304" pitchFamily="18" charset="0"/>
              </a:rPr>
              <a:t>字节之间。</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有效的 </a:t>
            </a:r>
            <a:r>
              <a:rPr lang="en-US" altLang="zh-CN" dirty="0">
                <a:latin typeface="Times New Roman" panose="02020603050405020304" pitchFamily="18" charset="0"/>
                <a:cs typeface="Times New Roman" panose="02020603050405020304" pitchFamily="18" charset="0"/>
              </a:rPr>
              <a:t>MAC </a:t>
            </a:r>
            <a:r>
              <a:rPr lang="zh-CN" altLang="en-US" dirty="0">
                <a:latin typeface="Times New Roman" panose="02020603050405020304" pitchFamily="18" charset="0"/>
                <a:cs typeface="Times New Roman" panose="02020603050405020304" pitchFamily="18" charset="0"/>
              </a:rPr>
              <a:t>帧长度为 </a:t>
            </a:r>
            <a:r>
              <a:rPr lang="en-US" altLang="zh-CN" dirty="0">
                <a:latin typeface="Times New Roman" panose="02020603050405020304" pitchFamily="18" charset="0"/>
                <a:cs typeface="Times New Roman" panose="02020603050405020304" pitchFamily="18" charset="0"/>
              </a:rPr>
              <a:t>64 ~ 1518 </a:t>
            </a:r>
            <a:r>
              <a:rPr lang="zh-CN" altLang="en-US" dirty="0">
                <a:latin typeface="Times New Roman" panose="02020603050405020304" pitchFamily="18" charset="0"/>
                <a:cs typeface="Times New Roman" panose="02020603050405020304" pitchFamily="18" charset="0"/>
              </a:rPr>
              <a:t>字节之间。</a:t>
            </a:r>
            <a:endParaRPr lang="zh-CN" altLang="en-US" dirty="0">
              <a:latin typeface="Times New Roman" panose="02020603050405020304" pitchFamily="18" charset="0"/>
              <a:cs typeface="Times New Roman" panose="02020603050405020304" pitchFamily="18" charset="0"/>
            </a:endParaRPr>
          </a:p>
        </p:txBody>
      </p:sp>
      <p:sp>
        <p:nvSpPr>
          <p:cNvPr id="2" name="矩形 1"/>
          <p:cNvSpPr/>
          <p:nvPr/>
        </p:nvSpPr>
        <p:spPr>
          <a:xfrm>
            <a:off x="1181735" y="4653136"/>
            <a:ext cx="8019737" cy="1076325"/>
          </a:xfrm>
          <a:prstGeom prst="rect">
            <a:avLst/>
          </a:prstGeom>
          <a:solidFill>
            <a:srgbClr val="000066"/>
          </a:solidFill>
        </p:spPr>
        <p:txBody>
          <a:bodyPr wrap="square">
            <a:spAutoFit/>
          </a:bodyPr>
          <a:lstStyle/>
          <a:p>
            <a:r>
              <a:rPr lang="zh-CN" altLang="en-US" sz="3200" b="1" dirty="0">
                <a:solidFill>
                  <a:schemeClr val="bg1"/>
                </a:solidFill>
                <a:latin typeface="+mn-lt"/>
                <a:ea typeface="黑体" panose="02010609060101010101" pitchFamily="2" charset="-122"/>
              </a:rPr>
              <a:t>对于检查出的</a:t>
            </a:r>
            <a:r>
              <a:rPr lang="zh-CN" altLang="en-US" sz="32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无效 </a:t>
            </a:r>
            <a:r>
              <a:rPr lang="en-US" altLang="zh-CN" sz="32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MAC </a:t>
            </a:r>
            <a:r>
              <a:rPr lang="zh-CN" altLang="en-US" sz="3200"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帧就</a:t>
            </a:r>
            <a:r>
              <a:rPr lang="zh-CN" altLang="en-US" sz="3200" b="1" dirty="0">
                <a:solidFill>
                  <a:schemeClr val="bg1"/>
                </a:solidFill>
                <a:latin typeface="+mn-lt"/>
                <a:ea typeface="黑体" panose="02010609060101010101" pitchFamily="2" charset="-122"/>
              </a:rPr>
              <a:t>简单地丢弃。以太网不负责重传丢弃的帧。 </a:t>
            </a:r>
            <a:endParaRPr lang="zh-CN" altLang="en-US" sz="3200" b="1" dirty="0">
              <a:solidFill>
                <a:schemeClr val="bg1"/>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IEEE 802.3 MAC </a:t>
            </a:r>
            <a:r>
              <a:rPr lang="zh-CN" altLang="en-US" dirty="0">
                <a:latin typeface="Times New Roman" panose="02020603050405020304" pitchFamily="18" charset="0"/>
                <a:cs typeface="Times New Roman" panose="02020603050405020304" pitchFamily="18" charset="0"/>
              </a:rPr>
              <a:t>帧</a:t>
            </a:r>
            <a:r>
              <a:rPr lang="zh-CN" altLang="en-US" dirty="0"/>
              <a:t>格式</a:t>
            </a:r>
            <a:endParaRPr lang="zh-CN" altLang="en-US" dirty="0"/>
          </a:p>
        </p:txBody>
      </p:sp>
      <p:sp>
        <p:nvSpPr>
          <p:cNvPr id="453634" name="Rectangle 2"/>
          <p:cNvSpPr>
            <a:spLocks noGrp="1" noChangeArrowheads="1"/>
          </p:cNvSpPr>
          <p:nvPr>
            <p:ph idx="1"/>
          </p:nvPr>
        </p:nvSpPr>
        <p:spPr>
          <a:xfrm>
            <a:off x="1031983" y="1340768"/>
            <a:ext cx="8457521" cy="3332816"/>
          </a:xfrm>
        </p:spPr>
        <p:txBody>
          <a:bodyPr/>
          <a:lstStyle/>
          <a:p>
            <a:pPr marL="0" indent="0">
              <a:buNone/>
            </a:pPr>
            <a:r>
              <a:rPr lang="zh-CN" altLang="zh-CN" sz="2600" dirty="0"/>
              <a:t>与</a:t>
            </a:r>
            <a:r>
              <a:rPr lang="zh-CN" altLang="zh-CN" sz="2600" dirty="0">
                <a:latin typeface="Times New Roman" panose="02020603050405020304" pitchFamily="18" charset="0"/>
                <a:cs typeface="Times New Roman" panose="02020603050405020304" pitchFamily="18" charset="0"/>
              </a:rPr>
              <a:t>以太网</a:t>
            </a:r>
            <a:r>
              <a:rPr lang="en-US" altLang="zh-CN" sz="2600" dirty="0">
                <a:latin typeface="Times New Roman" panose="02020603050405020304" pitchFamily="18" charset="0"/>
                <a:cs typeface="Times New Roman" panose="02020603050405020304" pitchFamily="18" charset="0"/>
              </a:rPr>
              <a:t>V2 MAC </a:t>
            </a:r>
            <a:r>
              <a:rPr lang="zh-CN" altLang="zh-CN" sz="2600" dirty="0">
                <a:latin typeface="Times New Roman" panose="02020603050405020304" pitchFamily="18" charset="0"/>
                <a:cs typeface="Times New Roman" panose="02020603050405020304" pitchFamily="18" charset="0"/>
              </a:rPr>
              <a:t>帧格式</a:t>
            </a:r>
            <a:r>
              <a:rPr lang="zh-CN" altLang="en-US" sz="2600" dirty="0">
                <a:latin typeface="Times New Roman" panose="02020603050405020304" pitchFamily="18" charset="0"/>
                <a:cs typeface="Times New Roman" panose="02020603050405020304" pitchFamily="18" charset="0"/>
              </a:rPr>
              <a:t>相似，</a:t>
            </a:r>
            <a:r>
              <a:rPr lang="zh-CN" altLang="zh-CN" sz="2600" dirty="0">
                <a:latin typeface="Times New Roman" panose="02020603050405020304" pitchFamily="18" charset="0"/>
                <a:cs typeface="Times New Roman" panose="02020603050405020304" pitchFamily="18" charset="0"/>
              </a:rPr>
              <a:t>区别</a:t>
            </a:r>
            <a:r>
              <a:rPr lang="zh-CN" altLang="en-US" sz="2600" dirty="0">
                <a:latin typeface="Times New Roman" panose="02020603050405020304" pitchFamily="18" charset="0"/>
                <a:cs typeface="Times New Roman" panose="02020603050405020304" pitchFamily="18" charset="0"/>
              </a:rPr>
              <a:t>在于：</a:t>
            </a:r>
            <a:endParaRPr lang="en-US"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rPr>
              <a:t>(1) IEEE 802.3 </a:t>
            </a:r>
            <a:r>
              <a:rPr lang="zh-CN" altLang="zh-CN" sz="2600" dirty="0">
                <a:latin typeface="Times New Roman" panose="02020603050405020304" pitchFamily="18" charset="0"/>
                <a:cs typeface="Times New Roman" panose="02020603050405020304" pitchFamily="18" charset="0"/>
              </a:rPr>
              <a:t>规定的</a:t>
            </a:r>
            <a:r>
              <a:rPr lang="en-US" altLang="zh-CN" sz="2600" dirty="0">
                <a:latin typeface="Times New Roman" panose="02020603050405020304" pitchFamily="18" charset="0"/>
                <a:cs typeface="Times New Roman" panose="02020603050405020304" pitchFamily="18" charset="0"/>
              </a:rPr>
              <a:t> MAC </a:t>
            </a:r>
            <a:r>
              <a:rPr lang="zh-CN" altLang="zh-CN" sz="2600" dirty="0">
                <a:latin typeface="Times New Roman" panose="02020603050405020304" pitchFamily="18" charset="0"/>
                <a:cs typeface="Times New Roman" panose="02020603050405020304" pitchFamily="18" charset="0"/>
              </a:rPr>
              <a:t>帧的第三个字段是“</a:t>
            </a:r>
            <a:r>
              <a:rPr lang="zh-CN" altLang="zh-CN" sz="2600" dirty="0">
                <a:solidFill>
                  <a:srgbClr val="FF0000"/>
                </a:solidFill>
                <a:latin typeface="Times New Roman" panose="02020603050405020304" pitchFamily="18" charset="0"/>
                <a:cs typeface="Times New Roman" panose="02020603050405020304" pitchFamily="18" charset="0"/>
              </a:rPr>
              <a:t>长度</a:t>
            </a:r>
            <a:r>
              <a:rPr lang="en-US" altLang="zh-CN" sz="2600" dirty="0">
                <a:solidFill>
                  <a:srgbClr val="FF0000"/>
                </a:solidFill>
                <a:latin typeface="Times New Roman" panose="02020603050405020304" pitchFamily="18" charset="0"/>
                <a:cs typeface="Times New Roman" panose="02020603050405020304" pitchFamily="18" charset="0"/>
              </a:rPr>
              <a:t> / </a:t>
            </a:r>
            <a:r>
              <a:rPr lang="zh-CN" altLang="zh-CN" sz="2600" dirty="0">
                <a:solidFill>
                  <a:srgbClr val="FF0000"/>
                </a:solidFill>
                <a:latin typeface="Times New Roman" panose="02020603050405020304" pitchFamily="18" charset="0"/>
                <a:cs typeface="Times New Roman" panose="02020603050405020304" pitchFamily="18" charset="0"/>
              </a:rPr>
              <a:t>类型</a:t>
            </a:r>
            <a:r>
              <a:rPr lang="zh-CN" altLang="zh-CN" sz="260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a:p>
            <a:pPr lvl="1"/>
            <a:r>
              <a:rPr lang="zh-CN" altLang="zh-CN" sz="2400" dirty="0">
                <a:latin typeface="Times New Roman" panose="02020603050405020304" pitchFamily="18" charset="0"/>
                <a:cs typeface="Times New Roman" panose="02020603050405020304" pitchFamily="18" charset="0"/>
              </a:rPr>
              <a:t>当这个字段值大于</a:t>
            </a:r>
            <a:r>
              <a:rPr lang="en-US" altLang="zh-CN" sz="2400" dirty="0">
                <a:latin typeface="Times New Roman" panose="02020603050405020304" pitchFamily="18" charset="0"/>
                <a:cs typeface="Times New Roman" panose="02020603050405020304" pitchFamily="18" charset="0"/>
              </a:rPr>
              <a:t> 0x0600 </a:t>
            </a:r>
            <a:r>
              <a:rPr lang="zh-CN" altLang="zh-CN" sz="2400" dirty="0">
                <a:latin typeface="Times New Roman" panose="02020603050405020304" pitchFamily="18" charset="0"/>
                <a:cs typeface="Times New Roman" panose="02020603050405020304" pitchFamily="18" charset="0"/>
              </a:rPr>
              <a:t>时（相当于十进制的</a:t>
            </a:r>
            <a:r>
              <a:rPr lang="en-US" altLang="zh-CN" sz="2400" dirty="0">
                <a:latin typeface="Times New Roman" panose="02020603050405020304" pitchFamily="18" charset="0"/>
                <a:cs typeface="Times New Roman" panose="02020603050405020304" pitchFamily="18" charset="0"/>
              </a:rPr>
              <a:t> 1536</a:t>
            </a:r>
            <a:r>
              <a:rPr lang="zh-CN" altLang="zh-CN" sz="2400" dirty="0">
                <a:latin typeface="Times New Roman" panose="02020603050405020304" pitchFamily="18" charset="0"/>
                <a:cs typeface="Times New Roman" panose="02020603050405020304" pitchFamily="18" charset="0"/>
              </a:rPr>
              <a:t>），就表示“类型”。这样的帧和以太网</a:t>
            </a:r>
            <a:r>
              <a:rPr lang="en-US" altLang="zh-CN" sz="2400" dirty="0">
                <a:latin typeface="Times New Roman" panose="02020603050405020304" pitchFamily="18" charset="0"/>
                <a:cs typeface="Times New Roman" panose="02020603050405020304" pitchFamily="18" charset="0"/>
              </a:rPr>
              <a:t> V2 MAC </a:t>
            </a:r>
            <a:r>
              <a:rPr lang="zh-CN" altLang="zh-CN" sz="2400" dirty="0">
                <a:latin typeface="Times New Roman" panose="02020603050405020304" pitchFamily="18" charset="0"/>
                <a:cs typeface="Times New Roman" panose="02020603050405020304" pitchFamily="18" charset="0"/>
              </a:rPr>
              <a:t>帧完全一样。</a:t>
            </a:r>
            <a:endParaRPr lang="en-US" altLang="zh-CN" sz="2400" dirty="0">
              <a:latin typeface="Times New Roman" panose="02020603050405020304" pitchFamily="18" charset="0"/>
              <a:cs typeface="Times New Roman" panose="02020603050405020304" pitchFamily="18" charset="0"/>
            </a:endParaRPr>
          </a:p>
          <a:p>
            <a:pPr lvl="1"/>
            <a:r>
              <a:rPr lang="zh-CN" altLang="zh-CN" sz="2400" dirty="0">
                <a:latin typeface="Times New Roman" panose="02020603050405020304" pitchFamily="18" charset="0"/>
                <a:cs typeface="Times New Roman" panose="02020603050405020304" pitchFamily="18" charset="0"/>
              </a:rPr>
              <a:t>当这个字段值小于</a:t>
            </a:r>
            <a:r>
              <a:rPr lang="en-US" altLang="zh-CN" sz="2400" dirty="0">
                <a:latin typeface="Times New Roman" panose="02020603050405020304" pitchFamily="18" charset="0"/>
                <a:cs typeface="Times New Roman" panose="02020603050405020304" pitchFamily="18" charset="0"/>
              </a:rPr>
              <a:t> 0x0600 </a:t>
            </a:r>
            <a:r>
              <a:rPr lang="zh-CN" altLang="zh-CN" sz="2400" dirty="0">
                <a:latin typeface="Times New Roman" panose="02020603050405020304" pitchFamily="18" charset="0"/>
                <a:cs typeface="Times New Roman" panose="02020603050405020304" pitchFamily="18" charset="0"/>
              </a:rPr>
              <a:t>时才表示“长度”</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rPr>
              <a:t>(2) </a:t>
            </a:r>
            <a:r>
              <a:rPr lang="zh-CN" altLang="zh-CN" sz="2600" dirty="0">
                <a:latin typeface="Times New Roman" panose="02020603050405020304" pitchFamily="18" charset="0"/>
                <a:cs typeface="Times New Roman" panose="02020603050405020304" pitchFamily="18" charset="0"/>
              </a:rPr>
              <a:t>当“长度</a:t>
            </a:r>
            <a:r>
              <a:rPr lang="en-US" altLang="zh-CN"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类型”字段值小于</a:t>
            </a:r>
            <a:r>
              <a:rPr lang="en-US" altLang="zh-CN" sz="2600" dirty="0">
                <a:latin typeface="Times New Roman" panose="02020603050405020304" pitchFamily="18" charset="0"/>
                <a:cs typeface="Times New Roman" panose="02020603050405020304" pitchFamily="18" charset="0"/>
              </a:rPr>
              <a:t> 0x0600 </a:t>
            </a:r>
            <a:r>
              <a:rPr lang="zh-CN" altLang="zh-CN" sz="2600" dirty="0">
                <a:latin typeface="Times New Roman" panose="02020603050405020304" pitchFamily="18" charset="0"/>
                <a:cs typeface="Times New Roman" panose="02020603050405020304" pitchFamily="18" charset="0"/>
              </a:rPr>
              <a:t>时，数据字段必须装入上面的逻辑链路控制</a:t>
            </a:r>
            <a:r>
              <a:rPr lang="en-US" altLang="zh-CN" sz="2600" dirty="0">
                <a:latin typeface="Times New Roman" panose="02020603050405020304" pitchFamily="18" charset="0"/>
                <a:cs typeface="Times New Roman" panose="02020603050405020304" pitchFamily="18" charset="0"/>
              </a:rPr>
              <a:t> LLC </a:t>
            </a:r>
            <a:r>
              <a:rPr lang="zh-CN" altLang="zh-CN" sz="2600" dirty="0">
                <a:latin typeface="Times New Roman" panose="02020603050405020304" pitchFamily="18" charset="0"/>
                <a:cs typeface="Times New Roman" panose="02020603050405020304" pitchFamily="18" charset="0"/>
              </a:rPr>
              <a:t>子层的</a:t>
            </a:r>
            <a:r>
              <a:rPr lang="en-US" altLang="zh-CN" sz="2600" dirty="0">
                <a:latin typeface="Times New Roman" panose="02020603050405020304" pitchFamily="18" charset="0"/>
                <a:cs typeface="Times New Roman" panose="02020603050405020304" pitchFamily="18" charset="0"/>
              </a:rPr>
              <a:t> LLC </a:t>
            </a:r>
            <a:r>
              <a:rPr lang="zh-CN" altLang="zh-CN" sz="2600" dirty="0">
                <a:latin typeface="Times New Roman" panose="02020603050405020304" pitchFamily="18" charset="0"/>
                <a:cs typeface="Times New Roman" panose="02020603050405020304" pitchFamily="18" charset="0"/>
              </a:rPr>
              <a:t>帧。</a:t>
            </a:r>
            <a:endParaRPr lang="zh-CN" altLang="en-US" sz="2600" dirty="0">
              <a:latin typeface="Times New Roman" panose="02020603050405020304" pitchFamily="18" charset="0"/>
              <a:cs typeface="Times New Roman" panose="02020603050405020304" pitchFamily="18" charset="0"/>
            </a:endParaRPr>
          </a:p>
        </p:txBody>
      </p:sp>
      <p:sp>
        <p:nvSpPr>
          <p:cNvPr id="2" name="矩形 1"/>
          <p:cNvSpPr/>
          <p:nvPr/>
        </p:nvSpPr>
        <p:spPr>
          <a:xfrm>
            <a:off x="632520" y="5013176"/>
            <a:ext cx="8856984" cy="1038860"/>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现在市场上流行的都是以太网</a:t>
            </a:r>
            <a:r>
              <a:rPr lang="en-US"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V2 </a:t>
            </a:r>
            <a:r>
              <a:rPr lang="zh-CN"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的</a:t>
            </a:r>
            <a:r>
              <a:rPr lang="en-US"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 MAC </a:t>
            </a:r>
            <a:r>
              <a:rPr lang="zh-CN"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帧，但大家也常常把它称为</a:t>
            </a:r>
            <a:r>
              <a:rPr lang="en-US"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 IEEE 802.3 </a:t>
            </a:r>
            <a:r>
              <a:rPr lang="zh-CN"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标准的</a:t>
            </a:r>
            <a:r>
              <a:rPr lang="en-US"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 MAC </a:t>
            </a:r>
            <a:r>
              <a:rPr lang="zh-CN" altLang="zh-CN"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帧</a:t>
            </a:r>
            <a:r>
              <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800" b="1" dirty="0">
              <a:solidFill>
                <a:srgbClr val="000066"/>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pPr eaLnBrk="1" hangingPunct="1"/>
            <a:r>
              <a:rPr lang="en-US" altLang="en-US" sz="3800" dirty="0">
                <a:latin typeface="Times New Roman" panose="02020603050405020304" pitchFamily="18" charset="0"/>
                <a:cs typeface="Times New Roman" panose="02020603050405020304" pitchFamily="18" charset="0"/>
              </a:rPr>
              <a:t>IEEE802</a:t>
            </a:r>
            <a:r>
              <a:rPr lang="en-US" altLang="en-US" sz="3800" dirty="0"/>
              <a:t>参考模型的层次关系</a:t>
            </a:r>
            <a:endParaRPr lang="zh-CN" altLang="en-US" sz="3800" dirty="0"/>
          </a:p>
        </p:txBody>
      </p:sp>
      <p:sp>
        <p:nvSpPr>
          <p:cNvPr id="104452" name="Text Box 3"/>
          <p:cNvSpPr txBox="1">
            <a:spLocks noChangeArrowheads="1"/>
          </p:cNvSpPr>
          <p:nvPr/>
        </p:nvSpPr>
        <p:spPr bwMode="auto">
          <a:xfrm>
            <a:off x="932714" y="1268760"/>
            <a:ext cx="8268758"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en-US" altLang="zh-CN" sz="2800" dirty="0">
                <a:latin typeface="Times New Roman" panose="02020603050405020304" pitchFamily="18" charset="0"/>
                <a:ea typeface="+mn-ea"/>
                <a:cs typeface="Times New Roman" panose="02020603050405020304" pitchFamily="18" charset="0"/>
              </a:rPr>
              <a:t>LLC</a:t>
            </a:r>
            <a:r>
              <a:rPr lang="zh-CN" altLang="en-US" sz="2800" dirty="0">
                <a:latin typeface="Times New Roman" panose="02020603050405020304" pitchFamily="18" charset="0"/>
                <a:ea typeface="+mn-ea"/>
                <a:cs typeface="Times New Roman" panose="02020603050405020304" pitchFamily="18" charset="0"/>
              </a:rPr>
              <a:t>和</a:t>
            </a:r>
            <a:r>
              <a:rPr lang="en-US" altLang="zh-CN" sz="2800" dirty="0">
                <a:latin typeface="Times New Roman" panose="02020603050405020304" pitchFamily="18" charset="0"/>
                <a:ea typeface="+mn-ea"/>
                <a:cs typeface="Times New Roman" panose="02020603050405020304" pitchFamily="18" charset="0"/>
              </a:rPr>
              <a:t>MAC</a:t>
            </a:r>
            <a:r>
              <a:rPr lang="zh-CN" altLang="en-US" sz="2800" dirty="0">
                <a:latin typeface="Times New Roman" panose="02020603050405020304" pitchFamily="18" charset="0"/>
                <a:ea typeface="+mn-ea"/>
                <a:cs typeface="Times New Roman" panose="02020603050405020304" pitchFamily="18" charset="0"/>
              </a:rPr>
              <a:t>子层的功能分解主要是将数据链路层功能中与硬件有关的部分和与硬件无关的部分区分开来 ：</a:t>
            </a:r>
            <a:endParaRPr lang="zh-CN" altLang="en-US" sz="2800" dirty="0">
              <a:latin typeface="Times New Roman" panose="02020603050405020304" pitchFamily="18" charset="0"/>
              <a:ea typeface="+mn-ea"/>
              <a:cs typeface="Times New Roman" panose="02020603050405020304" pitchFamily="18" charset="0"/>
            </a:endParaRPr>
          </a:p>
        </p:txBody>
      </p:sp>
      <p:pic>
        <p:nvPicPr>
          <p:cNvPr id="10445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1082" y="2420938"/>
            <a:ext cx="5396706"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LLC帧和MAC</a:t>
            </a:r>
            <a:r>
              <a:rPr lang="en-US" altLang="en-US"/>
              <a:t>帧的关系</a:t>
            </a:r>
            <a:endParaRPr lang="zh-CN" altLang="en-US"/>
          </a:p>
        </p:txBody>
      </p:sp>
      <p:pic>
        <p:nvPicPr>
          <p:cNvPr id="1054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6042" y="2505075"/>
            <a:ext cx="5953919"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Template>
  <TotalTime>0</TotalTime>
  <Words>11082</Words>
  <Application>WPS 演示</Application>
  <PresentationFormat>A4 纸张(210x297 毫米)</PresentationFormat>
  <Paragraphs>1299</Paragraphs>
  <Slides>76</Slides>
  <Notes>149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76</vt:i4>
      </vt:variant>
    </vt:vector>
  </HeadingPairs>
  <TitlesOfParts>
    <vt:vector size="95" baseType="lpstr">
      <vt:lpstr>Arial</vt:lpstr>
      <vt:lpstr>宋体</vt:lpstr>
      <vt:lpstr>Wingdings</vt:lpstr>
      <vt:lpstr>Corbel</vt:lpstr>
      <vt:lpstr>Times New Roman</vt:lpstr>
      <vt:lpstr>Tahoma</vt:lpstr>
      <vt:lpstr>Arial</vt:lpstr>
      <vt:lpstr>黑体</vt:lpstr>
      <vt:lpstr>华文楷体</vt:lpstr>
      <vt:lpstr>微软雅黑</vt:lpstr>
      <vt:lpstr>Arial Unicode MS</vt:lpstr>
      <vt:lpstr>华文行楷</vt:lpstr>
      <vt:lpstr>Arial Rounded MT Bold</vt:lpstr>
      <vt:lpstr>Symbol</vt:lpstr>
      <vt:lpstr>Symbol</vt:lpstr>
      <vt:lpstr>造字工房言宋体</vt:lpstr>
      <vt:lpstr>中北大学教案3</vt:lpstr>
      <vt:lpstr>Equation.3</vt:lpstr>
      <vt:lpstr>Equation.3</vt:lpstr>
      <vt:lpstr>计算机网络</vt:lpstr>
      <vt:lpstr>PowerPoint 演示文稿</vt:lpstr>
      <vt:lpstr>3.3  广播信道的数据链路</vt:lpstr>
      <vt:lpstr>局域网协议</vt:lpstr>
      <vt:lpstr>IEEE802系列标准</vt:lpstr>
      <vt:lpstr>IEEE802系列标准</vt:lpstr>
      <vt:lpstr>IEEE802系列标准关系综述</vt:lpstr>
      <vt:lpstr>IEEE802参考模型的层次关系</vt:lpstr>
      <vt:lpstr>LLC帧和MAC帧的关系</vt:lpstr>
      <vt:lpstr>IEEE802.3标准与以太网</vt:lpstr>
      <vt:lpstr>以太网综述</vt:lpstr>
      <vt:lpstr>DIX以太网的发展</vt:lpstr>
      <vt:lpstr>IEEE802.3以太网的发展</vt:lpstr>
      <vt:lpstr>IEEE802.3和Ethernet II(DIX)</vt:lpstr>
      <vt:lpstr>以太网的技术标准</vt:lpstr>
      <vt:lpstr>以太网的介质访问方式</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 进行通信 </vt:lpstr>
      <vt:lpstr>3.3.2   CSMA/CD 协议 </vt:lpstr>
      <vt:lpstr>以太网采用广播方式发送 </vt:lpstr>
      <vt:lpstr>以太网采取了两种重要的措施 </vt:lpstr>
      <vt:lpstr>以太网提供的服务 </vt:lpstr>
      <vt:lpstr>以太网采取了两种重要的措施 </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截断二进制指数类型退避算法  (truncated binary exponential type)</vt:lpstr>
      <vt:lpstr>争用期的长度 </vt:lpstr>
      <vt:lpstr>最短有效帧长 </vt:lpstr>
      <vt:lpstr>强化碰撞 </vt:lpstr>
      <vt:lpstr>人为干扰信号 </vt:lpstr>
      <vt:lpstr>帧间最小间隔 </vt:lpstr>
      <vt:lpstr>CSMA/CD协议的要点</vt:lpstr>
      <vt:lpstr>3.3.3  使用集线器的星形拓扑</vt:lpstr>
      <vt:lpstr>使用集线器的双绞线以太网 </vt:lpstr>
      <vt:lpstr>星形以太网 10BASE-T </vt:lpstr>
      <vt:lpstr>星形以太网 10BASE-T </vt:lpstr>
      <vt:lpstr>10BASE-T 以太网在局域网中 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3  章  数据链路层</dc:title>
  <dc:creator>920</dc:creator>
  <cp:lastModifiedBy>黄花鱼</cp:lastModifiedBy>
  <cp:revision>325</cp:revision>
  <dcterms:created xsi:type="dcterms:W3CDTF">2016-10-04T02:36:00Z</dcterms:created>
  <dcterms:modified xsi:type="dcterms:W3CDTF">2021-03-14T09:27:04Z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2052-11.1.0.10356</vt:lpwstr>
  </property>
  <property fmtid="{D5CDD505-2E9C-101B-9397-08002B2CF9AE}" pid="4" name="ICV">
    <vt:lpwstr>83E88D02CD9D4795805507EE41BFF52A</vt:lpwstr>
  </property>
</Properties>
</file>