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25"/>
  </p:handoutMasterIdLst>
  <p:sldIdLst>
    <p:sldId id="453" r:id="rId3"/>
    <p:sldId id="717" r:id="rId4"/>
    <p:sldId id="698" r:id="rId5"/>
    <p:sldId id="699" r:id="rId6"/>
    <p:sldId id="700" r:id="rId8"/>
    <p:sldId id="701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DEF58BB-7EC2-44AE-AECF-DAFA4170BE83}">
          <p14:sldIdLst>
            <p14:sldId id="453"/>
            <p14:sldId id="71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7" clrIdx="0"/>
  <p:cmAuthor id="2" name="AN DAOXIN" initials="AD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000099"/>
    <a:srgbClr val="000066"/>
    <a:srgbClr val="FFFF66"/>
    <a:srgbClr val="66FF66"/>
    <a:srgbClr val="00FF00"/>
    <a:srgbClr val="00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3959" autoAdjust="0"/>
  </p:normalViewPr>
  <p:slideViewPr>
    <p:cSldViewPr>
      <p:cViewPr varScale="1">
        <p:scale>
          <a:sx n="56" d="100"/>
          <a:sy n="56" d="100"/>
        </p:scale>
        <p:origin x="1396" y="76"/>
      </p:cViewPr>
      <p:guideLst>
        <p:guide orient="horz" pos="2153"/>
        <p:guide pos="31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2492" y="-184"/>
      </p:cViewPr>
      <p:guideLst>
        <p:guide orient="horz" pos="2919"/>
        <p:guide pos="22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8T14:43:09.144" idx="7">
    <p:pos x="10" y="10"/>
    <p:text>第十四次课程开始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92FA62A-5031-4DA5-880B-6FA2C93EAB4F}" type="slidenum">
              <a:rPr lang="en-US" altLang="zh-CN"/>
            </a:fld>
            <a:endParaRPr lang="en-US" altLang="zh-CN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A7FB81-BDD7-42D9-843C-A916B4CE5230}" type="slidenum">
              <a:rPr lang="en-US" altLang="zh-CN"/>
            </a:fld>
            <a:endParaRPr lang="en-US" altLang="zh-CN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2EFBDB-76E6-4824-A501-1F8DD4703EAB}" type="slidenum">
              <a:rPr lang="en-US" altLang="zh-CN"/>
            </a:fld>
            <a:endParaRPr lang="en-US" altLang="zh-CN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1EB9BC-338E-4706-B8F9-BBBAF48146D7}" type="slidenum">
              <a:rPr lang="en-US" altLang="zh-CN"/>
            </a:fld>
            <a:endParaRPr lang="en-US" altLang="zh-CN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C29F1B-2E46-4695-9C2A-20BD8928D849}" type="slidenum">
              <a:rPr lang="en-US" altLang="zh-CN"/>
            </a:fld>
            <a:endParaRPr lang="en-US" altLang="zh-CN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A16434A-CB1C-4951-A81B-B63DE3DA5681}" type="slidenum">
              <a:rPr lang="en-US" altLang="zh-CN"/>
            </a:fld>
            <a:endParaRPr lang="en-US" altLang="zh-CN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DB92C36-7BE9-436E-BC04-D86DDBD15518}" type="slidenum">
              <a:rPr lang="en-US" altLang="zh-CN"/>
            </a:fld>
            <a:endParaRPr lang="en-US" altLang="zh-CN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B3AEA1-BF7E-4FCA-A58C-152EA4B730D3}" type="slidenum">
              <a:rPr lang="en-US" altLang="zh-CN"/>
            </a:fld>
            <a:endParaRPr lang="en-US" altLang="zh-CN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F1E8102-EBA1-483F-877B-3FD493D63082}" type="slidenum">
              <a:rPr lang="en-US" altLang="zh-CN"/>
            </a:fld>
            <a:endParaRPr lang="en-US" altLang="zh-CN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63C3FE-962C-4719-A005-AF19FFC28E78}" type="slidenum">
              <a:rPr lang="en-US" altLang="zh-CN"/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帧长为 </a:t>
            </a:r>
            <a:r>
              <a:rPr lang="en-US" altLang="zh-CN" i="1" dirty="0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(bit)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数据发送速率为 </a:t>
            </a:r>
            <a:r>
              <a:rPr lang="en-US" altLang="zh-CN" i="1" dirty="0">
                <a:latin typeface="Times New Roman" panose="02020603050405020304" pitchFamily="18" charset="0"/>
                <a:sym typeface="+mn-ea"/>
              </a:rPr>
              <a:t>C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(bit/s)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。</a:t>
            </a:r>
            <a:r>
              <a:rPr lang="zh-CN" altLang="en-US" dirty="0"/>
              <a:t>帧的发送时间为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dirty="0">
                <a:sym typeface="+mn-ea"/>
              </a:rPr>
              <a:t>比特在媒体上传输到另一端所需的时间是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Symbol" panose="05050102010706020507"/>
              </a:rPr>
              <a:t></a:t>
            </a:r>
            <a:r>
              <a:rPr lang="zh-CN" altLang="en-US" i="1" dirty="0">
                <a:sym typeface="Symbol" panose="05050102010706020507"/>
              </a:rPr>
              <a:t>。</a:t>
            </a:r>
            <a:endParaRPr lang="zh-CN" altLang="en-US" i="1" dirty="0">
              <a:latin typeface="Times New Roman" panose="02020603050405020304" pitchFamily="18" charset="0"/>
              <a:sym typeface="Symbol" panose="05050102010706020507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63C3FE-962C-4719-A005-AF19FFC28E78}" type="slidenum">
              <a:rPr lang="en-US" altLang="zh-CN"/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63C3FE-962C-4719-A005-AF19FFC28E78}" type="slidenum">
              <a:rPr lang="en-US" altLang="zh-CN"/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63C3FE-962C-4719-A005-AF19FFC28E78}" type="slidenum">
              <a:rPr lang="en-US" altLang="zh-CN"/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image" Target="../media/image5.png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2683489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3.4</a:t>
            </a:r>
            <a:r>
              <a:rPr lang="zh-CN" altLang="zh-CN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高速以太网</a:t>
            </a:r>
            <a:endParaRPr lang="zh-CN" altLang="en-US" sz="7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167925" y="3933057"/>
            <a:ext cx="6242777" cy="1834142"/>
          </a:xfrm>
        </p:spPr>
        <p:txBody>
          <a:bodyPr>
            <a:normAutofit/>
          </a:bodyPr>
          <a:lstStyle/>
          <a:p>
            <a:endParaRPr lang="en-US" altLang="zh-CN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计算机网络课程组</a:t>
            </a:r>
            <a:endParaRPr lang="zh-CN" altLang="en-US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载波延伸</a:t>
            </a:r>
            <a:r>
              <a:rPr lang="en-US" altLang="zh-CN" dirty="0"/>
              <a:t>(</a:t>
            </a:r>
            <a:r>
              <a:rPr lang="zh-CN" altLang="en-US" dirty="0"/>
              <a:t>硬件实现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268760"/>
            <a:ext cx="8346723" cy="3332816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85750"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使最短帧长仍为 64 字节（这样可以保持兼容性），同时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将争用时间增大为 512 字节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凡发送的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帧长不足 512 字节时，就用一些特殊字符填充在帧的后面，使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帧的发送长度增大到 512 字节。接收端在收到以太网的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帧后，要将所填充的特殊字符删除后才向高层交付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342900" lvl="1" indent="-342900">
              <a:buClr>
                <a:srgbClr val="333399"/>
              </a:buClr>
              <a:buSzPct val="75000"/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96616" y="4149080"/>
            <a:ext cx="7419975" cy="1656184"/>
            <a:chOff x="1496616" y="4221088"/>
            <a:chExt cx="7419975" cy="1656184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504553" y="5648672"/>
              <a:ext cx="741203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96616" y="4259188"/>
              <a:ext cx="0" cy="560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96616" y="4227438"/>
              <a:ext cx="7419975" cy="5762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47566" y="422743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998516" y="422743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247878" y="422743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500416" y="422743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558528" y="4290938"/>
              <a:ext cx="121507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目地地址</a:t>
              </a:r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907903" y="4290938"/>
              <a:ext cx="95699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源地址</a:t>
              </a:r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27091" y="4290938"/>
              <a:ext cx="121507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数据长度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28853" y="4290938"/>
              <a:ext cx="981039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数    据</a:t>
              </a:r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13116" y="4290938"/>
              <a:ext cx="69730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FCS</a:t>
              </a:r>
              <a:endParaRPr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498203" y="5108922"/>
              <a:ext cx="5751513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831703" y="4921597"/>
              <a:ext cx="3290967" cy="397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MAC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帧的最小值 = 64 字节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498203" y="4918422"/>
              <a:ext cx="0" cy="958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7249716" y="4918422"/>
              <a:ext cx="0" cy="384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7249716" y="422108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249716" y="4238551"/>
              <a:ext cx="1652587" cy="54927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564041" y="4290938"/>
              <a:ext cx="121507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载波延伸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072680" y="5420072"/>
              <a:ext cx="6375144" cy="397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加上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载波延伸使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MAC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帧长度 =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争用期长度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=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512 字节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8916591" y="4918422"/>
              <a:ext cx="0" cy="958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512840" y="5775647"/>
            <a:ext cx="3096344" cy="46166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1" hangingPunct="1">
              <a:tabLst>
                <a:tab pos="1752600" algn="l"/>
              </a:tabLst>
            </a:pPr>
            <a:r>
              <a:rPr lang="zh-CN" altLang="zh-CN" sz="2400" b="1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载波延伸</a:t>
            </a:r>
            <a:endParaRPr lang="zh-CN" altLang="en-US" sz="2400" b="1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分组突发</a:t>
            </a:r>
            <a:endParaRPr lang="zh-CN" alt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992560" y="1124744"/>
            <a:ext cx="8346723" cy="3332816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dirty="0"/>
              <a:t>当很多短帧要发送时，第一个短帧要采用载波延伸方法进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行填充，随后的一些短帧则可一个接一个地发送，只需留有必要的帧间最小间隔即可。这样就形成可一串分组的突发，直到达到 1500 字节或稍多一些为止。</a:t>
            </a:r>
            <a:endParaRPr lang="zh-CN" altLang="en-US" sz="2800" dirty="0"/>
          </a:p>
          <a:p>
            <a:pPr marL="342900" lvl="1" indent="-342900">
              <a:buClr>
                <a:srgbClr val="333399"/>
              </a:buClr>
              <a:buSzPct val="75000"/>
            </a:pPr>
            <a:endParaRPr lang="zh-CN" altLang="en-US" sz="2400" dirty="0"/>
          </a:p>
          <a:p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32520" y="3352105"/>
            <a:ext cx="9004300" cy="2495550"/>
            <a:chOff x="488504" y="3284984"/>
            <a:chExt cx="9004300" cy="2495550"/>
          </a:xfrm>
        </p:grpSpPr>
        <p:sp>
          <p:nvSpPr>
            <p:cNvPr id="29" name="Freeform 5"/>
            <p:cNvSpPr/>
            <p:nvPr/>
          </p:nvSpPr>
          <p:spPr bwMode="auto">
            <a:xfrm>
              <a:off x="488504" y="5085209"/>
              <a:ext cx="8991600" cy="498475"/>
            </a:xfrm>
            <a:custGeom>
              <a:avLst/>
              <a:gdLst>
                <a:gd name="T0" fmla="*/ 0 w 5296"/>
                <a:gd name="T1" fmla="*/ 344 h 344"/>
                <a:gd name="T2" fmla="*/ 680 w 5296"/>
                <a:gd name="T3" fmla="*/ 344 h 344"/>
                <a:gd name="T4" fmla="*/ 680 w 5296"/>
                <a:gd name="T5" fmla="*/ 0 h 344"/>
                <a:gd name="T6" fmla="*/ 4664 w 5296"/>
                <a:gd name="T7" fmla="*/ 0 h 344"/>
                <a:gd name="T8" fmla="*/ 4664 w 5296"/>
                <a:gd name="T9" fmla="*/ 344 h 344"/>
                <a:gd name="T10" fmla="*/ 5296 w 5296"/>
                <a:gd name="T1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6" h="344">
                  <a:moveTo>
                    <a:pt x="0" y="344"/>
                  </a:moveTo>
                  <a:lnTo>
                    <a:pt x="680" y="344"/>
                  </a:lnTo>
                  <a:lnTo>
                    <a:pt x="680" y="0"/>
                  </a:lnTo>
                  <a:lnTo>
                    <a:pt x="4664" y="0"/>
                  </a:lnTo>
                  <a:lnTo>
                    <a:pt x="4664" y="344"/>
                  </a:lnTo>
                  <a:lnTo>
                    <a:pt x="5296" y="344"/>
                  </a:lnTo>
                </a:path>
              </a:pathLst>
            </a:custGeom>
            <a:solidFill>
              <a:srgbClr val="FFFF99"/>
            </a:solidFill>
            <a:ln w="28575" cmpd="sng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91236" y="4934396"/>
              <a:ext cx="881973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发送的</a:t>
              </a:r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数据 </a:t>
              </a:r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629917" y="5139184"/>
              <a:ext cx="65213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 帧#1        </a:t>
              </a:r>
              <a:r>
                <a:rPr lang="en-US" altLang="zh-CN" b="1" i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RRRRRRRR             </a:t>
              </a:r>
              <a:r>
                <a:rPr lang="zh-CN" altLang="en-US" b="1" dirty="0">
                  <a:solidFill>
                    <a:srgbClr val="000099"/>
                  </a:solidFill>
                  <a:ea typeface="黑体" panose="02010609060101010101" pitchFamily="2" charset="-122"/>
                </a:rPr>
                <a:t>帧</a:t>
              </a: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#2    </a:t>
              </a:r>
              <a:r>
                <a:rPr lang="en-US" altLang="zh-CN" b="1" i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RRRR          </a:t>
              </a:r>
              <a:r>
                <a:rPr lang="zh-CN" altLang="en-US" b="1" dirty="0">
                  <a:solidFill>
                    <a:srgbClr val="000099"/>
                  </a:solidFill>
                  <a:ea typeface="黑体" panose="02010609060101010101" pitchFamily="2" charset="-122"/>
                </a:rPr>
                <a:t>帧</a:t>
              </a: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#3     </a:t>
              </a:r>
              <a:r>
                <a:rPr lang="en-US" altLang="zh-CN" b="1" i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RRR      </a:t>
              </a:r>
              <a:r>
                <a:rPr lang="zh-CN" altLang="en-US" b="1" dirty="0">
                  <a:solidFill>
                    <a:srgbClr val="000099"/>
                  </a:solidFill>
                  <a:ea typeface="黑体" panose="02010609060101010101" pitchFamily="2" charset="-122"/>
                </a:rPr>
                <a:t>帧</a:t>
              </a: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#4</a:t>
              </a:r>
              <a:endParaRPr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2539554" y="5080446"/>
              <a:ext cx="1581150" cy="492125"/>
            </a:xfrm>
            <a:custGeom>
              <a:avLst/>
              <a:gdLst>
                <a:gd name="T0" fmla="*/ 0 w 996"/>
                <a:gd name="T1" fmla="*/ 3 h 310"/>
                <a:gd name="T2" fmla="*/ 0 w 996"/>
                <a:gd name="T3" fmla="*/ 310 h 310"/>
                <a:gd name="T4" fmla="*/ 996 w 996"/>
                <a:gd name="T5" fmla="*/ 306 h 310"/>
                <a:gd name="T6" fmla="*/ 996 w 996"/>
                <a:gd name="T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6" h="310">
                  <a:moveTo>
                    <a:pt x="0" y="3"/>
                  </a:moveTo>
                  <a:lnTo>
                    <a:pt x="0" y="310"/>
                  </a:lnTo>
                  <a:lnTo>
                    <a:pt x="996" y="306"/>
                  </a:lnTo>
                  <a:lnTo>
                    <a:pt x="99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3" name="Freeform 9"/>
            <p:cNvSpPr/>
            <p:nvPr/>
          </p:nvSpPr>
          <p:spPr bwMode="auto">
            <a:xfrm>
              <a:off x="4930329" y="5074096"/>
              <a:ext cx="949325" cy="498475"/>
            </a:xfrm>
            <a:custGeom>
              <a:avLst/>
              <a:gdLst>
                <a:gd name="T0" fmla="*/ 0 w 560"/>
                <a:gd name="T1" fmla="*/ 0 h 344"/>
                <a:gd name="T2" fmla="*/ 0 w 560"/>
                <a:gd name="T3" fmla="*/ 344 h 344"/>
                <a:gd name="T4" fmla="*/ 560 w 560"/>
                <a:gd name="T5" fmla="*/ 344 h 344"/>
                <a:gd name="T6" fmla="*/ 560 w 560"/>
                <a:gd name="T7" fmla="*/ 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344">
                  <a:moveTo>
                    <a:pt x="0" y="0"/>
                  </a:moveTo>
                  <a:lnTo>
                    <a:pt x="0" y="344"/>
                  </a:lnTo>
                  <a:lnTo>
                    <a:pt x="560" y="344"/>
                  </a:lnTo>
                  <a:lnTo>
                    <a:pt x="560" y="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6722617" y="5085209"/>
              <a:ext cx="719137" cy="498475"/>
            </a:xfrm>
            <a:custGeom>
              <a:avLst/>
              <a:gdLst>
                <a:gd name="T0" fmla="*/ 0 w 424"/>
                <a:gd name="T1" fmla="*/ 0 h 344"/>
                <a:gd name="T2" fmla="*/ 0 w 424"/>
                <a:gd name="T3" fmla="*/ 344 h 344"/>
                <a:gd name="T4" fmla="*/ 424 w 424"/>
                <a:gd name="T5" fmla="*/ 344 h 344"/>
                <a:gd name="T6" fmla="*/ 424 w 424"/>
                <a:gd name="T7" fmla="*/ 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44">
                  <a:moveTo>
                    <a:pt x="0" y="0"/>
                  </a:moveTo>
                  <a:lnTo>
                    <a:pt x="0" y="344"/>
                  </a:lnTo>
                  <a:lnTo>
                    <a:pt x="424" y="344"/>
                  </a:lnTo>
                  <a:lnTo>
                    <a:pt x="424" y="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1642617" y="3835846"/>
              <a:ext cx="2363787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1879972" y="3632646"/>
              <a:ext cx="19319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争用期 512 字节</a:t>
              </a:r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642616" y="3488184"/>
              <a:ext cx="6422645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3107737" y="3284984"/>
              <a:ext cx="344357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将突发计时器设定为 1500 字节</a:t>
              </a:r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072680" y="4643844"/>
              <a:ext cx="11144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载波延伸</a:t>
              </a:r>
              <a:endParaRPr lang="zh-CN" altLang="en-US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860229" y="4926459"/>
              <a:ext cx="411163" cy="274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704404" y="3888234"/>
              <a:ext cx="713657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载波</a:t>
              </a:r>
              <a:endParaRPr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监听 </a:t>
              </a:r>
              <a:endParaRPr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01204" y="4042221"/>
              <a:ext cx="8991600" cy="501650"/>
            </a:xfrm>
            <a:custGeom>
              <a:avLst/>
              <a:gdLst>
                <a:gd name="T0" fmla="*/ 0 w 4761"/>
                <a:gd name="T1" fmla="*/ 266 h 267"/>
                <a:gd name="T2" fmla="*/ 601 w 4761"/>
                <a:gd name="T3" fmla="*/ 267 h 267"/>
                <a:gd name="T4" fmla="*/ 601 w 4761"/>
                <a:gd name="T5" fmla="*/ 0 h 267"/>
                <a:gd name="T6" fmla="*/ 4193 w 4761"/>
                <a:gd name="T7" fmla="*/ 0 h 267"/>
                <a:gd name="T8" fmla="*/ 4193 w 4761"/>
                <a:gd name="T9" fmla="*/ 266 h 267"/>
                <a:gd name="T10" fmla="*/ 4761 w 4761"/>
                <a:gd name="T11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1" h="267">
                  <a:moveTo>
                    <a:pt x="0" y="266"/>
                  </a:moveTo>
                  <a:lnTo>
                    <a:pt x="601" y="267"/>
                  </a:lnTo>
                  <a:lnTo>
                    <a:pt x="601" y="0"/>
                  </a:lnTo>
                  <a:lnTo>
                    <a:pt x="4193" y="0"/>
                  </a:lnTo>
                  <a:lnTo>
                    <a:pt x="4193" y="266"/>
                  </a:lnTo>
                  <a:lnTo>
                    <a:pt x="4761" y="266"/>
                  </a:lnTo>
                </a:path>
              </a:pathLst>
            </a:custGeom>
            <a:solidFill>
              <a:srgbClr val="FFFF99"/>
            </a:solidFill>
            <a:ln w="1905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4128642" y="3624709"/>
              <a:ext cx="0" cy="2155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1636267" y="3335784"/>
              <a:ext cx="0" cy="2441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8049344" y="3346896"/>
              <a:ext cx="0" cy="2433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588148" y="5805264"/>
            <a:ext cx="2880319" cy="46166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1" hangingPunct="1">
              <a:tabLst>
                <a:tab pos="1752600" algn="l"/>
              </a:tabLst>
            </a:pPr>
            <a:r>
              <a:rPr lang="zh-CN" altLang="zh-CN" sz="2400" b="1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分组突发</a:t>
            </a:r>
            <a:endParaRPr lang="zh-CN" altLang="en-US" sz="2400" b="1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/>
              <a:t>全双工方式工作的吉比特以太网</a:t>
            </a:r>
            <a:endParaRPr lang="zh-CN" altLang="en-US" sz="3600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当吉比特以太网工作在全双工方式时（即通信双方可同时进行发送和接收数据），</a:t>
            </a:r>
            <a:r>
              <a:rPr lang="zh-CN" altLang="en-US" dirty="0">
                <a:solidFill>
                  <a:srgbClr val="FF0000"/>
                </a:solidFill>
              </a:rPr>
              <a:t>不使用载波延伸和分组突发。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吉比特以太网的配置举例 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80592" y="1484412"/>
            <a:ext cx="7857729" cy="4032820"/>
            <a:chOff x="1343743" y="1412776"/>
            <a:chExt cx="7857729" cy="4032820"/>
          </a:xfrm>
        </p:grpSpPr>
        <p:sp>
          <p:nvSpPr>
            <p:cNvPr id="489475" name="Line 3"/>
            <p:cNvSpPr>
              <a:spLocks noChangeShapeType="1"/>
            </p:cNvSpPr>
            <p:nvPr/>
          </p:nvSpPr>
          <p:spPr bwMode="auto">
            <a:xfrm flipH="1">
              <a:off x="2029940" y="4239096"/>
              <a:ext cx="859896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76" name="Line 4"/>
            <p:cNvSpPr>
              <a:spLocks noChangeShapeType="1"/>
            </p:cNvSpPr>
            <p:nvPr/>
          </p:nvSpPr>
          <p:spPr bwMode="auto">
            <a:xfrm flipH="1">
              <a:off x="2717858" y="4239096"/>
              <a:ext cx="256248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77" name="Line 5"/>
            <p:cNvSpPr>
              <a:spLocks noChangeShapeType="1"/>
            </p:cNvSpPr>
            <p:nvPr/>
          </p:nvSpPr>
          <p:spPr bwMode="auto">
            <a:xfrm>
              <a:off x="3232074" y="4239096"/>
              <a:ext cx="256250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78" name="Line 6"/>
            <p:cNvSpPr>
              <a:spLocks noChangeShapeType="1"/>
            </p:cNvSpPr>
            <p:nvPr/>
          </p:nvSpPr>
          <p:spPr bwMode="auto">
            <a:xfrm>
              <a:off x="3488324" y="4239096"/>
              <a:ext cx="772186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79" name="Line 7"/>
            <p:cNvSpPr>
              <a:spLocks noChangeShapeType="1"/>
            </p:cNvSpPr>
            <p:nvPr/>
          </p:nvSpPr>
          <p:spPr bwMode="auto">
            <a:xfrm flipH="1">
              <a:off x="6112726" y="4239096"/>
              <a:ext cx="858176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80" name="Line 8"/>
            <p:cNvSpPr>
              <a:spLocks noChangeShapeType="1"/>
            </p:cNvSpPr>
            <p:nvPr/>
          </p:nvSpPr>
          <p:spPr bwMode="auto">
            <a:xfrm flipH="1">
              <a:off x="6884912" y="4239096"/>
              <a:ext cx="256250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81" name="Line 9"/>
            <p:cNvSpPr>
              <a:spLocks noChangeShapeType="1"/>
            </p:cNvSpPr>
            <p:nvPr/>
          </p:nvSpPr>
          <p:spPr bwMode="auto">
            <a:xfrm>
              <a:off x="7399131" y="4239096"/>
              <a:ext cx="256248" cy="7635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82" name="Line 10"/>
            <p:cNvSpPr>
              <a:spLocks noChangeShapeType="1"/>
            </p:cNvSpPr>
            <p:nvPr/>
          </p:nvSpPr>
          <p:spPr bwMode="auto">
            <a:xfrm>
              <a:off x="7569389" y="4158134"/>
              <a:ext cx="963083" cy="9001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83" name="Line 11"/>
            <p:cNvSpPr>
              <a:spLocks noChangeShapeType="1"/>
            </p:cNvSpPr>
            <p:nvPr/>
          </p:nvSpPr>
          <p:spPr bwMode="auto">
            <a:xfrm>
              <a:off x="5634624" y="2630959"/>
              <a:ext cx="1544373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84" name="Line 12"/>
            <p:cNvSpPr>
              <a:spLocks noChangeShapeType="1"/>
            </p:cNvSpPr>
            <p:nvPr/>
          </p:nvSpPr>
          <p:spPr bwMode="auto">
            <a:xfrm>
              <a:off x="5634624" y="2173759"/>
              <a:ext cx="85817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489485" name="Picture 1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982" y="4848696"/>
              <a:ext cx="65868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486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831" y="1484784"/>
              <a:ext cx="772187" cy="1116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9487" name="Text Box 15"/>
            <p:cNvSpPr txBox="1">
              <a:spLocks noChangeArrowheads="1"/>
            </p:cNvSpPr>
            <p:nvPr/>
          </p:nvSpPr>
          <p:spPr bwMode="auto">
            <a:xfrm>
              <a:off x="2440971" y="2313460"/>
              <a:ext cx="17091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1 </a:t>
              </a:r>
              <a:r>
                <a:rPr kumimoji="1" lang="en-US" altLang="zh-CN" sz="2000" b="1" dirty="0" err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Gbit</a:t>
              </a:r>
              <a:r>
                <a:rPr kumimoji="1" lang="en-US" altLang="zh-CN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/s 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链路</a:t>
              </a:r>
              <a:endPara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88" name="AutoShape 16"/>
            <p:cNvSpPr>
              <a:spLocks noChangeArrowheads="1"/>
            </p:cNvSpPr>
            <p:nvPr/>
          </p:nvSpPr>
          <p:spPr bwMode="auto">
            <a:xfrm>
              <a:off x="4401533" y="1672110"/>
              <a:ext cx="1319081" cy="1189037"/>
            </a:xfrm>
            <a:prstGeom prst="cube">
              <a:avLst>
                <a:gd name="adj" fmla="val 12981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89" name="Text Box 17"/>
            <p:cNvSpPr txBox="1">
              <a:spLocks noChangeArrowheads="1"/>
            </p:cNvSpPr>
            <p:nvPr/>
          </p:nvSpPr>
          <p:spPr bwMode="auto">
            <a:xfrm>
              <a:off x="4484446" y="1818160"/>
              <a:ext cx="95891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吉比特</a:t>
              </a:r>
              <a:endPara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交换</a:t>
              </a:r>
              <a:endPara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集线器</a:t>
              </a:r>
              <a:endPara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489490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008" y="1865785"/>
              <a:ext cx="773906" cy="1119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9491" name="AutoShape 19"/>
            <p:cNvSpPr>
              <a:spLocks noChangeArrowheads="1"/>
            </p:cNvSpPr>
            <p:nvPr/>
          </p:nvSpPr>
          <p:spPr bwMode="auto">
            <a:xfrm>
              <a:off x="2717858" y="3559647"/>
              <a:ext cx="856456" cy="765175"/>
            </a:xfrm>
            <a:prstGeom prst="cube">
              <a:avLst>
                <a:gd name="adj" fmla="val 12981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92" name="AutoShape 20"/>
            <p:cNvSpPr>
              <a:spLocks noChangeArrowheads="1"/>
            </p:cNvSpPr>
            <p:nvPr/>
          </p:nvSpPr>
          <p:spPr bwMode="auto">
            <a:xfrm>
              <a:off x="6884912" y="3559647"/>
              <a:ext cx="858177" cy="765175"/>
            </a:xfrm>
            <a:prstGeom prst="cube">
              <a:avLst>
                <a:gd name="adj" fmla="val 12981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93" name="Text Box 21"/>
            <p:cNvSpPr txBox="1">
              <a:spLocks noChangeArrowheads="1"/>
            </p:cNvSpPr>
            <p:nvPr/>
          </p:nvSpPr>
          <p:spPr bwMode="auto">
            <a:xfrm>
              <a:off x="3728864" y="3635847"/>
              <a:ext cx="30235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百兆比特或吉比特集线器</a:t>
              </a:r>
              <a:endPara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94" name="Freeform 22"/>
            <p:cNvSpPr/>
            <p:nvPr/>
          </p:nvSpPr>
          <p:spPr bwMode="auto">
            <a:xfrm>
              <a:off x="3146085" y="2861147"/>
              <a:ext cx="1544373" cy="765175"/>
            </a:xfrm>
            <a:custGeom>
              <a:avLst/>
              <a:gdLst>
                <a:gd name="T0" fmla="*/ 0 w 768"/>
                <a:gd name="T1" fmla="*/ 480 h 480"/>
                <a:gd name="T2" fmla="*/ 0 w 768"/>
                <a:gd name="T3" fmla="*/ 240 h 480"/>
                <a:gd name="T4" fmla="*/ 768 w 768"/>
                <a:gd name="T5" fmla="*/ 240 h 480"/>
                <a:gd name="T6" fmla="*/ 768 w 768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480">
                  <a:moveTo>
                    <a:pt x="0" y="480"/>
                  </a:moveTo>
                  <a:lnTo>
                    <a:pt x="0" y="240"/>
                  </a:lnTo>
                  <a:lnTo>
                    <a:pt x="768" y="240"/>
                  </a:lnTo>
                  <a:lnTo>
                    <a:pt x="768" y="0"/>
                  </a:lnTo>
                </a:path>
              </a:pathLst>
            </a:custGeom>
            <a:noFill/>
            <a:ln w="57150" cmpd="sng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95" name="Freeform 23"/>
            <p:cNvSpPr/>
            <p:nvPr/>
          </p:nvSpPr>
          <p:spPr bwMode="auto">
            <a:xfrm flipH="1">
              <a:off x="5462645" y="2861147"/>
              <a:ext cx="1847056" cy="765175"/>
            </a:xfrm>
            <a:custGeom>
              <a:avLst/>
              <a:gdLst>
                <a:gd name="T0" fmla="*/ 0 w 768"/>
                <a:gd name="T1" fmla="*/ 480 h 480"/>
                <a:gd name="T2" fmla="*/ 0 w 768"/>
                <a:gd name="T3" fmla="*/ 240 h 480"/>
                <a:gd name="T4" fmla="*/ 768 w 768"/>
                <a:gd name="T5" fmla="*/ 240 h 480"/>
                <a:gd name="T6" fmla="*/ 768 w 768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480">
                  <a:moveTo>
                    <a:pt x="0" y="480"/>
                  </a:moveTo>
                  <a:lnTo>
                    <a:pt x="0" y="240"/>
                  </a:lnTo>
                  <a:lnTo>
                    <a:pt x="768" y="240"/>
                  </a:lnTo>
                  <a:lnTo>
                    <a:pt x="768" y="0"/>
                  </a:lnTo>
                </a:path>
              </a:pathLst>
            </a:custGeom>
            <a:noFill/>
            <a:ln w="57150" cmpd="sng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96" name="Line 24"/>
            <p:cNvSpPr>
              <a:spLocks noChangeShapeType="1"/>
            </p:cNvSpPr>
            <p:nvPr/>
          </p:nvSpPr>
          <p:spPr bwMode="auto">
            <a:xfrm>
              <a:off x="7655378" y="3931121"/>
              <a:ext cx="85989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497" name="Line 25"/>
            <p:cNvSpPr>
              <a:spLocks noChangeShapeType="1"/>
            </p:cNvSpPr>
            <p:nvPr/>
          </p:nvSpPr>
          <p:spPr bwMode="auto">
            <a:xfrm>
              <a:off x="1857961" y="3931121"/>
              <a:ext cx="85989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489498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285" y="3243734"/>
              <a:ext cx="772187" cy="1116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499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743" y="3319934"/>
              <a:ext cx="772187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0" name="Picture 2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251" y="4848696"/>
              <a:ext cx="65868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1" name="Picture 2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520" y="4848696"/>
              <a:ext cx="65696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2" name="Picture 3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788" y="4848696"/>
              <a:ext cx="65868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3" name="Picture 3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004" y="4848696"/>
              <a:ext cx="65696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4" name="Picture 3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190" y="4848696"/>
              <a:ext cx="65868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5" name="Picture 3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657" y="4848696"/>
              <a:ext cx="6604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6" name="Picture 3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8389" y="4848696"/>
              <a:ext cx="65696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9507" name="Line 35"/>
            <p:cNvSpPr>
              <a:spLocks noChangeShapeType="1"/>
            </p:cNvSpPr>
            <p:nvPr/>
          </p:nvSpPr>
          <p:spPr bwMode="auto">
            <a:xfrm>
              <a:off x="1343743" y="2103909"/>
              <a:ext cx="944166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508" name="Line 36"/>
            <p:cNvSpPr>
              <a:spLocks noChangeShapeType="1"/>
            </p:cNvSpPr>
            <p:nvPr/>
          </p:nvSpPr>
          <p:spPr bwMode="auto">
            <a:xfrm>
              <a:off x="1343743" y="2486496"/>
              <a:ext cx="94416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509" name="Text Box 37"/>
            <p:cNvSpPr txBox="1">
              <a:spLocks noChangeArrowheads="1"/>
            </p:cNvSpPr>
            <p:nvPr/>
          </p:nvSpPr>
          <p:spPr bwMode="auto">
            <a:xfrm>
              <a:off x="2317145" y="1908647"/>
              <a:ext cx="20088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100 </a:t>
              </a:r>
              <a:r>
                <a:rPr kumimoji="1" lang="en-US" altLang="zh-CN" sz="2000" b="1" dirty="0" err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Mbit</a:t>
              </a:r>
              <a:r>
                <a:rPr kumimoji="1" lang="en-US" altLang="zh-CN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/s 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链路</a:t>
              </a:r>
              <a:endPara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9510" name="Text Box 38"/>
            <p:cNvSpPr txBox="1">
              <a:spLocks noChangeArrowheads="1"/>
            </p:cNvSpPr>
            <p:nvPr/>
          </p:nvSpPr>
          <p:spPr bwMode="auto">
            <a:xfrm>
              <a:off x="6939945" y="1412776"/>
              <a:ext cx="14750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中央服务器</a:t>
              </a:r>
              <a:endPara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04470"/>
            <a:ext cx="8146415" cy="113474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3.4.3   10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吉比特以太网和更快的以太网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吉比特以太网（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并非把吉比特以太网的速率简单地提高到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，其主要特点有：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以太网的帧格式完全相同。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标准规定的以太网最小和最大帧长，便于升级。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不再使用铜线而只使用光纤作为传输媒体。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只工作在全双工方式，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因此没有争用问题，也不使用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协议。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吉比特以</a:t>
            </a:r>
            <a:r>
              <a:rPr lang="zh-CN" altLang="en-US" dirty="0"/>
              <a:t>太网的物理层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32520" y="2105209"/>
          <a:ext cx="8928992" cy="302701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16224"/>
                <a:gridCol w="792088"/>
                <a:gridCol w="2160240"/>
                <a:gridCol w="3960440"/>
              </a:tblGrid>
              <a:tr h="6037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名称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媒体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网段最大长度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特点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10GBASE-SR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光缆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300 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多模光纤（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0.85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  <a:sym typeface="Symbol" panose="05050102010706020507"/>
                        </a:rPr>
                        <a:t>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10GBASE-LR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光缆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 km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单模光纤（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1.3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  <a:sym typeface="Symbol" panose="05050102010706020507"/>
                        </a:rPr>
                        <a:t>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10GBASE-ER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光缆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40 km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单模光纤（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1.5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  <a:sym typeface="Symbol" panose="05050102010706020507"/>
                        </a:rPr>
                        <a:t>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pt-BR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10GBASE-CX4</a:t>
                      </a:r>
                      <a:endParaRPr lang="pt-BR" sz="20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铜缆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15 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对双芯同轴电缆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(twinax)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10GBASE-T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铜缆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 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6A </a:t>
                      </a: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UTP </a:t>
                      </a: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双绞线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4688" y="1629445"/>
            <a:ext cx="6358259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1" hangingPunct="1">
              <a:tabLst>
                <a:tab pos="1752600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10GE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的物理层标准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更快的以太网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983" y="2040400"/>
            <a:ext cx="8346723" cy="3332816"/>
          </a:xfrm>
        </p:spPr>
        <p:txBody>
          <a:bodyPr/>
          <a:lstStyle/>
          <a:p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以太网的技术发展得很快。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10GE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之后又制订了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40GE/100GE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吉比特以太网和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吉比特以太网）的标准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802.3ba-2010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802.3bm-2015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40GE/100GE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只工作在全双工的传输方式（因而不使用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CSMA/CD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协议），并仍保持了以太网的帧格式以及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802.3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标准规定的以太网最小和最大帧长。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100GE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在使用单模光纤传输时，仍然可以达到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km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的传输距离，但这是需要波分复用（使用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个波长复用一根光纤，每一个波长的有效传输速率是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Gbit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40GE/100GE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/>
              <a:t>物理层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76536" y="1946448"/>
          <a:ext cx="8496944" cy="323613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00400"/>
                <a:gridCol w="2304256"/>
                <a:gridCol w="2592288"/>
              </a:tblGrid>
              <a:tr h="5464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物理层</a:t>
                      </a:r>
                      <a:endParaRPr lang="zh-CN" sz="2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40GE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100GE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24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zh-CN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背板上</a:t>
                      </a:r>
                      <a:r>
                        <a:rPr 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传输至少超过</a:t>
                      </a:r>
                      <a:r>
                        <a:rPr lang="en-US" alt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 m 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40GBASE-KR4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48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在铜缆上传输至少超过</a:t>
                      </a:r>
                      <a:r>
                        <a:rPr lang="en-US" alt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7 m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40GBASE-CR4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100GBASE-CR10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48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在多模光纤上传输至少</a:t>
                      </a:r>
                      <a:r>
                        <a:rPr lang="en-US" alt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 m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40GBASE-SR4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100GBASE-SR10</a:t>
                      </a:r>
                      <a:r>
                        <a:rPr lang="zh-CN" alt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alt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100GBASE-SR4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4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在单模光纤上传输至少</a:t>
                      </a:r>
                      <a:r>
                        <a:rPr lang="en-US" alt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 km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40GBASE-LR4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100GBASE-LR4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4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在单模光纤上传输至少</a:t>
                      </a:r>
                      <a:r>
                        <a:rPr lang="en-US" altLang="zh-CN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40 km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alt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40GBASE-ER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100GBASE-ER4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4648" y="1485429"/>
            <a:ext cx="662473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1" hangingPunct="1">
              <a:tabLst>
                <a:tab pos="1752600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40GE/10GE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的物理层标准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端到端的以太网传输 </a:t>
            </a:r>
            <a:endParaRPr lang="zh-CN" altLang="en-US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以太网的工作范围已经从局域网（校园网、企业网）扩大到城域网和广域网，从而</a:t>
            </a:r>
            <a:r>
              <a:rPr lang="zh-CN" altLang="en-US" dirty="0">
                <a:solidFill>
                  <a:srgbClr val="FF0000"/>
                </a:solidFill>
              </a:rPr>
              <a:t>实现了端到端的以太网传输。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这种工作方式的好处有：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技术成熟；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互操作性很好；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在广域网中使用以太网时价格便宜；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采用统一的以太网帧格式，简化了操作和管理。     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340360"/>
            <a:ext cx="8105140" cy="791845"/>
          </a:xfrm>
        </p:spPr>
        <p:txBody>
          <a:bodyPr/>
          <a:lstStyle/>
          <a:p>
            <a:pPr algn="ctr"/>
            <a:r>
              <a:rPr lang="zh-CN" altLang="en-US" sz="3600" dirty="0"/>
              <a:t>以太网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Mbit/s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Gbit/s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dirty="0"/>
              <a:t>演进 </a:t>
            </a:r>
            <a:endParaRPr lang="zh-CN" altLang="en-US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的演进证明了以太网是：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可扩展的（从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Mbit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Gbit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灵活的（多种传输媒体、全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半双工、共享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交换）；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易于安装；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稳健性好。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1795" y="342900"/>
            <a:ext cx="9551670" cy="763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2018008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090" y="342900"/>
            <a:ext cx="763270" cy="763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5295" y="395605"/>
            <a:ext cx="137795" cy="7835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16" name="文本框 1"/>
          <p:cNvSpPr txBox="1"/>
          <p:nvPr/>
        </p:nvSpPr>
        <p:spPr>
          <a:xfrm>
            <a:off x="1356360" y="463550"/>
            <a:ext cx="7770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第三章   数据链路层</a:t>
            </a:r>
            <a:endParaRPr lang="zh-CN" altLang="en-US" sz="2800" b="1" dirty="0">
              <a:solidFill>
                <a:schemeClr val="bg1"/>
              </a:solidFill>
              <a:latin typeface="造字工房言宋体" charset="-122"/>
              <a:ea typeface="造字工房言宋体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43327" y="1713826"/>
            <a:ext cx="5477156" cy="3821761"/>
            <a:chOff x="6864" y="4869"/>
            <a:chExt cx="7426" cy="4138"/>
          </a:xfrm>
        </p:grpSpPr>
        <p:cxnSp>
          <p:nvCxnSpPr>
            <p:cNvPr id="4" name="直接连接符 3"/>
            <p:cNvCxnSpPr/>
            <p:nvPr>
              <p:custDataLst>
                <p:tags r:id="rId3"/>
              </p:custDataLst>
            </p:nvPr>
          </p:nvCxnSpPr>
          <p:spPr>
            <a:xfrm>
              <a:off x="10258" y="8754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"/>
              </p:custDataLst>
            </p:nvPr>
          </p:nvCxnSpPr>
          <p:spPr>
            <a:xfrm>
              <a:off x="10435" y="5468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10435" y="6141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6"/>
              </p:custDataLst>
            </p:nvPr>
          </p:nvCxnSpPr>
          <p:spPr>
            <a:xfrm>
              <a:off x="10435" y="6815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10435" y="7489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8"/>
              </p:custDataLst>
            </p:nvPr>
          </p:nvCxnSpPr>
          <p:spPr>
            <a:xfrm>
              <a:off x="10435" y="8163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6864" y="4869"/>
              <a:ext cx="3788" cy="41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rot="0" spcFirstLastPara="0" vertOverflow="overflow" horzOverflow="overflow" vert="horz" wrap="square" lIns="91440" tIns="45720" rIns="39600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20000"/>
                </a:lnSpc>
              </a:pPr>
              <a:endParaRPr lang="da-DK" altLang="zh-CN" sz="2400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5" name="任意多边形 64"/>
            <p:cNvSpPr/>
            <p:nvPr>
              <p:custDataLst>
                <p:tags r:id="rId10"/>
              </p:custDataLst>
            </p:nvPr>
          </p:nvSpPr>
          <p:spPr>
            <a:xfrm>
              <a:off x="6864" y="4874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6" name="任意多边形 65"/>
            <p:cNvSpPr/>
            <p:nvPr>
              <p:custDataLst>
                <p:tags r:id="rId11"/>
              </p:custDataLst>
            </p:nvPr>
          </p:nvSpPr>
          <p:spPr>
            <a:xfrm flipV="1">
              <a:off x="6864" y="8585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7" name="任意多边形 66"/>
            <p:cNvSpPr/>
            <p:nvPr>
              <p:custDataLst>
                <p:tags r:id="rId12"/>
              </p:custDataLst>
            </p:nvPr>
          </p:nvSpPr>
          <p:spPr>
            <a:xfrm flipH="1">
              <a:off x="10479" y="4869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8" name="任意多边形 67"/>
            <p:cNvSpPr/>
            <p:nvPr>
              <p:custDataLst>
                <p:tags r:id="rId13"/>
              </p:custDataLst>
            </p:nvPr>
          </p:nvSpPr>
          <p:spPr>
            <a:xfrm flipH="1" flipV="1">
              <a:off x="10479" y="8593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9" name="圆角矩形 18"/>
            <p:cNvSpPr/>
            <p:nvPr>
              <p:custDataLst>
                <p:tags r:id="rId14"/>
              </p:custDataLst>
            </p:nvPr>
          </p:nvSpPr>
          <p:spPr>
            <a:xfrm>
              <a:off x="10926" y="520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1F74AD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3.1 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链路层功能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0" name="圆角矩形 45"/>
            <p:cNvSpPr/>
            <p:nvPr>
              <p:custDataLst>
                <p:tags r:id="rId15"/>
              </p:custDataLst>
            </p:nvPr>
          </p:nvSpPr>
          <p:spPr>
            <a:xfrm>
              <a:off x="10926" y="5880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3498D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7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3.2 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点到点信道的链路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1" name="圆角矩形 53"/>
            <p:cNvSpPr/>
            <p:nvPr>
              <p:custDataLst>
                <p:tags r:id="rId16"/>
              </p:custDataLst>
            </p:nvPr>
          </p:nvSpPr>
          <p:spPr>
            <a:xfrm>
              <a:off x="10926" y="6555"/>
              <a:ext cx="3363" cy="525"/>
            </a:xfrm>
            <a:prstGeom prst="roundRect">
              <a:avLst>
                <a:gd name="adj" fmla="val 7973"/>
              </a:avLst>
            </a:prstGeom>
            <a:solidFill>
              <a:srgbClr val="1AA3AA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3.3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广播信道的链路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圆角矩形 61"/>
            <p:cNvSpPr/>
            <p:nvPr>
              <p:custDataLst>
                <p:tags r:id="rId17"/>
              </p:custDataLst>
            </p:nvPr>
          </p:nvSpPr>
          <p:spPr>
            <a:xfrm>
              <a:off x="10926" y="7229"/>
              <a:ext cx="3364" cy="525"/>
            </a:xfrm>
            <a:prstGeom prst="roundRect">
              <a:avLst>
                <a:gd name="adj" fmla="val 7973"/>
              </a:avLst>
            </a:prstGeom>
            <a:solidFill>
              <a:srgbClr val="69A35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rgbClr val="FF0000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3.4</a:t>
              </a:r>
              <a:r>
                <a:rPr lang="zh-CN" altLang="en-US" sz="2400" b="1">
                  <a:solidFill>
                    <a:srgbClr val="FF0000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高速以太网</a:t>
              </a:r>
              <a:endParaRPr lang="zh-CN" altLang="en-US" sz="2400" b="1">
                <a:solidFill>
                  <a:srgbClr val="FF0000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76" name="圆角矩形 69"/>
            <p:cNvSpPr/>
            <p:nvPr>
              <p:custDataLst>
                <p:tags r:id="rId18"/>
              </p:custDataLst>
            </p:nvPr>
          </p:nvSpPr>
          <p:spPr>
            <a:xfrm>
              <a:off x="10926" y="789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9BBB59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3.5 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扩展以太网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9"/>
              </p:custDataLst>
            </p:nvPr>
          </p:nvSpPr>
          <p:spPr>
            <a:xfrm>
              <a:off x="10869" y="541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20"/>
              </p:custDataLst>
            </p:nvPr>
          </p:nvSpPr>
          <p:spPr>
            <a:xfrm>
              <a:off x="10869" y="6085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21"/>
              </p:custDataLst>
            </p:nvPr>
          </p:nvSpPr>
          <p:spPr>
            <a:xfrm>
              <a:off x="10869" y="675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22"/>
              </p:custDataLst>
            </p:nvPr>
          </p:nvSpPr>
          <p:spPr>
            <a:xfrm>
              <a:off x="10869" y="743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23"/>
              </p:custDataLst>
            </p:nvPr>
          </p:nvSpPr>
          <p:spPr>
            <a:xfrm>
              <a:off x="10813" y="872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864" y="5579"/>
              <a:ext cx="3788" cy="1965"/>
            </a:xfrm>
            <a:prstGeom prst="rect">
              <a:avLst/>
            </a:prstGeom>
          </p:spPr>
        </p:pic>
        <p:sp>
          <p:nvSpPr>
            <p:cNvPr id="3" name="椭圆 2"/>
            <p:cNvSpPr/>
            <p:nvPr>
              <p:custDataLst>
                <p:tags r:id="rId25"/>
              </p:custDataLst>
            </p:nvPr>
          </p:nvSpPr>
          <p:spPr>
            <a:xfrm>
              <a:off x="10941" y="8164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圆角矩形 18"/>
          <p:cNvSpPr/>
          <p:nvPr>
            <p:custDataLst>
              <p:tags r:id="rId26"/>
            </p:custDataLst>
          </p:nvPr>
        </p:nvSpPr>
        <p:spPr>
          <a:xfrm>
            <a:off x="5466620" y="5099106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1F74AD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3.6</a:t>
            </a:r>
            <a:r>
              <a:rPr lang="zh-CN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VLAN</a:t>
            </a:r>
            <a:endParaRPr lang="en-US" altLang="zh-CN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3.4.4  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使用以</a:t>
            </a:r>
            <a:r>
              <a:rPr lang="zh-CN" altLang="zh-CN" sz="3600" dirty="0"/>
              <a:t>太网进行宽带接入</a:t>
            </a:r>
            <a:endParaRPr lang="zh-CN" altLang="zh-CN" sz="36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680360"/>
            <a:ext cx="8346723" cy="333281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2001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年初成立了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802.3 EFM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工作组，专门研究高速以太网的宽带接入技术问题。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以太网宽带接入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具有以下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特点：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可以提供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的宽带通信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可以根据用户对带宽的需求灵活地进行带宽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升级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可以实现端到端的以太网传输，中间不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需要再进行帧格式的转换。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这就提高了数据的传输效率且降低了传输的成本。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但是不支持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用户身份鉴别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PPPoE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824376"/>
            <a:ext cx="8346723" cy="3332816"/>
          </a:xfrm>
        </p:spPr>
        <p:txBody>
          <a:bodyPr/>
          <a:lstStyle/>
          <a:p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PPPoE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(PPP over Ethernet)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意思是“在以太网上运行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PPP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PPP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与以太网协议结合起来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PPP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帧再封装到以太网中来传输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现在的光纤宽带接入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FTTx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都要使用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PPPoE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的方式进行接入。在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PPPoE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弹出的窗口中键入在网络运营商购买的用户名和密码，就可以进行宽带上网了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ADSL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进行宽带上网时，从用户个人电脑到家中的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ADSL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调制解调器之间，也是使用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RJ-45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类线（即以太网使用的网线）进行连接的，并且也是使用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PPPoE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弹出的窗口进行拨号</a:t>
            </a:r>
            <a:r>
              <a:rPr lang="zh-CN" altLang="zh-CN" sz="2800" dirty="0"/>
              <a:t>连接的。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高速以太网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3.4.1  100BASE-T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3.4.2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吉比特以太网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3.4.3  10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吉比特以太网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(10GE)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和更快的以太网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3.4.4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使用以太网进行宽带接入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3.4.1  100BASE-T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752368"/>
            <a:ext cx="8346723" cy="33328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速率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达到或超过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Mbit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的以太网称为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高速以太网。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100BASE-T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在双绞线上传送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基带信号的星形拓扑以太网，仍使用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100BASE-T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以太网又称为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快速以太网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(Fast Ethernet)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1995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100BASE-T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的快速以太网定为正式标准，其代号为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802.3u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100BASE-T </a:t>
            </a:r>
            <a:r>
              <a:rPr lang="zh-CN" altLang="en-US"/>
              <a:t>以太网的特点</a:t>
            </a:r>
            <a:endParaRPr lang="zh-CN" alt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可在全双工方式下工作而无冲突发生。</a:t>
            </a:r>
            <a:r>
              <a:rPr lang="zh-CN" altLang="en-US" dirty="0">
                <a:solidFill>
                  <a:srgbClr val="FF0000"/>
                </a:solidFill>
              </a:rPr>
              <a:t>在全双工方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式下工作时，不使用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CSMA/CD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帧格式仍然是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802.3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标准规定的。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保持最短帧长不变（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字节），但将一个网段的最大电缆长度减小到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m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比特时间从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降低到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争用期从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51.2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降低到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帧间时间间隔从原来的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9.6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改为现在的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0.96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以太网的三种不同的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</a:t>
            </a:r>
            <a:r>
              <a:rPr lang="zh-CN" altLang="en-US" sz="3200" dirty="0"/>
              <a:t>层标准 </a:t>
            </a:r>
            <a:endParaRPr lang="zh-CN" altLang="en-US" sz="3200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1070773" y="1896384"/>
            <a:ext cx="8346723" cy="333281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100BASE-TX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UTP 5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类线 或 屏蔽双绞线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STP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网段最大长度：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米。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100BASE-T4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 3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类线 或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类线。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网段最大长度：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米。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100BASE-FX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根（芯）光纤。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网段最大长度：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米。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3.4.2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吉比特以</a:t>
            </a:r>
            <a:r>
              <a:rPr lang="zh-CN" altLang="zh-CN" dirty="0"/>
              <a:t>太网</a:t>
            </a:r>
            <a:endParaRPr lang="zh-CN" altLang="zh-CN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下以全双工和半双工两种方式工作。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协议规定的帧格式。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在半双工方式下使用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CSMA/CD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协议，全双工方式不使用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CSMA/CD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10BASE-T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100BASE-T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技术向后兼容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64568" y="4725144"/>
            <a:ext cx="7920880" cy="1040285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吉比特以太网可用作现有网络的主干网，也可在高带宽（高速率）的应用场合中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吉比特以太网的物理层 </a:t>
            </a:r>
            <a:endParaRPr lang="zh-CN" alt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268760"/>
            <a:ext cx="8346723" cy="3332816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sz="2800" dirty="0">
                <a:solidFill>
                  <a:srgbClr val="FF0000"/>
                </a:solidFill>
              </a:rPr>
              <a:t>使用两种成熟的技术：</a:t>
            </a:r>
            <a:r>
              <a:rPr lang="zh-CN" altLang="zh-CN" sz="2800" dirty="0"/>
              <a:t>一种来自现有的以太网，另一种则是美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国国家标准协会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ANSI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制定的光纤通道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FC  (Fiber Channel)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4528" y="3158995"/>
          <a:ext cx="8856984" cy="2502252"/>
        </p:xfrm>
        <a:graphic>
          <a:graphicData uri="http://schemas.openxmlformats.org/drawingml/2006/table">
            <a:tbl>
              <a:tblPr firstRow="1" firstCol="1" bandRow="1"/>
              <a:tblGrid>
                <a:gridCol w="2443306"/>
                <a:gridCol w="992593"/>
                <a:gridCol w="1670831"/>
                <a:gridCol w="3750254"/>
              </a:tblGrid>
              <a:tr h="614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名称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媒体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网段最大长度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特点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983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1000BASE-SX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光缆</a:t>
                      </a:r>
                      <a:endParaRPr lang="zh-CN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550 m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多模光纤（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50 </a:t>
                      </a: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62.5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  <a:sym typeface="Symbol" panose="05050102010706020507"/>
                        </a:rPr>
                        <a:t>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0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1000BASE-LX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光缆</a:t>
                      </a:r>
                      <a:endParaRPr lang="zh-CN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5000 m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单模光纤（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  <a:sym typeface="Symbol" panose="05050102010706020507"/>
                        </a:rPr>
                        <a:t>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）多模光纤（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50 </a:t>
                      </a: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62.5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  <a:sym typeface="Symbol" panose="05050102010706020507"/>
                        </a:rPr>
                        <a:t>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3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1000BASE-CX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铜缆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25 m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对屏蔽双绞线电缆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STP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3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1000BASE-T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铜缆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 m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lang="en-US" alt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UTP 5 </a:t>
                      </a:r>
                      <a:r>
                        <a:rPr lang="zh-CN" sz="2000" b="1" dirty="0"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类线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6737" y="2679303"/>
            <a:ext cx="50405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l"/>
              </a:tabLst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吉比特以太网物理层标准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/>
              <a:t>半双工方式工作的吉比特以太网</a:t>
            </a:r>
            <a:endParaRPr lang="zh-CN" altLang="en-US" sz="3600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吉比特以太网工作在半双工方式时，就必须进行碰撞检测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字节最小帧长度，以及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米的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网段的最大长度，吉比特以太网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增加了两个功能：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载波延伸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(carrier extension)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分组突发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(packet bursting)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2004" y="4034304"/>
            <a:ext cx="21412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i="1" dirty="0"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 = </a:t>
            </a:r>
            <a:r>
              <a:rPr lang="en-US" altLang="zh-CN" sz="3200" i="1" dirty="0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/</a:t>
            </a:r>
            <a:r>
              <a:rPr lang="en-US" altLang="zh-CN" sz="32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36976" y="4079864"/>
                <a:ext cx="30243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sym typeface="+mn-ea"/>
                  </a:rPr>
                  <a:t>/ T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200" dirty="0">
                    <a:latin typeface="Times New Roman" panose="02020603050405020304" pitchFamily="18" charset="0"/>
                    <a:sym typeface="+mn-ea"/>
                  </a:rPr>
                  <a:t>=</a:t>
                </a:r>
                <a:r>
                  <a:rPr lang="el-GR" altLang="zh-CN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sz="3200" i="1" dirty="0">
                    <a:latin typeface="Times New Roman" panose="02020603050405020304" pitchFamily="18" charset="0"/>
                    <a:sym typeface="+mn-ea"/>
                  </a:rPr>
                  <a:t>C / L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76" y="4079864"/>
                <a:ext cx="3024336" cy="492443"/>
              </a:xfrm>
              <a:prstGeom prst="rect">
                <a:avLst/>
              </a:prstGeom>
              <a:blipFill rotWithShape="1">
                <a:blip r:embed="rId1"/>
                <a:stretch>
                  <a:fillRect l="-17" t="-1029" r="11" b="-15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160564_5*n_h_i*1_1_4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160564_5*n_h_i*1_1_5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160564_5*n_h_h_i*1_2_1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160564_5*n_h_h_i*1_2_2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160564_5*n_h_h_i*1_2_3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564_5*n_h_h_i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160564_5*n_h_h_i*1_2_4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TABLE_BEAUTIFY" val="smartTable{b09b220f-04d7-4038-9eb3-8bdf65881a93}"/>
</p:tagLst>
</file>

<file path=ppt/tags/tag25.xml><?xml version="1.0" encoding="utf-8"?>
<p:tagLst xmlns:p="http://schemas.openxmlformats.org/presentationml/2006/main">
  <p:tag name="KSO_WM_UNIT_TABLE_BEAUTIFY" val="smartTable{4f0e9468-a7bd-47f8-9c94-96e927de3eeb}"/>
</p:tagLst>
</file>

<file path=ppt/tags/tag26.xml><?xml version="1.0" encoding="utf-8"?>
<p:tagLst xmlns:p="http://schemas.openxmlformats.org/presentationml/2006/main">
  <p:tag name="KSO_WM_UNIT_TABLE_BEAUTIFY" val="smartTable{76645396-1e0c-4b55-9d94-a890dd4c9c39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564_5*n_h_h_i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564_5*n_h_h_i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160564_5*n_h_h_i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564_5*n_h_i*1_1_1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160564_5*n_h_i*1_1_2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160564_5*n_h_i*1_1_3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</Template>
  <TotalTime>0</TotalTime>
  <Words>3531</Words>
  <Application>WPS 演示</Application>
  <PresentationFormat>A4 纸张(210x297 毫米)</PresentationFormat>
  <Paragraphs>364</Paragraphs>
  <Slides>21</Slides>
  <Notes>149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Symbol</vt:lpstr>
      <vt:lpstr>Symbol</vt:lpstr>
      <vt:lpstr>Cambria Math</vt:lpstr>
      <vt:lpstr>华文楷体</vt:lpstr>
      <vt:lpstr>微软雅黑</vt:lpstr>
      <vt:lpstr>Arial Unicode MS</vt:lpstr>
      <vt:lpstr>造字工房言宋体</vt:lpstr>
      <vt:lpstr>中北大学教案3</vt:lpstr>
      <vt:lpstr>计算机网络</vt:lpstr>
      <vt:lpstr>PowerPoint 演示文稿</vt:lpstr>
      <vt:lpstr>3.4高速以太网</vt:lpstr>
      <vt:lpstr>3.4.1  100BASE-T 以太网</vt:lpstr>
      <vt:lpstr>100BASE-T 以太网的特点</vt:lpstr>
      <vt:lpstr>100 Mbit/s 以太网的三种不同的 物理层标准 </vt:lpstr>
      <vt:lpstr>3.4.2  吉比特以太网</vt:lpstr>
      <vt:lpstr>吉比特以太网的物理层 </vt:lpstr>
      <vt:lpstr>半双工方式工作的吉比特以太网</vt:lpstr>
      <vt:lpstr>载波延伸(硬件实现)</vt:lpstr>
      <vt:lpstr>分组突发</vt:lpstr>
      <vt:lpstr>全双工方式工作的吉比特以太网</vt:lpstr>
      <vt:lpstr>吉比特以太网的配置举例 </vt:lpstr>
      <vt:lpstr>3.4.3   10 吉比特以太网和更快的以太网</vt:lpstr>
      <vt:lpstr>10 吉比特以太网的物理层</vt:lpstr>
      <vt:lpstr>更快的以太网</vt:lpstr>
      <vt:lpstr>40GE/100GE 的物理层</vt:lpstr>
      <vt:lpstr>端到端的以太网传输 </vt:lpstr>
      <vt:lpstr>以太网从 10 Mbit/s 到100 Gbit/s 的演进 </vt:lpstr>
      <vt:lpstr>3.4.4  使用以太网进行宽带接入</vt:lpstr>
      <vt:lpstr>PPPoE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3  章  数据链路层</dc:title>
  <dc:creator>920</dc:creator>
  <cp:lastModifiedBy>黄花鱼</cp:lastModifiedBy>
  <cp:revision>328</cp:revision>
  <dcterms:created xsi:type="dcterms:W3CDTF">2016-10-04T02:36:00Z</dcterms:created>
  <dcterms:modified xsi:type="dcterms:W3CDTF">2021-03-14T09:27:52Z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2052-11.1.0.10356</vt:lpwstr>
  </property>
  <property fmtid="{D5CDD505-2E9C-101B-9397-08002B2CF9AE}" pid="4" name="ICV">
    <vt:lpwstr>7F0C911CB5354DD291DC75CF80611D99</vt:lpwstr>
  </property>
</Properties>
</file>