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8"/>
  </p:notesMasterIdLst>
  <p:handoutMasterIdLst>
    <p:handoutMasterId r:id="rId28"/>
  </p:handoutMasterIdLst>
  <p:sldIdLst>
    <p:sldId id="453" r:id="rId3"/>
    <p:sldId id="511" r:id="rId4"/>
    <p:sldId id="358" r:id="rId5"/>
    <p:sldId id="359" r:id="rId6"/>
    <p:sldId id="360" r:id="rId7"/>
    <p:sldId id="361" r:id="rId9"/>
    <p:sldId id="362" r:id="rId10"/>
    <p:sldId id="363" r:id="rId11"/>
    <p:sldId id="495" r:id="rId12"/>
    <p:sldId id="496" r:id="rId13"/>
    <p:sldId id="497"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Lst>
  <p:sldSz cx="9906000" cy="6858000" type="A4"/>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extLst>
    <p:ext uri="{521415D9-36F7-43E2-AB2F-B90AF26B5E84}">
      <p14:sectionLst xmlns:p14="http://schemas.microsoft.com/office/powerpoint/2010/main">
        <p14:section name="默认节" id="{BDEF58BB-7EC2-44AE-AECF-DAFA4170BE83}">
          <p14:sldIdLst>
            <p14:sldId id="453"/>
            <p14:sldId id="511"/>
            <p14:sldId id="358"/>
            <p14:sldId id="359"/>
            <p14:sldId id="360"/>
            <p14:sldId id="361"/>
            <p14:sldId id="362"/>
            <p14:sldId id="363"/>
            <p14:sldId id="495"/>
            <p14:sldId id="496"/>
            <p14:sldId id="497"/>
            <p14:sldId id="364"/>
            <p14:sldId id="365"/>
            <p14:sldId id="366"/>
            <p14:sldId id="367"/>
            <p14:sldId id="368"/>
            <p14:sldId id="369"/>
            <p14:sldId id="370"/>
            <p14:sldId id="371"/>
            <p14:sldId id="372"/>
            <p14:sldId id="373"/>
            <p14:sldId id="374"/>
            <p14:sldId id="375"/>
            <p14:sldId id="37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x" initials="a" lastIdx="7" clrIdx="0"/>
  <p:cmAuthor id="2" name="AN DAOXIN" initials="AD"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99"/>
    <a:srgbClr val="000099"/>
    <a:srgbClr val="000066"/>
    <a:srgbClr val="FFFF66"/>
    <a:srgbClr val="66FF66"/>
    <a:srgbClr val="00FF00"/>
    <a:srgbClr val="00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83959" autoAdjust="0"/>
  </p:normalViewPr>
  <p:slideViewPr>
    <p:cSldViewPr>
      <p:cViewPr varScale="1">
        <p:scale>
          <a:sx n="56" d="100"/>
          <a:sy n="56" d="100"/>
        </p:scale>
        <p:origin x="1396" y="76"/>
      </p:cViewPr>
      <p:guideLst>
        <p:guide orient="horz" pos="2153"/>
        <p:guide pos="320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2492" y="-184"/>
      </p:cViewPr>
      <p:guideLst>
        <p:guide orient="horz" pos="2919"/>
        <p:guide pos="226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17T20:28:52.481" idx="6">
    <p:pos x="10" y="10"/>
    <p:text>第十三次课程开始</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en-US" altLang="zh-CN"/>
              <a:t>5656</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CC8F95-1A45-4C17-9E4D-B22B48F20B08}" type="slidenum">
              <a:rPr lang="en-US" altLang="zh-CN"/>
            </a:fld>
            <a:endParaRPr lang="en-US" altLang="zh-CN"/>
          </a:p>
        </p:txBody>
      </p:sp>
      <p:sp>
        <p:nvSpPr>
          <p:cNvPr id="645122" name="Rectangle 2"/>
          <p:cNvSpPr>
            <a:spLocks noGrp="1" noRot="1" noChangeAspect="1" noChangeArrowheads="1" noTextEdit="1"/>
          </p:cNvSpPr>
          <p:nvPr>
            <p:ph type="sldImg"/>
          </p:nvPr>
        </p:nvSpPr>
        <p:spPr/>
      </p:sp>
      <p:sp>
        <p:nvSpPr>
          <p:cNvPr id="6451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97E903-FEAD-46E2-AE3E-691652B75F85}" type="slidenum">
              <a:rPr lang="en-US" altLang="zh-CN"/>
            </a:fld>
            <a:endParaRPr lang="en-US" altLang="zh-CN"/>
          </a:p>
        </p:txBody>
      </p:sp>
      <p:sp>
        <p:nvSpPr>
          <p:cNvPr id="595970" name="Rectangle 2"/>
          <p:cNvSpPr>
            <a:spLocks noGrp="1" noRot="1" noChangeAspect="1" noChangeArrowheads="1" noTextEdit="1"/>
          </p:cNvSpPr>
          <p:nvPr>
            <p:ph type="sldImg"/>
          </p:nvPr>
        </p:nvSpPr>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367229-1359-4959-A6A7-D9E3B35A8962}" type="slidenum">
              <a:rPr lang="en-US" altLang="zh-CN"/>
            </a:fld>
            <a:endParaRPr lang="en-US" altLang="zh-CN"/>
          </a:p>
        </p:txBody>
      </p:sp>
      <p:sp>
        <p:nvSpPr>
          <p:cNvPr id="596994" name="Rectangle 2"/>
          <p:cNvSpPr>
            <a:spLocks noGrp="1" noRot="1" noChangeAspect="1" noChangeArrowheads="1" noTextEdit="1"/>
          </p:cNvSpPr>
          <p:nvPr>
            <p:ph type="sldImg"/>
          </p:nvPr>
        </p:nvSpPr>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1BE5D66-098C-4A68-BC6F-A65947489FDD}" type="slidenum">
              <a:rPr lang="en-US" altLang="zh-CN"/>
            </a:fld>
            <a:endParaRPr lang="en-US" altLang="zh-CN"/>
          </a:p>
        </p:txBody>
      </p:sp>
      <p:sp>
        <p:nvSpPr>
          <p:cNvPr id="598018" name="Rectangle 2"/>
          <p:cNvSpPr>
            <a:spLocks noGrp="1" noRot="1" noChangeAspect="1" noChangeArrowheads="1" noTextEdit="1"/>
          </p:cNvSpPr>
          <p:nvPr>
            <p:ph type="sldImg"/>
          </p:nvPr>
        </p:nvSpPr>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无碎片直通式（更高级的直通式转发）</a:t>
            </a:r>
            <a:endParaRPr lang="zh-CN" altLang="en-US" dirty="0"/>
          </a:p>
          <a:p>
            <a:r>
              <a:rPr lang="zh-CN" altLang="en-US" dirty="0"/>
              <a:t>无碎片直通转发（</a:t>
            </a:r>
            <a:r>
              <a:rPr lang="en-US" altLang="zh-CN" dirty="0"/>
              <a:t>Fragment Free Cut Through</a:t>
            </a:r>
            <a:r>
              <a:rPr lang="zh-CN" altLang="en-US" dirty="0"/>
              <a:t>）是介于直通式和存储转发式之间的一种解决方案，它检查数据包的长度是否够</a:t>
            </a:r>
            <a:r>
              <a:rPr lang="en-US" altLang="zh-CN" dirty="0"/>
              <a:t>64 Bytes</a:t>
            </a:r>
            <a:r>
              <a:rPr lang="zh-CN" altLang="en-US" dirty="0"/>
              <a:t>（</a:t>
            </a:r>
            <a:r>
              <a:rPr lang="en-US" altLang="zh-CN" dirty="0"/>
              <a:t>512bit</a:t>
            </a:r>
            <a:r>
              <a:rPr lang="zh-CN" altLang="en-US" dirty="0"/>
              <a:t>）如果小于</a:t>
            </a:r>
            <a:r>
              <a:rPr lang="en-US" altLang="zh-CN" dirty="0"/>
              <a:t>64 Bytes</a:t>
            </a:r>
            <a:r>
              <a:rPr lang="zh-CN" altLang="en-US" dirty="0"/>
              <a:t>，说明该包是碎片（即在信息发送过程中由于冲突而产生的残缺不全的帧），则丢弃该包，如果大于</a:t>
            </a:r>
            <a:r>
              <a:rPr lang="en-US" altLang="zh-CN" dirty="0"/>
              <a:t>64 Bytes</a:t>
            </a:r>
            <a:r>
              <a:rPr lang="zh-CN" altLang="en-US"/>
              <a:t>，则发送该包。该方式的数据处理速度比存储转发方式快，但比直通式慢。校验不正确的帧仍然会被转发。</a:t>
            </a:r>
            <a:endParaRPr lang="zh-CN" altLang="en-US"/>
          </a:p>
        </p:txBody>
      </p:sp>
      <p:sp>
        <p:nvSpPr>
          <p:cNvPr id="4" name="灯片编号占位符 3"/>
          <p:cNvSpPr>
            <a:spLocks noGrp="1"/>
          </p:cNvSpPr>
          <p:nvPr>
            <p:ph type="sldNum" sz="quarter" idx="5"/>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3B1676-1EA2-4AB0-919C-95CF5C7F2233}" type="slidenum">
              <a:rPr lang="en-US" altLang="zh-CN"/>
            </a:fld>
            <a:endParaRPr lang="en-US" altLang="zh-CN"/>
          </a:p>
        </p:txBody>
      </p:sp>
      <p:sp>
        <p:nvSpPr>
          <p:cNvPr id="607234" name="Rectangle 2"/>
          <p:cNvSpPr>
            <a:spLocks noGrp="1" noRot="1" noChangeAspect="1" noChangeArrowheads="1" noTextEdit="1"/>
          </p:cNvSpPr>
          <p:nvPr>
            <p:ph type="sldImg"/>
          </p:nvPr>
        </p:nvSpPr>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3B1676-1EA2-4AB0-919C-95CF5C7F2233}" type="slidenum">
              <a:rPr lang="en-US" altLang="zh-CN"/>
            </a:fld>
            <a:endParaRPr lang="en-US" altLang="zh-CN"/>
          </a:p>
        </p:txBody>
      </p:sp>
      <p:sp>
        <p:nvSpPr>
          <p:cNvPr id="607234" name="Rectangle 2"/>
          <p:cNvSpPr>
            <a:spLocks noGrp="1" noRot="1" noChangeAspect="1" noChangeArrowheads="1" noTextEdit="1"/>
          </p:cNvSpPr>
          <p:nvPr>
            <p:ph type="sldImg"/>
          </p:nvPr>
        </p:nvSpPr>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3B1676-1EA2-4AB0-919C-95CF5C7F2233}" type="slidenum">
              <a:rPr lang="en-US" altLang="zh-CN"/>
            </a:fld>
            <a:endParaRPr lang="en-US" altLang="zh-CN"/>
          </a:p>
        </p:txBody>
      </p:sp>
      <p:sp>
        <p:nvSpPr>
          <p:cNvPr id="607234" name="Rectangle 2"/>
          <p:cNvSpPr>
            <a:spLocks noGrp="1" noRot="1" noChangeAspect="1" noChangeArrowheads="1" noTextEdit="1"/>
          </p:cNvSpPr>
          <p:nvPr>
            <p:ph type="sldImg"/>
          </p:nvPr>
        </p:nvSpPr>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12"/>
          <p:cNvSpPr/>
          <p:nvPr/>
        </p:nvSpPr>
        <p:spPr bwMode="auto">
          <a:xfrm>
            <a:off x="220133" y="3771900"/>
            <a:ext cx="392113"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3"/>
          <p:cNvSpPr/>
          <p:nvPr/>
        </p:nvSpPr>
        <p:spPr bwMode="auto">
          <a:xfrm>
            <a:off x="607087" y="3867150"/>
            <a:ext cx="67071"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ctrTitle"/>
          </p:nvPr>
        </p:nvSpPr>
        <p:spPr>
          <a:xfrm>
            <a:off x="1884646" y="961535"/>
            <a:ext cx="7526054" cy="3488266"/>
          </a:xfrm>
          <a:prstGeom prst="rect">
            <a:avLst/>
          </a:prstGeo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167925" y="4402667"/>
            <a:ext cx="6242777" cy="1364531"/>
          </a:xfrm>
          <a:prstGeom prst="rect">
            <a:avLst/>
          </a:prstGeo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3" name="Date Placeholder 3"/>
          <p:cNvSpPr>
            <a:spLocks noGrp="1"/>
          </p:cNvSpPr>
          <p:nvPr>
            <p:ph type="dt" sz="half" idx="10"/>
          </p:nvPr>
        </p:nvSpPr>
        <p:spPr>
          <a:xfrm>
            <a:off x="7936839" y="6116639"/>
            <a:ext cx="928688" cy="365125"/>
          </a:xfrm>
          <a:prstGeom prst="rect">
            <a:avLst/>
          </a:prstGeom>
        </p:spPr>
        <p:txBody>
          <a:bodyPr/>
          <a:lstStyle>
            <a:lvl1pPr>
              <a:defRPr/>
            </a:lvl1pPr>
          </a:lstStyle>
          <a:p>
            <a:endParaRPr lang="en-US" altLang="zh-CN"/>
          </a:p>
        </p:txBody>
      </p:sp>
      <p:sp>
        <p:nvSpPr>
          <p:cNvPr id="14" name="Footer Placeholder 4"/>
          <p:cNvSpPr>
            <a:spLocks noGrp="1"/>
          </p:cNvSpPr>
          <p:nvPr>
            <p:ph type="ftr" sz="quarter" idx="11"/>
          </p:nvPr>
        </p:nvSpPr>
        <p:spPr>
          <a:xfrm>
            <a:off x="3926285" y="6116639"/>
            <a:ext cx="3909086" cy="365125"/>
          </a:xfrm>
          <a:prstGeom prst="rect">
            <a:avLst/>
          </a:prstGeom>
        </p:spPr>
        <p:txBody>
          <a:bodyPr/>
          <a:lstStyle>
            <a:lvl1pPr>
              <a:defRPr/>
            </a:lvl1pPr>
          </a:lstStyle>
          <a:p>
            <a:endParaRPr lang="en-US" altLang="zh-CN"/>
          </a:p>
        </p:txBody>
      </p:sp>
      <p:sp>
        <p:nvSpPr>
          <p:cNvPr id="15" name="Slide Number Placeholder 5"/>
          <p:cNvSpPr>
            <a:spLocks noGrp="1"/>
          </p:cNvSpPr>
          <p:nvPr>
            <p:ph type="sldNum" sz="quarter" idx="12"/>
          </p:nvPr>
        </p:nvSpPr>
        <p:spPr>
          <a:xfrm>
            <a:off x="8965274" y="6116639"/>
            <a:ext cx="445426" cy="365125"/>
          </a:xfrm>
          <a:prstGeom prst="rect">
            <a:avLst/>
          </a:prstGeom>
        </p:spPr>
        <p:txBody>
          <a:bodyPr/>
          <a:lstStyle>
            <a:lvl1pPr>
              <a:defRPr/>
            </a:lvl1pPr>
          </a:lstStyle>
          <a:p>
            <a:fld id="{AC80574E-8B94-4515-ADE1-BF6C35829DF0}" type="slidenum">
              <a:rPr lang="zh-CN" altLang="en-US" smtClean="0"/>
            </a:fld>
            <a:endParaRPr lang="en-US" altLang="zh-CN"/>
          </a:p>
        </p:txBody>
      </p:sp>
      <p:pic>
        <p:nvPicPr>
          <p:cNvPr id="5" name="图片 4"/>
          <p:cNvPicPr>
            <a:picLocks noChangeAspect="1"/>
          </p:cNvPicPr>
          <p:nvPr/>
        </p:nvPicPr>
        <p:blipFill>
          <a:blip r:embed="rId2"/>
          <a:stretch>
            <a:fillRect/>
          </a:stretch>
        </p:blipFill>
        <p:spPr>
          <a:xfrm>
            <a:off x="9712" y="5975305"/>
            <a:ext cx="2641736" cy="8826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6317" y="5299603"/>
            <a:ext cx="8142324"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a:prstGeom prst="rect">
            <a:avLst/>
          </a:prstGeom>
        </p:spPr>
        <p:txBody>
          <a:bodyP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8" y="4343400"/>
            <a:ext cx="8142325"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731421" y="3428999"/>
            <a:ext cx="7183722" cy="381000"/>
          </a:xfrm>
          <a:prstGeom prst="rect">
            <a:avLst/>
          </a:prstGeo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343400"/>
            <a:ext cx="8142324"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a:prstGeom prst="rect">
            <a:avLst/>
          </a:prstGeo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7" y="4777381"/>
            <a:ext cx="8142323"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9" y="3886200"/>
            <a:ext cx="8142323" cy="889000"/>
          </a:xfrm>
          <a:prstGeom prst="rect">
            <a:avLst/>
          </a:prstGeom>
        </p:spPr>
        <p:txBody>
          <a:bodyPr rtlCol="0" anchor="b">
            <a:normAutofit/>
          </a:bodyPr>
          <a:lstStyle>
            <a:lvl1pPr algn="r">
              <a:buNone/>
              <a:defRPr lang="en-US" sz="24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775200"/>
            <a:ext cx="8142323" cy="1016000"/>
          </a:xfrm>
          <a:prstGeom prst="rect">
            <a:avLst/>
          </a:prstGeo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a:prstGeom prst="rect">
            <a:avLst/>
          </a:prstGeom>
        </p:spPr>
        <p:txBody>
          <a:bodyPr rtlCol="0">
            <a:normAutofit/>
          </a:bodyPr>
          <a:lstStyle>
            <a:lvl1pPr>
              <a:defRPr lang="en-US" b="0" dirty="0"/>
            </a:lvl1pPr>
          </a:lstStyle>
          <a:p>
            <a:pPr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8" y="3505200"/>
            <a:ext cx="8142325" cy="838200"/>
          </a:xfrm>
          <a:prstGeom prst="rect">
            <a:avLst/>
          </a:prstGeom>
        </p:spPr>
        <p:txBody>
          <a:bodyPr rtlCol="0" anchor="b">
            <a:normAutofit/>
          </a:bodyPr>
          <a:lstStyle>
            <a:lvl1pPr>
              <a:buNone/>
              <a:defRPr lang="en-US" sz="28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8" y="4343400"/>
            <a:ext cx="8142325"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5"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4552" y="2667001"/>
            <a:ext cx="8346148" cy="3357563"/>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A2236A91-AB49-49FF-BD59-8386391FD12B}"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06318" y="685800"/>
            <a:ext cx="6517737" cy="5105400"/>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Rectangle 12"/>
          <p:cNvSpPr>
            <a:spLocks noGrp="1" noChangeArrowheads="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Rectangle 13"/>
          <p:cNvSpPr>
            <a:spLocks noGrp="1" noChangeArrowheads="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内容占位符 5"/>
          <p:cNvSpPr>
            <a:spLocks noGrp="1"/>
          </p:cNvSpPr>
          <p:nvPr>
            <p:ph sz="quarter" idx="4" hasCustomPrompt="1"/>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91911" y="44624"/>
            <a:ext cx="7482627" cy="113461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031983" y="1556792"/>
            <a:ext cx="8346723" cy="3332816"/>
          </a:xfrm>
          <a:prstGeom prst="rect">
            <a:avLst/>
          </a:prstGeom>
        </p:spPr>
        <p:txBody>
          <a:bodyPr/>
          <a:lstStyle>
            <a:lvl1pPr>
              <a:defRPr sz="2800" baseline="0"/>
            </a:lvl1pPr>
            <a:lvl2pPr>
              <a:defRPr sz="2400" baseline="0"/>
            </a:lvl2pPr>
            <a:lvl3pPr>
              <a:defRPr sz="2000" baseline="0"/>
            </a:lvl3pPr>
            <a:lvl4pPr>
              <a:defRPr sz="1800"/>
            </a:lvl4pPr>
            <a:lvl5pP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55756" y="6108701"/>
            <a:ext cx="928688"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37702" y="6108701"/>
            <a:ext cx="5756142"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46357" y="6108701"/>
            <a:ext cx="464344" cy="365125"/>
          </a:xfrm>
          <a:prstGeom prst="rect">
            <a:avLst/>
          </a:prstGeom>
        </p:spPr>
        <p:txBody>
          <a:bodyPr/>
          <a:lstStyle>
            <a:lvl1pPr>
              <a:defRPr/>
            </a:lvl1pPr>
          </a:lstStyle>
          <a:p>
            <a:fld id="{7AC79822-BC0D-4DE8-A7E5-90A3732A2B82}" type="slidenum">
              <a:rPr lang="zh-CN" altLang="en-US" smtClean="0"/>
            </a:fld>
            <a:endParaRPr lang="en-US" altLang="zh-CN"/>
          </a:p>
        </p:txBody>
      </p:sp>
      <p:sp>
        <p:nvSpPr>
          <p:cNvPr id="7"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95300" y="1196752"/>
            <a:ext cx="4381500" cy="49341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单击图标添加联机映像</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3967" y="161926"/>
            <a:ext cx="8676348" cy="600075"/>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613967" y="1276351"/>
            <a:ext cx="8676348" cy="5032375"/>
          </a:xfrm>
        </p:spPr>
        <p:txBody>
          <a:bodyPr/>
          <a:lstStyle/>
          <a:p>
            <a:pPr lvl="0"/>
            <a:r>
              <a:rPr lang="zh-CN" altLang="en-US" noProof="0"/>
              <a:t>单击图标添加表格</a:t>
            </a:r>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a:prstGeom prst="rect">
            <a:avLst/>
          </a:prstGeo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52581" y="5027070"/>
            <a:ext cx="7258119"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C3F47B36-077D-42FE-9DED-0C77CB87E4B3}" type="slidenum">
              <a:rPr lang="zh-CN" altLang="en-US"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3977" y="2667000"/>
            <a:ext cx="4051554" cy="336867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359146" y="2667000"/>
            <a:ext cx="4051554" cy="334682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40B52295-AD8D-47A8-A4D5-D2F6B9F48E3F}"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0272" y="2658533"/>
            <a:ext cx="3744315"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06316"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591852" y="2667000"/>
            <a:ext cx="3756790"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370371"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8"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FAC03054-A18C-4CF4-8FEF-67B6C74EC7CF}"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4"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5"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4338B79-8FD5-46F1-8A19-651A319ADB19}" type="slidenum">
              <a:rPr lang="zh-CN" altLang="en-US" smtClean="0"/>
            </a:fld>
            <a:endParaRPr lang="en-US" altLang="zh-CN"/>
          </a:p>
        </p:txBody>
      </p:sp>
      <p:sp>
        <p:nvSpPr>
          <p:cNvPr id="6"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3"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37DC1DE-D772-415A-B75D-6C2A3BBF0EE5}" type="slidenum">
              <a:rPr lang="zh-CN" altLang="en-US"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276516" y="685801"/>
            <a:ext cx="5072126" cy="5105401"/>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06318" y="2971800"/>
            <a:ext cx="2884412" cy="1828800"/>
          </a:xfrm>
          <a:prstGeom prst="rect">
            <a:avLst/>
          </a:prstGeo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DFB74B41-85B4-4984-A2A4-801BFDC62CF6}" type="slidenum">
              <a:rPr lang="zh-CN" altLang="en-US"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a:prstGeom prst="rect">
            <a:avLst/>
          </a:prstGeo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5027" y="3124199"/>
            <a:ext cx="4409902" cy="1828800"/>
          </a:xfrm>
          <a:prstGeom prst="rect">
            <a:avLst/>
          </a:prstGeo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24FEF2C3-09B7-48D6-BCFF-274B159605E4}" type="slidenum">
              <a:rPr lang="zh-CN" altLang="en-US"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2379"/>
            <a:ext cx="9906000" cy="6853240"/>
          </a:xfrm>
          <a:prstGeom prst="rect">
            <a:avLst/>
          </a:prstGeom>
          <a:gradFill>
            <a:gsLst>
              <a:gs pos="85574">
                <a:schemeClr val="accent1">
                  <a:lumMod val="40000"/>
                  <a:lumOff val="60000"/>
                </a:schemeClr>
              </a:gs>
              <a:gs pos="69500">
                <a:schemeClr val="accent1">
                  <a:lumMod val="20000"/>
                  <a:lumOff val="80000"/>
                </a:schemeClr>
              </a:gs>
              <a:gs pos="0">
                <a:schemeClr val="bg2"/>
              </a:gs>
              <a:gs pos="100000">
                <a:schemeClr val="accent1">
                  <a:lumMod val="60000"/>
                  <a:lumOff val="40000"/>
                </a:schemeClr>
              </a:gs>
            </a:gsLst>
            <a:lin ang="0" scaled="1"/>
          </a:gradFill>
        </p:spPr>
      </p:pic>
      <p:grpSp>
        <p:nvGrpSpPr>
          <p:cNvPr id="1026" name="Group 13"/>
          <p:cNvGrpSpPr/>
          <p:nvPr/>
        </p:nvGrpSpPr>
        <p:grpSpPr bwMode="auto">
          <a:xfrm>
            <a:off x="0" y="0"/>
            <a:ext cx="2309681" cy="6858000"/>
            <a:chOff x="0" y="0"/>
            <a:chExt cx="2132013" cy="6858001"/>
          </a:xfrm>
        </p:grpSpPr>
        <p:sp>
          <p:nvSpPr>
            <p:cNvPr id="1036" name="Freeform 6"/>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noChangeArrowheads="1"/>
          </p:cNvSpPr>
          <p:nvPr>
            <p:ph type="title"/>
          </p:nvPr>
        </p:nvSpPr>
        <p:spPr bwMode="auto">
          <a:xfrm>
            <a:off x="1064552" y="457200"/>
            <a:ext cx="834614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Text Placeholder 2"/>
          <p:cNvSpPr>
            <a:spLocks noGrp="1" noChangeArrowheads="1"/>
          </p:cNvSpPr>
          <p:nvPr>
            <p:ph type="body" idx="1"/>
          </p:nvPr>
        </p:nvSpPr>
        <p:spPr bwMode="auto">
          <a:xfrm>
            <a:off x="1064552" y="2667001"/>
            <a:ext cx="834614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7971235" y="6116639"/>
            <a:ext cx="93040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5" name="Footer Placeholder 4"/>
          <p:cNvSpPr>
            <a:spLocks noGrp="1"/>
          </p:cNvSpPr>
          <p:nvPr>
            <p:ph type="ftr" sz="quarter" idx="3"/>
          </p:nvPr>
        </p:nvSpPr>
        <p:spPr>
          <a:xfrm>
            <a:off x="2153180" y="6116639"/>
            <a:ext cx="575614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endParaRPr lang="en-US" altLang="zh-CN"/>
          </a:p>
        </p:txBody>
      </p:sp>
      <p:sp>
        <p:nvSpPr>
          <p:cNvPr id="6" name="Slide Number Placeholder 5"/>
          <p:cNvSpPr>
            <a:spLocks noGrp="1"/>
          </p:cNvSpPr>
          <p:nvPr>
            <p:ph type="sldNum" sz="quarter" idx="4"/>
          </p:nvPr>
        </p:nvSpPr>
        <p:spPr>
          <a:xfrm>
            <a:off x="8963554" y="6116639"/>
            <a:ext cx="447146"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smtClean="0">
                <a:solidFill>
                  <a:schemeClr val="tx1"/>
                </a:solidFill>
                <a:effectLst/>
                <a:latin typeface="+mn-lt"/>
              </a:defRPr>
            </a:lvl1pPr>
          </a:lstStyle>
          <a:p>
            <a:fld id="{67B052E9-C54A-4603-AE2F-EB72B006DB6C}" type="slidenum">
              <a:rPr lang="zh-CN" altLang="en-US" smtClean="0"/>
            </a:fld>
            <a:endParaRPr lang="en-US" altLang="zh-CN"/>
          </a:p>
        </p:txBody>
      </p:sp>
      <p:sp>
        <p:nvSpPr>
          <p:cNvPr id="24" name="Rectangle 8"/>
          <p:cNvSpPr>
            <a:spLocks noChangeArrowheads="1"/>
          </p:cNvSpPr>
          <p:nvPr/>
        </p:nvSpPr>
        <p:spPr bwMode="gray">
          <a:xfrm>
            <a:off x="481542" y="6216650"/>
            <a:ext cx="891196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marL="742950" indent="-28575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2pPr>
            <a:lvl3pPr marL="11430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3pPr>
            <a:lvl4pPr marL="16002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4pPr>
            <a:lvl5pPr marL="20574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9pPr>
          </a:lstStyle>
          <a:p>
            <a:pPr eaLnBrk="1" fontAlgn="auto" hangingPunct="1">
              <a:lnSpc>
                <a:spcPct val="100000"/>
              </a:lnSpc>
              <a:spcBef>
                <a:spcPct val="0"/>
              </a:spcBef>
              <a:spcAft>
                <a:spcPts val="0"/>
              </a:spcAft>
              <a:buClrTx/>
              <a:buSzTx/>
              <a:buFontTx/>
              <a:buNone/>
              <a:defRPr/>
            </a:pPr>
            <a:endParaRPr kumimoji="1" lang="zh-CN" altLang="zh-CN" sz="2400" b="0">
              <a:latin typeface="Tahoma" panose="020B0604030504040204" pitchFamily="34" charset="0"/>
            </a:endParaRPr>
          </a:p>
        </p:txBody>
      </p:sp>
      <p:sp>
        <p:nvSpPr>
          <p:cNvPr id="21" name="AutoShape 5" descr="https://publicrelationssydney.com.au/wp-content/uploads/2013/01/shutterstock_804343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 name="图片 21"/>
          <p:cNvPicPr>
            <a:picLocks noChangeAspect="1"/>
          </p:cNvPicPr>
          <p:nvPr/>
        </p:nvPicPr>
        <p:blipFill>
          <a:blip r:embed="rId23"/>
          <a:stretch>
            <a:fillRect/>
          </a:stretch>
        </p:blipFill>
        <p:spPr>
          <a:xfrm>
            <a:off x="9712" y="5975305"/>
            <a:ext cx="2641736" cy="8826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7" Type="http://schemas.openxmlformats.org/officeDocument/2006/relationships/slideLayout" Target="../slideLayouts/slideLayout2.xml"/><Relationship Id="rId26" Type="http://schemas.openxmlformats.org/officeDocument/2006/relationships/tags" Target="../tags/tag23.xml"/><Relationship Id="rId25" Type="http://schemas.openxmlformats.org/officeDocument/2006/relationships/tags" Target="../tags/tag22.xml"/><Relationship Id="rId24" Type="http://schemas.openxmlformats.org/officeDocument/2006/relationships/image" Target="../media/image5.png"/><Relationship Id="rId23" Type="http://schemas.openxmlformats.org/officeDocument/2006/relationships/tags" Target="../tags/tag21.xml"/><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image" Target="../media/image1.sv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6.wmf"/><Relationship Id="rId1"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884646" y="961535"/>
            <a:ext cx="7526054" cy="2683489"/>
          </a:xfrm>
        </p:spPr>
        <p:txBody>
          <a:bodyPr>
            <a:normAutofit/>
          </a:bodyPr>
          <a:lstStyle/>
          <a:p>
            <a:r>
              <a:rPr lang="en-US" altLang="zh-CN" sz="7200" dirty="0">
                <a:latin typeface="Times New Roman" panose="02020603050405020304" pitchFamily="18" charset="0"/>
                <a:cs typeface="Times New Roman" panose="02020603050405020304" pitchFamily="18" charset="0"/>
              </a:rPr>
              <a:t>3.5 </a:t>
            </a:r>
            <a:r>
              <a:rPr lang="zh-CN" altLang="en-US" sz="7200" dirty="0">
                <a:latin typeface="Times New Roman" panose="02020603050405020304" pitchFamily="18" charset="0"/>
                <a:cs typeface="Times New Roman" panose="02020603050405020304" pitchFamily="18" charset="0"/>
              </a:rPr>
              <a:t>扩</a:t>
            </a:r>
            <a:r>
              <a:rPr lang="zh-CN" altLang="en-US" sz="7200" dirty="0"/>
              <a:t>展以太网</a:t>
            </a:r>
            <a:endParaRPr lang="zh-CN" altLang="en-US" sz="7200" dirty="0"/>
          </a:p>
        </p:txBody>
      </p:sp>
      <p:sp>
        <p:nvSpPr>
          <p:cNvPr id="5" name="副标题 4"/>
          <p:cNvSpPr>
            <a:spLocks noGrp="1"/>
          </p:cNvSpPr>
          <p:nvPr>
            <p:ph type="subTitle" idx="1"/>
          </p:nvPr>
        </p:nvSpPr>
        <p:spPr>
          <a:xfrm>
            <a:off x="3167925" y="3933057"/>
            <a:ext cx="6242777" cy="1834142"/>
          </a:xfrm>
        </p:spPr>
        <p:txBody>
          <a:bodyPr>
            <a:normAutofit/>
          </a:bodyPr>
          <a:lstStyle/>
          <a:p>
            <a:endParaRPr lang="en-US" altLang="zh-CN" sz="3000" b="1" i="1" dirty="0">
              <a:effectLst>
                <a:outerShdw blurRad="38100" dist="38100" dir="2700000" algn="tl">
                  <a:srgbClr val="000000">
                    <a:alpha val="43137"/>
                  </a:srgbClr>
                </a:outerShdw>
              </a:effectLst>
              <a:ea typeface="宋体" panose="02010600030101010101" pitchFamily="2" charset="-122"/>
            </a:endParaRPr>
          </a:p>
          <a:p>
            <a:r>
              <a:rPr lang="zh-CN" altLang="en-US" sz="3000" b="1" dirty="0">
                <a:effectLst>
                  <a:outerShdw blurRad="38100" dist="38100" dir="2700000" algn="tl">
                    <a:srgbClr val="000000">
                      <a:alpha val="43137"/>
                    </a:srgbClr>
                  </a:outerShdw>
                </a:effectLst>
                <a:ea typeface="宋体" panose="02010600030101010101" pitchFamily="2" charset="-122"/>
                <a:sym typeface="+mn-ea"/>
              </a:rPr>
              <a:t>计算机网络课程组</a:t>
            </a:r>
            <a:endParaRPr lang="zh-CN" altLang="en-US" sz="3000" b="1" i="1" dirty="0">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36071" y="3212976"/>
            <a:ext cx="8576955" cy="2880320"/>
          </a:xfrm>
          <a:prstGeom prst="rect">
            <a:avLst/>
          </a:prstGeom>
        </p:spPr>
      </p:pic>
      <p:sp>
        <p:nvSpPr>
          <p:cNvPr id="2" name="标题 1"/>
          <p:cNvSpPr>
            <a:spLocks noGrp="1"/>
          </p:cNvSpPr>
          <p:nvPr>
            <p:ph type="title"/>
          </p:nvPr>
        </p:nvSpPr>
        <p:spPr/>
        <p:txBody>
          <a:bodyPr/>
          <a:lstStyle/>
          <a:p>
            <a:r>
              <a:rPr lang="zh-CN" altLang="en-US" dirty="0"/>
              <a:t>集线器与交换机原理比较</a:t>
            </a:r>
            <a:endParaRPr lang="zh-CN" altLang="en-US" dirty="0"/>
          </a:p>
        </p:txBody>
      </p:sp>
      <p:sp>
        <p:nvSpPr>
          <p:cNvPr id="3" name="内容占位符 2"/>
          <p:cNvSpPr>
            <a:spLocks noGrp="1"/>
          </p:cNvSpPr>
          <p:nvPr>
            <p:ph idx="1"/>
          </p:nvPr>
        </p:nvSpPr>
        <p:spPr>
          <a:xfrm>
            <a:off x="1031983" y="1412776"/>
            <a:ext cx="8346723" cy="1584176"/>
          </a:xfrm>
        </p:spPr>
        <p:txBody>
          <a:bodyPr/>
          <a:lstStyle/>
          <a:p>
            <a:r>
              <a:rPr lang="zh-CN" altLang="en-US" sz="2200" dirty="0"/>
              <a:t>集线器是在电气上简单地连接所有连接线，从而达到共享总线的目的。逻辑上等同于单根电缆的经典以太网，所以不能增加容量。所有站共用同一个冲突域。</a:t>
            </a:r>
            <a:endParaRPr lang="en-US" altLang="zh-CN" sz="2200" dirty="0"/>
          </a:p>
          <a:p>
            <a:r>
              <a:rPr lang="zh-CN" altLang="en-US" sz="2200" dirty="0"/>
              <a:t>交换式以太网的核心是交换机，它包含一块连接所有端口的高速背板。交换机只把帧输出到该帧想去的端口。每一个端口有自己独立的冲突域。</a:t>
            </a:r>
            <a:endParaRPr lang="zh-CN" altLang="en-US" sz="2200" dirty="0"/>
          </a:p>
        </p:txBody>
      </p:sp>
      <p:sp>
        <p:nvSpPr>
          <p:cNvPr id="5" name="灯片编号占位符 4"/>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交换机性能优于集线器的原因</a:t>
            </a:r>
            <a:endParaRPr lang="zh-CN" altLang="en-US" sz="3600" dirty="0"/>
          </a:p>
        </p:txBody>
      </p:sp>
      <p:sp>
        <p:nvSpPr>
          <p:cNvPr id="3" name="内容占位符 2"/>
          <p:cNvSpPr>
            <a:spLocks noGrp="1"/>
          </p:cNvSpPr>
          <p:nvPr>
            <p:ph idx="1"/>
          </p:nvPr>
        </p:nvSpPr>
        <p:spPr>
          <a:xfrm>
            <a:off x="1031983" y="1680360"/>
            <a:ext cx="8346723" cy="3332816"/>
          </a:xfrm>
        </p:spPr>
        <p:txBody>
          <a:bodyPr/>
          <a:lstStyle/>
          <a:p>
            <a:r>
              <a:rPr lang="zh-CN" altLang="en-US" sz="2600" dirty="0"/>
              <a:t>避免了冲突的产生，容量的使用更为有效。</a:t>
            </a:r>
            <a:endParaRPr lang="en-US" altLang="zh-CN" sz="2600" dirty="0"/>
          </a:p>
          <a:p>
            <a:r>
              <a:rPr lang="zh-CN" altLang="en-US" sz="2600" dirty="0"/>
              <a:t>交换机可以同时发送多个帧（由不同的站点发出）。这些帧到达交换机端口并穿过交换机背板输出到适当的端口。但考虑到不同的数据帧可能在同一时间到达同一个输出端口，交换机必须有缓冲，以便暂存输入帧的排队序列，直到数据帧被传输到输出端口。</a:t>
            </a:r>
            <a:endParaRPr lang="en-US" altLang="zh-CN" sz="2600" dirty="0"/>
          </a:p>
          <a:p>
            <a:pPr marL="0" indent="0">
              <a:buNone/>
            </a:pPr>
            <a:r>
              <a:rPr lang="en-US" altLang="zh-CN" sz="2600" dirty="0"/>
              <a:t>    </a:t>
            </a:r>
            <a:r>
              <a:rPr lang="zh-CN" altLang="en-US" sz="2600" dirty="0"/>
              <a:t>另</a:t>
            </a:r>
            <a:r>
              <a:rPr lang="zh-CN" altLang="en-US" sz="2600" dirty="0">
                <a:solidFill>
                  <a:srgbClr val="FF0000"/>
                </a:solidFill>
              </a:rPr>
              <a:t>从安全的角度衡量</a:t>
            </a:r>
            <a:r>
              <a:rPr lang="zh-CN" altLang="en-US" sz="2600" dirty="0"/>
              <a:t>。因网络适配器大都支持混杂模式，这就会导致所有的帧都被发到每一台计算机。这种结果在集线器上是无法避免的。而交换机则能提供更好的隔离措施。</a:t>
            </a:r>
            <a:endParaRPr lang="zh-CN" altLang="en-US" sz="26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 </a:t>
            </a:r>
            <a:r>
              <a:rPr lang="zh-CN" altLang="zh-CN" dirty="0">
                <a:latin typeface="Times New Roman" panose="02020603050405020304" pitchFamily="18" charset="0"/>
                <a:cs typeface="Times New Roman" panose="02020603050405020304" pitchFamily="18" charset="0"/>
              </a:rPr>
              <a:t>以</a:t>
            </a:r>
            <a:r>
              <a:rPr lang="zh-CN" altLang="zh-CN" dirty="0"/>
              <a:t>太网交换机的特点</a:t>
            </a:r>
            <a:endParaRPr lang="zh-CN" altLang="en-US" dirty="0"/>
          </a:p>
        </p:txBody>
      </p:sp>
      <p:sp>
        <p:nvSpPr>
          <p:cNvPr id="3" name="内容占位符 2"/>
          <p:cNvSpPr>
            <a:spLocks noGrp="1"/>
          </p:cNvSpPr>
          <p:nvPr>
            <p:ph idx="1"/>
          </p:nvPr>
        </p:nvSpPr>
        <p:spPr>
          <a:xfrm>
            <a:off x="1031983" y="1772816"/>
            <a:ext cx="8346723" cy="3332816"/>
          </a:xfrm>
        </p:spPr>
        <p:txBody>
          <a:bodyPr/>
          <a:lstStyle/>
          <a:p>
            <a:r>
              <a:rPr lang="zh-CN" altLang="zh-CN" dirty="0"/>
              <a:t>以太网交换机实质上就是一个</a:t>
            </a:r>
            <a:r>
              <a:rPr lang="zh-CN" altLang="zh-CN" dirty="0">
                <a:solidFill>
                  <a:srgbClr val="FF0000"/>
                </a:solidFill>
              </a:rPr>
              <a:t>多接口的网桥</a:t>
            </a:r>
            <a:r>
              <a:rPr lang="zh-CN" altLang="en-US" dirty="0">
                <a:solidFill>
                  <a:srgbClr val="FF0000"/>
                </a:solidFill>
              </a:rPr>
              <a:t>。</a:t>
            </a:r>
            <a:endParaRPr lang="en-US" altLang="zh-CN" dirty="0">
              <a:solidFill>
                <a:srgbClr val="FF0000"/>
              </a:solidFill>
            </a:endParaRPr>
          </a:p>
          <a:p>
            <a:pPr lvl="1"/>
            <a:r>
              <a:rPr lang="zh-CN" altLang="zh-CN" dirty="0"/>
              <a:t>通常都有十几个或更多的接口</a:t>
            </a:r>
            <a:r>
              <a:rPr lang="zh-CN" altLang="en-US" dirty="0"/>
              <a:t>。</a:t>
            </a:r>
            <a:endParaRPr lang="en-US" altLang="zh-CN" dirty="0"/>
          </a:p>
          <a:p>
            <a:r>
              <a:rPr lang="zh-CN" altLang="zh-CN" dirty="0"/>
              <a:t>每个接口都直接与一个单台主机或另一个以太网交换机相连，并且一般都</a:t>
            </a:r>
            <a:r>
              <a:rPr lang="zh-CN" altLang="zh-CN" dirty="0">
                <a:solidFill>
                  <a:srgbClr val="FF0000"/>
                </a:solidFill>
              </a:rPr>
              <a:t>工作在全双工方式。</a:t>
            </a:r>
            <a:endParaRPr lang="en-US" altLang="zh-CN" dirty="0">
              <a:solidFill>
                <a:srgbClr val="FF0000"/>
              </a:solidFill>
            </a:endParaRPr>
          </a:p>
          <a:p>
            <a:r>
              <a:rPr lang="zh-CN" altLang="zh-CN" dirty="0"/>
              <a:t>以太网交换机</a:t>
            </a:r>
            <a:r>
              <a:rPr lang="zh-CN" altLang="zh-CN" dirty="0">
                <a:solidFill>
                  <a:srgbClr val="FF0000"/>
                </a:solidFill>
              </a:rPr>
              <a:t>具有并行性</a:t>
            </a:r>
            <a:r>
              <a:rPr lang="zh-CN" altLang="en-US" dirty="0">
                <a:solidFill>
                  <a:srgbClr val="FF0000"/>
                </a:solidFill>
              </a:rPr>
              <a:t>。</a:t>
            </a:r>
            <a:endParaRPr lang="en-US" altLang="zh-CN" dirty="0">
              <a:solidFill>
                <a:srgbClr val="FF0000"/>
              </a:solidFill>
            </a:endParaRPr>
          </a:p>
          <a:p>
            <a:pPr lvl="1"/>
            <a:r>
              <a:rPr lang="zh-CN" altLang="zh-CN" dirty="0"/>
              <a:t>能同时连通多对接口，使多对主机能同时通信</a:t>
            </a:r>
            <a:r>
              <a:rPr lang="zh-CN" altLang="en-US" dirty="0"/>
              <a:t>。</a:t>
            </a:r>
            <a:endParaRPr lang="en-US" altLang="zh-CN" dirty="0"/>
          </a:p>
          <a:p>
            <a:r>
              <a:rPr lang="zh-CN" altLang="zh-CN" dirty="0">
                <a:solidFill>
                  <a:srgbClr val="0000FF"/>
                </a:solidFill>
              </a:rPr>
              <a:t>相互通信的主机都是独占传输媒体，无碰撞地传输数据。</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 </a:t>
            </a:r>
            <a:r>
              <a:rPr lang="zh-CN" altLang="zh-CN" dirty="0">
                <a:latin typeface="Times New Roman" panose="02020603050405020304" pitchFamily="18" charset="0"/>
                <a:cs typeface="Times New Roman" panose="02020603050405020304" pitchFamily="18" charset="0"/>
              </a:rPr>
              <a:t>以</a:t>
            </a:r>
            <a:r>
              <a:rPr lang="zh-CN" altLang="zh-CN" dirty="0"/>
              <a:t>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以太网交换机的</a:t>
            </a:r>
            <a:r>
              <a:rPr lang="zh-CN" altLang="zh-CN" dirty="0">
                <a:solidFill>
                  <a:srgbClr val="FF0000"/>
                </a:solidFill>
              </a:rPr>
              <a:t>接口有存储器，</a:t>
            </a:r>
            <a:r>
              <a:rPr lang="zh-CN" altLang="zh-CN" dirty="0"/>
              <a:t>能在输出端口繁忙时把到来的帧进行缓存</a:t>
            </a:r>
            <a:r>
              <a:rPr lang="zh-CN" altLang="en-US" dirty="0"/>
              <a:t>。</a:t>
            </a:r>
            <a:endParaRPr lang="en-US" altLang="zh-CN" dirty="0"/>
          </a:p>
          <a:p>
            <a:r>
              <a:rPr lang="zh-CN" altLang="zh-CN" dirty="0"/>
              <a:t>以太网交换机是一种</a:t>
            </a:r>
            <a:r>
              <a:rPr lang="zh-CN" altLang="zh-CN" dirty="0">
                <a:solidFill>
                  <a:srgbClr val="FF0000"/>
                </a:solidFill>
              </a:rPr>
              <a:t>即插即用</a:t>
            </a:r>
            <a:r>
              <a:rPr lang="zh-CN" altLang="zh-CN" dirty="0"/>
              <a:t>设备，其内部的帧</a:t>
            </a:r>
            <a:r>
              <a:rPr lang="zh-CN" altLang="zh-CN" dirty="0">
                <a:solidFill>
                  <a:srgbClr val="0000FF"/>
                </a:solidFill>
              </a:rPr>
              <a:t>交换表</a:t>
            </a:r>
            <a:r>
              <a:rPr lang="zh-CN" altLang="zh-CN" dirty="0"/>
              <a:t>（又称为</a:t>
            </a:r>
            <a:r>
              <a:rPr lang="zh-CN" altLang="zh-CN" dirty="0">
                <a:solidFill>
                  <a:srgbClr val="0000FF"/>
                </a:solidFill>
              </a:rPr>
              <a:t>地址表</a:t>
            </a:r>
            <a:r>
              <a:rPr lang="zh-CN" altLang="zh-CN" dirty="0"/>
              <a:t>）是通过</a:t>
            </a:r>
            <a:r>
              <a:rPr lang="zh-CN" altLang="zh-CN" dirty="0">
                <a:solidFill>
                  <a:srgbClr val="0000FF"/>
                </a:solidFill>
              </a:rPr>
              <a:t>自学习算法</a:t>
            </a:r>
            <a:r>
              <a:rPr lang="zh-CN" altLang="zh-CN" dirty="0"/>
              <a:t>自动地逐渐建立起来的。</a:t>
            </a:r>
            <a:endParaRPr lang="en-US" altLang="zh-CN" dirty="0"/>
          </a:p>
          <a:p>
            <a:r>
              <a:rPr lang="zh-CN" altLang="zh-CN" dirty="0"/>
              <a:t>以太网交换机使用了</a:t>
            </a:r>
            <a:r>
              <a:rPr lang="zh-CN" altLang="zh-CN" dirty="0">
                <a:solidFill>
                  <a:srgbClr val="FF0000"/>
                </a:solidFill>
              </a:rPr>
              <a:t>专用的交换结构芯片，</a:t>
            </a:r>
            <a:r>
              <a:rPr lang="zh-CN" altLang="zh-CN" dirty="0"/>
              <a:t>用硬件转发，其转发速率要比使用软件转发的网桥快很多。</a:t>
            </a:r>
            <a:endParaRPr lang="en-US" altLang="zh-CN"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以太网交换机的</a:t>
            </a:r>
            <a:r>
              <a:rPr lang="zh-CN" altLang="en-US" dirty="0"/>
              <a:t>优点</a:t>
            </a:r>
            <a:endParaRPr lang="zh-CN" altLang="en-US" dirty="0"/>
          </a:p>
        </p:txBody>
      </p:sp>
      <p:sp>
        <p:nvSpPr>
          <p:cNvPr id="3" name="内容占位符 2"/>
          <p:cNvSpPr>
            <a:spLocks noGrp="1"/>
          </p:cNvSpPr>
          <p:nvPr>
            <p:ph idx="1"/>
          </p:nvPr>
        </p:nvSpPr>
        <p:spPr>
          <a:xfrm>
            <a:off x="920553" y="2204864"/>
            <a:ext cx="8784976" cy="3332816"/>
          </a:xfrm>
        </p:spPr>
        <p:txBody>
          <a:bodyPr/>
          <a:lstStyle/>
          <a:p>
            <a:r>
              <a:rPr lang="zh-CN" altLang="en-US" sz="2600" dirty="0"/>
              <a:t>用户独</a:t>
            </a:r>
            <a:r>
              <a:rPr lang="zh-CN" altLang="en-US" sz="2600" dirty="0">
                <a:latin typeface="Times New Roman" panose="02020603050405020304" pitchFamily="18" charset="0"/>
                <a:cs typeface="Times New Roman" panose="02020603050405020304" pitchFamily="18" charset="0"/>
              </a:rPr>
              <a:t>享带宽，增加了总容量。</a:t>
            </a:r>
            <a:endParaRPr lang="en-US" altLang="zh-CN" sz="2600" dirty="0">
              <a:latin typeface="Times New Roman" panose="02020603050405020304" pitchFamily="18" charset="0"/>
              <a:cs typeface="Times New Roman" panose="02020603050405020304" pitchFamily="18" charset="0"/>
            </a:endParaRPr>
          </a:p>
          <a:p>
            <a:pPr lvl="1"/>
            <a:r>
              <a:rPr lang="zh-CN" altLang="en-US" sz="2400" dirty="0">
                <a:latin typeface="Times New Roman" panose="02020603050405020304" pitchFamily="18" charset="0"/>
                <a:cs typeface="Times New Roman" panose="02020603050405020304" pitchFamily="18" charset="0"/>
              </a:rPr>
              <a:t>对于普通 </a:t>
            </a:r>
            <a:r>
              <a:rPr lang="en-US" altLang="zh-CN" sz="2400" dirty="0">
                <a:latin typeface="Times New Roman" panose="02020603050405020304" pitchFamily="18" charset="0"/>
                <a:cs typeface="Times New Roman" panose="02020603050405020304" pitchFamily="18" charset="0"/>
              </a:rPr>
              <a:t>10 </a:t>
            </a:r>
            <a:r>
              <a:rPr lang="en-US" altLang="zh-CN" sz="2400" dirty="0" err="1">
                <a:latin typeface="Times New Roman" panose="02020603050405020304" pitchFamily="18" charset="0"/>
                <a:cs typeface="Times New Roman" panose="02020603050405020304" pitchFamily="18" charset="0"/>
              </a:rPr>
              <a:t>Mbit</a:t>
            </a:r>
            <a:r>
              <a:rPr lang="en-US" altLang="zh-CN" sz="2400" dirty="0">
                <a:latin typeface="Times New Roman" panose="02020603050405020304" pitchFamily="18" charset="0"/>
                <a:cs typeface="Times New Roman" panose="02020603050405020304" pitchFamily="18" charset="0"/>
              </a:rPr>
              <a:t>/s </a:t>
            </a:r>
            <a:r>
              <a:rPr lang="zh-CN" altLang="en-US" sz="2400" dirty="0">
                <a:latin typeface="Times New Roman" panose="02020603050405020304" pitchFamily="18" charset="0"/>
                <a:cs typeface="Times New Roman" panose="02020603050405020304" pitchFamily="18" charset="0"/>
              </a:rPr>
              <a:t>的共享式以太网，若共有 </a:t>
            </a:r>
            <a:r>
              <a:rPr lang="en-US" altLang="zh-CN" sz="2400" i="1" dirty="0">
                <a:latin typeface="Times New Roman" panose="02020603050405020304" pitchFamily="18" charset="0"/>
                <a:cs typeface="Times New Roman" panose="02020603050405020304" pitchFamily="18" charset="0"/>
              </a:rPr>
              <a:t>N </a:t>
            </a:r>
            <a:r>
              <a:rPr lang="zh-CN" altLang="en-US" sz="2400" dirty="0">
                <a:latin typeface="Times New Roman" panose="02020603050405020304" pitchFamily="18" charset="0"/>
                <a:cs typeface="Times New Roman" panose="02020603050405020304" pitchFamily="18" charset="0"/>
              </a:rPr>
              <a:t>个用户，则每个用户占有的平均带宽只有总带宽 </a:t>
            </a:r>
            <a:r>
              <a:rPr lang="en-US" altLang="zh-CN" sz="2400" dirty="0">
                <a:latin typeface="Times New Roman" panose="02020603050405020304" pitchFamily="18" charset="0"/>
                <a:cs typeface="Times New Roman" panose="02020603050405020304" pitchFamily="18" charset="0"/>
              </a:rPr>
              <a:t>(10 Mbit/s)</a:t>
            </a:r>
            <a:r>
              <a:rPr lang="zh-CN" altLang="en-US" sz="2400" dirty="0">
                <a:latin typeface="Times New Roman" panose="02020603050405020304" pitchFamily="18" charset="0"/>
                <a:cs typeface="Times New Roman" panose="02020603050405020304" pitchFamily="18" charset="0"/>
              </a:rPr>
              <a:t>的 </a:t>
            </a:r>
            <a:r>
              <a:rPr lang="en-US" altLang="zh-CN" sz="2400" i="1" dirty="0">
                <a:latin typeface="Times New Roman" panose="02020603050405020304" pitchFamily="18" charset="0"/>
                <a:cs typeface="Times New Roman" panose="02020603050405020304" pitchFamily="18" charset="0"/>
              </a:rPr>
              <a:t>N </a:t>
            </a:r>
            <a:r>
              <a:rPr lang="zh-CN" altLang="en-US" sz="2400" dirty="0">
                <a:latin typeface="Times New Roman" panose="02020603050405020304" pitchFamily="18" charset="0"/>
                <a:cs typeface="Times New Roman" panose="02020603050405020304" pitchFamily="18" charset="0"/>
              </a:rPr>
              <a:t>分之一。</a:t>
            </a:r>
            <a:endParaRPr lang="en-US" altLang="zh-CN" sz="2400" dirty="0">
              <a:latin typeface="Times New Roman" panose="02020603050405020304" pitchFamily="18" charset="0"/>
              <a:cs typeface="Times New Roman" panose="02020603050405020304" pitchFamily="18" charset="0"/>
            </a:endParaRPr>
          </a:p>
          <a:p>
            <a:pPr lvl="1"/>
            <a:r>
              <a:rPr lang="zh-CN" altLang="en-US" sz="2400" dirty="0">
                <a:latin typeface="Times New Roman" panose="02020603050405020304" pitchFamily="18" charset="0"/>
                <a:cs typeface="Times New Roman" panose="02020603050405020304" pitchFamily="18" charset="0"/>
              </a:rPr>
              <a:t>使用以太网交换机时，虽然在每个接口到主机的带宽还是 </a:t>
            </a:r>
            <a:r>
              <a:rPr lang="en-US" altLang="zh-CN" sz="2400" dirty="0">
                <a:latin typeface="Times New Roman" panose="02020603050405020304" pitchFamily="18" charset="0"/>
                <a:cs typeface="Times New Roman" panose="02020603050405020304" pitchFamily="18" charset="0"/>
              </a:rPr>
              <a:t>10 </a:t>
            </a:r>
            <a:r>
              <a:rPr lang="en-US" altLang="zh-CN" sz="2400" dirty="0" err="1">
                <a:latin typeface="Times New Roman" panose="02020603050405020304" pitchFamily="18" charset="0"/>
                <a:cs typeface="Times New Roman" panose="02020603050405020304" pitchFamily="18" charset="0"/>
              </a:rPr>
              <a:t>Mbit</a:t>
            </a:r>
            <a:r>
              <a:rPr lang="en-US" altLang="zh-CN" sz="2400" dirty="0">
                <a:latin typeface="Times New Roman" panose="02020603050405020304" pitchFamily="18" charset="0"/>
                <a:cs typeface="Times New Roman" panose="02020603050405020304" pitchFamily="18" charset="0"/>
              </a:rPr>
              <a:t>/s</a:t>
            </a:r>
            <a:r>
              <a:rPr lang="zh-CN" altLang="en-US" sz="2400" dirty="0">
                <a:latin typeface="Times New Roman" panose="02020603050405020304" pitchFamily="18" charset="0"/>
                <a:cs typeface="Times New Roman" panose="02020603050405020304" pitchFamily="18" charset="0"/>
              </a:rPr>
              <a:t>，但由于一个用户在通信时是独占而不是和其他网络用户共享传输媒体的带宽，因此对于拥有 </a:t>
            </a:r>
            <a:r>
              <a:rPr lang="en-US" altLang="zh-CN" sz="2400" i="1" dirty="0">
                <a:latin typeface="Times New Roman" panose="02020603050405020304" pitchFamily="18" charset="0"/>
                <a:cs typeface="Times New Roman" panose="02020603050405020304" pitchFamily="18" charset="0"/>
              </a:rPr>
              <a:t>N </a:t>
            </a:r>
            <a:r>
              <a:rPr lang="zh-CN" altLang="en-US" sz="2400" dirty="0">
                <a:latin typeface="Times New Roman" panose="02020603050405020304" pitchFamily="18" charset="0"/>
                <a:cs typeface="Times New Roman" panose="02020603050405020304" pitchFamily="18" charset="0"/>
              </a:rPr>
              <a:t>个接口的交换机的总容量为 </a:t>
            </a:r>
            <a:r>
              <a:rPr lang="en-US" altLang="zh-CN" sz="2400" i="1" dirty="0">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10 </a:t>
            </a:r>
            <a:r>
              <a:rPr lang="en-US" altLang="zh-CN" sz="2400" dirty="0" err="1">
                <a:latin typeface="Times New Roman" panose="02020603050405020304" pitchFamily="18" charset="0"/>
                <a:cs typeface="Times New Roman" panose="02020603050405020304" pitchFamily="18" charset="0"/>
              </a:rPr>
              <a:t>Mbit</a:t>
            </a:r>
            <a:r>
              <a:rPr lang="en-US" altLang="zh-CN" sz="2400" dirty="0">
                <a:latin typeface="Times New Roman" panose="02020603050405020304" pitchFamily="18" charset="0"/>
                <a:cs typeface="Times New Roman" panose="02020603050405020304" pitchFamily="18" charset="0"/>
              </a:rPr>
              <a:t>/s</a:t>
            </a:r>
            <a:r>
              <a:rPr lang="zh-CN" altLang="en-US" sz="24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zh-CN" altLang="zh-CN" sz="2600" dirty="0">
                <a:latin typeface="Times New Roman" panose="02020603050405020304" pitchFamily="18" charset="0"/>
                <a:cs typeface="Times New Roman" panose="02020603050405020304" pitchFamily="18" charset="0"/>
              </a:rPr>
              <a:t>从共享总线以太网转到交换式以太网时，所有接入设备的软件和硬件、适配器等都不需要</a:t>
            </a:r>
            <a:r>
              <a:rPr lang="zh-CN" altLang="en-US" sz="2600" dirty="0">
                <a:latin typeface="Times New Roman" panose="02020603050405020304" pitchFamily="18" charset="0"/>
                <a:cs typeface="Times New Roman" panose="02020603050405020304" pitchFamily="18" charset="0"/>
              </a:rPr>
              <a:t>做</a:t>
            </a:r>
            <a:r>
              <a:rPr lang="zh-CN" altLang="zh-CN" sz="2600" dirty="0">
                <a:latin typeface="Times New Roman" panose="02020603050405020304" pitchFamily="18" charset="0"/>
                <a:cs typeface="Times New Roman" panose="02020603050405020304" pitchFamily="18" charset="0"/>
              </a:rPr>
              <a:t>任何改动。</a:t>
            </a:r>
            <a:endParaRPr lang="zh-CN" altLang="zh-CN" sz="2600" dirty="0">
              <a:latin typeface="Times New Roman" panose="02020603050405020304" pitchFamily="18" charset="0"/>
              <a:cs typeface="Times New Roman" panose="02020603050405020304" pitchFamily="18" charset="0"/>
            </a:endParaRPr>
          </a:p>
          <a:p>
            <a:r>
              <a:rPr lang="zh-CN" altLang="zh-CN" sz="2600" dirty="0">
                <a:latin typeface="Times New Roman" panose="02020603050405020304" pitchFamily="18" charset="0"/>
                <a:cs typeface="Times New Roman" panose="02020603050405020304" pitchFamily="18" charset="0"/>
              </a:rPr>
              <a:t>以太网交换机一般都具有多种速率的接口，方便了各种不同情况的用户。</a:t>
            </a:r>
            <a:endParaRPr lang="zh-CN" altLang="zh-CN" sz="2600" dirty="0">
              <a:latin typeface="Times New Roman" panose="02020603050405020304" pitchFamily="18" charset="0"/>
              <a:cs typeface="Times New Roman" panose="02020603050405020304" pitchFamily="18" charset="0"/>
            </a:endParaRPr>
          </a:p>
          <a:p>
            <a:endParaRPr lang="zh-CN" altLang="en-US" sz="28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以太网交换机</a:t>
            </a:r>
            <a:r>
              <a:rPr lang="zh-CN" altLang="en-US" dirty="0"/>
              <a:t>的交换方式</a:t>
            </a:r>
            <a:endParaRPr lang="zh-CN" altLang="en-US" dirty="0"/>
          </a:p>
        </p:txBody>
      </p:sp>
      <p:sp>
        <p:nvSpPr>
          <p:cNvPr id="3" name="内容占位符 2"/>
          <p:cNvSpPr>
            <a:spLocks noGrp="1"/>
          </p:cNvSpPr>
          <p:nvPr>
            <p:ph idx="1"/>
          </p:nvPr>
        </p:nvSpPr>
        <p:spPr>
          <a:xfrm>
            <a:off x="1031983" y="1268760"/>
            <a:ext cx="8346723" cy="3332816"/>
          </a:xfrm>
        </p:spPr>
        <p:txBody>
          <a:bodyPr/>
          <a:lstStyle/>
          <a:p>
            <a:r>
              <a:rPr lang="zh-CN" altLang="zh-CN" dirty="0">
                <a:solidFill>
                  <a:srgbClr val="FF0000"/>
                </a:solidFill>
              </a:rPr>
              <a:t>存储转发方式</a:t>
            </a:r>
            <a:endParaRPr lang="en-US" altLang="zh-CN" dirty="0">
              <a:solidFill>
                <a:srgbClr val="FF0000"/>
              </a:solidFill>
            </a:endParaRPr>
          </a:p>
          <a:p>
            <a:pPr lvl="1"/>
            <a:r>
              <a:rPr lang="zh-CN" altLang="zh-CN" dirty="0"/>
              <a:t>把整个数据帧先缓存后再进行处理</a:t>
            </a:r>
            <a:r>
              <a:rPr lang="zh-CN" altLang="en-US" dirty="0"/>
              <a:t>。</a:t>
            </a:r>
            <a:endParaRPr lang="en-US" altLang="zh-CN" dirty="0"/>
          </a:p>
          <a:p>
            <a:r>
              <a:rPr lang="zh-CN" altLang="zh-CN" dirty="0">
                <a:solidFill>
                  <a:srgbClr val="FF0000"/>
                </a:solidFill>
                <a:latin typeface="Times New Roman" panose="02020603050405020304" pitchFamily="18" charset="0"/>
                <a:cs typeface="Times New Roman" panose="02020603050405020304" pitchFamily="18" charset="0"/>
              </a:rPr>
              <a:t>直通</a:t>
            </a:r>
            <a:r>
              <a:rPr lang="en-US" altLang="zh-CN" dirty="0">
                <a:solidFill>
                  <a:srgbClr val="FF0000"/>
                </a:solidFill>
                <a:latin typeface="Times New Roman" panose="02020603050405020304" pitchFamily="18" charset="0"/>
                <a:cs typeface="Times New Roman" panose="02020603050405020304" pitchFamily="18" charset="0"/>
              </a:rPr>
              <a:t> (cut-through) </a:t>
            </a:r>
            <a:r>
              <a:rPr lang="zh-CN" altLang="zh-CN" dirty="0">
                <a:solidFill>
                  <a:srgbClr val="FF0000"/>
                </a:solidFill>
                <a:latin typeface="Times New Roman" panose="02020603050405020304" pitchFamily="18" charset="0"/>
                <a:cs typeface="Times New Roman" panose="02020603050405020304" pitchFamily="18" charset="0"/>
              </a:rPr>
              <a:t>方式</a:t>
            </a:r>
            <a:endParaRPr lang="en-US" altLang="zh-CN" dirty="0">
              <a:solidFill>
                <a:srgbClr val="FF0000"/>
              </a:solidFill>
              <a:latin typeface="Times New Roman" panose="02020603050405020304" pitchFamily="18" charset="0"/>
              <a:cs typeface="Times New Roman" panose="02020603050405020304" pitchFamily="18" charset="0"/>
            </a:endParaRPr>
          </a:p>
          <a:p>
            <a:pPr lvl="1"/>
            <a:r>
              <a:rPr lang="zh-CN" altLang="zh-CN" dirty="0">
                <a:latin typeface="Times New Roman" panose="02020603050405020304" pitchFamily="18" charset="0"/>
                <a:cs typeface="Times New Roman" panose="02020603050405020304" pitchFamily="18" charset="0"/>
              </a:rPr>
              <a:t>接收数据帧的同时就</a:t>
            </a:r>
            <a:r>
              <a:rPr lang="zh-CN" altLang="zh-CN" dirty="0">
                <a:solidFill>
                  <a:srgbClr val="0000FF"/>
                </a:solidFill>
                <a:latin typeface="Times New Roman" panose="02020603050405020304" pitchFamily="18" charset="0"/>
                <a:cs typeface="Times New Roman" panose="02020603050405020304" pitchFamily="18" charset="0"/>
              </a:rPr>
              <a:t>立即按数据帧的目的</a:t>
            </a:r>
            <a:r>
              <a:rPr lang="en-US" altLang="zh-CN" dirty="0">
                <a:solidFill>
                  <a:srgbClr val="0000FF"/>
                </a:solidFill>
                <a:latin typeface="Times New Roman" panose="02020603050405020304" pitchFamily="18" charset="0"/>
                <a:cs typeface="Times New Roman" panose="02020603050405020304" pitchFamily="18" charset="0"/>
              </a:rPr>
              <a:t> MAC </a:t>
            </a:r>
            <a:r>
              <a:rPr lang="zh-CN" altLang="zh-CN" dirty="0">
                <a:solidFill>
                  <a:srgbClr val="0000FF"/>
                </a:solidFill>
                <a:latin typeface="Times New Roman" panose="02020603050405020304" pitchFamily="18" charset="0"/>
                <a:cs typeface="Times New Roman" panose="02020603050405020304" pitchFamily="18" charset="0"/>
              </a:rPr>
              <a:t>地址</a:t>
            </a:r>
            <a:r>
              <a:rPr lang="zh-CN" altLang="zh-CN" dirty="0">
                <a:latin typeface="Times New Roman" panose="02020603050405020304" pitchFamily="18" charset="0"/>
                <a:cs typeface="Times New Roman" panose="02020603050405020304" pitchFamily="18" charset="0"/>
              </a:rPr>
              <a:t>决定该帧的转发接口，因而提高了帧的转发速度</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zh-CN" altLang="zh-CN" dirty="0">
                <a:solidFill>
                  <a:srgbClr val="FF0000"/>
                </a:solidFill>
                <a:latin typeface="Times New Roman" panose="02020603050405020304" pitchFamily="18" charset="0"/>
                <a:cs typeface="Times New Roman" panose="02020603050405020304" pitchFamily="18" charset="0"/>
              </a:rPr>
              <a:t>缺点</a:t>
            </a:r>
            <a:r>
              <a:rPr lang="zh-CN" altLang="zh-CN" dirty="0">
                <a:latin typeface="Times New Roman" panose="02020603050405020304" pitchFamily="18" charset="0"/>
                <a:cs typeface="Times New Roman" panose="02020603050405020304" pitchFamily="18" charset="0"/>
              </a:rPr>
              <a:t>是它不检查差错就直接将</a:t>
            </a:r>
            <a:r>
              <a:rPr lang="zh-CN" altLang="zh-CN" dirty="0"/>
              <a:t>帧转发出去，因此有可能也将一些无效帧转发给其他的站</a:t>
            </a:r>
            <a:r>
              <a:rPr lang="zh-CN" altLang="en-US" dirty="0"/>
              <a:t>。</a:t>
            </a:r>
            <a:endParaRPr lang="zh-CN" altLang="en-US" dirty="0"/>
          </a:p>
        </p:txBody>
      </p:sp>
      <p:sp>
        <p:nvSpPr>
          <p:cNvPr id="4" name="矩形 3"/>
          <p:cNvSpPr/>
          <p:nvPr/>
        </p:nvSpPr>
        <p:spPr>
          <a:xfrm>
            <a:off x="704528" y="4797152"/>
            <a:ext cx="8784976"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anose="02010609060101010101" pitchFamily="2" charset="-122"/>
              </a:rPr>
              <a:t>在某些情况下，仍需要采用基于软件的存储转发方式进行交换，例如，当需要进行线路速率匹配、协议转换或差错检测时</a:t>
            </a:r>
            <a:r>
              <a:rPr lang="zh-CN" altLang="en-US" sz="2400" b="1" dirty="0">
                <a:solidFill>
                  <a:srgbClr val="000066"/>
                </a:solidFill>
                <a:latin typeface="+mn-lt"/>
                <a:ea typeface="黑体" panose="02010609060101010101" pitchFamily="2" charset="-122"/>
              </a:rPr>
              <a:t>。</a:t>
            </a:r>
            <a:endParaRPr lang="zh-CN" altLang="en-US" sz="2400" b="1" dirty="0">
              <a:solidFill>
                <a:srgbClr val="000066"/>
              </a:solidFill>
              <a:latin typeface="+mn-lt"/>
              <a:ea typeface="黑体" panose="02010609060101010101" pitchFamily="2" charset="-122"/>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Times New Roman" panose="02020603050405020304" pitchFamily="18" charset="0"/>
                <a:cs typeface="Times New Roman" panose="02020603050405020304" pitchFamily="18" charset="0"/>
              </a:rPr>
              <a:t>2. </a:t>
            </a:r>
            <a:r>
              <a:rPr lang="zh-CN" altLang="zh-CN" sz="3600" dirty="0"/>
              <a:t>以太网交换机的自学习功能</a:t>
            </a:r>
            <a:endParaRPr lang="zh-CN" altLang="en-US" sz="3600" dirty="0"/>
          </a:p>
        </p:txBody>
      </p:sp>
      <p:sp>
        <p:nvSpPr>
          <p:cNvPr id="3" name="内容占位符 2"/>
          <p:cNvSpPr>
            <a:spLocks noGrp="1"/>
          </p:cNvSpPr>
          <p:nvPr>
            <p:ph idx="1"/>
          </p:nvPr>
        </p:nvSpPr>
        <p:spPr>
          <a:xfrm>
            <a:off x="1031983" y="1340768"/>
            <a:ext cx="8346723" cy="1037858"/>
          </a:xfrm>
        </p:spPr>
        <p:txBody>
          <a:bodyPr/>
          <a:lstStyle/>
          <a:p>
            <a:r>
              <a:rPr lang="zh-CN" altLang="zh-CN" dirty="0"/>
              <a:t>以太网交换机</a:t>
            </a:r>
            <a:r>
              <a:rPr lang="zh-CN" altLang="en-US" dirty="0"/>
              <a:t>运行自学习算法自动维护</a:t>
            </a:r>
            <a:r>
              <a:rPr lang="zh-CN" altLang="en-US" dirty="0">
                <a:solidFill>
                  <a:srgbClr val="FF0000"/>
                </a:solidFill>
              </a:rPr>
              <a:t>交换表。</a:t>
            </a:r>
            <a:endParaRPr lang="en-US" altLang="zh-CN" dirty="0">
              <a:solidFill>
                <a:srgbClr val="FF0000"/>
              </a:solidFill>
            </a:endParaRPr>
          </a:p>
          <a:p>
            <a:r>
              <a:rPr lang="zh-CN" altLang="zh-CN" dirty="0"/>
              <a:t>开始</a:t>
            </a:r>
            <a:r>
              <a:rPr lang="zh-CN" altLang="en-US" dirty="0"/>
              <a:t>时</a:t>
            </a:r>
            <a:r>
              <a:rPr lang="zh-CN" altLang="zh-CN" dirty="0"/>
              <a:t>，以太网交换机里面的交换表是空的</a:t>
            </a:r>
            <a:r>
              <a:rPr lang="zh-CN" altLang="en-US" dirty="0"/>
              <a:t>。</a:t>
            </a:r>
            <a:endParaRPr lang="zh-CN" altLang="en-US" dirty="0"/>
          </a:p>
        </p:txBody>
      </p:sp>
      <p:grpSp>
        <p:nvGrpSpPr>
          <p:cNvPr id="41" name="组合 40"/>
          <p:cNvGrpSpPr/>
          <p:nvPr/>
        </p:nvGrpSpPr>
        <p:grpSpPr>
          <a:xfrm>
            <a:off x="2390532" y="2564904"/>
            <a:ext cx="4908912" cy="3702025"/>
            <a:chOff x="2390532" y="2564904"/>
            <a:chExt cx="4908912" cy="3702025"/>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ln>
          </p:spPr>
          <p:txBody>
            <a:bodyPr wrap="none" anchor="ctr"/>
            <a:lstStyle/>
            <a:p>
              <a:endParaRPr lang="zh-CN" altLang="en-US" b="1">
                <a:latin typeface="+mn-lt"/>
                <a:ea typeface="黑体" panose="02010609060101010101" pitchFamily="2" charset="-122"/>
              </a:endParaRPr>
            </a:p>
          </p:txBody>
        </p:sp>
        <p:cxnSp>
          <p:nvCxnSpPr>
            <p:cNvPr id="6" name="直接连接符 5"/>
            <p:cNvCxnSpPr>
              <a:stCxn id="27"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anose="02010609060101010101" pitchFamily="2" charset="-122"/>
                </a:rPr>
                <a:t>MAC</a:t>
              </a:r>
              <a:r>
                <a:rPr kumimoji="1" lang="zh-CN" altLang="en-US" sz="1600" b="1" dirty="0">
                  <a:latin typeface="+mn-lt"/>
                  <a:ea typeface="黑体" panose="02010609060101010101" pitchFamily="2" charset="-122"/>
                </a:rPr>
                <a:t>地址  接口   有效时间</a:t>
              </a:r>
              <a:endParaRPr kumimoji="1" lang="zh-CN" altLang="en-US" sz="1600" b="1" dirty="0">
                <a:latin typeface="+mn-lt"/>
                <a:ea typeface="黑体" panose="02010609060101010101" pitchFamily="2" charset="-122"/>
              </a:endParaRPr>
            </a:p>
            <a:p>
              <a:pPr defTabSz="762000" eaLnBrk="0" hangingPunct="0">
                <a:lnSpc>
                  <a:spcPct val="115000"/>
                </a:lnSpc>
              </a:pPr>
              <a:r>
                <a:rPr kumimoji="1" lang="zh-CN" altLang="en-US" sz="1600" b="1" dirty="0">
                  <a:latin typeface="+mn-lt"/>
                  <a:ea typeface="黑体" panose="02010609060101010101" pitchFamily="2" charset="-122"/>
                </a:rPr>
                <a:t>   </a:t>
              </a:r>
              <a:endParaRPr kumimoji="1" lang="en-US" altLang="zh-CN" sz="1600" b="1" baseline="-25000" dirty="0">
                <a:latin typeface="+mn-lt"/>
                <a:ea typeface="黑体" panose="02010609060101010101" pitchFamily="2" charset="-122"/>
              </a:endParaRPr>
            </a:p>
          </p:txBody>
        </p:sp>
        <p:sp>
          <p:nvSpPr>
            <p:cNvPr id="11"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anose="02010609060101010101" pitchFamily="2" charset="-122"/>
                  <a:ea typeface="黑体" panose="02010609060101010101" pitchFamily="2" charset="-122"/>
                </a:rPr>
                <a:t>以太网交换机</a:t>
              </a:r>
              <a:endParaRPr kumimoji="1" lang="en-US" altLang="zh-CN" sz="2400" b="1" dirty="0">
                <a:latin typeface="黑体" panose="02010609060101010101" pitchFamily="2" charset="-122"/>
                <a:ea typeface="黑体" panose="02010609060101010101" pitchFamily="2" charset="-122"/>
              </a:endParaRPr>
            </a:p>
          </p:txBody>
        </p:sp>
        <p:pic>
          <p:nvPicPr>
            <p:cNvPr id="1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A</a:t>
              </a:r>
              <a:endParaRPr kumimoji="1" lang="en-US" altLang="zh-CN" sz="1600" b="1" baseline="-25000" dirty="0">
                <a:latin typeface="+mn-lt"/>
                <a:ea typeface="黑体" panose="02010609060101010101" pitchFamily="2"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grpSp>
          <p:nvGrpSpPr>
            <p:cNvPr id="19" name="组合 57"/>
            <p:cNvGrpSpPr/>
            <p:nvPr/>
          </p:nvGrpSpPr>
          <p:grpSpPr bwMode="auto">
            <a:xfrm>
              <a:off x="3452906" y="3068873"/>
              <a:ext cx="296557" cy="335989"/>
              <a:chOff x="2267744" y="1268760"/>
              <a:chExt cx="297274" cy="335989"/>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1"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1</a:t>
                </a:r>
                <a:endParaRPr kumimoji="1" lang="en-US" altLang="zh-CN" sz="1600" b="1" baseline="-25000">
                  <a:latin typeface="+mn-lt"/>
                  <a:ea typeface="黑体" panose="02010609060101010101" pitchFamily="2" charset="-122"/>
                </a:endParaRPr>
              </a:p>
            </p:txBody>
          </p:sp>
        </p:grpSp>
        <p:grpSp>
          <p:nvGrpSpPr>
            <p:cNvPr id="22" name="组合 58"/>
            <p:cNvGrpSpPr/>
            <p:nvPr/>
          </p:nvGrpSpPr>
          <p:grpSpPr bwMode="auto">
            <a:xfrm>
              <a:off x="3452906" y="3456224"/>
              <a:ext cx="296557" cy="335989"/>
              <a:chOff x="2267744" y="1268760"/>
              <a:chExt cx="297274" cy="337019"/>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4"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2</a:t>
                </a:r>
                <a:endParaRPr kumimoji="1" lang="en-US" altLang="zh-CN" sz="1600" b="1" baseline="-25000">
                  <a:latin typeface="+mn-lt"/>
                  <a:ea typeface="黑体" panose="02010609060101010101" pitchFamily="2" charset="-122"/>
                </a:endParaRPr>
              </a:p>
            </p:txBody>
          </p:sp>
        </p:grpSp>
        <p:grpSp>
          <p:nvGrpSpPr>
            <p:cNvPr id="25" name="组合 61"/>
            <p:cNvGrpSpPr/>
            <p:nvPr/>
          </p:nvGrpSpPr>
          <p:grpSpPr bwMode="auto">
            <a:xfrm>
              <a:off x="6033123" y="3456224"/>
              <a:ext cx="296557" cy="335989"/>
              <a:chOff x="2267744" y="1268760"/>
              <a:chExt cx="295640" cy="337019"/>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7"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4</a:t>
                </a:r>
                <a:endParaRPr kumimoji="1" lang="en-US" altLang="zh-CN" sz="1600" b="1" baseline="-25000">
                  <a:latin typeface="+mn-lt"/>
                  <a:ea typeface="黑体" panose="02010609060101010101" pitchFamily="2" charset="-122"/>
                </a:endParaRPr>
              </a:p>
            </p:txBody>
          </p:sp>
        </p:grpSp>
        <p:grpSp>
          <p:nvGrpSpPr>
            <p:cNvPr id="28" name="组合 64"/>
            <p:cNvGrpSpPr/>
            <p:nvPr/>
          </p:nvGrpSpPr>
          <p:grpSpPr bwMode="auto">
            <a:xfrm>
              <a:off x="6033123" y="3068873"/>
              <a:ext cx="296557" cy="335989"/>
              <a:chOff x="2267744" y="1268760"/>
              <a:chExt cx="295640" cy="335429"/>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30"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3</a:t>
                </a:r>
                <a:endParaRPr kumimoji="1" lang="en-US" altLang="zh-CN" sz="1600" b="1" baseline="-25000">
                  <a:latin typeface="+mn-lt"/>
                  <a:ea typeface="黑体" panose="02010609060101010101" pitchFamily="2" charset="-122"/>
                </a:endParaRPr>
              </a:p>
            </p:txBody>
          </p:sp>
        </p:grpSp>
        <p:sp>
          <p:nvSpPr>
            <p:cNvPr id="31"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anose="02010609060101010101" pitchFamily="2" charset="-122"/>
                </a:rPr>
                <a:t>交换表</a:t>
              </a:r>
              <a:endParaRPr kumimoji="1" lang="en-US" altLang="zh-CN" b="1" dirty="0">
                <a:latin typeface="+mn-lt"/>
                <a:ea typeface="黑体" panose="02010609060101010101" pitchFamily="2" charset="-122"/>
              </a:endParaRPr>
            </a:p>
          </p:txBody>
        </p:sp>
        <p:pic>
          <p:nvPicPr>
            <p:cNvPr id="3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D</a:t>
              </a:r>
              <a:endParaRPr kumimoji="1" lang="en-US" altLang="zh-CN" sz="1600" b="1" baseline="-25000" dirty="0">
                <a:latin typeface="+mn-lt"/>
                <a:ea typeface="黑体" panose="02010609060101010101" pitchFamily="2" charset="-122"/>
              </a:endParaRPr>
            </a:p>
          </p:txBody>
        </p:sp>
        <p:pic>
          <p:nvPicPr>
            <p:cNvPr id="34"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B</a:t>
              </a:r>
              <a:endParaRPr kumimoji="1" lang="en-US" altLang="zh-CN" sz="1600" b="1" baseline="-25000" dirty="0">
                <a:latin typeface="+mn-lt"/>
                <a:ea typeface="黑体" panose="02010609060101010101" pitchFamily="2"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3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C</a:t>
              </a:r>
              <a:endParaRPr kumimoji="1" lang="en-US" altLang="zh-CN" sz="1600" b="1" baseline="-25000" dirty="0">
                <a:latin typeface="+mn-lt"/>
                <a:ea typeface="黑体" panose="02010609060101010101" pitchFamily="2" charset="-122"/>
              </a:endParaRPr>
            </a:p>
          </p:txBody>
        </p:sp>
        <p:sp>
          <p:nvSpPr>
            <p:cNvPr id="40" name="矩形 39"/>
            <p:cNvSpPr/>
            <p:nvPr/>
          </p:nvSpPr>
          <p:spPr>
            <a:xfrm>
              <a:off x="3417503" y="5805264"/>
              <a:ext cx="2969083" cy="461665"/>
            </a:xfrm>
            <a:prstGeom prst="rect">
              <a:avLst/>
            </a:prstGeom>
          </p:spPr>
          <p:txBody>
            <a:bodyPr wrap="square">
              <a:spAutoFit/>
            </a:bodyPr>
            <a:lstStyle/>
            <a:p>
              <a:pPr algn="ctr"/>
              <a:r>
                <a:rPr lang="zh-CN" altLang="en-US" sz="2400" b="1" dirty="0">
                  <a:latin typeface="+mn-lt"/>
                  <a:ea typeface="黑体" panose="02010609060101010101" pitchFamily="2" charset="-122"/>
                </a:rPr>
                <a:t>交换表一开始是空的</a:t>
              </a:r>
              <a:endParaRPr lang="zh-CN" altLang="en-US" sz="2400" b="1" dirty="0">
                <a:latin typeface="+mn-lt"/>
                <a:ea typeface="黑体" panose="02010609060101010101" pitchFamily="2" charset="-122"/>
              </a:endParaRPr>
            </a:p>
          </p:txBody>
        </p:sp>
      </p:grpSp>
      <p:sp>
        <p:nvSpPr>
          <p:cNvPr id="42" name="灯片编号占位符 4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按照以下自学习算法</a:t>
            </a:r>
            <a:br>
              <a:rPr lang="en-US" altLang="zh-CN" sz="3200" dirty="0"/>
            </a:br>
            <a:r>
              <a:rPr lang="zh-CN" altLang="en-US" sz="3200" dirty="0"/>
              <a:t>处理收到的帧和建立交换表</a:t>
            </a:r>
            <a:endParaRPr lang="zh-CN" altLang="en-US" sz="3200" dirty="0"/>
          </a:p>
        </p:txBody>
      </p:sp>
      <p:sp>
        <p:nvSpPr>
          <p:cNvPr id="3" name="内容占位符 2"/>
          <p:cNvSpPr>
            <a:spLocks noGrp="1"/>
          </p:cNvSpPr>
          <p:nvPr>
            <p:ph idx="1"/>
          </p:nvPr>
        </p:nvSpPr>
        <p:spPr>
          <a:xfrm>
            <a:off x="1031983" y="2204864"/>
            <a:ext cx="8346723" cy="3332816"/>
          </a:xfrm>
        </p:spPr>
        <p:txBody>
          <a:bodyPr/>
          <a:lstStyle/>
          <a:p>
            <a:r>
              <a:rPr lang="en-US" altLang="zh-CN" sz="2800" dirty="0">
                <a:latin typeface="Times New Roman" panose="02020603050405020304" pitchFamily="18" charset="0"/>
                <a:cs typeface="Times New Roman" panose="02020603050405020304" pitchFamily="18" charset="0"/>
              </a:rPr>
              <a:t>A </a:t>
            </a:r>
            <a:r>
              <a:rPr lang="zh-CN" altLang="zh-CN" sz="2800" dirty="0">
                <a:latin typeface="Times New Roman" panose="02020603050405020304" pitchFamily="18" charset="0"/>
                <a:cs typeface="Times New Roman" panose="02020603050405020304" pitchFamily="18" charset="0"/>
              </a:rPr>
              <a:t>先向</a:t>
            </a:r>
            <a:r>
              <a:rPr lang="en-US" altLang="zh-CN" sz="2800" dirty="0">
                <a:latin typeface="Times New Roman" panose="02020603050405020304" pitchFamily="18" charset="0"/>
                <a:cs typeface="Times New Roman" panose="02020603050405020304" pitchFamily="18" charset="0"/>
              </a:rPr>
              <a:t> B </a:t>
            </a:r>
            <a:r>
              <a:rPr lang="zh-CN" altLang="zh-CN" sz="2800" dirty="0">
                <a:latin typeface="Times New Roman" panose="02020603050405020304" pitchFamily="18" charset="0"/>
                <a:cs typeface="Times New Roman" panose="02020603050405020304" pitchFamily="18" charset="0"/>
              </a:rPr>
              <a:t>发送一帧，从接口</a:t>
            </a:r>
            <a:r>
              <a:rPr lang="en-US" altLang="zh-CN" sz="2800" dirty="0">
                <a:latin typeface="Times New Roman" panose="02020603050405020304" pitchFamily="18" charset="0"/>
                <a:cs typeface="Times New Roman" panose="02020603050405020304" pitchFamily="18" charset="0"/>
              </a:rPr>
              <a:t> 1 </a:t>
            </a:r>
            <a:r>
              <a:rPr lang="zh-CN" altLang="zh-CN" sz="2800" dirty="0">
                <a:latin typeface="Times New Roman" panose="02020603050405020304" pitchFamily="18" charset="0"/>
                <a:cs typeface="Times New Roman" panose="02020603050405020304" pitchFamily="18" charset="0"/>
              </a:rPr>
              <a:t>进入到交换机。</a:t>
            </a:r>
            <a:endParaRPr lang="en-US" altLang="zh-CN" sz="2800" dirty="0">
              <a:latin typeface="Times New Roman" panose="02020603050405020304" pitchFamily="18" charset="0"/>
              <a:cs typeface="Times New Roman" panose="02020603050405020304" pitchFamily="18" charset="0"/>
            </a:endParaRPr>
          </a:p>
          <a:p>
            <a:r>
              <a:rPr lang="zh-CN" altLang="zh-CN" sz="2800" dirty="0">
                <a:latin typeface="Times New Roman" panose="02020603050405020304" pitchFamily="18" charset="0"/>
                <a:cs typeface="Times New Roman" panose="02020603050405020304" pitchFamily="18" charset="0"/>
              </a:rPr>
              <a:t>交换机收到帧后，</a:t>
            </a:r>
            <a:r>
              <a:rPr lang="zh-CN" altLang="zh-CN" sz="2800" dirty="0">
                <a:solidFill>
                  <a:srgbClr val="FF0000"/>
                </a:solidFill>
                <a:latin typeface="Times New Roman" panose="02020603050405020304" pitchFamily="18" charset="0"/>
                <a:cs typeface="Times New Roman" panose="02020603050405020304" pitchFamily="18" charset="0"/>
              </a:rPr>
              <a:t>先查找交换表，</a:t>
            </a:r>
            <a:r>
              <a:rPr lang="zh-CN" altLang="zh-CN" sz="2800" dirty="0">
                <a:solidFill>
                  <a:srgbClr val="0000FF"/>
                </a:solidFill>
                <a:latin typeface="Times New Roman" panose="02020603050405020304" pitchFamily="18" charset="0"/>
                <a:cs typeface="Times New Roman" panose="02020603050405020304" pitchFamily="18" charset="0"/>
              </a:rPr>
              <a:t>没有查到应从哪个接口转发这个帧。</a:t>
            </a:r>
            <a:endParaRPr lang="en-US" altLang="zh-CN" sz="2800" dirty="0">
              <a:solidFill>
                <a:srgbClr val="0000FF"/>
              </a:solidFill>
              <a:latin typeface="Times New Roman" panose="02020603050405020304" pitchFamily="18" charset="0"/>
              <a:cs typeface="Times New Roman" panose="02020603050405020304" pitchFamily="18" charset="0"/>
            </a:endParaRPr>
          </a:p>
          <a:p>
            <a:r>
              <a:rPr lang="zh-CN" altLang="zh-CN" sz="2800" dirty="0">
                <a:solidFill>
                  <a:srgbClr val="0000FF"/>
                </a:solidFill>
                <a:latin typeface="Times New Roman" panose="02020603050405020304" pitchFamily="18" charset="0"/>
                <a:cs typeface="Times New Roman" panose="02020603050405020304" pitchFamily="18" charset="0"/>
              </a:rPr>
              <a:t>交换机把这个帧的</a:t>
            </a:r>
            <a:r>
              <a:rPr lang="zh-CN" altLang="zh-CN" sz="2800" dirty="0">
                <a:solidFill>
                  <a:srgbClr val="FF0000"/>
                </a:solidFill>
                <a:latin typeface="Times New Roman" panose="02020603050405020304" pitchFamily="18" charset="0"/>
                <a:cs typeface="Times New Roman" panose="02020603050405020304" pitchFamily="18" charset="0"/>
              </a:rPr>
              <a:t>源地址</a:t>
            </a:r>
            <a:r>
              <a:rPr lang="en-US" altLang="zh-CN" sz="2800" dirty="0">
                <a:solidFill>
                  <a:srgbClr val="FF0000"/>
                </a:solidFill>
                <a:latin typeface="Times New Roman" panose="02020603050405020304" pitchFamily="18" charset="0"/>
                <a:cs typeface="Times New Roman" panose="02020603050405020304" pitchFamily="18" charset="0"/>
              </a:rPr>
              <a:t> A </a:t>
            </a:r>
            <a:r>
              <a:rPr lang="zh-CN" altLang="zh-CN" sz="2800" dirty="0">
                <a:solidFill>
                  <a:srgbClr val="0000FF"/>
                </a:solidFill>
                <a:latin typeface="Times New Roman" panose="02020603050405020304" pitchFamily="18" charset="0"/>
                <a:cs typeface="Times New Roman" panose="02020603050405020304" pitchFamily="18" charset="0"/>
              </a:rPr>
              <a:t>和</a:t>
            </a:r>
            <a:r>
              <a:rPr lang="zh-CN" altLang="zh-CN" sz="2800" dirty="0">
                <a:solidFill>
                  <a:srgbClr val="FF0000"/>
                </a:solidFill>
                <a:latin typeface="Times New Roman" panose="02020603050405020304" pitchFamily="18" charset="0"/>
                <a:cs typeface="Times New Roman" panose="02020603050405020304" pitchFamily="18" charset="0"/>
              </a:rPr>
              <a:t>接口</a:t>
            </a:r>
            <a:r>
              <a:rPr lang="en-US" altLang="zh-CN" sz="2800" dirty="0">
                <a:solidFill>
                  <a:srgbClr val="FF0000"/>
                </a:solidFill>
                <a:latin typeface="Times New Roman" panose="02020603050405020304" pitchFamily="18" charset="0"/>
                <a:cs typeface="Times New Roman" panose="02020603050405020304" pitchFamily="18" charset="0"/>
              </a:rPr>
              <a:t> 1 </a:t>
            </a:r>
            <a:r>
              <a:rPr lang="zh-CN" altLang="zh-CN" sz="2800" dirty="0">
                <a:solidFill>
                  <a:srgbClr val="FF0000"/>
                </a:solidFill>
                <a:latin typeface="Times New Roman" panose="02020603050405020304" pitchFamily="18" charset="0"/>
                <a:cs typeface="Times New Roman" panose="02020603050405020304" pitchFamily="18" charset="0"/>
              </a:rPr>
              <a:t>写入交换表</a:t>
            </a:r>
            <a:r>
              <a:rPr lang="zh-CN" altLang="zh-CN" sz="2800" dirty="0">
                <a:solidFill>
                  <a:srgbClr val="0000FF"/>
                </a:solidFill>
                <a:latin typeface="Times New Roman" panose="02020603050405020304" pitchFamily="18" charset="0"/>
                <a:cs typeface="Times New Roman" panose="02020603050405020304" pitchFamily="18" charset="0"/>
              </a:rPr>
              <a:t>中，并向除接口</a:t>
            </a:r>
            <a:r>
              <a:rPr lang="en-US" altLang="zh-CN" sz="2800" dirty="0">
                <a:solidFill>
                  <a:srgbClr val="0000FF"/>
                </a:solidFill>
                <a:latin typeface="Times New Roman" panose="02020603050405020304" pitchFamily="18" charset="0"/>
                <a:cs typeface="Times New Roman" panose="02020603050405020304" pitchFamily="18" charset="0"/>
              </a:rPr>
              <a:t>1</a:t>
            </a:r>
            <a:r>
              <a:rPr lang="zh-CN" altLang="zh-CN" sz="2800" dirty="0">
                <a:solidFill>
                  <a:srgbClr val="0000FF"/>
                </a:solidFill>
                <a:latin typeface="Times New Roman" panose="02020603050405020304" pitchFamily="18" charset="0"/>
                <a:cs typeface="Times New Roman" panose="02020603050405020304" pitchFamily="18" charset="0"/>
              </a:rPr>
              <a:t>以外的所有的接口</a:t>
            </a:r>
            <a:r>
              <a:rPr lang="zh-CN" altLang="zh-CN" sz="2800" dirty="0">
                <a:solidFill>
                  <a:srgbClr val="FF0000"/>
                </a:solidFill>
                <a:latin typeface="Times New Roman" panose="02020603050405020304" pitchFamily="18" charset="0"/>
                <a:cs typeface="Times New Roman" panose="02020603050405020304" pitchFamily="18" charset="0"/>
              </a:rPr>
              <a:t>广播这个帧。</a:t>
            </a:r>
            <a:endParaRPr lang="zh-CN" altLang="zh-CN" sz="2800" dirty="0">
              <a:solidFill>
                <a:srgbClr val="FF0000"/>
              </a:solidFill>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C </a:t>
            </a:r>
            <a:r>
              <a:rPr lang="zh-CN" altLang="zh-CN"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 D </a:t>
            </a:r>
            <a:r>
              <a:rPr lang="zh-CN" altLang="zh-CN" sz="2800" dirty="0">
                <a:latin typeface="Times New Roman" panose="02020603050405020304" pitchFamily="18" charset="0"/>
                <a:cs typeface="Times New Roman" panose="02020603050405020304" pitchFamily="18" charset="0"/>
              </a:rPr>
              <a:t>将丢弃这个帧，因为目的地址不对。只</a:t>
            </a:r>
            <a:r>
              <a:rPr lang="en-US" altLang="zh-CN" sz="2800" dirty="0">
                <a:latin typeface="Times New Roman" panose="02020603050405020304" pitchFamily="18" charset="0"/>
                <a:cs typeface="Times New Roman" panose="02020603050405020304" pitchFamily="18" charset="0"/>
              </a:rPr>
              <a:t> B </a:t>
            </a:r>
            <a:r>
              <a:rPr lang="zh-CN" altLang="zh-CN" sz="2800" dirty="0">
                <a:latin typeface="Times New Roman" panose="02020603050405020304" pitchFamily="18" charset="0"/>
                <a:cs typeface="Times New Roman" panose="02020603050405020304" pitchFamily="18" charset="0"/>
              </a:rPr>
              <a:t>才收下这个目的地址正确的帧。这也称为</a:t>
            </a:r>
            <a:r>
              <a:rPr lang="zh-CN" altLang="zh-CN" sz="2800" dirty="0">
                <a:solidFill>
                  <a:srgbClr val="FF0000"/>
                </a:solidFill>
                <a:latin typeface="Times New Roman" panose="02020603050405020304" pitchFamily="18" charset="0"/>
                <a:cs typeface="Times New Roman" panose="02020603050405020304" pitchFamily="18" charset="0"/>
              </a:rPr>
              <a:t>过滤。</a:t>
            </a:r>
            <a:endParaRPr lang="zh-CN" altLang="zh-CN" sz="2800" dirty="0">
              <a:solidFill>
                <a:srgbClr val="FF0000"/>
              </a:solidFill>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从</a:t>
            </a:r>
            <a:r>
              <a:rPr lang="zh-CN" altLang="zh-CN" sz="2800" dirty="0">
                <a:latin typeface="Times New Roman" panose="02020603050405020304" pitchFamily="18" charset="0"/>
                <a:cs typeface="Times New Roman" panose="02020603050405020304" pitchFamily="18" charset="0"/>
              </a:rPr>
              <a:t>新写入交换表的项目</a:t>
            </a:r>
            <a:r>
              <a:rPr lang="en-US" altLang="zh-CN" sz="2800" dirty="0">
                <a:latin typeface="Times New Roman" panose="02020603050405020304" pitchFamily="18" charset="0"/>
                <a:cs typeface="Times New Roman" panose="02020603050405020304" pitchFamily="18" charset="0"/>
              </a:rPr>
              <a:t> (A, 1) </a:t>
            </a:r>
            <a:r>
              <a:rPr lang="zh-CN" altLang="zh-CN" sz="2800" dirty="0">
                <a:latin typeface="Times New Roman" panose="02020603050405020304" pitchFamily="18" charset="0"/>
                <a:cs typeface="Times New Roman" panose="02020603050405020304" pitchFamily="18" charset="0"/>
              </a:rPr>
              <a:t>可以看出，以后不管从哪一个接口收到帧，只要其目的地址是</a:t>
            </a:r>
            <a:r>
              <a:rPr lang="en-US" altLang="zh-CN" sz="2800" dirty="0">
                <a:latin typeface="Times New Roman" panose="02020603050405020304" pitchFamily="18" charset="0"/>
                <a:cs typeface="Times New Roman" panose="02020603050405020304" pitchFamily="18" charset="0"/>
              </a:rPr>
              <a:t>A</a:t>
            </a:r>
            <a:r>
              <a:rPr lang="zh-CN" altLang="zh-CN" sz="2800" dirty="0">
                <a:latin typeface="Times New Roman" panose="02020603050405020304" pitchFamily="18" charset="0"/>
                <a:cs typeface="Times New Roman" panose="02020603050405020304" pitchFamily="18" charset="0"/>
              </a:rPr>
              <a:t>，就应当把收到的帧从接口</a:t>
            </a:r>
            <a:r>
              <a:rPr lang="en-US" altLang="zh-CN" sz="2800" dirty="0">
                <a:latin typeface="Times New Roman" panose="02020603050405020304" pitchFamily="18" charset="0"/>
                <a:cs typeface="Times New Roman" panose="02020603050405020304" pitchFamily="18" charset="0"/>
              </a:rPr>
              <a:t>1</a:t>
            </a:r>
            <a:r>
              <a:rPr lang="zh-CN" altLang="zh-CN" sz="2800" dirty="0">
                <a:latin typeface="Times New Roman" panose="02020603050405020304" pitchFamily="18" charset="0"/>
                <a:cs typeface="Times New Roman" panose="02020603050405020304" pitchFamily="18" charset="0"/>
              </a:rPr>
              <a:t>转发出去。</a:t>
            </a:r>
            <a:endParaRPr lang="zh-CN" altLang="zh-CN" sz="2800" dirty="0">
              <a:latin typeface="Times New Roman" panose="02020603050405020304" pitchFamily="18" charset="0"/>
              <a:cs typeface="Times New Roman" panose="02020603050405020304" pitchFamily="18" charset="0"/>
            </a:endParaRPr>
          </a:p>
          <a:p>
            <a:endParaRPr lang="zh-CN" altLang="en-US" sz="28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按照以下自学习算法</a:t>
            </a:r>
            <a:br>
              <a:rPr lang="en-US" altLang="zh-CN" sz="3200" dirty="0"/>
            </a:br>
            <a:r>
              <a:rPr lang="zh-CN" altLang="en-US" sz="3200" dirty="0"/>
              <a:t>处理收到的帧和建立交换表</a:t>
            </a:r>
            <a:endParaRPr lang="zh-CN" altLang="en-US" sz="3200" dirty="0"/>
          </a:p>
        </p:txBody>
      </p:sp>
      <p:sp>
        <p:nvSpPr>
          <p:cNvPr id="3" name="内容占位符 2"/>
          <p:cNvSpPr>
            <a:spLocks noGrp="1"/>
          </p:cNvSpPr>
          <p:nvPr>
            <p:ph idx="1"/>
          </p:nvPr>
        </p:nvSpPr>
        <p:spPr>
          <a:xfrm>
            <a:off x="1031983" y="1896384"/>
            <a:ext cx="8346723" cy="3332816"/>
          </a:xfrm>
        </p:spPr>
        <p:txBody>
          <a:bodyPr/>
          <a:lstStyle/>
          <a:p>
            <a:r>
              <a:rPr lang="en-US" altLang="zh-CN" sz="2800" dirty="0">
                <a:latin typeface="Times New Roman" panose="02020603050405020304" pitchFamily="18" charset="0"/>
                <a:cs typeface="Times New Roman" panose="02020603050405020304" pitchFamily="18" charset="0"/>
              </a:rPr>
              <a:t>B </a:t>
            </a:r>
            <a:r>
              <a:rPr lang="zh-CN" altLang="zh-CN" sz="2800" dirty="0">
                <a:latin typeface="Times New Roman" panose="02020603050405020304" pitchFamily="18" charset="0"/>
                <a:cs typeface="Times New Roman" panose="02020603050405020304" pitchFamily="18" charset="0"/>
              </a:rPr>
              <a:t>通过接口</a:t>
            </a:r>
            <a:r>
              <a:rPr lang="en-US" altLang="zh-CN" sz="2800" dirty="0">
                <a:latin typeface="Times New Roman" panose="02020603050405020304" pitchFamily="18" charset="0"/>
                <a:cs typeface="Times New Roman" panose="02020603050405020304" pitchFamily="18" charset="0"/>
              </a:rPr>
              <a:t> 3 </a:t>
            </a:r>
            <a:r>
              <a:rPr lang="zh-CN" altLang="zh-CN" sz="2800" dirty="0">
                <a:latin typeface="Times New Roman" panose="02020603050405020304" pitchFamily="18" charset="0"/>
                <a:cs typeface="Times New Roman" panose="02020603050405020304" pitchFamily="18" charset="0"/>
              </a:rPr>
              <a:t>向</a:t>
            </a:r>
            <a:r>
              <a:rPr lang="en-US" altLang="zh-CN" sz="2800" dirty="0">
                <a:latin typeface="Times New Roman" panose="02020603050405020304" pitchFamily="18" charset="0"/>
                <a:cs typeface="Times New Roman" panose="02020603050405020304" pitchFamily="18" charset="0"/>
              </a:rPr>
              <a:t> A </a:t>
            </a:r>
            <a:r>
              <a:rPr lang="zh-CN" altLang="zh-CN" sz="2800" dirty="0">
                <a:latin typeface="Times New Roman" panose="02020603050405020304" pitchFamily="18" charset="0"/>
                <a:cs typeface="Times New Roman" panose="02020603050405020304" pitchFamily="18" charset="0"/>
              </a:rPr>
              <a:t>发送一帧。</a:t>
            </a:r>
            <a:endParaRPr lang="en-US" altLang="zh-CN" sz="2800" dirty="0">
              <a:latin typeface="Times New Roman" panose="02020603050405020304" pitchFamily="18" charset="0"/>
              <a:cs typeface="Times New Roman" panose="02020603050405020304" pitchFamily="18" charset="0"/>
            </a:endParaRPr>
          </a:p>
          <a:p>
            <a:r>
              <a:rPr lang="zh-CN" altLang="zh-CN" sz="2800" dirty="0">
                <a:latin typeface="Times New Roman" panose="02020603050405020304" pitchFamily="18" charset="0"/>
                <a:cs typeface="Times New Roman" panose="02020603050405020304" pitchFamily="18" charset="0"/>
              </a:rPr>
              <a:t>交换机查找交换表，</a:t>
            </a:r>
            <a:r>
              <a:rPr lang="zh-CN" altLang="zh-CN" sz="2800" dirty="0">
                <a:solidFill>
                  <a:srgbClr val="0000FF"/>
                </a:solidFill>
                <a:latin typeface="Times New Roman" panose="02020603050405020304" pitchFamily="18" charset="0"/>
                <a:cs typeface="Times New Roman" panose="02020603050405020304" pitchFamily="18" charset="0"/>
              </a:rPr>
              <a:t>发现交换表中的</a:t>
            </a:r>
            <a:r>
              <a:rPr lang="en-US" altLang="zh-CN" sz="2800" dirty="0">
                <a:solidFill>
                  <a:srgbClr val="0000FF"/>
                </a:solidFill>
                <a:latin typeface="Times New Roman" panose="02020603050405020304" pitchFamily="18" charset="0"/>
                <a:cs typeface="Times New Roman" panose="02020603050405020304" pitchFamily="18" charset="0"/>
              </a:rPr>
              <a:t> MAC </a:t>
            </a:r>
            <a:r>
              <a:rPr lang="zh-CN" altLang="zh-CN" sz="2800" dirty="0">
                <a:solidFill>
                  <a:srgbClr val="0000FF"/>
                </a:solidFill>
                <a:latin typeface="Times New Roman" panose="02020603050405020304" pitchFamily="18" charset="0"/>
                <a:cs typeface="Times New Roman" panose="02020603050405020304" pitchFamily="18" charset="0"/>
              </a:rPr>
              <a:t>地址有</a:t>
            </a:r>
            <a:r>
              <a:rPr lang="en-US" altLang="zh-CN" sz="2800" dirty="0">
                <a:solidFill>
                  <a:srgbClr val="0000FF"/>
                </a:solidFill>
                <a:latin typeface="Times New Roman" panose="02020603050405020304" pitchFamily="18" charset="0"/>
                <a:cs typeface="Times New Roman" panose="02020603050405020304" pitchFamily="18" charset="0"/>
              </a:rPr>
              <a:t> A</a:t>
            </a:r>
            <a:r>
              <a:rPr lang="zh-CN" altLang="zh-CN" sz="2800" dirty="0">
                <a:solidFill>
                  <a:srgbClr val="0000FF"/>
                </a:solidFill>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表明要发送给</a:t>
            </a:r>
            <a:r>
              <a:rPr lang="en-US" altLang="zh-CN" sz="2800" dirty="0">
                <a:latin typeface="Times New Roman" panose="02020603050405020304" pitchFamily="18" charset="0"/>
                <a:cs typeface="Times New Roman" panose="02020603050405020304" pitchFamily="18" charset="0"/>
              </a:rPr>
              <a:t>A</a:t>
            </a:r>
            <a:r>
              <a:rPr lang="zh-CN" altLang="zh-CN" sz="2800" dirty="0">
                <a:latin typeface="Times New Roman" panose="02020603050405020304" pitchFamily="18" charset="0"/>
                <a:cs typeface="Times New Roman" panose="02020603050405020304" pitchFamily="18" charset="0"/>
              </a:rPr>
              <a:t>的帧（即目的地址为</a:t>
            </a:r>
            <a:r>
              <a:rPr lang="en-US" altLang="zh-CN" sz="2800" dirty="0">
                <a:latin typeface="Times New Roman" panose="02020603050405020304" pitchFamily="18" charset="0"/>
                <a:cs typeface="Times New Roman" panose="02020603050405020304" pitchFamily="18" charset="0"/>
              </a:rPr>
              <a:t> A </a:t>
            </a:r>
            <a:r>
              <a:rPr lang="zh-CN" altLang="zh-CN" sz="2800" dirty="0">
                <a:latin typeface="Times New Roman" panose="02020603050405020304" pitchFamily="18" charset="0"/>
                <a:cs typeface="Times New Roman" panose="02020603050405020304" pitchFamily="18" charset="0"/>
              </a:rPr>
              <a:t>的帧）应从接口</a:t>
            </a:r>
            <a:r>
              <a:rPr lang="en-US" altLang="zh-CN" sz="2800" dirty="0">
                <a:latin typeface="Times New Roman" panose="02020603050405020304" pitchFamily="18" charset="0"/>
                <a:cs typeface="Times New Roman" panose="02020603050405020304" pitchFamily="18" charset="0"/>
              </a:rPr>
              <a:t>1</a:t>
            </a:r>
            <a:r>
              <a:rPr lang="zh-CN" altLang="zh-CN" sz="2800" dirty="0">
                <a:latin typeface="Times New Roman" panose="02020603050405020304" pitchFamily="18" charset="0"/>
                <a:cs typeface="Times New Roman" panose="02020603050405020304" pitchFamily="18" charset="0"/>
              </a:rPr>
              <a:t>转发。</a:t>
            </a:r>
            <a:r>
              <a:rPr lang="zh-CN" altLang="zh-CN" sz="2800" dirty="0">
                <a:solidFill>
                  <a:srgbClr val="0000FF"/>
                </a:solidFill>
                <a:latin typeface="Times New Roman" panose="02020603050405020304" pitchFamily="18" charset="0"/>
                <a:cs typeface="Times New Roman" panose="02020603050405020304" pitchFamily="18" charset="0"/>
              </a:rPr>
              <a:t>于是就把这个帧传送到接口</a:t>
            </a:r>
            <a:r>
              <a:rPr lang="en-US" altLang="zh-CN" sz="2800" dirty="0">
                <a:solidFill>
                  <a:srgbClr val="0000FF"/>
                </a:solidFill>
                <a:latin typeface="Times New Roman" panose="02020603050405020304" pitchFamily="18" charset="0"/>
                <a:cs typeface="Times New Roman" panose="02020603050405020304" pitchFamily="18" charset="0"/>
              </a:rPr>
              <a:t> 1 </a:t>
            </a:r>
            <a:r>
              <a:rPr lang="zh-CN" altLang="zh-CN" sz="2800" dirty="0">
                <a:solidFill>
                  <a:srgbClr val="0000FF"/>
                </a:solidFill>
                <a:latin typeface="Times New Roman" panose="02020603050405020304" pitchFamily="18" charset="0"/>
                <a:cs typeface="Times New Roman" panose="02020603050405020304" pitchFamily="18" charset="0"/>
              </a:rPr>
              <a:t>转发给</a:t>
            </a:r>
            <a:r>
              <a:rPr lang="en-US" altLang="zh-CN" sz="2800" dirty="0">
                <a:solidFill>
                  <a:srgbClr val="0000FF"/>
                </a:solidFill>
                <a:latin typeface="Times New Roman" panose="02020603050405020304" pitchFamily="18" charset="0"/>
                <a:cs typeface="Times New Roman" panose="02020603050405020304" pitchFamily="18" charset="0"/>
              </a:rPr>
              <a:t> A</a:t>
            </a:r>
            <a:r>
              <a:rPr lang="zh-CN" altLang="zh-CN" sz="2800" dirty="0">
                <a:solidFill>
                  <a:srgbClr val="0000FF"/>
                </a:solidFill>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显然，现在已经没有必要再广播收到的帧。</a:t>
            </a:r>
            <a:endParaRPr lang="en-US" altLang="zh-CN" sz="2800" dirty="0">
              <a:latin typeface="Times New Roman" panose="02020603050405020304" pitchFamily="18" charset="0"/>
              <a:cs typeface="Times New Roman" panose="02020603050405020304" pitchFamily="18" charset="0"/>
            </a:endParaRPr>
          </a:p>
          <a:p>
            <a:r>
              <a:rPr lang="zh-CN" altLang="zh-CN" sz="2800" dirty="0">
                <a:latin typeface="Times New Roman" panose="02020603050405020304" pitchFamily="18" charset="0"/>
                <a:cs typeface="Times New Roman" panose="02020603050405020304" pitchFamily="18" charset="0"/>
              </a:rPr>
              <a:t>交换表这时新增加的项目</a:t>
            </a:r>
            <a:r>
              <a:rPr lang="en-US" altLang="zh-CN" sz="2800" dirty="0">
                <a:latin typeface="Times New Roman" panose="02020603050405020304" pitchFamily="18" charset="0"/>
                <a:cs typeface="Times New Roman" panose="02020603050405020304" pitchFamily="18" charset="0"/>
              </a:rPr>
              <a:t> (B, 3)</a:t>
            </a:r>
            <a:r>
              <a:rPr lang="zh-CN" altLang="zh-CN" sz="2800" dirty="0">
                <a:latin typeface="Times New Roman" panose="02020603050405020304" pitchFamily="18" charset="0"/>
                <a:cs typeface="Times New Roman" panose="02020603050405020304" pitchFamily="18" charset="0"/>
              </a:rPr>
              <a:t>，表明今后如有发送给</a:t>
            </a:r>
            <a:r>
              <a:rPr lang="en-US" altLang="zh-CN" sz="2800" dirty="0">
                <a:latin typeface="Times New Roman" panose="02020603050405020304" pitchFamily="18" charset="0"/>
                <a:cs typeface="Times New Roman" panose="02020603050405020304" pitchFamily="18" charset="0"/>
              </a:rPr>
              <a:t> B </a:t>
            </a:r>
            <a:r>
              <a:rPr lang="zh-CN" altLang="zh-CN" sz="2800" dirty="0">
                <a:latin typeface="Times New Roman" panose="02020603050405020304" pitchFamily="18" charset="0"/>
                <a:cs typeface="Times New Roman" panose="02020603050405020304" pitchFamily="18" charset="0"/>
              </a:rPr>
              <a:t>的帧，就应当从接口</a:t>
            </a:r>
            <a:r>
              <a:rPr lang="en-US" altLang="zh-CN" sz="2800" dirty="0">
                <a:latin typeface="Times New Roman" panose="02020603050405020304" pitchFamily="18" charset="0"/>
                <a:cs typeface="Times New Roman" panose="02020603050405020304" pitchFamily="18" charset="0"/>
              </a:rPr>
              <a:t> 3 </a:t>
            </a:r>
            <a:r>
              <a:rPr lang="zh-CN" altLang="zh-CN" sz="2800" dirty="0">
                <a:latin typeface="Times New Roman" panose="02020603050405020304" pitchFamily="18" charset="0"/>
                <a:cs typeface="Times New Roman" panose="02020603050405020304" pitchFamily="18" charset="0"/>
              </a:rPr>
              <a:t>转发出去。</a:t>
            </a:r>
            <a:endParaRPr lang="en-US" altLang="zh-CN" sz="2800" dirty="0">
              <a:latin typeface="Times New Roman" panose="02020603050405020304" pitchFamily="18" charset="0"/>
              <a:cs typeface="Times New Roman" panose="02020603050405020304" pitchFamily="18" charset="0"/>
            </a:endParaRPr>
          </a:p>
          <a:p>
            <a:r>
              <a:rPr lang="zh-CN" altLang="zh-CN" sz="2800" dirty="0">
                <a:latin typeface="Times New Roman" panose="02020603050405020304" pitchFamily="18" charset="0"/>
                <a:cs typeface="Times New Roman" panose="02020603050405020304" pitchFamily="18" charset="0"/>
              </a:rPr>
              <a:t>经过一段时间后，</a:t>
            </a:r>
            <a:r>
              <a:rPr lang="zh-CN" altLang="zh-CN" sz="2800" dirty="0">
                <a:solidFill>
                  <a:srgbClr val="0000FF"/>
                </a:solidFill>
                <a:latin typeface="Times New Roman" panose="02020603050405020304" pitchFamily="18" charset="0"/>
                <a:cs typeface="Times New Roman" panose="02020603050405020304" pitchFamily="18" charset="0"/>
              </a:rPr>
              <a:t>只要主机</a:t>
            </a:r>
            <a:r>
              <a:rPr lang="en-US" altLang="zh-CN" sz="2800" dirty="0">
                <a:solidFill>
                  <a:srgbClr val="0000FF"/>
                </a:solidFill>
                <a:latin typeface="Times New Roman" panose="02020603050405020304" pitchFamily="18" charset="0"/>
                <a:cs typeface="Times New Roman" panose="02020603050405020304" pitchFamily="18" charset="0"/>
              </a:rPr>
              <a:t> C </a:t>
            </a:r>
            <a:r>
              <a:rPr lang="zh-CN" altLang="zh-CN" sz="2800" dirty="0">
                <a:solidFill>
                  <a:srgbClr val="0000FF"/>
                </a:solidFill>
                <a:latin typeface="Times New Roman" panose="02020603050405020304" pitchFamily="18" charset="0"/>
                <a:cs typeface="Times New Roman" panose="02020603050405020304" pitchFamily="18" charset="0"/>
              </a:rPr>
              <a:t>和</a:t>
            </a:r>
            <a:r>
              <a:rPr lang="en-US" altLang="zh-CN" sz="2800" dirty="0">
                <a:solidFill>
                  <a:srgbClr val="0000FF"/>
                </a:solidFill>
                <a:latin typeface="Times New Roman" panose="02020603050405020304" pitchFamily="18" charset="0"/>
                <a:cs typeface="Times New Roman" panose="02020603050405020304" pitchFamily="18" charset="0"/>
              </a:rPr>
              <a:t> D </a:t>
            </a:r>
            <a:r>
              <a:rPr lang="zh-CN" altLang="zh-CN" sz="2800" dirty="0">
                <a:solidFill>
                  <a:srgbClr val="0000FF"/>
                </a:solidFill>
                <a:latin typeface="Times New Roman" panose="02020603050405020304" pitchFamily="18" charset="0"/>
                <a:cs typeface="Times New Roman" panose="02020603050405020304" pitchFamily="18" charset="0"/>
              </a:rPr>
              <a:t>也向其他主机发送帧，</a:t>
            </a:r>
            <a:r>
              <a:rPr lang="zh-CN" altLang="zh-CN" sz="2800" dirty="0">
                <a:latin typeface="Times New Roman" panose="02020603050405020304" pitchFamily="18" charset="0"/>
                <a:cs typeface="Times New Roman" panose="02020603050405020304" pitchFamily="18" charset="0"/>
              </a:rPr>
              <a:t>以太网交换机中的交换表就会把转发到</a:t>
            </a:r>
            <a:r>
              <a:rPr lang="en-US" altLang="zh-CN" sz="2800" dirty="0">
                <a:latin typeface="Times New Roman" panose="02020603050405020304" pitchFamily="18" charset="0"/>
                <a:cs typeface="Times New Roman" panose="02020603050405020304" pitchFamily="18" charset="0"/>
              </a:rPr>
              <a:t> C </a:t>
            </a:r>
            <a:r>
              <a:rPr lang="zh-CN" altLang="zh-CN" sz="2800" dirty="0">
                <a:latin typeface="Times New Roman" panose="02020603050405020304" pitchFamily="18" charset="0"/>
                <a:cs typeface="Times New Roman" panose="02020603050405020304" pitchFamily="18" charset="0"/>
              </a:rPr>
              <a:t>或</a:t>
            </a:r>
            <a:r>
              <a:rPr lang="en-US" altLang="zh-CN" sz="2800" dirty="0">
                <a:latin typeface="Times New Roman" panose="02020603050405020304" pitchFamily="18" charset="0"/>
                <a:cs typeface="Times New Roman" panose="02020603050405020304" pitchFamily="18" charset="0"/>
              </a:rPr>
              <a:t> D </a:t>
            </a:r>
            <a:r>
              <a:rPr lang="zh-CN" altLang="zh-CN" sz="2800" dirty="0">
                <a:latin typeface="Times New Roman" panose="02020603050405020304" pitchFamily="18" charset="0"/>
                <a:cs typeface="Times New Roman" panose="02020603050405020304" pitchFamily="18" charset="0"/>
              </a:rPr>
              <a:t>应当经过的接口号（</a:t>
            </a:r>
            <a:r>
              <a:rPr lang="en-US" altLang="zh-CN" sz="2800" dirty="0">
                <a:latin typeface="Times New Roman" panose="02020603050405020304" pitchFamily="18" charset="0"/>
                <a:cs typeface="Times New Roman" panose="02020603050405020304" pitchFamily="18" charset="0"/>
              </a:rPr>
              <a:t>2 </a:t>
            </a:r>
            <a:r>
              <a:rPr lang="zh-CN" altLang="zh-CN" sz="2800" dirty="0">
                <a:latin typeface="Times New Roman" panose="02020603050405020304" pitchFamily="18" charset="0"/>
                <a:cs typeface="Times New Roman" panose="02020603050405020304" pitchFamily="18" charset="0"/>
              </a:rPr>
              <a:t>或</a:t>
            </a:r>
            <a:r>
              <a:rPr lang="en-US" altLang="zh-CN" sz="2800" dirty="0">
                <a:latin typeface="Times New Roman" panose="02020603050405020304" pitchFamily="18" charset="0"/>
                <a:cs typeface="Times New Roman" panose="02020603050405020304" pitchFamily="18" charset="0"/>
              </a:rPr>
              <a:t> 4</a:t>
            </a:r>
            <a:r>
              <a:rPr lang="zh-CN" altLang="zh-CN" sz="2800" dirty="0">
                <a:latin typeface="Times New Roman" panose="02020603050405020304" pitchFamily="18" charset="0"/>
                <a:cs typeface="Times New Roman" panose="02020603050405020304" pitchFamily="18" charset="0"/>
              </a:rPr>
              <a:t>）写入到交换表中</a:t>
            </a:r>
            <a:r>
              <a:rPr lang="zh-CN" altLang="en-US"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按照以下自学习算法</a:t>
            </a:r>
            <a:br>
              <a:rPr lang="en-US" altLang="zh-CN" sz="3200" dirty="0"/>
            </a:br>
            <a:r>
              <a:rPr lang="zh-CN" altLang="en-US" sz="3200" dirty="0"/>
              <a:t>处理收到的帧和建立交换表</a:t>
            </a:r>
            <a:endParaRPr lang="zh-CN" altLang="en-US" sz="3200" dirty="0"/>
          </a:p>
        </p:txBody>
      </p:sp>
      <p:grpSp>
        <p:nvGrpSpPr>
          <p:cNvPr id="45" name="组合 44"/>
          <p:cNvGrpSpPr/>
          <p:nvPr/>
        </p:nvGrpSpPr>
        <p:grpSpPr>
          <a:xfrm>
            <a:off x="416496" y="1279457"/>
            <a:ext cx="6016646" cy="3702025"/>
            <a:chOff x="1282798" y="2105804"/>
            <a:chExt cx="6016646" cy="3702025"/>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ln>
          </p:spPr>
          <p:txBody>
            <a:bodyPr wrap="none" anchor="ctr"/>
            <a:lstStyle/>
            <a:p>
              <a:endParaRPr lang="zh-CN" altLang="en-US" b="1">
                <a:latin typeface="+mn-lt"/>
                <a:ea typeface="黑体" panose="02010609060101010101" pitchFamily="2" charset="-122"/>
              </a:endParaRPr>
            </a:p>
          </p:txBody>
        </p:sp>
        <p:cxnSp>
          <p:nvCxnSpPr>
            <p:cNvPr id="6" name="直接连接符 5"/>
            <p:cNvCxnSpPr>
              <a:stCxn id="28" idx="3"/>
            </p:cNvCxnSpPr>
            <p:nvPr/>
          </p:nvCxnSpPr>
          <p:spPr>
            <a:xfrm>
              <a:off x="6329680" y="31651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29680" y="26827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87054" y="3687685"/>
              <a:ext cx="2652795" cy="93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anose="02010609060101010101" pitchFamily="2" charset="-122"/>
                </a:rPr>
                <a:t>MAC</a:t>
              </a:r>
              <a:r>
                <a:rPr kumimoji="1" lang="zh-CN" altLang="en-US" sz="1600" b="1" dirty="0">
                  <a:latin typeface="+mn-lt"/>
                  <a:ea typeface="黑体" panose="02010609060101010101" pitchFamily="2" charset="-122"/>
                </a:rPr>
                <a:t>地址  接口   有效时间</a:t>
              </a:r>
              <a:endParaRPr kumimoji="1" lang="zh-CN" altLang="en-US" sz="1600" b="1" dirty="0">
                <a:latin typeface="+mn-lt"/>
                <a:ea typeface="黑体" panose="02010609060101010101" pitchFamily="2" charset="-122"/>
              </a:endParaRPr>
            </a:p>
            <a:p>
              <a:pPr defTabSz="762000" eaLnBrk="0" hangingPunct="0">
                <a:lnSpc>
                  <a:spcPct val="115000"/>
                </a:lnSpc>
              </a:pPr>
              <a:r>
                <a:rPr kumimoji="1" lang="zh-CN" altLang="en-US" sz="1600" b="1" dirty="0">
                  <a:latin typeface="+mn-lt"/>
                  <a:ea typeface="黑体" panose="02010609060101010101" pitchFamily="2" charset="-122"/>
                </a:rPr>
                <a:t>       </a:t>
              </a:r>
              <a:r>
                <a:rPr kumimoji="1" lang="en-US" altLang="zh-CN" sz="1600" b="1" dirty="0">
                  <a:latin typeface="+mn-lt"/>
                  <a:ea typeface="黑体" panose="02010609060101010101" pitchFamily="2" charset="-122"/>
                </a:rPr>
                <a:t>A               1</a:t>
              </a:r>
              <a:endParaRPr kumimoji="1" lang="en-US" altLang="zh-CN" sz="1600" b="1" dirty="0">
                <a:latin typeface="+mn-lt"/>
                <a:ea typeface="黑体" panose="02010609060101010101" pitchFamily="2" charset="-122"/>
              </a:endParaRPr>
            </a:p>
            <a:p>
              <a:pPr defTabSz="762000" eaLnBrk="0" hangingPunct="0">
                <a:lnSpc>
                  <a:spcPct val="115000"/>
                </a:lnSpc>
              </a:pPr>
              <a:r>
                <a:rPr kumimoji="1" lang="en-US" altLang="zh-CN" sz="1600" b="1" dirty="0">
                  <a:latin typeface="+mn-lt"/>
                  <a:ea typeface="黑体" panose="02010609060101010101" pitchFamily="2" charset="-122"/>
                </a:rPr>
                <a:t>       B               3</a:t>
              </a:r>
              <a:endParaRPr kumimoji="1" lang="en-US" altLang="zh-CN" sz="1600" b="1" dirty="0">
                <a:latin typeface="+mn-lt"/>
                <a:ea typeface="黑体" panose="02010609060101010101" pitchFamily="2" charset="-122"/>
              </a:endParaRPr>
            </a:p>
          </p:txBody>
        </p:sp>
        <p:sp>
          <p:nvSpPr>
            <p:cNvPr id="11" name="Rectangle 24"/>
            <p:cNvSpPr>
              <a:spLocks noChangeArrowheads="1"/>
            </p:cNvSpPr>
            <p:nvPr/>
          </p:nvSpPr>
          <p:spPr bwMode="auto">
            <a:xfrm>
              <a:off x="3944888" y="21058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anose="02010609060101010101" pitchFamily="2" charset="-122"/>
                  <a:ea typeface="黑体" panose="02010609060101010101" pitchFamily="2" charset="-122"/>
                </a:rPr>
                <a:t>以太网交换机</a:t>
              </a:r>
              <a:endParaRPr kumimoji="1" lang="en-US" altLang="zh-CN" sz="2400" b="1" dirty="0">
                <a:latin typeface="黑体" panose="02010609060101010101" pitchFamily="2" charset="-122"/>
                <a:ea typeface="黑体" panose="02010609060101010101" pitchFamily="2" charset="-122"/>
              </a:endParaRPr>
            </a:p>
          </p:txBody>
        </p:sp>
        <p:pic>
          <p:nvPicPr>
            <p:cNvPr id="1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A</a:t>
              </a:r>
              <a:endParaRPr kumimoji="1" lang="en-US" altLang="zh-CN" sz="1600" b="1" baseline="-25000" dirty="0">
                <a:latin typeface="+mn-lt"/>
                <a:ea typeface="黑体" panose="02010609060101010101" pitchFamily="2"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dirty="0">
                <a:latin typeface="+mn-lt"/>
                <a:ea typeface="黑体" panose="02010609060101010101" pitchFamily="2"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dirty="0">
                  <a:latin typeface="+mn-lt"/>
                  <a:ea typeface="黑体" panose="02010609060101010101" pitchFamily="2"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grpSp>
          <p:nvGrpSpPr>
            <p:cNvPr id="20" name="组合 57"/>
            <p:cNvGrpSpPr/>
            <p:nvPr/>
          </p:nvGrpSpPr>
          <p:grpSpPr bwMode="auto">
            <a:xfrm>
              <a:off x="3452906" y="2609773"/>
              <a:ext cx="296557" cy="335989"/>
              <a:chOff x="2267744" y="1268760"/>
              <a:chExt cx="297274" cy="335989"/>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2"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1</a:t>
                </a:r>
                <a:endParaRPr kumimoji="1" lang="en-US" altLang="zh-CN" sz="1600" b="1" baseline="-25000">
                  <a:latin typeface="+mn-lt"/>
                  <a:ea typeface="黑体" panose="02010609060101010101" pitchFamily="2" charset="-122"/>
                </a:endParaRPr>
              </a:p>
            </p:txBody>
          </p:sp>
        </p:grpSp>
        <p:grpSp>
          <p:nvGrpSpPr>
            <p:cNvPr id="23" name="组合 58"/>
            <p:cNvGrpSpPr/>
            <p:nvPr/>
          </p:nvGrpSpPr>
          <p:grpSpPr bwMode="auto">
            <a:xfrm>
              <a:off x="3452906" y="2997124"/>
              <a:ext cx="296557" cy="335989"/>
              <a:chOff x="2267744" y="1268760"/>
              <a:chExt cx="297274" cy="337019"/>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5"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2</a:t>
                </a:r>
                <a:endParaRPr kumimoji="1" lang="en-US" altLang="zh-CN" sz="1600" b="1" baseline="-25000">
                  <a:latin typeface="+mn-lt"/>
                  <a:ea typeface="黑体" panose="02010609060101010101" pitchFamily="2" charset="-122"/>
                </a:endParaRPr>
              </a:p>
            </p:txBody>
          </p:sp>
        </p:grpSp>
        <p:grpSp>
          <p:nvGrpSpPr>
            <p:cNvPr id="26" name="组合 61"/>
            <p:cNvGrpSpPr/>
            <p:nvPr/>
          </p:nvGrpSpPr>
          <p:grpSpPr bwMode="auto">
            <a:xfrm>
              <a:off x="6033123" y="2997124"/>
              <a:ext cx="296557" cy="335989"/>
              <a:chOff x="2267744" y="1268760"/>
              <a:chExt cx="295640" cy="337019"/>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8"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4</a:t>
                </a:r>
                <a:endParaRPr kumimoji="1" lang="en-US" altLang="zh-CN" sz="1600" b="1" baseline="-25000">
                  <a:latin typeface="+mn-lt"/>
                  <a:ea typeface="黑体" panose="02010609060101010101" pitchFamily="2" charset="-122"/>
                </a:endParaRPr>
              </a:p>
            </p:txBody>
          </p:sp>
        </p:grpSp>
        <p:grpSp>
          <p:nvGrpSpPr>
            <p:cNvPr id="29" name="组合 64"/>
            <p:cNvGrpSpPr/>
            <p:nvPr/>
          </p:nvGrpSpPr>
          <p:grpSpPr bwMode="auto">
            <a:xfrm>
              <a:off x="6033123" y="2609773"/>
              <a:ext cx="296557" cy="335989"/>
              <a:chOff x="2267744" y="1268760"/>
              <a:chExt cx="295640" cy="335429"/>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31"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3</a:t>
                </a:r>
                <a:endParaRPr kumimoji="1" lang="en-US" altLang="zh-CN" sz="1600" b="1" baseline="-25000">
                  <a:latin typeface="+mn-lt"/>
                  <a:ea typeface="黑体" panose="02010609060101010101" pitchFamily="2" charset="-122"/>
                </a:endParaRPr>
              </a:p>
            </p:txBody>
          </p:sp>
        </p:grpSp>
        <p:sp>
          <p:nvSpPr>
            <p:cNvPr id="32" name="Rectangle 24"/>
            <p:cNvSpPr>
              <a:spLocks noChangeArrowheads="1"/>
            </p:cNvSpPr>
            <p:nvPr/>
          </p:nvSpPr>
          <p:spPr bwMode="auto">
            <a:xfrm>
              <a:off x="4586536" y="33590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anose="02010609060101010101" pitchFamily="2" charset="-122"/>
                </a:rPr>
                <a:t>交换表</a:t>
              </a:r>
              <a:endParaRPr kumimoji="1" lang="en-US" altLang="zh-CN" b="1" dirty="0">
                <a:latin typeface="+mn-lt"/>
                <a:ea typeface="黑体" panose="02010609060101010101" pitchFamily="2" charset="-122"/>
              </a:endParaRPr>
            </a:p>
          </p:txBody>
        </p:sp>
        <p:pic>
          <p:nvPicPr>
            <p:cNvPr id="33"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4"/>
            <p:cNvSpPr>
              <a:spLocks noChangeArrowheads="1"/>
            </p:cNvSpPr>
            <p:nvPr/>
          </p:nvSpPr>
          <p:spPr bwMode="auto">
            <a:xfrm>
              <a:off x="6969224" y="29939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D</a:t>
              </a:r>
              <a:endParaRPr kumimoji="1" lang="en-US" altLang="zh-CN" sz="1600" b="1" baseline="-25000" dirty="0">
                <a:latin typeface="+mn-lt"/>
                <a:ea typeface="黑体" panose="02010609060101010101" pitchFamily="2" charset="-122"/>
              </a:endParaRPr>
            </a:p>
          </p:txBody>
        </p:sp>
        <p:pic>
          <p:nvPicPr>
            <p:cNvPr id="35"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4"/>
            <p:cNvSpPr>
              <a:spLocks noChangeArrowheads="1"/>
            </p:cNvSpPr>
            <p:nvPr/>
          </p:nvSpPr>
          <p:spPr bwMode="auto">
            <a:xfrm>
              <a:off x="6969224"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B</a:t>
              </a:r>
              <a:endParaRPr kumimoji="1" lang="en-US" altLang="zh-CN" sz="1600" b="1" baseline="-25000" dirty="0">
                <a:latin typeface="+mn-lt"/>
                <a:ea typeface="黑体" panose="02010609060101010101" pitchFamily="2"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39" name="Rectangle 34"/>
            <p:cNvSpPr>
              <a:spLocks noChangeArrowheads="1"/>
            </p:cNvSpPr>
            <p:nvPr/>
          </p:nvSpPr>
          <p:spPr bwMode="auto">
            <a:xfrm>
              <a:off x="2403252" y="30419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C</a:t>
              </a:r>
              <a:endParaRPr kumimoji="1" lang="en-US" altLang="zh-CN" sz="1600" b="1" baseline="-25000" dirty="0">
                <a:latin typeface="+mn-lt"/>
                <a:ea typeface="黑体" panose="02010609060101010101" pitchFamily="2" charset="-122"/>
              </a:endParaRPr>
            </a:p>
          </p:txBody>
        </p:sp>
        <p:sp>
          <p:nvSpPr>
            <p:cNvPr id="40" name="矩形 39"/>
            <p:cNvSpPr/>
            <p:nvPr/>
          </p:nvSpPr>
          <p:spPr>
            <a:xfrm>
              <a:off x="2660740" y="5346164"/>
              <a:ext cx="4473593" cy="461665"/>
            </a:xfrm>
            <a:prstGeom prst="rect">
              <a:avLst/>
            </a:prstGeom>
          </p:spPr>
          <p:txBody>
            <a:bodyPr wrap="square">
              <a:spAutoFit/>
            </a:bodyPr>
            <a:lstStyle/>
            <a:p>
              <a:pPr algn="ctr"/>
              <a:r>
                <a:rPr lang="zh-CN" altLang="en-US" sz="2400" b="1" dirty="0">
                  <a:latin typeface="+mn-lt"/>
                  <a:ea typeface="黑体" panose="02010609060101010101" pitchFamily="2" charset="-122"/>
                </a:rPr>
                <a:t>交换了两帧后的交换表</a:t>
              </a:r>
              <a:endParaRPr lang="en-US" altLang="zh-CN" sz="2400" b="1" dirty="0">
                <a:latin typeface="+mn-lt"/>
                <a:ea typeface="黑体" panose="02010609060101010101" pitchFamily="2" charset="-122"/>
              </a:endParaRPr>
            </a:p>
          </p:txBody>
        </p:sp>
        <p:sp>
          <p:nvSpPr>
            <p:cNvPr id="41" name="Rectangle 24"/>
            <p:cNvSpPr>
              <a:spLocks noChangeArrowheads="1"/>
            </p:cNvSpPr>
            <p:nvPr/>
          </p:nvSpPr>
          <p:spPr bwMode="auto">
            <a:xfrm>
              <a:off x="1282798" y="3933056"/>
              <a:ext cx="2086026" cy="68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p>
              <a:pPr defTabSz="762000" eaLnBrk="0" hangingPunct="0">
                <a:spcBef>
                  <a:spcPts val="300"/>
                </a:spcBef>
              </a:pPr>
              <a:r>
                <a:rPr kumimoji="1" lang="en-US" altLang="zh-CN" b="1" dirty="0">
                  <a:latin typeface="+mn-lt"/>
                  <a:ea typeface="黑体" panose="02010609060101010101" pitchFamily="2" charset="-122"/>
                </a:rPr>
                <a:t>A </a:t>
              </a:r>
              <a:r>
                <a:rPr kumimoji="1" lang="zh-CN" altLang="en-US" b="1" dirty="0">
                  <a:latin typeface="+mn-lt"/>
                  <a:ea typeface="黑体" panose="02010609060101010101" pitchFamily="2" charset="-122"/>
                </a:rPr>
                <a:t>发送一帧给 </a:t>
              </a:r>
              <a:r>
                <a:rPr kumimoji="1" lang="en-US" altLang="zh-CN" b="1" dirty="0">
                  <a:latin typeface="+mn-lt"/>
                  <a:ea typeface="黑体" panose="02010609060101010101" pitchFamily="2" charset="-122"/>
                </a:rPr>
                <a:t>B</a:t>
              </a:r>
              <a:endParaRPr kumimoji="1" lang="en-US" altLang="zh-CN" b="1" dirty="0">
                <a:latin typeface="+mn-lt"/>
                <a:ea typeface="黑体" panose="02010609060101010101" pitchFamily="2" charset="-122"/>
              </a:endParaRPr>
            </a:p>
            <a:p>
              <a:pPr defTabSz="762000" eaLnBrk="0" hangingPunct="0">
                <a:spcBef>
                  <a:spcPts val="300"/>
                </a:spcBef>
              </a:pPr>
              <a:r>
                <a:rPr kumimoji="1" lang="en-US" altLang="zh-CN" b="1" dirty="0">
                  <a:latin typeface="+mn-lt"/>
                  <a:ea typeface="黑体" panose="02010609060101010101" pitchFamily="2" charset="-122"/>
                </a:rPr>
                <a:t>B </a:t>
              </a:r>
              <a:r>
                <a:rPr kumimoji="1" lang="zh-CN" altLang="en-US" b="1" dirty="0">
                  <a:latin typeface="+mn-lt"/>
                  <a:ea typeface="黑体" panose="02010609060101010101" pitchFamily="2" charset="-122"/>
                </a:rPr>
                <a:t>发送一帧给 </a:t>
              </a:r>
              <a:r>
                <a:rPr kumimoji="1" lang="en-US" altLang="zh-CN" b="1" dirty="0">
                  <a:latin typeface="+mn-lt"/>
                  <a:ea typeface="黑体" panose="02010609060101010101" pitchFamily="2" charset="-122"/>
                </a:rPr>
                <a:t>A</a:t>
              </a:r>
              <a:endParaRPr kumimoji="1" lang="en-US" altLang="zh-CN" b="1" dirty="0">
                <a:latin typeface="+mn-lt"/>
                <a:ea typeface="黑体" panose="02010609060101010101" pitchFamily="2" charset="-122"/>
              </a:endParaRP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6" name="矩形 45"/>
          <p:cNvSpPr/>
          <p:nvPr/>
        </p:nvSpPr>
        <p:spPr>
          <a:xfrm>
            <a:off x="5906348" y="2766407"/>
            <a:ext cx="3943196" cy="2677656"/>
          </a:xfrm>
          <a:prstGeom prst="rect">
            <a:avLst/>
          </a:prstGeom>
          <a:ln w="12700">
            <a:solidFill>
              <a:schemeClr val="tx1"/>
            </a:solidFill>
          </a:ln>
        </p:spPr>
        <p:txBody>
          <a:bodyPr wrap="square">
            <a:spAutoFit/>
          </a:bodyPr>
          <a:lstStyle/>
          <a:p>
            <a:r>
              <a:rPr lang="zh-CN" altLang="zh-CN" sz="2400" b="1" dirty="0">
                <a:latin typeface="+mn-lt"/>
                <a:ea typeface="黑体" panose="02010609060101010101" pitchFamily="2" charset="-122"/>
              </a:rPr>
              <a:t>考虑到可能有时要在交换机的接口更换主机，或者主机要更换其网络适配器，这就需要更改交换表中的项目。为此，在交换表中每个项目都设有一定的</a:t>
            </a:r>
            <a:r>
              <a:rPr lang="zh-CN" altLang="zh-CN" sz="2400" b="1" dirty="0">
                <a:solidFill>
                  <a:srgbClr val="FF0000"/>
                </a:solidFill>
                <a:latin typeface="+mn-lt"/>
                <a:ea typeface="黑体" panose="02010609060101010101" pitchFamily="2" charset="-122"/>
              </a:rPr>
              <a:t>有效时间。</a:t>
            </a:r>
            <a:r>
              <a:rPr lang="zh-CN" altLang="zh-CN" sz="2400" b="1" dirty="0">
                <a:solidFill>
                  <a:srgbClr val="0000FF"/>
                </a:solidFill>
                <a:latin typeface="+mn-lt"/>
                <a:ea typeface="黑体" panose="02010609060101010101" pitchFamily="2" charset="-122"/>
              </a:rPr>
              <a:t>过期的项目就自动被删除。</a:t>
            </a:r>
            <a:endParaRPr lang="zh-CN" altLang="en-US" sz="2400" b="1" dirty="0">
              <a:solidFill>
                <a:srgbClr val="0000FF"/>
              </a:solidFill>
              <a:latin typeface="+mn-lt"/>
              <a:ea typeface="黑体" panose="02010609060101010101" pitchFamily="2" charset="-122"/>
            </a:endParaRPr>
          </a:p>
        </p:txBody>
      </p:sp>
      <p:cxnSp>
        <p:nvCxnSpPr>
          <p:cNvPr id="48" name="直接箭头连接符 47"/>
          <p:cNvCxnSpPr/>
          <p:nvPr/>
        </p:nvCxnSpPr>
        <p:spPr bwMode="auto">
          <a:xfrm flipH="1" flipV="1">
            <a:off x="5166821" y="3043900"/>
            <a:ext cx="792160" cy="339431"/>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p:cNvSpPr/>
          <p:nvPr/>
        </p:nvSpPr>
        <p:spPr>
          <a:xfrm>
            <a:off x="848544" y="5589240"/>
            <a:ext cx="8640960"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anose="02010609060101010101" pitchFamily="2" charset="-122"/>
              </a:rPr>
              <a:t>以太网交换机的这种自学习方法使得以太网交换机能够即插即用，不必人工进行配置，因此非常方便。</a:t>
            </a:r>
            <a:endParaRPr lang="zh-CN" altLang="zh-CN" sz="2400" b="1" dirty="0">
              <a:solidFill>
                <a:srgbClr val="000066"/>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6" name="圆角矩形 5"/>
          <p:cNvSpPr/>
          <p:nvPr/>
        </p:nvSpPr>
        <p:spPr>
          <a:xfrm>
            <a:off x="391795" y="342900"/>
            <a:ext cx="9551670" cy="763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2018008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3090" y="342900"/>
            <a:ext cx="763270" cy="763270"/>
          </a:xfrm>
          <a:prstGeom prst="rect">
            <a:avLst/>
          </a:prstGeom>
        </p:spPr>
      </p:pic>
      <p:sp>
        <p:nvSpPr>
          <p:cNvPr id="8" name="矩形 7"/>
          <p:cNvSpPr/>
          <p:nvPr/>
        </p:nvSpPr>
        <p:spPr>
          <a:xfrm>
            <a:off x="455295" y="395605"/>
            <a:ext cx="137795" cy="78359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16" name="文本框 1"/>
          <p:cNvSpPr txBox="1"/>
          <p:nvPr/>
        </p:nvSpPr>
        <p:spPr>
          <a:xfrm>
            <a:off x="1356360" y="463550"/>
            <a:ext cx="7770813" cy="521970"/>
          </a:xfrm>
          <a:prstGeom prst="rect">
            <a:avLst/>
          </a:prstGeom>
          <a:noFill/>
          <a:ln w="9525">
            <a:noFill/>
          </a:ln>
        </p:spPr>
        <p:txBody>
          <a:bodyPr anchor="t">
            <a:spAutoFit/>
          </a:bodyPr>
          <a:p>
            <a:r>
              <a:rPr lang="zh-CN" altLang="en-US" sz="2800" b="1" dirty="0">
                <a:solidFill>
                  <a:schemeClr val="bg1"/>
                </a:solidFill>
                <a:latin typeface="造字工房言宋体" charset="-122"/>
                <a:ea typeface="造字工房言宋体" charset="-122"/>
                <a:sym typeface="Arial" panose="020B0604020202020204" pitchFamily="34" charset="0"/>
              </a:rPr>
              <a:t>第三章   数据链路层</a:t>
            </a:r>
            <a:endParaRPr lang="zh-CN" altLang="en-US" sz="2800" b="1" dirty="0">
              <a:solidFill>
                <a:schemeClr val="bg1"/>
              </a:solidFill>
              <a:latin typeface="造字工房言宋体" charset="-122"/>
              <a:ea typeface="造字工房言宋体" charset="-122"/>
              <a:sym typeface="Arial" panose="020B0604020202020204" pitchFamily="34" charset="0"/>
            </a:endParaRPr>
          </a:p>
        </p:txBody>
      </p:sp>
      <p:grpSp>
        <p:nvGrpSpPr>
          <p:cNvPr id="12" name="组合 11"/>
          <p:cNvGrpSpPr/>
          <p:nvPr/>
        </p:nvGrpSpPr>
        <p:grpSpPr>
          <a:xfrm>
            <a:off x="2443327" y="1713826"/>
            <a:ext cx="5477156" cy="3821761"/>
            <a:chOff x="6864" y="4869"/>
            <a:chExt cx="7426" cy="4138"/>
          </a:xfrm>
        </p:grpSpPr>
        <p:cxnSp>
          <p:nvCxnSpPr>
            <p:cNvPr id="4" name="直接连接符 3"/>
            <p:cNvCxnSpPr/>
            <p:nvPr>
              <p:custDataLst>
                <p:tags r:id="rId3"/>
              </p:custDataLst>
            </p:nvPr>
          </p:nvCxnSpPr>
          <p:spPr>
            <a:xfrm>
              <a:off x="10258" y="8754"/>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7" name="直接连接符 46"/>
            <p:cNvCxnSpPr/>
            <p:nvPr>
              <p:custDataLst>
                <p:tags r:id="rId4"/>
              </p:custDataLst>
            </p:nvPr>
          </p:nvCxnSpPr>
          <p:spPr>
            <a:xfrm>
              <a:off x="10435" y="5468"/>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8" name="直接连接符 47"/>
            <p:cNvCxnSpPr/>
            <p:nvPr>
              <p:custDataLst>
                <p:tags r:id="rId5"/>
              </p:custDataLst>
            </p:nvPr>
          </p:nvCxnSpPr>
          <p:spPr>
            <a:xfrm>
              <a:off x="10435" y="6141"/>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9" name="直接连接符 48"/>
            <p:cNvCxnSpPr/>
            <p:nvPr>
              <p:custDataLst>
                <p:tags r:id="rId6"/>
              </p:custDataLst>
            </p:nvPr>
          </p:nvCxnSpPr>
          <p:spPr>
            <a:xfrm>
              <a:off x="10435" y="6815"/>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0" name="直接连接符 49"/>
            <p:cNvCxnSpPr/>
            <p:nvPr>
              <p:custDataLst>
                <p:tags r:id="rId7"/>
              </p:custDataLst>
            </p:nvPr>
          </p:nvCxnSpPr>
          <p:spPr>
            <a:xfrm>
              <a:off x="10435" y="7489"/>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1" name="直接连接符 50"/>
            <p:cNvCxnSpPr/>
            <p:nvPr>
              <p:custDataLst>
                <p:tags r:id="rId8"/>
              </p:custDataLst>
            </p:nvPr>
          </p:nvCxnSpPr>
          <p:spPr>
            <a:xfrm>
              <a:off x="10435" y="8163"/>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sp>
          <p:nvSpPr>
            <p:cNvPr id="53" name="矩形 52"/>
            <p:cNvSpPr/>
            <p:nvPr>
              <p:custDataLst>
                <p:tags r:id="rId9"/>
              </p:custDataLst>
            </p:nvPr>
          </p:nvSpPr>
          <p:spPr>
            <a:xfrm>
              <a:off x="6864" y="4869"/>
              <a:ext cx="3788" cy="4138"/>
            </a:xfrm>
            <a:prstGeom prst="rect">
              <a:avLst/>
            </a:prstGeom>
            <a:solidFill>
              <a:sysClr val="window" lastClr="FFFFFF">
                <a:lumMod val="95000"/>
              </a:sysClr>
            </a:solidFill>
          </p:spPr>
          <p:txBody>
            <a:bodyPr rot="0" spcFirstLastPara="0" vertOverflow="overflow" horzOverflow="overflow" vert="horz" wrap="square" lIns="91440" tIns="45720" rIns="396000" bIns="45720" numCol="1" spcCol="0" rtlCol="0" fromWordArt="0" anchor="ctr" anchorCtr="0" forceAA="0" compatLnSpc="1">
              <a:noAutofit/>
            </a:bodyPr>
            <a:p>
              <a:pPr algn="ctr">
                <a:lnSpc>
                  <a:spcPct val="120000"/>
                </a:lnSpc>
              </a:pPr>
              <a:endParaRPr lang="da-DK" altLang="zh-CN" sz="2400" dirty="0">
                <a:solidFill>
                  <a:schemeClr val="bg1"/>
                </a:solidFill>
                <a:latin typeface="造字工房言宋体" charset="-122"/>
                <a:ea typeface="造字工房言宋体" charset="-122"/>
                <a:sym typeface="Arial" panose="020B0604020202020204" pitchFamily="34" charset="0"/>
              </a:endParaRPr>
            </a:p>
          </p:txBody>
        </p:sp>
        <p:sp>
          <p:nvSpPr>
            <p:cNvPr id="55" name="任意多边形 64"/>
            <p:cNvSpPr/>
            <p:nvPr>
              <p:custDataLst>
                <p:tags r:id="rId10"/>
              </p:custDataLst>
            </p:nvPr>
          </p:nvSpPr>
          <p:spPr>
            <a:xfrm>
              <a:off x="6864" y="4874"/>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6" name="任意多边形 65"/>
            <p:cNvSpPr/>
            <p:nvPr>
              <p:custDataLst>
                <p:tags r:id="rId11"/>
              </p:custDataLst>
            </p:nvPr>
          </p:nvSpPr>
          <p:spPr>
            <a:xfrm flipV="1">
              <a:off x="6864" y="8585"/>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7" name="任意多边形 66"/>
            <p:cNvSpPr/>
            <p:nvPr>
              <p:custDataLst>
                <p:tags r:id="rId12"/>
              </p:custDataLst>
            </p:nvPr>
          </p:nvSpPr>
          <p:spPr>
            <a:xfrm flipH="1">
              <a:off x="10479" y="4869"/>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8" name="任意多边形 67"/>
            <p:cNvSpPr/>
            <p:nvPr>
              <p:custDataLst>
                <p:tags r:id="rId13"/>
              </p:custDataLst>
            </p:nvPr>
          </p:nvSpPr>
          <p:spPr>
            <a:xfrm flipH="1" flipV="1">
              <a:off x="10479" y="8593"/>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9" name="圆角矩形 18"/>
            <p:cNvSpPr/>
            <p:nvPr>
              <p:custDataLst>
                <p:tags r:id="rId14"/>
              </p:custDataLst>
            </p:nvPr>
          </p:nvSpPr>
          <p:spPr>
            <a:xfrm>
              <a:off x="10926" y="5206"/>
              <a:ext cx="3362" cy="525"/>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3.1 </a:t>
              </a:r>
              <a:r>
                <a:rPr lang="zh-CN" altLang="en-US" sz="2400" b="1">
                  <a:solidFill>
                    <a:schemeClr val="bg1"/>
                  </a:solidFill>
                  <a:latin typeface="造字工房言宋体" charset="-122"/>
                  <a:ea typeface="造字工房言宋体" charset="-122"/>
                  <a:cs typeface="造字工房言宋体" charset="-122"/>
                  <a:sym typeface="+mn-ea"/>
                </a:rPr>
                <a:t>链路层功能</a:t>
              </a:r>
              <a:endParaRPr lang="zh-CN" altLang="en-US" sz="2400" b="1">
                <a:solidFill>
                  <a:schemeClr val="bg1"/>
                </a:solidFill>
                <a:latin typeface="造字工房言宋体" charset="-122"/>
                <a:ea typeface="造字工房言宋体" charset="-122"/>
                <a:cs typeface="造字工房言宋体" charset="-122"/>
                <a:sym typeface="+mn-ea"/>
              </a:endParaRPr>
            </a:p>
          </p:txBody>
        </p:sp>
        <p:sp>
          <p:nvSpPr>
            <p:cNvPr id="60" name="圆角矩形 45"/>
            <p:cNvSpPr/>
            <p:nvPr>
              <p:custDataLst>
                <p:tags r:id="rId15"/>
              </p:custDataLst>
            </p:nvPr>
          </p:nvSpPr>
          <p:spPr>
            <a:xfrm>
              <a:off x="10926" y="5880"/>
              <a:ext cx="3362" cy="525"/>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fontScale="70000"/>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3.2 </a:t>
              </a:r>
              <a:r>
                <a:rPr lang="zh-CN" altLang="en-US" sz="2400" b="1">
                  <a:solidFill>
                    <a:schemeClr val="bg1"/>
                  </a:solidFill>
                  <a:latin typeface="造字工房言宋体" charset="-122"/>
                  <a:ea typeface="造字工房言宋体" charset="-122"/>
                  <a:cs typeface="造字工房言宋体" charset="-122"/>
                  <a:sym typeface="+mn-ea"/>
                </a:rPr>
                <a:t>点到点信道的链路</a:t>
              </a:r>
              <a:endParaRPr lang="zh-CN" altLang="en-US" sz="2400" b="1">
                <a:solidFill>
                  <a:schemeClr val="bg1"/>
                </a:solidFill>
                <a:latin typeface="造字工房言宋体" charset="-122"/>
                <a:ea typeface="造字工房言宋体" charset="-122"/>
                <a:cs typeface="造字工房言宋体" charset="-122"/>
                <a:sym typeface="+mn-ea"/>
              </a:endParaRPr>
            </a:p>
          </p:txBody>
        </p:sp>
        <p:sp>
          <p:nvSpPr>
            <p:cNvPr id="61" name="圆角矩形 53"/>
            <p:cNvSpPr/>
            <p:nvPr>
              <p:custDataLst>
                <p:tags r:id="rId16"/>
              </p:custDataLst>
            </p:nvPr>
          </p:nvSpPr>
          <p:spPr>
            <a:xfrm>
              <a:off x="10926" y="6555"/>
              <a:ext cx="3363" cy="525"/>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fontScale="80000"/>
            </a:bodyPr>
            <a:p>
              <a:pPr algn="ctr">
                <a:lnSpc>
                  <a:spcPct val="120000"/>
                </a:lnSpc>
              </a:pPr>
              <a:r>
                <a:rPr lang="en-US" altLang="zh-CN" sz="2400" b="1">
                  <a:solidFill>
                    <a:schemeClr val="bg1"/>
                  </a:solidFill>
                  <a:latin typeface="造字工房言宋体" charset="-122"/>
                  <a:ea typeface="造字工房言宋体" charset="-122"/>
                  <a:cs typeface="Times New Roman" panose="02020603050405020304" pitchFamily="18" charset="0"/>
                  <a:sym typeface="+mn-ea"/>
                </a:rPr>
                <a:t>3.3</a:t>
              </a:r>
              <a:r>
                <a:rPr lang="zh-CN" altLang="en-US" sz="2400" b="1">
                  <a:solidFill>
                    <a:schemeClr val="bg1"/>
                  </a:solidFill>
                  <a:latin typeface="造字工房言宋体" charset="-122"/>
                  <a:ea typeface="造字工房言宋体" charset="-122"/>
                  <a:cs typeface="Times New Roman" panose="02020603050405020304" pitchFamily="18" charset="0"/>
                  <a:sym typeface="+mn-ea"/>
                </a:rPr>
                <a:t>广播信道的链路</a:t>
              </a:r>
              <a:endParaRPr lang="zh-CN" altLang="en-US" sz="2400" b="1">
                <a:solidFill>
                  <a:schemeClr val="bg1"/>
                </a:solidFill>
                <a:latin typeface="造字工房言宋体" charset="-122"/>
                <a:ea typeface="造字工房言宋体" charset="-122"/>
                <a:cs typeface="Times New Roman" panose="02020603050405020304" pitchFamily="18" charset="0"/>
                <a:sym typeface="+mn-ea"/>
              </a:endParaRPr>
            </a:p>
          </p:txBody>
        </p:sp>
        <p:sp>
          <p:nvSpPr>
            <p:cNvPr id="71" name="圆角矩形 61"/>
            <p:cNvSpPr/>
            <p:nvPr>
              <p:custDataLst>
                <p:tags r:id="rId17"/>
              </p:custDataLst>
            </p:nvPr>
          </p:nvSpPr>
          <p:spPr>
            <a:xfrm>
              <a:off x="10926" y="7229"/>
              <a:ext cx="3364" cy="525"/>
            </a:xfrm>
            <a:prstGeom prst="roundRect">
              <a:avLst>
                <a:gd name="adj" fmla="val 7973"/>
              </a:avLst>
            </a:prstGeom>
            <a:solidFill>
              <a:srgbClr val="69A35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3.4</a:t>
              </a:r>
              <a:r>
                <a:rPr lang="zh-CN" altLang="en-US" sz="2400" b="1">
                  <a:solidFill>
                    <a:schemeClr val="bg1"/>
                  </a:solidFill>
                  <a:latin typeface="造字工房言宋体" charset="-122"/>
                  <a:ea typeface="造字工房言宋体" charset="-122"/>
                  <a:cs typeface="造字工房言宋体" charset="-122"/>
                  <a:sym typeface="+mn-ea"/>
                </a:rPr>
                <a:t>高速以太网</a:t>
              </a:r>
              <a:endParaRPr lang="zh-CN" altLang="en-US" sz="2400" b="1">
                <a:solidFill>
                  <a:schemeClr val="bg1"/>
                </a:solidFill>
                <a:latin typeface="造字工房言宋体" charset="-122"/>
                <a:ea typeface="造字工房言宋体" charset="-122"/>
                <a:cs typeface="造字工房言宋体" charset="-122"/>
                <a:sym typeface="+mn-ea"/>
              </a:endParaRPr>
            </a:p>
          </p:txBody>
        </p:sp>
        <p:sp>
          <p:nvSpPr>
            <p:cNvPr id="76" name="圆角矩形 69"/>
            <p:cNvSpPr/>
            <p:nvPr>
              <p:custDataLst>
                <p:tags r:id="rId18"/>
              </p:custDataLst>
            </p:nvPr>
          </p:nvSpPr>
          <p:spPr>
            <a:xfrm>
              <a:off x="10926" y="7896"/>
              <a:ext cx="3362" cy="525"/>
            </a:xfrm>
            <a:prstGeom prst="roundRect">
              <a:avLst>
                <a:gd name="adj" fmla="val 7973"/>
              </a:avLst>
            </a:prstGeom>
            <a:solidFill>
              <a:srgbClr val="9BBB59"/>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accent4"/>
                  </a:solidFill>
                  <a:latin typeface="Times New Roman" panose="02020603050405020304" pitchFamily="18" charset="0"/>
                  <a:ea typeface="造字工房言宋体" charset="-122"/>
                  <a:cs typeface="Times New Roman" panose="02020603050405020304" pitchFamily="18" charset="0"/>
                  <a:sym typeface="+mn-ea"/>
                </a:rPr>
                <a:t>3.5 </a:t>
              </a:r>
              <a:r>
                <a:rPr lang="zh-CN" altLang="en-US" sz="2400" b="1">
                  <a:solidFill>
                    <a:schemeClr val="accent4"/>
                  </a:solidFill>
                  <a:latin typeface="Times New Roman" panose="02020603050405020304" pitchFamily="18" charset="0"/>
                  <a:ea typeface="造字工房言宋体" charset="-122"/>
                  <a:cs typeface="Times New Roman" panose="02020603050405020304" pitchFamily="18" charset="0"/>
                  <a:sym typeface="+mn-ea"/>
                </a:rPr>
                <a:t>扩展以太网</a:t>
              </a:r>
              <a:endParaRPr lang="zh-CN" altLang="en-US" sz="2400" b="1">
                <a:solidFill>
                  <a:schemeClr val="accent4"/>
                </a:solidFill>
                <a:latin typeface="Times New Roman" panose="02020603050405020304" pitchFamily="18" charset="0"/>
                <a:ea typeface="造字工房言宋体" charset="-122"/>
                <a:cs typeface="Times New Roman" panose="02020603050405020304" pitchFamily="18" charset="0"/>
                <a:sym typeface="+mn-ea"/>
              </a:endParaRPr>
            </a:p>
          </p:txBody>
        </p:sp>
        <p:sp>
          <p:nvSpPr>
            <p:cNvPr id="11" name="椭圆 10"/>
            <p:cNvSpPr/>
            <p:nvPr>
              <p:custDataLst>
                <p:tags r:id="rId19"/>
              </p:custDataLst>
            </p:nvPr>
          </p:nvSpPr>
          <p:spPr>
            <a:xfrm>
              <a:off x="10869" y="541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3" name="椭圆 82"/>
            <p:cNvSpPr/>
            <p:nvPr>
              <p:custDataLst>
                <p:tags r:id="rId20"/>
              </p:custDataLst>
            </p:nvPr>
          </p:nvSpPr>
          <p:spPr>
            <a:xfrm>
              <a:off x="10869" y="6085"/>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4" name="椭圆 83"/>
            <p:cNvSpPr/>
            <p:nvPr>
              <p:custDataLst>
                <p:tags r:id="rId21"/>
              </p:custDataLst>
            </p:nvPr>
          </p:nvSpPr>
          <p:spPr>
            <a:xfrm>
              <a:off x="10869" y="6757"/>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5" name="椭圆 84"/>
            <p:cNvSpPr/>
            <p:nvPr>
              <p:custDataLst>
                <p:tags r:id="rId22"/>
              </p:custDataLst>
            </p:nvPr>
          </p:nvSpPr>
          <p:spPr>
            <a:xfrm>
              <a:off x="10869" y="743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6" name="椭圆 85"/>
            <p:cNvSpPr/>
            <p:nvPr>
              <p:custDataLst>
                <p:tags r:id="rId23"/>
              </p:custDataLst>
            </p:nvPr>
          </p:nvSpPr>
          <p:spPr>
            <a:xfrm>
              <a:off x="10813" y="8727"/>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pic>
          <p:nvPicPr>
            <p:cNvPr id="13" name="图片 12"/>
            <p:cNvPicPr>
              <a:picLocks noChangeAspect="1"/>
            </p:cNvPicPr>
            <p:nvPr/>
          </p:nvPicPr>
          <p:blipFill>
            <a:blip r:embed="rId24"/>
            <a:stretch>
              <a:fillRect/>
            </a:stretch>
          </p:blipFill>
          <p:spPr>
            <a:xfrm>
              <a:off x="6864" y="5579"/>
              <a:ext cx="3788" cy="1965"/>
            </a:xfrm>
            <a:prstGeom prst="rect">
              <a:avLst/>
            </a:prstGeom>
          </p:spPr>
        </p:pic>
        <p:sp>
          <p:nvSpPr>
            <p:cNvPr id="3" name="椭圆 2"/>
            <p:cNvSpPr/>
            <p:nvPr>
              <p:custDataLst>
                <p:tags r:id="rId25"/>
              </p:custDataLst>
            </p:nvPr>
          </p:nvSpPr>
          <p:spPr>
            <a:xfrm>
              <a:off x="10941" y="8164"/>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grpSp>
      <p:sp>
        <p:nvSpPr>
          <p:cNvPr id="14" name="圆角矩形 18"/>
          <p:cNvSpPr/>
          <p:nvPr>
            <p:custDataLst>
              <p:tags r:id="rId26"/>
            </p:custDataLst>
          </p:nvPr>
        </p:nvSpPr>
        <p:spPr>
          <a:xfrm>
            <a:off x="5466620" y="5099106"/>
            <a:ext cx="2479693" cy="484878"/>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3.6</a:t>
            </a:r>
            <a:r>
              <a:rPr lang="zh-CN" altLang="zh-CN" sz="2400">
                <a:solidFill>
                  <a:schemeClr val="bg1"/>
                </a:solidFill>
                <a:latin typeface="造字工房言宋体" charset="-122"/>
                <a:ea typeface="造字工房言宋体" charset="-122"/>
                <a:cs typeface="造字工房言宋体" charset="-122"/>
                <a:sym typeface="+mn-ea"/>
              </a:rPr>
              <a:t> </a:t>
            </a:r>
            <a:r>
              <a:rPr lang="en-US" altLang="zh-CN" sz="2400">
                <a:solidFill>
                  <a:schemeClr val="bg1"/>
                </a:solidFill>
                <a:latin typeface="造字工房言宋体" charset="-122"/>
                <a:ea typeface="造字工房言宋体" charset="-122"/>
                <a:cs typeface="造字工房言宋体" charset="-122"/>
                <a:sym typeface="+mn-ea"/>
              </a:rPr>
              <a:t>VLAN</a:t>
            </a:r>
            <a:endParaRPr lang="en-US" altLang="zh-CN" sz="2400">
              <a:solidFill>
                <a:schemeClr val="bg1"/>
              </a:solidFill>
              <a:latin typeface="造字工房言宋体" charset="-122"/>
              <a:ea typeface="造字工房言宋体" charset="-122"/>
              <a:cs typeface="造字工房言宋体"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pPr algn="ctr"/>
            <a:r>
              <a:rPr lang="zh-CN" altLang="en-US" sz="3600" dirty="0"/>
              <a:t>交换机自学习和转发帧</a:t>
            </a:r>
            <a:br>
              <a:rPr lang="en-US" altLang="zh-CN" sz="3600" dirty="0"/>
            </a:br>
            <a:r>
              <a:rPr lang="zh-CN" altLang="en-US" sz="3600" dirty="0"/>
              <a:t>的步骤归纳 </a:t>
            </a:r>
            <a:endParaRPr lang="zh-CN" altLang="en-US" sz="3600" dirty="0"/>
          </a:p>
        </p:txBody>
      </p:sp>
      <p:sp>
        <p:nvSpPr>
          <p:cNvPr id="650243" name="Rectangle 3"/>
          <p:cNvSpPr>
            <a:spLocks noGrp="1" noChangeArrowheads="1"/>
          </p:cNvSpPr>
          <p:nvPr>
            <p:ph idx="1"/>
          </p:nvPr>
        </p:nvSpPr>
        <p:spPr>
          <a:xfrm>
            <a:off x="1031983" y="1844824"/>
            <a:ext cx="8346723" cy="3332816"/>
          </a:xfrm>
        </p:spPr>
        <p:txBody>
          <a:bodyPr/>
          <a:lstStyle/>
          <a:p>
            <a:r>
              <a:rPr lang="zh-CN" altLang="en-US" sz="2400" dirty="0"/>
              <a:t>交换机收到一帧后先进行</a:t>
            </a:r>
            <a:r>
              <a:rPr lang="zh-CN" altLang="en-US" sz="2400" dirty="0">
                <a:solidFill>
                  <a:srgbClr val="FF0000"/>
                </a:solidFill>
              </a:rPr>
              <a:t>自学习。</a:t>
            </a:r>
            <a:r>
              <a:rPr lang="zh-CN" altLang="en-US" sz="2400" dirty="0"/>
              <a:t>查找交换表中与收到帧的</a:t>
            </a:r>
            <a:r>
              <a:rPr lang="zh-CN" altLang="en-US" sz="2400" dirty="0">
                <a:solidFill>
                  <a:srgbClr val="FF0000"/>
                </a:solidFill>
              </a:rPr>
              <a:t>源地址有无相匹配</a:t>
            </a:r>
            <a:r>
              <a:rPr lang="zh-CN" altLang="en-US" sz="2400" dirty="0"/>
              <a:t>的项目。</a:t>
            </a:r>
            <a:endParaRPr lang="en-US" altLang="zh-CN" sz="2400" dirty="0"/>
          </a:p>
          <a:p>
            <a:pPr lvl="1"/>
            <a:r>
              <a:rPr lang="zh-CN" altLang="en-US" sz="2200" b="1" dirty="0"/>
              <a:t>如没有，就在交换表中增加一个项目（源地址、进入的接口和有效时间）。</a:t>
            </a:r>
            <a:endParaRPr lang="en-US" altLang="zh-CN" sz="2200" b="1" dirty="0"/>
          </a:p>
          <a:p>
            <a:pPr lvl="1"/>
            <a:r>
              <a:rPr lang="zh-CN" altLang="en-US" sz="2200" b="1" dirty="0"/>
              <a:t>如有，则把原有的项目进行更新（进入的接口或有效时间）。</a:t>
            </a:r>
            <a:endParaRPr lang="zh-CN" altLang="en-US" sz="2200" b="1" dirty="0"/>
          </a:p>
          <a:p>
            <a:r>
              <a:rPr lang="zh-CN" altLang="en-US" sz="2400" dirty="0">
                <a:solidFill>
                  <a:srgbClr val="FF0000"/>
                </a:solidFill>
              </a:rPr>
              <a:t>转发帧。</a:t>
            </a:r>
            <a:r>
              <a:rPr lang="zh-CN" altLang="en-US" sz="2400" dirty="0"/>
              <a:t>查找交换表中与收到帧的</a:t>
            </a:r>
            <a:r>
              <a:rPr lang="zh-CN" altLang="en-US" sz="2400" dirty="0">
                <a:solidFill>
                  <a:srgbClr val="FF0000"/>
                </a:solidFill>
              </a:rPr>
              <a:t>目的地址有无相匹配</a:t>
            </a:r>
            <a:r>
              <a:rPr lang="zh-CN" altLang="en-US" sz="2400" dirty="0"/>
              <a:t>的项目。</a:t>
            </a:r>
            <a:endParaRPr lang="zh-CN" altLang="en-US" sz="2400" dirty="0"/>
          </a:p>
          <a:p>
            <a:pPr lvl="1"/>
            <a:r>
              <a:rPr lang="zh-CN" altLang="en-US" sz="2200" b="1" dirty="0">
                <a:latin typeface="+mn-ea"/>
              </a:rPr>
              <a:t>如没有，则向所有其他接口（进入的接口除外）转发。</a:t>
            </a:r>
            <a:endParaRPr lang="zh-CN" altLang="en-US" sz="2200" b="1" dirty="0">
              <a:latin typeface="+mn-ea"/>
            </a:endParaRPr>
          </a:p>
          <a:p>
            <a:pPr lvl="1"/>
            <a:r>
              <a:rPr lang="zh-CN" altLang="en-US" sz="2200" b="1" dirty="0">
                <a:latin typeface="+mn-ea"/>
              </a:rPr>
              <a:t>如有，则按交换表中给出的接口进行转发。</a:t>
            </a:r>
            <a:endParaRPr lang="zh-CN" altLang="en-US" sz="2200" b="1" dirty="0">
              <a:latin typeface="+mn-ea"/>
            </a:endParaRPr>
          </a:p>
          <a:p>
            <a:pPr lvl="1"/>
            <a:r>
              <a:rPr lang="zh-CN" altLang="en-US" sz="2200" b="1" dirty="0">
                <a:latin typeface="+mn-ea"/>
              </a:rPr>
              <a:t>若交换表中给出的接口就是该帧进入交换机的接口，则应丢弃这个帧（因为这时不需要经过交换机进行转发）。</a:t>
            </a:r>
            <a:endParaRPr lang="zh-CN" altLang="en-US" sz="2200" b="1" dirty="0">
              <a:latin typeface="+mn-ea"/>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a:xfrm>
            <a:off x="200472" y="44624"/>
            <a:ext cx="7482627" cy="1134611"/>
          </a:xfrm>
        </p:spPr>
        <p:txBody>
          <a:bodyPr/>
          <a:lstStyle/>
          <a:p>
            <a:pPr algn="ctr"/>
            <a:r>
              <a:rPr lang="zh-CN" altLang="en-US" dirty="0"/>
              <a:t>交换机使用了生成树协议 </a:t>
            </a:r>
            <a:endParaRPr lang="zh-CN" altLang="en-US" dirty="0"/>
          </a:p>
        </p:txBody>
      </p:sp>
      <p:sp>
        <p:nvSpPr>
          <p:cNvPr id="466946" name="Rectangle 2"/>
          <p:cNvSpPr>
            <a:spLocks noGrp="1" noChangeArrowheads="1"/>
          </p:cNvSpPr>
          <p:nvPr>
            <p:ph idx="1"/>
          </p:nvPr>
        </p:nvSpPr>
        <p:spPr>
          <a:xfrm>
            <a:off x="1031983" y="1196753"/>
            <a:ext cx="8346723" cy="2078940"/>
          </a:xfrm>
        </p:spPr>
        <p:txBody>
          <a:bodyPr/>
          <a:lstStyle/>
          <a:p>
            <a:r>
              <a:rPr lang="zh-CN" altLang="en-US" sz="2600" dirty="0">
                <a:solidFill>
                  <a:srgbClr val="FF0000"/>
                </a:solidFill>
              </a:rPr>
              <a:t>增加冗余链路时，</a:t>
            </a:r>
            <a:r>
              <a:rPr lang="zh-CN" altLang="zh-CN" sz="2600" dirty="0">
                <a:solidFill>
                  <a:srgbClr val="FF0000"/>
                </a:solidFill>
              </a:rPr>
              <a:t>自学习的过程就可能导致以太网帧在网络的某个环路中无限制地兜圈子</a:t>
            </a:r>
            <a:r>
              <a:rPr lang="zh-CN" altLang="en-US" sz="2600" dirty="0">
                <a:solidFill>
                  <a:srgbClr val="FF0000"/>
                </a:solidFill>
              </a:rPr>
              <a:t>。</a:t>
            </a:r>
            <a:endParaRPr lang="en-US" altLang="zh-CN" sz="2600" dirty="0">
              <a:solidFill>
                <a:srgbClr val="FF0000"/>
              </a:solidFill>
            </a:endParaRPr>
          </a:p>
          <a:p>
            <a:r>
              <a:rPr lang="zh-CN" altLang="en-US" sz="2600" dirty="0"/>
              <a:t>如</a:t>
            </a:r>
            <a:r>
              <a:rPr lang="zh-CN" altLang="en-US" sz="2600" dirty="0">
                <a:latin typeface="Times New Roman" panose="02020603050405020304" pitchFamily="18" charset="0"/>
                <a:cs typeface="Times New Roman" panose="02020603050405020304" pitchFamily="18" charset="0"/>
              </a:rPr>
              <a:t>图，</a:t>
            </a:r>
            <a:r>
              <a:rPr lang="zh-CN" altLang="zh-CN" sz="2600" dirty="0">
                <a:latin typeface="Times New Roman" panose="02020603050405020304" pitchFamily="18" charset="0"/>
                <a:cs typeface="Times New Roman" panose="02020603050405020304" pitchFamily="18" charset="0"/>
              </a:rPr>
              <a:t>假定开始</a:t>
            </a:r>
            <a:r>
              <a:rPr lang="zh-CN" altLang="en-US" sz="2600" dirty="0">
                <a:latin typeface="Times New Roman" panose="02020603050405020304" pitchFamily="18" charset="0"/>
                <a:cs typeface="Times New Roman" panose="02020603050405020304" pitchFamily="18" charset="0"/>
              </a:rPr>
              <a:t>时，</a:t>
            </a:r>
            <a:r>
              <a:rPr lang="zh-CN" altLang="zh-CN" sz="2600" dirty="0">
                <a:latin typeface="Times New Roman" panose="02020603050405020304" pitchFamily="18" charset="0"/>
                <a:cs typeface="Times New Roman" panose="02020603050405020304" pitchFamily="18" charset="0"/>
              </a:rPr>
              <a:t>交换机</a:t>
            </a:r>
            <a:r>
              <a:rPr lang="en-US" altLang="zh-CN" sz="2600" dirty="0">
                <a:latin typeface="Times New Roman" panose="02020603050405020304" pitchFamily="18" charset="0"/>
                <a:cs typeface="Times New Roman" panose="02020603050405020304" pitchFamily="18" charset="0"/>
              </a:rPr>
              <a:t> #1 </a:t>
            </a:r>
            <a:r>
              <a:rPr lang="zh-CN" altLang="en-US" sz="2600" dirty="0">
                <a:latin typeface="Times New Roman" panose="02020603050405020304" pitchFamily="18" charset="0"/>
                <a:cs typeface="Times New Roman" panose="02020603050405020304" pitchFamily="18" charset="0"/>
              </a:rPr>
              <a:t>和 </a:t>
            </a:r>
            <a:r>
              <a:rPr lang="en-US" altLang="zh-CN" sz="2600" dirty="0">
                <a:latin typeface="Times New Roman" panose="02020603050405020304" pitchFamily="18" charset="0"/>
                <a:cs typeface="Times New Roman" panose="02020603050405020304" pitchFamily="18" charset="0"/>
              </a:rPr>
              <a:t>#2 </a:t>
            </a:r>
            <a:r>
              <a:rPr lang="zh-CN" altLang="en-US" sz="2600" dirty="0">
                <a:latin typeface="Times New Roman" panose="02020603050405020304" pitchFamily="18" charset="0"/>
                <a:cs typeface="Times New Roman" panose="02020603050405020304" pitchFamily="18" charset="0"/>
              </a:rPr>
              <a:t>的交换表都是空的，</a:t>
            </a:r>
            <a:r>
              <a:rPr lang="zh-CN" altLang="zh-CN" sz="2600" dirty="0">
                <a:latin typeface="Times New Roman" panose="02020603050405020304" pitchFamily="18" charset="0"/>
                <a:cs typeface="Times New Roman" panose="02020603050405020304" pitchFamily="18" charset="0"/>
              </a:rPr>
              <a:t>主机</a:t>
            </a:r>
            <a:r>
              <a:rPr lang="en-US" altLang="zh-CN" sz="2600" dirty="0">
                <a:latin typeface="Times New Roman" panose="02020603050405020304" pitchFamily="18" charset="0"/>
                <a:cs typeface="Times New Roman" panose="02020603050405020304" pitchFamily="18" charset="0"/>
              </a:rPr>
              <a:t> A </a:t>
            </a:r>
            <a:r>
              <a:rPr lang="zh-CN" altLang="zh-CN" sz="2600" dirty="0">
                <a:latin typeface="Times New Roman" panose="02020603050405020304" pitchFamily="18" charset="0"/>
                <a:cs typeface="Times New Roman" panose="02020603050405020304" pitchFamily="18" charset="0"/>
              </a:rPr>
              <a:t>通过接口交换机</a:t>
            </a:r>
            <a:r>
              <a:rPr lang="en-US" altLang="zh-CN" sz="2600" dirty="0">
                <a:latin typeface="Times New Roman" panose="02020603050405020304" pitchFamily="18" charset="0"/>
                <a:cs typeface="Times New Roman" panose="02020603050405020304" pitchFamily="18" charset="0"/>
              </a:rPr>
              <a:t> #1 </a:t>
            </a:r>
            <a:r>
              <a:rPr lang="zh-CN" altLang="zh-CN" sz="2600" dirty="0">
                <a:latin typeface="Times New Roman" panose="02020603050405020304" pitchFamily="18" charset="0"/>
                <a:cs typeface="Times New Roman" panose="02020603050405020304" pitchFamily="18" charset="0"/>
              </a:rPr>
              <a:t>向主机</a:t>
            </a:r>
            <a:r>
              <a:rPr lang="en-US" altLang="zh-CN" sz="2600" dirty="0">
                <a:latin typeface="Times New Roman" panose="02020603050405020304" pitchFamily="18" charset="0"/>
                <a:cs typeface="Times New Roman" panose="02020603050405020304" pitchFamily="18" charset="0"/>
              </a:rPr>
              <a:t> B </a:t>
            </a:r>
            <a:r>
              <a:rPr lang="zh-CN" altLang="zh-CN" sz="2600" dirty="0">
                <a:latin typeface="Times New Roman" panose="02020603050405020304" pitchFamily="18" charset="0"/>
                <a:cs typeface="Times New Roman" panose="02020603050405020304" pitchFamily="18" charset="0"/>
              </a:rPr>
              <a:t>发送一帧。</a:t>
            </a:r>
            <a:r>
              <a:rPr lang="zh-CN" altLang="en-US" sz="2600" dirty="0">
                <a:latin typeface="Times New Roman" panose="02020603050405020304" pitchFamily="18" charset="0"/>
                <a:cs typeface="Times New Roman" panose="02020603050405020304" pitchFamily="18" charset="0"/>
              </a:rPr>
              <a:t>交换机</a:t>
            </a:r>
            <a:r>
              <a:rPr lang="en-US" altLang="zh-CN" sz="2600" dirty="0">
                <a:latin typeface="Times New Roman" panose="02020603050405020304" pitchFamily="18" charset="0"/>
                <a:cs typeface="Times New Roman" panose="02020603050405020304" pitchFamily="18" charset="0"/>
              </a:rPr>
              <a:t>#1</a:t>
            </a:r>
            <a:r>
              <a:rPr lang="zh-CN" altLang="en-US" sz="2600" dirty="0">
                <a:latin typeface="Times New Roman" panose="02020603050405020304" pitchFamily="18" charset="0"/>
                <a:cs typeface="Times New Roman" panose="02020603050405020304" pitchFamily="18" charset="0"/>
              </a:rPr>
              <a:t>收到这个帧后就向所有其他接口进行广播</a:t>
            </a:r>
            <a:r>
              <a:rPr lang="zh-CN" altLang="en-US" sz="2600" dirty="0"/>
              <a:t>发送。</a:t>
            </a:r>
            <a:endParaRPr lang="zh-CN" altLang="en-US" sz="2600" dirty="0"/>
          </a:p>
        </p:txBody>
      </p:sp>
      <p:grpSp>
        <p:nvGrpSpPr>
          <p:cNvPr id="7" name="组合 6"/>
          <p:cNvGrpSpPr/>
          <p:nvPr/>
        </p:nvGrpSpPr>
        <p:grpSpPr>
          <a:xfrm>
            <a:off x="1048542" y="3464664"/>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anose="02010609060101010101" pitchFamily="2" charset="-122"/>
                </a:rPr>
                <a:t> </a:t>
              </a:r>
              <a:endParaRPr lang="zh-CN" altLang="en-US" sz="2400" b="1" dirty="0">
                <a:solidFill>
                  <a:srgbClr val="000099"/>
                </a:solidFill>
                <a:ea typeface="黑体" panose="02010609060101010101"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以太网</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a:solidFill>
                    <a:srgbClr val="000099"/>
                  </a:solidFill>
                  <a:latin typeface="+mn-lt"/>
                  <a:ea typeface="黑体" panose="02010609060101010101" pitchFamily="2" charset="-122"/>
                </a:rPr>
                <a:t>交换机 </a:t>
              </a:r>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p:txBody>
        </p:sp>
        <p:pic>
          <p:nvPicPr>
            <p:cNvPr id="58"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A</a:t>
              </a:r>
              <a:endParaRPr kumimoji="1" lang="en-US" altLang="zh-CN" sz="2400" b="1" baseline="-25000" dirty="0">
                <a:solidFill>
                  <a:srgbClr val="000099"/>
                </a:solidFill>
                <a:latin typeface="+mn-lt"/>
                <a:ea typeface="黑体" panose="02010609060101010101" pitchFamily="2" charset="-122"/>
              </a:endParaRPr>
            </a:p>
          </p:txBody>
        </p:sp>
        <p:grpSp>
          <p:nvGrpSpPr>
            <p:cNvPr id="60" name="组合 57"/>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baseline="-25000" dirty="0">
                  <a:solidFill>
                    <a:srgbClr val="000099"/>
                  </a:solidFill>
                  <a:latin typeface="+mn-lt"/>
                  <a:ea typeface="黑体" panose="02010609060101010101" pitchFamily="2" charset="-122"/>
                </a:endParaRPr>
              </a:p>
            </p:txBody>
          </p:sp>
        </p:grpSp>
        <p:grpSp>
          <p:nvGrpSpPr>
            <p:cNvPr id="63" name="组合 58"/>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2</a:t>
                </a:r>
                <a:endParaRPr kumimoji="1" lang="en-US" altLang="zh-CN" sz="2400" b="1" baseline="-25000" dirty="0">
                  <a:solidFill>
                    <a:srgbClr val="000099"/>
                  </a:solidFill>
                  <a:latin typeface="+mn-lt"/>
                  <a:ea typeface="黑体" panose="02010609060101010101" pitchFamily="2" charset="-122"/>
                </a:endParaRPr>
              </a:p>
            </p:txBody>
          </p:sp>
        </p:grpSp>
        <p:grpSp>
          <p:nvGrpSpPr>
            <p:cNvPr id="66" name="组合 61"/>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4</a:t>
                </a:r>
                <a:endParaRPr kumimoji="1" lang="en-US" altLang="zh-CN" sz="2400" b="1" baseline="-25000" dirty="0">
                  <a:solidFill>
                    <a:srgbClr val="000099"/>
                  </a:solidFill>
                  <a:latin typeface="+mn-lt"/>
                  <a:ea typeface="黑体" panose="02010609060101010101" pitchFamily="2" charset="-122"/>
                </a:endParaRPr>
              </a:p>
            </p:txBody>
          </p:sp>
        </p:grpSp>
        <p:grpSp>
          <p:nvGrpSpPr>
            <p:cNvPr id="69" name="组合 64"/>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3</a:t>
                </a:r>
                <a:endParaRPr kumimoji="1" lang="en-US" altLang="zh-CN" sz="2400" b="1" baseline="-25000" dirty="0">
                  <a:solidFill>
                    <a:srgbClr val="000099"/>
                  </a:solidFill>
                  <a:latin typeface="+mn-lt"/>
                  <a:ea typeface="黑体" panose="02010609060101010101" pitchFamily="2" charset="-122"/>
                </a:endParaRPr>
              </a:p>
            </p:txBody>
          </p:sp>
        </p:grpSp>
        <p:pic>
          <p:nvPicPr>
            <p:cNvPr id="7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C</a:t>
              </a:r>
              <a:endParaRPr kumimoji="1" lang="en-US" altLang="zh-CN" sz="2400" b="1" baseline="-25000">
                <a:solidFill>
                  <a:srgbClr val="000099"/>
                </a:solidFill>
                <a:latin typeface="+mn-lt"/>
                <a:ea typeface="黑体" panose="02010609060101010101"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anose="02010609060101010101" pitchFamily="2" charset="-122"/>
                </a:rPr>
                <a:t> </a:t>
              </a:r>
              <a:endParaRPr lang="zh-CN" altLang="en-US" sz="2400" b="1" dirty="0">
                <a:solidFill>
                  <a:srgbClr val="000099"/>
                </a:solidFill>
                <a:ea typeface="黑体" panose="02010609060101010101"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以太网</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a:solidFill>
                    <a:srgbClr val="000099"/>
                  </a:solidFill>
                  <a:latin typeface="+mn-lt"/>
                  <a:ea typeface="黑体" panose="02010609060101010101" pitchFamily="2" charset="-122"/>
                </a:rPr>
                <a:t>交换机 </a:t>
              </a:r>
              <a:r>
                <a:rPr kumimoji="1" lang="en-US" altLang="zh-CN" sz="2400" b="1" dirty="0">
                  <a:solidFill>
                    <a:srgbClr val="000099"/>
                  </a:solidFill>
                  <a:latin typeface="+mn-lt"/>
                  <a:ea typeface="黑体" panose="02010609060101010101" pitchFamily="2" charset="-122"/>
                </a:rPr>
                <a:t>#2</a:t>
              </a:r>
              <a:endParaRPr kumimoji="1" lang="en-US" altLang="zh-CN" sz="2400" b="1" dirty="0">
                <a:solidFill>
                  <a:srgbClr val="000099"/>
                </a:solidFill>
                <a:latin typeface="+mn-lt"/>
                <a:ea typeface="黑体" panose="02010609060101010101" pitchFamily="2" charset="-122"/>
              </a:endParaRPr>
            </a:p>
          </p:txBody>
        </p:sp>
        <p:grpSp>
          <p:nvGrpSpPr>
            <p:cNvPr id="78" name="组合 57"/>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baseline="-25000" dirty="0">
                  <a:solidFill>
                    <a:srgbClr val="000099"/>
                  </a:solidFill>
                  <a:latin typeface="+mn-lt"/>
                  <a:ea typeface="黑体" panose="02010609060101010101" pitchFamily="2" charset="-122"/>
                </a:endParaRPr>
              </a:p>
            </p:txBody>
          </p:sp>
        </p:grpSp>
        <p:grpSp>
          <p:nvGrpSpPr>
            <p:cNvPr id="81" name="组合 58"/>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2</a:t>
                </a:r>
                <a:endParaRPr kumimoji="1" lang="en-US" altLang="zh-CN" sz="2400" b="1" baseline="-25000" dirty="0">
                  <a:solidFill>
                    <a:srgbClr val="000099"/>
                  </a:solidFill>
                  <a:latin typeface="+mn-lt"/>
                  <a:ea typeface="黑体" panose="02010609060101010101" pitchFamily="2" charset="-122"/>
                </a:endParaRPr>
              </a:p>
            </p:txBody>
          </p:sp>
        </p:grpSp>
        <p:grpSp>
          <p:nvGrpSpPr>
            <p:cNvPr id="84" name="组合 61"/>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4</a:t>
                </a:r>
                <a:endParaRPr kumimoji="1" lang="en-US" altLang="zh-CN" sz="2400" b="1" baseline="-25000" dirty="0">
                  <a:solidFill>
                    <a:srgbClr val="000099"/>
                  </a:solidFill>
                  <a:latin typeface="+mn-lt"/>
                  <a:ea typeface="黑体" panose="02010609060101010101" pitchFamily="2" charset="-122"/>
                </a:endParaRPr>
              </a:p>
            </p:txBody>
          </p:sp>
        </p:grpSp>
        <p:grpSp>
          <p:nvGrpSpPr>
            <p:cNvPr id="87" name="组合 64"/>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3</a:t>
                </a:r>
                <a:endParaRPr kumimoji="1" lang="en-US" altLang="zh-CN" sz="2400" b="1" baseline="-25000" dirty="0">
                  <a:solidFill>
                    <a:srgbClr val="000099"/>
                  </a:solidFill>
                  <a:latin typeface="+mn-lt"/>
                  <a:ea typeface="黑体" panose="02010609060101010101" pitchFamily="2" charset="-122"/>
                </a:endParaRPr>
              </a:p>
            </p:txBody>
          </p:sp>
        </p:grpSp>
        <p:pic>
          <p:nvPicPr>
            <p:cNvPr id="90"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D</a:t>
              </a:r>
              <a:endParaRPr kumimoji="1" lang="en-US" altLang="zh-CN" sz="2400" b="1" baseline="-25000">
                <a:solidFill>
                  <a:srgbClr val="000099"/>
                </a:solidFill>
                <a:latin typeface="+mn-lt"/>
                <a:ea typeface="黑体" panose="02010609060101010101" pitchFamily="2" charset="-122"/>
              </a:endParaRPr>
            </a:p>
          </p:txBody>
        </p:sp>
        <p:pic>
          <p:nvPicPr>
            <p:cNvPr id="9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B</a:t>
              </a:r>
              <a:endParaRPr kumimoji="1" lang="en-US" altLang="zh-CN" sz="2400" b="1" baseline="-25000" dirty="0">
                <a:solidFill>
                  <a:srgbClr val="000099"/>
                </a:solidFill>
                <a:latin typeface="+mn-lt"/>
                <a:ea typeface="黑体" panose="02010609060101010101" pitchFamily="2" charset="-122"/>
              </a:endParaRPr>
            </a:p>
          </p:txBody>
        </p:sp>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a:t>交换机使用了生成树协议 </a:t>
            </a:r>
            <a:endParaRPr lang="zh-CN" altLang="en-US" dirty="0"/>
          </a:p>
        </p:txBody>
      </p:sp>
      <p:sp>
        <p:nvSpPr>
          <p:cNvPr id="466946" name="Rectangle 2"/>
          <p:cNvSpPr>
            <a:spLocks noGrp="1" noChangeArrowheads="1"/>
          </p:cNvSpPr>
          <p:nvPr>
            <p:ph idx="1"/>
          </p:nvPr>
        </p:nvSpPr>
        <p:spPr>
          <a:xfrm>
            <a:off x="1031983" y="1344547"/>
            <a:ext cx="8346723" cy="1796421"/>
          </a:xfrm>
        </p:spPr>
        <p:txBody>
          <a:bodyPr/>
          <a:lstStyle/>
          <a:p>
            <a:r>
              <a:rPr lang="zh-CN" altLang="en-US" sz="2600" dirty="0">
                <a:latin typeface="Times New Roman" panose="02020603050405020304" pitchFamily="18" charset="0"/>
                <a:cs typeface="Times New Roman" panose="02020603050405020304" pitchFamily="18" charset="0"/>
              </a:rPr>
              <a:t>按交换机自学习和转发方法，该</a:t>
            </a:r>
            <a:r>
              <a:rPr lang="zh-CN" altLang="zh-CN" sz="2600" dirty="0">
                <a:latin typeface="Times New Roman" panose="02020603050405020304" pitchFamily="18" charset="0"/>
                <a:cs typeface="Times New Roman" panose="02020603050405020304" pitchFamily="18" charset="0"/>
              </a:rPr>
              <a:t>帧的</a:t>
            </a:r>
            <a:r>
              <a:rPr lang="zh-CN" altLang="en-US" sz="2600" dirty="0">
                <a:latin typeface="Times New Roman" panose="02020603050405020304" pitchFamily="18" charset="0"/>
                <a:cs typeface="Times New Roman" panose="02020603050405020304" pitchFamily="18" charset="0"/>
              </a:rPr>
              <a:t>某一个</a:t>
            </a:r>
            <a:r>
              <a:rPr lang="zh-CN" altLang="zh-CN" sz="2600" dirty="0">
                <a:latin typeface="Times New Roman" panose="02020603050405020304" pitchFamily="18" charset="0"/>
                <a:cs typeface="Times New Roman" panose="02020603050405020304" pitchFamily="18" charset="0"/>
              </a:rPr>
              <a:t>走向</a:t>
            </a:r>
            <a:r>
              <a:rPr lang="zh-CN" altLang="en-US" sz="2600" dirty="0">
                <a:latin typeface="Times New Roman" panose="02020603050405020304" pitchFamily="18" charset="0"/>
                <a:cs typeface="Times New Roman" panose="02020603050405020304" pitchFamily="18" charset="0"/>
              </a:rPr>
              <a:t>如下</a:t>
            </a:r>
            <a:r>
              <a:rPr lang="zh-CN" altLang="zh-CN" sz="2600" dirty="0">
                <a:latin typeface="Times New Roman" panose="02020603050405020304" pitchFamily="18" charset="0"/>
                <a:cs typeface="Times New Roman" panose="02020603050405020304" pitchFamily="18" charset="0"/>
              </a:rPr>
              <a:t>：离开交换机</a:t>
            </a:r>
            <a:r>
              <a:rPr lang="en-US" altLang="zh-CN" sz="2600" dirty="0">
                <a:latin typeface="Times New Roman" panose="02020603050405020304" pitchFamily="18" charset="0"/>
                <a:cs typeface="Times New Roman" panose="02020603050405020304" pitchFamily="18" charset="0"/>
              </a:rPr>
              <a:t> #1 </a:t>
            </a:r>
            <a:r>
              <a:rPr lang="zh-CN" altLang="zh-CN" sz="2600" dirty="0">
                <a:latin typeface="Times New Roman" panose="02020603050405020304" pitchFamily="18" charset="0"/>
                <a:cs typeface="Times New Roman" panose="02020603050405020304" pitchFamily="18" charset="0"/>
              </a:rPr>
              <a:t>的接口</a:t>
            </a:r>
            <a:r>
              <a:rPr lang="en-US" altLang="zh-CN" sz="2600" dirty="0">
                <a:latin typeface="Times New Roman" panose="02020603050405020304" pitchFamily="18" charset="0"/>
                <a:cs typeface="Times New Roman" panose="02020603050405020304" pitchFamily="18" charset="0"/>
              </a:rPr>
              <a:t> 3 </a:t>
            </a:r>
            <a:r>
              <a:rPr lang="zh-CN" altLang="zh-CN"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zh-CN" altLang="zh-CN" sz="2600" dirty="0">
                <a:latin typeface="Times New Roman" panose="02020603050405020304" pitchFamily="18" charset="0"/>
                <a:cs typeface="Times New Roman" panose="02020603050405020304" pitchFamily="18" charset="0"/>
              </a:rPr>
              <a:t>交换机</a:t>
            </a:r>
            <a:r>
              <a:rPr lang="en-US" altLang="zh-CN" sz="2600" dirty="0">
                <a:latin typeface="Times New Roman" panose="02020603050405020304" pitchFamily="18" charset="0"/>
                <a:cs typeface="Times New Roman" panose="02020603050405020304" pitchFamily="18" charset="0"/>
              </a:rPr>
              <a:t> #2 </a:t>
            </a:r>
            <a:r>
              <a:rPr lang="zh-CN" altLang="zh-CN" sz="2600" dirty="0">
                <a:latin typeface="Times New Roman" panose="02020603050405020304" pitchFamily="18" charset="0"/>
                <a:cs typeface="Times New Roman" panose="02020603050405020304" pitchFamily="18" charset="0"/>
              </a:rPr>
              <a:t>的接口</a:t>
            </a:r>
            <a:r>
              <a:rPr lang="en-US" altLang="zh-CN" sz="2600" dirty="0">
                <a:latin typeface="Times New Roman" panose="02020603050405020304" pitchFamily="18" charset="0"/>
                <a:cs typeface="Times New Roman" panose="02020603050405020304" pitchFamily="18" charset="0"/>
              </a:rPr>
              <a:t> 1 </a:t>
            </a:r>
            <a:r>
              <a:rPr lang="zh-CN" altLang="zh-CN"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zh-CN" altLang="zh-CN" sz="2600" dirty="0">
                <a:latin typeface="Times New Roman" panose="02020603050405020304" pitchFamily="18" charset="0"/>
                <a:cs typeface="Times New Roman" panose="02020603050405020304" pitchFamily="18" charset="0"/>
              </a:rPr>
              <a:t>接口</a:t>
            </a:r>
            <a:r>
              <a:rPr lang="en-US" altLang="zh-CN" sz="2600" dirty="0">
                <a:latin typeface="Times New Roman" panose="02020603050405020304" pitchFamily="18" charset="0"/>
                <a:cs typeface="Times New Roman" panose="02020603050405020304" pitchFamily="18" charset="0"/>
              </a:rPr>
              <a:t> 2 </a:t>
            </a:r>
            <a:r>
              <a:rPr lang="zh-CN" altLang="zh-CN"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zh-CN" altLang="zh-CN" sz="2600" dirty="0">
                <a:latin typeface="Times New Roman" panose="02020603050405020304" pitchFamily="18" charset="0"/>
                <a:cs typeface="Times New Roman" panose="02020603050405020304" pitchFamily="18" charset="0"/>
              </a:rPr>
              <a:t>交换机</a:t>
            </a:r>
            <a:r>
              <a:rPr lang="en-US" altLang="zh-CN" sz="2600" dirty="0">
                <a:latin typeface="Times New Roman" panose="02020603050405020304" pitchFamily="18" charset="0"/>
                <a:cs typeface="Times New Roman" panose="02020603050405020304" pitchFamily="18" charset="0"/>
              </a:rPr>
              <a:t> #1 </a:t>
            </a:r>
            <a:r>
              <a:rPr lang="zh-CN" altLang="zh-CN" sz="2600" dirty="0">
                <a:latin typeface="Times New Roman" panose="02020603050405020304" pitchFamily="18" charset="0"/>
                <a:cs typeface="Times New Roman" panose="02020603050405020304" pitchFamily="18" charset="0"/>
              </a:rPr>
              <a:t>的接口</a:t>
            </a:r>
            <a:r>
              <a:rPr lang="en-US" altLang="zh-CN" sz="2600" dirty="0">
                <a:latin typeface="Times New Roman" panose="02020603050405020304" pitchFamily="18" charset="0"/>
                <a:cs typeface="Times New Roman" panose="02020603050405020304" pitchFamily="18" charset="0"/>
              </a:rPr>
              <a:t> 4 </a:t>
            </a:r>
            <a:r>
              <a:rPr lang="zh-CN" altLang="zh-CN"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zh-CN" altLang="zh-CN" sz="2600" dirty="0">
                <a:latin typeface="Times New Roman" panose="02020603050405020304" pitchFamily="18" charset="0"/>
                <a:cs typeface="Times New Roman" panose="02020603050405020304" pitchFamily="18" charset="0"/>
              </a:rPr>
              <a:t>接口</a:t>
            </a:r>
            <a:r>
              <a:rPr lang="en-US" altLang="zh-CN" sz="2600" dirty="0">
                <a:latin typeface="Times New Roman" panose="02020603050405020304" pitchFamily="18" charset="0"/>
                <a:cs typeface="Times New Roman" panose="02020603050405020304" pitchFamily="18" charset="0"/>
              </a:rPr>
              <a:t> 3 </a:t>
            </a:r>
            <a:r>
              <a:rPr lang="zh-CN" altLang="zh-CN"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zh-CN" altLang="zh-CN" sz="2600" dirty="0">
                <a:latin typeface="Times New Roman" panose="02020603050405020304" pitchFamily="18" charset="0"/>
                <a:cs typeface="Times New Roman" panose="02020603050405020304" pitchFamily="18" charset="0"/>
              </a:rPr>
              <a:t>交换机</a:t>
            </a:r>
            <a:r>
              <a:rPr lang="en-US" altLang="zh-CN" sz="2600" dirty="0">
                <a:latin typeface="Times New Roman" panose="02020603050405020304" pitchFamily="18" charset="0"/>
                <a:cs typeface="Times New Roman" panose="02020603050405020304" pitchFamily="18" charset="0"/>
              </a:rPr>
              <a:t> #2 </a:t>
            </a:r>
            <a:r>
              <a:rPr lang="zh-CN" altLang="zh-CN" sz="2600" dirty="0">
                <a:latin typeface="Times New Roman" panose="02020603050405020304" pitchFamily="18" charset="0"/>
                <a:cs typeface="Times New Roman" panose="02020603050405020304" pitchFamily="18" charset="0"/>
              </a:rPr>
              <a:t>的接口</a:t>
            </a:r>
            <a:r>
              <a:rPr lang="en-US" altLang="zh-CN" sz="2600" dirty="0">
                <a:latin typeface="Times New Roman" panose="02020603050405020304" pitchFamily="18" charset="0"/>
                <a:cs typeface="Times New Roman" panose="02020603050405020304" pitchFamily="18" charset="0"/>
              </a:rPr>
              <a:t> 1 </a:t>
            </a:r>
            <a:r>
              <a:rPr lang="zh-CN" altLang="zh-CN"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zh-CN" altLang="zh-CN" sz="2600" dirty="0">
                <a:latin typeface="Times New Roman" panose="02020603050405020304" pitchFamily="18" charset="0"/>
                <a:cs typeface="Times New Roman" panose="02020603050405020304" pitchFamily="18" charset="0"/>
              </a:rPr>
              <a:t>。</a:t>
            </a:r>
            <a:r>
              <a:rPr lang="zh-CN" altLang="zh-CN" sz="2600" dirty="0">
                <a:solidFill>
                  <a:srgbClr val="FF0000"/>
                </a:solidFill>
                <a:latin typeface="Times New Roman" panose="02020603050405020304" pitchFamily="18" charset="0"/>
                <a:cs typeface="Times New Roman" panose="02020603050405020304" pitchFamily="18" charset="0"/>
              </a:rPr>
              <a:t>这样就无限制地循环兜圈子下去，白白消耗了网络资源。</a:t>
            </a:r>
            <a:endParaRPr lang="zh-CN" altLang="en-US" sz="2600" dirty="0">
              <a:solidFill>
                <a:srgbClr val="FF0000"/>
              </a:solidFill>
              <a:latin typeface="Times New Roman" panose="02020603050405020304" pitchFamily="18" charset="0"/>
              <a:cs typeface="Times New Roman" panose="02020603050405020304" pitchFamily="18" charset="0"/>
            </a:endParaRPr>
          </a:p>
        </p:txBody>
      </p:sp>
      <p:grpSp>
        <p:nvGrpSpPr>
          <p:cNvPr id="2" name="组合 1"/>
          <p:cNvGrpSpPr/>
          <p:nvPr/>
        </p:nvGrpSpPr>
        <p:grpSpPr>
          <a:xfrm>
            <a:off x="920552" y="3068960"/>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anose="02010609060101010101" pitchFamily="2" charset="-122"/>
                </a:rPr>
                <a:t> </a:t>
              </a:r>
              <a:endParaRPr lang="zh-CN" altLang="en-US" sz="2400" b="1" dirty="0">
                <a:solidFill>
                  <a:srgbClr val="000099"/>
                </a:solidFill>
                <a:ea typeface="黑体" panose="02010609060101010101"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97939" y="3464664"/>
              <a:ext cx="1479550" cy="827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以太网</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交换机 </a:t>
              </a:r>
              <a:r>
                <a:rPr kumimoji="1"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58"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573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A</a:t>
              </a:r>
              <a:endParaRPr kumimoji="1" lang="en-US" altLang="zh-CN" sz="2400" b="1" baseline="-25000">
                <a:solidFill>
                  <a:srgbClr val="000099"/>
                </a:solidFill>
                <a:latin typeface="+mn-lt"/>
                <a:ea typeface="黑体" panose="02010609060101010101" pitchFamily="2" charset="-122"/>
              </a:endParaRPr>
            </a:p>
          </p:txBody>
        </p:sp>
        <p:grpSp>
          <p:nvGrpSpPr>
            <p:cNvPr id="60" name="组合 57"/>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baseline="-25000" dirty="0">
                  <a:solidFill>
                    <a:srgbClr val="000099"/>
                  </a:solidFill>
                  <a:latin typeface="+mn-lt"/>
                  <a:ea typeface="黑体" panose="02010609060101010101" pitchFamily="2" charset="-122"/>
                </a:endParaRPr>
              </a:p>
            </p:txBody>
          </p:sp>
        </p:grpSp>
        <p:grpSp>
          <p:nvGrpSpPr>
            <p:cNvPr id="63" name="组合 58"/>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2</a:t>
                </a:r>
                <a:endParaRPr kumimoji="1" lang="en-US" altLang="zh-CN" sz="2400" b="1" baseline="-25000" dirty="0">
                  <a:solidFill>
                    <a:srgbClr val="000099"/>
                  </a:solidFill>
                  <a:latin typeface="+mn-lt"/>
                  <a:ea typeface="黑体" panose="02010609060101010101" pitchFamily="2" charset="-122"/>
                </a:endParaRPr>
              </a:p>
            </p:txBody>
          </p:sp>
        </p:grpSp>
        <p:grpSp>
          <p:nvGrpSpPr>
            <p:cNvPr id="66" name="组合 61"/>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4</a:t>
                </a:r>
                <a:endParaRPr kumimoji="1" lang="en-US" altLang="zh-CN" sz="2400" b="1" baseline="-25000" dirty="0">
                  <a:solidFill>
                    <a:srgbClr val="000099"/>
                  </a:solidFill>
                  <a:latin typeface="+mn-lt"/>
                  <a:ea typeface="黑体" panose="02010609060101010101" pitchFamily="2" charset="-122"/>
                </a:endParaRPr>
              </a:p>
            </p:txBody>
          </p:sp>
        </p:grpSp>
        <p:grpSp>
          <p:nvGrpSpPr>
            <p:cNvPr id="69" name="组合 64"/>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3</a:t>
                </a:r>
                <a:endParaRPr kumimoji="1" lang="en-US" altLang="zh-CN" sz="2400" b="1" baseline="-25000" dirty="0">
                  <a:solidFill>
                    <a:srgbClr val="000099"/>
                  </a:solidFill>
                  <a:latin typeface="+mn-lt"/>
                  <a:ea typeface="黑体" panose="02010609060101010101" pitchFamily="2" charset="-122"/>
                </a:endParaRPr>
              </a:p>
            </p:txBody>
          </p:sp>
        </p:grpSp>
        <p:pic>
          <p:nvPicPr>
            <p:cNvPr id="7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521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C</a:t>
              </a:r>
              <a:endParaRPr kumimoji="1" lang="en-US" altLang="zh-CN" sz="2400" b="1" baseline="-25000">
                <a:solidFill>
                  <a:srgbClr val="000099"/>
                </a:solidFill>
                <a:latin typeface="+mn-lt"/>
                <a:ea typeface="黑体" panose="02010609060101010101"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anose="02010609060101010101" pitchFamily="2" charset="-122"/>
                </a:rPr>
                <a:t> </a:t>
              </a:r>
              <a:endParaRPr lang="zh-CN" altLang="en-US" sz="2400" b="1" dirty="0">
                <a:solidFill>
                  <a:srgbClr val="000099"/>
                </a:solidFill>
                <a:ea typeface="黑体" panose="02010609060101010101"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97564" y="3464664"/>
              <a:ext cx="1479550" cy="827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以太网</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交换机 </a:t>
              </a:r>
              <a:r>
                <a:rPr kumimoji="1"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78" name="组合 57"/>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baseline="-25000" dirty="0">
                  <a:solidFill>
                    <a:srgbClr val="000099"/>
                  </a:solidFill>
                  <a:latin typeface="+mn-lt"/>
                  <a:ea typeface="黑体" panose="02010609060101010101" pitchFamily="2" charset="-122"/>
                </a:endParaRPr>
              </a:p>
            </p:txBody>
          </p:sp>
        </p:grpSp>
        <p:grpSp>
          <p:nvGrpSpPr>
            <p:cNvPr id="81" name="组合 58"/>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2</a:t>
                </a:r>
                <a:endParaRPr kumimoji="1" lang="en-US" altLang="zh-CN" sz="2400" b="1" baseline="-25000" dirty="0">
                  <a:solidFill>
                    <a:srgbClr val="000099"/>
                  </a:solidFill>
                  <a:latin typeface="+mn-lt"/>
                  <a:ea typeface="黑体" panose="02010609060101010101" pitchFamily="2" charset="-122"/>
                </a:endParaRPr>
              </a:p>
            </p:txBody>
          </p:sp>
        </p:grpSp>
        <p:grpSp>
          <p:nvGrpSpPr>
            <p:cNvPr id="84" name="组合 61"/>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4</a:t>
                </a:r>
                <a:endParaRPr kumimoji="1" lang="en-US" altLang="zh-CN" sz="2400" b="1" baseline="-25000" dirty="0">
                  <a:solidFill>
                    <a:srgbClr val="000099"/>
                  </a:solidFill>
                  <a:latin typeface="+mn-lt"/>
                  <a:ea typeface="黑体" panose="02010609060101010101" pitchFamily="2" charset="-122"/>
                </a:endParaRPr>
              </a:p>
            </p:txBody>
          </p:sp>
        </p:grpSp>
        <p:grpSp>
          <p:nvGrpSpPr>
            <p:cNvPr id="87" name="组合 64"/>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3</a:t>
                </a:r>
                <a:endParaRPr kumimoji="1" lang="en-US" altLang="zh-CN" sz="2400" b="1" baseline="-25000" dirty="0">
                  <a:solidFill>
                    <a:srgbClr val="000099"/>
                  </a:solidFill>
                  <a:latin typeface="+mn-lt"/>
                  <a:ea typeface="黑体" panose="02010609060101010101" pitchFamily="2" charset="-122"/>
                </a:endParaRPr>
              </a:p>
            </p:txBody>
          </p:sp>
        </p:grpSp>
        <p:pic>
          <p:nvPicPr>
            <p:cNvPr id="90"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012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D</a:t>
              </a:r>
              <a:endParaRPr kumimoji="1" lang="en-US" altLang="zh-CN" sz="2400" b="1" baseline="-25000">
                <a:solidFill>
                  <a:srgbClr val="000099"/>
                </a:solidFill>
                <a:latin typeface="+mn-lt"/>
                <a:ea typeface="黑体" panose="02010609060101010101" pitchFamily="2" charset="-122"/>
              </a:endParaRPr>
            </a:p>
          </p:txBody>
        </p:sp>
        <p:pic>
          <p:nvPicPr>
            <p:cNvPr id="9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064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B</a:t>
              </a:r>
              <a:endParaRPr kumimoji="1" lang="en-US" altLang="zh-CN" sz="2400" b="1" baseline="-25000">
                <a:solidFill>
                  <a:srgbClr val="000099"/>
                </a:solidFill>
                <a:latin typeface="+mn-lt"/>
                <a:ea typeface="黑体" panose="02010609060101010101" pitchFamily="2" charset="-122"/>
              </a:endParaRPr>
            </a:p>
          </p:txBody>
        </p:sp>
        <p:cxnSp>
          <p:nvCxnSpPr>
            <p:cNvPr id="94"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tailEnd type="triangle" w="med" len="lg"/>
            </a:ln>
            <a:extLst>
              <a:ext uri="{909E8E84-426E-40DD-AFC4-6F175D3DCCD1}">
                <a14:hiddenFill xmlns:a14="http://schemas.microsoft.com/office/drawing/2010/main">
                  <a:noFill/>
                </a14:hiddenFill>
              </a:ext>
            </a:extLst>
          </p:spPr>
        </p:cxnSp>
        <p:cxnSp>
          <p:nvCxnSpPr>
            <p:cNvPr id="95"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tailEnd type="triangle" w="med" len="lg"/>
            </a:ln>
            <a:extLst>
              <a:ext uri="{909E8E84-426E-40DD-AFC4-6F175D3DCCD1}">
                <a14:hiddenFill xmlns:a14="http://schemas.microsoft.com/office/drawing/2010/main">
                  <a:noFill/>
                </a14:hiddenFill>
              </a:ext>
            </a:extLst>
          </p:spPr>
        </p:cxnSp>
        <p:sp>
          <p:nvSpPr>
            <p:cNvPr id="96" name="弧形 95"/>
            <p:cNvSpPr/>
            <p:nvPr/>
          </p:nvSpPr>
          <p:spPr>
            <a:xfrm rot="13631864">
              <a:off x="3405443" y="4724745"/>
              <a:ext cx="1047695" cy="855287"/>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anose="02010609060101010101" pitchFamily="2" charset="-122"/>
              </a:endParaRPr>
            </a:p>
          </p:txBody>
        </p:sp>
        <p:sp>
          <p:nvSpPr>
            <p:cNvPr id="97" name="弧形 96"/>
            <p:cNvSpPr/>
            <p:nvPr/>
          </p:nvSpPr>
          <p:spPr>
            <a:xfrm rot="2831864">
              <a:off x="6035767" y="4629776"/>
              <a:ext cx="1005006" cy="855287"/>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anose="02010609060101010101" pitchFamily="2" charset="-122"/>
              </a:endParaRPr>
            </a:p>
          </p:txBody>
        </p:sp>
      </p:grpSp>
      <p:sp>
        <p:nvSpPr>
          <p:cNvPr id="3" name="矩形 2"/>
          <p:cNvSpPr/>
          <p:nvPr/>
        </p:nvSpPr>
        <p:spPr>
          <a:xfrm>
            <a:off x="2313303" y="5554612"/>
            <a:ext cx="5592025" cy="461665"/>
          </a:xfrm>
          <a:prstGeom prst="rect">
            <a:avLst/>
          </a:prstGeom>
        </p:spPr>
        <p:txBody>
          <a:bodyPr wrap="square">
            <a:spAutoFit/>
          </a:bodyPr>
          <a:lstStyle/>
          <a:p>
            <a:pPr algn="ctr"/>
            <a:r>
              <a:rPr lang="zh-CN" altLang="zh-CN" sz="2400" b="1" dirty="0">
                <a:latin typeface="+mn-lt"/>
                <a:ea typeface="黑体" panose="02010609060101010101" pitchFamily="2" charset="-122"/>
              </a:rPr>
              <a:t>在两个交换机之间兜圈子的帧</a:t>
            </a:r>
            <a:endParaRPr lang="zh-CN" altLang="en-US" sz="2400" b="1" dirty="0">
              <a:latin typeface="+mn-lt"/>
              <a:ea typeface="黑体" panose="02010609060101010101" pitchFamily="2" charset="-122"/>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a:t>交换机使用了生成树协议 </a:t>
            </a:r>
            <a:endParaRPr lang="zh-CN" altLang="en-US" dirty="0"/>
          </a:p>
        </p:txBody>
      </p:sp>
      <p:sp>
        <p:nvSpPr>
          <p:cNvPr id="466946" name="Rectangle 2"/>
          <p:cNvSpPr>
            <a:spLocks noGrp="1" noChangeArrowheads="1"/>
          </p:cNvSpPr>
          <p:nvPr>
            <p:ph idx="1"/>
          </p:nvPr>
        </p:nvSpPr>
        <p:spPr/>
        <p:txBody>
          <a:bodyPr/>
          <a:lstStyle/>
          <a:p>
            <a:r>
              <a:rPr lang="en-US" altLang="zh-CN" dirty="0">
                <a:latin typeface="Times New Roman" panose="02020603050405020304" pitchFamily="18" charset="0"/>
                <a:cs typeface="Times New Roman" panose="02020603050405020304" pitchFamily="18" charset="0"/>
              </a:rPr>
              <a:t>IEEE 802.1D </a:t>
            </a:r>
            <a:r>
              <a:rPr lang="zh-CN" altLang="zh-CN" dirty="0">
                <a:latin typeface="Times New Roman" panose="02020603050405020304" pitchFamily="18" charset="0"/>
                <a:cs typeface="Times New Roman" panose="02020603050405020304" pitchFamily="18" charset="0"/>
              </a:rPr>
              <a:t>标准制定了一个</a:t>
            </a:r>
            <a:r>
              <a:rPr lang="zh-CN" altLang="zh-CN" dirty="0">
                <a:solidFill>
                  <a:srgbClr val="FF0000"/>
                </a:solidFill>
                <a:latin typeface="Times New Roman" panose="02020603050405020304" pitchFamily="18" charset="0"/>
                <a:cs typeface="Times New Roman" panose="02020603050405020304" pitchFamily="18" charset="0"/>
              </a:rPr>
              <a:t>生成树协议</a:t>
            </a:r>
            <a:r>
              <a:rPr lang="en-US" altLang="zh-CN" dirty="0">
                <a:solidFill>
                  <a:srgbClr val="FF0000"/>
                </a:solidFill>
                <a:latin typeface="Times New Roman" panose="02020603050405020304" pitchFamily="18" charset="0"/>
                <a:cs typeface="Times New Roman" panose="02020603050405020304" pitchFamily="18" charset="0"/>
              </a:rPr>
              <a:t> STP  </a:t>
            </a:r>
            <a:r>
              <a:rPr lang="en-US" altLang="zh-CN" dirty="0">
                <a:latin typeface="Times New Roman" panose="02020603050405020304" pitchFamily="18" charset="0"/>
                <a:cs typeface="Times New Roman" panose="02020603050405020304" pitchFamily="18" charset="0"/>
              </a:rPr>
              <a:t>(Spanning Tree Protocol)</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其要点是</a:t>
            </a:r>
            <a:r>
              <a:rPr lang="zh-CN" altLang="en-US" dirty="0">
                <a:latin typeface="Times New Roman" panose="02020603050405020304" pitchFamily="18" charset="0"/>
                <a:cs typeface="Times New Roman" panose="02020603050405020304" pitchFamily="18" charset="0"/>
              </a:rPr>
              <a:t>：</a:t>
            </a:r>
            <a:r>
              <a:rPr lang="zh-CN" altLang="zh-CN" dirty="0">
                <a:solidFill>
                  <a:srgbClr val="0000FF"/>
                </a:solidFill>
                <a:latin typeface="Times New Roman" panose="02020603050405020304" pitchFamily="18" charset="0"/>
                <a:cs typeface="Times New Roman" panose="02020603050405020304" pitchFamily="18" charset="0"/>
              </a:rPr>
              <a:t>不改变网络的实际拓扑，但在逻辑上则切断某些链路，使得从一台主机到所有其他主机的路径是</a:t>
            </a:r>
            <a:r>
              <a:rPr lang="zh-CN" altLang="zh-CN" dirty="0">
                <a:solidFill>
                  <a:srgbClr val="FF0000"/>
                </a:solidFill>
                <a:latin typeface="Times New Roman" panose="02020603050405020304" pitchFamily="18" charset="0"/>
                <a:cs typeface="Times New Roman" panose="02020603050405020304" pitchFamily="18" charset="0"/>
              </a:rPr>
              <a:t>无环路的树状结构</a:t>
            </a:r>
            <a:r>
              <a:rPr lang="zh-CN" altLang="zh-CN" dirty="0">
                <a:solidFill>
                  <a:srgbClr val="FF0000"/>
                </a:solidFill>
              </a:rPr>
              <a:t>，</a:t>
            </a:r>
            <a:r>
              <a:rPr lang="zh-CN" altLang="zh-CN" dirty="0">
                <a:solidFill>
                  <a:srgbClr val="0000FF"/>
                </a:solidFill>
              </a:rPr>
              <a:t>从而消除了兜圈子现象。</a:t>
            </a:r>
            <a:endParaRPr lang="zh-CN" altLang="en-US" dirty="0">
              <a:solidFill>
                <a:srgbClr val="0000FF"/>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Times New Roman" panose="02020603050405020304" pitchFamily="18" charset="0"/>
                <a:cs typeface="Times New Roman" panose="02020603050405020304" pitchFamily="18" charset="0"/>
              </a:rPr>
              <a:t>3. </a:t>
            </a:r>
            <a:r>
              <a:rPr lang="zh-CN" altLang="zh-CN" sz="3600" dirty="0"/>
              <a:t>从总线以太网到星</a:t>
            </a:r>
            <a:r>
              <a:rPr lang="zh-CN" altLang="en-US" sz="3600" dirty="0"/>
              <a:t>形</a:t>
            </a:r>
            <a:r>
              <a:rPr lang="zh-CN" altLang="zh-CN" sz="3600" dirty="0"/>
              <a:t>以太网</a:t>
            </a:r>
            <a:endParaRPr lang="zh-CN" altLang="en-US" sz="3600" dirty="0"/>
          </a:p>
        </p:txBody>
      </p:sp>
      <p:sp>
        <p:nvSpPr>
          <p:cNvPr id="3" name="内容占位符 2"/>
          <p:cNvSpPr>
            <a:spLocks noGrp="1"/>
          </p:cNvSpPr>
          <p:nvPr>
            <p:ph idx="1"/>
          </p:nvPr>
        </p:nvSpPr>
        <p:spPr>
          <a:xfrm>
            <a:off x="1031983" y="1700808"/>
            <a:ext cx="8346723" cy="3332816"/>
          </a:xfrm>
        </p:spPr>
        <p:txBody>
          <a:bodyPr/>
          <a:lstStyle/>
          <a:p>
            <a:r>
              <a:rPr lang="zh-CN" altLang="en-US" dirty="0"/>
              <a:t>早期，</a:t>
            </a:r>
            <a:r>
              <a:rPr lang="zh-CN" altLang="zh-CN" dirty="0">
                <a:latin typeface="Times New Roman" panose="02020603050405020304" pitchFamily="18" charset="0"/>
                <a:cs typeface="Times New Roman" panose="02020603050405020304" pitchFamily="18" charset="0"/>
              </a:rPr>
              <a:t>以太网采用无源的总线结构。</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现在，</a:t>
            </a:r>
            <a:r>
              <a:rPr lang="zh-CN" altLang="zh-CN" dirty="0">
                <a:latin typeface="Times New Roman" panose="02020603050405020304" pitchFamily="18" charset="0"/>
                <a:cs typeface="Times New Roman" panose="02020603050405020304" pitchFamily="18" charset="0"/>
              </a:rPr>
              <a:t>采用以太网交换机的星形结构成为以太网的首选拓扑</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总线以太网使用</a:t>
            </a:r>
            <a:r>
              <a:rPr lang="en-US" altLang="zh-CN" dirty="0">
                <a:latin typeface="Times New Roman" panose="02020603050405020304" pitchFamily="18" charset="0"/>
                <a:cs typeface="Times New Roman" panose="02020603050405020304" pitchFamily="18" charset="0"/>
              </a:rPr>
              <a:t> CSMA/CD </a:t>
            </a:r>
            <a:r>
              <a:rPr lang="zh-CN" altLang="zh-CN" dirty="0">
                <a:latin typeface="Times New Roman" panose="02020603050405020304" pitchFamily="18" charset="0"/>
                <a:cs typeface="Times New Roman" panose="02020603050405020304" pitchFamily="18" charset="0"/>
              </a:rPr>
              <a:t>协议，以半双工方式工作。</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以太网交换机不使用共享总线，没有碰撞问题，因此不使用</a:t>
            </a:r>
            <a:r>
              <a:rPr lang="en-US" altLang="zh-CN" dirty="0">
                <a:latin typeface="Times New Roman" panose="02020603050405020304" pitchFamily="18" charset="0"/>
                <a:cs typeface="Times New Roman" panose="02020603050405020304" pitchFamily="18" charset="0"/>
              </a:rPr>
              <a:t> CSMA/CD </a:t>
            </a:r>
            <a:r>
              <a:rPr lang="zh-CN" altLang="zh-CN" dirty="0">
                <a:latin typeface="Times New Roman" panose="02020603050405020304" pitchFamily="18" charset="0"/>
                <a:cs typeface="Times New Roman" panose="02020603050405020304" pitchFamily="18" charset="0"/>
              </a:rPr>
              <a:t>协议，而是以全双工方式工作。</a:t>
            </a:r>
            <a:r>
              <a:rPr lang="zh-CN" altLang="en-US" dirty="0">
                <a:solidFill>
                  <a:srgbClr val="FF0000"/>
                </a:solidFill>
                <a:latin typeface="Times New Roman" panose="02020603050405020304" pitchFamily="18" charset="0"/>
                <a:cs typeface="Times New Roman" panose="02020603050405020304" pitchFamily="18" charset="0"/>
              </a:rPr>
              <a:t>但</a:t>
            </a:r>
            <a:r>
              <a:rPr lang="zh-CN" altLang="zh-CN" dirty="0">
                <a:solidFill>
                  <a:srgbClr val="FF0000"/>
                </a:solidFill>
                <a:latin typeface="Times New Roman" panose="02020603050405020304" pitchFamily="18" charset="0"/>
                <a:cs typeface="Times New Roman" panose="02020603050405020304" pitchFamily="18" charset="0"/>
              </a:rPr>
              <a:t>仍然采用以太网的帧结构</a:t>
            </a:r>
            <a:r>
              <a:rPr lang="zh-CN" altLang="zh-CN" dirty="0">
                <a:solidFill>
                  <a:srgbClr val="FF0000"/>
                </a:solidFill>
              </a:rPr>
              <a:t>。</a:t>
            </a:r>
            <a:endParaRPr lang="zh-CN" altLang="zh-CN" dirty="0">
              <a:solidFill>
                <a:srgbClr val="FF0000"/>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3.5  </a:t>
            </a:r>
            <a:r>
              <a:rPr lang="zh-CN" altLang="zh-CN" dirty="0">
                <a:latin typeface="Times New Roman" panose="02020603050405020304" pitchFamily="18" charset="0"/>
                <a:cs typeface="Times New Roman" panose="02020603050405020304" pitchFamily="18" charset="0"/>
              </a:rPr>
              <a:t>扩展的以太网</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3.5.1  </a:t>
            </a:r>
            <a:r>
              <a:rPr lang="zh-CN" altLang="zh-CN" dirty="0">
                <a:latin typeface="Times New Roman" panose="02020603050405020304" pitchFamily="18" charset="0"/>
                <a:cs typeface="Times New Roman" panose="02020603050405020304" pitchFamily="18" charset="0"/>
              </a:rPr>
              <a:t>在物理层扩展以太网</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3.5.2  </a:t>
            </a:r>
            <a:r>
              <a:rPr lang="zh-CN" altLang="zh-CN" dirty="0">
                <a:latin typeface="Times New Roman" panose="02020603050405020304" pitchFamily="18" charset="0"/>
                <a:cs typeface="Times New Roman" panose="02020603050405020304" pitchFamily="18" charset="0"/>
              </a:rPr>
              <a:t>在数据链路层扩展以太网</a:t>
            </a:r>
            <a:endParaRPr lang="zh-CN" altLang="zh-CN" dirty="0">
              <a:latin typeface="Times New Roman" panose="02020603050405020304" pitchFamily="18" charset="0"/>
              <a:cs typeface="Times New Roman" panose="02020603050405020304" pitchFamily="18" charset="0"/>
            </a:endParaRPr>
          </a:p>
          <a:p>
            <a:endParaRPr lang="zh-CN" altLang="zh-CN"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3.5.1  </a:t>
            </a:r>
            <a:r>
              <a:rPr lang="zh-CN" altLang="en-US" dirty="0">
                <a:latin typeface="Times New Roman" panose="02020603050405020304" pitchFamily="18" charset="0"/>
                <a:cs typeface="Times New Roman" panose="02020603050405020304" pitchFamily="18" charset="0"/>
              </a:rPr>
              <a:t>在物</a:t>
            </a:r>
            <a:r>
              <a:rPr lang="zh-CN" altLang="en-US" dirty="0"/>
              <a:t>理层扩展以太网</a:t>
            </a:r>
            <a:endParaRPr lang="zh-CN" altLang="en-US" dirty="0"/>
          </a:p>
        </p:txBody>
      </p:sp>
      <p:sp>
        <p:nvSpPr>
          <p:cNvPr id="653316" name="Rectangle 4"/>
          <p:cNvSpPr>
            <a:spLocks noGrp="1" noChangeArrowheads="1"/>
          </p:cNvSpPr>
          <p:nvPr>
            <p:ph idx="1"/>
          </p:nvPr>
        </p:nvSpPr>
        <p:spPr>
          <a:xfrm>
            <a:off x="1031983" y="1052736"/>
            <a:ext cx="8346723" cy="2215330"/>
          </a:xfrm>
          <a:noFill/>
        </p:spPr>
        <p:txBody>
          <a:bodyPr/>
          <a:lstStyle/>
          <a:p>
            <a:r>
              <a:rPr lang="zh-CN" altLang="en-US" dirty="0">
                <a:solidFill>
                  <a:srgbClr val="FF0000"/>
                </a:solidFill>
              </a:rPr>
              <a:t>使用光纤扩展</a:t>
            </a:r>
            <a:endParaRPr lang="en-US" altLang="zh-CN" dirty="0">
              <a:solidFill>
                <a:srgbClr val="FF0000"/>
              </a:solidFill>
            </a:endParaRPr>
          </a:p>
          <a:p>
            <a:pPr lvl="1"/>
            <a:r>
              <a:rPr lang="zh-CN" altLang="en-US" dirty="0"/>
              <a:t>主机使用光纤</a:t>
            </a:r>
            <a:r>
              <a:rPr lang="zh-CN" altLang="zh-CN" dirty="0"/>
              <a:t>（通常是一对光纤）</a:t>
            </a:r>
            <a:r>
              <a:rPr lang="zh-CN" altLang="en-US" dirty="0"/>
              <a:t>和一对光纤调制解调器连接到集线器。 </a:t>
            </a:r>
            <a:endParaRPr lang="en-US" altLang="zh-CN" dirty="0"/>
          </a:p>
          <a:p>
            <a:pPr lvl="1"/>
            <a:r>
              <a:rPr lang="zh-CN" altLang="zh-CN" dirty="0"/>
              <a:t>很容易使主机和几公里以外的集线器相连接</a:t>
            </a:r>
            <a:r>
              <a:rPr lang="zh-CN" altLang="en-US" dirty="0"/>
              <a:t>。</a:t>
            </a:r>
            <a:endParaRPr lang="zh-CN" altLang="en-US" dirty="0"/>
          </a:p>
        </p:txBody>
      </p:sp>
      <p:sp>
        <p:nvSpPr>
          <p:cNvPr id="653318" name="Text Box 6"/>
          <p:cNvSpPr txBox="1">
            <a:spLocks noChangeArrowheads="1"/>
          </p:cNvSpPr>
          <p:nvPr/>
        </p:nvSpPr>
        <p:spPr bwMode="auto">
          <a:xfrm>
            <a:off x="8045185" y="271621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a:solidFill>
                <a:schemeClr val="folHlink"/>
              </a:solidFill>
              <a:latin typeface="Arial" panose="020B0604020202020204" pitchFamily="34" charset="0"/>
              <a:ea typeface="黑体" panose="02010609060101010101" pitchFamily="2" charset="-122"/>
            </a:endParaRPr>
          </a:p>
        </p:txBody>
      </p:sp>
      <p:sp>
        <p:nvSpPr>
          <p:cNvPr id="3" name="矩形 2"/>
          <p:cNvSpPr/>
          <p:nvPr/>
        </p:nvSpPr>
        <p:spPr>
          <a:xfrm>
            <a:off x="1127991" y="5445224"/>
            <a:ext cx="8217497" cy="461665"/>
          </a:xfrm>
          <a:prstGeom prst="rect">
            <a:avLst/>
          </a:prstGeom>
        </p:spPr>
        <p:txBody>
          <a:bodyPr wrap="square">
            <a:spAutoFit/>
          </a:bodyPr>
          <a:lstStyle/>
          <a:p>
            <a:pPr algn="ctr"/>
            <a:r>
              <a:rPr lang="zh-CN" altLang="zh-CN" sz="2400" b="1" dirty="0">
                <a:latin typeface="+mn-lt"/>
                <a:ea typeface="黑体" panose="02010609060101010101" pitchFamily="2" charset="-122"/>
              </a:rPr>
              <a:t>主机使用光纤和一对光纤调制解调器连接到集线器</a:t>
            </a:r>
            <a:endParaRPr lang="zh-CN" altLang="en-US" sz="2400" b="1" dirty="0">
              <a:latin typeface="+mn-lt"/>
              <a:ea typeface="黑体" panose="02010609060101010101" pitchFamily="2" charset="-122"/>
            </a:endParaRPr>
          </a:p>
        </p:txBody>
      </p:sp>
      <p:grpSp>
        <p:nvGrpSpPr>
          <p:cNvPr id="5" name="组合 4"/>
          <p:cNvGrpSpPr/>
          <p:nvPr/>
        </p:nvGrpSpPr>
        <p:grpSpPr>
          <a:xfrm>
            <a:off x="1208584" y="3140968"/>
            <a:ext cx="8128345" cy="2168095"/>
            <a:chOff x="1414830" y="3421145"/>
            <a:chExt cx="8128345" cy="2168095"/>
          </a:xfrm>
        </p:grpSpPr>
        <p:pic>
          <p:nvPicPr>
            <p:cNvPr id="653317"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3319" name="Text Box 7"/>
            <p:cNvSpPr txBox="1">
              <a:spLocks noChangeArrowheads="1"/>
            </p:cNvSpPr>
            <p:nvPr/>
          </p:nvSpPr>
          <p:spPr bwMode="auto">
            <a:xfrm>
              <a:off x="8378631" y="3421145"/>
              <a:ext cx="1068876"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anose="02010609060101010101" pitchFamily="2" charset="-122"/>
                </a:rPr>
                <a:t>以太网</a:t>
              </a:r>
              <a:endParaRPr lang="zh-CN" altLang="en-US" sz="2400" b="1" dirty="0">
                <a:solidFill>
                  <a:srgbClr val="000099"/>
                </a:solidFill>
                <a:latin typeface="+mn-lt"/>
                <a:ea typeface="黑体" panose="02010609060101010101" pitchFamily="2" charset="-122"/>
              </a:endParaRPr>
            </a:p>
            <a:p>
              <a:pPr>
                <a:lnSpc>
                  <a:spcPct val="90000"/>
                </a:lnSpc>
              </a:pPr>
              <a:r>
                <a:rPr lang="zh-CN" altLang="en-US" sz="2400" b="1" dirty="0">
                  <a:solidFill>
                    <a:srgbClr val="000099"/>
                  </a:solidFill>
                  <a:latin typeface="+mn-lt"/>
                  <a:ea typeface="黑体" panose="02010609060101010101" pitchFamily="2" charset="-122"/>
                </a:rPr>
                <a:t>集线器</a:t>
              </a:r>
              <a:endParaRPr lang="zh-CN" altLang="en-US" sz="2400" b="1" dirty="0">
                <a:solidFill>
                  <a:srgbClr val="000099"/>
                </a:solidFill>
                <a:latin typeface="+mn-lt"/>
                <a:ea typeface="黑体" panose="02010609060101010101" pitchFamily="2" charset="-122"/>
              </a:endParaRPr>
            </a:p>
          </p:txBody>
        </p:sp>
        <p:sp>
          <p:nvSpPr>
            <p:cNvPr id="653320" name="Line 8"/>
            <p:cNvSpPr>
              <a:spLocks noChangeShapeType="1"/>
            </p:cNvSpPr>
            <p:nvPr/>
          </p:nvSpPr>
          <p:spPr bwMode="auto">
            <a:xfrm>
              <a:off x="1844248" y="4598748"/>
              <a:ext cx="6767254"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53321" name="Text Box 9"/>
            <p:cNvSpPr txBox="1">
              <a:spLocks noChangeArrowheads="1"/>
            </p:cNvSpPr>
            <p:nvPr/>
          </p:nvSpPr>
          <p:spPr bwMode="auto">
            <a:xfrm>
              <a:off x="4733900" y="405423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lt"/>
                  <a:ea typeface="黑体" panose="02010609060101010101" pitchFamily="2" charset="-122"/>
                </a:rPr>
                <a:t>光纤</a:t>
              </a:r>
              <a:endParaRPr lang="zh-CN" altLang="en-US" sz="2800" b="1" dirty="0">
                <a:solidFill>
                  <a:srgbClr val="FF0000"/>
                </a:solidFill>
                <a:latin typeface="+mn-lt"/>
                <a:ea typeface="黑体" panose="02010609060101010101" pitchFamily="2" charset="-122"/>
              </a:endParaRPr>
            </a:p>
          </p:txBody>
        </p:sp>
        <p:sp>
          <p:nvSpPr>
            <p:cNvPr id="653322" name="Text Box 10"/>
            <p:cNvSpPr txBox="1">
              <a:spLocks noChangeArrowheads="1"/>
            </p:cNvSpPr>
            <p:nvPr/>
          </p:nvSpPr>
          <p:spPr bwMode="auto">
            <a:xfrm>
              <a:off x="6977073" y="4832110"/>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anose="02010609060101010101" pitchFamily="2" charset="-122"/>
                </a:rPr>
                <a:t>光纤</a:t>
              </a:r>
              <a:endParaRPr lang="zh-CN" altLang="en-US" sz="2400" b="1" dirty="0">
                <a:solidFill>
                  <a:srgbClr val="000099"/>
                </a:solidFill>
                <a:latin typeface="+mn-lt"/>
                <a:ea typeface="黑体" panose="02010609060101010101" pitchFamily="2" charset="-122"/>
              </a:endParaRPr>
            </a:p>
            <a:p>
              <a:pPr algn="ctr">
                <a:lnSpc>
                  <a:spcPct val="90000"/>
                </a:lnSpc>
              </a:pPr>
              <a:r>
                <a:rPr lang="zh-CN" altLang="en-US" sz="2400" b="1" dirty="0">
                  <a:solidFill>
                    <a:srgbClr val="000099"/>
                  </a:solidFill>
                  <a:latin typeface="+mn-lt"/>
                  <a:ea typeface="黑体" panose="02010609060101010101" pitchFamily="2" charset="-122"/>
                </a:rPr>
                <a:t>调制解调器</a:t>
              </a:r>
              <a:endParaRPr lang="zh-CN" altLang="en-US" sz="2400" b="1" dirty="0">
                <a:solidFill>
                  <a:srgbClr val="000099"/>
                </a:solidFill>
                <a:latin typeface="+mn-lt"/>
                <a:ea typeface="黑体" panose="02010609060101010101" pitchFamily="2" charset="-122"/>
              </a:endParaRPr>
            </a:p>
          </p:txBody>
        </p:sp>
        <p:pic>
          <p:nvPicPr>
            <p:cNvPr id="653323"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8175" y="4027249"/>
              <a:ext cx="692147"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332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9701"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5332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7410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53326" name="Text Box 14"/>
            <p:cNvSpPr txBox="1">
              <a:spLocks noChangeArrowheads="1"/>
            </p:cNvSpPr>
            <p:nvPr/>
          </p:nvSpPr>
          <p:spPr bwMode="auto">
            <a:xfrm>
              <a:off x="1705615" y="4789248"/>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anose="02010609060101010101" pitchFamily="2" charset="-122"/>
                </a:rPr>
                <a:t>光纤</a:t>
              </a:r>
              <a:endParaRPr lang="zh-CN" altLang="en-US" sz="2400" b="1" dirty="0">
                <a:solidFill>
                  <a:srgbClr val="000099"/>
                </a:solidFill>
                <a:latin typeface="+mn-lt"/>
                <a:ea typeface="黑体" panose="02010609060101010101" pitchFamily="2" charset="-122"/>
              </a:endParaRPr>
            </a:p>
            <a:p>
              <a:pPr algn="ctr">
                <a:lnSpc>
                  <a:spcPct val="90000"/>
                </a:lnSpc>
              </a:pPr>
              <a:r>
                <a:rPr lang="zh-CN" altLang="en-US" sz="2400" b="1" dirty="0">
                  <a:solidFill>
                    <a:srgbClr val="000099"/>
                  </a:solidFill>
                  <a:latin typeface="+mn-lt"/>
                  <a:ea typeface="黑体" panose="02010609060101010101" pitchFamily="2" charset="-122"/>
                </a:rPr>
                <a:t>调制解调器</a:t>
              </a:r>
              <a:endParaRPr lang="zh-CN" altLang="en-US" sz="2400" b="1" dirty="0">
                <a:solidFill>
                  <a:srgbClr val="000099"/>
                </a:solidFill>
                <a:latin typeface="+mn-lt"/>
                <a:ea typeface="黑体" panose="02010609060101010101" pitchFamily="2" charset="-122"/>
              </a:endParaRPr>
            </a:p>
          </p:txBody>
        </p:sp>
        <p:sp>
          <p:nvSpPr>
            <p:cNvPr id="17" name="Text Box 7"/>
            <p:cNvSpPr txBox="1">
              <a:spLocks noChangeArrowheads="1"/>
            </p:cNvSpPr>
            <p:nvPr/>
          </p:nvSpPr>
          <p:spPr bwMode="auto">
            <a:xfrm>
              <a:off x="1414830" y="3580332"/>
              <a:ext cx="80342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anose="02010609060101010101" pitchFamily="2" charset="-122"/>
                </a:rPr>
                <a:t>主机</a:t>
              </a:r>
              <a:endParaRPr lang="zh-CN" altLang="en-US" sz="2400" b="1" dirty="0">
                <a:solidFill>
                  <a:srgbClr val="000099"/>
                </a:solidFill>
                <a:latin typeface="+mn-lt"/>
                <a:ea typeface="黑体" panose="02010609060101010101" pitchFamily="2" charset="-122"/>
              </a:endParaRPr>
            </a:p>
          </p:txBody>
        </p:sp>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1" name="Rectangle 5"/>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3.5.1  </a:t>
            </a:r>
            <a:r>
              <a:rPr lang="zh-CN" altLang="en-US" dirty="0">
                <a:latin typeface="Times New Roman" panose="02020603050405020304" pitchFamily="18" charset="0"/>
                <a:cs typeface="Times New Roman" panose="02020603050405020304" pitchFamily="18" charset="0"/>
              </a:rPr>
              <a:t>在</a:t>
            </a:r>
            <a:r>
              <a:rPr lang="zh-CN" altLang="en-US" dirty="0"/>
              <a:t>物理层扩展以太网</a:t>
            </a:r>
            <a:endParaRPr lang="zh-CN" altLang="en-US" dirty="0"/>
          </a:p>
        </p:txBody>
      </p:sp>
      <p:sp>
        <p:nvSpPr>
          <p:cNvPr id="644098" name="Rectangle 2"/>
          <p:cNvSpPr>
            <a:spLocks noGrp="1" noChangeArrowheads="1"/>
          </p:cNvSpPr>
          <p:nvPr>
            <p:ph idx="1"/>
          </p:nvPr>
        </p:nvSpPr>
        <p:spPr/>
        <p:txBody>
          <a:bodyPr/>
          <a:lstStyle/>
          <a:p>
            <a:r>
              <a:rPr lang="zh-CN" altLang="en-US" dirty="0">
                <a:solidFill>
                  <a:srgbClr val="FF0000"/>
                </a:solidFill>
              </a:rPr>
              <a:t>使用集线器扩展</a:t>
            </a:r>
            <a:endParaRPr lang="en-US" altLang="zh-CN" dirty="0">
              <a:solidFill>
                <a:srgbClr val="FF0000"/>
              </a:solidFill>
            </a:endParaRPr>
          </a:p>
          <a:p>
            <a:pPr lvl="1"/>
            <a:r>
              <a:rPr lang="zh-CN" altLang="en-US" dirty="0"/>
              <a:t>使用多个集线</a:t>
            </a:r>
            <a:r>
              <a:rPr lang="zh-CN" altLang="en-US" dirty="0">
                <a:latin typeface="Times New Roman" panose="02020603050405020304" pitchFamily="18" charset="0"/>
                <a:cs typeface="Times New Roman" panose="02020603050405020304" pitchFamily="18" charset="0"/>
              </a:rPr>
              <a:t>器可连成更大的、</a:t>
            </a:r>
            <a:r>
              <a:rPr lang="zh-CN" altLang="zh-CN" dirty="0">
                <a:latin typeface="Times New Roman" panose="02020603050405020304" pitchFamily="18" charset="0"/>
                <a:cs typeface="Times New Roman" panose="02020603050405020304" pitchFamily="18" charset="0"/>
              </a:rPr>
              <a:t>多级</a:t>
            </a:r>
            <a:r>
              <a:rPr lang="zh-CN" altLang="en-US" dirty="0">
                <a:latin typeface="Times New Roman" panose="02020603050405020304" pitchFamily="18" charset="0"/>
                <a:cs typeface="Times New Roman" panose="02020603050405020304" pitchFamily="18" charset="0"/>
              </a:rPr>
              <a:t>星形</a:t>
            </a:r>
            <a:r>
              <a:rPr lang="zh-CN" altLang="zh-CN" dirty="0">
                <a:latin typeface="Times New Roman" panose="02020603050405020304" pitchFamily="18" charset="0"/>
                <a:cs typeface="Times New Roman" panose="02020603050405020304" pitchFamily="18" charset="0"/>
              </a:rPr>
              <a:t>结构的以太网</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zh-CN" altLang="zh-CN" dirty="0">
                <a:latin typeface="Times New Roman" panose="02020603050405020304" pitchFamily="18" charset="0"/>
                <a:cs typeface="Times New Roman" panose="02020603050405020304" pitchFamily="18" charset="0"/>
              </a:rPr>
              <a:t>例如，一个学院的三个系各有一个</a:t>
            </a:r>
            <a:r>
              <a:rPr lang="en-US" altLang="zh-CN" dirty="0">
                <a:latin typeface="Times New Roman" panose="02020603050405020304" pitchFamily="18" charset="0"/>
                <a:cs typeface="Times New Roman" panose="02020603050405020304" pitchFamily="18" charset="0"/>
              </a:rPr>
              <a:t> 10BASE-T </a:t>
            </a:r>
            <a:r>
              <a:rPr lang="zh-CN" altLang="zh-CN" dirty="0">
                <a:latin typeface="Times New Roman" panose="02020603050405020304" pitchFamily="18" charset="0"/>
                <a:cs typeface="Times New Roman" panose="02020603050405020304" pitchFamily="18" charset="0"/>
              </a:rPr>
              <a:t>以太网</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可通过一个主干集线器把各系的以太网连接起来，成为一个更大的以太网</a:t>
            </a:r>
            <a:r>
              <a:rPr lang="zh-CN" altLang="en-US" dirty="0">
                <a:latin typeface="Times New Roman" panose="02020603050405020304" pitchFamily="18" charset="0"/>
                <a:cs typeface="Times New Roman" panose="02020603050405020304" pitchFamily="18" charset="0"/>
              </a:rPr>
              <a:t>。</a:t>
            </a:r>
            <a:endParaRPr lang="zh-CN" altLang="en-US" dirty="0">
              <a:solidFill>
                <a:srgbClr val="0000FF"/>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352600" y="116632"/>
            <a:ext cx="7416824" cy="2736304"/>
            <a:chOff x="1162682" y="1927687"/>
            <a:chExt cx="7819909" cy="3403695"/>
          </a:xfrm>
        </p:grpSpPr>
        <p:sp>
          <p:nvSpPr>
            <p:cNvPr id="46" name="Text Box 43"/>
            <p:cNvSpPr txBox="1">
              <a:spLocks noChangeArrowheads="1"/>
            </p:cNvSpPr>
            <p:nvPr/>
          </p:nvSpPr>
          <p:spPr bwMode="auto">
            <a:xfrm>
              <a:off x="3620302" y="1927687"/>
              <a:ext cx="2659702" cy="461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anose="02020603050405020304" pitchFamily="18" charset="0"/>
                  <a:ea typeface="黑体" panose="02010609060101010101" pitchFamily="2" charset="-122"/>
                </a:rPr>
                <a:t>三个独立的碰撞域</a:t>
              </a:r>
              <a:endParaRPr kumimoji="1" lang="zh-CN" altLang="en-US" sz="2400" b="1" dirty="0">
                <a:solidFill>
                  <a:srgbClr val="C00000"/>
                </a:solidFill>
                <a:latin typeface="Times New Roman" panose="02020603050405020304" pitchFamily="18" charset="0"/>
                <a:ea typeface="黑体" panose="02010609060101010101" pitchFamily="2" charset="-122"/>
              </a:endParaRPr>
            </a:p>
          </p:txBody>
        </p:sp>
        <p:sp>
          <p:nvSpPr>
            <p:cNvPr id="47" name="AutoShape 77"/>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51" name="Picture 4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55" name="Picture 5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6" name="Picture 5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5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34194"/>
              </a:xfrm>
              <a:prstGeom prst="rect">
                <a:avLst/>
              </a:prstGeom>
              <a:solidFill>
                <a:schemeClr val="bg1"/>
              </a:solidFill>
              <a:ln>
                <a:noFill/>
              </a:ln>
              <a:effectLst/>
            </p:spPr>
            <p:txBody>
              <a:bodyPr wrap="square">
                <a:spAutoFit/>
              </a:bodyPr>
              <a:lstStyle/>
              <a:p>
                <a:r>
                  <a:rPr kumimoji="1" lang="zh-CN" altLang="en-US" sz="2000" b="1" dirty="0">
                    <a:solidFill>
                      <a:srgbClr val="0000CC"/>
                    </a:solidFill>
                    <a:latin typeface="+mn-lt"/>
                    <a:ea typeface="黑体" panose="02010609060101010101" pitchFamily="2" charset="-122"/>
                  </a:rPr>
                  <a:t> 一系 </a:t>
                </a:r>
                <a:endParaRPr kumimoji="1" lang="zh-CN" altLang="en-US" sz="2000" b="1" dirty="0">
                  <a:solidFill>
                    <a:srgbClr val="0000CC"/>
                  </a:solidFill>
                  <a:latin typeface="+mn-lt"/>
                  <a:ea typeface="黑体" panose="02010609060101010101" pitchFamily="2" charset="-122"/>
                </a:endParaRPr>
              </a:p>
            </p:txBody>
          </p:sp>
          <p:pic>
            <p:nvPicPr>
              <p:cNvPr id="59"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62" name="Picture 5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66" name="Picture 6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6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8" name="Picture 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34194"/>
              </a:xfrm>
              <a:prstGeom prst="rect">
                <a:avLst/>
              </a:prstGeom>
              <a:solidFill>
                <a:schemeClr val="bg1"/>
              </a:solidFill>
              <a:ln>
                <a:noFill/>
              </a:ln>
              <a:effectLst/>
            </p:spPr>
            <p:txBody>
              <a:bodyPr wrap="square">
                <a:spAutoFit/>
              </a:bodyPr>
              <a:lstStyle/>
              <a:p>
                <a:r>
                  <a:rPr kumimoji="1" lang="zh-CN" altLang="en-US" sz="2000" b="1" dirty="0">
                    <a:solidFill>
                      <a:srgbClr val="0000CC"/>
                    </a:solidFill>
                    <a:latin typeface="+mn-lt"/>
                    <a:ea typeface="黑体" panose="02010609060101010101" pitchFamily="2" charset="-122"/>
                  </a:rPr>
                  <a:t> 二系 </a:t>
                </a:r>
                <a:endParaRPr kumimoji="1" lang="zh-CN" altLang="en-US" sz="2000" b="1" dirty="0">
                  <a:solidFill>
                    <a:srgbClr val="0000CC"/>
                  </a:solidFill>
                  <a:latin typeface="+mn-lt"/>
                  <a:ea typeface="黑体" panose="02010609060101010101" pitchFamily="2" charset="-122"/>
                </a:endParaRPr>
              </a:p>
            </p:txBody>
          </p:sp>
          <p:pic>
            <p:nvPicPr>
              <p:cNvPr id="70" name="Picture 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FFCC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73" name="Picture 6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77" name="Picture 7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8" name="Picture 7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9" name="Picture 7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6" cy="534194"/>
              </a:xfrm>
              <a:prstGeom prst="rect">
                <a:avLst/>
              </a:prstGeom>
              <a:solidFill>
                <a:schemeClr val="bg1"/>
              </a:solidFill>
              <a:ln>
                <a:noFill/>
              </a:ln>
              <a:effectLst/>
            </p:spPr>
            <p:txBody>
              <a:bodyPr wrap="square">
                <a:spAutoFit/>
              </a:bodyPr>
              <a:lstStyle/>
              <a:p>
                <a:r>
                  <a:rPr kumimoji="1" lang="zh-CN" altLang="en-US" sz="2000" b="1" dirty="0">
                    <a:solidFill>
                      <a:srgbClr val="0000CC"/>
                    </a:solidFill>
                    <a:latin typeface="+mn-lt"/>
                    <a:ea typeface="黑体" panose="02010609060101010101" pitchFamily="2" charset="-122"/>
                  </a:rPr>
                  <a:t> 三系 </a:t>
                </a:r>
                <a:endParaRPr kumimoji="1" lang="zh-CN" altLang="en-US" sz="2000" b="1" dirty="0">
                  <a:solidFill>
                    <a:srgbClr val="0000CC"/>
                  </a:solidFill>
                  <a:latin typeface="+mn-lt"/>
                  <a:ea typeface="黑体" panose="02010609060101010101" pitchFamily="2" charset="-122"/>
                </a:endParaRPr>
              </a:p>
            </p:txBody>
          </p:sp>
          <p:pic>
            <p:nvPicPr>
              <p:cNvPr id="81" name="Picture 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5" name="组合 4"/>
          <p:cNvGrpSpPr/>
          <p:nvPr/>
        </p:nvGrpSpPr>
        <p:grpSpPr>
          <a:xfrm>
            <a:off x="1280592" y="3284984"/>
            <a:ext cx="7488831" cy="2776373"/>
            <a:chOff x="1280592" y="3399383"/>
            <a:chExt cx="7488831" cy="2776373"/>
          </a:xfrm>
        </p:grpSpPr>
        <p:grpSp>
          <p:nvGrpSpPr>
            <p:cNvPr id="3"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6" name="Text Box 46"/>
              <p:cNvSpPr txBox="1">
                <a:spLocks noChangeArrowheads="1"/>
              </p:cNvSpPr>
              <p:nvPr/>
            </p:nvSpPr>
            <p:spPr bwMode="auto">
              <a:xfrm>
                <a:off x="662120"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anose="02010609060101010101" pitchFamily="2" charset="-122"/>
                  </a:rPr>
                  <a:t>一系</a:t>
                </a:r>
                <a:endParaRPr kumimoji="1" lang="zh-CN" altLang="en-US" sz="2000" b="1" dirty="0">
                  <a:solidFill>
                    <a:srgbClr val="0000CC"/>
                  </a:solidFill>
                  <a:latin typeface="+mn-lt"/>
                  <a:ea typeface="黑体" panose="02010609060101010101" pitchFamily="2" charset="-122"/>
                </a:endParaRPr>
              </a:p>
            </p:txBody>
          </p:sp>
          <p:sp>
            <p:nvSpPr>
              <p:cNvPr id="455727" name="Text Box 47"/>
              <p:cNvSpPr txBox="1">
                <a:spLocks noChangeArrowheads="1"/>
              </p:cNvSpPr>
              <p:nvPr/>
            </p:nvSpPr>
            <p:spPr bwMode="auto">
              <a:xfrm>
                <a:off x="6822415"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三系</a:t>
                </a:r>
                <a:endParaRPr kumimoji="1" lang="zh-CN" altLang="en-US" sz="2000" b="1">
                  <a:solidFill>
                    <a:srgbClr val="0000CC"/>
                  </a:solidFill>
                  <a:latin typeface="+mn-lt"/>
                  <a:ea typeface="黑体" panose="02010609060101010101" pitchFamily="2" charset="-122"/>
                </a:endParaRPr>
              </a:p>
            </p:txBody>
          </p:sp>
          <p:sp>
            <p:nvSpPr>
              <p:cNvPr id="455728" name="Text Box 48"/>
              <p:cNvSpPr txBox="1">
                <a:spLocks noChangeArrowheads="1"/>
              </p:cNvSpPr>
              <p:nvPr/>
            </p:nvSpPr>
            <p:spPr bwMode="auto">
              <a:xfrm>
                <a:off x="3702712"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二系</a:t>
                </a:r>
                <a:endParaRPr kumimoji="1" lang="zh-CN" altLang="en-US" sz="2000" b="1">
                  <a:solidFill>
                    <a:srgbClr val="0000CC"/>
                  </a:solidFill>
                  <a:latin typeface="+mn-lt"/>
                  <a:ea typeface="黑体" panose="02010609060101010101" pitchFamily="2" charset="-122"/>
                </a:endParaRP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CC"/>
                    </a:solidFill>
                    <a:latin typeface="+mn-lt"/>
                    <a:ea typeface="黑体" panose="02010609060101010101" pitchFamily="2" charset="-122"/>
                  </a:rPr>
                  <a:t>主干集线器</a:t>
                </a:r>
                <a:endParaRPr kumimoji="1" lang="zh-CN" altLang="en-US" sz="2400" b="1" dirty="0">
                  <a:solidFill>
                    <a:srgbClr val="0000CC"/>
                  </a:solidFill>
                  <a:latin typeface="+mn-lt"/>
                  <a:ea typeface="黑体" panose="02010609060101010101" pitchFamily="2" charset="-122"/>
                </a:endParaRP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2" name="Picture 5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6" name="Picture 5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1" name="Picture 6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5" name="Picture 6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0" name="Picture 7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4" name="Picture 7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399383"/>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anose="02010609060101010101" pitchFamily="2" charset="-122"/>
                </a:rPr>
                <a:t>一个更大的碰撞域</a:t>
              </a:r>
              <a:endParaRPr kumimoji="1" lang="zh-CN" altLang="en-US" sz="2400" b="1" dirty="0">
                <a:solidFill>
                  <a:srgbClr val="C00000"/>
                </a:solidFill>
                <a:latin typeface="+mn-lt"/>
                <a:ea typeface="黑体" panose="02010609060101010101" pitchFamily="2" charset="-122"/>
              </a:endParaRPr>
            </a:p>
          </p:txBody>
        </p:sp>
      </p:grpSp>
      <p:sp>
        <p:nvSpPr>
          <p:cNvPr id="6" name="矩形 5"/>
          <p:cNvSpPr/>
          <p:nvPr/>
        </p:nvSpPr>
        <p:spPr>
          <a:xfrm>
            <a:off x="3392317" y="2852936"/>
            <a:ext cx="3121367" cy="461665"/>
          </a:xfrm>
          <a:prstGeom prst="rect">
            <a:avLst/>
          </a:prstGeom>
        </p:spPr>
        <p:txBody>
          <a:bodyPr wrap="square">
            <a:spAutoFit/>
          </a:bodyPr>
          <a:lstStyle/>
          <a:p>
            <a:pPr algn="ctr"/>
            <a:r>
              <a:rPr lang="zh-CN" altLang="zh-CN" sz="2400" b="1" dirty="0">
                <a:latin typeface="+mn-lt"/>
                <a:ea typeface="黑体" panose="02010609060101010101" pitchFamily="2" charset="-122"/>
              </a:rPr>
              <a:t>三个独立的以太网</a:t>
            </a:r>
            <a:endParaRPr lang="en-US" altLang="zh-CN" sz="2400" b="1" dirty="0">
              <a:latin typeface="+mn-lt"/>
              <a:ea typeface="黑体" panose="02010609060101010101" pitchFamily="2" charset="-122"/>
            </a:endParaRPr>
          </a:p>
        </p:txBody>
      </p:sp>
      <p:sp>
        <p:nvSpPr>
          <p:cNvPr id="85" name="矩形 84"/>
          <p:cNvSpPr/>
          <p:nvPr/>
        </p:nvSpPr>
        <p:spPr>
          <a:xfrm>
            <a:off x="3380772" y="6135687"/>
            <a:ext cx="3137397" cy="461665"/>
          </a:xfrm>
          <a:prstGeom prst="rect">
            <a:avLst/>
          </a:prstGeom>
        </p:spPr>
        <p:txBody>
          <a:bodyPr wrap="square">
            <a:spAutoFit/>
          </a:bodyPr>
          <a:lstStyle/>
          <a:p>
            <a:pPr algn="ctr"/>
            <a:r>
              <a:rPr lang="zh-CN" altLang="zh-CN" sz="2400" b="1" dirty="0">
                <a:latin typeface="+mn-lt"/>
                <a:ea typeface="黑体" panose="02010609060101010101" pitchFamily="2" charset="-122"/>
              </a:rPr>
              <a:t>一个扩展的以太网</a:t>
            </a:r>
            <a:endParaRPr lang="zh-CN" altLang="en-US" sz="2400" b="1" dirty="0">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title"/>
          </p:nvPr>
        </p:nvSpPr>
        <p:spPr/>
        <p:txBody>
          <a:bodyPr/>
          <a:lstStyle/>
          <a:p>
            <a:pPr algn="ctr"/>
            <a:r>
              <a:rPr lang="zh-CN" altLang="en-US" dirty="0"/>
              <a:t>用集线器扩展以太网 </a:t>
            </a:r>
            <a:endParaRPr lang="zh-CN" altLang="en-US" dirty="0"/>
          </a:p>
        </p:txBody>
      </p:sp>
      <p:sp>
        <p:nvSpPr>
          <p:cNvPr id="456706" name="Rectangle 2"/>
          <p:cNvSpPr>
            <a:spLocks noGrp="1" noChangeArrowheads="1"/>
          </p:cNvSpPr>
          <p:nvPr>
            <p:ph idx="1"/>
          </p:nvPr>
        </p:nvSpPr>
        <p:spPr/>
        <p:txBody>
          <a:bodyPr/>
          <a:lstStyle/>
          <a:p>
            <a:pPr>
              <a:lnSpc>
                <a:spcPct val="110000"/>
              </a:lnSpc>
            </a:pPr>
            <a:r>
              <a:rPr lang="zh-CN" altLang="en-US" dirty="0">
                <a:solidFill>
                  <a:srgbClr val="FF0000"/>
                </a:solidFill>
              </a:rPr>
              <a:t>优点</a:t>
            </a:r>
            <a:endParaRPr lang="zh-CN" altLang="en-US" dirty="0">
              <a:solidFill>
                <a:srgbClr val="FF0000"/>
              </a:solidFill>
            </a:endParaRPr>
          </a:p>
          <a:p>
            <a:pPr lvl="1">
              <a:lnSpc>
                <a:spcPct val="110000"/>
              </a:lnSpc>
            </a:pPr>
            <a:r>
              <a:rPr lang="zh-CN" altLang="en-US" dirty="0">
                <a:latin typeface="+mn-ea"/>
              </a:rPr>
              <a:t>使原来属于不同碰撞域的以太网上的计算机能够进行跨碰撞域的通信。</a:t>
            </a:r>
            <a:endParaRPr lang="zh-CN" altLang="en-US" dirty="0">
              <a:latin typeface="+mn-ea"/>
            </a:endParaRPr>
          </a:p>
          <a:p>
            <a:pPr lvl="1">
              <a:lnSpc>
                <a:spcPct val="110000"/>
              </a:lnSpc>
            </a:pPr>
            <a:r>
              <a:rPr lang="zh-CN" altLang="en-US" dirty="0">
                <a:latin typeface="+mn-ea"/>
              </a:rPr>
              <a:t>扩大了以太网覆盖的地理范围。</a:t>
            </a:r>
            <a:endParaRPr lang="zh-CN" altLang="en-US" dirty="0">
              <a:latin typeface="+mn-ea"/>
            </a:endParaRPr>
          </a:p>
          <a:p>
            <a:pPr>
              <a:lnSpc>
                <a:spcPct val="110000"/>
              </a:lnSpc>
            </a:pPr>
            <a:r>
              <a:rPr lang="zh-CN" altLang="en-US" dirty="0">
                <a:solidFill>
                  <a:srgbClr val="0000FF"/>
                </a:solidFill>
              </a:rPr>
              <a:t>缺点</a:t>
            </a:r>
            <a:endParaRPr lang="zh-CN" altLang="en-US" dirty="0">
              <a:solidFill>
                <a:srgbClr val="0000FF"/>
              </a:solidFill>
            </a:endParaRPr>
          </a:p>
          <a:p>
            <a:pPr lvl="1">
              <a:lnSpc>
                <a:spcPct val="110000"/>
              </a:lnSpc>
            </a:pPr>
            <a:r>
              <a:rPr lang="zh-CN" altLang="en-US" dirty="0"/>
              <a:t>碰撞域增大了，但总的吞吐量并未提高。</a:t>
            </a:r>
            <a:endParaRPr lang="zh-CN" altLang="en-US" dirty="0"/>
          </a:p>
          <a:p>
            <a:pPr lvl="1">
              <a:lnSpc>
                <a:spcPct val="110000"/>
              </a:lnSpc>
            </a:pPr>
            <a:r>
              <a:rPr lang="zh-CN" altLang="en-US" dirty="0"/>
              <a:t>如果不同的碰撞域使用不同的数据率，那么就不能用集线器将它们互连起来。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Rectangle 3"/>
          <p:cNvSpPr>
            <a:spLocks noGrp="1" noChangeArrowheads="1"/>
          </p:cNvSpPr>
          <p:nvPr>
            <p:ph type="title"/>
          </p:nvPr>
        </p:nvSpPr>
        <p:spPr/>
        <p:txBody>
          <a:bodyPr/>
          <a:lstStyle/>
          <a:p>
            <a:r>
              <a:rPr lang="en-US" altLang="zh-CN" sz="3600" dirty="0">
                <a:latin typeface="Times New Roman" panose="02020603050405020304" pitchFamily="18" charset="0"/>
                <a:cs typeface="Times New Roman" panose="02020603050405020304" pitchFamily="18" charset="0"/>
              </a:rPr>
              <a:t>3.5.2  </a:t>
            </a:r>
            <a:r>
              <a:rPr lang="zh-CN" altLang="en-US" sz="3600" dirty="0"/>
              <a:t>在数据链路层扩展以太网 </a:t>
            </a:r>
            <a:endParaRPr lang="zh-CN" altLang="en-US" sz="3600" dirty="0"/>
          </a:p>
        </p:txBody>
      </p:sp>
      <p:sp>
        <p:nvSpPr>
          <p:cNvPr id="457730" name="Rectangle 2"/>
          <p:cNvSpPr>
            <a:spLocks noGrp="1" noChangeArrowheads="1"/>
          </p:cNvSpPr>
          <p:nvPr>
            <p:ph idx="1"/>
          </p:nvPr>
        </p:nvSpPr>
        <p:spPr>
          <a:xfrm>
            <a:off x="1031983" y="908720"/>
            <a:ext cx="8346723" cy="1512168"/>
          </a:xfrm>
        </p:spPr>
        <p:txBody>
          <a:bodyPr/>
          <a:lstStyle/>
          <a:p>
            <a:r>
              <a:rPr lang="zh-CN" altLang="zh-CN" sz="2800" dirty="0"/>
              <a:t>扩展以太网更常用的方法是在数据链路层进行</a:t>
            </a:r>
            <a:r>
              <a:rPr lang="zh-CN" altLang="en-US" sz="2800" dirty="0"/>
              <a:t>。</a:t>
            </a:r>
            <a:endParaRPr lang="en-US" altLang="zh-CN" sz="2800" dirty="0"/>
          </a:p>
          <a:p>
            <a:r>
              <a:rPr lang="zh-CN" altLang="en-US" sz="2800" dirty="0"/>
              <a:t>早期使用</a:t>
            </a:r>
            <a:r>
              <a:rPr lang="zh-CN" altLang="en-US" sz="2800" dirty="0">
                <a:solidFill>
                  <a:srgbClr val="FF0000"/>
                </a:solidFill>
              </a:rPr>
              <a:t>网桥，</a:t>
            </a:r>
            <a:r>
              <a:rPr lang="zh-CN" altLang="en-US" sz="2800" dirty="0"/>
              <a:t>现在使用以太网</a:t>
            </a:r>
            <a:r>
              <a:rPr lang="zh-CN" altLang="en-US" sz="2800" dirty="0">
                <a:solidFill>
                  <a:srgbClr val="FF0000"/>
                </a:solidFill>
              </a:rPr>
              <a:t>交换机。</a:t>
            </a:r>
            <a:endParaRPr lang="en-US" altLang="zh-CN" sz="2800" dirty="0">
              <a:solidFill>
                <a:srgbClr val="FF0000"/>
              </a:solidFill>
            </a:endParaRPr>
          </a:p>
        </p:txBody>
      </p:sp>
      <p:sp>
        <p:nvSpPr>
          <p:cNvPr id="2" name="矩形 1"/>
          <p:cNvSpPr/>
          <p:nvPr/>
        </p:nvSpPr>
        <p:spPr>
          <a:xfrm>
            <a:off x="848544" y="2204864"/>
            <a:ext cx="8640960" cy="2120900"/>
          </a:xfrm>
          <a:prstGeom prst="rect">
            <a:avLst/>
          </a:prstGeom>
          <a:solidFill>
            <a:srgbClr val="FFFF66"/>
          </a:solidFill>
          <a:ln>
            <a:solidFill>
              <a:srgbClr val="000066"/>
            </a:solidFill>
          </a:ln>
        </p:spPr>
        <p:txBody>
          <a:bodyPr wrap="square">
            <a:spAutoFit/>
          </a:bodyPr>
          <a:lstStyle/>
          <a:p>
            <a:pPr marL="360680" indent="-360680">
              <a:lnSpc>
                <a:spcPct val="110000"/>
              </a:lnSpc>
              <a:buSzPct val="80000"/>
              <a:buFont typeface="Wingdings" panose="05000000000000000000" pitchFamily="2" charset="2"/>
              <a:buChar char="l"/>
            </a:pPr>
            <a:r>
              <a:rPr lang="zh-CN" altLang="en-US" sz="2400" b="1" dirty="0">
                <a:solidFill>
                  <a:srgbClr val="C00000"/>
                </a:solidFill>
                <a:latin typeface="+mn-lt"/>
                <a:ea typeface="黑体" panose="02010609060101010101" pitchFamily="2" charset="-122"/>
              </a:rPr>
              <a:t>网桥</a:t>
            </a:r>
            <a:r>
              <a:rPr lang="zh-CN" altLang="en-US" sz="2400" b="1" dirty="0">
                <a:solidFill>
                  <a:srgbClr val="000099"/>
                </a:solidFill>
                <a:latin typeface="+mn-lt"/>
                <a:ea typeface="黑体" panose="02010609060101010101" pitchFamily="2" charset="-122"/>
              </a:rPr>
              <a:t>工作在数据链路层。</a:t>
            </a:r>
            <a:endParaRPr lang="en-US" altLang="zh-CN" sz="2400" b="1" dirty="0">
              <a:solidFill>
                <a:srgbClr val="000099"/>
              </a:solidFill>
              <a:latin typeface="+mn-lt"/>
              <a:ea typeface="黑体" panose="02010609060101010101" pitchFamily="2" charset="-122"/>
            </a:endParaRPr>
          </a:p>
          <a:p>
            <a:pPr marL="360680" indent="-360680">
              <a:lnSpc>
                <a:spcPct val="110000"/>
              </a:lnSpc>
              <a:buSzPct val="80000"/>
              <a:buFont typeface="Wingdings" panose="05000000000000000000" pitchFamily="2" charset="2"/>
              <a:buChar char="l"/>
            </a:pPr>
            <a:r>
              <a:rPr lang="zh-CN" altLang="en-US" sz="2400" b="1" dirty="0">
                <a:solidFill>
                  <a:srgbClr val="C00000"/>
                </a:solidFill>
                <a:latin typeface="+mn-lt"/>
                <a:ea typeface="黑体" panose="02010609060101010101" pitchFamily="2" charset="-122"/>
              </a:rPr>
              <a:t>它根</a:t>
            </a:r>
            <a:r>
              <a:rPr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据 </a:t>
            </a:r>
            <a:r>
              <a:rPr lang="en-US"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MAC </a:t>
            </a:r>
            <a:r>
              <a:rPr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帧的目的地址对收到的帧进行</a:t>
            </a:r>
            <a:r>
              <a:rPr lang="zh-CN"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转发和过滤</a:t>
            </a:r>
            <a:r>
              <a:rPr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a:t>
            </a:r>
            <a:endParaRPr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a:p>
            <a:pPr marL="360680" indent="-360680">
              <a:lnSpc>
                <a:spcPct val="110000"/>
              </a:lnSpc>
              <a:buSzPct val="80000"/>
              <a:buFont typeface="Wingdings" panose="05000000000000000000" pitchFamily="2" charset="2"/>
              <a:buChar char="l"/>
            </a:pP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当网桥收到一个帧时，并不是向所有的接口转发此帧，而是先检查此帧的目的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MAC </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地</a:t>
            </a:r>
            <a:r>
              <a:rPr lang="zh-CN" altLang="en-US" sz="2400" b="1" dirty="0">
                <a:solidFill>
                  <a:srgbClr val="000099"/>
                </a:solidFill>
                <a:latin typeface="+mn-lt"/>
                <a:ea typeface="黑体" panose="02010609060101010101" pitchFamily="2" charset="-122"/>
              </a:rPr>
              <a:t>址，然后再确定将该帧转发到哪一个接口，或</a:t>
            </a:r>
            <a:r>
              <a:rPr lang="zh-CN" altLang="zh-CN" sz="2400" b="1" dirty="0">
                <a:solidFill>
                  <a:srgbClr val="000099"/>
                </a:solidFill>
                <a:latin typeface="+mn-lt"/>
                <a:ea typeface="黑体" panose="02010609060101010101" pitchFamily="2" charset="-122"/>
              </a:rPr>
              <a:t>把它</a:t>
            </a:r>
            <a:r>
              <a:rPr lang="zh-CN" altLang="en-US" sz="2400" b="1" dirty="0">
                <a:solidFill>
                  <a:srgbClr val="000099"/>
                </a:solidFill>
                <a:latin typeface="+mn-lt"/>
                <a:ea typeface="黑体" panose="02010609060101010101" pitchFamily="2" charset="-122"/>
              </a:rPr>
              <a:t>丢弃。 </a:t>
            </a:r>
            <a:endParaRPr lang="zh-CN" altLang="en-US" sz="2400" b="1" dirty="0">
              <a:solidFill>
                <a:srgbClr val="000099"/>
              </a:solidFill>
              <a:latin typeface="+mn-lt"/>
              <a:ea typeface="黑体" panose="02010609060101010101" pitchFamily="2" charset="-122"/>
            </a:endParaRPr>
          </a:p>
        </p:txBody>
      </p:sp>
      <p:sp>
        <p:nvSpPr>
          <p:cNvPr id="3" name="矩形 2"/>
          <p:cNvSpPr/>
          <p:nvPr/>
        </p:nvSpPr>
        <p:spPr>
          <a:xfrm>
            <a:off x="848544" y="4303895"/>
            <a:ext cx="8640960" cy="1714500"/>
          </a:xfrm>
          <a:prstGeom prst="rect">
            <a:avLst/>
          </a:prstGeom>
          <a:solidFill>
            <a:srgbClr val="66FF66"/>
          </a:solidFill>
          <a:ln>
            <a:solidFill>
              <a:srgbClr val="000066"/>
            </a:solidFill>
          </a:ln>
        </p:spPr>
        <p:txBody>
          <a:bodyPr wrap="square">
            <a:spAutoFit/>
          </a:bodyPr>
          <a:lstStyle/>
          <a:p>
            <a:pPr marL="360680" indent="-360680">
              <a:lnSpc>
                <a:spcPct val="110000"/>
              </a:lnSpc>
              <a:buSzPct val="80000"/>
              <a:buFont typeface="Wingdings" panose="05000000000000000000" pitchFamily="2" charset="2"/>
              <a:buChar char="l"/>
            </a:pP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1990 </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年问世的</a:t>
            </a:r>
            <a:r>
              <a:rPr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交换式集线器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(switching hub) </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可明显地提高以太网的性能。</a:t>
            </a:r>
            <a:endPar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marL="360680" indent="-360680">
              <a:lnSpc>
                <a:spcPct val="110000"/>
              </a:lnSpc>
              <a:buSzPct val="80000"/>
              <a:buFont typeface="Wingdings" panose="05000000000000000000" pitchFamily="2" charset="2"/>
              <a:buChar char="l"/>
            </a:pPr>
            <a:r>
              <a:rPr lang="zh-CN"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交换式集线器</a:t>
            </a:r>
            <a:r>
              <a:rPr lang="zh-CN"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常称为</a:t>
            </a:r>
            <a:r>
              <a:rPr lang="zh-CN"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以太网交换机</a:t>
            </a:r>
            <a:r>
              <a:rPr lang="en-US"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(switch) </a:t>
            </a:r>
            <a:r>
              <a:rPr lang="zh-CN"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或</a:t>
            </a:r>
            <a:r>
              <a:rPr lang="zh-CN"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第二层交换机</a:t>
            </a:r>
            <a:r>
              <a:rPr lang="en-US"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(L2 switch)</a:t>
            </a:r>
            <a:r>
              <a:rPr lang="zh-CN"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，强调这种交换机工作在数据链路层</a:t>
            </a:r>
            <a:r>
              <a:rPr lang="zh-CN" altLang="en-US" sz="2400" b="1" dirty="0">
                <a:solidFill>
                  <a:srgbClr val="000099"/>
                </a:solidFill>
                <a:latin typeface="+mn-lt"/>
                <a:ea typeface="黑体" panose="02010609060101010101" pitchFamily="2" charset="-122"/>
              </a:rPr>
              <a:t>。</a:t>
            </a:r>
            <a:endParaRPr lang="zh-CN" altLang="en-US" sz="2400" b="1" dirty="0">
              <a:solidFill>
                <a:srgbClr val="000099"/>
              </a:solidFill>
              <a:latin typeface="+mn-lt"/>
              <a:ea typeface="黑体" panose="02010609060101010101" pitchFamily="2" charset="-122"/>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Oval 30"/>
          <p:cNvSpPr/>
          <p:nvPr/>
        </p:nvSpPr>
        <p:spPr>
          <a:xfrm>
            <a:off x="6707189" y="2636839"/>
            <a:ext cx="2720975" cy="2447925"/>
          </a:xfrm>
          <a:prstGeom prst="ellipse">
            <a:avLst/>
          </a:prstGeom>
          <a:solidFill>
            <a:srgbClr val="CCECFF"/>
          </a:solidFill>
          <a:ln w="9525">
            <a:noFill/>
          </a:ln>
        </p:spPr>
        <p:txBody>
          <a:bodyPr wrap="none" anchor="ctr"/>
          <a:lstStyle/>
          <a:p>
            <a:endParaRPr lang="zh-CN" altLang="en-US" dirty="0">
              <a:solidFill>
                <a:schemeClr val="tx1">
                  <a:lumMod val="65000"/>
                  <a:lumOff val="35000"/>
                </a:schemeClr>
              </a:solidFill>
              <a:latin typeface="Arial" panose="020B0604020202020204" pitchFamily="34" charset="0"/>
            </a:endParaRPr>
          </a:p>
        </p:txBody>
      </p:sp>
      <p:sp>
        <p:nvSpPr>
          <p:cNvPr id="189443" name="Oval 29"/>
          <p:cNvSpPr/>
          <p:nvPr/>
        </p:nvSpPr>
        <p:spPr>
          <a:xfrm>
            <a:off x="3559176" y="2636839"/>
            <a:ext cx="2722563" cy="2447925"/>
          </a:xfrm>
          <a:prstGeom prst="ellipse">
            <a:avLst/>
          </a:prstGeom>
          <a:solidFill>
            <a:srgbClr val="99FF99"/>
          </a:solidFill>
          <a:ln w="9525">
            <a:noFill/>
          </a:ln>
        </p:spPr>
        <p:txBody>
          <a:bodyPr wrap="none" anchor="ctr"/>
          <a:lstStyle/>
          <a:p>
            <a:endParaRPr lang="zh-CN" altLang="en-US" dirty="0">
              <a:solidFill>
                <a:schemeClr val="tx1">
                  <a:lumMod val="65000"/>
                  <a:lumOff val="35000"/>
                </a:schemeClr>
              </a:solidFill>
              <a:latin typeface="Arial" panose="020B0604020202020204" pitchFamily="34" charset="0"/>
            </a:endParaRPr>
          </a:p>
        </p:txBody>
      </p:sp>
      <p:sp>
        <p:nvSpPr>
          <p:cNvPr id="189444" name="Oval 31"/>
          <p:cNvSpPr/>
          <p:nvPr/>
        </p:nvSpPr>
        <p:spPr>
          <a:xfrm>
            <a:off x="496889" y="2636839"/>
            <a:ext cx="2720975" cy="2447925"/>
          </a:xfrm>
          <a:prstGeom prst="ellipse">
            <a:avLst/>
          </a:prstGeom>
          <a:solidFill>
            <a:srgbClr val="FFCC99"/>
          </a:solidFill>
          <a:ln w="9525">
            <a:noFill/>
          </a:ln>
        </p:spPr>
        <p:txBody>
          <a:bodyPr wrap="none" anchor="ctr"/>
          <a:lstStyle/>
          <a:p>
            <a:endParaRPr lang="zh-CN" altLang="en-US" dirty="0">
              <a:solidFill>
                <a:schemeClr val="tx1">
                  <a:lumMod val="65000"/>
                  <a:lumOff val="35000"/>
                </a:schemeClr>
              </a:solidFill>
              <a:latin typeface="Arial" panose="020B0604020202020204" pitchFamily="34" charset="0"/>
            </a:endParaRPr>
          </a:p>
        </p:txBody>
      </p:sp>
      <p:sp>
        <p:nvSpPr>
          <p:cNvPr id="189445" name="Rectangle 4"/>
          <p:cNvSpPr>
            <a:spLocks noGrp="1"/>
          </p:cNvSpPr>
          <p:nvPr>
            <p:ph type="title"/>
          </p:nvPr>
        </p:nvSpPr>
        <p:spPr>
          <a:xfrm>
            <a:off x="391795" y="44450"/>
            <a:ext cx="7921625" cy="1134745"/>
          </a:xfrm>
        </p:spPr>
        <p:txBody>
          <a:bodyPr vert="horz" wrap="square" lIns="91440" tIns="45720" rIns="91440" bIns="45720" numCol="1" anchor="b" anchorCtr="0" compatLnSpc="1"/>
          <a:lstStyle/>
          <a:p>
            <a:pPr algn="ctr"/>
            <a:r>
              <a:rPr lang="zh-CN" altLang="en-US" dirty="0"/>
              <a:t>网桥使各网段成为隔离开的碰撞域 </a:t>
            </a:r>
            <a:endParaRPr lang="zh-CN" altLang="en-US" dirty="0"/>
          </a:p>
        </p:txBody>
      </p:sp>
      <p:sp>
        <p:nvSpPr>
          <p:cNvPr id="189446" name="Line 5"/>
          <p:cNvSpPr/>
          <p:nvPr/>
        </p:nvSpPr>
        <p:spPr>
          <a:xfrm>
            <a:off x="8674100" y="3446464"/>
            <a:ext cx="0" cy="636587"/>
          </a:xfrm>
          <a:prstGeom prst="line">
            <a:avLst/>
          </a:prstGeom>
          <a:ln w="28575" cap="flat" cmpd="sng">
            <a:solidFill>
              <a:schemeClr val="folHlink"/>
            </a:solidFill>
            <a:prstDash val="solid"/>
            <a:headEnd type="none" w="med" len="med"/>
            <a:tailEnd type="none" w="med" len="med"/>
          </a:ln>
        </p:spPr>
      </p:sp>
      <p:sp>
        <p:nvSpPr>
          <p:cNvPr id="189447" name="Line 6"/>
          <p:cNvSpPr/>
          <p:nvPr/>
        </p:nvSpPr>
        <p:spPr>
          <a:xfrm flipV="1">
            <a:off x="6932614" y="3455988"/>
            <a:ext cx="2003425" cy="4762"/>
          </a:xfrm>
          <a:prstGeom prst="line">
            <a:avLst/>
          </a:prstGeom>
          <a:ln w="28575" cap="flat" cmpd="sng">
            <a:solidFill>
              <a:schemeClr val="folHlink"/>
            </a:solidFill>
            <a:prstDash val="solid"/>
            <a:headEnd type="none" w="med" len="med"/>
            <a:tailEnd type="none" w="med" len="med"/>
          </a:ln>
        </p:spPr>
      </p:sp>
      <p:sp>
        <p:nvSpPr>
          <p:cNvPr id="189448" name="Rectangle 7"/>
          <p:cNvSpPr/>
          <p:nvPr/>
        </p:nvSpPr>
        <p:spPr>
          <a:xfrm>
            <a:off x="8890000" y="3370263"/>
            <a:ext cx="114300" cy="133350"/>
          </a:xfrm>
          <a:prstGeom prst="rect">
            <a:avLst/>
          </a:prstGeom>
          <a:solidFill>
            <a:schemeClr val="tx1"/>
          </a:solidFill>
          <a:ln w="12700" cap="flat" cmpd="sng">
            <a:solidFill>
              <a:schemeClr val="tx1"/>
            </a:solidFill>
            <a:prstDash val="solid"/>
            <a:miter/>
            <a:headEnd type="none" w="med" len="med"/>
            <a:tailEnd type="none" w="med" len="med"/>
          </a:ln>
        </p:spPr>
        <p:txBody>
          <a:bodyPr wrap="none" anchor="ctr"/>
          <a:lstStyle/>
          <a:p>
            <a:endParaRPr lang="zh-CN" altLang="en-US" dirty="0">
              <a:solidFill>
                <a:schemeClr val="tx1">
                  <a:lumMod val="65000"/>
                  <a:lumOff val="35000"/>
                </a:schemeClr>
              </a:solidFill>
              <a:latin typeface="Arial" panose="020B0604020202020204" pitchFamily="34" charset="0"/>
            </a:endParaRPr>
          </a:p>
        </p:txBody>
      </p:sp>
      <p:sp>
        <p:nvSpPr>
          <p:cNvPr id="189449" name="Line 8"/>
          <p:cNvSpPr/>
          <p:nvPr/>
        </p:nvSpPr>
        <p:spPr>
          <a:xfrm>
            <a:off x="7343775" y="3460750"/>
            <a:ext cx="0" cy="609600"/>
          </a:xfrm>
          <a:prstGeom prst="line">
            <a:avLst/>
          </a:prstGeom>
          <a:ln w="28575" cap="flat" cmpd="sng">
            <a:solidFill>
              <a:schemeClr val="folHlink"/>
            </a:solidFill>
            <a:prstDash val="solid"/>
            <a:headEnd type="none" w="med" len="med"/>
            <a:tailEnd type="none" w="med" len="med"/>
          </a:ln>
        </p:spPr>
      </p:sp>
      <p:pic>
        <p:nvPicPr>
          <p:cNvPr id="189450" name="Picture 9"/>
          <p:cNvPicPr/>
          <p:nvPr/>
        </p:nvPicPr>
        <p:blipFill>
          <a:blip r:embed="rId1"/>
          <a:stretch>
            <a:fillRect/>
          </a:stretch>
        </p:blipFill>
        <p:spPr>
          <a:xfrm>
            <a:off x="7069139" y="4037013"/>
            <a:ext cx="554037" cy="639762"/>
          </a:xfrm>
          <a:prstGeom prst="rect">
            <a:avLst/>
          </a:prstGeom>
          <a:noFill/>
          <a:ln w="9525">
            <a:noFill/>
          </a:ln>
        </p:spPr>
      </p:pic>
      <p:pic>
        <p:nvPicPr>
          <p:cNvPr id="189451" name="Picture 10"/>
          <p:cNvPicPr/>
          <p:nvPr/>
        </p:nvPicPr>
        <p:blipFill>
          <a:blip r:embed="rId1"/>
          <a:stretch>
            <a:fillRect/>
          </a:stretch>
        </p:blipFill>
        <p:spPr>
          <a:xfrm>
            <a:off x="8374064" y="4033838"/>
            <a:ext cx="555625" cy="641350"/>
          </a:xfrm>
          <a:prstGeom prst="rect">
            <a:avLst/>
          </a:prstGeom>
          <a:noFill/>
          <a:ln w="9525">
            <a:noFill/>
          </a:ln>
        </p:spPr>
      </p:pic>
      <p:sp>
        <p:nvSpPr>
          <p:cNvPr id="189452" name="Line 11"/>
          <p:cNvSpPr/>
          <p:nvPr/>
        </p:nvSpPr>
        <p:spPr>
          <a:xfrm>
            <a:off x="5611813" y="3429000"/>
            <a:ext cx="0" cy="636588"/>
          </a:xfrm>
          <a:prstGeom prst="line">
            <a:avLst/>
          </a:prstGeom>
          <a:ln w="28575" cap="flat" cmpd="sng">
            <a:solidFill>
              <a:schemeClr val="folHlink"/>
            </a:solidFill>
            <a:prstDash val="solid"/>
            <a:headEnd type="none" w="med" len="med"/>
            <a:tailEnd type="none" w="med" len="med"/>
          </a:ln>
        </p:spPr>
      </p:sp>
      <p:sp>
        <p:nvSpPr>
          <p:cNvPr id="189453" name="Line 12"/>
          <p:cNvSpPr/>
          <p:nvPr/>
        </p:nvSpPr>
        <p:spPr>
          <a:xfrm flipV="1">
            <a:off x="3868738" y="3438526"/>
            <a:ext cx="2005012" cy="3175"/>
          </a:xfrm>
          <a:prstGeom prst="line">
            <a:avLst/>
          </a:prstGeom>
          <a:ln w="28575" cap="flat" cmpd="sng">
            <a:solidFill>
              <a:schemeClr val="folHlink"/>
            </a:solidFill>
            <a:prstDash val="solid"/>
            <a:headEnd type="none" w="med" len="med"/>
            <a:tailEnd type="none" w="med" len="med"/>
          </a:ln>
        </p:spPr>
      </p:sp>
      <p:sp>
        <p:nvSpPr>
          <p:cNvPr id="189454" name="Line 13"/>
          <p:cNvSpPr/>
          <p:nvPr/>
        </p:nvSpPr>
        <p:spPr>
          <a:xfrm>
            <a:off x="4281488" y="3441700"/>
            <a:ext cx="0" cy="609600"/>
          </a:xfrm>
          <a:prstGeom prst="line">
            <a:avLst/>
          </a:prstGeom>
          <a:ln w="28575" cap="flat" cmpd="sng">
            <a:solidFill>
              <a:schemeClr val="folHlink"/>
            </a:solidFill>
            <a:prstDash val="solid"/>
            <a:headEnd type="none" w="med" len="med"/>
            <a:tailEnd type="none" w="med" len="med"/>
          </a:ln>
        </p:spPr>
      </p:sp>
      <p:pic>
        <p:nvPicPr>
          <p:cNvPr id="189455" name="Picture 14"/>
          <p:cNvPicPr/>
          <p:nvPr/>
        </p:nvPicPr>
        <p:blipFill>
          <a:blip r:embed="rId1"/>
          <a:stretch>
            <a:fillRect/>
          </a:stretch>
        </p:blipFill>
        <p:spPr>
          <a:xfrm>
            <a:off x="4005264" y="4017963"/>
            <a:ext cx="555625" cy="641350"/>
          </a:xfrm>
          <a:prstGeom prst="rect">
            <a:avLst/>
          </a:prstGeom>
          <a:noFill/>
          <a:ln w="9525">
            <a:noFill/>
          </a:ln>
        </p:spPr>
      </p:pic>
      <p:pic>
        <p:nvPicPr>
          <p:cNvPr id="189456" name="Picture 15"/>
          <p:cNvPicPr/>
          <p:nvPr/>
        </p:nvPicPr>
        <p:blipFill>
          <a:blip r:embed="rId1"/>
          <a:stretch>
            <a:fillRect/>
          </a:stretch>
        </p:blipFill>
        <p:spPr>
          <a:xfrm>
            <a:off x="5311775" y="4016375"/>
            <a:ext cx="554038" cy="641350"/>
          </a:xfrm>
          <a:prstGeom prst="rect">
            <a:avLst/>
          </a:prstGeom>
          <a:noFill/>
          <a:ln w="9525">
            <a:noFill/>
          </a:ln>
        </p:spPr>
      </p:pic>
      <p:sp>
        <p:nvSpPr>
          <p:cNvPr id="189457" name="Line 16"/>
          <p:cNvSpPr/>
          <p:nvPr/>
        </p:nvSpPr>
        <p:spPr>
          <a:xfrm>
            <a:off x="2516188" y="3451225"/>
            <a:ext cx="0" cy="635000"/>
          </a:xfrm>
          <a:prstGeom prst="line">
            <a:avLst/>
          </a:prstGeom>
          <a:ln w="28575" cap="flat" cmpd="sng">
            <a:solidFill>
              <a:schemeClr val="folHlink"/>
            </a:solidFill>
            <a:prstDash val="solid"/>
            <a:headEnd type="none" w="med" len="med"/>
            <a:tailEnd type="none" w="med" len="med"/>
          </a:ln>
        </p:spPr>
      </p:sp>
      <p:sp>
        <p:nvSpPr>
          <p:cNvPr id="189459" name="Line 18"/>
          <p:cNvSpPr/>
          <p:nvPr/>
        </p:nvSpPr>
        <p:spPr>
          <a:xfrm flipV="1">
            <a:off x="774700" y="3460750"/>
            <a:ext cx="2006600" cy="1588"/>
          </a:xfrm>
          <a:prstGeom prst="line">
            <a:avLst/>
          </a:prstGeom>
          <a:ln w="28575" cap="flat" cmpd="sng">
            <a:solidFill>
              <a:schemeClr val="folHlink"/>
            </a:solidFill>
            <a:prstDash val="solid"/>
            <a:headEnd type="none" w="med" len="med"/>
            <a:tailEnd type="none" w="med" len="med"/>
          </a:ln>
        </p:spPr>
      </p:sp>
      <p:sp>
        <p:nvSpPr>
          <p:cNvPr id="189460" name="Line 19"/>
          <p:cNvSpPr/>
          <p:nvPr/>
        </p:nvSpPr>
        <p:spPr>
          <a:xfrm>
            <a:off x="1187450" y="3462339"/>
            <a:ext cx="0" cy="612775"/>
          </a:xfrm>
          <a:prstGeom prst="line">
            <a:avLst/>
          </a:prstGeom>
          <a:ln w="28575" cap="flat" cmpd="sng">
            <a:solidFill>
              <a:schemeClr val="folHlink"/>
            </a:solidFill>
            <a:prstDash val="solid"/>
            <a:headEnd type="none" w="med" len="med"/>
            <a:tailEnd type="none" w="med" len="med"/>
          </a:ln>
        </p:spPr>
      </p:sp>
      <p:pic>
        <p:nvPicPr>
          <p:cNvPr id="189461" name="Picture 20"/>
          <p:cNvPicPr/>
          <p:nvPr/>
        </p:nvPicPr>
        <p:blipFill>
          <a:blip r:embed="rId1"/>
          <a:stretch>
            <a:fillRect/>
          </a:stretch>
        </p:blipFill>
        <p:spPr>
          <a:xfrm>
            <a:off x="912814" y="4038600"/>
            <a:ext cx="554037" cy="642938"/>
          </a:xfrm>
          <a:prstGeom prst="rect">
            <a:avLst/>
          </a:prstGeom>
          <a:noFill/>
          <a:ln w="9525">
            <a:noFill/>
          </a:ln>
        </p:spPr>
      </p:pic>
      <p:pic>
        <p:nvPicPr>
          <p:cNvPr id="189462" name="Picture 21"/>
          <p:cNvPicPr/>
          <p:nvPr/>
        </p:nvPicPr>
        <p:blipFill>
          <a:blip r:embed="rId1"/>
          <a:stretch>
            <a:fillRect/>
          </a:stretch>
        </p:blipFill>
        <p:spPr>
          <a:xfrm>
            <a:off x="2219325" y="4037014"/>
            <a:ext cx="552450" cy="642937"/>
          </a:xfrm>
          <a:prstGeom prst="rect">
            <a:avLst/>
          </a:prstGeom>
          <a:noFill/>
          <a:ln w="9525">
            <a:noFill/>
          </a:ln>
        </p:spPr>
      </p:pic>
      <p:sp>
        <p:nvSpPr>
          <p:cNvPr id="189463" name="Rectangle 22"/>
          <p:cNvSpPr/>
          <p:nvPr/>
        </p:nvSpPr>
        <p:spPr>
          <a:xfrm>
            <a:off x="6211889" y="2840038"/>
            <a:ext cx="501741" cy="459100"/>
          </a:xfrm>
          <a:prstGeom prst="rect">
            <a:avLst/>
          </a:prstGeom>
          <a:noFill/>
          <a:ln w="12700">
            <a:noFill/>
          </a:ln>
        </p:spPr>
        <p:txBody>
          <a:bodyPr wrap="none" lIns="90488" tIns="44450" rIns="90488" bIns="44450">
            <a:spAutoFit/>
          </a:bodyPr>
          <a:lstStyle/>
          <a:p>
            <a:pPr defTabSz="762000"/>
            <a:r>
              <a:rPr lang="en-US" altLang="zh-CN" sz="2400" dirty="0">
                <a:solidFill>
                  <a:schemeClr val="tx1">
                    <a:lumMod val="65000"/>
                    <a:lumOff val="35000"/>
                  </a:schemeClr>
                </a:solidFill>
                <a:latin typeface="Arial" panose="020B0604020202020204" pitchFamily="34" charset="0"/>
                <a:ea typeface="黑体" panose="02010609060101010101" pitchFamily="2" charset="-122"/>
              </a:rPr>
              <a:t>B</a:t>
            </a:r>
            <a:r>
              <a:rPr lang="en-US" altLang="zh-CN" sz="2400" baseline="-25000" dirty="0">
                <a:solidFill>
                  <a:schemeClr val="tx1">
                    <a:lumMod val="65000"/>
                    <a:lumOff val="35000"/>
                  </a:schemeClr>
                </a:solidFill>
                <a:latin typeface="Arial" panose="020B0604020202020204" pitchFamily="34" charset="0"/>
                <a:ea typeface="黑体" panose="02010609060101010101" pitchFamily="2" charset="-122"/>
              </a:rPr>
              <a:t>2</a:t>
            </a:r>
            <a:endParaRPr lang="en-US" altLang="zh-CN" sz="2400" baseline="-25000" dirty="0">
              <a:solidFill>
                <a:schemeClr val="tx1">
                  <a:lumMod val="65000"/>
                  <a:lumOff val="35000"/>
                </a:schemeClr>
              </a:solidFill>
              <a:latin typeface="Arial" panose="020B0604020202020204" pitchFamily="34" charset="0"/>
              <a:ea typeface="黑体" panose="02010609060101010101" pitchFamily="2" charset="-122"/>
            </a:endParaRPr>
          </a:p>
        </p:txBody>
      </p:sp>
      <p:pic>
        <p:nvPicPr>
          <p:cNvPr id="189464" name="Picture 23"/>
          <p:cNvPicPr/>
          <p:nvPr/>
        </p:nvPicPr>
        <p:blipFill>
          <a:blip r:embed="rId2"/>
          <a:stretch>
            <a:fillRect/>
          </a:stretch>
        </p:blipFill>
        <p:spPr>
          <a:xfrm>
            <a:off x="2752726" y="2943226"/>
            <a:ext cx="1190625" cy="836613"/>
          </a:xfrm>
          <a:prstGeom prst="rect">
            <a:avLst/>
          </a:prstGeom>
          <a:noFill/>
          <a:ln w="12699">
            <a:noFill/>
          </a:ln>
        </p:spPr>
      </p:pic>
      <p:pic>
        <p:nvPicPr>
          <p:cNvPr id="189465" name="Picture 24"/>
          <p:cNvPicPr/>
          <p:nvPr/>
        </p:nvPicPr>
        <p:blipFill>
          <a:blip r:embed="rId2"/>
          <a:stretch>
            <a:fillRect/>
          </a:stretch>
        </p:blipFill>
        <p:spPr>
          <a:xfrm>
            <a:off x="5816601" y="2943226"/>
            <a:ext cx="1190625" cy="836613"/>
          </a:xfrm>
          <a:prstGeom prst="rect">
            <a:avLst/>
          </a:prstGeom>
          <a:noFill/>
          <a:ln w="12699">
            <a:noFill/>
          </a:ln>
        </p:spPr>
      </p:pic>
      <p:sp>
        <p:nvSpPr>
          <p:cNvPr id="189466" name="Rectangle 25"/>
          <p:cNvSpPr/>
          <p:nvPr/>
        </p:nvSpPr>
        <p:spPr>
          <a:xfrm>
            <a:off x="3149601" y="2840038"/>
            <a:ext cx="501741" cy="459100"/>
          </a:xfrm>
          <a:prstGeom prst="rect">
            <a:avLst/>
          </a:prstGeom>
          <a:noFill/>
          <a:ln w="12700">
            <a:noFill/>
          </a:ln>
        </p:spPr>
        <p:txBody>
          <a:bodyPr wrap="none" lIns="90488" tIns="44450" rIns="90488" bIns="44450">
            <a:spAutoFit/>
          </a:bodyPr>
          <a:lstStyle/>
          <a:p>
            <a:pPr defTabSz="762000"/>
            <a:r>
              <a:rPr lang="en-US" altLang="zh-CN" sz="2400" dirty="0">
                <a:solidFill>
                  <a:schemeClr val="tx1">
                    <a:lumMod val="65000"/>
                    <a:lumOff val="35000"/>
                  </a:schemeClr>
                </a:solidFill>
                <a:latin typeface="Arial" panose="020B0604020202020204" pitchFamily="34" charset="0"/>
                <a:ea typeface="黑体" panose="02010609060101010101" pitchFamily="2" charset="-122"/>
              </a:rPr>
              <a:t>B</a:t>
            </a:r>
            <a:r>
              <a:rPr lang="en-US" altLang="zh-CN" sz="2400" baseline="-25000" dirty="0">
                <a:solidFill>
                  <a:schemeClr val="tx1">
                    <a:lumMod val="65000"/>
                    <a:lumOff val="35000"/>
                  </a:schemeClr>
                </a:solidFill>
                <a:latin typeface="Arial" panose="020B0604020202020204" pitchFamily="34" charset="0"/>
                <a:ea typeface="黑体" panose="02010609060101010101" pitchFamily="2" charset="-122"/>
              </a:rPr>
              <a:t>1</a:t>
            </a:r>
            <a:endParaRPr lang="en-US" altLang="zh-CN" sz="2400" baseline="-25000" dirty="0">
              <a:solidFill>
                <a:schemeClr val="tx1">
                  <a:lumMod val="65000"/>
                  <a:lumOff val="35000"/>
                </a:schemeClr>
              </a:solidFill>
              <a:latin typeface="Arial" panose="020B0604020202020204" pitchFamily="34" charset="0"/>
              <a:ea typeface="黑体" panose="02010609060101010101" pitchFamily="2" charset="-122"/>
            </a:endParaRPr>
          </a:p>
        </p:txBody>
      </p:sp>
      <p:sp>
        <p:nvSpPr>
          <p:cNvPr id="189467" name="Line 26"/>
          <p:cNvSpPr/>
          <p:nvPr/>
        </p:nvSpPr>
        <p:spPr>
          <a:xfrm>
            <a:off x="1346201" y="3656013"/>
            <a:ext cx="936625" cy="0"/>
          </a:xfrm>
          <a:prstGeom prst="line">
            <a:avLst/>
          </a:prstGeom>
          <a:ln w="38100" cap="flat" cmpd="sng">
            <a:solidFill>
              <a:schemeClr val="folHlink"/>
            </a:solidFill>
            <a:prstDash val="solid"/>
            <a:headEnd type="triangle" w="med" len="lg"/>
            <a:tailEnd type="triangle" w="med" len="lg"/>
          </a:ln>
        </p:spPr>
      </p:sp>
      <p:sp>
        <p:nvSpPr>
          <p:cNvPr id="189468" name="Line 27"/>
          <p:cNvSpPr/>
          <p:nvPr/>
        </p:nvSpPr>
        <p:spPr>
          <a:xfrm>
            <a:off x="4494214" y="3656013"/>
            <a:ext cx="935037" cy="0"/>
          </a:xfrm>
          <a:prstGeom prst="line">
            <a:avLst/>
          </a:prstGeom>
          <a:ln w="38100" cap="flat" cmpd="sng">
            <a:solidFill>
              <a:schemeClr val="folHlink"/>
            </a:solidFill>
            <a:prstDash val="solid"/>
            <a:headEnd type="triangle" w="med" len="lg"/>
            <a:tailEnd type="triangle" w="med" len="lg"/>
          </a:ln>
        </p:spPr>
      </p:sp>
      <p:sp>
        <p:nvSpPr>
          <p:cNvPr id="189469" name="Line 28"/>
          <p:cNvSpPr/>
          <p:nvPr/>
        </p:nvSpPr>
        <p:spPr>
          <a:xfrm>
            <a:off x="7556500" y="3656013"/>
            <a:ext cx="935038" cy="0"/>
          </a:xfrm>
          <a:prstGeom prst="line">
            <a:avLst/>
          </a:prstGeom>
          <a:ln w="38100" cap="flat" cmpd="sng">
            <a:solidFill>
              <a:schemeClr val="folHlink"/>
            </a:solidFill>
            <a:prstDash val="solid"/>
            <a:headEnd type="triangle" w="med" len="lg"/>
            <a:tailEnd type="triangle" w="med" len="lg"/>
          </a:ln>
        </p:spPr>
      </p:sp>
      <p:sp>
        <p:nvSpPr>
          <p:cNvPr id="189470" name="Rectangle 32"/>
          <p:cNvSpPr/>
          <p:nvPr/>
        </p:nvSpPr>
        <p:spPr>
          <a:xfrm>
            <a:off x="1346201" y="2943225"/>
            <a:ext cx="1106073" cy="459100"/>
          </a:xfrm>
          <a:prstGeom prst="rect">
            <a:avLst/>
          </a:prstGeom>
          <a:noFill/>
          <a:ln w="12700">
            <a:noFill/>
          </a:ln>
        </p:spPr>
        <p:txBody>
          <a:bodyPr wrap="none" lIns="90488" tIns="44450" rIns="90488" bIns="44450">
            <a:spAutoFit/>
          </a:bodyPr>
          <a:lstStyle/>
          <a:p>
            <a:pPr defTabSz="762000"/>
            <a:r>
              <a:rPr lang="zh-CN" altLang="en-US" sz="2400" dirty="0">
                <a:solidFill>
                  <a:schemeClr val="tx1">
                    <a:lumMod val="65000"/>
                    <a:lumOff val="35000"/>
                  </a:schemeClr>
                </a:solidFill>
                <a:latin typeface="Arial" panose="020B0604020202020204" pitchFamily="34" charset="0"/>
                <a:ea typeface="黑体" panose="02010609060101010101" pitchFamily="2" charset="-122"/>
              </a:rPr>
              <a:t>碰撞域</a:t>
            </a:r>
            <a:endParaRPr lang="zh-CN" altLang="en-US" sz="2400" baseline="-25000" dirty="0">
              <a:solidFill>
                <a:schemeClr val="tx1">
                  <a:lumMod val="65000"/>
                  <a:lumOff val="35000"/>
                </a:schemeClr>
              </a:solidFill>
              <a:latin typeface="Arial" panose="020B0604020202020204" pitchFamily="34" charset="0"/>
              <a:ea typeface="黑体" panose="02010609060101010101" pitchFamily="2" charset="-122"/>
            </a:endParaRPr>
          </a:p>
        </p:txBody>
      </p:sp>
      <p:sp>
        <p:nvSpPr>
          <p:cNvPr id="189471" name="Rectangle 33"/>
          <p:cNvSpPr/>
          <p:nvPr/>
        </p:nvSpPr>
        <p:spPr>
          <a:xfrm>
            <a:off x="4494214" y="2943225"/>
            <a:ext cx="1106073" cy="459100"/>
          </a:xfrm>
          <a:prstGeom prst="rect">
            <a:avLst/>
          </a:prstGeom>
          <a:noFill/>
          <a:ln w="12700">
            <a:noFill/>
          </a:ln>
        </p:spPr>
        <p:txBody>
          <a:bodyPr wrap="none" lIns="90488" tIns="44450" rIns="90488" bIns="44450">
            <a:spAutoFit/>
          </a:bodyPr>
          <a:lstStyle/>
          <a:p>
            <a:pPr defTabSz="762000"/>
            <a:r>
              <a:rPr lang="zh-CN" altLang="en-US" sz="2400" dirty="0">
                <a:solidFill>
                  <a:schemeClr val="tx1">
                    <a:lumMod val="65000"/>
                    <a:lumOff val="35000"/>
                  </a:schemeClr>
                </a:solidFill>
                <a:latin typeface="Arial" panose="020B0604020202020204" pitchFamily="34" charset="0"/>
                <a:ea typeface="黑体" panose="02010609060101010101" pitchFamily="2" charset="-122"/>
              </a:rPr>
              <a:t>碰撞域</a:t>
            </a:r>
            <a:endParaRPr lang="zh-CN" altLang="en-US" sz="2400" baseline="-25000" dirty="0">
              <a:solidFill>
                <a:schemeClr val="tx1">
                  <a:lumMod val="65000"/>
                  <a:lumOff val="35000"/>
                </a:schemeClr>
              </a:solidFill>
              <a:latin typeface="Arial" panose="020B0604020202020204" pitchFamily="34" charset="0"/>
              <a:ea typeface="黑体" panose="02010609060101010101" pitchFamily="2" charset="-122"/>
            </a:endParaRPr>
          </a:p>
        </p:txBody>
      </p:sp>
      <p:sp>
        <p:nvSpPr>
          <p:cNvPr id="189472" name="Rectangle 34"/>
          <p:cNvSpPr/>
          <p:nvPr/>
        </p:nvSpPr>
        <p:spPr>
          <a:xfrm>
            <a:off x="7558089" y="2943225"/>
            <a:ext cx="1106073" cy="459100"/>
          </a:xfrm>
          <a:prstGeom prst="rect">
            <a:avLst/>
          </a:prstGeom>
          <a:noFill/>
          <a:ln w="12700">
            <a:noFill/>
          </a:ln>
        </p:spPr>
        <p:txBody>
          <a:bodyPr wrap="none" lIns="90488" tIns="44450" rIns="90488" bIns="44450">
            <a:spAutoFit/>
          </a:bodyPr>
          <a:lstStyle/>
          <a:p>
            <a:pPr defTabSz="762000"/>
            <a:r>
              <a:rPr lang="zh-CN" altLang="en-US" sz="2400" dirty="0">
                <a:solidFill>
                  <a:schemeClr val="tx1">
                    <a:lumMod val="65000"/>
                    <a:lumOff val="35000"/>
                  </a:schemeClr>
                </a:solidFill>
                <a:latin typeface="Arial" panose="020B0604020202020204" pitchFamily="34" charset="0"/>
                <a:ea typeface="黑体" panose="02010609060101010101" pitchFamily="2" charset="-122"/>
              </a:rPr>
              <a:t>碰撞域</a:t>
            </a:r>
            <a:endParaRPr lang="zh-CN" altLang="en-US" sz="2400" baseline="-25000" dirty="0">
              <a:solidFill>
                <a:schemeClr val="tx1">
                  <a:lumMod val="65000"/>
                  <a:lumOff val="35000"/>
                </a:schemeClr>
              </a:solidFill>
              <a:latin typeface="Arial" panose="020B0604020202020204" pitchFamily="34" charset="0"/>
              <a:ea typeface="黑体" panose="02010609060101010101" pitchFamily="2" charset="-122"/>
            </a:endParaRPr>
          </a:p>
        </p:txBody>
      </p:sp>
      <p:sp>
        <p:nvSpPr>
          <p:cNvPr id="189473" name="Rectangle 35"/>
          <p:cNvSpPr/>
          <p:nvPr/>
        </p:nvSpPr>
        <p:spPr>
          <a:xfrm>
            <a:off x="665163" y="3962400"/>
            <a:ext cx="387928" cy="459100"/>
          </a:xfrm>
          <a:prstGeom prst="rect">
            <a:avLst/>
          </a:prstGeom>
          <a:noFill/>
          <a:ln w="12700">
            <a:noFill/>
          </a:ln>
        </p:spPr>
        <p:txBody>
          <a:bodyPr wrap="none" lIns="90488" tIns="44450" rIns="90488" bIns="44450">
            <a:spAutoFit/>
          </a:bodyPr>
          <a:lstStyle/>
          <a:p>
            <a:pPr defTabSz="762000"/>
            <a:r>
              <a:rPr lang="en-US" altLang="zh-CN" sz="2400" dirty="0">
                <a:solidFill>
                  <a:schemeClr val="tx1">
                    <a:lumMod val="65000"/>
                    <a:lumOff val="35000"/>
                  </a:schemeClr>
                </a:solidFill>
                <a:latin typeface="Arial" panose="020B0604020202020204" pitchFamily="34" charset="0"/>
                <a:ea typeface="黑体" panose="02010609060101010101" pitchFamily="2" charset="-122"/>
              </a:rPr>
              <a:t>A</a:t>
            </a:r>
            <a:endParaRPr lang="en-US" altLang="zh-CN" sz="2400" baseline="-25000" dirty="0">
              <a:solidFill>
                <a:schemeClr val="tx1">
                  <a:lumMod val="65000"/>
                  <a:lumOff val="35000"/>
                </a:schemeClr>
              </a:solidFill>
              <a:latin typeface="Arial" panose="020B0604020202020204" pitchFamily="34" charset="0"/>
              <a:ea typeface="黑体" panose="02010609060101010101" pitchFamily="2" charset="-122"/>
            </a:endParaRPr>
          </a:p>
        </p:txBody>
      </p:sp>
      <p:sp>
        <p:nvSpPr>
          <p:cNvPr id="189474" name="Rectangle 36"/>
          <p:cNvSpPr/>
          <p:nvPr/>
        </p:nvSpPr>
        <p:spPr>
          <a:xfrm>
            <a:off x="1995488" y="3962400"/>
            <a:ext cx="387928" cy="459100"/>
          </a:xfrm>
          <a:prstGeom prst="rect">
            <a:avLst/>
          </a:prstGeom>
          <a:noFill/>
          <a:ln w="12700">
            <a:noFill/>
          </a:ln>
        </p:spPr>
        <p:txBody>
          <a:bodyPr wrap="none" lIns="90488" tIns="44450" rIns="90488" bIns="44450">
            <a:spAutoFit/>
          </a:bodyPr>
          <a:lstStyle/>
          <a:p>
            <a:pPr defTabSz="762000"/>
            <a:r>
              <a:rPr lang="en-US" altLang="zh-CN" sz="2400" dirty="0">
                <a:solidFill>
                  <a:schemeClr val="tx1">
                    <a:lumMod val="65000"/>
                    <a:lumOff val="35000"/>
                  </a:schemeClr>
                </a:solidFill>
                <a:latin typeface="Arial" panose="020B0604020202020204" pitchFamily="34" charset="0"/>
                <a:ea typeface="黑体" panose="02010609060101010101" pitchFamily="2" charset="-122"/>
              </a:rPr>
              <a:t>B</a:t>
            </a:r>
            <a:endParaRPr lang="en-US" altLang="zh-CN" sz="2400" baseline="-25000" dirty="0">
              <a:solidFill>
                <a:schemeClr val="tx1">
                  <a:lumMod val="65000"/>
                  <a:lumOff val="35000"/>
                </a:schemeClr>
              </a:solidFill>
              <a:latin typeface="Arial" panose="020B0604020202020204" pitchFamily="34" charset="0"/>
              <a:ea typeface="黑体" panose="02010609060101010101" pitchFamily="2" charset="-122"/>
            </a:endParaRPr>
          </a:p>
        </p:txBody>
      </p:sp>
      <p:sp>
        <p:nvSpPr>
          <p:cNvPr id="189475" name="Rectangle 37"/>
          <p:cNvSpPr/>
          <p:nvPr/>
        </p:nvSpPr>
        <p:spPr>
          <a:xfrm>
            <a:off x="3729039" y="3962400"/>
            <a:ext cx="405561" cy="459100"/>
          </a:xfrm>
          <a:prstGeom prst="rect">
            <a:avLst/>
          </a:prstGeom>
          <a:noFill/>
          <a:ln w="12700">
            <a:noFill/>
          </a:ln>
        </p:spPr>
        <p:txBody>
          <a:bodyPr wrap="none" lIns="90488" tIns="44450" rIns="90488" bIns="44450">
            <a:spAutoFit/>
          </a:bodyPr>
          <a:lstStyle/>
          <a:p>
            <a:pPr defTabSz="762000"/>
            <a:r>
              <a:rPr lang="en-US" altLang="zh-CN" sz="2400" dirty="0">
                <a:solidFill>
                  <a:schemeClr val="tx1">
                    <a:lumMod val="65000"/>
                    <a:lumOff val="35000"/>
                  </a:schemeClr>
                </a:solidFill>
                <a:latin typeface="Arial" panose="020B0604020202020204" pitchFamily="34" charset="0"/>
                <a:ea typeface="黑体" panose="02010609060101010101" pitchFamily="2" charset="-122"/>
              </a:rPr>
              <a:t>C</a:t>
            </a:r>
            <a:endParaRPr lang="en-US" altLang="zh-CN" sz="2400" baseline="-25000" dirty="0">
              <a:solidFill>
                <a:schemeClr val="tx1">
                  <a:lumMod val="65000"/>
                  <a:lumOff val="35000"/>
                </a:schemeClr>
              </a:solidFill>
              <a:latin typeface="Arial" panose="020B0604020202020204" pitchFamily="34" charset="0"/>
              <a:ea typeface="黑体" panose="02010609060101010101" pitchFamily="2" charset="-122"/>
            </a:endParaRPr>
          </a:p>
        </p:txBody>
      </p:sp>
      <p:sp>
        <p:nvSpPr>
          <p:cNvPr id="189476" name="Rectangle 38"/>
          <p:cNvSpPr/>
          <p:nvPr/>
        </p:nvSpPr>
        <p:spPr>
          <a:xfrm>
            <a:off x="5089526" y="3962400"/>
            <a:ext cx="405561" cy="459100"/>
          </a:xfrm>
          <a:prstGeom prst="rect">
            <a:avLst/>
          </a:prstGeom>
          <a:noFill/>
          <a:ln w="12700">
            <a:noFill/>
          </a:ln>
        </p:spPr>
        <p:txBody>
          <a:bodyPr wrap="none" lIns="90488" tIns="44450" rIns="90488" bIns="44450">
            <a:spAutoFit/>
          </a:bodyPr>
          <a:lstStyle/>
          <a:p>
            <a:pPr defTabSz="762000"/>
            <a:r>
              <a:rPr lang="en-US" altLang="zh-CN" sz="2400" dirty="0">
                <a:solidFill>
                  <a:schemeClr val="tx1">
                    <a:lumMod val="65000"/>
                    <a:lumOff val="35000"/>
                  </a:schemeClr>
                </a:solidFill>
                <a:latin typeface="Arial" panose="020B0604020202020204" pitchFamily="34" charset="0"/>
                <a:ea typeface="黑体" panose="02010609060101010101" pitchFamily="2" charset="-122"/>
              </a:rPr>
              <a:t>D</a:t>
            </a:r>
            <a:endParaRPr lang="en-US" altLang="zh-CN" sz="2400" baseline="-25000" dirty="0">
              <a:solidFill>
                <a:schemeClr val="tx1">
                  <a:lumMod val="65000"/>
                  <a:lumOff val="35000"/>
                </a:schemeClr>
              </a:solidFill>
              <a:latin typeface="Arial" panose="020B0604020202020204" pitchFamily="34" charset="0"/>
              <a:ea typeface="黑体" panose="02010609060101010101" pitchFamily="2" charset="-122"/>
            </a:endParaRPr>
          </a:p>
        </p:txBody>
      </p:sp>
      <p:sp>
        <p:nvSpPr>
          <p:cNvPr id="189477" name="Rectangle 39"/>
          <p:cNvSpPr/>
          <p:nvPr/>
        </p:nvSpPr>
        <p:spPr>
          <a:xfrm>
            <a:off x="6856413" y="3962400"/>
            <a:ext cx="387928" cy="459100"/>
          </a:xfrm>
          <a:prstGeom prst="rect">
            <a:avLst/>
          </a:prstGeom>
          <a:noFill/>
          <a:ln w="12700">
            <a:noFill/>
          </a:ln>
        </p:spPr>
        <p:txBody>
          <a:bodyPr wrap="none" lIns="90488" tIns="44450" rIns="90488" bIns="44450">
            <a:spAutoFit/>
          </a:bodyPr>
          <a:lstStyle/>
          <a:p>
            <a:pPr defTabSz="762000"/>
            <a:r>
              <a:rPr lang="en-US" altLang="zh-CN" sz="2400" dirty="0">
                <a:solidFill>
                  <a:schemeClr val="tx1">
                    <a:lumMod val="65000"/>
                    <a:lumOff val="35000"/>
                  </a:schemeClr>
                </a:solidFill>
                <a:latin typeface="Arial" panose="020B0604020202020204" pitchFamily="34" charset="0"/>
                <a:ea typeface="黑体" panose="02010609060101010101" pitchFamily="2" charset="-122"/>
              </a:rPr>
              <a:t>E</a:t>
            </a:r>
            <a:endParaRPr lang="en-US" altLang="zh-CN" sz="2400" baseline="-25000" dirty="0">
              <a:solidFill>
                <a:schemeClr val="tx1">
                  <a:lumMod val="65000"/>
                  <a:lumOff val="35000"/>
                </a:schemeClr>
              </a:solidFill>
              <a:latin typeface="Arial" panose="020B0604020202020204" pitchFamily="34" charset="0"/>
              <a:ea typeface="黑体" panose="02010609060101010101" pitchFamily="2" charset="-122"/>
            </a:endParaRPr>
          </a:p>
        </p:txBody>
      </p:sp>
      <p:sp>
        <p:nvSpPr>
          <p:cNvPr id="189478" name="Rectangle 40"/>
          <p:cNvSpPr/>
          <p:nvPr/>
        </p:nvSpPr>
        <p:spPr>
          <a:xfrm>
            <a:off x="8153401" y="3962400"/>
            <a:ext cx="370295" cy="459100"/>
          </a:xfrm>
          <a:prstGeom prst="rect">
            <a:avLst/>
          </a:prstGeom>
          <a:noFill/>
          <a:ln w="12700">
            <a:noFill/>
          </a:ln>
        </p:spPr>
        <p:txBody>
          <a:bodyPr wrap="none" lIns="90488" tIns="44450" rIns="90488" bIns="44450">
            <a:spAutoFit/>
          </a:bodyPr>
          <a:lstStyle/>
          <a:p>
            <a:pPr defTabSz="762000"/>
            <a:r>
              <a:rPr lang="en-US" altLang="zh-CN" sz="2400" dirty="0">
                <a:solidFill>
                  <a:schemeClr val="tx1">
                    <a:lumMod val="65000"/>
                    <a:lumOff val="35000"/>
                  </a:schemeClr>
                </a:solidFill>
                <a:latin typeface="Arial" panose="020B0604020202020204" pitchFamily="34" charset="0"/>
                <a:ea typeface="黑体" panose="02010609060101010101" pitchFamily="2" charset="-122"/>
              </a:rPr>
              <a:t>F</a:t>
            </a:r>
            <a:endParaRPr lang="en-US" altLang="zh-CN" sz="2400" baseline="-25000" dirty="0">
              <a:solidFill>
                <a:schemeClr val="tx1">
                  <a:lumMod val="65000"/>
                  <a:lumOff val="35000"/>
                </a:schemeClr>
              </a:solidFill>
              <a:latin typeface="Arial" panose="020B0604020202020204" pitchFamily="34" charset="0"/>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
        <p:nvSpPr>
          <p:cNvPr id="189458" name="Rectangle 17"/>
          <p:cNvSpPr/>
          <p:nvPr/>
        </p:nvSpPr>
        <p:spPr>
          <a:xfrm>
            <a:off x="723900" y="3395664"/>
            <a:ext cx="114300" cy="130175"/>
          </a:xfrm>
          <a:prstGeom prst="rect">
            <a:avLst/>
          </a:prstGeom>
          <a:solidFill>
            <a:schemeClr val="tx1"/>
          </a:solidFill>
          <a:ln w="12700" cap="flat" cmpd="sng">
            <a:solidFill>
              <a:schemeClr val="tx1"/>
            </a:solidFill>
            <a:prstDash val="solid"/>
            <a:miter/>
            <a:headEnd type="none" w="med" len="med"/>
            <a:tailEnd type="none" w="med" len="med"/>
          </a:ln>
        </p:spPr>
        <p:txBody>
          <a:bodyPr wrap="none" anchor="ctr"/>
          <a:lstStyle/>
          <a:p>
            <a:endParaRPr lang="zh-CN" altLang="en-US" dirty="0">
              <a:solidFill>
                <a:schemeClr val="tx1">
                  <a:lumMod val="65000"/>
                  <a:lumOff val="35000"/>
                </a:schemeClr>
              </a:solidFill>
              <a:latin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4"/>
  <p:tag name="KSO_WM_UNIT_ID" val="diagram160564_5*n_h_i*1_1_4"/>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5"/>
  <p:tag name="KSO_WM_UNIT_ID" val="diagram160564_5*n_h_i*1_1_5"/>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2.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1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14.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15.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564_5*n_h_h_f*1_2_4_1"/>
  <p:tag name="KSO_WM_TEMPLATE_CATEGORY" val="diagram"/>
  <p:tag name="KSO_WM_TEMPLATE_INDEX" val="160564"/>
  <p:tag name="KSO_WM_UNIT_LAYERLEVEL" val="1_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16.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160564_5*n_h_h_i*1_2_1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160564_5*n_h_h_i*1_2_2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160564_5*n_h_h_i*1_2_3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160564_5*n_h_h_i*1_2_1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2"/>
  <p:tag name="KSO_WM_UNIT_ID" val="diagram160564_5*n_h_h_i*1_2_4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160564_5*n_h_h_i*1_2_5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160564_5*n_h_h_i*1_2_5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160564_5*n_h_h_i*1_2_2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160564_5*n_h_h_i*1_2_3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160564_5*n_h_h_i*1_2_4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160564_5*n_h_i*1_1_1"/>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2"/>
  <p:tag name="KSO_WM_UNIT_ID" val="diagram160564_5*n_h_i*1_1_2"/>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3"/>
  <p:tag name="KSO_WM_UNIT_ID" val="diagram160564_5*n_h_i*1_1_3"/>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中北大学教案3">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中北大学教案</Template>
  <TotalTime>0</TotalTime>
  <Words>3703</Words>
  <Application>WPS 演示</Application>
  <PresentationFormat>A4 纸张(210x297 毫米)</PresentationFormat>
  <Paragraphs>393</Paragraphs>
  <Slides>24</Slides>
  <Notes>149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Corbel</vt:lpstr>
      <vt:lpstr>Times New Roman</vt:lpstr>
      <vt:lpstr>Tahoma</vt:lpstr>
      <vt:lpstr>Arial</vt:lpstr>
      <vt:lpstr>黑体</vt:lpstr>
      <vt:lpstr>华文楷体</vt:lpstr>
      <vt:lpstr>微软雅黑</vt:lpstr>
      <vt:lpstr>Arial Unicode MS</vt:lpstr>
      <vt:lpstr>Symbol</vt:lpstr>
      <vt:lpstr>造字工房言宋体</vt:lpstr>
      <vt:lpstr>中北大学教案3</vt:lpstr>
      <vt:lpstr>计算机网络</vt:lpstr>
      <vt:lpstr>PowerPoint 演示文稿</vt:lpstr>
      <vt:lpstr>3.5  扩展的以太网</vt:lpstr>
      <vt:lpstr>3.5.1  在物理层扩展以太网</vt:lpstr>
      <vt:lpstr>3.5.1  在物理层扩展以太网</vt:lpstr>
      <vt:lpstr>PowerPoint 演示文稿</vt:lpstr>
      <vt:lpstr>用集线器扩展以太网 </vt:lpstr>
      <vt:lpstr>3.5.2  在数据链路层扩展以太网 </vt:lpstr>
      <vt:lpstr>网桥使各网段成为隔离开的碰撞域 </vt:lpstr>
      <vt:lpstr>集线器与交换机原理比较</vt:lpstr>
      <vt:lpstr>交换机性能优于集线器的原因</vt:lpstr>
      <vt:lpstr>1. 以太网交换机的特点</vt:lpstr>
      <vt:lpstr>1. 以太网交换机的特点</vt:lpstr>
      <vt:lpstr>以太网交换机的优点</vt:lpstr>
      <vt:lpstr>以太网交换机的交换方式</vt:lpstr>
      <vt:lpstr>2. 以太网交换机的自学习功能</vt:lpstr>
      <vt:lpstr>按照以下自学习算法 处理收到的帧和建立交换表</vt:lpstr>
      <vt:lpstr>按照以下自学习算法 处理收到的帧和建立交换表</vt:lpstr>
      <vt:lpstr>按照以下自学习算法 处理收到的帧和建立交换表</vt:lpstr>
      <vt:lpstr>交换机自学习和转发帧 的步骤归纳 </vt:lpstr>
      <vt:lpstr>交换机使用了生成树协议 </vt:lpstr>
      <vt:lpstr>交换机使用了生成树协议 </vt:lpstr>
      <vt:lpstr>交换机使用了生成树协议 </vt:lpstr>
      <vt:lpstr>3. 从总线以太网到星形以太网</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3  章  数据链路层</dc:title>
  <dc:creator>920</dc:creator>
  <cp:lastModifiedBy>黄花鱼</cp:lastModifiedBy>
  <cp:revision>329</cp:revision>
  <dcterms:created xsi:type="dcterms:W3CDTF">2016-10-04T02:36:00Z</dcterms:created>
  <dcterms:modified xsi:type="dcterms:W3CDTF">2021-03-14T09:47:16Z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2052-11.1.0.10356</vt:lpwstr>
  </property>
  <property fmtid="{D5CDD505-2E9C-101B-9397-08002B2CF9AE}" pid="4" name="ICV">
    <vt:lpwstr>B6771F928EE6472FA6C5C24A35F75EE5</vt:lpwstr>
  </property>
</Properties>
</file>