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24"/>
  </p:handoutMasterIdLst>
  <p:sldIdLst>
    <p:sldId id="453" r:id="rId3"/>
    <p:sldId id="501" r:id="rId4"/>
    <p:sldId id="377" r:id="rId5"/>
    <p:sldId id="484" r:id="rId6"/>
    <p:sldId id="485" r:id="rId7"/>
    <p:sldId id="486" r:id="rId8"/>
    <p:sldId id="487" r:id="rId9"/>
    <p:sldId id="378" r:id="rId10"/>
    <p:sldId id="379" r:id="rId12"/>
    <p:sldId id="380" r:id="rId13"/>
    <p:sldId id="381" r:id="rId14"/>
    <p:sldId id="382" r:id="rId15"/>
    <p:sldId id="383" r:id="rId16"/>
    <p:sldId id="488" r:id="rId17"/>
    <p:sldId id="489" r:id="rId18"/>
    <p:sldId id="490" r:id="rId19"/>
    <p:sldId id="491" r:id="rId20"/>
    <p:sldId id="492" r:id="rId21"/>
    <p:sldId id="493" r:id="rId22"/>
    <p:sldId id="494" r:id="rId23"/>
  </p:sldIdLst>
  <p:sldSz cx="9906000" cy="6858000" type="A4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DEF58BB-7EC2-44AE-AECF-DAFA4170BE83}">
          <p14:sldIdLst>
            <p14:sldId id="453"/>
            <p14:sldId id="501"/>
            <p14:sldId id="377"/>
            <p14:sldId id="484"/>
            <p14:sldId id="485"/>
            <p14:sldId id="486"/>
            <p14:sldId id="487"/>
            <p14:sldId id="378"/>
            <p14:sldId id="379"/>
            <p14:sldId id="380"/>
            <p14:sldId id="381"/>
            <p14:sldId id="382"/>
            <p14:sldId id="383"/>
            <p14:sldId id="488"/>
            <p14:sldId id="489"/>
            <p14:sldId id="490"/>
            <p14:sldId id="491"/>
            <p14:sldId id="492"/>
            <p14:sldId id="493"/>
            <p14:sldId id="49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x" initials="a" lastIdx="7" clrIdx="0"/>
  <p:cmAuthor id="2" name="AN DAOXIN" initials="AD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000099"/>
    <a:srgbClr val="000066"/>
    <a:srgbClr val="FFFF66"/>
    <a:srgbClr val="66FF66"/>
    <a:srgbClr val="00FF00"/>
    <a:srgbClr val="0000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3959" autoAdjust="0"/>
  </p:normalViewPr>
  <p:slideViewPr>
    <p:cSldViewPr>
      <p:cViewPr varScale="1">
        <p:scale>
          <a:sx n="56" d="100"/>
          <a:sy n="56" d="100"/>
        </p:scale>
        <p:origin x="1396" y="76"/>
      </p:cViewPr>
      <p:guideLst>
        <p:guide orient="horz" pos="2174"/>
        <p:guide pos="3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2492" y="-184"/>
      </p:cViewPr>
      <p:guideLst>
        <p:guide orient="horz" pos="2947"/>
        <p:guide pos="22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4-02T12:08:52.852" idx="8">
    <p:pos x="10" y="10"/>
    <p:text>17计算机第十二次课程开始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DED837-0D9D-40CD-B12A-1F6DEE479D79}" type="slidenum">
              <a:rPr lang="en-US" altLang="zh-CN"/>
            </a:fld>
            <a:endParaRPr lang="en-US" altLang="zh-CN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C6C5C3D-30BD-4184-AD6F-5F910A1E3EB6}" type="slidenum">
              <a:rPr lang="en-US" altLang="zh-CN"/>
            </a:fld>
            <a:endParaRPr lang="en-US" altLang="zh-CN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54CE576-B746-4E76-BA73-2B21B853916C}" type="slidenum">
              <a:rPr lang="en-US" altLang="zh-CN"/>
            </a:fld>
            <a:endParaRPr lang="en-US" altLang="zh-CN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F5B423B-6F7D-469A-A530-3C2FEE889A10}" type="slidenum">
              <a:rPr lang="en-US" altLang="zh-CN"/>
            </a:fld>
            <a:endParaRPr lang="en-US" altLang="zh-CN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66DF038-7A9D-4B1C-877F-6BCEBB4797C5}" type="slidenum">
              <a:rPr lang="en-US" altLang="zh-CN"/>
            </a:fld>
            <a:endParaRPr lang="en-US" altLang="zh-CN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规范格式指示符</a:t>
            </a:r>
            <a:r>
              <a:rPr lang="en-US" altLang="zh-CN" dirty="0"/>
              <a:t>CFI——</a:t>
            </a:r>
            <a:r>
              <a:rPr lang="zh-CN" altLang="en-US" dirty="0"/>
              <a:t>置</a:t>
            </a:r>
            <a:r>
              <a:rPr lang="en-US" altLang="zh-CN" dirty="0"/>
              <a:t>1</a:t>
            </a:r>
            <a:r>
              <a:rPr lang="zh-CN" altLang="en-US" dirty="0"/>
              <a:t>为规范格式。</a:t>
            </a:r>
            <a:endParaRPr lang="en-US" altLang="zh-CN" dirty="0"/>
          </a:p>
          <a:p>
            <a:r>
              <a:rPr lang="zh-CN" altLang="en-US" dirty="0"/>
              <a:t>规范格式</a:t>
            </a:r>
            <a:r>
              <a:rPr lang="en-US" altLang="zh-CN" dirty="0"/>
              <a:t>——</a:t>
            </a:r>
            <a:r>
              <a:rPr lang="zh-CN" altLang="en-US" dirty="0"/>
              <a:t>地址的十六进制表示中每一个字节的最低位，代表规范格式地址中相应字节的最低位。</a:t>
            </a:r>
            <a:endParaRPr lang="en-US" altLang="zh-CN" dirty="0"/>
          </a:p>
          <a:p>
            <a:r>
              <a:rPr lang="zh-CN" altLang="en-US" dirty="0"/>
              <a:t>非规范格式</a:t>
            </a:r>
            <a:r>
              <a:rPr lang="en-US" altLang="zh-CN" dirty="0"/>
              <a:t>——</a:t>
            </a:r>
            <a:r>
              <a:rPr lang="zh-CN" altLang="en-US" dirty="0"/>
              <a:t>地址的十六进制表示中每一个字节的最高位，代表规范格式地址中相应字节的最低位。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2"/>
          <p:cNvSpPr/>
          <p:nvPr/>
        </p:nvSpPr>
        <p:spPr bwMode="auto">
          <a:xfrm>
            <a:off x="220133" y="3771900"/>
            <a:ext cx="392113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"/>
          <p:cNvSpPr/>
          <p:nvPr/>
        </p:nvSpPr>
        <p:spPr bwMode="auto">
          <a:xfrm>
            <a:off x="607087" y="3867150"/>
            <a:ext cx="67071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3488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7925" y="4402667"/>
            <a:ext cx="6242777" cy="13645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936839" y="6116639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6285" y="6116639"/>
            <a:ext cx="39090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5274" y="6116639"/>
            <a:ext cx="44542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7" y="4732865"/>
            <a:ext cx="8142324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39140" y="932112"/>
            <a:ext cx="6685320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7" y="5299603"/>
            <a:ext cx="8142324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685800"/>
            <a:ext cx="8142324" cy="30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731421" y="3428999"/>
            <a:ext cx="7183722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343400"/>
            <a:ext cx="8142324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20" y="3308581"/>
            <a:ext cx="8142321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7381"/>
            <a:ext cx="8142323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050793" y="8636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en-US" altLang="zh-CN" sz="8000">
                <a:ea typeface="宋体" panose="02010600030101010101" pitchFamily="2" charset="-122"/>
              </a:rPr>
              <a:t>“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6" name="TextBox 14"/>
          <p:cNvSpPr txBox="1"/>
          <p:nvPr/>
        </p:nvSpPr>
        <p:spPr>
          <a:xfrm>
            <a:off x="8853488" y="2819400"/>
            <a:ext cx="4953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/>
            <a:r>
              <a:rPr lang="en-US" altLang="zh-CN" sz="8000">
                <a:ea typeface="宋体" panose="02010600030101010101" pitchFamily="2" charset="-122"/>
              </a:rPr>
              <a:t>”</a:t>
            </a:r>
            <a:endParaRPr lang="en-US" altLang="zh-CN" sz="8000"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637" y="685801"/>
            <a:ext cx="7555291" cy="27431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9" y="3886200"/>
            <a:ext cx="8142323" cy="8890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7" y="4775200"/>
            <a:ext cx="8142323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9" y="685802"/>
            <a:ext cx="8142324" cy="272732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206318" y="3505200"/>
            <a:ext cx="8142325" cy="838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06318" y="4343400"/>
            <a:ext cx="8142325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4552" y="2667001"/>
            <a:ext cx="8346148" cy="335756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09843" y="685800"/>
            <a:ext cx="1438800" cy="5105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06318" y="685800"/>
            <a:ext cx="6517737" cy="51054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95299" y="1207874"/>
            <a:ext cx="90662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anose="0201060906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defRPr sz="1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11" y="44624"/>
            <a:ext cx="7482627" cy="113461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1983" y="1556792"/>
            <a:ext cx="8346723" cy="333281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55756" y="6108701"/>
            <a:ext cx="9286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7702" y="6108701"/>
            <a:ext cx="575614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46357" y="6108701"/>
            <a:ext cx="464344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/>
              <a:t>单击图标添加联机映像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67" y="161926"/>
            <a:ext cx="8676348" cy="600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13967" y="1276351"/>
            <a:ext cx="8676348" cy="50323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579" y="2666999"/>
            <a:ext cx="7258122" cy="2360071"/>
          </a:xfrm>
          <a:prstGeom prst="rect">
            <a:avLst/>
          </a:prstGeo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52581" y="5027070"/>
            <a:ext cx="7258119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978" y="685802"/>
            <a:ext cx="8346723" cy="175259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3977" y="2667000"/>
            <a:ext cx="4051554" cy="33686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59146" y="2667000"/>
            <a:ext cx="4051554" cy="3346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 smtClean="0"/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0272" y="2658533"/>
            <a:ext cx="374431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06316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591852" y="2667000"/>
            <a:ext cx="375679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70371" y="3335337"/>
            <a:ext cx="3978269" cy="26652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 smtClean="0"/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52" y="457200"/>
            <a:ext cx="8346148" cy="19812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 smtClean="0"/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318" y="1600200"/>
            <a:ext cx="288441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516" y="685801"/>
            <a:ext cx="5072126" cy="5105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6318" y="2971800"/>
            <a:ext cx="288441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027" y="1752599"/>
            <a:ext cx="4409902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72287" y="914400"/>
            <a:ext cx="266648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05027" y="3124199"/>
            <a:ext cx="4409902" cy="182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9"/>
            <a:ext cx="9906000" cy="6853240"/>
          </a:xfrm>
          <a:prstGeom prst="rect">
            <a:avLst/>
          </a:prstGeom>
          <a:gradFill>
            <a:gsLst>
              <a:gs pos="85574">
                <a:schemeClr val="accent1">
                  <a:lumMod val="40000"/>
                  <a:lumOff val="60000"/>
                </a:schemeClr>
              </a:gs>
              <a:gs pos="69500">
                <a:schemeClr val="accent1">
                  <a:lumMod val="20000"/>
                  <a:lumOff val="80000"/>
                </a:schemeClr>
              </a:gs>
              <a:gs pos="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</a:gradFill>
        </p:spPr>
      </p:pic>
      <p:grpSp>
        <p:nvGrpSpPr>
          <p:cNvPr id="1026" name="Group 13"/>
          <p:cNvGrpSpPr/>
          <p:nvPr/>
        </p:nvGrpSpPr>
        <p:grpSpPr bwMode="auto">
          <a:xfrm>
            <a:off x="0" y="0"/>
            <a:ext cx="2309681" cy="6858000"/>
            <a:chOff x="0" y="0"/>
            <a:chExt cx="2132013" cy="6858001"/>
          </a:xfrm>
        </p:grpSpPr>
        <p:sp>
          <p:nvSpPr>
            <p:cNvPr id="1036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1064552" y="457200"/>
            <a:ext cx="834614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4552" y="2667001"/>
            <a:ext cx="8346148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235" y="6116639"/>
            <a:ext cx="930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180" y="6116639"/>
            <a:ext cx="5756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63554" y="6116639"/>
            <a:ext cx="4471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B052E9-C54A-4603-AE2F-EB72B006DB6C}" type="slidenum">
              <a:rPr lang="zh-CN" altLang="en-US" smtClean="0"/>
            </a:fld>
            <a:endParaRPr lang="en-US" altLang="zh-CN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481542" y="6216650"/>
            <a:ext cx="8911960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21" name="AutoShape 5" descr="https://publicrelationssydney.com.au/wp-content/uploads/2013/01/shutterstock_80434384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12" y="5975305"/>
            <a:ext cx="2641736" cy="8826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1" fontAlgn="base" hangingPunct="1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image" Target="../media/image5.png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1.sv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84646" y="961535"/>
            <a:ext cx="7526054" cy="2683489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VLAN</a:t>
            </a:r>
            <a:endParaRPr lang="en-US" altLang="zh-C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167925" y="3933057"/>
            <a:ext cx="6242777" cy="1834142"/>
          </a:xfrm>
        </p:spPr>
        <p:txBody>
          <a:bodyPr>
            <a:normAutofit/>
          </a:bodyPr>
          <a:lstStyle/>
          <a:p>
            <a:endParaRPr lang="en-US" altLang="zh-CN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计算机网络课程组</a:t>
            </a:r>
            <a:endParaRPr lang="zh-CN" altLang="en-US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237" name="Text Box 53"/>
          <p:cNvSpPr txBox="1">
            <a:spLocks noChangeArrowheads="1"/>
          </p:cNvSpPr>
          <p:nvPr/>
        </p:nvSpPr>
        <p:spPr bwMode="auto">
          <a:xfrm>
            <a:off x="3546210" y="5765502"/>
            <a:ext cx="6159317" cy="831850"/>
          </a:xfrm>
          <a:prstGeom prst="rect">
            <a:avLst/>
          </a:prstGeom>
          <a:solidFill>
            <a:srgbClr val="FFCC66"/>
          </a:solidFill>
          <a:ln>
            <a:solidFill>
              <a:srgbClr val="000099"/>
            </a:solidFill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发送数据时，</a:t>
            </a:r>
            <a:r>
              <a:rPr lang="zh-CN" altLang="en-US" dirty="0">
                <a:solidFill>
                  <a:srgbClr val="0000FF"/>
                </a:solidFill>
              </a:rPr>
              <a:t>工作站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和 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endParaRPr lang="en-US" altLang="zh-CN" baseline="-25000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都不会收到 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发出的广播信息。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896012" y="304800"/>
            <a:ext cx="8191367" cy="6292850"/>
            <a:chOff x="896012" y="304800"/>
            <a:chExt cx="8191367" cy="6292850"/>
          </a:xfrm>
        </p:grpSpPr>
        <p:sp>
          <p:nvSpPr>
            <p:cNvPr id="55" name="AutoShape 2"/>
            <p:cNvSpPr>
              <a:spLocks noChangeArrowheads="1"/>
            </p:cNvSpPr>
            <p:nvPr/>
          </p:nvSpPr>
          <p:spPr bwMode="auto">
            <a:xfrm flipH="1">
              <a:off x="896012" y="4111625"/>
              <a:ext cx="8191367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6" name="Line 3"/>
            <p:cNvSpPr>
              <a:spLocks noChangeShapeType="1"/>
            </p:cNvSpPr>
            <p:nvPr/>
          </p:nvSpPr>
          <p:spPr bwMode="auto">
            <a:xfrm>
              <a:off x="2435225" y="6208713"/>
              <a:ext cx="789385" cy="0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 flipH="1">
              <a:off x="896012" y="2170113"/>
              <a:ext cx="8191367" cy="1397000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8" name="AutoShape 5"/>
            <p:cNvSpPr>
              <a:spLocks noChangeArrowheads="1"/>
            </p:cNvSpPr>
            <p:nvPr/>
          </p:nvSpPr>
          <p:spPr bwMode="auto">
            <a:xfrm flipH="1">
              <a:off x="976842" y="304800"/>
              <a:ext cx="8029708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>
              <a:off x="2903008" y="693738"/>
              <a:ext cx="424444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>
              <a:off x="3064669" y="849313"/>
              <a:ext cx="25590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3224610" y="10033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>
              <a:off x="3224610" y="29464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3064669" y="2713038"/>
              <a:ext cx="28342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>
              <a:off x="2823898" y="2479675"/>
              <a:ext cx="430979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2983839" y="4732338"/>
              <a:ext cx="152545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983840" y="4887913"/>
              <a:ext cx="80830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/>
          </p:nvSpPr>
          <p:spPr bwMode="auto">
            <a:xfrm>
              <a:off x="2605485" y="4422775"/>
              <a:ext cx="459528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>
              <a:off x="2823898" y="4578350"/>
              <a:ext cx="286345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9" name="AutoShape 16"/>
            <p:cNvSpPr>
              <a:spLocks noChangeArrowheads="1"/>
            </p:cNvSpPr>
            <p:nvPr/>
          </p:nvSpPr>
          <p:spPr bwMode="auto">
            <a:xfrm flipH="1">
              <a:off x="1939926" y="4189413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0" name="AutoShape 17"/>
            <p:cNvSpPr>
              <a:spLocks noChangeArrowheads="1"/>
            </p:cNvSpPr>
            <p:nvPr/>
          </p:nvSpPr>
          <p:spPr bwMode="auto">
            <a:xfrm>
              <a:off x="5393267" y="538163"/>
              <a:ext cx="1203854" cy="4583112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1" name="AutoShape 18"/>
            <p:cNvSpPr>
              <a:spLocks noChangeArrowheads="1"/>
            </p:cNvSpPr>
            <p:nvPr/>
          </p:nvSpPr>
          <p:spPr bwMode="auto">
            <a:xfrm>
              <a:off x="3546211" y="538164"/>
              <a:ext cx="1687116" cy="5127625"/>
            </a:xfrm>
            <a:prstGeom prst="roundRect">
              <a:avLst>
                <a:gd name="adj" fmla="val 50000"/>
              </a:avLst>
            </a:prstGeom>
            <a:solidFill>
              <a:srgbClr val="66FF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4158456" y="85883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4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3" name="Text Box 20"/>
            <p:cNvSpPr txBox="1">
              <a:spLocks noChangeArrowheads="1"/>
            </p:cNvSpPr>
            <p:nvPr/>
          </p:nvSpPr>
          <p:spPr bwMode="auto">
            <a:xfrm>
              <a:off x="6117300" y="4457701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4" name="AutoShape 21"/>
            <p:cNvSpPr>
              <a:spLocks noChangeArrowheads="1"/>
            </p:cNvSpPr>
            <p:nvPr/>
          </p:nvSpPr>
          <p:spPr bwMode="auto">
            <a:xfrm>
              <a:off x="6839613" y="382588"/>
              <a:ext cx="1123023" cy="4583112"/>
            </a:xfrm>
            <a:prstGeom prst="roundRect">
              <a:avLst>
                <a:gd name="adj" fmla="val 50000"/>
              </a:avLst>
            </a:prstGeom>
            <a:solidFill>
              <a:srgbClr val="FF66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5" name="AutoShape 22"/>
            <p:cNvSpPr>
              <a:spLocks noChangeArrowheads="1"/>
            </p:cNvSpPr>
            <p:nvPr/>
          </p:nvSpPr>
          <p:spPr bwMode="auto">
            <a:xfrm flipH="1">
              <a:off x="1939926" y="382588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>
              <a:off x="1699154" y="938214"/>
              <a:ext cx="0" cy="50371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7" name="Line 24"/>
            <p:cNvSpPr>
              <a:spLocks noChangeShapeType="1"/>
            </p:cNvSpPr>
            <p:nvPr/>
          </p:nvSpPr>
          <p:spPr bwMode="auto">
            <a:xfrm>
              <a:off x="1683677" y="927100"/>
              <a:ext cx="497019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6875727" y="1735139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9" name="Text Box 26"/>
            <p:cNvSpPr txBox="1">
              <a:spLocks noChangeArrowheads="1"/>
            </p:cNvSpPr>
            <p:nvPr/>
          </p:nvSpPr>
          <p:spPr bwMode="auto">
            <a:xfrm>
              <a:off x="7438100" y="455614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0" name="Text Box 27"/>
            <p:cNvSpPr txBox="1">
              <a:spLocks noChangeArrowheads="1"/>
            </p:cNvSpPr>
            <p:nvPr/>
          </p:nvSpPr>
          <p:spPr bwMode="auto">
            <a:xfrm>
              <a:off x="5914365" y="735014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1" name="Text Box 28"/>
            <p:cNvSpPr txBox="1">
              <a:spLocks noChangeArrowheads="1"/>
            </p:cNvSpPr>
            <p:nvPr/>
          </p:nvSpPr>
          <p:spPr bwMode="auto">
            <a:xfrm>
              <a:off x="3786981" y="1738314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2" name="Text Box 29"/>
            <p:cNvSpPr txBox="1">
              <a:spLocks noChangeArrowheads="1"/>
            </p:cNvSpPr>
            <p:nvPr/>
          </p:nvSpPr>
          <p:spPr bwMode="auto">
            <a:xfrm>
              <a:off x="5439702" y="1738314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7482814" y="416083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4803379" y="457358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5" name="Text Box 32"/>
            <p:cNvSpPr txBox="1">
              <a:spLocks noChangeArrowheads="1"/>
            </p:cNvSpPr>
            <p:nvPr/>
          </p:nvSpPr>
          <p:spPr bwMode="auto">
            <a:xfrm>
              <a:off x="4108583" y="501808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6" name="Text Box 33"/>
            <p:cNvSpPr txBox="1">
              <a:spLocks noChangeArrowheads="1"/>
            </p:cNvSpPr>
            <p:nvPr/>
          </p:nvSpPr>
          <p:spPr bwMode="auto">
            <a:xfrm>
              <a:off x="4141258" y="281622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7510331" y="23018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8" name="Text Box 35"/>
            <p:cNvSpPr txBox="1">
              <a:spLocks noChangeArrowheads="1"/>
            </p:cNvSpPr>
            <p:nvPr/>
          </p:nvSpPr>
          <p:spPr bwMode="auto">
            <a:xfrm>
              <a:off x="6162015" y="24542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89" name="Picture 3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92710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3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538164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3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098" y="77152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3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871" y="2324101"/>
              <a:ext cx="552054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4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187" y="2557463"/>
              <a:ext cx="552053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4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2790826"/>
              <a:ext cx="552053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47402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4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354" y="457835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44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08" y="44227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4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4267201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AutoShape 46"/>
            <p:cNvSpPr>
              <a:spLocks noChangeArrowheads="1"/>
            </p:cNvSpPr>
            <p:nvPr/>
          </p:nvSpPr>
          <p:spPr bwMode="auto">
            <a:xfrm flipH="1">
              <a:off x="1939926" y="2246313"/>
              <a:ext cx="1284685" cy="933450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59095" y="2784475"/>
              <a:ext cx="0" cy="33464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45337" y="2790825"/>
              <a:ext cx="29924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2020756" y="4772026"/>
              <a:ext cx="0" cy="151447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3" name="Line 50"/>
            <p:cNvSpPr>
              <a:spLocks noChangeShapeType="1"/>
            </p:cNvSpPr>
            <p:nvPr/>
          </p:nvSpPr>
          <p:spPr bwMode="auto">
            <a:xfrm>
              <a:off x="2005277" y="4772025"/>
              <a:ext cx="16510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4" name="AutoShape 51"/>
            <p:cNvSpPr>
              <a:spLocks noChangeArrowheads="1"/>
            </p:cNvSpPr>
            <p:nvPr/>
          </p:nvSpPr>
          <p:spPr bwMode="auto">
            <a:xfrm flipH="1">
              <a:off x="1296723" y="5665788"/>
              <a:ext cx="1286404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61" name="Text Box 53"/>
          <p:cNvSpPr txBox="1">
            <a:spLocks noChangeArrowheads="1"/>
          </p:cNvSpPr>
          <p:nvPr/>
        </p:nvSpPr>
        <p:spPr bwMode="auto">
          <a:xfrm>
            <a:off x="3546211" y="5692775"/>
            <a:ext cx="6231324" cy="1015663"/>
          </a:xfrm>
          <a:prstGeom prst="rect">
            <a:avLst/>
          </a:prstGeom>
          <a:solidFill>
            <a:srgbClr val="FFCC66"/>
          </a:solidFill>
          <a:ln>
            <a:solidFill>
              <a:srgbClr val="000099"/>
            </a:solidFill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r>
              <a:rPr lang="zh-CN" altLang="en-US" sz="2000" dirty="0"/>
              <a:t>虚拟局域网限制了接收广播信息的工作站数，使得网络</a:t>
            </a:r>
            <a:r>
              <a:rPr lang="zh-CN" altLang="en-US" sz="2000" dirty="0">
                <a:solidFill>
                  <a:srgbClr val="0000FF"/>
                </a:solidFill>
              </a:rPr>
              <a:t>不会因传播过多的广播信息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zh-CN" altLang="en-US" sz="2000" dirty="0">
                <a:solidFill>
                  <a:srgbClr val="0000FF"/>
                </a:solidFill>
              </a:rPr>
              <a:t>即“</a:t>
            </a:r>
            <a:r>
              <a:rPr lang="zh-CN" altLang="en-US" sz="2000" dirty="0">
                <a:solidFill>
                  <a:srgbClr val="C00000"/>
                </a:solidFill>
              </a:rPr>
              <a:t>广播风暴</a:t>
            </a:r>
            <a:r>
              <a:rPr lang="zh-CN" altLang="en-US" sz="2000" dirty="0">
                <a:solidFill>
                  <a:srgbClr val="0000FF"/>
                </a:solidFill>
              </a:rPr>
              <a:t>”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zh-CN" altLang="en-US" sz="2000" dirty="0"/>
              <a:t>而引起性能恶化。 </a:t>
            </a:r>
            <a:endParaRPr lang="zh-CN" altLang="en-US" sz="2000" dirty="0"/>
          </a:p>
        </p:txBody>
      </p:sp>
      <p:grpSp>
        <p:nvGrpSpPr>
          <p:cNvPr id="54" name="组合 53"/>
          <p:cNvGrpSpPr/>
          <p:nvPr/>
        </p:nvGrpSpPr>
        <p:grpSpPr>
          <a:xfrm>
            <a:off x="896012" y="304800"/>
            <a:ext cx="8191367" cy="6292850"/>
            <a:chOff x="896012" y="304800"/>
            <a:chExt cx="8191367" cy="6292850"/>
          </a:xfrm>
        </p:grpSpPr>
        <p:sp>
          <p:nvSpPr>
            <p:cNvPr id="55" name="AutoShape 2"/>
            <p:cNvSpPr>
              <a:spLocks noChangeArrowheads="1"/>
            </p:cNvSpPr>
            <p:nvPr/>
          </p:nvSpPr>
          <p:spPr bwMode="auto">
            <a:xfrm flipH="1">
              <a:off x="896012" y="4111625"/>
              <a:ext cx="8191367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6" name="Line 3"/>
            <p:cNvSpPr>
              <a:spLocks noChangeShapeType="1"/>
            </p:cNvSpPr>
            <p:nvPr/>
          </p:nvSpPr>
          <p:spPr bwMode="auto">
            <a:xfrm>
              <a:off x="2435225" y="6208713"/>
              <a:ext cx="789385" cy="0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 flipH="1">
              <a:off x="896012" y="2170113"/>
              <a:ext cx="8191367" cy="1397000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8" name="AutoShape 5"/>
            <p:cNvSpPr>
              <a:spLocks noChangeArrowheads="1"/>
            </p:cNvSpPr>
            <p:nvPr/>
          </p:nvSpPr>
          <p:spPr bwMode="auto">
            <a:xfrm flipH="1">
              <a:off x="976842" y="304800"/>
              <a:ext cx="8029708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59" name="Line 6"/>
            <p:cNvSpPr>
              <a:spLocks noChangeShapeType="1"/>
            </p:cNvSpPr>
            <p:nvPr/>
          </p:nvSpPr>
          <p:spPr bwMode="auto">
            <a:xfrm>
              <a:off x="2903008" y="693738"/>
              <a:ext cx="424444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0" name="Line 7"/>
            <p:cNvSpPr>
              <a:spLocks noChangeShapeType="1"/>
            </p:cNvSpPr>
            <p:nvPr/>
          </p:nvSpPr>
          <p:spPr bwMode="auto">
            <a:xfrm>
              <a:off x="3064669" y="849313"/>
              <a:ext cx="25590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3224610" y="10033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2" name="Line 9"/>
            <p:cNvSpPr>
              <a:spLocks noChangeShapeType="1"/>
            </p:cNvSpPr>
            <p:nvPr/>
          </p:nvSpPr>
          <p:spPr bwMode="auto">
            <a:xfrm>
              <a:off x="3224610" y="29464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/>
          </p:nvSpPr>
          <p:spPr bwMode="auto">
            <a:xfrm>
              <a:off x="3064669" y="2713038"/>
              <a:ext cx="28342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>
              <a:off x="2823898" y="2479675"/>
              <a:ext cx="430979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5" name="Line 12"/>
            <p:cNvSpPr>
              <a:spLocks noChangeShapeType="1"/>
            </p:cNvSpPr>
            <p:nvPr/>
          </p:nvSpPr>
          <p:spPr bwMode="auto">
            <a:xfrm>
              <a:off x="2983839" y="4732338"/>
              <a:ext cx="152545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2983840" y="4887913"/>
              <a:ext cx="80830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/>
          </p:nvSpPr>
          <p:spPr bwMode="auto">
            <a:xfrm>
              <a:off x="2605485" y="4422775"/>
              <a:ext cx="459528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>
              <a:off x="2823898" y="4578350"/>
              <a:ext cx="286345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69" name="AutoShape 16"/>
            <p:cNvSpPr>
              <a:spLocks noChangeArrowheads="1"/>
            </p:cNvSpPr>
            <p:nvPr/>
          </p:nvSpPr>
          <p:spPr bwMode="auto">
            <a:xfrm flipH="1">
              <a:off x="1939926" y="4189413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0" name="AutoShape 17"/>
            <p:cNvSpPr>
              <a:spLocks noChangeArrowheads="1"/>
            </p:cNvSpPr>
            <p:nvPr/>
          </p:nvSpPr>
          <p:spPr bwMode="auto">
            <a:xfrm>
              <a:off x="5393267" y="538163"/>
              <a:ext cx="1203854" cy="4583112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1" name="AutoShape 18"/>
            <p:cNvSpPr>
              <a:spLocks noChangeArrowheads="1"/>
            </p:cNvSpPr>
            <p:nvPr/>
          </p:nvSpPr>
          <p:spPr bwMode="auto">
            <a:xfrm>
              <a:off x="3546211" y="538164"/>
              <a:ext cx="1687116" cy="5127625"/>
            </a:xfrm>
            <a:prstGeom prst="roundRect">
              <a:avLst>
                <a:gd name="adj" fmla="val 50000"/>
              </a:avLst>
            </a:prstGeom>
            <a:solidFill>
              <a:srgbClr val="66FF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4158456" y="85883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4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3" name="Text Box 20"/>
            <p:cNvSpPr txBox="1">
              <a:spLocks noChangeArrowheads="1"/>
            </p:cNvSpPr>
            <p:nvPr/>
          </p:nvSpPr>
          <p:spPr bwMode="auto">
            <a:xfrm>
              <a:off x="6117300" y="4457701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4" name="AutoShape 21"/>
            <p:cNvSpPr>
              <a:spLocks noChangeArrowheads="1"/>
            </p:cNvSpPr>
            <p:nvPr/>
          </p:nvSpPr>
          <p:spPr bwMode="auto">
            <a:xfrm>
              <a:off x="6839613" y="382588"/>
              <a:ext cx="1123023" cy="4583112"/>
            </a:xfrm>
            <a:prstGeom prst="roundRect">
              <a:avLst>
                <a:gd name="adj" fmla="val 50000"/>
              </a:avLst>
            </a:prstGeom>
            <a:solidFill>
              <a:srgbClr val="FF66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5" name="AutoShape 22"/>
            <p:cNvSpPr>
              <a:spLocks noChangeArrowheads="1"/>
            </p:cNvSpPr>
            <p:nvPr/>
          </p:nvSpPr>
          <p:spPr bwMode="auto">
            <a:xfrm flipH="1">
              <a:off x="1939926" y="382588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>
              <a:off x="1699154" y="938214"/>
              <a:ext cx="0" cy="50371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7" name="Line 24"/>
            <p:cNvSpPr>
              <a:spLocks noChangeShapeType="1"/>
            </p:cNvSpPr>
            <p:nvPr/>
          </p:nvSpPr>
          <p:spPr bwMode="auto">
            <a:xfrm>
              <a:off x="1683677" y="927100"/>
              <a:ext cx="497019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6875727" y="1735139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79" name="Text Box 26"/>
            <p:cNvSpPr txBox="1">
              <a:spLocks noChangeArrowheads="1"/>
            </p:cNvSpPr>
            <p:nvPr/>
          </p:nvSpPr>
          <p:spPr bwMode="auto">
            <a:xfrm>
              <a:off x="7438100" y="455614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0" name="Text Box 27"/>
            <p:cNvSpPr txBox="1">
              <a:spLocks noChangeArrowheads="1"/>
            </p:cNvSpPr>
            <p:nvPr/>
          </p:nvSpPr>
          <p:spPr bwMode="auto">
            <a:xfrm>
              <a:off x="5914365" y="735014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1" name="Text Box 28"/>
            <p:cNvSpPr txBox="1">
              <a:spLocks noChangeArrowheads="1"/>
            </p:cNvSpPr>
            <p:nvPr/>
          </p:nvSpPr>
          <p:spPr bwMode="auto">
            <a:xfrm>
              <a:off x="3786981" y="1738314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2" name="Text Box 29"/>
            <p:cNvSpPr txBox="1">
              <a:spLocks noChangeArrowheads="1"/>
            </p:cNvSpPr>
            <p:nvPr/>
          </p:nvSpPr>
          <p:spPr bwMode="auto">
            <a:xfrm>
              <a:off x="5439702" y="1738314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7482814" y="416083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4803379" y="457358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5" name="Text Box 32"/>
            <p:cNvSpPr txBox="1">
              <a:spLocks noChangeArrowheads="1"/>
            </p:cNvSpPr>
            <p:nvPr/>
          </p:nvSpPr>
          <p:spPr bwMode="auto">
            <a:xfrm>
              <a:off x="4108583" y="501808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6" name="Text Box 33"/>
            <p:cNvSpPr txBox="1">
              <a:spLocks noChangeArrowheads="1"/>
            </p:cNvSpPr>
            <p:nvPr/>
          </p:nvSpPr>
          <p:spPr bwMode="auto">
            <a:xfrm>
              <a:off x="4141258" y="281622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7510331" y="23018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88" name="Text Box 35"/>
            <p:cNvSpPr txBox="1">
              <a:spLocks noChangeArrowheads="1"/>
            </p:cNvSpPr>
            <p:nvPr/>
          </p:nvSpPr>
          <p:spPr bwMode="auto">
            <a:xfrm>
              <a:off x="6162015" y="24542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89" name="Picture 3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92710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0" name="Picture 3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538164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3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098" y="77152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3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871" y="2324101"/>
              <a:ext cx="552054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4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187" y="2557463"/>
              <a:ext cx="552053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4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2790826"/>
              <a:ext cx="552053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4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47402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4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354" y="457835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44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08" y="44227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4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4267201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AutoShape 46"/>
            <p:cNvSpPr>
              <a:spLocks noChangeArrowheads="1"/>
            </p:cNvSpPr>
            <p:nvPr/>
          </p:nvSpPr>
          <p:spPr bwMode="auto">
            <a:xfrm flipH="1">
              <a:off x="1939926" y="2246313"/>
              <a:ext cx="1284685" cy="933450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59095" y="2784475"/>
              <a:ext cx="0" cy="33464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45337" y="2790825"/>
              <a:ext cx="29924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2020756" y="4772026"/>
              <a:ext cx="0" cy="151447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3" name="Line 50"/>
            <p:cNvSpPr>
              <a:spLocks noChangeShapeType="1"/>
            </p:cNvSpPr>
            <p:nvPr/>
          </p:nvSpPr>
          <p:spPr bwMode="auto">
            <a:xfrm>
              <a:off x="2005277" y="4772025"/>
              <a:ext cx="16510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04" name="AutoShape 51"/>
            <p:cNvSpPr>
              <a:spLocks noChangeArrowheads="1"/>
            </p:cNvSpPr>
            <p:nvPr/>
          </p:nvSpPr>
          <p:spPr bwMode="auto">
            <a:xfrm flipH="1">
              <a:off x="1296723" y="5665788"/>
              <a:ext cx="1286404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911" y="156384"/>
            <a:ext cx="7482627" cy="1134611"/>
          </a:xfrm>
        </p:spPr>
        <p:txBody>
          <a:bodyPr/>
          <a:lstStyle/>
          <a:p>
            <a:pPr algn="ctr"/>
            <a:r>
              <a:rPr lang="zh-CN" altLang="en-US" sz="3600" dirty="0"/>
              <a:t>虚拟局域网使用的以太网帧格式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983" y="1896384"/>
            <a:ext cx="8346723" cy="333281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批准了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802.3ac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标准定义了以太网的帧格式的扩展，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支持虚拟局域网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虚拟局域网协议允许在以太网的帧格式中插入一个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字节的标识符，称为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(tag)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，用来指明发送该帧的计算机属于哪一个虚拟局域网。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VLAN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标记得出的帧称为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802.1Q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带标记的以太网帧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>
          <a:xfrm>
            <a:off x="423026" y="178609"/>
            <a:ext cx="7482627" cy="1134611"/>
          </a:xfrm>
        </p:spPr>
        <p:txBody>
          <a:bodyPr/>
          <a:lstStyle/>
          <a:p>
            <a:pPr algn="ctr"/>
            <a:r>
              <a:rPr lang="zh-CN" altLang="en-US" sz="3600" dirty="0"/>
              <a:t>虚拟局域网使用的以太网帧格式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2135545" y="5733256"/>
            <a:ext cx="591379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VLAN 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标记后变成了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802.1Q </a:t>
            </a: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帧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6115" y="1097692"/>
            <a:ext cx="8937365" cy="4631258"/>
            <a:chOff x="552139" y="1097692"/>
            <a:chExt cx="8937365" cy="4631258"/>
          </a:xfrm>
        </p:grpSpPr>
        <p:grpSp>
          <p:nvGrpSpPr>
            <p:cNvPr id="4" name="组合 3"/>
            <p:cNvGrpSpPr/>
            <p:nvPr/>
          </p:nvGrpSpPr>
          <p:grpSpPr>
            <a:xfrm>
              <a:off x="552139" y="1546339"/>
              <a:ext cx="8937365" cy="4182611"/>
              <a:chOff x="552139" y="1484784"/>
              <a:chExt cx="8937365" cy="4182611"/>
            </a:xfrm>
          </p:grpSpPr>
          <p:sp>
            <p:nvSpPr>
              <p:cNvPr id="45" name="Rectangle 4"/>
              <p:cNvSpPr>
                <a:spLocks noChangeArrowheads="1"/>
              </p:cNvSpPr>
              <p:nvPr/>
            </p:nvSpPr>
            <p:spPr bwMode="auto">
              <a:xfrm>
                <a:off x="552139" y="2030884"/>
                <a:ext cx="104267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defTabSz="762000">
                  <a:lnSpc>
                    <a:spcPct val="80000"/>
                  </a:lnSpc>
                </a:pPr>
                <a:r>
                  <a:rPr kumimoji="1" lang="zh-CN" alt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以太网</a:t>
                </a:r>
                <a:endParaRPr kumimoji="1" lang="en-US" altLang="zh-CN" sz="20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algn="ctr" defTabSz="762000">
                  <a:lnSpc>
                    <a:spcPct val="80000"/>
                  </a:lnSpc>
                </a:pPr>
                <a:r>
                  <a:rPr kumimoji="1"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MAC</a:t>
                </a:r>
                <a:r>
                  <a:rPr kumimoji="1" lang="zh-CN" alt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帧</a:t>
                </a:r>
                <a:endParaRPr kumimoji="1" lang="zh-CN" alt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5"/>
              <p:cNvSpPr>
                <a:spLocks noChangeArrowheads="1"/>
              </p:cNvSpPr>
              <p:nvPr/>
            </p:nvSpPr>
            <p:spPr bwMode="auto">
              <a:xfrm>
                <a:off x="887526" y="1495237"/>
                <a:ext cx="69891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zh-CN" altLang="en-US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字节</a:t>
                </a:r>
                <a:endParaRPr kumimoji="1" lang="zh-CN" alt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1963963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6</a:t>
                </a:r>
                <a:endParaRPr kumimoji="1" lang="en-US" altLang="zh-CN" sz="20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3175446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6</a:t>
                </a:r>
                <a:endPara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5537646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/>
            </p:nvSpPr>
            <p:spPr bwMode="auto">
              <a:xfrm>
                <a:off x="6596895" y="1487959"/>
                <a:ext cx="1524457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46 ~ 1500</a:t>
                </a:r>
                <a:endParaRPr kumimoji="1" lang="en-US" altLang="zh-CN" sz="20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/>
            </p:nvSpPr>
            <p:spPr bwMode="auto">
              <a:xfrm>
                <a:off x="8657654" y="1487959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4</a:t>
                </a:r>
                <a:endPara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11"/>
              <p:cNvSpPr/>
              <p:nvPr/>
            </p:nvSpPr>
            <p:spPr bwMode="auto">
              <a:xfrm>
                <a:off x="1564134" y="2555776"/>
                <a:ext cx="6302375" cy="604838"/>
              </a:xfrm>
              <a:custGeom>
                <a:avLst/>
                <a:gdLst>
                  <a:gd name="T0" fmla="*/ 2147483647 w 3970"/>
                  <a:gd name="T1" fmla="*/ 10080633 h 381"/>
                  <a:gd name="T2" fmla="*/ 2147483647 w 3970"/>
                  <a:gd name="T3" fmla="*/ 0 h 381"/>
                  <a:gd name="T4" fmla="*/ 2147483647 w 3970"/>
                  <a:gd name="T5" fmla="*/ 960181119 h 381"/>
                  <a:gd name="T6" fmla="*/ 0 w 3970"/>
                  <a:gd name="T7" fmla="*/ 960181119 h 381"/>
                  <a:gd name="T8" fmla="*/ 2147483647 w 3970"/>
                  <a:gd name="T9" fmla="*/ 10080633 h 3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70" h="381">
                    <a:moveTo>
                      <a:pt x="1543" y="4"/>
                    </a:moveTo>
                    <a:lnTo>
                      <a:pt x="2242" y="0"/>
                    </a:lnTo>
                    <a:lnTo>
                      <a:pt x="3970" y="381"/>
                    </a:lnTo>
                    <a:lnTo>
                      <a:pt x="0" y="381"/>
                    </a:lnTo>
                    <a:lnTo>
                      <a:pt x="1543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00"/>
                  </a:gs>
                  <a:gs pos="100000">
                    <a:srgbClr val="CCFF99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13"/>
              <p:cNvSpPr>
                <a:spLocks noChangeArrowheads="1"/>
              </p:cNvSpPr>
              <p:nvPr/>
            </p:nvSpPr>
            <p:spPr bwMode="auto">
              <a:xfrm>
                <a:off x="6329238" y="4519573"/>
                <a:ext cx="3016250" cy="64376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/>
                <a:r>
                  <a:rPr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VLAN </a:t>
                </a:r>
                <a:r>
                  <a:rPr lang="zh-CN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标识符</a:t>
                </a:r>
                <a:endPara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algn="ctr" defTabSz="762000"/>
                <a:r>
                  <a:rPr kumimoji="1"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12 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位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(4096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VLAN)</a:t>
                </a:r>
                <a:endParaRPr kumimoji="1"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4318446" y="1484784"/>
                <a:ext cx="346250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4</a:t>
                </a:r>
                <a:endParaRPr kumimoji="1" lang="en-US" altLang="zh-CN" sz="2000" b="1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3296816" y="4447565"/>
                <a:ext cx="1344921" cy="64376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defTabSz="762000"/>
                <a:r>
                  <a:rPr kumimoji="1" lang="zh-CN" altLang="en-US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用户优先级</a:t>
                </a:r>
                <a:endParaRPr kumimoji="1"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algn="ctr" defTabSz="762000"/>
                <a:r>
                  <a:rPr kumimoji="1"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3 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位</a:t>
                </a:r>
                <a:endParaRPr kumimoji="1"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21"/>
              <p:cNvSpPr>
                <a:spLocks noChangeArrowheads="1"/>
              </p:cNvSpPr>
              <p:nvPr/>
            </p:nvSpPr>
            <p:spPr bwMode="auto">
              <a:xfrm>
                <a:off x="4145367" y="5023629"/>
                <a:ext cx="2463817" cy="64376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 defTabSz="762000"/>
                <a:r>
                  <a:rPr lang="zh-CN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规范格式指示符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 CFI )</a:t>
                </a:r>
                <a:endParaRPr kumimoji="1"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algn="ctr" defTabSz="762000"/>
                <a:r>
                  <a:rPr kumimoji="1"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kumimoji="1" lang="zh-CN" altLang="en-US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位</a:t>
                </a:r>
                <a:r>
                  <a:rPr kumimoji="1" lang="en-US" altLang="zh-CN" b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1"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22"/>
              <p:cNvSpPr>
                <a:spLocks noChangeArrowheads="1"/>
              </p:cNvSpPr>
              <p:nvPr/>
            </p:nvSpPr>
            <p:spPr bwMode="auto">
              <a:xfrm>
                <a:off x="1590900" y="1869976"/>
                <a:ext cx="1197196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/>
                <a:r>
                  <a:rPr kumimoji="1" lang="zh-CN" altLang="en-US" sz="20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目地地址</a:t>
                </a:r>
                <a:endPara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64" name="Rectangle 23"/>
              <p:cNvSpPr>
                <a:spLocks noChangeArrowheads="1"/>
              </p:cNvSpPr>
              <p:nvPr/>
            </p:nvSpPr>
            <p:spPr bwMode="auto">
              <a:xfrm>
                <a:off x="2788096" y="1869976"/>
                <a:ext cx="1143000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/>
                <a:r>
                  <a:rPr kumimoji="1" lang="zh-CN" altLang="en-US" sz="20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源地址</a:t>
                </a:r>
                <a:endPara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3931096" y="1869976"/>
                <a:ext cx="1219200" cy="6858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802.1Q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标记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25"/>
              <p:cNvSpPr>
                <a:spLocks noChangeArrowheads="1"/>
              </p:cNvSpPr>
              <p:nvPr/>
            </p:nvSpPr>
            <p:spPr bwMode="auto">
              <a:xfrm>
                <a:off x="5150296" y="1869976"/>
                <a:ext cx="1291208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/>
                <a:r>
                  <a:rPr kumimoji="1" lang="zh-CN" altLang="en-US" sz="20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长度</a:t>
                </a:r>
                <a:r>
                  <a:rPr kumimoji="1" lang="en-US" altLang="zh-CN" sz="20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kumimoji="1" lang="zh-CN" altLang="en-US" sz="20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类型</a:t>
                </a:r>
                <a:endPara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26"/>
              <p:cNvSpPr>
                <a:spLocks noChangeArrowheads="1"/>
              </p:cNvSpPr>
              <p:nvPr/>
            </p:nvSpPr>
            <p:spPr bwMode="auto">
              <a:xfrm>
                <a:off x="6441504" y="1869976"/>
                <a:ext cx="1828800" cy="685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0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数      据</a:t>
                </a:r>
                <a:endParaRPr kumimoji="1"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Rectangle 27"/>
              <p:cNvSpPr>
                <a:spLocks noChangeArrowheads="1"/>
              </p:cNvSpPr>
              <p:nvPr/>
            </p:nvSpPr>
            <p:spPr bwMode="auto">
              <a:xfrm>
                <a:off x="8270304" y="1869976"/>
                <a:ext cx="1219200" cy="685800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FCS</a:t>
                </a:r>
                <a:endParaRPr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Rectangle 33"/>
              <p:cNvSpPr>
                <a:spLocks noChangeArrowheads="1"/>
              </p:cNvSpPr>
              <p:nvPr/>
            </p:nvSpPr>
            <p:spPr bwMode="auto">
              <a:xfrm>
                <a:off x="2864768" y="2815431"/>
                <a:ext cx="937758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kumimoji="1" lang="zh-CN" altLang="en-US" sz="20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字节</a:t>
                </a:r>
                <a:endParaRPr kumimoji="1" lang="en-US" altLang="zh-CN" sz="20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Rectangle 34"/>
              <p:cNvSpPr>
                <a:spLocks noChangeArrowheads="1"/>
              </p:cNvSpPr>
              <p:nvPr/>
            </p:nvSpPr>
            <p:spPr bwMode="auto">
              <a:xfrm>
                <a:off x="5743434" y="2815431"/>
                <a:ext cx="937758" cy="397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/>
                <a:r>
                  <a:rPr kumimoji="1" lang="en-US" altLang="zh-CN" sz="20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kumimoji="1" lang="zh-CN" altLang="en-US" sz="20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字节</a:t>
                </a:r>
                <a:endParaRPr kumimoji="1" lang="en-US" altLang="zh-CN" sz="20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568896" y="3165376"/>
                <a:ext cx="6296025" cy="1125979"/>
                <a:chOff x="1568896" y="3165376"/>
                <a:chExt cx="6296025" cy="1125979"/>
              </a:xfrm>
            </p:grpSpPr>
            <p:sp>
              <p:nvSpPr>
                <p:cNvPr id="44" name="Rectangle 3"/>
                <p:cNvSpPr>
                  <a:spLocks noChangeArrowheads="1"/>
                </p:cNvSpPr>
                <p:nvPr/>
              </p:nvSpPr>
              <p:spPr bwMode="auto">
                <a:xfrm>
                  <a:off x="1568896" y="3165376"/>
                  <a:ext cx="6286500" cy="1066800"/>
                </a:xfrm>
                <a:prstGeom prst="rect">
                  <a:avLst/>
                </a:prstGeom>
                <a:solidFill>
                  <a:srgbClr val="CCFF99"/>
                </a:solidFill>
                <a:ln w="19050">
                  <a:solidFill>
                    <a:schemeClr val="tx1"/>
                  </a:solidFill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Line 12"/>
                <p:cNvSpPr>
                  <a:spLocks noChangeShapeType="1"/>
                </p:cNvSpPr>
                <p:nvPr/>
              </p:nvSpPr>
              <p:spPr bwMode="auto">
                <a:xfrm>
                  <a:off x="4816921" y="3165376"/>
                  <a:ext cx="0" cy="1066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Line 15"/>
                <p:cNvSpPr>
                  <a:spLocks noChangeShapeType="1"/>
                </p:cNvSpPr>
                <p:nvPr/>
              </p:nvSpPr>
              <p:spPr bwMode="auto">
                <a:xfrm>
                  <a:off x="1568896" y="3645024"/>
                  <a:ext cx="629602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534470" y="3645024"/>
                  <a:ext cx="3175" cy="587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Line 17"/>
                <p:cNvSpPr>
                  <a:spLocks noChangeShapeType="1"/>
                </p:cNvSpPr>
                <p:nvPr/>
              </p:nvSpPr>
              <p:spPr bwMode="auto">
                <a:xfrm>
                  <a:off x="5321746" y="3645024"/>
                  <a:ext cx="0" cy="5871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288704" y="3212976"/>
                  <a:ext cx="222368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802.1Q </a:t>
                  </a: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标记类型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590899" y="3645024"/>
                  <a:ext cx="3226021" cy="646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16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8100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kumimoji="1" lang="en-US" altLang="zh-CN" sz="1600" b="1" dirty="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  <a:cs typeface="Times New Roman" panose="02020603050405020304" pitchFamily="18" charset="0"/>
                    </a:rPr>
                    <a:t>(1 0 0 0 0 0 0 1  0 0 0 0 0 0 0 0)</a:t>
                  </a:r>
                  <a:endParaRPr lang="en-US" altLang="zh-CN" sz="16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736976" y="3717032"/>
                  <a:ext cx="66236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PRI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985754" y="3717032"/>
                  <a:ext cx="1271502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VLAN ID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921696" y="3212976"/>
                  <a:ext cx="2695600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TCI (</a:t>
                  </a: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标记控制信息</a:t>
                  </a:r>
                  <a:r>
                    <a:rPr lang="en-US" altLang="zh-CN" sz="20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 flipV="1">
                <a:off x="5150296" y="4084190"/>
                <a:ext cx="286544" cy="93943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32"/>
              <p:cNvSpPr>
                <a:spLocks noChangeShapeType="1"/>
              </p:cNvSpPr>
              <p:nvPr/>
            </p:nvSpPr>
            <p:spPr bwMode="auto">
              <a:xfrm flipH="1" flipV="1">
                <a:off x="7308304" y="4015517"/>
                <a:ext cx="381000" cy="533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 flipV="1">
                <a:off x="4540696" y="4077071"/>
                <a:ext cx="439882" cy="442501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568624" y="1097692"/>
              <a:ext cx="7920880" cy="457835"/>
              <a:chOff x="1568624" y="1097692"/>
              <a:chExt cx="7920880" cy="457835"/>
            </a:xfrm>
          </p:grpSpPr>
          <p:cxnSp>
            <p:nvCxnSpPr>
              <p:cNvPr id="80" name="直接连接符 43"/>
              <p:cNvCxnSpPr>
                <a:cxnSpLocks noChangeShapeType="1"/>
              </p:cNvCxnSpPr>
              <p:nvPr/>
            </p:nvCxnSpPr>
            <p:spPr bwMode="auto">
              <a:xfrm>
                <a:off x="1568624" y="1313334"/>
                <a:ext cx="792088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</p:spPr>
          </p:cxnSp>
          <p:sp>
            <p:nvSpPr>
              <p:cNvPr id="81" name="Rectangle 50"/>
              <p:cNvSpPr>
                <a:spLocks noChangeArrowheads="1"/>
              </p:cNvSpPr>
              <p:nvPr/>
            </p:nvSpPr>
            <p:spPr bwMode="auto">
              <a:xfrm>
                <a:off x="4625330" y="1097692"/>
                <a:ext cx="1484630" cy="4578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defTabSz="762000" eaLnBrk="0" hangingPunct="0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802.1Q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帧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7776864" y="2780928"/>
            <a:ext cx="2129136" cy="1323439"/>
          </a:xfrm>
          <a:prstGeom prst="rect">
            <a:avLst/>
          </a:prstGeom>
          <a:solidFill>
            <a:srgbClr val="FF66FF"/>
          </a:solidFill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以太网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MAC 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帧</a:t>
            </a:r>
            <a:r>
              <a:rPr lang="zh-CN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的最大帧长从原来的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1518 </a:t>
            </a:r>
            <a:r>
              <a:rPr lang="zh-CN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字节变为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1522</a:t>
            </a:r>
            <a:r>
              <a:rPr lang="zh-CN" altLang="zh-CN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基于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端口的VLAN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948" name="Text Box 3"/>
          <p:cNvSpPr txBox="1">
            <a:spLocks noChangeArrowheads="1"/>
          </p:cNvSpPr>
          <p:nvPr/>
        </p:nvSpPr>
        <p:spPr bwMode="auto">
          <a:xfrm>
            <a:off x="962637" y="1340768"/>
            <a:ext cx="8742891" cy="478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创建新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手工将端口加入到新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中，即可实现基于端口的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Blip>
                <a:blip r:embed="rId1"/>
              </a:buBlip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Blip>
                <a:blip r:embed="rId1"/>
              </a:buBlip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Blip>
                <a:blip r:embed="rId1"/>
              </a:buBlip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Blip>
                <a:blip r:embed="rId1"/>
              </a:buBlip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默认情况下，交换机所有端口属于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VLAN1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Default VLAN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10949" name="组合 2"/>
          <p:cNvGrpSpPr/>
          <p:nvPr/>
        </p:nvGrpSpPr>
        <p:grpSpPr bwMode="auto">
          <a:xfrm>
            <a:off x="1308762" y="2909888"/>
            <a:ext cx="7654792" cy="2338263"/>
            <a:chOff x="991481" y="3198118"/>
            <a:chExt cx="7066332" cy="2338835"/>
          </a:xfrm>
        </p:grpSpPr>
        <p:sp>
          <p:nvSpPr>
            <p:cNvPr id="333828" name="Freeform 4"/>
            <p:cNvSpPr/>
            <p:nvPr/>
          </p:nvSpPr>
          <p:spPr bwMode="auto">
            <a:xfrm>
              <a:off x="1185166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29" name="Freeform 5"/>
            <p:cNvSpPr/>
            <p:nvPr/>
          </p:nvSpPr>
          <p:spPr bwMode="auto">
            <a:xfrm>
              <a:off x="1761458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30" name="Freeform 6"/>
            <p:cNvSpPr/>
            <p:nvPr/>
          </p:nvSpPr>
          <p:spPr bwMode="auto">
            <a:xfrm>
              <a:off x="2337751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31" name="Freeform 7"/>
            <p:cNvSpPr/>
            <p:nvPr/>
          </p:nvSpPr>
          <p:spPr bwMode="auto">
            <a:xfrm>
              <a:off x="2914044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0954" name="Text Box 8"/>
            <p:cNvSpPr txBox="1">
              <a:spLocks noChangeArrowheads="1"/>
            </p:cNvSpPr>
            <p:nvPr/>
          </p:nvSpPr>
          <p:spPr bwMode="auto">
            <a:xfrm>
              <a:off x="4644008" y="5229101"/>
              <a:ext cx="1008063" cy="3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</a:rPr>
                <a:t>VLAN 10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210955" name="Text Box 9"/>
            <p:cNvSpPr txBox="1">
              <a:spLocks noChangeArrowheads="1"/>
            </p:cNvSpPr>
            <p:nvPr/>
          </p:nvSpPr>
          <p:spPr bwMode="auto">
            <a:xfrm>
              <a:off x="1187450" y="3573339"/>
              <a:ext cx="6767513" cy="3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</a:rPr>
                <a:t>2          4          6         8         10       12        14        16        18       20        22        24</a:t>
              </a:r>
              <a:endParaRPr lang="en-US" altLang="zh-CN" sz="1400" b="1">
                <a:solidFill>
                  <a:srgbClr val="000000"/>
                </a:solidFill>
              </a:endParaRPr>
            </a:p>
          </p:txBody>
        </p:sp>
        <p:sp>
          <p:nvSpPr>
            <p:cNvPr id="210956" name="Text Box 10"/>
            <p:cNvSpPr txBox="1">
              <a:spLocks noChangeArrowheads="1"/>
            </p:cNvSpPr>
            <p:nvPr/>
          </p:nvSpPr>
          <p:spPr bwMode="auto">
            <a:xfrm>
              <a:off x="6875463" y="3198118"/>
              <a:ext cx="1008062" cy="3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 dirty="0">
                  <a:solidFill>
                    <a:schemeClr val="accent2"/>
                  </a:solidFill>
                </a:rPr>
                <a:t>VLAN 20</a:t>
              </a:r>
              <a:endParaRPr lang="en-US" altLang="zh-CN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33835" name="Freeform 11"/>
            <p:cNvSpPr/>
            <p:nvPr/>
          </p:nvSpPr>
          <p:spPr bwMode="auto">
            <a:xfrm>
              <a:off x="3488749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36" name="Freeform 12"/>
            <p:cNvSpPr/>
            <p:nvPr/>
          </p:nvSpPr>
          <p:spPr bwMode="auto">
            <a:xfrm>
              <a:off x="4065042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37" name="Freeform 13"/>
            <p:cNvSpPr/>
            <p:nvPr/>
          </p:nvSpPr>
          <p:spPr bwMode="auto">
            <a:xfrm>
              <a:off x="4641334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38" name="Freeform 14"/>
            <p:cNvSpPr/>
            <p:nvPr/>
          </p:nvSpPr>
          <p:spPr bwMode="auto">
            <a:xfrm>
              <a:off x="5217627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39" name="Freeform 15"/>
            <p:cNvSpPr/>
            <p:nvPr/>
          </p:nvSpPr>
          <p:spPr bwMode="auto">
            <a:xfrm>
              <a:off x="5793919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40" name="Freeform 16"/>
            <p:cNvSpPr/>
            <p:nvPr/>
          </p:nvSpPr>
          <p:spPr bwMode="auto">
            <a:xfrm>
              <a:off x="6370213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41" name="Freeform 17"/>
            <p:cNvSpPr/>
            <p:nvPr/>
          </p:nvSpPr>
          <p:spPr bwMode="auto">
            <a:xfrm>
              <a:off x="6946505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42" name="Freeform 18"/>
            <p:cNvSpPr/>
            <p:nvPr/>
          </p:nvSpPr>
          <p:spPr bwMode="auto">
            <a:xfrm>
              <a:off x="7522798" y="3860267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43" name="Freeform 19"/>
            <p:cNvSpPr/>
            <p:nvPr/>
          </p:nvSpPr>
          <p:spPr bwMode="auto">
            <a:xfrm>
              <a:off x="1185166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44" name="Freeform 20"/>
            <p:cNvSpPr/>
            <p:nvPr/>
          </p:nvSpPr>
          <p:spPr bwMode="auto">
            <a:xfrm>
              <a:off x="1761458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45" name="Freeform 21"/>
            <p:cNvSpPr/>
            <p:nvPr/>
          </p:nvSpPr>
          <p:spPr bwMode="auto">
            <a:xfrm>
              <a:off x="2337751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46" name="Freeform 22"/>
            <p:cNvSpPr/>
            <p:nvPr/>
          </p:nvSpPr>
          <p:spPr bwMode="auto">
            <a:xfrm>
              <a:off x="2914044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47" name="Freeform 23"/>
            <p:cNvSpPr/>
            <p:nvPr/>
          </p:nvSpPr>
          <p:spPr bwMode="auto">
            <a:xfrm>
              <a:off x="3488749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48" name="Freeform 24"/>
            <p:cNvSpPr/>
            <p:nvPr/>
          </p:nvSpPr>
          <p:spPr bwMode="auto">
            <a:xfrm>
              <a:off x="4065042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49" name="Freeform 25"/>
            <p:cNvSpPr/>
            <p:nvPr/>
          </p:nvSpPr>
          <p:spPr bwMode="auto">
            <a:xfrm>
              <a:off x="4641334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50" name="Freeform 26"/>
            <p:cNvSpPr/>
            <p:nvPr/>
          </p:nvSpPr>
          <p:spPr bwMode="auto">
            <a:xfrm>
              <a:off x="5217627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51" name="Freeform 27"/>
            <p:cNvSpPr/>
            <p:nvPr/>
          </p:nvSpPr>
          <p:spPr bwMode="auto">
            <a:xfrm>
              <a:off x="5793919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52" name="Freeform 28"/>
            <p:cNvSpPr/>
            <p:nvPr/>
          </p:nvSpPr>
          <p:spPr bwMode="auto">
            <a:xfrm>
              <a:off x="6370213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53" name="Freeform 29"/>
            <p:cNvSpPr/>
            <p:nvPr/>
          </p:nvSpPr>
          <p:spPr bwMode="auto">
            <a:xfrm>
              <a:off x="6946505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54" name="Freeform 30"/>
            <p:cNvSpPr/>
            <p:nvPr/>
          </p:nvSpPr>
          <p:spPr bwMode="auto">
            <a:xfrm>
              <a:off x="7522798" y="4508125"/>
              <a:ext cx="288940" cy="287408"/>
            </a:xfrm>
            <a:custGeom>
              <a:avLst/>
              <a:gdLst>
                <a:gd name="T0" fmla="*/ 86555 w 454"/>
                <a:gd name="T1" fmla="*/ 0 h 499"/>
                <a:gd name="T2" fmla="*/ 0 w 454"/>
                <a:gd name="T3" fmla="*/ 78332 h 499"/>
                <a:gd name="T4" fmla="*/ 0 w 454"/>
                <a:gd name="T5" fmla="*/ 287408 h 499"/>
                <a:gd name="T6" fmla="*/ 288940 w 454"/>
                <a:gd name="T7" fmla="*/ 287408 h 499"/>
                <a:gd name="T8" fmla="*/ 288940 w 454"/>
                <a:gd name="T9" fmla="*/ 78332 h 499"/>
                <a:gd name="T10" fmla="*/ 201749 w 454"/>
                <a:gd name="T11" fmla="*/ 0 h 499"/>
                <a:gd name="T12" fmla="*/ 86555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0977" name="Text Box 31"/>
            <p:cNvSpPr txBox="1">
              <a:spLocks noChangeArrowheads="1"/>
            </p:cNvSpPr>
            <p:nvPr/>
          </p:nvSpPr>
          <p:spPr bwMode="auto">
            <a:xfrm>
              <a:off x="1187450" y="4779839"/>
              <a:ext cx="6767513" cy="3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</a:rPr>
                <a:t>1          3          5         7          9         11        13        15       17        19        21       23</a:t>
              </a:r>
              <a:endParaRPr lang="en-US" altLang="zh-CN" sz="1400" b="1">
                <a:solidFill>
                  <a:srgbClr val="000000"/>
                </a:solidFill>
              </a:endParaRPr>
            </a:p>
          </p:txBody>
        </p:sp>
        <p:sp>
          <p:nvSpPr>
            <p:cNvPr id="333861" name="Line 37"/>
            <p:cNvSpPr>
              <a:spLocks noChangeShapeType="1"/>
            </p:cNvSpPr>
            <p:nvPr/>
          </p:nvSpPr>
          <p:spPr bwMode="auto">
            <a:xfrm>
              <a:off x="3930097" y="4371567"/>
              <a:ext cx="230517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62" name="Line 38"/>
            <p:cNvSpPr>
              <a:spLocks noChangeShapeType="1"/>
            </p:cNvSpPr>
            <p:nvPr/>
          </p:nvSpPr>
          <p:spPr bwMode="auto">
            <a:xfrm>
              <a:off x="3923747" y="4371567"/>
              <a:ext cx="0" cy="6859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63" name="Line 39"/>
            <p:cNvSpPr>
              <a:spLocks noChangeShapeType="1"/>
            </p:cNvSpPr>
            <p:nvPr/>
          </p:nvSpPr>
          <p:spPr bwMode="auto">
            <a:xfrm>
              <a:off x="3930097" y="5051183"/>
              <a:ext cx="2298820" cy="63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64" name="Line 40"/>
            <p:cNvSpPr>
              <a:spLocks noChangeShapeType="1"/>
            </p:cNvSpPr>
            <p:nvPr/>
          </p:nvSpPr>
          <p:spPr bwMode="auto">
            <a:xfrm flipV="1">
              <a:off x="6298771" y="4365215"/>
              <a:ext cx="0" cy="69231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65" name="Line 41"/>
            <p:cNvSpPr>
              <a:spLocks noChangeShapeType="1"/>
            </p:cNvSpPr>
            <p:nvPr/>
          </p:nvSpPr>
          <p:spPr bwMode="auto">
            <a:xfrm>
              <a:off x="6298771" y="5055947"/>
              <a:ext cx="165585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66" name="Line 42"/>
            <p:cNvSpPr>
              <a:spLocks noChangeShapeType="1"/>
            </p:cNvSpPr>
            <p:nvPr/>
          </p:nvSpPr>
          <p:spPr bwMode="auto">
            <a:xfrm>
              <a:off x="6228917" y="4371567"/>
              <a:ext cx="0" cy="6859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67" name="Line 43"/>
            <p:cNvSpPr>
              <a:spLocks noChangeShapeType="1"/>
            </p:cNvSpPr>
            <p:nvPr/>
          </p:nvSpPr>
          <p:spPr bwMode="auto">
            <a:xfrm>
              <a:off x="6298771" y="4365215"/>
              <a:ext cx="50326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68" name="Line 44"/>
            <p:cNvSpPr>
              <a:spLocks noChangeShapeType="1"/>
            </p:cNvSpPr>
            <p:nvPr/>
          </p:nvSpPr>
          <p:spPr bwMode="auto">
            <a:xfrm>
              <a:off x="6802035" y="3572860"/>
              <a:ext cx="0" cy="7923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69" name="Line 45"/>
            <p:cNvSpPr>
              <a:spLocks noChangeShapeType="1"/>
            </p:cNvSpPr>
            <p:nvPr/>
          </p:nvSpPr>
          <p:spPr bwMode="auto">
            <a:xfrm>
              <a:off x="6802035" y="3572860"/>
              <a:ext cx="115258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3870" name="Line 46"/>
            <p:cNvSpPr>
              <a:spLocks noChangeShapeType="1"/>
            </p:cNvSpPr>
            <p:nvPr/>
          </p:nvSpPr>
          <p:spPr bwMode="auto">
            <a:xfrm flipH="1">
              <a:off x="7954621" y="3572860"/>
              <a:ext cx="0" cy="148467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991481" y="3464883"/>
              <a:ext cx="7066332" cy="3694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多交换机</a:t>
            </a:r>
            <a:r>
              <a:rPr lang="en-US" altLang="en-US"/>
              <a:t>同VLAN的通信</a:t>
            </a:r>
            <a:endParaRPr lang="zh-CN" altLang="en-US"/>
          </a:p>
        </p:txBody>
      </p:sp>
      <p:sp>
        <p:nvSpPr>
          <p:cNvPr id="211972" name="Text Box 3"/>
          <p:cNvSpPr txBox="1">
            <a:spLocks noChangeArrowheads="1"/>
          </p:cNvSpPr>
          <p:nvPr/>
        </p:nvSpPr>
        <p:spPr bwMode="auto">
          <a:xfrm>
            <a:off x="1004722" y="1268760"/>
            <a:ext cx="8268758" cy="197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为了实现在互联线缆上承载多个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的数据帧，需要一种能够区分不同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数据帧的方式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802.1Q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规定了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的标签信息及标签格式，用来区别不同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的数据帧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11973" name="组合 1"/>
          <p:cNvGrpSpPr/>
          <p:nvPr/>
        </p:nvGrpSpPr>
        <p:grpSpPr bwMode="auto">
          <a:xfrm>
            <a:off x="1533657" y="3330576"/>
            <a:ext cx="6875727" cy="2477969"/>
            <a:chOff x="1178076" y="3329930"/>
            <a:chExt cx="6346252" cy="2478615"/>
          </a:xfrm>
        </p:grpSpPr>
        <p:sp>
          <p:nvSpPr>
            <p:cNvPr id="211974" name="Text Box 4"/>
            <p:cNvSpPr txBox="1">
              <a:spLocks noChangeArrowheads="1"/>
            </p:cNvSpPr>
            <p:nvPr/>
          </p:nvSpPr>
          <p:spPr bwMode="auto">
            <a:xfrm>
              <a:off x="2074863" y="3329930"/>
              <a:ext cx="1058862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</a:rPr>
                <a:t>VLAN 10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335877" name="Freeform 5"/>
            <p:cNvSpPr/>
            <p:nvPr/>
          </p:nvSpPr>
          <p:spPr bwMode="auto">
            <a:xfrm>
              <a:off x="1801908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8104 w 454"/>
                <a:gd name="T7" fmla="*/ 227071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78" name="Freeform 6"/>
            <p:cNvSpPr/>
            <p:nvPr/>
          </p:nvSpPr>
          <p:spPr bwMode="auto">
            <a:xfrm>
              <a:off x="2276527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8104 w 454"/>
                <a:gd name="T7" fmla="*/ 227071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79" name="Freeform 7"/>
            <p:cNvSpPr/>
            <p:nvPr/>
          </p:nvSpPr>
          <p:spPr bwMode="auto">
            <a:xfrm>
              <a:off x="2752734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8104 w 454"/>
                <a:gd name="T7" fmla="*/ 227071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80" name="Freeform 8"/>
            <p:cNvSpPr/>
            <p:nvPr/>
          </p:nvSpPr>
          <p:spPr bwMode="auto">
            <a:xfrm>
              <a:off x="3227354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8104 w 454"/>
                <a:gd name="T7" fmla="*/ 227071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81" name="Freeform 9"/>
            <p:cNvSpPr/>
            <p:nvPr/>
          </p:nvSpPr>
          <p:spPr bwMode="auto">
            <a:xfrm>
              <a:off x="3701973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8104 w 454"/>
                <a:gd name="T7" fmla="*/ 227071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82" name="Freeform 10"/>
            <p:cNvSpPr/>
            <p:nvPr/>
          </p:nvSpPr>
          <p:spPr bwMode="auto">
            <a:xfrm>
              <a:off x="4176593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8104 w 454"/>
                <a:gd name="T7" fmla="*/ 227071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83" name="Freeform 11"/>
            <p:cNvSpPr/>
            <p:nvPr/>
          </p:nvSpPr>
          <p:spPr bwMode="auto">
            <a:xfrm>
              <a:off x="4651212" y="3798365"/>
              <a:ext cx="239691" cy="227071"/>
            </a:xfrm>
            <a:custGeom>
              <a:avLst/>
              <a:gdLst>
                <a:gd name="T0" fmla="*/ 71802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9691 w 454"/>
                <a:gd name="T7" fmla="*/ 227071 h 499"/>
                <a:gd name="T8" fmla="*/ 239691 w 454"/>
                <a:gd name="T9" fmla="*/ 61887 h 499"/>
                <a:gd name="T10" fmla="*/ 167361 w 454"/>
                <a:gd name="T11" fmla="*/ 0 h 499"/>
                <a:gd name="T12" fmla="*/ 71802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84" name="Freeform 12"/>
            <p:cNvSpPr/>
            <p:nvPr/>
          </p:nvSpPr>
          <p:spPr bwMode="auto">
            <a:xfrm>
              <a:off x="5127419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8104 w 454"/>
                <a:gd name="T7" fmla="*/ 227071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85" name="Freeform 13"/>
            <p:cNvSpPr/>
            <p:nvPr/>
          </p:nvSpPr>
          <p:spPr bwMode="auto">
            <a:xfrm>
              <a:off x="5602040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8104 w 454"/>
                <a:gd name="T7" fmla="*/ 227071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86" name="Freeform 14"/>
            <p:cNvSpPr/>
            <p:nvPr/>
          </p:nvSpPr>
          <p:spPr bwMode="auto">
            <a:xfrm>
              <a:off x="6078247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8104 w 454"/>
                <a:gd name="T7" fmla="*/ 227071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87" name="Freeform 15"/>
            <p:cNvSpPr/>
            <p:nvPr/>
          </p:nvSpPr>
          <p:spPr bwMode="auto">
            <a:xfrm>
              <a:off x="6552866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8104 w 454"/>
                <a:gd name="T7" fmla="*/ 227071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88" name="Freeform 16"/>
            <p:cNvSpPr/>
            <p:nvPr/>
          </p:nvSpPr>
          <p:spPr bwMode="auto">
            <a:xfrm>
              <a:off x="7027486" y="3798365"/>
              <a:ext cx="239690" cy="227071"/>
            </a:xfrm>
            <a:custGeom>
              <a:avLst/>
              <a:gdLst>
                <a:gd name="T0" fmla="*/ 71801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9690 w 454"/>
                <a:gd name="T7" fmla="*/ 227071 h 499"/>
                <a:gd name="T8" fmla="*/ 239690 w 454"/>
                <a:gd name="T9" fmla="*/ 61887 h 499"/>
                <a:gd name="T10" fmla="*/ 167361 w 454"/>
                <a:gd name="T11" fmla="*/ 0 h 499"/>
                <a:gd name="T12" fmla="*/ 71801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894" name="Rectangle 22"/>
            <p:cNvSpPr>
              <a:spLocks noChangeArrowheads="1"/>
            </p:cNvSpPr>
            <p:nvPr/>
          </p:nvSpPr>
          <p:spPr bwMode="auto">
            <a:xfrm>
              <a:off x="1743175" y="3742788"/>
              <a:ext cx="1781014" cy="33981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1988" name="Text Box 23"/>
            <p:cNvSpPr txBox="1">
              <a:spLocks noChangeArrowheads="1"/>
            </p:cNvSpPr>
            <p:nvPr/>
          </p:nvSpPr>
          <p:spPr bwMode="auto">
            <a:xfrm>
              <a:off x="3975100" y="3329930"/>
              <a:ext cx="1030288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</a:rPr>
                <a:t>VLAN 20</a:t>
              </a:r>
              <a:endParaRPr lang="en-US" altLang="zh-CN" sz="1400" b="1">
                <a:solidFill>
                  <a:srgbClr val="008000"/>
                </a:solidFill>
              </a:endParaRPr>
            </a:p>
          </p:txBody>
        </p:sp>
        <p:sp>
          <p:nvSpPr>
            <p:cNvPr id="335896" name="Rectangle 24"/>
            <p:cNvSpPr>
              <a:spLocks noChangeArrowheads="1"/>
            </p:cNvSpPr>
            <p:nvPr/>
          </p:nvSpPr>
          <p:spPr bwMode="auto">
            <a:xfrm>
              <a:off x="3643241" y="3742788"/>
              <a:ext cx="1781014" cy="339814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1990" name="Text Box 25"/>
            <p:cNvSpPr txBox="1">
              <a:spLocks noChangeArrowheads="1"/>
            </p:cNvSpPr>
            <p:nvPr/>
          </p:nvSpPr>
          <p:spPr bwMode="auto">
            <a:xfrm>
              <a:off x="5876925" y="3329930"/>
              <a:ext cx="1000125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</a:rPr>
                <a:t>VLAN 30</a:t>
              </a:r>
              <a:endParaRPr lang="en-US" altLang="zh-CN" sz="1400" b="1">
                <a:solidFill>
                  <a:srgbClr val="000000"/>
                </a:solidFill>
              </a:endParaRPr>
            </a:p>
          </p:txBody>
        </p:sp>
        <p:sp>
          <p:nvSpPr>
            <p:cNvPr id="335898" name="Rectangle 26"/>
            <p:cNvSpPr>
              <a:spLocks noChangeArrowheads="1"/>
            </p:cNvSpPr>
            <p:nvPr/>
          </p:nvSpPr>
          <p:spPr bwMode="auto">
            <a:xfrm>
              <a:off x="5543307" y="3742788"/>
              <a:ext cx="1782602" cy="339814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1992" name="Text Box 27"/>
            <p:cNvSpPr txBox="1">
              <a:spLocks noChangeArrowheads="1"/>
            </p:cNvSpPr>
            <p:nvPr/>
          </p:nvSpPr>
          <p:spPr bwMode="auto">
            <a:xfrm>
              <a:off x="2124075" y="5500688"/>
              <a:ext cx="10588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</a:rPr>
                <a:t>VLAN 10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335900" name="Freeform 28"/>
            <p:cNvSpPr/>
            <p:nvPr/>
          </p:nvSpPr>
          <p:spPr bwMode="auto">
            <a:xfrm>
              <a:off x="1801908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01" name="Freeform 29"/>
            <p:cNvSpPr/>
            <p:nvPr/>
          </p:nvSpPr>
          <p:spPr bwMode="auto">
            <a:xfrm>
              <a:off x="2276527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02" name="Freeform 30"/>
            <p:cNvSpPr/>
            <p:nvPr/>
          </p:nvSpPr>
          <p:spPr bwMode="auto">
            <a:xfrm>
              <a:off x="2752734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03" name="Freeform 31"/>
            <p:cNvSpPr/>
            <p:nvPr/>
          </p:nvSpPr>
          <p:spPr bwMode="auto">
            <a:xfrm>
              <a:off x="3227354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04" name="Freeform 32"/>
            <p:cNvSpPr/>
            <p:nvPr/>
          </p:nvSpPr>
          <p:spPr bwMode="auto">
            <a:xfrm>
              <a:off x="3701973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05" name="Freeform 33"/>
            <p:cNvSpPr/>
            <p:nvPr/>
          </p:nvSpPr>
          <p:spPr bwMode="auto">
            <a:xfrm>
              <a:off x="4176593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06" name="Freeform 34"/>
            <p:cNvSpPr/>
            <p:nvPr/>
          </p:nvSpPr>
          <p:spPr bwMode="auto">
            <a:xfrm>
              <a:off x="4651212" y="5055993"/>
              <a:ext cx="239691" cy="225484"/>
            </a:xfrm>
            <a:custGeom>
              <a:avLst/>
              <a:gdLst>
                <a:gd name="T0" fmla="*/ 71802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9691 w 454"/>
                <a:gd name="T7" fmla="*/ 225484 h 499"/>
                <a:gd name="T8" fmla="*/ 239691 w 454"/>
                <a:gd name="T9" fmla="*/ 61455 h 499"/>
                <a:gd name="T10" fmla="*/ 167361 w 454"/>
                <a:gd name="T11" fmla="*/ 0 h 499"/>
                <a:gd name="T12" fmla="*/ 71802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07" name="Freeform 35"/>
            <p:cNvSpPr/>
            <p:nvPr/>
          </p:nvSpPr>
          <p:spPr bwMode="auto">
            <a:xfrm>
              <a:off x="5127419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08" name="Freeform 36"/>
            <p:cNvSpPr/>
            <p:nvPr/>
          </p:nvSpPr>
          <p:spPr bwMode="auto">
            <a:xfrm>
              <a:off x="5602040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09" name="Freeform 37"/>
            <p:cNvSpPr/>
            <p:nvPr/>
          </p:nvSpPr>
          <p:spPr bwMode="auto">
            <a:xfrm>
              <a:off x="6078247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10" name="Freeform 38"/>
            <p:cNvSpPr/>
            <p:nvPr/>
          </p:nvSpPr>
          <p:spPr bwMode="auto">
            <a:xfrm>
              <a:off x="6552866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11" name="Freeform 39"/>
            <p:cNvSpPr/>
            <p:nvPr/>
          </p:nvSpPr>
          <p:spPr bwMode="auto">
            <a:xfrm>
              <a:off x="7027486" y="5055993"/>
              <a:ext cx="239690" cy="225484"/>
            </a:xfrm>
            <a:custGeom>
              <a:avLst/>
              <a:gdLst>
                <a:gd name="T0" fmla="*/ 71801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9690 w 454"/>
                <a:gd name="T7" fmla="*/ 225484 h 499"/>
                <a:gd name="T8" fmla="*/ 239690 w 454"/>
                <a:gd name="T9" fmla="*/ 61455 h 499"/>
                <a:gd name="T10" fmla="*/ 167361 w 454"/>
                <a:gd name="T11" fmla="*/ 0 h 499"/>
                <a:gd name="T12" fmla="*/ 71801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17" name="Rectangle 45"/>
            <p:cNvSpPr>
              <a:spLocks noChangeArrowheads="1"/>
            </p:cNvSpPr>
            <p:nvPr/>
          </p:nvSpPr>
          <p:spPr bwMode="auto">
            <a:xfrm>
              <a:off x="1743175" y="4998828"/>
              <a:ext cx="1781014" cy="341401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2006" name="Text Box 46"/>
            <p:cNvSpPr txBox="1">
              <a:spLocks noChangeArrowheads="1"/>
            </p:cNvSpPr>
            <p:nvPr/>
          </p:nvSpPr>
          <p:spPr bwMode="auto">
            <a:xfrm>
              <a:off x="4024313" y="5500688"/>
              <a:ext cx="1174750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</a:rPr>
                <a:t>VLAN 20</a:t>
              </a:r>
              <a:endParaRPr lang="en-US" altLang="zh-CN" sz="1400" b="1">
                <a:solidFill>
                  <a:srgbClr val="008000"/>
                </a:solidFill>
              </a:endParaRPr>
            </a:p>
          </p:txBody>
        </p:sp>
        <p:sp>
          <p:nvSpPr>
            <p:cNvPr id="335919" name="Rectangle 47"/>
            <p:cNvSpPr>
              <a:spLocks noChangeArrowheads="1"/>
            </p:cNvSpPr>
            <p:nvPr/>
          </p:nvSpPr>
          <p:spPr bwMode="auto">
            <a:xfrm>
              <a:off x="3643241" y="4998828"/>
              <a:ext cx="1781014" cy="341401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2008" name="Text Box 48"/>
            <p:cNvSpPr txBox="1">
              <a:spLocks noChangeArrowheads="1"/>
            </p:cNvSpPr>
            <p:nvPr/>
          </p:nvSpPr>
          <p:spPr bwMode="auto">
            <a:xfrm>
              <a:off x="5926138" y="5500688"/>
              <a:ext cx="1073150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</a:rPr>
                <a:t>VLAN 30</a:t>
              </a:r>
              <a:endParaRPr lang="en-US" altLang="zh-CN" sz="1400" b="1">
                <a:solidFill>
                  <a:srgbClr val="000000"/>
                </a:solidFill>
              </a:endParaRPr>
            </a:p>
          </p:txBody>
        </p:sp>
        <p:sp>
          <p:nvSpPr>
            <p:cNvPr id="335921" name="Rectangle 49"/>
            <p:cNvSpPr>
              <a:spLocks noChangeArrowheads="1"/>
            </p:cNvSpPr>
            <p:nvPr/>
          </p:nvSpPr>
          <p:spPr bwMode="auto">
            <a:xfrm>
              <a:off x="5543307" y="4998828"/>
              <a:ext cx="1782602" cy="341401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22" name="Freeform 50"/>
            <p:cNvSpPr/>
            <p:nvPr/>
          </p:nvSpPr>
          <p:spPr bwMode="auto">
            <a:xfrm>
              <a:off x="1357448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1 h 499"/>
                <a:gd name="T6" fmla="*/ 238104 w 454"/>
                <a:gd name="T7" fmla="*/ 227071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23" name="Freeform 51"/>
            <p:cNvSpPr/>
            <p:nvPr/>
          </p:nvSpPr>
          <p:spPr bwMode="auto">
            <a:xfrm>
              <a:off x="1355860" y="5055993"/>
              <a:ext cx="239691" cy="225484"/>
            </a:xfrm>
            <a:custGeom>
              <a:avLst/>
              <a:gdLst>
                <a:gd name="T0" fmla="*/ 71802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9691 w 454"/>
                <a:gd name="T7" fmla="*/ 225484 h 499"/>
                <a:gd name="T8" fmla="*/ 239691 w 454"/>
                <a:gd name="T9" fmla="*/ 61455 h 499"/>
                <a:gd name="T10" fmla="*/ 167361 w 454"/>
                <a:gd name="T11" fmla="*/ 0 h 499"/>
                <a:gd name="T12" fmla="*/ 71802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27" name="Rectangle 55"/>
            <p:cNvSpPr>
              <a:spLocks noChangeArrowheads="1"/>
            </p:cNvSpPr>
            <p:nvPr/>
          </p:nvSpPr>
          <p:spPr bwMode="auto">
            <a:xfrm>
              <a:off x="1446340" y="4033376"/>
              <a:ext cx="60320" cy="11433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28" name="Rectangle 56"/>
            <p:cNvSpPr>
              <a:spLocks noChangeArrowheads="1"/>
            </p:cNvSpPr>
            <p:nvPr/>
          </p:nvSpPr>
          <p:spPr bwMode="auto">
            <a:xfrm>
              <a:off x="1446340" y="4147706"/>
              <a:ext cx="60320" cy="112741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29" name="Rectangle 57"/>
            <p:cNvSpPr>
              <a:spLocks noChangeArrowheads="1"/>
            </p:cNvSpPr>
            <p:nvPr/>
          </p:nvSpPr>
          <p:spPr bwMode="auto">
            <a:xfrm>
              <a:off x="1446340" y="4260447"/>
              <a:ext cx="60320" cy="11433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30" name="Rectangle 58"/>
            <p:cNvSpPr>
              <a:spLocks noChangeArrowheads="1"/>
            </p:cNvSpPr>
            <p:nvPr/>
          </p:nvSpPr>
          <p:spPr bwMode="auto">
            <a:xfrm>
              <a:off x="1446340" y="4374777"/>
              <a:ext cx="60320" cy="112742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31" name="Rectangle 59"/>
            <p:cNvSpPr>
              <a:spLocks noChangeArrowheads="1"/>
            </p:cNvSpPr>
            <p:nvPr/>
          </p:nvSpPr>
          <p:spPr bwMode="auto">
            <a:xfrm>
              <a:off x="1446340" y="4487520"/>
              <a:ext cx="60320" cy="112741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32" name="Rectangle 60"/>
            <p:cNvSpPr>
              <a:spLocks noChangeArrowheads="1"/>
            </p:cNvSpPr>
            <p:nvPr/>
          </p:nvSpPr>
          <p:spPr bwMode="auto">
            <a:xfrm>
              <a:off x="1446340" y="4600261"/>
              <a:ext cx="60320" cy="11433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33" name="Rectangle 61"/>
            <p:cNvSpPr>
              <a:spLocks noChangeArrowheads="1"/>
            </p:cNvSpPr>
            <p:nvPr/>
          </p:nvSpPr>
          <p:spPr bwMode="auto">
            <a:xfrm>
              <a:off x="1446340" y="4716179"/>
              <a:ext cx="58732" cy="11433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34" name="Rectangle 62"/>
            <p:cNvSpPr>
              <a:spLocks noChangeArrowheads="1"/>
            </p:cNvSpPr>
            <p:nvPr/>
          </p:nvSpPr>
          <p:spPr bwMode="auto">
            <a:xfrm>
              <a:off x="1446340" y="4830509"/>
              <a:ext cx="58732" cy="112741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5935" name="Rectangle 63"/>
            <p:cNvSpPr>
              <a:spLocks noChangeArrowheads="1"/>
            </p:cNvSpPr>
            <p:nvPr/>
          </p:nvSpPr>
          <p:spPr bwMode="auto">
            <a:xfrm>
              <a:off x="1446340" y="4943250"/>
              <a:ext cx="58732" cy="11274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1178076" y="3617343"/>
              <a:ext cx="6336728" cy="36942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1187600" y="4868619"/>
              <a:ext cx="6336728" cy="36942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802.1Q帧格式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996" name="Text Box 3"/>
          <p:cNvSpPr txBox="1">
            <a:spLocks noChangeArrowheads="1"/>
          </p:cNvSpPr>
          <p:nvPr/>
        </p:nvSpPr>
        <p:spPr bwMode="auto">
          <a:xfrm>
            <a:off x="1076730" y="1268760"/>
            <a:ext cx="8268758" cy="240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IEEE802.1Q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4Byte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的标记头来定义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Tag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（标记）；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Tag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头中包括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2Byte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VPID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 Protocol Identifier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）和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2Byte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VCI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 Control Information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）。 </a:t>
            </a:r>
            <a:endParaRPr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2997" name="Object 4"/>
          <p:cNvGraphicFramePr>
            <a:graphicFrameLocks noChangeAspect="1"/>
          </p:cNvGraphicFramePr>
          <p:nvPr/>
        </p:nvGraphicFramePr>
        <p:xfrm>
          <a:off x="1599406" y="3357463"/>
          <a:ext cx="6982354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Visio" r:id="rId1" imgW="5384800" imgH="2235200" progId="Visio.Drawing.11">
                  <p:embed/>
                </p:oleObj>
              </mc:Choice>
              <mc:Fallback>
                <p:oleObj name="Visio" r:id="rId1" imgW="5384800" imgH="22352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406" y="3357463"/>
                        <a:ext cx="6982354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IEEE802.1Q</a:t>
            </a:r>
            <a:r>
              <a:rPr lang="en-US" altLang="en-US"/>
              <a:t>数据帧</a:t>
            </a:r>
            <a:endParaRPr lang="zh-CN" altLang="en-US"/>
          </a:p>
        </p:txBody>
      </p:sp>
      <p:sp>
        <p:nvSpPr>
          <p:cNvPr id="214020" name="Text Box 3"/>
          <p:cNvSpPr txBox="1">
            <a:spLocks noChangeArrowheads="1"/>
          </p:cNvSpPr>
          <p:nvPr/>
        </p:nvSpPr>
        <p:spPr bwMode="auto">
          <a:xfrm>
            <a:off x="1004722" y="1052736"/>
            <a:ext cx="8268758" cy="3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1200" indent="-254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标记协议标识（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VPID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lvl="1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固定值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0x8100,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表示该帧载有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802.1Q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标记信息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lvl="1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标记控制信息（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TCI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Priority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比特，表示优先级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Canonical format indicator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：规范格式指示符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比特，表示总线型以太网、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FDDI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、令牌环网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VlanID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比特，表示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VID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，范围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4094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14021" name="Picture 5" descr="a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9" t="47739" r="11514" b="30115"/>
          <a:stretch>
            <a:fillRect/>
          </a:stretch>
        </p:blipFill>
        <p:spPr bwMode="auto">
          <a:xfrm>
            <a:off x="988573" y="4644033"/>
            <a:ext cx="8500931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交换机的端口模式</a:t>
            </a:r>
            <a:endParaRPr lang="zh-CN" altLang="en-US"/>
          </a:p>
        </p:txBody>
      </p:sp>
      <p:sp>
        <p:nvSpPr>
          <p:cNvPr id="215044" name="Text Box 3"/>
          <p:cNvSpPr txBox="1">
            <a:spLocks noChangeArrowheads="1"/>
          </p:cNvSpPr>
          <p:nvPr/>
        </p:nvSpPr>
        <p:spPr bwMode="auto">
          <a:xfrm>
            <a:off x="1004722" y="1196752"/>
            <a:ext cx="8268758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1200" indent="-254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ACCESS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端口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17550" lvl="2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Access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端口只能属于一个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，它发送的帧不带有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标签，一般用于连接计算机的端口 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Trunk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端口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17550" lvl="2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可以允许多个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通过，它发出的帧一般是带有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标签的，一般用于交换机之间连接的端口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15045" name="组合 3"/>
          <p:cNvGrpSpPr/>
          <p:nvPr/>
        </p:nvGrpSpPr>
        <p:grpSpPr bwMode="auto">
          <a:xfrm>
            <a:off x="2253737" y="3903359"/>
            <a:ext cx="6875727" cy="2477969"/>
            <a:chOff x="1178076" y="3329930"/>
            <a:chExt cx="6346252" cy="2478615"/>
          </a:xfrm>
        </p:grpSpPr>
        <p:sp>
          <p:nvSpPr>
            <p:cNvPr id="215054" name="Text Box 4"/>
            <p:cNvSpPr txBox="1">
              <a:spLocks noChangeArrowheads="1"/>
            </p:cNvSpPr>
            <p:nvPr/>
          </p:nvSpPr>
          <p:spPr bwMode="auto">
            <a:xfrm>
              <a:off x="2074863" y="3329930"/>
              <a:ext cx="1058862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</a:rPr>
                <a:t>VLAN 10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1801908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8104 w 454"/>
                <a:gd name="T7" fmla="*/ 227072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276527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8104 w 454"/>
                <a:gd name="T7" fmla="*/ 227072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752734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8104 w 454"/>
                <a:gd name="T7" fmla="*/ 227072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227354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8104 w 454"/>
                <a:gd name="T7" fmla="*/ 227072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3701973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8104 w 454"/>
                <a:gd name="T7" fmla="*/ 227072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176593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8104 w 454"/>
                <a:gd name="T7" fmla="*/ 227072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651212" y="3798365"/>
              <a:ext cx="239691" cy="227071"/>
            </a:xfrm>
            <a:custGeom>
              <a:avLst/>
              <a:gdLst>
                <a:gd name="T0" fmla="*/ 71801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9690 w 454"/>
                <a:gd name="T7" fmla="*/ 227072 h 499"/>
                <a:gd name="T8" fmla="*/ 239690 w 454"/>
                <a:gd name="T9" fmla="*/ 61887 h 499"/>
                <a:gd name="T10" fmla="*/ 167361 w 454"/>
                <a:gd name="T11" fmla="*/ 0 h 499"/>
                <a:gd name="T12" fmla="*/ 71801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127419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8104 w 454"/>
                <a:gd name="T7" fmla="*/ 227072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5602040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8104 w 454"/>
                <a:gd name="T7" fmla="*/ 227072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6078247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8104 w 454"/>
                <a:gd name="T7" fmla="*/ 227072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6552866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8104 w 454"/>
                <a:gd name="T7" fmla="*/ 227072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7027486" y="3798365"/>
              <a:ext cx="239690" cy="227071"/>
            </a:xfrm>
            <a:custGeom>
              <a:avLst/>
              <a:gdLst>
                <a:gd name="T0" fmla="*/ 71802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9691 w 454"/>
                <a:gd name="T7" fmla="*/ 227072 h 499"/>
                <a:gd name="T8" fmla="*/ 239691 w 454"/>
                <a:gd name="T9" fmla="*/ 61887 h 499"/>
                <a:gd name="T10" fmla="*/ 167361 w 454"/>
                <a:gd name="T11" fmla="*/ 0 h 499"/>
                <a:gd name="T12" fmla="*/ 71802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743175" y="3742788"/>
              <a:ext cx="1781014" cy="33981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5068" name="Text Box 23"/>
            <p:cNvSpPr txBox="1">
              <a:spLocks noChangeArrowheads="1"/>
            </p:cNvSpPr>
            <p:nvPr/>
          </p:nvSpPr>
          <p:spPr bwMode="auto">
            <a:xfrm>
              <a:off x="3975100" y="3329930"/>
              <a:ext cx="1030288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</a:rPr>
                <a:t>VLAN 20</a:t>
              </a:r>
              <a:endParaRPr lang="en-US" altLang="zh-CN" sz="1400" b="1">
                <a:solidFill>
                  <a:srgbClr val="008000"/>
                </a:solidFill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3643241" y="3742788"/>
              <a:ext cx="1781014" cy="339814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5070" name="Text Box 25"/>
            <p:cNvSpPr txBox="1">
              <a:spLocks noChangeArrowheads="1"/>
            </p:cNvSpPr>
            <p:nvPr/>
          </p:nvSpPr>
          <p:spPr bwMode="auto">
            <a:xfrm>
              <a:off x="5876925" y="3329930"/>
              <a:ext cx="1000125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</a:rPr>
                <a:t>VLAN 30</a:t>
              </a:r>
              <a:endParaRPr lang="en-US" altLang="zh-CN" sz="1400" b="1">
                <a:solidFill>
                  <a:srgbClr val="000000"/>
                </a:solidFill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5543307" y="3742788"/>
              <a:ext cx="1782602" cy="339814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5072" name="Text Box 27"/>
            <p:cNvSpPr txBox="1">
              <a:spLocks noChangeArrowheads="1"/>
            </p:cNvSpPr>
            <p:nvPr/>
          </p:nvSpPr>
          <p:spPr bwMode="auto">
            <a:xfrm>
              <a:off x="2124075" y="5500688"/>
              <a:ext cx="1058863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</a:rPr>
                <a:t>VLAN 10</a:t>
              </a:r>
              <a:endParaRPr lang="en-US" altLang="zh-CN" sz="1400" b="1">
                <a:solidFill>
                  <a:srgbClr val="FF0000"/>
                </a:solidFill>
              </a:endParaRPr>
            </a:p>
          </p:txBody>
        </p:sp>
        <p:sp>
          <p:nvSpPr>
            <p:cNvPr id="24" name="Freeform 28"/>
            <p:cNvSpPr/>
            <p:nvPr/>
          </p:nvSpPr>
          <p:spPr bwMode="auto">
            <a:xfrm>
              <a:off x="1801908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2276527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2752734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7" name="Freeform 31"/>
            <p:cNvSpPr/>
            <p:nvPr/>
          </p:nvSpPr>
          <p:spPr bwMode="auto">
            <a:xfrm>
              <a:off x="3227354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8" name="Freeform 32"/>
            <p:cNvSpPr/>
            <p:nvPr/>
          </p:nvSpPr>
          <p:spPr bwMode="auto">
            <a:xfrm>
              <a:off x="3701973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9" name="Freeform 33"/>
            <p:cNvSpPr/>
            <p:nvPr/>
          </p:nvSpPr>
          <p:spPr bwMode="auto">
            <a:xfrm>
              <a:off x="4176593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0" name="Freeform 34"/>
            <p:cNvSpPr/>
            <p:nvPr/>
          </p:nvSpPr>
          <p:spPr bwMode="auto">
            <a:xfrm>
              <a:off x="4651212" y="5055993"/>
              <a:ext cx="239691" cy="225484"/>
            </a:xfrm>
            <a:custGeom>
              <a:avLst/>
              <a:gdLst>
                <a:gd name="T0" fmla="*/ 71801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9690 w 454"/>
                <a:gd name="T7" fmla="*/ 225484 h 499"/>
                <a:gd name="T8" fmla="*/ 239690 w 454"/>
                <a:gd name="T9" fmla="*/ 61455 h 499"/>
                <a:gd name="T10" fmla="*/ 167361 w 454"/>
                <a:gd name="T11" fmla="*/ 0 h 499"/>
                <a:gd name="T12" fmla="*/ 71801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1" name="Freeform 35"/>
            <p:cNvSpPr/>
            <p:nvPr/>
          </p:nvSpPr>
          <p:spPr bwMode="auto">
            <a:xfrm>
              <a:off x="5127419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" name="Freeform 36"/>
            <p:cNvSpPr/>
            <p:nvPr/>
          </p:nvSpPr>
          <p:spPr bwMode="auto">
            <a:xfrm>
              <a:off x="5602040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" name="Freeform 37"/>
            <p:cNvSpPr/>
            <p:nvPr/>
          </p:nvSpPr>
          <p:spPr bwMode="auto">
            <a:xfrm>
              <a:off x="6078247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4" name="Freeform 38"/>
            <p:cNvSpPr/>
            <p:nvPr/>
          </p:nvSpPr>
          <p:spPr bwMode="auto">
            <a:xfrm>
              <a:off x="6552866" y="5055993"/>
              <a:ext cx="238104" cy="225484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8104 w 454"/>
                <a:gd name="T7" fmla="*/ 225484 h 499"/>
                <a:gd name="T8" fmla="*/ 238104 w 454"/>
                <a:gd name="T9" fmla="*/ 61455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5" name="Freeform 39"/>
            <p:cNvSpPr/>
            <p:nvPr/>
          </p:nvSpPr>
          <p:spPr bwMode="auto">
            <a:xfrm>
              <a:off x="7027486" y="5055993"/>
              <a:ext cx="239690" cy="225484"/>
            </a:xfrm>
            <a:custGeom>
              <a:avLst/>
              <a:gdLst>
                <a:gd name="T0" fmla="*/ 71802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9691 w 454"/>
                <a:gd name="T7" fmla="*/ 225484 h 499"/>
                <a:gd name="T8" fmla="*/ 239691 w 454"/>
                <a:gd name="T9" fmla="*/ 61455 h 499"/>
                <a:gd name="T10" fmla="*/ 167361 w 454"/>
                <a:gd name="T11" fmla="*/ 0 h 499"/>
                <a:gd name="T12" fmla="*/ 71802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1743175" y="4998828"/>
              <a:ext cx="1781014" cy="341401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5086" name="Text Box 46"/>
            <p:cNvSpPr txBox="1">
              <a:spLocks noChangeArrowheads="1"/>
            </p:cNvSpPr>
            <p:nvPr/>
          </p:nvSpPr>
          <p:spPr bwMode="auto">
            <a:xfrm>
              <a:off x="4024313" y="5500688"/>
              <a:ext cx="1174750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8000"/>
                  </a:solidFill>
                </a:rPr>
                <a:t>VLAN 20</a:t>
              </a:r>
              <a:endParaRPr lang="en-US" altLang="zh-CN" sz="1400" b="1">
                <a:solidFill>
                  <a:srgbClr val="008000"/>
                </a:solidFill>
              </a:endParaRPr>
            </a:p>
          </p:txBody>
        </p:sp>
        <p:sp>
          <p:nvSpPr>
            <p:cNvPr id="38" name="Rectangle 47"/>
            <p:cNvSpPr>
              <a:spLocks noChangeArrowheads="1"/>
            </p:cNvSpPr>
            <p:nvPr/>
          </p:nvSpPr>
          <p:spPr bwMode="auto">
            <a:xfrm>
              <a:off x="3643241" y="4998828"/>
              <a:ext cx="1781014" cy="341401"/>
            </a:xfrm>
            <a:prstGeom prst="rect">
              <a:avLst/>
            </a:prstGeom>
            <a:noFill/>
            <a:ln w="2857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15088" name="Text Box 48"/>
            <p:cNvSpPr txBox="1">
              <a:spLocks noChangeArrowheads="1"/>
            </p:cNvSpPr>
            <p:nvPr/>
          </p:nvSpPr>
          <p:spPr bwMode="auto">
            <a:xfrm>
              <a:off x="5926138" y="5500688"/>
              <a:ext cx="1073150" cy="307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</a:rPr>
                <a:t>VLAN 30</a:t>
              </a:r>
              <a:endParaRPr lang="en-US" altLang="zh-CN" sz="1400" b="1">
                <a:solidFill>
                  <a:srgbClr val="000000"/>
                </a:solidFill>
              </a:endParaRP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543307" y="4998828"/>
              <a:ext cx="1782602" cy="341401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41" name="Freeform 50"/>
            <p:cNvSpPr/>
            <p:nvPr/>
          </p:nvSpPr>
          <p:spPr bwMode="auto">
            <a:xfrm>
              <a:off x="1357448" y="3798365"/>
              <a:ext cx="238104" cy="227071"/>
            </a:xfrm>
            <a:custGeom>
              <a:avLst/>
              <a:gdLst>
                <a:gd name="T0" fmla="*/ 71326 w 454"/>
                <a:gd name="T1" fmla="*/ 0 h 499"/>
                <a:gd name="T2" fmla="*/ 0 w 454"/>
                <a:gd name="T3" fmla="*/ 61887 h 499"/>
                <a:gd name="T4" fmla="*/ 0 w 454"/>
                <a:gd name="T5" fmla="*/ 227072 h 499"/>
                <a:gd name="T6" fmla="*/ 238104 w 454"/>
                <a:gd name="T7" fmla="*/ 227072 h 499"/>
                <a:gd name="T8" fmla="*/ 238104 w 454"/>
                <a:gd name="T9" fmla="*/ 61887 h 499"/>
                <a:gd name="T10" fmla="*/ 166253 w 454"/>
                <a:gd name="T11" fmla="*/ 0 h 499"/>
                <a:gd name="T12" fmla="*/ 71326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42" name="Freeform 51"/>
            <p:cNvSpPr/>
            <p:nvPr/>
          </p:nvSpPr>
          <p:spPr bwMode="auto">
            <a:xfrm>
              <a:off x="1355860" y="5055993"/>
              <a:ext cx="239691" cy="225484"/>
            </a:xfrm>
            <a:custGeom>
              <a:avLst/>
              <a:gdLst>
                <a:gd name="T0" fmla="*/ 71801 w 454"/>
                <a:gd name="T1" fmla="*/ 0 h 499"/>
                <a:gd name="T2" fmla="*/ 0 w 454"/>
                <a:gd name="T3" fmla="*/ 61455 h 499"/>
                <a:gd name="T4" fmla="*/ 0 w 454"/>
                <a:gd name="T5" fmla="*/ 225484 h 499"/>
                <a:gd name="T6" fmla="*/ 239690 w 454"/>
                <a:gd name="T7" fmla="*/ 225484 h 499"/>
                <a:gd name="T8" fmla="*/ 239690 w 454"/>
                <a:gd name="T9" fmla="*/ 61455 h 499"/>
                <a:gd name="T10" fmla="*/ 167361 w 454"/>
                <a:gd name="T11" fmla="*/ 0 h 499"/>
                <a:gd name="T12" fmla="*/ 71801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50000">
                  <a:srgbClr val="9191C8"/>
                </a:gs>
                <a:gs pos="100000">
                  <a:srgbClr val="3333CC"/>
                </a:gs>
              </a:gsLst>
              <a:lin ang="2700000" scaled="1"/>
            </a:gradFill>
            <a:ln w="9525">
              <a:solidFill>
                <a:srgbClr val="3333CC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1446340" y="4033376"/>
              <a:ext cx="60320" cy="11433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44" name="Rectangle 56"/>
            <p:cNvSpPr>
              <a:spLocks noChangeArrowheads="1"/>
            </p:cNvSpPr>
            <p:nvPr/>
          </p:nvSpPr>
          <p:spPr bwMode="auto">
            <a:xfrm>
              <a:off x="1446340" y="4147706"/>
              <a:ext cx="60320" cy="112741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1446340" y="4260447"/>
              <a:ext cx="60320" cy="11433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1446340" y="4374777"/>
              <a:ext cx="60320" cy="112742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1446340" y="4487520"/>
              <a:ext cx="60320" cy="112741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1446340" y="4600261"/>
              <a:ext cx="60320" cy="114330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49" name="Rectangle 61"/>
            <p:cNvSpPr>
              <a:spLocks noChangeArrowheads="1"/>
            </p:cNvSpPr>
            <p:nvPr/>
          </p:nvSpPr>
          <p:spPr bwMode="auto">
            <a:xfrm>
              <a:off x="1446340" y="4716179"/>
              <a:ext cx="58732" cy="11433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50" name="Rectangle 62"/>
            <p:cNvSpPr>
              <a:spLocks noChangeArrowheads="1"/>
            </p:cNvSpPr>
            <p:nvPr/>
          </p:nvSpPr>
          <p:spPr bwMode="auto">
            <a:xfrm>
              <a:off x="1446340" y="4830509"/>
              <a:ext cx="58732" cy="112741"/>
            </a:xfrm>
            <a:prstGeom prst="rect">
              <a:avLst/>
            </a:prstGeom>
            <a:solidFill>
              <a:srgbClr val="008000"/>
            </a:solidFill>
            <a:ln w="9525" algn="ctr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1446340" y="4943250"/>
              <a:ext cx="58732" cy="112742"/>
            </a:xfrm>
            <a:prstGeom prst="rect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178076" y="3617343"/>
              <a:ext cx="6336728" cy="36942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1187600" y="4868619"/>
              <a:ext cx="6336728" cy="36942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15046" name="Group 112"/>
          <p:cNvGrpSpPr/>
          <p:nvPr/>
        </p:nvGrpSpPr>
        <p:grpSpPr bwMode="auto">
          <a:xfrm>
            <a:off x="1154790" y="4551058"/>
            <a:ext cx="1253728" cy="1193800"/>
            <a:chOff x="291" y="3022"/>
            <a:chExt cx="729" cy="752"/>
          </a:xfrm>
        </p:grpSpPr>
        <p:sp>
          <p:nvSpPr>
            <p:cNvPr id="55" name="TextBox 54"/>
            <p:cNvSpPr txBox="1"/>
            <p:nvPr/>
          </p:nvSpPr>
          <p:spPr>
            <a:xfrm>
              <a:off x="291" y="3260"/>
              <a:ext cx="578" cy="2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anose="02010609060101010101" pitchFamily="2" charset="-122"/>
                </a:rPr>
                <a:t>Trunk</a:t>
              </a:r>
              <a:r>
                <a:rPr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anose="02010609060101010101" pitchFamily="2" charset="-122"/>
                </a:rPr>
                <a:t>端口</a:t>
              </a:r>
              <a:endPara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endParaRPr>
            </a:p>
          </p:txBody>
        </p:sp>
        <p:cxnSp>
          <p:nvCxnSpPr>
            <p:cNvPr id="215052" name="直接箭头连接符 338943"/>
            <p:cNvCxnSpPr>
              <a:cxnSpLocks noChangeShapeType="1"/>
            </p:cNvCxnSpPr>
            <p:nvPr/>
          </p:nvCxnSpPr>
          <p:spPr bwMode="auto">
            <a:xfrm flipH="1">
              <a:off x="754" y="3022"/>
              <a:ext cx="264" cy="284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053" name="直接箭头连接符 58"/>
            <p:cNvCxnSpPr>
              <a:cxnSpLocks noChangeShapeType="1"/>
            </p:cNvCxnSpPr>
            <p:nvPr/>
          </p:nvCxnSpPr>
          <p:spPr bwMode="auto">
            <a:xfrm flipH="1" flipV="1">
              <a:off x="754" y="3495"/>
              <a:ext cx="266" cy="279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047" name="Group 116"/>
          <p:cNvGrpSpPr/>
          <p:nvPr/>
        </p:nvGrpSpPr>
        <p:grpSpPr bwMode="auto">
          <a:xfrm>
            <a:off x="2876301" y="4622496"/>
            <a:ext cx="6058827" cy="793750"/>
            <a:chOff x="1292" y="3067"/>
            <a:chExt cx="3523" cy="500"/>
          </a:xfrm>
        </p:grpSpPr>
        <p:sp>
          <p:nvSpPr>
            <p:cNvPr id="2" name="TextBox 1"/>
            <p:cNvSpPr txBox="1"/>
            <p:nvPr/>
          </p:nvSpPr>
          <p:spPr>
            <a:xfrm>
              <a:off x="2707" y="3172"/>
              <a:ext cx="653" cy="2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anose="02010609060101010101" pitchFamily="2" charset="-122"/>
                </a:rPr>
                <a:t>Access</a:t>
              </a:r>
              <a:r>
                <a:rPr lang="zh-CN" altLang="en-U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anose="02010609060101010101" pitchFamily="2" charset="-122"/>
                </a:rPr>
                <a:t>端口</a:t>
              </a:r>
              <a:endPara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8950" name="左大括号 338949"/>
            <p:cNvSpPr/>
            <p:nvPr/>
          </p:nvSpPr>
          <p:spPr bwMode="auto">
            <a:xfrm rot="-5400000">
              <a:off x="2961" y="1398"/>
              <a:ext cx="179" cy="3517"/>
            </a:xfrm>
            <a:prstGeom prst="leftBrace">
              <a:avLst>
                <a:gd name="adj1" fmla="val 50848"/>
                <a:gd name="adj2" fmla="val 50000"/>
              </a:avLst>
            </a:prstGeom>
            <a:noFill/>
            <a:ln w="28575" algn="ctr">
              <a:solidFill>
                <a:srgbClr val="007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/>
            <a:p>
              <a:pPr algn="ctr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63" name="左大括号 62"/>
            <p:cNvSpPr/>
            <p:nvPr/>
          </p:nvSpPr>
          <p:spPr bwMode="auto">
            <a:xfrm rot="5400000">
              <a:off x="2964" y="1716"/>
              <a:ext cx="185" cy="3517"/>
            </a:xfrm>
            <a:prstGeom prst="leftBrace">
              <a:avLst>
                <a:gd name="adj1" fmla="val 50784"/>
                <a:gd name="adj2" fmla="val 50000"/>
              </a:avLst>
            </a:prstGeom>
            <a:noFill/>
            <a:ln w="28575" algn="ctr">
              <a:solidFill>
                <a:srgbClr val="007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/>
            <a:p>
              <a:pPr algn="ctr"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Port-VLAN原理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068" name="Text Box 3"/>
          <p:cNvSpPr txBox="1">
            <a:spLocks noChangeArrowheads="1"/>
          </p:cNvSpPr>
          <p:nvPr/>
        </p:nvSpPr>
        <p:spPr bwMode="auto">
          <a:xfrm>
            <a:off x="1076730" y="1268760"/>
            <a:ext cx="8268758" cy="8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通过查找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MAC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地址表，交换机对发往不同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的数据不转发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16069" name="Group 51"/>
          <p:cNvGrpSpPr/>
          <p:nvPr/>
        </p:nvGrpSpPr>
        <p:grpSpPr bwMode="auto">
          <a:xfrm>
            <a:off x="1286404" y="2622452"/>
            <a:ext cx="5104342" cy="3168650"/>
            <a:chOff x="864" y="1752"/>
            <a:chExt cx="2968" cy="1996"/>
          </a:xfrm>
        </p:grpSpPr>
        <p:grpSp>
          <p:nvGrpSpPr>
            <p:cNvPr id="216092" name="Group 52"/>
            <p:cNvGrpSpPr/>
            <p:nvPr/>
          </p:nvGrpSpPr>
          <p:grpSpPr bwMode="auto">
            <a:xfrm>
              <a:off x="1421" y="1752"/>
              <a:ext cx="1037" cy="207"/>
              <a:chOff x="3335" y="3388"/>
              <a:chExt cx="1321" cy="354"/>
            </a:xfrm>
          </p:grpSpPr>
          <p:pic>
            <p:nvPicPr>
              <p:cNvPr id="216114" name="Picture 53" descr="Route-processor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5" y="3388"/>
                <a:ext cx="130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6115" name="Text Box 54"/>
              <p:cNvSpPr txBox="1">
                <a:spLocks noChangeArrowheads="1"/>
              </p:cNvSpPr>
              <p:nvPr/>
            </p:nvSpPr>
            <p:spPr bwMode="auto">
              <a:xfrm>
                <a:off x="3680" y="3456"/>
                <a:ext cx="976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</p:grpSp>
        <p:pic>
          <p:nvPicPr>
            <p:cNvPr id="216093" name="Picture 55" descr="P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" y="2414"/>
              <a:ext cx="39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94" name="Picture 56" descr="P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" y="2414"/>
              <a:ext cx="39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6095" name="Picture 57" descr="P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2" y="2414"/>
              <a:ext cx="39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096" name="Line 58"/>
            <p:cNvSpPr>
              <a:spLocks noChangeShapeType="1"/>
            </p:cNvSpPr>
            <p:nvPr/>
          </p:nvSpPr>
          <p:spPr bwMode="auto">
            <a:xfrm flipH="1">
              <a:off x="1347" y="1962"/>
              <a:ext cx="309" cy="48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97" name="Line 59"/>
            <p:cNvSpPr>
              <a:spLocks noChangeShapeType="1"/>
            </p:cNvSpPr>
            <p:nvPr/>
          </p:nvSpPr>
          <p:spPr bwMode="auto">
            <a:xfrm>
              <a:off x="1802" y="1959"/>
              <a:ext cx="0" cy="490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98" name="Line 60"/>
            <p:cNvSpPr>
              <a:spLocks noChangeShapeType="1"/>
            </p:cNvSpPr>
            <p:nvPr/>
          </p:nvSpPr>
          <p:spPr bwMode="auto">
            <a:xfrm>
              <a:off x="2200" y="1979"/>
              <a:ext cx="234" cy="45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99" name="Text Box 61"/>
            <p:cNvSpPr txBox="1">
              <a:spLocks noChangeArrowheads="1"/>
            </p:cNvSpPr>
            <p:nvPr/>
          </p:nvSpPr>
          <p:spPr bwMode="auto">
            <a:xfrm>
              <a:off x="1247" y="1891"/>
              <a:ext cx="3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F0/1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216100" name="Text Box 62"/>
            <p:cNvSpPr txBox="1">
              <a:spLocks noChangeArrowheads="1"/>
            </p:cNvSpPr>
            <p:nvPr/>
          </p:nvSpPr>
          <p:spPr bwMode="auto">
            <a:xfrm>
              <a:off x="1774" y="1888"/>
              <a:ext cx="3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F0/2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216101" name="Text Box 63"/>
            <p:cNvSpPr txBox="1">
              <a:spLocks noChangeArrowheads="1"/>
            </p:cNvSpPr>
            <p:nvPr/>
          </p:nvSpPr>
          <p:spPr bwMode="auto">
            <a:xfrm>
              <a:off x="2207" y="1888"/>
              <a:ext cx="3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F0/3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216102" name="Text Box 64"/>
            <p:cNvSpPr txBox="1">
              <a:spLocks noChangeArrowheads="1"/>
            </p:cNvSpPr>
            <p:nvPr/>
          </p:nvSpPr>
          <p:spPr bwMode="auto">
            <a:xfrm>
              <a:off x="1230" y="2674"/>
              <a:ext cx="1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A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216103" name="Text Box 65"/>
            <p:cNvSpPr txBox="1">
              <a:spLocks noChangeArrowheads="1"/>
            </p:cNvSpPr>
            <p:nvPr/>
          </p:nvSpPr>
          <p:spPr bwMode="auto">
            <a:xfrm>
              <a:off x="1781" y="2674"/>
              <a:ext cx="1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B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216104" name="Text Box 66"/>
            <p:cNvSpPr txBox="1">
              <a:spLocks noChangeArrowheads="1"/>
            </p:cNvSpPr>
            <p:nvPr/>
          </p:nvSpPr>
          <p:spPr bwMode="auto">
            <a:xfrm>
              <a:off x="2399" y="2674"/>
              <a:ext cx="1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C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216105" name="Text Box 67"/>
            <p:cNvSpPr txBox="1">
              <a:spLocks noChangeArrowheads="1"/>
            </p:cNvSpPr>
            <p:nvPr/>
          </p:nvSpPr>
          <p:spPr bwMode="auto">
            <a:xfrm>
              <a:off x="864" y="2297"/>
              <a:ext cx="52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Vlan 10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216106" name="Text Box 68"/>
            <p:cNvSpPr txBox="1">
              <a:spLocks noChangeArrowheads="1"/>
            </p:cNvSpPr>
            <p:nvPr/>
          </p:nvSpPr>
          <p:spPr bwMode="auto">
            <a:xfrm>
              <a:off x="1791" y="2297"/>
              <a:ext cx="52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Vlan 20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216107" name="Text Box 69"/>
            <p:cNvSpPr txBox="1">
              <a:spLocks noChangeArrowheads="1"/>
            </p:cNvSpPr>
            <p:nvPr/>
          </p:nvSpPr>
          <p:spPr bwMode="auto">
            <a:xfrm>
              <a:off x="2407" y="2266"/>
              <a:ext cx="52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Vlan 10</a:t>
              </a:r>
              <a:endParaRPr lang="en-US" altLang="zh-CN" sz="1600" b="1">
                <a:solidFill>
                  <a:srgbClr val="000000"/>
                </a:solidFill>
              </a:endParaRPr>
            </a:p>
          </p:txBody>
        </p:sp>
        <p:sp>
          <p:nvSpPr>
            <p:cNvPr id="216108" name="Text Box 70"/>
            <p:cNvSpPr txBox="1">
              <a:spLocks noChangeArrowheads="1"/>
            </p:cNvSpPr>
            <p:nvPr/>
          </p:nvSpPr>
          <p:spPr bwMode="auto">
            <a:xfrm>
              <a:off x="2350" y="3210"/>
              <a:ext cx="148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99"/>
                  </a:solidFill>
                </a:rPr>
                <a:t>A                  B</a:t>
              </a:r>
              <a:endParaRPr lang="en-US" altLang="zh-CN" sz="2000" b="1">
                <a:solidFill>
                  <a:srgbClr val="000099"/>
                </a:solidFill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99"/>
                  </a:solidFill>
                </a:rPr>
                <a:t>A                  C</a:t>
              </a:r>
              <a:endParaRPr lang="en-US" altLang="zh-CN" sz="2000" b="1">
                <a:solidFill>
                  <a:srgbClr val="000099"/>
                </a:solidFill>
              </a:endParaRPr>
            </a:p>
          </p:txBody>
        </p:sp>
        <p:sp>
          <p:nvSpPr>
            <p:cNvPr id="216109" name="Line 71"/>
            <p:cNvSpPr>
              <a:spLocks noChangeShapeType="1"/>
            </p:cNvSpPr>
            <p:nvPr/>
          </p:nvSpPr>
          <p:spPr bwMode="auto">
            <a:xfrm>
              <a:off x="2545" y="3315"/>
              <a:ext cx="7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10" name="Line 72"/>
            <p:cNvSpPr>
              <a:spLocks noChangeShapeType="1"/>
            </p:cNvSpPr>
            <p:nvPr/>
          </p:nvSpPr>
          <p:spPr bwMode="auto">
            <a:xfrm flipH="1">
              <a:off x="2545" y="3349"/>
              <a:ext cx="7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11" name="Line 73"/>
            <p:cNvSpPr>
              <a:spLocks noChangeShapeType="1"/>
            </p:cNvSpPr>
            <p:nvPr/>
          </p:nvSpPr>
          <p:spPr bwMode="auto">
            <a:xfrm>
              <a:off x="2545" y="3560"/>
              <a:ext cx="7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12" name="Line 74"/>
            <p:cNvSpPr>
              <a:spLocks noChangeShapeType="1"/>
            </p:cNvSpPr>
            <p:nvPr/>
          </p:nvSpPr>
          <p:spPr bwMode="auto">
            <a:xfrm flipH="1">
              <a:off x="2545" y="3594"/>
              <a:ext cx="7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13" name="Text Box 75"/>
            <p:cNvSpPr txBox="1">
              <a:spLocks noChangeArrowheads="1"/>
            </p:cNvSpPr>
            <p:nvPr/>
          </p:nvSpPr>
          <p:spPr bwMode="auto">
            <a:xfrm>
              <a:off x="2764" y="3203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</a:rPr>
                <a:t>X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18540" name="Group 76"/>
          <p:cNvGraphicFramePr>
            <a:graphicFrameLocks noGrp="1"/>
          </p:cNvGraphicFramePr>
          <p:nvPr/>
        </p:nvGraphicFramePr>
        <p:xfrm>
          <a:off x="4910006" y="2564904"/>
          <a:ext cx="4418145" cy="1714501"/>
        </p:xfrm>
        <a:graphic>
          <a:graphicData uri="http://schemas.openxmlformats.org/drawingml/2006/table">
            <a:tbl>
              <a:tblPr/>
              <a:tblGrid>
                <a:gridCol w="1583928"/>
                <a:gridCol w="1411950"/>
                <a:gridCol w="1422267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交换机端口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7500" marR="97500" marT="46800" marB="4680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MAC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7500" marR="975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VLAN ID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7500" marR="975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4001B"/>
                    </a:soli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F0/1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9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9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9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F0/2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9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9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20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9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F0/3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9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C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9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细黑" panose="02010600040101010101" pitchFamily="2" charset="-122"/>
                        </a:rPr>
                        <a:t>10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细黑" panose="02010600040101010101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FFFFFF">
                            <a:gamma/>
                            <a:shade val="96078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1795" y="342900"/>
            <a:ext cx="9551670" cy="763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2018008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3090" y="342900"/>
            <a:ext cx="763270" cy="763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5295" y="395605"/>
            <a:ext cx="137795" cy="7835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16" name="文本框 1"/>
          <p:cNvSpPr txBox="1"/>
          <p:nvPr/>
        </p:nvSpPr>
        <p:spPr>
          <a:xfrm>
            <a:off x="1356360" y="463550"/>
            <a:ext cx="7770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rPr>
              <a:t>第三章   数据链路层</a:t>
            </a:r>
            <a:endParaRPr lang="zh-CN" altLang="en-US" sz="2800" b="1" dirty="0">
              <a:solidFill>
                <a:schemeClr val="bg1"/>
              </a:solidFill>
              <a:latin typeface="造字工房言宋体" charset="-122"/>
              <a:ea typeface="造字工房言宋体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43327" y="1713826"/>
            <a:ext cx="5477156" cy="3821761"/>
            <a:chOff x="6864" y="4869"/>
            <a:chExt cx="7426" cy="4138"/>
          </a:xfrm>
        </p:grpSpPr>
        <p:cxnSp>
          <p:nvCxnSpPr>
            <p:cNvPr id="4" name="直接连接符 3"/>
            <p:cNvCxnSpPr/>
            <p:nvPr>
              <p:custDataLst>
                <p:tags r:id="rId3"/>
              </p:custDataLst>
            </p:nvPr>
          </p:nvCxnSpPr>
          <p:spPr>
            <a:xfrm>
              <a:off x="10258" y="8754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4"/>
              </p:custDataLst>
            </p:nvPr>
          </p:nvCxnSpPr>
          <p:spPr>
            <a:xfrm>
              <a:off x="10435" y="5468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5"/>
              </p:custDataLst>
            </p:nvPr>
          </p:nvCxnSpPr>
          <p:spPr>
            <a:xfrm>
              <a:off x="10435" y="6141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6"/>
              </p:custDataLst>
            </p:nvPr>
          </p:nvCxnSpPr>
          <p:spPr>
            <a:xfrm>
              <a:off x="10435" y="6815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0" name="直接连接符 49"/>
            <p:cNvCxnSpPr/>
            <p:nvPr>
              <p:custDataLst>
                <p:tags r:id="rId7"/>
              </p:custDataLst>
            </p:nvPr>
          </p:nvCxnSpPr>
          <p:spPr>
            <a:xfrm>
              <a:off x="10435" y="7489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51" name="直接连接符 50"/>
            <p:cNvCxnSpPr/>
            <p:nvPr>
              <p:custDataLst>
                <p:tags r:id="rId8"/>
              </p:custDataLst>
            </p:nvPr>
          </p:nvCxnSpPr>
          <p:spPr>
            <a:xfrm>
              <a:off x="10435" y="8163"/>
              <a:ext cx="491" cy="0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6864" y="4869"/>
              <a:ext cx="3788" cy="41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</p:spPr>
          <p:txBody>
            <a:bodyPr rot="0" spcFirstLastPara="0" vertOverflow="overflow" horzOverflow="overflow" vert="horz" wrap="square" lIns="91440" tIns="45720" rIns="396000" bIns="45720" numCol="1" spcCol="0" rtlCol="0" fromWordArt="0" anchor="ctr" anchorCtr="0" forceAA="0" compatLnSpc="1">
              <a:noAutofit/>
            </a:bodyPr>
            <a:p>
              <a:pPr algn="ctr">
                <a:lnSpc>
                  <a:spcPct val="120000"/>
                </a:lnSpc>
              </a:pPr>
              <a:endParaRPr lang="da-DK" altLang="zh-CN" sz="2400" dirty="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5" name="任意多边形 64"/>
            <p:cNvSpPr/>
            <p:nvPr>
              <p:custDataLst>
                <p:tags r:id="rId10"/>
              </p:custDataLst>
            </p:nvPr>
          </p:nvSpPr>
          <p:spPr>
            <a:xfrm>
              <a:off x="6864" y="4874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6" name="任意多边形 65"/>
            <p:cNvSpPr/>
            <p:nvPr>
              <p:custDataLst>
                <p:tags r:id="rId11"/>
              </p:custDataLst>
            </p:nvPr>
          </p:nvSpPr>
          <p:spPr>
            <a:xfrm flipV="1">
              <a:off x="6864" y="8585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7" name="任意多边形 66"/>
            <p:cNvSpPr/>
            <p:nvPr>
              <p:custDataLst>
                <p:tags r:id="rId12"/>
              </p:custDataLst>
            </p:nvPr>
          </p:nvSpPr>
          <p:spPr>
            <a:xfrm flipH="1">
              <a:off x="10479" y="4869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8" name="任意多边形 67"/>
            <p:cNvSpPr/>
            <p:nvPr>
              <p:custDataLst>
                <p:tags r:id="rId13"/>
              </p:custDataLst>
            </p:nvPr>
          </p:nvSpPr>
          <p:spPr>
            <a:xfrm flipH="1" flipV="1">
              <a:off x="10479" y="8593"/>
              <a:ext cx="173" cy="173"/>
            </a:xfrm>
            <a:custGeom>
              <a:avLst/>
              <a:gdLst>
                <a:gd name="connsiteX0" fmla="*/ 0 w 192533"/>
                <a:gd name="connsiteY0" fmla="*/ 0 h 192533"/>
                <a:gd name="connsiteX1" fmla="*/ 192533 w 192533"/>
                <a:gd name="connsiteY1" fmla="*/ 0 h 192533"/>
                <a:gd name="connsiteX2" fmla="*/ 158303 w 192533"/>
                <a:gd name="connsiteY2" fmla="*/ 34230 h 192533"/>
                <a:gd name="connsiteX3" fmla="*/ 34230 w 192533"/>
                <a:gd name="connsiteY3" fmla="*/ 34230 h 192533"/>
                <a:gd name="connsiteX4" fmla="*/ 34230 w 192533"/>
                <a:gd name="connsiteY4" fmla="*/ 158303 h 192533"/>
                <a:gd name="connsiteX5" fmla="*/ 0 w 192533"/>
                <a:gd name="connsiteY5" fmla="*/ 192533 h 19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533" h="192533">
                  <a:moveTo>
                    <a:pt x="0" y="0"/>
                  </a:moveTo>
                  <a:lnTo>
                    <a:pt x="192533" y="0"/>
                  </a:lnTo>
                  <a:lnTo>
                    <a:pt x="158303" y="34230"/>
                  </a:lnTo>
                  <a:lnTo>
                    <a:pt x="34230" y="34230"/>
                  </a:lnTo>
                  <a:lnTo>
                    <a:pt x="34230" y="158303"/>
                  </a:lnTo>
                  <a:lnTo>
                    <a:pt x="0" y="19253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just">
                <a:lnSpc>
                  <a:spcPct val="140000"/>
                </a:lnSpc>
              </a:pPr>
              <a:endParaRPr lang="zh-CN" altLang="en-US" sz="2400" dirty="0" err="1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59" name="圆角矩形 18"/>
            <p:cNvSpPr/>
            <p:nvPr>
              <p:custDataLst>
                <p:tags r:id="rId14"/>
              </p:custDataLst>
            </p:nvPr>
          </p:nvSpPr>
          <p:spPr>
            <a:xfrm>
              <a:off x="10926" y="5206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1F74AD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3.1 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链路层功能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0" name="圆角矩形 45"/>
            <p:cNvSpPr/>
            <p:nvPr>
              <p:custDataLst>
                <p:tags r:id="rId15"/>
              </p:custDataLst>
            </p:nvPr>
          </p:nvSpPr>
          <p:spPr>
            <a:xfrm>
              <a:off x="10926" y="5880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3498D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7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3.2 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点到点信道的链路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61" name="圆角矩形 53"/>
            <p:cNvSpPr/>
            <p:nvPr>
              <p:custDataLst>
                <p:tags r:id="rId16"/>
              </p:custDataLst>
            </p:nvPr>
          </p:nvSpPr>
          <p:spPr>
            <a:xfrm>
              <a:off x="10926" y="6555"/>
              <a:ext cx="3363" cy="525"/>
            </a:xfrm>
            <a:prstGeom prst="roundRect">
              <a:avLst>
                <a:gd name="adj" fmla="val 7973"/>
              </a:avLst>
            </a:prstGeom>
            <a:solidFill>
              <a:srgbClr val="1AA3AA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3.3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广播信道的链路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1" name="圆角矩形 61"/>
            <p:cNvSpPr/>
            <p:nvPr>
              <p:custDataLst>
                <p:tags r:id="rId17"/>
              </p:custDataLst>
            </p:nvPr>
          </p:nvSpPr>
          <p:spPr>
            <a:xfrm>
              <a:off x="10926" y="7229"/>
              <a:ext cx="3364" cy="525"/>
            </a:xfrm>
            <a:prstGeom prst="roundRect">
              <a:avLst>
                <a:gd name="adj" fmla="val 7973"/>
              </a:avLst>
            </a:prstGeom>
            <a:solidFill>
              <a:srgbClr val="69A35B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3.4</a:t>
              </a:r>
              <a:r>
                <a:rPr lang="zh-CN" altLang="en-US" sz="2400" b="1">
                  <a:solidFill>
                    <a:schemeClr val="bg1"/>
                  </a:solidFill>
                  <a:latin typeface="造字工房言宋体" charset="-122"/>
                  <a:ea typeface="造字工房言宋体" charset="-122"/>
                  <a:cs typeface="造字工房言宋体" charset="-122"/>
                  <a:sym typeface="+mn-ea"/>
                </a:rPr>
                <a:t>高速以太网</a:t>
              </a:r>
              <a:endParaRPr lang="zh-CN" altLang="en-US" sz="2400" b="1">
                <a:solidFill>
                  <a:schemeClr val="bg1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endParaRPr>
            </a:p>
          </p:txBody>
        </p:sp>
        <p:sp>
          <p:nvSpPr>
            <p:cNvPr id="76" name="圆角矩形 69"/>
            <p:cNvSpPr/>
            <p:nvPr>
              <p:custDataLst>
                <p:tags r:id="rId18"/>
              </p:custDataLst>
            </p:nvPr>
          </p:nvSpPr>
          <p:spPr>
            <a:xfrm>
              <a:off x="10926" y="7896"/>
              <a:ext cx="3362" cy="525"/>
            </a:xfrm>
            <a:prstGeom prst="roundRect">
              <a:avLst>
                <a:gd name="adj" fmla="val 7973"/>
              </a:avLst>
            </a:prstGeom>
            <a:solidFill>
              <a:srgbClr val="9BBB59"/>
            </a:solidFill>
          </p:spPr>
          <p:txBody>
  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  <a:norm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3.5 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造字工房言宋体" charset="-122"/>
                  <a:cs typeface="Times New Roman" panose="02020603050405020304" pitchFamily="18" charset="0"/>
                  <a:sym typeface="+mn-ea"/>
                </a:rPr>
                <a:t>扩展以太网</a:t>
              </a:r>
              <a:endPara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造字工房言宋体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9"/>
              </p:custDataLst>
            </p:nvPr>
          </p:nvSpPr>
          <p:spPr>
            <a:xfrm>
              <a:off x="10869" y="541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3" name="椭圆 82"/>
            <p:cNvSpPr/>
            <p:nvPr>
              <p:custDataLst>
                <p:tags r:id="rId20"/>
              </p:custDataLst>
            </p:nvPr>
          </p:nvSpPr>
          <p:spPr>
            <a:xfrm>
              <a:off x="10869" y="6085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4" name="椭圆 83"/>
            <p:cNvSpPr/>
            <p:nvPr>
              <p:custDataLst>
                <p:tags r:id="rId21"/>
              </p:custDataLst>
            </p:nvPr>
          </p:nvSpPr>
          <p:spPr>
            <a:xfrm>
              <a:off x="10869" y="675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5" name="椭圆 84"/>
            <p:cNvSpPr/>
            <p:nvPr>
              <p:custDataLst>
                <p:tags r:id="rId22"/>
              </p:custDataLst>
            </p:nvPr>
          </p:nvSpPr>
          <p:spPr>
            <a:xfrm>
              <a:off x="10869" y="7431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sp>
          <p:nvSpPr>
            <p:cNvPr id="86" name="椭圆 85"/>
            <p:cNvSpPr/>
            <p:nvPr>
              <p:custDataLst>
                <p:tags r:id="rId23"/>
              </p:custDataLst>
            </p:nvPr>
          </p:nvSpPr>
          <p:spPr>
            <a:xfrm>
              <a:off x="10813" y="8727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864" y="5579"/>
              <a:ext cx="3788" cy="1965"/>
            </a:xfrm>
            <a:prstGeom prst="rect">
              <a:avLst/>
            </a:prstGeom>
          </p:spPr>
        </p:pic>
        <p:sp>
          <p:nvSpPr>
            <p:cNvPr id="3" name="椭圆 2"/>
            <p:cNvSpPr/>
            <p:nvPr>
              <p:custDataLst>
                <p:tags r:id="rId25"/>
              </p:custDataLst>
            </p:nvPr>
          </p:nvSpPr>
          <p:spPr>
            <a:xfrm>
              <a:off x="10941" y="8164"/>
              <a:ext cx="113" cy="113"/>
            </a:xfrm>
            <a:prstGeom prst="ellipse">
              <a:avLst/>
            </a:prstGeom>
            <a:solidFill>
              <a:sysClr val="window" lastClr="FFFFFF"/>
            </a:solidFill>
            <a:ln w="25400">
              <a:solidFill>
                <a:srgbClr val="1F74AD">
                  <a:lumMod val="60000"/>
                  <a:lumOff val="40000"/>
                </a:srgbClr>
              </a:solidFill>
            </a:ln>
          </p:spPr>
          <p:style>
            <a:lnRef idx="2">
              <a:srgbClr val="1F74AD">
                <a:shade val="50000"/>
              </a:srgbClr>
            </a:lnRef>
            <a:fillRef idx="1">
              <a:srgbClr val="1F74AD"/>
            </a:fillRef>
            <a:effectRef idx="0">
              <a:srgbClr val="1F74AD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 sz="2400">
                <a:solidFill>
                  <a:schemeClr val="bg1"/>
                </a:solidFill>
                <a:latin typeface="造字工房言宋体" charset="-122"/>
                <a:ea typeface="造字工房言宋体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" name="圆角矩形 18"/>
          <p:cNvSpPr/>
          <p:nvPr>
            <p:custDataLst>
              <p:tags r:id="rId26"/>
            </p:custDataLst>
          </p:nvPr>
        </p:nvSpPr>
        <p:spPr>
          <a:xfrm>
            <a:off x="5466620" y="5099106"/>
            <a:ext cx="2479693" cy="484878"/>
          </a:xfrm>
          <a:prstGeom prst="roundRect">
            <a:avLst>
              <a:gd name="adj" fmla="val 7973"/>
            </a:avLst>
          </a:prstGeom>
          <a:solidFill>
            <a:srgbClr val="1F74AD"/>
          </a:solidFill>
        </p:spPr>
        <p:txBody>
          <a:bodyPr rot="0" spcFirstLastPara="0" vertOverflow="overflow" horzOverflow="overflow" vert="horz" wrap="square" lIns="180000" tIns="0" rIns="91440" bIns="0" numCol="1" spcCol="0" rtlCol="0" fromWordArt="0" anchor="ctr" anchorCtr="0" forceAA="0" compatLnSpc="1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400" b="1">
                <a:solidFill>
                  <a:schemeClr val="accent4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3.6</a:t>
            </a:r>
            <a:r>
              <a:rPr lang="zh-CN" altLang="zh-CN" sz="2400" b="1">
                <a:solidFill>
                  <a:schemeClr val="accent4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 </a:t>
            </a:r>
            <a:r>
              <a:rPr lang="en-US" altLang="zh-CN" sz="2400" b="1">
                <a:solidFill>
                  <a:schemeClr val="accent4"/>
                </a:solidFill>
                <a:latin typeface="造字工房言宋体" charset="-122"/>
                <a:ea typeface="造字工房言宋体" charset="-122"/>
                <a:cs typeface="造字工房言宋体" charset="-122"/>
                <a:sym typeface="+mn-ea"/>
              </a:rPr>
              <a:t>VLAN</a:t>
            </a:r>
            <a:endParaRPr lang="en-US" altLang="zh-CN" sz="2400" b="1">
              <a:solidFill>
                <a:schemeClr val="accent4"/>
              </a:solidFill>
              <a:latin typeface="造字工房言宋体" charset="-122"/>
              <a:ea typeface="造字工房言宋体" charset="-122"/>
              <a:cs typeface="造字工房言宋体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802.1Q工作原理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092" name="Text Box 3"/>
          <p:cNvSpPr txBox="1">
            <a:spLocks noChangeArrowheads="1"/>
          </p:cNvSpPr>
          <p:nvPr/>
        </p:nvSpPr>
        <p:spPr bwMode="auto">
          <a:xfrm>
            <a:off x="932714" y="1196752"/>
            <a:ext cx="8268758" cy="256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802.1Q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工作特点：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802.1Q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数据帧传输对于用户是完全透明的。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Trunk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上默认会转发交换机上存在的所有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的数据。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交换机在从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Trunk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口转发数据前会在数据打上个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Tag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标签，在到达另一交换机后，再剥去此标签。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7093" name="Line 4"/>
          <p:cNvSpPr>
            <a:spLocks noChangeShapeType="1"/>
          </p:cNvSpPr>
          <p:nvPr/>
        </p:nvSpPr>
        <p:spPr bwMode="auto">
          <a:xfrm>
            <a:off x="3418862" y="5156895"/>
            <a:ext cx="3993356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7094" name="Picture 5" descr="Route-processo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77" y="4869558"/>
            <a:ext cx="116945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095" name="Picture 6" descr="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13" y="5493445"/>
            <a:ext cx="78078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096" name="Freeform 7"/>
          <p:cNvSpPr/>
          <p:nvPr/>
        </p:nvSpPr>
        <p:spPr bwMode="auto">
          <a:xfrm>
            <a:off x="2161695" y="5085458"/>
            <a:ext cx="1136782" cy="538163"/>
          </a:xfrm>
          <a:custGeom>
            <a:avLst/>
            <a:gdLst>
              <a:gd name="T0" fmla="*/ 2147483647 w 632"/>
              <a:gd name="T1" fmla="*/ 0 h 286"/>
              <a:gd name="T2" fmla="*/ 0 w 632"/>
              <a:gd name="T3" fmla="*/ 0 h 286"/>
              <a:gd name="T4" fmla="*/ 0 w 632"/>
              <a:gd name="T5" fmla="*/ 2147483647 h 2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2" h="286">
                <a:moveTo>
                  <a:pt x="631" y="0"/>
                </a:moveTo>
                <a:lnTo>
                  <a:pt x="0" y="0"/>
                </a:lnTo>
                <a:lnTo>
                  <a:pt x="0" y="285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7097" name="Picture 8" descr="Route-processo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81" y="4902896"/>
            <a:ext cx="116945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098" name="Freeform 9"/>
          <p:cNvSpPr/>
          <p:nvPr/>
        </p:nvSpPr>
        <p:spPr bwMode="auto">
          <a:xfrm>
            <a:off x="7898920" y="5055296"/>
            <a:ext cx="1128183" cy="511175"/>
          </a:xfrm>
          <a:custGeom>
            <a:avLst/>
            <a:gdLst>
              <a:gd name="T0" fmla="*/ 0 w 590"/>
              <a:gd name="T1" fmla="*/ 0 h 191"/>
              <a:gd name="T2" fmla="*/ 2147483647 w 590"/>
              <a:gd name="T3" fmla="*/ 0 h 191"/>
              <a:gd name="T4" fmla="*/ 2147483647 w 590"/>
              <a:gd name="T5" fmla="*/ 2147483647 h 1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0" h="191">
                <a:moveTo>
                  <a:pt x="0" y="0"/>
                </a:moveTo>
                <a:lnTo>
                  <a:pt x="589" y="0"/>
                </a:lnTo>
                <a:lnTo>
                  <a:pt x="589" y="19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8" name="Rectangle 10"/>
          <p:cNvSpPr>
            <a:spLocks noChangeArrowheads="1"/>
          </p:cNvSpPr>
          <p:nvPr/>
        </p:nvSpPr>
        <p:spPr bwMode="auto">
          <a:xfrm>
            <a:off x="1886528" y="5806182"/>
            <a:ext cx="510778" cy="1603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00" name="Rectangle 11"/>
          <p:cNvSpPr>
            <a:spLocks noChangeArrowheads="1"/>
          </p:cNvSpPr>
          <p:nvPr/>
        </p:nvSpPr>
        <p:spPr bwMode="auto">
          <a:xfrm>
            <a:off x="2474697" y="5566470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kumimoji="1" lang="en-US" altLang="zh-CN" sz="1600" b="1">
                <a:latin typeface="宋体" panose="02010600030101010101" pitchFamily="2" charset="-122"/>
              </a:rPr>
              <a:t>A</a:t>
            </a:r>
            <a:endParaRPr kumimoji="1" lang="en-US" altLang="zh-CN" sz="1600" b="1">
              <a:latin typeface="宋体" panose="02010600030101010101" pitchFamily="2" charset="-122"/>
            </a:endParaRPr>
          </a:p>
        </p:txBody>
      </p:sp>
      <p:sp>
        <p:nvSpPr>
          <p:cNvPr id="319500" name="Rectangle 12"/>
          <p:cNvSpPr>
            <a:spLocks noChangeArrowheads="1"/>
          </p:cNvSpPr>
          <p:nvPr/>
        </p:nvSpPr>
        <p:spPr bwMode="auto">
          <a:xfrm>
            <a:off x="3255482" y="4364733"/>
            <a:ext cx="132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None/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交换机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1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9501" name="Rectangle 13"/>
          <p:cNvSpPr>
            <a:spLocks noChangeArrowheads="1"/>
          </p:cNvSpPr>
          <p:nvPr/>
        </p:nvSpPr>
        <p:spPr bwMode="auto">
          <a:xfrm>
            <a:off x="6741499" y="4340920"/>
            <a:ext cx="1320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None/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交换机</a:t>
            </a: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1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19502" name="Group 14"/>
          <p:cNvGrpSpPr/>
          <p:nvPr/>
        </p:nvGrpSpPr>
        <p:grpSpPr bwMode="auto">
          <a:xfrm>
            <a:off x="3098981" y="5014021"/>
            <a:ext cx="699956" cy="166687"/>
            <a:chOff x="1364" y="1480"/>
            <a:chExt cx="407" cy="105"/>
          </a:xfrm>
        </p:grpSpPr>
        <p:sp>
          <p:nvSpPr>
            <p:cNvPr id="217113" name="Rectangle 15"/>
            <p:cNvSpPr>
              <a:spLocks noChangeArrowheads="1"/>
            </p:cNvSpPr>
            <p:nvPr/>
          </p:nvSpPr>
          <p:spPr bwMode="auto">
            <a:xfrm>
              <a:off x="1364" y="1481"/>
              <a:ext cx="124" cy="10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</a:ln>
            <a:effectLst>
              <a:outerShdw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7114" name="Rectangle 16"/>
            <p:cNvSpPr>
              <a:spLocks noChangeArrowheads="1"/>
            </p:cNvSpPr>
            <p:nvPr/>
          </p:nvSpPr>
          <p:spPr bwMode="auto">
            <a:xfrm>
              <a:off x="1474" y="1480"/>
              <a:ext cx="297" cy="1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9505" name="Rectangle 17"/>
          <p:cNvSpPr>
            <a:spLocks noChangeArrowheads="1"/>
          </p:cNvSpPr>
          <p:nvPr/>
        </p:nvSpPr>
        <p:spPr bwMode="auto">
          <a:xfrm>
            <a:off x="3098980" y="5028308"/>
            <a:ext cx="233892" cy="161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  <a:effectLst>
            <a:outerShdw algn="ctr" rotWithShape="0">
              <a:schemeClr val="tx1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7105" name="Picture 18" descr="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711" y="5422008"/>
            <a:ext cx="78078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06" name="Rectangle 19"/>
          <p:cNvSpPr>
            <a:spLocks noChangeArrowheads="1"/>
          </p:cNvSpPr>
          <p:nvPr/>
        </p:nvSpPr>
        <p:spPr bwMode="auto">
          <a:xfrm>
            <a:off x="8402818" y="5493445"/>
            <a:ext cx="412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None/>
            </a:pPr>
            <a:r>
              <a:rPr kumimoji="1" lang="en-US" altLang="zh-CN" sz="1600" b="1">
                <a:latin typeface="宋体" panose="02010600030101010101" pitchFamily="2" charset="-122"/>
              </a:rPr>
              <a:t>B</a:t>
            </a:r>
            <a:endParaRPr kumimoji="1" lang="en-US" altLang="zh-CN" sz="1600" b="1">
              <a:latin typeface="宋体" panose="02010600030101010101" pitchFamily="2" charset="-122"/>
            </a:endParaRPr>
          </a:p>
        </p:txBody>
      </p:sp>
      <p:sp>
        <p:nvSpPr>
          <p:cNvPr id="319508" name="Rectangle 20"/>
          <p:cNvSpPr>
            <a:spLocks noChangeArrowheads="1"/>
          </p:cNvSpPr>
          <p:nvPr/>
        </p:nvSpPr>
        <p:spPr bwMode="auto">
          <a:xfrm>
            <a:off x="7235080" y="5015607"/>
            <a:ext cx="213254" cy="165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  <a:effectLst>
            <a:outerShdw algn="ctr" rotWithShape="0">
              <a:schemeClr val="tx1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09" name="Rectangle 21"/>
          <p:cNvSpPr>
            <a:spLocks noChangeArrowheads="1"/>
          </p:cNvSpPr>
          <p:nvPr/>
        </p:nvSpPr>
        <p:spPr bwMode="auto">
          <a:xfrm>
            <a:off x="7424258" y="5014021"/>
            <a:ext cx="510778" cy="1603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09" name="AutoShape 22"/>
          <p:cNvSpPr>
            <a:spLocks noChangeArrowheads="1"/>
          </p:cNvSpPr>
          <p:nvPr/>
        </p:nvSpPr>
        <p:spPr bwMode="auto">
          <a:xfrm>
            <a:off x="992237" y="4653657"/>
            <a:ext cx="1248569" cy="577850"/>
          </a:xfrm>
          <a:prstGeom prst="wedgeEllipseCallout">
            <a:avLst>
              <a:gd name="adj1" fmla="val 28926"/>
              <a:gd name="adj2" fmla="val 121977"/>
            </a:avLst>
          </a:prstGeom>
          <a:solidFill>
            <a:srgbClr val="CED3DE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zh-CN" altLang="en-US" sz="1400" b="1">
                <a:solidFill>
                  <a:srgbClr val="A4001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数据帧</a:t>
            </a:r>
            <a:endParaRPr lang="zh-CN" altLang="en-US" sz="1400" b="1">
              <a:solidFill>
                <a:srgbClr val="A4001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9511" name="AutoShape 23"/>
          <p:cNvSpPr>
            <a:spLocks noChangeArrowheads="1"/>
          </p:cNvSpPr>
          <p:nvPr/>
        </p:nvSpPr>
        <p:spPr bwMode="auto">
          <a:xfrm>
            <a:off x="2474697" y="3717032"/>
            <a:ext cx="1637242" cy="577850"/>
          </a:xfrm>
          <a:prstGeom prst="wedgeEllipseCallout">
            <a:avLst>
              <a:gd name="adj1" fmla="val -5569"/>
              <a:gd name="adj2" fmla="val 150000"/>
            </a:avLst>
          </a:prstGeom>
          <a:solidFill>
            <a:srgbClr val="CED3DE">
              <a:alpha val="50195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buFontTx/>
              <a:buNone/>
            </a:pPr>
            <a:r>
              <a:rPr lang="en-US" altLang="zh-CN" sz="1400" b="1">
                <a:solidFill>
                  <a:srgbClr val="A4001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Tag</a:t>
            </a:r>
            <a:r>
              <a:rPr lang="zh-CN" altLang="en-US" sz="1400" b="1">
                <a:solidFill>
                  <a:srgbClr val="A4001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标签</a:t>
            </a:r>
            <a:endParaRPr lang="zh-CN" altLang="en-US" sz="1400" b="1">
              <a:solidFill>
                <a:srgbClr val="A4001B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9512" name="Text Box 24"/>
          <p:cNvSpPr txBox="1">
            <a:spLocks noChangeArrowheads="1"/>
          </p:cNvSpPr>
          <p:nvPr/>
        </p:nvSpPr>
        <p:spPr bwMode="auto">
          <a:xfrm>
            <a:off x="4139456" y="4704458"/>
            <a:ext cx="769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Trunk</a:t>
            </a:r>
            <a:endParaRPr kumimoji="1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9513" name="Text Box 25"/>
          <p:cNvSpPr txBox="1">
            <a:spLocks noChangeArrowheads="1"/>
          </p:cNvSpPr>
          <p:nvPr/>
        </p:nvSpPr>
        <p:spPr bwMode="auto">
          <a:xfrm>
            <a:off x="5909120" y="4679058"/>
            <a:ext cx="769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Trunk</a:t>
            </a:r>
            <a:endParaRPr kumimoji="1"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9 -0.01759 C -0.0077 -0.02754 -0.00561 -0.04004 -0.00305 -0.05 C -0.00305 -0.05208 -0.00257 -0.06805 -0.00385 -0.07315 C -0.00401 -0.07963 -0.00433 -0.08611 -0.00449 -0.09259 C -0.00465 -0.1 -0.00593 -0.10741 -0.00529 -0.11481 C -0.00529 -0.11528 -0.00065 -0.11296 -0.00032 -0.11296 C 0.0048 -0.11204 0.0181 -0.11134 0.02195 -0.11111 C 0.03077 -0.11227 0.0391 -0.11227 0.04823 -0.11296 C 0.05753 -0.11273 0.06682 -0.11296 0.07596 -0.11204 C 0.07836 -0.1118 0.08221 -0.10926 0.08221 -0.10903 C 0.08846 -0.10995 0.0915 -0.11065 0.09695 -0.11204 C 0.10897 -0.11065 0.12099 -0.11111 0.13301 -0.11296 C 0.13493 -0.11458 0.13926 -0.11666 0.13926 -0.11643 C 0.14214 -0.11574 0.14118 -0.11574 0.14278 -0.11574 L 0.14759 -0.11574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80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39427 -0.0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56 -0.00416 C 0.06907 -0.00833 0.11074 -0.0125 0.12901 -0.00416 C 0.14728 0.00417 0.13798 0.03681 0.13734 0.04584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8" grpId="0" animBg="1"/>
      <p:bldP spid="319498" grpId="1" animBg="1"/>
      <p:bldP spid="319505" grpId="0" animBg="1"/>
      <p:bldP spid="319505" grpId="1" animBg="1"/>
      <p:bldP spid="319508" grpId="0" animBg="1"/>
      <p:bldP spid="319509" grpId="0" animBg="1"/>
      <p:bldP spid="319509" grpId="1" animBg="1"/>
      <p:bldP spid="3195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3.6  </a:t>
            </a:r>
            <a:r>
              <a:rPr lang="zh-CN" altLang="zh-CN" dirty="0"/>
              <a:t>虚拟局域网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983" y="1844824"/>
            <a:ext cx="8346723" cy="33328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利用以太网交换机可以很方便地实现虚拟局域网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VLAN (Virtual LAN)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虚拟局域网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VLAN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是由一些局域网网段构成的</a:t>
            </a:r>
            <a:r>
              <a:rPr lang="zh-CN" altLang="zh-CN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与物理位置无关的逻辑组，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而这些网段具有某些共同的需求。每一个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VLAN 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的帧都有一个明确的标识符，指明发送这个帧的计算机是属于哪一个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VLAN</a:t>
            </a: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虚拟局域网其实只是局域网给用户提供的一种服务，而并不是一种新型局域网。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由于虚拟局域网是用户和网络资源的逻辑组合，因此可按照需要将有关设备和资源</a:t>
            </a:r>
            <a:r>
              <a:rPr lang="zh-CN" altLang="zh-CN" sz="2600" dirty="0"/>
              <a:t>非常方便地重新组合，使用户从不同的服务器或数据库中存取所需的资源。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altLang="en-US" dirty="0" err="1"/>
              <a:t>的概念</a:t>
            </a:r>
            <a:endParaRPr lang="zh-CN" altLang="en-US" dirty="0"/>
          </a:p>
        </p:txBody>
      </p:sp>
      <p:sp>
        <p:nvSpPr>
          <p:cNvPr id="206852" name="Text Box 3"/>
          <p:cNvSpPr txBox="1">
            <a:spLocks noChangeArrowheads="1"/>
          </p:cNvSpPr>
          <p:nvPr/>
        </p:nvSpPr>
        <p:spPr bwMode="auto">
          <a:xfrm>
            <a:off x="837455" y="1412776"/>
            <a:ext cx="8580041" cy="153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1200" indent="-254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lt"/>
                <a:ea typeface="+mn-ea"/>
              </a:rPr>
              <a:t>虚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拟局域网（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Virtual Local Area Network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17550" lvl="2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将一个物理交换机通过配置变成多个逻辑上的交换机。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17550" lvl="2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每一个逻辑交换机连接一个局域网（子网）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06853" name="Group 4"/>
          <p:cNvGrpSpPr/>
          <p:nvPr/>
        </p:nvGrpSpPr>
        <p:grpSpPr bwMode="auto">
          <a:xfrm>
            <a:off x="2144581" y="3068960"/>
            <a:ext cx="5276321" cy="3384550"/>
            <a:chOff x="1247" y="1933"/>
            <a:chExt cx="3068" cy="2132"/>
          </a:xfrm>
        </p:grpSpPr>
        <p:sp>
          <p:nvSpPr>
            <p:cNvPr id="327684" name="Oval 4"/>
            <p:cNvSpPr>
              <a:spLocks noChangeArrowheads="1"/>
            </p:cNvSpPr>
            <p:nvPr/>
          </p:nvSpPr>
          <p:spPr bwMode="auto">
            <a:xfrm rot="20052838">
              <a:off x="2927" y="1933"/>
              <a:ext cx="1304" cy="2132"/>
            </a:xfrm>
            <a:prstGeom prst="ellipse">
              <a:avLst/>
            </a:prstGeom>
            <a:gradFill rotWithShape="1">
              <a:gsLst>
                <a:gs pos="0">
                  <a:srgbClr val="66FF66">
                    <a:gamma/>
                    <a:tint val="22353"/>
                    <a:invGamma/>
                  </a:srgbClr>
                </a:gs>
                <a:gs pos="100000">
                  <a:srgbClr val="66FF66"/>
                </a:gs>
              </a:gsLst>
              <a:lin ang="2700000" scaled="1"/>
            </a:gradFill>
            <a:ln w="9525" algn="ctr">
              <a:solidFill>
                <a:srgbClr val="66FF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85" name="Oval 5"/>
            <p:cNvSpPr>
              <a:spLocks noChangeArrowheads="1"/>
            </p:cNvSpPr>
            <p:nvPr/>
          </p:nvSpPr>
          <p:spPr bwMode="auto">
            <a:xfrm rot="1503527">
              <a:off x="1619" y="1933"/>
              <a:ext cx="1303" cy="2132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tint val="15686"/>
                    <a:invGamma/>
                  </a:srgbClr>
                </a:gs>
              </a:gsLst>
              <a:lin ang="18900000" scaled="1"/>
            </a:gradFill>
            <a:ln w="9525" algn="ctr">
              <a:solidFill>
                <a:srgbClr val="FFFF00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86" name="Rectangle 6"/>
            <p:cNvSpPr>
              <a:spLocks noChangeArrowheads="1"/>
            </p:cNvSpPr>
            <p:nvPr/>
          </p:nvSpPr>
          <p:spPr bwMode="auto">
            <a:xfrm>
              <a:off x="2116" y="1973"/>
              <a:ext cx="1581" cy="28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87" name="Freeform 7"/>
            <p:cNvSpPr/>
            <p:nvPr/>
          </p:nvSpPr>
          <p:spPr bwMode="auto">
            <a:xfrm>
              <a:off x="2353" y="2054"/>
              <a:ext cx="160" cy="159"/>
            </a:xfrm>
            <a:custGeom>
              <a:avLst/>
              <a:gdLst>
                <a:gd name="T0" fmla="*/ 76088 w 454"/>
                <a:gd name="T1" fmla="*/ 0 h 499"/>
                <a:gd name="T2" fmla="*/ 0 w 454"/>
                <a:gd name="T3" fmla="*/ 68794 h 499"/>
                <a:gd name="T4" fmla="*/ 0 w 454"/>
                <a:gd name="T5" fmla="*/ 252413 h 499"/>
                <a:gd name="T6" fmla="*/ 254000 w 454"/>
                <a:gd name="T7" fmla="*/ 252413 h 499"/>
                <a:gd name="T8" fmla="*/ 254000 w 454"/>
                <a:gd name="T9" fmla="*/ 68794 h 499"/>
                <a:gd name="T10" fmla="*/ 177352 w 454"/>
                <a:gd name="T11" fmla="*/ 0 h 499"/>
                <a:gd name="T12" fmla="*/ 76088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88" name="Freeform 8"/>
            <p:cNvSpPr/>
            <p:nvPr/>
          </p:nvSpPr>
          <p:spPr bwMode="auto">
            <a:xfrm>
              <a:off x="2669" y="2054"/>
              <a:ext cx="159" cy="159"/>
            </a:xfrm>
            <a:custGeom>
              <a:avLst/>
              <a:gdLst>
                <a:gd name="T0" fmla="*/ 75612 w 454"/>
                <a:gd name="T1" fmla="*/ 0 h 499"/>
                <a:gd name="T2" fmla="*/ 0 w 454"/>
                <a:gd name="T3" fmla="*/ 68794 h 499"/>
                <a:gd name="T4" fmla="*/ 0 w 454"/>
                <a:gd name="T5" fmla="*/ 252413 h 499"/>
                <a:gd name="T6" fmla="*/ 252412 w 454"/>
                <a:gd name="T7" fmla="*/ 252413 h 499"/>
                <a:gd name="T8" fmla="*/ 252412 w 454"/>
                <a:gd name="T9" fmla="*/ 68794 h 499"/>
                <a:gd name="T10" fmla="*/ 176244 w 454"/>
                <a:gd name="T11" fmla="*/ 0 h 499"/>
                <a:gd name="T12" fmla="*/ 75612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89" name="Freeform 9"/>
            <p:cNvSpPr/>
            <p:nvPr/>
          </p:nvSpPr>
          <p:spPr bwMode="auto">
            <a:xfrm>
              <a:off x="2986" y="2054"/>
              <a:ext cx="157" cy="159"/>
            </a:xfrm>
            <a:custGeom>
              <a:avLst/>
              <a:gdLst>
                <a:gd name="T0" fmla="*/ 74662 w 454"/>
                <a:gd name="T1" fmla="*/ 0 h 499"/>
                <a:gd name="T2" fmla="*/ 0 w 454"/>
                <a:gd name="T3" fmla="*/ 68794 h 499"/>
                <a:gd name="T4" fmla="*/ 0 w 454"/>
                <a:gd name="T5" fmla="*/ 252413 h 499"/>
                <a:gd name="T6" fmla="*/ 249238 w 454"/>
                <a:gd name="T7" fmla="*/ 252413 h 499"/>
                <a:gd name="T8" fmla="*/ 249238 w 454"/>
                <a:gd name="T9" fmla="*/ 68794 h 499"/>
                <a:gd name="T10" fmla="*/ 174027 w 454"/>
                <a:gd name="T11" fmla="*/ 0 h 499"/>
                <a:gd name="T12" fmla="*/ 74662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90" name="Freeform 10"/>
            <p:cNvSpPr/>
            <p:nvPr/>
          </p:nvSpPr>
          <p:spPr bwMode="auto">
            <a:xfrm>
              <a:off x="3302" y="2054"/>
              <a:ext cx="158" cy="159"/>
            </a:xfrm>
            <a:custGeom>
              <a:avLst/>
              <a:gdLst>
                <a:gd name="T0" fmla="*/ 75137 w 454"/>
                <a:gd name="T1" fmla="*/ 0 h 499"/>
                <a:gd name="T2" fmla="*/ 0 w 454"/>
                <a:gd name="T3" fmla="*/ 68794 h 499"/>
                <a:gd name="T4" fmla="*/ 0 w 454"/>
                <a:gd name="T5" fmla="*/ 252413 h 499"/>
                <a:gd name="T6" fmla="*/ 250825 w 454"/>
                <a:gd name="T7" fmla="*/ 252413 h 499"/>
                <a:gd name="T8" fmla="*/ 250825 w 454"/>
                <a:gd name="T9" fmla="*/ 68794 h 499"/>
                <a:gd name="T10" fmla="*/ 175136 w 454"/>
                <a:gd name="T11" fmla="*/ 0 h 499"/>
                <a:gd name="T12" fmla="*/ 75137 w 454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4"/>
                <a:gd name="T22" fmla="*/ 0 h 499"/>
                <a:gd name="T23" fmla="*/ 454 w 454"/>
                <a:gd name="T24" fmla="*/ 499 h 4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4" h="499">
                  <a:moveTo>
                    <a:pt x="136" y="0"/>
                  </a:moveTo>
                  <a:lnTo>
                    <a:pt x="0" y="136"/>
                  </a:lnTo>
                  <a:lnTo>
                    <a:pt x="0" y="499"/>
                  </a:lnTo>
                  <a:lnTo>
                    <a:pt x="454" y="499"/>
                  </a:lnTo>
                  <a:lnTo>
                    <a:pt x="454" y="136"/>
                  </a:lnTo>
                  <a:lnTo>
                    <a:pt x="317" y="0"/>
                  </a:lnTo>
                  <a:lnTo>
                    <a:pt x="136" y="0"/>
                  </a:lnTo>
                  <a:close/>
                </a:path>
              </a:pathLst>
            </a:custGeom>
            <a:gradFill rotWithShape="1">
              <a:gsLst>
                <a:gs pos="0">
                  <a:srgbClr val="333399"/>
                </a:gs>
                <a:gs pos="50000">
                  <a:srgbClr val="9191C8"/>
                </a:gs>
                <a:gs pos="100000">
                  <a:srgbClr val="333399"/>
                </a:gs>
              </a:gsLst>
              <a:lin ang="2700000" scaled="1"/>
            </a:gradFill>
            <a:ln w="9525">
              <a:solidFill>
                <a:srgbClr val="333399"/>
              </a:solidFill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06861" name="Text Box 11"/>
            <p:cNvSpPr txBox="1">
              <a:spLocks noChangeArrowheads="1"/>
            </p:cNvSpPr>
            <p:nvPr/>
          </p:nvSpPr>
          <p:spPr bwMode="auto">
            <a:xfrm>
              <a:off x="1563" y="2095"/>
              <a:ext cx="5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</a:rPr>
                <a:t>交换机</a:t>
              </a:r>
              <a:endParaRPr lang="zh-CN" alt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327692" name="Line 12"/>
            <p:cNvSpPr>
              <a:spLocks noChangeShapeType="1"/>
            </p:cNvSpPr>
            <p:nvPr/>
          </p:nvSpPr>
          <p:spPr bwMode="auto">
            <a:xfrm flipH="1" flipV="1">
              <a:off x="2551" y="2817"/>
              <a:ext cx="198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93" name="Line 13"/>
            <p:cNvSpPr>
              <a:spLocks noChangeShapeType="1"/>
            </p:cNvSpPr>
            <p:nvPr/>
          </p:nvSpPr>
          <p:spPr bwMode="auto">
            <a:xfrm flipV="1">
              <a:off x="3065" y="2214"/>
              <a:ext cx="0" cy="603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94" name="Line 14"/>
            <p:cNvSpPr>
              <a:spLocks noChangeShapeType="1"/>
            </p:cNvSpPr>
            <p:nvPr/>
          </p:nvSpPr>
          <p:spPr bwMode="auto">
            <a:xfrm flipV="1">
              <a:off x="2749" y="2214"/>
              <a:ext cx="0" cy="603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95" name="Line 15"/>
            <p:cNvSpPr>
              <a:spLocks noChangeShapeType="1"/>
            </p:cNvSpPr>
            <p:nvPr/>
          </p:nvSpPr>
          <p:spPr bwMode="auto">
            <a:xfrm flipV="1">
              <a:off x="2551" y="2817"/>
              <a:ext cx="0" cy="363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96" name="Line 16"/>
            <p:cNvSpPr>
              <a:spLocks noChangeShapeType="1"/>
            </p:cNvSpPr>
            <p:nvPr/>
          </p:nvSpPr>
          <p:spPr bwMode="auto">
            <a:xfrm flipH="1" flipV="1">
              <a:off x="3065" y="2817"/>
              <a:ext cx="198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97" name="Line 17"/>
            <p:cNvSpPr>
              <a:spLocks noChangeShapeType="1"/>
            </p:cNvSpPr>
            <p:nvPr/>
          </p:nvSpPr>
          <p:spPr bwMode="auto">
            <a:xfrm flipV="1">
              <a:off x="3262" y="2817"/>
              <a:ext cx="0" cy="363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98" name="Line 18"/>
            <p:cNvSpPr>
              <a:spLocks noChangeShapeType="1"/>
            </p:cNvSpPr>
            <p:nvPr/>
          </p:nvSpPr>
          <p:spPr bwMode="auto">
            <a:xfrm flipV="1">
              <a:off x="3380" y="2214"/>
              <a:ext cx="0" cy="524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699" name="Line 19"/>
            <p:cNvSpPr>
              <a:spLocks noChangeShapeType="1"/>
            </p:cNvSpPr>
            <p:nvPr/>
          </p:nvSpPr>
          <p:spPr bwMode="auto">
            <a:xfrm flipV="1">
              <a:off x="2433" y="2214"/>
              <a:ext cx="0" cy="524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700" name="Line 20"/>
            <p:cNvSpPr>
              <a:spLocks noChangeShapeType="1"/>
            </p:cNvSpPr>
            <p:nvPr/>
          </p:nvSpPr>
          <p:spPr bwMode="auto">
            <a:xfrm flipH="1" flipV="1">
              <a:off x="1800" y="2738"/>
              <a:ext cx="633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701" name="Line 21"/>
            <p:cNvSpPr>
              <a:spLocks noChangeShapeType="1"/>
            </p:cNvSpPr>
            <p:nvPr/>
          </p:nvSpPr>
          <p:spPr bwMode="auto">
            <a:xfrm flipH="1" flipV="1">
              <a:off x="3380" y="2738"/>
              <a:ext cx="634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702" name="Line 22"/>
            <p:cNvSpPr>
              <a:spLocks noChangeShapeType="1"/>
            </p:cNvSpPr>
            <p:nvPr/>
          </p:nvSpPr>
          <p:spPr bwMode="auto">
            <a:xfrm flipV="1">
              <a:off x="1800" y="2738"/>
              <a:ext cx="0" cy="443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27703" name="Line 23"/>
            <p:cNvSpPr>
              <a:spLocks noChangeShapeType="1"/>
            </p:cNvSpPr>
            <p:nvPr/>
          </p:nvSpPr>
          <p:spPr bwMode="auto">
            <a:xfrm flipV="1">
              <a:off x="4013" y="2738"/>
              <a:ext cx="0" cy="443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pic>
          <p:nvPicPr>
            <p:cNvPr id="206874" name="Picture 24" descr="台式电脑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" y="3139"/>
              <a:ext cx="45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875" name="Picture 25" descr="台式电脑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5" y="3139"/>
              <a:ext cx="46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876" name="Picture 26" descr="台式电脑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" y="3139"/>
              <a:ext cx="46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877" name="Picture 27" descr="台式电脑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3139"/>
              <a:ext cx="46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78" name="Line 28"/>
            <p:cNvSpPr>
              <a:spLocks noChangeShapeType="1"/>
            </p:cNvSpPr>
            <p:nvPr/>
          </p:nvSpPr>
          <p:spPr bwMode="auto">
            <a:xfrm flipV="1">
              <a:off x="1721" y="2738"/>
              <a:ext cx="0" cy="361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9" name="Line 29"/>
            <p:cNvSpPr>
              <a:spLocks noChangeShapeType="1"/>
            </p:cNvSpPr>
            <p:nvPr/>
          </p:nvSpPr>
          <p:spPr bwMode="auto">
            <a:xfrm>
              <a:off x="2472" y="2817"/>
              <a:ext cx="0" cy="32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0" name="Line 30"/>
            <p:cNvSpPr>
              <a:spLocks noChangeShapeType="1"/>
            </p:cNvSpPr>
            <p:nvPr/>
          </p:nvSpPr>
          <p:spPr bwMode="auto">
            <a:xfrm flipV="1">
              <a:off x="2353" y="2295"/>
              <a:ext cx="0" cy="3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1" name="Line 31"/>
            <p:cNvSpPr>
              <a:spLocks noChangeShapeType="1"/>
            </p:cNvSpPr>
            <p:nvPr/>
          </p:nvSpPr>
          <p:spPr bwMode="auto">
            <a:xfrm>
              <a:off x="2669" y="2295"/>
              <a:ext cx="0" cy="3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2" name="Text Box 32"/>
            <p:cNvSpPr txBox="1">
              <a:spLocks noChangeArrowheads="1"/>
            </p:cNvSpPr>
            <p:nvPr/>
          </p:nvSpPr>
          <p:spPr bwMode="auto">
            <a:xfrm>
              <a:off x="1247" y="2979"/>
              <a:ext cx="5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</a:rPr>
                <a:t>广播帧</a:t>
              </a:r>
              <a:endParaRPr lang="zh-CN" alt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206883" name="Text Box 39"/>
            <p:cNvSpPr txBox="1">
              <a:spLocks noChangeArrowheads="1"/>
            </p:cNvSpPr>
            <p:nvPr/>
          </p:nvSpPr>
          <p:spPr bwMode="auto">
            <a:xfrm>
              <a:off x="1998" y="2979"/>
              <a:ext cx="5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</a:rPr>
                <a:t>广播帧</a:t>
              </a:r>
              <a:endParaRPr lang="zh-CN" alt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206884" name="Line 40"/>
            <p:cNvSpPr>
              <a:spLocks noChangeShapeType="1"/>
            </p:cNvSpPr>
            <p:nvPr/>
          </p:nvSpPr>
          <p:spPr bwMode="auto">
            <a:xfrm flipV="1">
              <a:off x="1721" y="2657"/>
              <a:ext cx="59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5" name="Line 41"/>
            <p:cNvSpPr>
              <a:spLocks noChangeShapeType="1"/>
            </p:cNvSpPr>
            <p:nvPr/>
          </p:nvSpPr>
          <p:spPr bwMode="auto">
            <a:xfrm flipH="1" flipV="1">
              <a:off x="2472" y="2738"/>
              <a:ext cx="23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6" name="Text Box 42"/>
            <p:cNvSpPr txBox="1">
              <a:spLocks noChangeArrowheads="1"/>
            </p:cNvSpPr>
            <p:nvPr/>
          </p:nvSpPr>
          <p:spPr bwMode="auto">
            <a:xfrm>
              <a:off x="1761" y="3702"/>
              <a:ext cx="5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</a:rPr>
                <a:t>VLAN 10</a:t>
              </a:r>
              <a:endParaRPr lang="en-US" altLang="zh-CN" sz="1400" b="1">
                <a:solidFill>
                  <a:srgbClr val="000000"/>
                </a:solidFill>
              </a:endParaRPr>
            </a:p>
          </p:txBody>
        </p:sp>
        <p:sp>
          <p:nvSpPr>
            <p:cNvPr id="206887" name="Text Box 43"/>
            <p:cNvSpPr txBox="1">
              <a:spLocks noChangeArrowheads="1"/>
            </p:cNvSpPr>
            <p:nvPr/>
          </p:nvSpPr>
          <p:spPr bwMode="auto">
            <a:xfrm>
              <a:off x="3500" y="3662"/>
              <a:ext cx="5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</a:rPr>
                <a:t>VLAN 20</a:t>
              </a:r>
              <a:endParaRPr lang="en-US" altLang="zh-CN" sz="1400" b="1">
                <a:solidFill>
                  <a:srgbClr val="000000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altLang="en-US"/>
              <a:t>的特点</a:t>
            </a:r>
            <a:endParaRPr lang="zh-CN" altLang="en-US"/>
          </a:p>
        </p:txBody>
      </p:sp>
      <p:sp>
        <p:nvSpPr>
          <p:cNvPr id="207876" name="Text Box 3"/>
          <p:cNvSpPr txBox="1">
            <a:spLocks noChangeArrowheads="1"/>
          </p:cNvSpPr>
          <p:nvPr/>
        </p:nvSpPr>
        <p:spPr bwMode="auto">
          <a:xfrm>
            <a:off x="818621" y="1557339"/>
            <a:ext cx="8268758" cy="327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1200" indent="-254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19405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的特点：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68350" lvl="1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基于逻辑的分组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68350" lvl="1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在同一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内和真实局域网相同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68350" lvl="1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不受物理位置限制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68350" lvl="1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减少结点在网络中移动带来的管理代价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68350" lvl="1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不同</a:t>
            </a:r>
            <a:r>
              <a:rPr lang="en-US" altLang="zh-CN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VLAN</a:t>
            </a:r>
            <a:r>
              <a:rPr lang="zh-CN" altLang="en-US" sz="2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内用户要通信需要借助三层设备</a:t>
            </a:r>
            <a:endParaRPr lang="zh-CN" altLang="en-US" sz="2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与物理位置无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关的VLAN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8900" name="Group 44"/>
          <p:cNvGrpSpPr/>
          <p:nvPr/>
        </p:nvGrpSpPr>
        <p:grpSpPr bwMode="auto">
          <a:xfrm>
            <a:off x="507339" y="1196976"/>
            <a:ext cx="8268758" cy="4752975"/>
            <a:chOff x="295" y="754"/>
            <a:chExt cx="4808" cy="2994"/>
          </a:xfrm>
        </p:grpSpPr>
        <p:sp>
          <p:nvSpPr>
            <p:cNvPr id="330756" name="Oval 4"/>
            <p:cNvSpPr>
              <a:spLocks noChangeArrowheads="1"/>
            </p:cNvSpPr>
            <p:nvPr/>
          </p:nvSpPr>
          <p:spPr bwMode="auto">
            <a:xfrm>
              <a:off x="3243" y="822"/>
              <a:ext cx="771" cy="2857"/>
            </a:xfrm>
            <a:prstGeom prst="ellipse">
              <a:avLst/>
            </a:prstGeom>
            <a:gradFill rotWithShape="1">
              <a:gsLst>
                <a:gs pos="0">
                  <a:srgbClr val="66FF66">
                    <a:gamma/>
                    <a:tint val="33725"/>
                    <a:invGamma/>
                  </a:srgbClr>
                </a:gs>
                <a:gs pos="100000">
                  <a:srgbClr val="66FF66"/>
                </a:gs>
              </a:gsLst>
              <a:lin ang="2700000" scaled="1"/>
            </a:gradFill>
            <a:ln w="9525" algn="ctr">
              <a:solidFill>
                <a:srgbClr val="66FF6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0757" name="Oval 5"/>
            <p:cNvSpPr>
              <a:spLocks noChangeArrowheads="1"/>
            </p:cNvSpPr>
            <p:nvPr/>
          </p:nvSpPr>
          <p:spPr bwMode="auto">
            <a:xfrm>
              <a:off x="4332" y="822"/>
              <a:ext cx="771" cy="2857"/>
            </a:xfrm>
            <a:prstGeom prst="ellipse">
              <a:avLst/>
            </a:prstGeom>
            <a:gradFill rotWithShape="1">
              <a:gsLst>
                <a:gs pos="0">
                  <a:srgbClr val="E3E3E3"/>
                </a:gs>
                <a:gs pos="100000">
                  <a:srgbClr val="808080"/>
                </a:gs>
              </a:gsLst>
              <a:lin ang="2700000" scaled="1"/>
            </a:gradFill>
            <a:ln w="9525" algn="ctr">
              <a:solidFill>
                <a:srgbClr val="808080"/>
              </a:solidFill>
              <a:round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grpSp>
          <p:nvGrpSpPr>
            <p:cNvPr id="208903" name="Group 6"/>
            <p:cNvGrpSpPr/>
            <p:nvPr/>
          </p:nvGrpSpPr>
          <p:grpSpPr bwMode="auto">
            <a:xfrm>
              <a:off x="295" y="754"/>
              <a:ext cx="2449" cy="2994"/>
              <a:chOff x="295" y="981"/>
              <a:chExt cx="1724" cy="2359"/>
            </a:xfrm>
          </p:grpSpPr>
          <p:pic>
            <p:nvPicPr>
              <p:cNvPr id="208938" name="Picture 7" descr="办公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" y="981"/>
                <a:ext cx="1724" cy="2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0760" name="Rectangle 8"/>
              <p:cNvSpPr>
                <a:spLocks noChangeArrowheads="1"/>
              </p:cNvSpPr>
              <p:nvPr/>
            </p:nvSpPr>
            <p:spPr bwMode="auto">
              <a:xfrm>
                <a:off x="295" y="981"/>
                <a:ext cx="1724" cy="2359"/>
              </a:xfrm>
              <a:prstGeom prst="rect">
                <a:avLst/>
              </a:prstGeom>
              <a:solidFill>
                <a:srgbClr val="FFFFFF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  <a:defRPr/>
                </a:pPr>
                <a:endParaRPr lang="zh-CN" alt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330761" name="Oval 9"/>
            <p:cNvSpPr>
              <a:spLocks noChangeArrowheads="1"/>
            </p:cNvSpPr>
            <p:nvPr/>
          </p:nvSpPr>
          <p:spPr bwMode="auto">
            <a:xfrm>
              <a:off x="2154" y="822"/>
              <a:ext cx="771" cy="2857"/>
            </a:xfrm>
            <a:prstGeom prst="ellipse">
              <a:avLst/>
            </a:prstGeom>
            <a:gradFill rotWithShape="1">
              <a:gsLst>
                <a:gs pos="0">
                  <a:srgbClr val="FFB3E6">
                    <a:gamma/>
                    <a:tint val="15686"/>
                    <a:invGamma/>
                  </a:srgbClr>
                </a:gs>
                <a:gs pos="100000">
                  <a:srgbClr val="FFB3E6"/>
                </a:gs>
              </a:gsLst>
              <a:lin ang="2700000" scaled="1"/>
            </a:gradFill>
            <a:ln w="9525" algn="ctr">
              <a:solidFill>
                <a:srgbClr val="FFB3E6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0762" name="Line 10"/>
            <p:cNvSpPr>
              <a:spLocks noChangeShapeType="1"/>
            </p:cNvSpPr>
            <p:nvPr/>
          </p:nvSpPr>
          <p:spPr bwMode="auto">
            <a:xfrm>
              <a:off x="1701" y="1298"/>
              <a:ext cx="6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0763" name="Line 11"/>
            <p:cNvSpPr>
              <a:spLocks noChangeShapeType="1"/>
            </p:cNvSpPr>
            <p:nvPr/>
          </p:nvSpPr>
          <p:spPr bwMode="auto">
            <a:xfrm>
              <a:off x="1701" y="1366"/>
              <a:ext cx="172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08907" name="Line 12"/>
            <p:cNvSpPr>
              <a:spLocks noChangeShapeType="1"/>
            </p:cNvSpPr>
            <p:nvPr/>
          </p:nvSpPr>
          <p:spPr bwMode="auto">
            <a:xfrm>
              <a:off x="1610" y="1434"/>
              <a:ext cx="29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65" name="Line 13"/>
            <p:cNvSpPr>
              <a:spLocks noChangeShapeType="1"/>
            </p:cNvSpPr>
            <p:nvPr/>
          </p:nvSpPr>
          <p:spPr bwMode="auto">
            <a:xfrm>
              <a:off x="1701" y="2137"/>
              <a:ext cx="6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0766" name="Line 14"/>
            <p:cNvSpPr>
              <a:spLocks noChangeShapeType="1"/>
            </p:cNvSpPr>
            <p:nvPr/>
          </p:nvSpPr>
          <p:spPr bwMode="auto">
            <a:xfrm>
              <a:off x="1701" y="2205"/>
              <a:ext cx="172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08910" name="Line 15"/>
            <p:cNvSpPr>
              <a:spLocks noChangeShapeType="1"/>
            </p:cNvSpPr>
            <p:nvPr/>
          </p:nvSpPr>
          <p:spPr bwMode="auto">
            <a:xfrm>
              <a:off x="1610" y="2273"/>
              <a:ext cx="29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68" name="Line 16"/>
            <p:cNvSpPr>
              <a:spLocks noChangeShapeType="1"/>
            </p:cNvSpPr>
            <p:nvPr/>
          </p:nvSpPr>
          <p:spPr bwMode="auto">
            <a:xfrm>
              <a:off x="1701" y="3022"/>
              <a:ext cx="6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0769" name="Line 17"/>
            <p:cNvSpPr>
              <a:spLocks noChangeShapeType="1"/>
            </p:cNvSpPr>
            <p:nvPr/>
          </p:nvSpPr>
          <p:spPr bwMode="auto">
            <a:xfrm>
              <a:off x="1701" y="3090"/>
              <a:ext cx="172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208913" name="Line 18"/>
            <p:cNvSpPr>
              <a:spLocks noChangeShapeType="1"/>
            </p:cNvSpPr>
            <p:nvPr/>
          </p:nvSpPr>
          <p:spPr bwMode="auto">
            <a:xfrm>
              <a:off x="1610" y="3158"/>
              <a:ext cx="29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71" name="Line 19"/>
            <p:cNvSpPr>
              <a:spLocks noChangeShapeType="1"/>
            </p:cNvSpPr>
            <p:nvPr/>
          </p:nvSpPr>
          <p:spPr bwMode="auto">
            <a:xfrm flipH="1" flipV="1">
              <a:off x="930" y="1298"/>
              <a:ext cx="272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0772" name="Line 20"/>
            <p:cNvSpPr>
              <a:spLocks noChangeShapeType="1"/>
            </p:cNvSpPr>
            <p:nvPr/>
          </p:nvSpPr>
          <p:spPr bwMode="auto">
            <a:xfrm flipH="1" flipV="1">
              <a:off x="930" y="2115"/>
              <a:ext cx="272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0773" name="Line 21"/>
            <p:cNvSpPr>
              <a:spLocks noChangeShapeType="1"/>
            </p:cNvSpPr>
            <p:nvPr/>
          </p:nvSpPr>
          <p:spPr bwMode="auto">
            <a:xfrm flipH="1" flipV="1">
              <a:off x="930" y="2251"/>
              <a:ext cx="272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0774" name="Line 22"/>
            <p:cNvSpPr>
              <a:spLocks noChangeShapeType="1"/>
            </p:cNvSpPr>
            <p:nvPr/>
          </p:nvSpPr>
          <p:spPr bwMode="auto">
            <a:xfrm flipH="1" flipV="1">
              <a:off x="930" y="3067"/>
              <a:ext cx="272" cy="0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0775" name="Line 23"/>
            <p:cNvSpPr>
              <a:spLocks noChangeShapeType="1"/>
            </p:cNvSpPr>
            <p:nvPr/>
          </p:nvSpPr>
          <p:spPr bwMode="auto">
            <a:xfrm flipH="1" flipV="1">
              <a:off x="930" y="1298"/>
              <a:ext cx="0" cy="817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sp>
          <p:nvSpPr>
            <p:cNvPr id="330776" name="Line 24"/>
            <p:cNvSpPr>
              <a:spLocks noChangeShapeType="1"/>
            </p:cNvSpPr>
            <p:nvPr/>
          </p:nvSpPr>
          <p:spPr bwMode="auto">
            <a:xfrm flipH="1" flipV="1">
              <a:off x="930" y="2250"/>
              <a:ext cx="0" cy="817"/>
            </a:xfrm>
            <a:prstGeom prst="line">
              <a:avLst/>
            </a:prstGeom>
            <a:noFill/>
            <a:ln w="38100">
              <a:solidFill>
                <a:srgbClr val="E85298"/>
              </a:solidFill>
              <a:round/>
            </a:ln>
            <a:effectLst/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endParaRPr lang="zh-CN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2" charset="-122"/>
              </a:endParaRPr>
            </a:p>
          </p:txBody>
        </p:sp>
        <p:pic>
          <p:nvPicPr>
            <p:cNvPr id="208920" name="Picture 25" descr="接入交换机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2851"/>
              <a:ext cx="591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921" name="Picture 26" descr="接入交换机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1966"/>
              <a:ext cx="591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922" name="Picture 27" descr="接入交换机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1117"/>
              <a:ext cx="591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923" name="Picture 28" descr="台式电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1117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924" name="Picture 29" descr="台式电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" y="1933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925" name="Picture 30" descr="台式电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2795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926" name="Picture 31" descr="台式电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" y="1117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927" name="Picture 32" descr="台式电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" y="1933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928" name="Picture 33" descr="台式电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" y="2795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929" name="Picture 34" descr="台式电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1117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930" name="Picture 35" descr="台式电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" y="1933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931" name="Picture 36" descr="台式电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" y="2795"/>
              <a:ext cx="528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932" name="Text Box 37"/>
            <p:cNvSpPr txBox="1">
              <a:spLocks noChangeArrowheads="1"/>
            </p:cNvSpPr>
            <p:nvPr/>
          </p:nvSpPr>
          <p:spPr bwMode="auto">
            <a:xfrm>
              <a:off x="2290" y="3521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</a:rPr>
                <a:t>工程部</a:t>
              </a:r>
              <a:endParaRPr lang="zh-CN" alt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208933" name="Text Box 38"/>
            <p:cNvSpPr txBox="1">
              <a:spLocks noChangeArrowheads="1"/>
            </p:cNvSpPr>
            <p:nvPr/>
          </p:nvSpPr>
          <p:spPr bwMode="auto">
            <a:xfrm>
              <a:off x="3424" y="3521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</a:rPr>
                <a:t>销售部</a:t>
              </a:r>
              <a:endParaRPr lang="zh-CN" alt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208934" name="Text Box 39"/>
            <p:cNvSpPr txBox="1">
              <a:spLocks noChangeArrowheads="1"/>
            </p:cNvSpPr>
            <p:nvPr/>
          </p:nvSpPr>
          <p:spPr bwMode="auto">
            <a:xfrm>
              <a:off x="4513" y="3521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</a:rPr>
                <a:t>财务部</a:t>
              </a:r>
              <a:endParaRPr lang="zh-CN" alt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208935" name="Text Box 40"/>
            <p:cNvSpPr txBox="1">
              <a:spLocks noChangeArrowheads="1"/>
            </p:cNvSpPr>
            <p:nvPr/>
          </p:nvSpPr>
          <p:spPr bwMode="auto">
            <a:xfrm>
              <a:off x="430" y="2976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</a:rPr>
                <a:t>一层</a:t>
              </a:r>
              <a:endParaRPr lang="zh-CN" alt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208936" name="Text Box 41"/>
            <p:cNvSpPr txBox="1">
              <a:spLocks noChangeArrowheads="1"/>
            </p:cNvSpPr>
            <p:nvPr/>
          </p:nvSpPr>
          <p:spPr bwMode="auto">
            <a:xfrm>
              <a:off x="430" y="2069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</a:rPr>
                <a:t>二层</a:t>
              </a:r>
              <a:endParaRPr lang="zh-CN" alt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208937" name="Text Box 42"/>
            <p:cNvSpPr txBox="1">
              <a:spLocks noChangeArrowheads="1"/>
            </p:cNvSpPr>
            <p:nvPr/>
          </p:nvSpPr>
          <p:spPr bwMode="auto">
            <a:xfrm>
              <a:off x="430" y="1207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</a:rPr>
                <a:t>三层</a:t>
              </a:r>
              <a:endParaRPr lang="zh-CN" altLang="en-US" sz="1400" b="1">
                <a:solidFill>
                  <a:srgbClr val="000000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altLang="en-US"/>
              <a:t>具有的功能</a:t>
            </a:r>
            <a:endParaRPr lang="zh-CN" altLang="en-US"/>
          </a:p>
        </p:txBody>
      </p:sp>
      <p:sp>
        <p:nvSpPr>
          <p:cNvPr id="209924" name="Text Box 3"/>
          <p:cNvSpPr txBox="1">
            <a:spLocks noChangeArrowheads="1"/>
          </p:cNvSpPr>
          <p:nvPr/>
        </p:nvSpPr>
        <p:spPr bwMode="auto">
          <a:xfrm>
            <a:off x="704528" y="1651494"/>
            <a:ext cx="8268758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33705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lt"/>
                <a:ea typeface="+mn-ea"/>
              </a:rPr>
              <a:t>控制网络广播、提高网络性能；</a:t>
            </a:r>
            <a:endParaRPr lang="zh-CN" altLang="en-US" sz="2600" dirty="0">
              <a:latin typeface="+mn-lt"/>
              <a:ea typeface="+mn-ea"/>
            </a:endParaRPr>
          </a:p>
          <a:p>
            <a:pPr marL="433705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lt"/>
                <a:ea typeface="+mn-ea"/>
              </a:rPr>
              <a:t>分隔网段、确保网络安全；</a:t>
            </a:r>
            <a:endParaRPr lang="zh-CN" altLang="en-US" sz="2600" dirty="0">
              <a:latin typeface="+mn-lt"/>
              <a:ea typeface="+mn-ea"/>
            </a:endParaRPr>
          </a:p>
          <a:p>
            <a:pPr marL="433705" indent="-285750" eaLnBrk="1" hangingPunct="1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</a:pPr>
            <a:r>
              <a:rPr lang="zh-CN" altLang="en-US" sz="2600" dirty="0">
                <a:latin typeface="+mn-lt"/>
                <a:ea typeface="+mn-ea"/>
              </a:rPr>
              <a:t>简化网络管理、提高组网灵活性。</a:t>
            </a:r>
            <a:endParaRPr lang="zh-CN" altLang="en-US" sz="2600" dirty="0">
              <a:latin typeface="+mn-lt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822-BC0D-4DE8-A7E5-90A3732A2B8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96012" y="304800"/>
            <a:ext cx="8191367" cy="6292850"/>
            <a:chOff x="896012" y="304800"/>
            <a:chExt cx="8191367" cy="6292850"/>
          </a:xfrm>
        </p:grpSpPr>
        <p:sp>
          <p:nvSpPr>
            <p:cNvPr id="475138" name="AutoShape 2"/>
            <p:cNvSpPr>
              <a:spLocks noChangeArrowheads="1"/>
            </p:cNvSpPr>
            <p:nvPr/>
          </p:nvSpPr>
          <p:spPr bwMode="auto">
            <a:xfrm flipH="1">
              <a:off x="896012" y="4111625"/>
              <a:ext cx="8191367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39" name="Line 3"/>
            <p:cNvSpPr>
              <a:spLocks noChangeShapeType="1"/>
            </p:cNvSpPr>
            <p:nvPr/>
          </p:nvSpPr>
          <p:spPr bwMode="auto">
            <a:xfrm>
              <a:off x="2435225" y="6208713"/>
              <a:ext cx="789385" cy="0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0" name="AutoShape 4"/>
            <p:cNvSpPr>
              <a:spLocks noChangeArrowheads="1"/>
            </p:cNvSpPr>
            <p:nvPr/>
          </p:nvSpPr>
          <p:spPr bwMode="auto">
            <a:xfrm flipH="1">
              <a:off x="896012" y="2170113"/>
              <a:ext cx="8191367" cy="1397000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1" name="AutoShape 5"/>
            <p:cNvSpPr>
              <a:spLocks noChangeArrowheads="1"/>
            </p:cNvSpPr>
            <p:nvPr/>
          </p:nvSpPr>
          <p:spPr bwMode="auto">
            <a:xfrm flipH="1">
              <a:off x="976842" y="304800"/>
              <a:ext cx="8029708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2" name="Line 6"/>
            <p:cNvSpPr>
              <a:spLocks noChangeShapeType="1"/>
            </p:cNvSpPr>
            <p:nvPr/>
          </p:nvSpPr>
          <p:spPr bwMode="auto">
            <a:xfrm>
              <a:off x="2903008" y="693738"/>
              <a:ext cx="424444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3" name="Line 7"/>
            <p:cNvSpPr>
              <a:spLocks noChangeShapeType="1"/>
            </p:cNvSpPr>
            <p:nvPr/>
          </p:nvSpPr>
          <p:spPr bwMode="auto">
            <a:xfrm>
              <a:off x="3064669" y="849313"/>
              <a:ext cx="25590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4" name="Line 8"/>
            <p:cNvSpPr>
              <a:spLocks noChangeShapeType="1"/>
            </p:cNvSpPr>
            <p:nvPr/>
          </p:nvSpPr>
          <p:spPr bwMode="auto">
            <a:xfrm>
              <a:off x="3224610" y="10033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5" name="Line 9"/>
            <p:cNvSpPr>
              <a:spLocks noChangeShapeType="1"/>
            </p:cNvSpPr>
            <p:nvPr/>
          </p:nvSpPr>
          <p:spPr bwMode="auto">
            <a:xfrm>
              <a:off x="3224610" y="29464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6" name="Line 10"/>
            <p:cNvSpPr>
              <a:spLocks noChangeShapeType="1"/>
            </p:cNvSpPr>
            <p:nvPr/>
          </p:nvSpPr>
          <p:spPr bwMode="auto">
            <a:xfrm>
              <a:off x="3064669" y="2713038"/>
              <a:ext cx="28342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7" name="Line 11"/>
            <p:cNvSpPr>
              <a:spLocks noChangeShapeType="1"/>
            </p:cNvSpPr>
            <p:nvPr/>
          </p:nvSpPr>
          <p:spPr bwMode="auto">
            <a:xfrm>
              <a:off x="2823898" y="2479675"/>
              <a:ext cx="430979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8" name="Line 12"/>
            <p:cNvSpPr>
              <a:spLocks noChangeShapeType="1"/>
            </p:cNvSpPr>
            <p:nvPr/>
          </p:nvSpPr>
          <p:spPr bwMode="auto">
            <a:xfrm>
              <a:off x="2983839" y="4732338"/>
              <a:ext cx="152545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49" name="Line 13"/>
            <p:cNvSpPr>
              <a:spLocks noChangeShapeType="1"/>
            </p:cNvSpPr>
            <p:nvPr/>
          </p:nvSpPr>
          <p:spPr bwMode="auto">
            <a:xfrm>
              <a:off x="2983840" y="4887913"/>
              <a:ext cx="80830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0" name="Line 14"/>
            <p:cNvSpPr>
              <a:spLocks noChangeShapeType="1"/>
            </p:cNvSpPr>
            <p:nvPr/>
          </p:nvSpPr>
          <p:spPr bwMode="auto">
            <a:xfrm>
              <a:off x="2605485" y="4422775"/>
              <a:ext cx="459528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1" name="Line 15"/>
            <p:cNvSpPr>
              <a:spLocks noChangeShapeType="1"/>
            </p:cNvSpPr>
            <p:nvPr/>
          </p:nvSpPr>
          <p:spPr bwMode="auto">
            <a:xfrm>
              <a:off x="2823898" y="4578350"/>
              <a:ext cx="286345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2" name="AutoShape 16"/>
            <p:cNvSpPr>
              <a:spLocks noChangeArrowheads="1"/>
            </p:cNvSpPr>
            <p:nvPr/>
          </p:nvSpPr>
          <p:spPr bwMode="auto">
            <a:xfrm flipH="1">
              <a:off x="1939926" y="4189413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3" name="AutoShape 17"/>
            <p:cNvSpPr>
              <a:spLocks noChangeArrowheads="1"/>
            </p:cNvSpPr>
            <p:nvPr/>
          </p:nvSpPr>
          <p:spPr bwMode="auto">
            <a:xfrm>
              <a:off x="5393267" y="538163"/>
              <a:ext cx="1203854" cy="4583112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4" name="AutoShape 18"/>
            <p:cNvSpPr>
              <a:spLocks noChangeArrowheads="1"/>
            </p:cNvSpPr>
            <p:nvPr/>
          </p:nvSpPr>
          <p:spPr bwMode="auto">
            <a:xfrm>
              <a:off x="3546211" y="538164"/>
              <a:ext cx="1687116" cy="5127625"/>
            </a:xfrm>
            <a:prstGeom prst="roundRect">
              <a:avLst>
                <a:gd name="adj" fmla="val 50000"/>
              </a:avLst>
            </a:prstGeom>
            <a:solidFill>
              <a:srgbClr val="66FF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5" name="Text Box 19"/>
            <p:cNvSpPr txBox="1">
              <a:spLocks noChangeArrowheads="1"/>
            </p:cNvSpPr>
            <p:nvPr/>
          </p:nvSpPr>
          <p:spPr bwMode="auto">
            <a:xfrm>
              <a:off x="4158456" y="85883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4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6" name="Text Box 20"/>
            <p:cNvSpPr txBox="1">
              <a:spLocks noChangeArrowheads="1"/>
            </p:cNvSpPr>
            <p:nvPr/>
          </p:nvSpPr>
          <p:spPr bwMode="auto">
            <a:xfrm>
              <a:off x="6117300" y="4457701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7" name="AutoShape 21"/>
            <p:cNvSpPr>
              <a:spLocks noChangeArrowheads="1"/>
            </p:cNvSpPr>
            <p:nvPr/>
          </p:nvSpPr>
          <p:spPr bwMode="auto">
            <a:xfrm>
              <a:off x="6839613" y="382588"/>
              <a:ext cx="1123023" cy="4583112"/>
            </a:xfrm>
            <a:prstGeom prst="roundRect">
              <a:avLst>
                <a:gd name="adj" fmla="val 50000"/>
              </a:avLst>
            </a:prstGeom>
            <a:solidFill>
              <a:srgbClr val="FF66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8" name="AutoShape 22"/>
            <p:cNvSpPr>
              <a:spLocks noChangeArrowheads="1"/>
            </p:cNvSpPr>
            <p:nvPr/>
          </p:nvSpPr>
          <p:spPr bwMode="auto">
            <a:xfrm flipH="1">
              <a:off x="1939926" y="382588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59" name="Line 23"/>
            <p:cNvSpPr>
              <a:spLocks noChangeShapeType="1"/>
            </p:cNvSpPr>
            <p:nvPr/>
          </p:nvSpPr>
          <p:spPr bwMode="auto">
            <a:xfrm>
              <a:off x="1699154" y="938214"/>
              <a:ext cx="0" cy="50371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0" name="Line 24"/>
            <p:cNvSpPr>
              <a:spLocks noChangeShapeType="1"/>
            </p:cNvSpPr>
            <p:nvPr/>
          </p:nvSpPr>
          <p:spPr bwMode="auto">
            <a:xfrm>
              <a:off x="1683677" y="927100"/>
              <a:ext cx="497019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1" name="Text Box 25"/>
            <p:cNvSpPr txBox="1">
              <a:spLocks noChangeArrowheads="1"/>
            </p:cNvSpPr>
            <p:nvPr/>
          </p:nvSpPr>
          <p:spPr bwMode="auto">
            <a:xfrm>
              <a:off x="6875727" y="1735139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2" name="Text Box 26"/>
            <p:cNvSpPr txBox="1">
              <a:spLocks noChangeArrowheads="1"/>
            </p:cNvSpPr>
            <p:nvPr/>
          </p:nvSpPr>
          <p:spPr bwMode="auto">
            <a:xfrm>
              <a:off x="7438100" y="455614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3" name="Text Box 27"/>
            <p:cNvSpPr txBox="1">
              <a:spLocks noChangeArrowheads="1"/>
            </p:cNvSpPr>
            <p:nvPr/>
          </p:nvSpPr>
          <p:spPr bwMode="auto">
            <a:xfrm>
              <a:off x="5914365" y="735014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4" name="Text Box 28"/>
            <p:cNvSpPr txBox="1">
              <a:spLocks noChangeArrowheads="1"/>
            </p:cNvSpPr>
            <p:nvPr/>
          </p:nvSpPr>
          <p:spPr bwMode="auto">
            <a:xfrm>
              <a:off x="3786981" y="1738314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5" name="Text Box 29"/>
            <p:cNvSpPr txBox="1">
              <a:spLocks noChangeArrowheads="1"/>
            </p:cNvSpPr>
            <p:nvPr/>
          </p:nvSpPr>
          <p:spPr bwMode="auto">
            <a:xfrm>
              <a:off x="5439702" y="1738314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6" name="Text Box 30"/>
            <p:cNvSpPr txBox="1">
              <a:spLocks noChangeArrowheads="1"/>
            </p:cNvSpPr>
            <p:nvPr/>
          </p:nvSpPr>
          <p:spPr bwMode="auto">
            <a:xfrm>
              <a:off x="7482814" y="416083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7" name="Text Box 31"/>
            <p:cNvSpPr txBox="1">
              <a:spLocks noChangeArrowheads="1"/>
            </p:cNvSpPr>
            <p:nvPr/>
          </p:nvSpPr>
          <p:spPr bwMode="auto">
            <a:xfrm>
              <a:off x="4803379" y="457358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8" name="Text Box 32"/>
            <p:cNvSpPr txBox="1">
              <a:spLocks noChangeArrowheads="1"/>
            </p:cNvSpPr>
            <p:nvPr/>
          </p:nvSpPr>
          <p:spPr bwMode="auto">
            <a:xfrm>
              <a:off x="4108583" y="501808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69" name="Text Box 33"/>
            <p:cNvSpPr txBox="1">
              <a:spLocks noChangeArrowheads="1"/>
            </p:cNvSpPr>
            <p:nvPr/>
          </p:nvSpPr>
          <p:spPr bwMode="auto">
            <a:xfrm>
              <a:off x="4141258" y="281622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70" name="Text Box 34"/>
            <p:cNvSpPr txBox="1">
              <a:spLocks noChangeArrowheads="1"/>
            </p:cNvSpPr>
            <p:nvPr/>
          </p:nvSpPr>
          <p:spPr bwMode="auto">
            <a:xfrm>
              <a:off x="7510331" y="23018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71" name="Text Box 35"/>
            <p:cNvSpPr txBox="1">
              <a:spLocks noChangeArrowheads="1"/>
            </p:cNvSpPr>
            <p:nvPr/>
          </p:nvSpPr>
          <p:spPr bwMode="auto">
            <a:xfrm>
              <a:off x="6162015" y="24542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475172" name="Picture 3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92710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3" name="Picture 3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538164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4" name="Picture 3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098" y="77152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5" name="Picture 3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871" y="2324101"/>
              <a:ext cx="552054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6" name="Picture 4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187" y="2557463"/>
              <a:ext cx="552053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7" name="Picture 4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2790826"/>
              <a:ext cx="552053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8" name="Picture 4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47402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79" name="Picture 4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354" y="457835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80" name="Picture 44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08" y="44227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181" name="Picture 4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4267201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5182" name="AutoShape 46"/>
            <p:cNvSpPr>
              <a:spLocks noChangeArrowheads="1"/>
            </p:cNvSpPr>
            <p:nvPr/>
          </p:nvSpPr>
          <p:spPr bwMode="auto">
            <a:xfrm flipH="1">
              <a:off x="1939926" y="2246313"/>
              <a:ext cx="1284685" cy="933450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83" name="Line 47"/>
            <p:cNvSpPr>
              <a:spLocks noChangeShapeType="1"/>
            </p:cNvSpPr>
            <p:nvPr/>
          </p:nvSpPr>
          <p:spPr bwMode="auto">
            <a:xfrm>
              <a:off x="1859095" y="2784475"/>
              <a:ext cx="0" cy="33464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84" name="Line 48"/>
            <p:cNvSpPr>
              <a:spLocks noChangeShapeType="1"/>
            </p:cNvSpPr>
            <p:nvPr/>
          </p:nvSpPr>
          <p:spPr bwMode="auto">
            <a:xfrm>
              <a:off x="1845337" y="2790825"/>
              <a:ext cx="29924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85" name="Line 49"/>
            <p:cNvSpPr>
              <a:spLocks noChangeShapeType="1"/>
            </p:cNvSpPr>
            <p:nvPr/>
          </p:nvSpPr>
          <p:spPr bwMode="auto">
            <a:xfrm>
              <a:off x="2020756" y="4772026"/>
              <a:ext cx="0" cy="151447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86" name="Line 50"/>
            <p:cNvSpPr>
              <a:spLocks noChangeShapeType="1"/>
            </p:cNvSpPr>
            <p:nvPr/>
          </p:nvSpPr>
          <p:spPr bwMode="auto">
            <a:xfrm>
              <a:off x="2005277" y="4772025"/>
              <a:ext cx="16510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475187" name="AutoShape 51"/>
            <p:cNvSpPr>
              <a:spLocks noChangeArrowheads="1"/>
            </p:cNvSpPr>
            <p:nvPr/>
          </p:nvSpPr>
          <p:spPr bwMode="auto">
            <a:xfrm flipH="1">
              <a:off x="1296723" y="5665788"/>
              <a:ext cx="1286404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475188" name="Text Box 52"/>
          <p:cNvSpPr txBox="1">
            <a:spLocks noChangeArrowheads="1"/>
          </p:cNvSpPr>
          <p:nvPr/>
        </p:nvSpPr>
        <p:spPr bwMode="auto">
          <a:xfrm>
            <a:off x="4394369" y="5805489"/>
            <a:ext cx="5253362" cy="830997"/>
          </a:xfrm>
          <a:prstGeom prst="rect">
            <a:avLst/>
          </a:prstGeom>
          <a:solidFill>
            <a:srgbClr val="FFCC66"/>
          </a:solidFill>
          <a:ln>
            <a:solidFill>
              <a:srgbClr val="000099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10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台计算机划分为三个虚拟局域网：</a:t>
            </a:r>
            <a:endParaRPr lang="en-US" altLang="zh-CN" sz="2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 VLAN</a:t>
            </a:r>
            <a:r>
              <a:rPr lang="en-US" altLang="zh-CN" sz="2400" b="1" baseline="-25000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, VLAN</a:t>
            </a:r>
            <a:r>
              <a:rPr lang="en-US" altLang="zh-CN" sz="2400" b="1" baseline="-25000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2 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sz="2400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VLAN</a:t>
            </a:r>
            <a:r>
              <a:rPr lang="en-US" altLang="zh-CN" sz="2400" b="1" baseline="-25000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rPr>
              <a:t>3</a:t>
            </a:r>
            <a:endParaRPr lang="en-US" altLang="zh-CN" sz="2400" b="1" dirty="0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213" name="Text Box 53"/>
          <p:cNvSpPr txBox="1">
            <a:spLocks noChangeArrowheads="1"/>
          </p:cNvSpPr>
          <p:nvPr/>
        </p:nvSpPr>
        <p:spPr bwMode="auto">
          <a:xfrm>
            <a:off x="3546210" y="5766355"/>
            <a:ext cx="6245587" cy="830997"/>
          </a:xfrm>
          <a:prstGeom prst="rect">
            <a:avLst/>
          </a:prstGeom>
          <a:solidFill>
            <a:srgbClr val="FFCC66"/>
          </a:solidFill>
          <a:ln>
            <a:solidFill>
              <a:srgbClr val="000099"/>
            </a:solidFill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defRPr>
            </a:lvl1pPr>
          </a:lstStyle>
          <a:p>
            <a:pPr algn="l"/>
            <a:r>
              <a:rPr lang="zh-CN" altLang="en-US" dirty="0"/>
              <a:t>当 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向 </a:t>
            </a:r>
            <a:r>
              <a:rPr lang="en-US" altLang="zh-CN" dirty="0"/>
              <a:t>VLAN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工作组内成员发送数据时，</a:t>
            </a:r>
            <a:endParaRPr lang="zh-CN" altLang="en-US" dirty="0"/>
          </a:p>
          <a:p>
            <a:pPr algn="l"/>
            <a:r>
              <a:rPr lang="zh-CN" altLang="en-US" dirty="0">
                <a:solidFill>
                  <a:srgbClr val="0000FF"/>
                </a:solidFill>
              </a:rPr>
              <a:t>工作站 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和 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baseline="-25000" dirty="0">
                <a:solidFill>
                  <a:srgbClr val="0000FF"/>
                </a:solidFill>
              </a:rPr>
              <a:t>3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将会收到广播的信息。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pSp>
        <p:nvGrpSpPr>
          <p:cNvPr id="157" name="组合 156"/>
          <p:cNvGrpSpPr/>
          <p:nvPr/>
        </p:nvGrpSpPr>
        <p:grpSpPr>
          <a:xfrm>
            <a:off x="896012" y="304800"/>
            <a:ext cx="8191367" cy="6292850"/>
            <a:chOff x="896012" y="304800"/>
            <a:chExt cx="8191367" cy="6292850"/>
          </a:xfrm>
        </p:grpSpPr>
        <p:sp>
          <p:nvSpPr>
            <p:cNvPr id="158" name="AutoShape 2"/>
            <p:cNvSpPr>
              <a:spLocks noChangeArrowheads="1"/>
            </p:cNvSpPr>
            <p:nvPr/>
          </p:nvSpPr>
          <p:spPr bwMode="auto">
            <a:xfrm flipH="1">
              <a:off x="896012" y="4111625"/>
              <a:ext cx="8191367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59" name="Line 3"/>
            <p:cNvSpPr>
              <a:spLocks noChangeShapeType="1"/>
            </p:cNvSpPr>
            <p:nvPr/>
          </p:nvSpPr>
          <p:spPr bwMode="auto">
            <a:xfrm>
              <a:off x="2435225" y="6208713"/>
              <a:ext cx="789385" cy="0"/>
            </a:xfrm>
            <a:prstGeom prst="line">
              <a:avLst/>
            </a:prstGeom>
            <a:noFill/>
            <a:ln w="762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0" name="AutoShape 4"/>
            <p:cNvSpPr>
              <a:spLocks noChangeArrowheads="1"/>
            </p:cNvSpPr>
            <p:nvPr/>
          </p:nvSpPr>
          <p:spPr bwMode="auto">
            <a:xfrm flipH="1">
              <a:off x="896012" y="2170113"/>
              <a:ext cx="8191367" cy="1397000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1" name="AutoShape 5"/>
            <p:cNvSpPr>
              <a:spLocks noChangeArrowheads="1"/>
            </p:cNvSpPr>
            <p:nvPr/>
          </p:nvSpPr>
          <p:spPr bwMode="auto">
            <a:xfrm flipH="1">
              <a:off x="976842" y="304800"/>
              <a:ext cx="8029708" cy="1398588"/>
            </a:xfrm>
            <a:prstGeom prst="cube">
              <a:avLst>
                <a:gd name="adj" fmla="val 93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2" name="Line 6"/>
            <p:cNvSpPr>
              <a:spLocks noChangeShapeType="1"/>
            </p:cNvSpPr>
            <p:nvPr/>
          </p:nvSpPr>
          <p:spPr bwMode="auto">
            <a:xfrm>
              <a:off x="2903008" y="693738"/>
              <a:ext cx="424444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3" name="Line 7"/>
            <p:cNvSpPr>
              <a:spLocks noChangeShapeType="1"/>
            </p:cNvSpPr>
            <p:nvPr/>
          </p:nvSpPr>
          <p:spPr bwMode="auto">
            <a:xfrm>
              <a:off x="3064669" y="849313"/>
              <a:ext cx="255905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4" name="Line 8"/>
            <p:cNvSpPr>
              <a:spLocks noChangeShapeType="1"/>
            </p:cNvSpPr>
            <p:nvPr/>
          </p:nvSpPr>
          <p:spPr bwMode="auto">
            <a:xfrm>
              <a:off x="3224610" y="10033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5" name="Line 9"/>
            <p:cNvSpPr>
              <a:spLocks noChangeShapeType="1"/>
            </p:cNvSpPr>
            <p:nvPr/>
          </p:nvSpPr>
          <p:spPr bwMode="auto">
            <a:xfrm>
              <a:off x="3224610" y="2946400"/>
              <a:ext cx="56237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6" name="Line 10"/>
            <p:cNvSpPr>
              <a:spLocks noChangeShapeType="1"/>
            </p:cNvSpPr>
            <p:nvPr/>
          </p:nvSpPr>
          <p:spPr bwMode="auto">
            <a:xfrm>
              <a:off x="3064669" y="2713038"/>
              <a:ext cx="28342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7" name="Line 11"/>
            <p:cNvSpPr>
              <a:spLocks noChangeShapeType="1"/>
            </p:cNvSpPr>
            <p:nvPr/>
          </p:nvSpPr>
          <p:spPr bwMode="auto">
            <a:xfrm>
              <a:off x="2823898" y="2479675"/>
              <a:ext cx="4309798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8" name="Line 12"/>
            <p:cNvSpPr>
              <a:spLocks noChangeShapeType="1"/>
            </p:cNvSpPr>
            <p:nvPr/>
          </p:nvSpPr>
          <p:spPr bwMode="auto">
            <a:xfrm>
              <a:off x="2983839" y="4732338"/>
              <a:ext cx="152545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69" name="Line 13"/>
            <p:cNvSpPr>
              <a:spLocks noChangeShapeType="1"/>
            </p:cNvSpPr>
            <p:nvPr/>
          </p:nvSpPr>
          <p:spPr bwMode="auto">
            <a:xfrm>
              <a:off x="2983840" y="4887913"/>
              <a:ext cx="80830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70" name="Line 14"/>
            <p:cNvSpPr>
              <a:spLocks noChangeShapeType="1"/>
            </p:cNvSpPr>
            <p:nvPr/>
          </p:nvSpPr>
          <p:spPr bwMode="auto">
            <a:xfrm>
              <a:off x="2605485" y="4422775"/>
              <a:ext cx="459528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71" name="Line 15"/>
            <p:cNvSpPr>
              <a:spLocks noChangeShapeType="1"/>
            </p:cNvSpPr>
            <p:nvPr/>
          </p:nvSpPr>
          <p:spPr bwMode="auto">
            <a:xfrm>
              <a:off x="2823898" y="4578350"/>
              <a:ext cx="286345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72" name="AutoShape 16"/>
            <p:cNvSpPr>
              <a:spLocks noChangeArrowheads="1"/>
            </p:cNvSpPr>
            <p:nvPr/>
          </p:nvSpPr>
          <p:spPr bwMode="auto">
            <a:xfrm flipH="1">
              <a:off x="1939926" y="4189413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73" name="AutoShape 17"/>
            <p:cNvSpPr>
              <a:spLocks noChangeArrowheads="1"/>
            </p:cNvSpPr>
            <p:nvPr/>
          </p:nvSpPr>
          <p:spPr bwMode="auto">
            <a:xfrm>
              <a:off x="5393267" y="538163"/>
              <a:ext cx="1203854" cy="4583112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74" name="AutoShape 18"/>
            <p:cNvSpPr>
              <a:spLocks noChangeArrowheads="1"/>
            </p:cNvSpPr>
            <p:nvPr/>
          </p:nvSpPr>
          <p:spPr bwMode="auto">
            <a:xfrm>
              <a:off x="3546211" y="538164"/>
              <a:ext cx="1687116" cy="5127625"/>
            </a:xfrm>
            <a:prstGeom prst="roundRect">
              <a:avLst>
                <a:gd name="adj" fmla="val 50000"/>
              </a:avLst>
            </a:prstGeom>
            <a:solidFill>
              <a:srgbClr val="66FF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75" name="Text Box 19"/>
            <p:cNvSpPr txBox="1">
              <a:spLocks noChangeArrowheads="1"/>
            </p:cNvSpPr>
            <p:nvPr/>
          </p:nvSpPr>
          <p:spPr bwMode="auto">
            <a:xfrm>
              <a:off x="4158456" y="85883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4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76" name="Text Box 20"/>
            <p:cNvSpPr txBox="1">
              <a:spLocks noChangeArrowheads="1"/>
            </p:cNvSpPr>
            <p:nvPr/>
          </p:nvSpPr>
          <p:spPr bwMode="auto">
            <a:xfrm>
              <a:off x="6117300" y="4457701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77" name="AutoShape 21"/>
            <p:cNvSpPr>
              <a:spLocks noChangeArrowheads="1"/>
            </p:cNvSpPr>
            <p:nvPr/>
          </p:nvSpPr>
          <p:spPr bwMode="auto">
            <a:xfrm>
              <a:off x="6839613" y="382588"/>
              <a:ext cx="1123023" cy="4583112"/>
            </a:xfrm>
            <a:prstGeom prst="roundRect">
              <a:avLst>
                <a:gd name="adj" fmla="val 50000"/>
              </a:avLst>
            </a:prstGeom>
            <a:solidFill>
              <a:srgbClr val="FF66FF">
                <a:alpha val="49804"/>
              </a:srgbClr>
            </a:solidFill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78" name="AutoShape 22"/>
            <p:cNvSpPr>
              <a:spLocks noChangeArrowheads="1"/>
            </p:cNvSpPr>
            <p:nvPr/>
          </p:nvSpPr>
          <p:spPr bwMode="auto">
            <a:xfrm flipH="1">
              <a:off x="1939926" y="382588"/>
              <a:ext cx="1284685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79" name="Line 23"/>
            <p:cNvSpPr>
              <a:spLocks noChangeShapeType="1"/>
            </p:cNvSpPr>
            <p:nvPr/>
          </p:nvSpPr>
          <p:spPr bwMode="auto">
            <a:xfrm>
              <a:off x="1699154" y="938214"/>
              <a:ext cx="0" cy="5037137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80" name="Line 24"/>
            <p:cNvSpPr>
              <a:spLocks noChangeShapeType="1"/>
            </p:cNvSpPr>
            <p:nvPr/>
          </p:nvSpPr>
          <p:spPr bwMode="auto">
            <a:xfrm>
              <a:off x="1683677" y="927100"/>
              <a:ext cx="497019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81" name="Text Box 25"/>
            <p:cNvSpPr txBox="1">
              <a:spLocks noChangeArrowheads="1"/>
            </p:cNvSpPr>
            <p:nvPr/>
          </p:nvSpPr>
          <p:spPr bwMode="auto">
            <a:xfrm>
              <a:off x="6875727" y="1735139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82" name="Text Box 26"/>
            <p:cNvSpPr txBox="1">
              <a:spLocks noChangeArrowheads="1"/>
            </p:cNvSpPr>
            <p:nvPr/>
          </p:nvSpPr>
          <p:spPr bwMode="auto">
            <a:xfrm>
              <a:off x="7438100" y="455614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83" name="Text Box 27"/>
            <p:cNvSpPr txBox="1">
              <a:spLocks noChangeArrowheads="1"/>
            </p:cNvSpPr>
            <p:nvPr/>
          </p:nvSpPr>
          <p:spPr bwMode="auto">
            <a:xfrm>
              <a:off x="5914365" y="735014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84" name="Text Box 28"/>
            <p:cNvSpPr txBox="1">
              <a:spLocks noChangeArrowheads="1"/>
            </p:cNvSpPr>
            <p:nvPr/>
          </p:nvSpPr>
          <p:spPr bwMode="auto">
            <a:xfrm>
              <a:off x="3786981" y="1738314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 dirty="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 dirty="0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85" name="Text Box 29"/>
            <p:cNvSpPr txBox="1">
              <a:spLocks noChangeArrowheads="1"/>
            </p:cNvSpPr>
            <p:nvPr/>
          </p:nvSpPr>
          <p:spPr bwMode="auto">
            <a:xfrm>
              <a:off x="5439702" y="1738314"/>
              <a:ext cx="898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VLAN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86" name="Text Box 30"/>
            <p:cNvSpPr txBox="1">
              <a:spLocks noChangeArrowheads="1"/>
            </p:cNvSpPr>
            <p:nvPr/>
          </p:nvSpPr>
          <p:spPr bwMode="auto">
            <a:xfrm>
              <a:off x="7482814" y="416083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4803379" y="457358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88" name="Text Box 32"/>
            <p:cNvSpPr txBox="1">
              <a:spLocks noChangeArrowheads="1"/>
            </p:cNvSpPr>
            <p:nvPr/>
          </p:nvSpPr>
          <p:spPr bwMode="auto">
            <a:xfrm>
              <a:off x="4108583" y="5018089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1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89" name="Text Box 33"/>
            <p:cNvSpPr txBox="1">
              <a:spLocks noChangeArrowheads="1"/>
            </p:cNvSpPr>
            <p:nvPr/>
          </p:nvSpPr>
          <p:spPr bwMode="auto">
            <a:xfrm>
              <a:off x="4141258" y="281622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A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3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0" name="Text Box 34"/>
            <p:cNvSpPr txBox="1">
              <a:spLocks noChangeArrowheads="1"/>
            </p:cNvSpPr>
            <p:nvPr/>
          </p:nvSpPr>
          <p:spPr bwMode="auto">
            <a:xfrm>
              <a:off x="7510331" y="23018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C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191" name="Text Box 35"/>
            <p:cNvSpPr txBox="1">
              <a:spLocks noChangeArrowheads="1"/>
            </p:cNvSpPr>
            <p:nvPr/>
          </p:nvSpPr>
          <p:spPr bwMode="auto">
            <a:xfrm>
              <a:off x="6162015" y="2454276"/>
              <a:ext cx="4363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B</a:t>
              </a:r>
              <a:r>
                <a:rPr kumimoji="1" lang="en-US" altLang="zh-CN" b="1" baseline="-25000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2</a:t>
              </a:r>
              <a:endParaRPr kumimoji="1" lang="en-US" altLang="zh-CN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pic>
          <p:nvPicPr>
            <p:cNvPr id="192" name="Picture 3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92710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3" name="Picture 3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538164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" name="Picture 3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4098" y="77152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5" name="Picture 3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9871" y="2324101"/>
              <a:ext cx="552054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6" name="Picture 40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5187" y="2557463"/>
              <a:ext cx="552053" cy="538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7" name="Picture 41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2790826"/>
              <a:ext cx="552053" cy="538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8" name="Picture 42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42" y="47402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9" name="Picture 43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354" y="4578351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0" name="Picture 44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208" y="4422776"/>
              <a:ext cx="552053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1" name="Picture 4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552" y="4267201"/>
              <a:ext cx="552054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2" name="AutoShape 46"/>
            <p:cNvSpPr>
              <a:spLocks noChangeArrowheads="1"/>
            </p:cNvSpPr>
            <p:nvPr/>
          </p:nvSpPr>
          <p:spPr bwMode="auto">
            <a:xfrm flipH="1">
              <a:off x="1939926" y="2246313"/>
              <a:ext cx="1284685" cy="933450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03" name="Line 47"/>
            <p:cNvSpPr>
              <a:spLocks noChangeShapeType="1"/>
            </p:cNvSpPr>
            <p:nvPr/>
          </p:nvSpPr>
          <p:spPr bwMode="auto">
            <a:xfrm>
              <a:off x="1859095" y="2784475"/>
              <a:ext cx="0" cy="33464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04" name="Line 48"/>
            <p:cNvSpPr>
              <a:spLocks noChangeShapeType="1"/>
            </p:cNvSpPr>
            <p:nvPr/>
          </p:nvSpPr>
          <p:spPr bwMode="auto">
            <a:xfrm>
              <a:off x="1845337" y="2790825"/>
              <a:ext cx="29924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05" name="Line 49"/>
            <p:cNvSpPr>
              <a:spLocks noChangeShapeType="1"/>
            </p:cNvSpPr>
            <p:nvPr/>
          </p:nvSpPr>
          <p:spPr bwMode="auto">
            <a:xfrm>
              <a:off x="2020756" y="4772026"/>
              <a:ext cx="0" cy="1514475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06" name="Line 50"/>
            <p:cNvSpPr>
              <a:spLocks noChangeShapeType="1"/>
            </p:cNvSpPr>
            <p:nvPr/>
          </p:nvSpPr>
          <p:spPr bwMode="auto">
            <a:xfrm>
              <a:off x="2005277" y="4772025"/>
              <a:ext cx="165100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sp>
          <p:nvSpPr>
            <p:cNvPr id="207" name="AutoShape 51"/>
            <p:cNvSpPr>
              <a:spLocks noChangeArrowheads="1"/>
            </p:cNvSpPr>
            <p:nvPr/>
          </p:nvSpPr>
          <p:spPr bwMode="auto">
            <a:xfrm flipH="1">
              <a:off x="1296723" y="5665788"/>
              <a:ext cx="1286404" cy="931862"/>
            </a:xfrm>
            <a:prstGeom prst="cube">
              <a:avLst>
                <a:gd name="adj" fmla="val 28329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以太网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  <a:p>
              <a:pPr algn="ctr"/>
              <a:r>
                <a:rPr kumimoji="1" lang="zh-CN" altLang="en-US" b="1">
                  <a:solidFill>
                    <a:srgbClr val="000099"/>
                  </a:solidFill>
                  <a:latin typeface="+mn-lt"/>
                  <a:ea typeface="黑体" panose="02010609060101010101" pitchFamily="2" charset="-122"/>
                </a:rPr>
                <a:t>交换机</a:t>
              </a:r>
              <a:endParaRPr kumimoji="1" lang="zh-CN" altLang="en-US" b="1">
                <a:solidFill>
                  <a:srgbClr val="000099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C1DE-D772-415A-B75D-6C2A3BBF0E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213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160564_5*n_h_i*1_1_4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160564_5*n_h_i*1_1_5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160564_5*n_h_h_f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160564_5*n_h_h_f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160564_5*n_h_h_f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160564_5*n_h_h_f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160564_5*n_h_h_i*1_2_1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160564_5*n_h_h_i*1_2_2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160564_5*n_h_h_i*1_2_3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160564_5*n_h_h_i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160564_5*n_h_h_i*1_2_4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160564_5*n_h_h_i*1_2_5_2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160564_5*n_h_h_f*1_2_1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160564_5*n_h_h_i*1_2_2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160564_5*n_h_h_i*1_2_3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160564_5*n_h_h_i*1_2_4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160564_5*n_h_h_i*1_2_5_1"/>
  <p:tag name="KSO_WM_TEMPLATE_CATEGORY" val="diagram"/>
  <p:tag name="KSO_WM_TEMPLATE_INDEX" val="16056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160564_5*n_h_i*1_1_1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160564_5*n_h_i*1_1_2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160564_5*n_h_i*1_1_3"/>
  <p:tag name="KSO_WM_TEMPLATE_CATEGORY" val="diagram"/>
  <p:tag name="KSO_WM_TEMPLATE_INDEX" val="16056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中北大学教案3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中北大学教案</Template>
  <TotalTime>0</TotalTime>
  <Words>2683</Words>
  <Application>WPS 演示</Application>
  <PresentationFormat>A4 纸张(210x297 毫米)</PresentationFormat>
  <Paragraphs>485</Paragraphs>
  <Slides>20</Slides>
  <Notes>149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Corbel</vt:lpstr>
      <vt:lpstr>Times New Roman</vt:lpstr>
      <vt:lpstr>Tahoma</vt:lpstr>
      <vt:lpstr>Arial</vt:lpstr>
      <vt:lpstr>黑体</vt:lpstr>
      <vt:lpstr>华文细黑</vt:lpstr>
      <vt:lpstr>华文楷体</vt:lpstr>
      <vt:lpstr>微软雅黑</vt:lpstr>
      <vt:lpstr>Arial Unicode MS</vt:lpstr>
      <vt:lpstr>造字工房言宋体</vt:lpstr>
      <vt:lpstr>中北大学教案3</vt:lpstr>
      <vt:lpstr>Visio.Drawing.11</vt:lpstr>
      <vt:lpstr>计算机网络</vt:lpstr>
      <vt:lpstr>PowerPoint 演示文稿</vt:lpstr>
      <vt:lpstr>3.6  虚拟局域网</vt:lpstr>
      <vt:lpstr>VLAN的概念</vt:lpstr>
      <vt:lpstr>VLAN的特点</vt:lpstr>
      <vt:lpstr>与物理位置无关的VLAN</vt:lpstr>
      <vt:lpstr>VLAN具有的功能</vt:lpstr>
      <vt:lpstr>PowerPoint 演示文稿</vt:lpstr>
      <vt:lpstr>PowerPoint 演示文稿</vt:lpstr>
      <vt:lpstr>PowerPoint 演示文稿</vt:lpstr>
      <vt:lpstr>PowerPoint 演示文稿</vt:lpstr>
      <vt:lpstr>虚拟局域网使用的以太网帧格式</vt:lpstr>
      <vt:lpstr>虚拟局域网使用的以太网帧格式</vt:lpstr>
      <vt:lpstr>基于端口的VLAN</vt:lpstr>
      <vt:lpstr>多交换机同VLAN的通信</vt:lpstr>
      <vt:lpstr>802.1Q帧格式</vt:lpstr>
      <vt:lpstr>IEEE802.1Q数据帧</vt:lpstr>
      <vt:lpstr>交换机的端口模式</vt:lpstr>
      <vt:lpstr>Port-VLAN原理</vt:lpstr>
      <vt:lpstr>802.1Q工作原理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3  章  数据链路层</dc:title>
  <dc:creator>920</dc:creator>
  <cp:lastModifiedBy>黄花鱼</cp:lastModifiedBy>
  <cp:revision>331</cp:revision>
  <dcterms:created xsi:type="dcterms:W3CDTF">2016-10-04T02:36:00Z</dcterms:created>
  <dcterms:modified xsi:type="dcterms:W3CDTF">2021-03-14T09:48:07Z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2052-11.1.0.10356</vt:lpwstr>
  </property>
  <property fmtid="{D5CDD505-2E9C-101B-9397-08002B2CF9AE}" pid="4" name="ICV">
    <vt:lpwstr>DB696C9064094668BCF860036EE9CAEF</vt:lpwstr>
  </property>
</Properties>
</file>