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19"/>
  </p:handoutMasterIdLst>
  <p:sldIdLst>
    <p:sldId id="1022" r:id="rId3"/>
    <p:sldId id="1789" r:id="rId4"/>
    <p:sldId id="796" r:id="rId5"/>
    <p:sldId id="797" r:id="rId7"/>
    <p:sldId id="798" r:id="rId8"/>
    <p:sldId id="799" r:id="rId9"/>
    <p:sldId id="800" r:id="rId10"/>
    <p:sldId id="801" r:id="rId11"/>
    <p:sldId id="802" r:id="rId12"/>
    <p:sldId id="803" r:id="rId13"/>
    <p:sldId id="804" r:id="rId14"/>
    <p:sldId id="805" r:id="rId15"/>
    <p:sldId id="806" r:id="rId16"/>
    <p:sldId id="807" r:id="rId17"/>
    <p:sldId id="1061" r:id="rId18"/>
  </p:sldIdLst>
  <p:sldSz cx="9906000" cy="6858000" type="A4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53C28C-C02E-4F3C-B6BE-C9A97CA4C7E4}">
          <p14:sldIdLst>
            <p14:sldId id="1022"/>
            <p14:sldId id="1789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10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18" clrIdx="0"/>
  <p:cmAuthor id="2" name="AN DAOXIN" initials="AD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0000CC"/>
    <a:srgbClr val="000099"/>
    <a:srgbClr val="66FF66"/>
    <a:srgbClr val="66FF33"/>
    <a:srgbClr val="0000FF"/>
    <a:srgbClr val="6699FF"/>
    <a:srgbClr val="00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87006" autoAdjust="0"/>
  </p:normalViewPr>
  <p:slideViewPr>
    <p:cSldViewPr>
      <p:cViewPr varScale="1">
        <p:scale>
          <a:sx n="58" d="100"/>
          <a:sy n="58" d="100"/>
        </p:scale>
        <p:origin x="1216" y="76"/>
      </p:cViewPr>
      <p:guideLst>
        <p:guide orient="horz" pos="2158"/>
        <p:guide pos="3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4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3T21:13:24.011" idx="16">
    <p:pos x="10" y="10"/>
    <p:text>第二十一次课程开始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CB13F6-8427-46E6-85F6-504784CD9A4E}" type="slidenum">
              <a:rPr lang="en-US" altLang="zh-CN"/>
            </a:fld>
            <a:endParaRPr lang="en-US" altLang="zh-CN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ECDA35-1D32-44D1-8BAA-D8400C41E4D5}" type="slidenum">
              <a:rPr lang="en-US" altLang="zh-CN"/>
            </a:fld>
            <a:endParaRPr lang="en-US" altLang="zh-CN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0A392C8-E0F5-4C9D-8C8B-F2B85BAFF859}" type="slidenum">
              <a:rPr lang="en-US" altLang="zh-CN"/>
            </a:fld>
            <a:endParaRPr lang="en-US" altLang="zh-CN"/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D8BB1B0-BFD7-4E0B-A011-778BDE3AABAE}" type="slidenum">
              <a:rPr lang="en-US" altLang="zh-CN"/>
            </a:fld>
            <a:endParaRPr lang="en-US" altLang="zh-CN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标记字段用来鉴别收到的</a:t>
            </a:r>
            <a:r>
              <a:rPr lang="en-US" altLang="zh-CN" dirty="0"/>
              <a:t>BGP</a:t>
            </a:r>
            <a:r>
              <a:rPr lang="zh-CN" altLang="en-US" dirty="0"/>
              <a:t>报文。不使用鉴别时，标记字段全置为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长度字段指出包括通用首部在内的整个</a:t>
            </a:r>
            <a:r>
              <a:rPr lang="en-US" altLang="zh-CN" dirty="0"/>
              <a:t>BGP</a:t>
            </a:r>
            <a:r>
              <a:rPr lang="zh-CN" altLang="en-US" dirty="0"/>
              <a:t>报文以字节为单位的长度。</a:t>
            </a:r>
            <a:r>
              <a:rPr lang="en-US" altLang="zh-CN" dirty="0"/>
              <a:t>(19~4096)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类型字段的值为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，分别对应于四种</a:t>
            </a:r>
            <a:r>
              <a:rPr lang="en-US" altLang="zh-CN" dirty="0"/>
              <a:t>BGP</a:t>
            </a:r>
            <a:r>
              <a:rPr lang="zh-CN" altLang="en-US" dirty="0"/>
              <a:t>报文中的一种。</a:t>
            </a:r>
            <a:endParaRPr lang="en-US" altLang="zh-CN" dirty="0"/>
          </a:p>
          <a:p>
            <a:r>
              <a:rPr lang="en-US" altLang="zh-CN" dirty="0"/>
              <a:t>OPEN</a:t>
            </a:r>
            <a:r>
              <a:rPr lang="zh-CN" altLang="en-US" dirty="0"/>
              <a:t>报文共有</a:t>
            </a:r>
            <a:r>
              <a:rPr lang="en-US" altLang="zh-CN" dirty="0"/>
              <a:t>6</a:t>
            </a:r>
            <a:r>
              <a:rPr lang="zh-CN" altLang="en-US" dirty="0"/>
              <a:t>个字段，版本（</a:t>
            </a:r>
            <a:r>
              <a:rPr lang="en-US" altLang="zh-CN" dirty="0"/>
              <a:t>1</a:t>
            </a:r>
            <a:r>
              <a:rPr lang="zh-CN" altLang="en-US" dirty="0"/>
              <a:t>字节，现在的值是</a:t>
            </a:r>
            <a:r>
              <a:rPr lang="en-US" altLang="zh-CN" dirty="0"/>
              <a:t>4</a:t>
            </a:r>
            <a:r>
              <a:rPr lang="zh-CN" altLang="en-US" dirty="0"/>
              <a:t>）、本自治系统号（</a:t>
            </a:r>
            <a:r>
              <a:rPr lang="en-US" altLang="zh-CN" dirty="0"/>
              <a:t>2</a:t>
            </a:r>
            <a:r>
              <a:rPr lang="zh-CN" altLang="en-US" dirty="0"/>
              <a:t>字节，使用全球唯一的</a:t>
            </a:r>
            <a:r>
              <a:rPr lang="en-US" altLang="zh-CN" dirty="0"/>
              <a:t>16</a:t>
            </a:r>
            <a:r>
              <a:rPr lang="zh-CN" altLang="en-US" dirty="0"/>
              <a:t>位自治系统号）、保持时间（</a:t>
            </a:r>
            <a:r>
              <a:rPr lang="en-US" altLang="zh-CN" dirty="0"/>
              <a:t>2</a:t>
            </a:r>
            <a:r>
              <a:rPr lang="zh-CN" altLang="en-US" dirty="0"/>
              <a:t>字节，以秒计算的保持为邻站关系的时间）、</a:t>
            </a:r>
            <a:r>
              <a:rPr lang="en-US" altLang="zh-CN" dirty="0"/>
              <a:t>BGP</a:t>
            </a:r>
            <a:r>
              <a:rPr lang="zh-CN" altLang="en-US" dirty="0"/>
              <a:t>标识符（</a:t>
            </a:r>
            <a:r>
              <a:rPr lang="en-US" altLang="zh-CN" dirty="0"/>
              <a:t>4</a:t>
            </a:r>
            <a:r>
              <a:rPr lang="zh-CN" altLang="en-US" dirty="0"/>
              <a:t>字节，常为该路由器的</a:t>
            </a:r>
            <a:r>
              <a:rPr lang="en-US" altLang="zh-CN" dirty="0"/>
              <a:t>IP</a:t>
            </a:r>
            <a:r>
              <a:rPr lang="zh-CN" altLang="en-US" dirty="0"/>
              <a:t>地址）、可选参数长度（</a:t>
            </a:r>
            <a:r>
              <a:rPr lang="en-US" altLang="zh-CN" dirty="0"/>
              <a:t>1</a:t>
            </a:r>
            <a:r>
              <a:rPr lang="zh-CN" altLang="en-US" dirty="0"/>
              <a:t>字节）和可选参数。</a:t>
            </a:r>
            <a:endParaRPr lang="en-US" altLang="zh-CN" dirty="0"/>
          </a:p>
          <a:p>
            <a:r>
              <a:rPr lang="en-US" altLang="zh-CN" dirty="0"/>
              <a:t>UPDATE</a:t>
            </a:r>
            <a:r>
              <a:rPr lang="zh-CN" altLang="en-US" dirty="0"/>
              <a:t>报文共有</a:t>
            </a:r>
            <a:r>
              <a:rPr lang="en-US" altLang="zh-CN" dirty="0"/>
              <a:t>5</a:t>
            </a:r>
            <a:r>
              <a:rPr lang="zh-CN" altLang="en-US" dirty="0"/>
              <a:t>个字段，不可行路由长度（</a:t>
            </a:r>
            <a:r>
              <a:rPr lang="en-US" altLang="zh-CN" dirty="0"/>
              <a:t>2</a:t>
            </a:r>
            <a:r>
              <a:rPr lang="zh-CN" altLang="en-US" dirty="0"/>
              <a:t>字节，指明下一个字段的长度）、撤销的路由（列出所有要撤销的路由）、路径属性总长度（</a:t>
            </a:r>
            <a:r>
              <a:rPr lang="en-US" altLang="zh-CN" dirty="0"/>
              <a:t>2</a:t>
            </a:r>
            <a:r>
              <a:rPr lang="zh-CN" altLang="en-US" dirty="0"/>
              <a:t>字节，指明下一个字段的长度）、路径属性（定义在这个报文中增加的路径的属性）和网络层可达性信息</a:t>
            </a:r>
            <a:r>
              <a:rPr lang="en-US" altLang="zh-CN" dirty="0"/>
              <a:t>NLRI</a:t>
            </a:r>
            <a:r>
              <a:rPr lang="zh-CN" altLang="en-US" dirty="0"/>
              <a:t>（定义发出此报文的网络，包括网络前缀位数、</a:t>
            </a:r>
            <a:r>
              <a:rPr lang="en-US" altLang="zh-CN" dirty="0"/>
              <a:t>IP</a:t>
            </a:r>
            <a:r>
              <a:rPr lang="zh-CN" altLang="en-US" dirty="0"/>
              <a:t>地址前缀）。</a:t>
            </a:r>
            <a:endParaRPr lang="en-US" altLang="zh-CN" dirty="0"/>
          </a:p>
          <a:p>
            <a:r>
              <a:rPr lang="en-US" altLang="zh-CN" dirty="0"/>
              <a:t>KEEPLIVE</a:t>
            </a:r>
            <a:r>
              <a:rPr lang="zh-CN" altLang="en-US" dirty="0"/>
              <a:t>报文只有</a:t>
            </a:r>
            <a:r>
              <a:rPr lang="en-US" altLang="zh-CN" dirty="0"/>
              <a:t>BGP</a:t>
            </a:r>
            <a:r>
              <a:rPr lang="zh-CN" altLang="en-US" dirty="0"/>
              <a:t>的</a:t>
            </a:r>
            <a:r>
              <a:rPr lang="en-US" altLang="zh-CN" dirty="0"/>
              <a:t>19</a:t>
            </a:r>
            <a:r>
              <a:rPr lang="zh-CN" altLang="en-US" dirty="0"/>
              <a:t>字节长的通用首部。</a:t>
            </a:r>
            <a:endParaRPr lang="en-US" altLang="zh-CN" dirty="0"/>
          </a:p>
          <a:p>
            <a:r>
              <a:rPr lang="en-US" altLang="zh-CN" dirty="0"/>
              <a:t>NOTIFICATION</a:t>
            </a:r>
            <a:r>
              <a:rPr lang="zh-CN" altLang="en-US" dirty="0"/>
              <a:t>报文有</a:t>
            </a:r>
            <a:r>
              <a:rPr lang="en-US" altLang="zh-CN" dirty="0"/>
              <a:t>3</a:t>
            </a:r>
            <a:r>
              <a:rPr lang="zh-CN" altLang="en-US" dirty="0"/>
              <a:t>个字段，即差错代码（</a:t>
            </a:r>
            <a:r>
              <a:rPr lang="en-US" altLang="zh-CN" dirty="0"/>
              <a:t>1</a:t>
            </a:r>
            <a:r>
              <a:rPr lang="zh-CN" altLang="en-US" dirty="0"/>
              <a:t>字节）、差错子代码（</a:t>
            </a:r>
            <a:r>
              <a:rPr lang="en-US" altLang="zh-CN" dirty="0"/>
              <a:t>1</a:t>
            </a:r>
            <a:r>
              <a:rPr lang="zh-CN" altLang="en-US" dirty="0"/>
              <a:t>字节）和差错数据（有关差错的诊断信息）。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506D67-2AC5-4025-849A-378C4AEFA9CD}" type="slidenum">
              <a:rPr lang="en-US" altLang="zh-CN"/>
            </a:fld>
            <a:endParaRPr lang="en-US" altLang="zh-CN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4184C4C-2E32-4718-8117-2136A12BF9DB}" type="slidenum">
              <a:rPr lang="en-US" altLang="zh-CN"/>
            </a:fld>
            <a:endParaRPr lang="en-US" altLang="zh-CN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C35F54-7A5A-4D76-AC15-7C7DC8CD6D84}" type="slidenum">
              <a:rPr lang="en-US" altLang="zh-CN"/>
            </a:fld>
            <a:endParaRPr lang="en-US" altLang="zh-CN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C648EC-7337-4724-9FA9-BB4E7E1C3533}" type="slidenum">
              <a:rPr lang="en-US" altLang="zh-CN"/>
            </a:fld>
            <a:endParaRPr lang="en-US" altLang="zh-CN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6FB15E-DADA-4125-886A-BB1CD7135961}" type="slidenum">
              <a:rPr lang="en-US" altLang="zh-CN"/>
            </a:fld>
            <a:endParaRPr lang="en-US" altLang="zh-CN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C8A220-B2C4-4B4B-B40C-AF10DEFF3D51}" type="slidenum">
              <a:rPr lang="en-US" altLang="zh-CN"/>
            </a:fld>
            <a:endParaRPr lang="en-US" altLang="zh-CN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337C0E-1AE0-4739-932C-0174C8C7F068}" type="slidenum">
              <a:rPr lang="en-US" altLang="zh-CN"/>
            </a:fld>
            <a:endParaRPr lang="en-US" altLang="zh-CN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54EA9C-A597-456B-910B-E67B0A64E0CC}" type="slidenum">
              <a:rPr lang="en-US" altLang="zh-CN"/>
            </a:fld>
            <a:endParaRPr lang="en-US" altLang="zh-CN"/>
          </a:p>
        </p:txBody>
      </p:sp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87" y="3867150"/>
            <a:ext cx="67071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3488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39" y="6116639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85" y="6116639"/>
            <a:ext cx="39090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274" y="6116639"/>
            <a:ext cx="4454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 dirty="0">
                <a:ea typeface="宋体" panose="02010600030101010101" pitchFamily="2" charset="-122"/>
              </a:rPr>
              <a:t>“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 dirty="0">
                <a:ea typeface="宋体" panose="02010600030101010101" pitchFamily="2" charset="-122"/>
              </a:rPr>
              <a:t>”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 dirty="0">
                <a:ea typeface="宋体" panose="02010600030101010101" pitchFamily="2" charset="-122"/>
              </a:rPr>
              <a:t>“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 dirty="0">
                <a:ea typeface="宋体" panose="02010600030101010101" pitchFamily="2" charset="-122"/>
              </a:rPr>
              <a:t>”</a:t>
            </a:r>
            <a:endParaRPr lang="en-US" altLang="zh-CN" sz="8000" dirty="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11" y="44624"/>
            <a:ext cx="7482627" cy="113461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983" y="1556792"/>
            <a:ext cx="8346723" cy="33328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756" y="6108701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702" y="6108701"/>
            <a:ext cx="575614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57" y="6108701"/>
            <a:ext cx="46434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906000" cy="6853240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681" cy="6858000"/>
            <a:chOff x="0" y="0"/>
            <a:chExt cx="2132013" cy="6858001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552" y="457200"/>
            <a:ext cx="83461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552" y="2667001"/>
            <a:ext cx="8346148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542" y="6216650"/>
            <a:ext cx="891196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 descr="https://publicrelationssydney.com.au/wp-content/uploads/2013/01/shutterstock_804343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image" Target="../media/image5.png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1.sv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2683489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4.10 BGP</a:t>
            </a:r>
            <a:endParaRPr lang="en-US" altLang="zh-C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167925" y="3933057"/>
            <a:ext cx="6242777" cy="1834142"/>
          </a:xfrm>
        </p:spPr>
        <p:txBody>
          <a:bodyPr>
            <a:normAutofit/>
          </a:bodyPr>
          <a:lstStyle/>
          <a:p>
            <a:endParaRPr lang="en-US" altLang="zh-CN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计算机网络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课程组</a:t>
            </a:r>
            <a:endParaRPr lang="zh-CN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BGP </a:t>
            </a:r>
            <a:r>
              <a:rPr lang="zh-CN" altLang="en-US" dirty="0"/>
              <a:t>发言人交换</a:t>
            </a:r>
            <a:r>
              <a:rPr lang="zh-CN" altLang="en-US" dirty="0">
                <a:solidFill>
                  <a:srgbClr val="FF0000"/>
                </a:solidFill>
              </a:rPr>
              <a:t>路径向量 </a:t>
            </a:r>
            <a:endParaRPr lang="zh-CN" altLang="en-US" dirty="0"/>
          </a:p>
        </p:txBody>
      </p:sp>
      <p:sp>
        <p:nvSpPr>
          <p:cNvPr id="607235" name="Line 3"/>
          <p:cNvSpPr>
            <a:spLocks noChangeShapeType="1"/>
          </p:cNvSpPr>
          <p:nvPr/>
        </p:nvSpPr>
        <p:spPr bwMode="auto">
          <a:xfrm flipV="1">
            <a:off x="2019036" y="3049165"/>
            <a:ext cx="1327679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36" name="Line 4"/>
          <p:cNvSpPr>
            <a:spLocks noChangeShapeType="1"/>
          </p:cNvSpPr>
          <p:nvPr/>
        </p:nvSpPr>
        <p:spPr bwMode="auto">
          <a:xfrm>
            <a:off x="2019036" y="4122316"/>
            <a:ext cx="1239970" cy="765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37" name="Line 5"/>
          <p:cNvSpPr>
            <a:spLocks noChangeShapeType="1"/>
          </p:cNvSpPr>
          <p:nvPr/>
        </p:nvSpPr>
        <p:spPr bwMode="auto">
          <a:xfrm flipV="1">
            <a:off x="5204090" y="2514179"/>
            <a:ext cx="1150541" cy="382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38" name="Line 6"/>
          <p:cNvSpPr>
            <a:spLocks noChangeShapeType="1"/>
          </p:cNvSpPr>
          <p:nvPr/>
        </p:nvSpPr>
        <p:spPr bwMode="auto">
          <a:xfrm>
            <a:off x="5116381" y="3049166"/>
            <a:ext cx="1150540" cy="4603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39" name="Line 7"/>
          <p:cNvSpPr>
            <a:spLocks noChangeShapeType="1"/>
          </p:cNvSpPr>
          <p:nvPr/>
        </p:nvSpPr>
        <p:spPr bwMode="auto">
          <a:xfrm flipV="1">
            <a:off x="5204090" y="4427115"/>
            <a:ext cx="1150541" cy="382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40" name="Line 8"/>
          <p:cNvSpPr>
            <a:spLocks noChangeShapeType="1"/>
          </p:cNvSpPr>
          <p:nvPr/>
        </p:nvSpPr>
        <p:spPr bwMode="auto">
          <a:xfrm>
            <a:off x="5381229" y="496210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41" name="Line 9"/>
          <p:cNvSpPr>
            <a:spLocks noChangeShapeType="1"/>
          </p:cNvSpPr>
          <p:nvPr/>
        </p:nvSpPr>
        <p:spPr bwMode="auto">
          <a:xfrm>
            <a:off x="5204090" y="5117678"/>
            <a:ext cx="1150541" cy="304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42" name="Oval 10"/>
          <p:cNvSpPr>
            <a:spLocks noChangeArrowheads="1"/>
          </p:cNvSpPr>
          <p:nvPr/>
        </p:nvSpPr>
        <p:spPr bwMode="auto">
          <a:xfrm>
            <a:off x="2725870" y="2598315"/>
            <a:ext cx="2834217" cy="6889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43" name="Oval 11"/>
          <p:cNvSpPr>
            <a:spLocks noChangeArrowheads="1"/>
          </p:cNvSpPr>
          <p:nvPr/>
        </p:nvSpPr>
        <p:spPr bwMode="auto">
          <a:xfrm>
            <a:off x="2725870" y="4574754"/>
            <a:ext cx="2834217" cy="6889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44" name="Oval 12"/>
          <p:cNvSpPr>
            <a:spLocks noChangeArrowheads="1"/>
          </p:cNvSpPr>
          <p:nvPr/>
        </p:nvSpPr>
        <p:spPr bwMode="auto">
          <a:xfrm>
            <a:off x="247650" y="3357141"/>
            <a:ext cx="2565929" cy="1147763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607245" name="Group 13"/>
          <p:cNvGrpSpPr/>
          <p:nvPr/>
        </p:nvGrpSpPr>
        <p:grpSpPr bwMode="auto">
          <a:xfrm>
            <a:off x="5912644" y="2131590"/>
            <a:ext cx="3565129" cy="1784350"/>
            <a:chOff x="3438" y="1706"/>
            <a:chExt cx="2073" cy="1124"/>
          </a:xfrm>
        </p:grpSpPr>
        <p:sp>
          <p:nvSpPr>
            <p:cNvPr id="607246" name="Oval 14"/>
            <p:cNvSpPr>
              <a:spLocks noChangeArrowheads="1"/>
            </p:cNvSpPr>
            <p:nvPr/>
          </p:nvSpPr>
          <p:spPr bwMode="auto">
            <a:xfrm>
              <a:off x="3452" y="1706"/>
              <a:ext cx="2059" cy="53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7247" name="Oval 15"/>
            <p:cNvSpPr>
              <a:spLocks noChangeArrowheads="1"/>
            </p:cNvSpPr>
            <p:nvPr/>
          </p:nvSpPr>
          <p:spPr bwMode="auto">
            <a:xfrm>
              <a:off x="3438" y="2301"/>
              <a:ext cx="2059" cy="529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607248" name="Oval 16"/>
          <p:cNvSpPr>
            <a:spLocks noChangeArrowheads="1"/>
          </p:cNvSpPr>
          <p:nvPr/>
        </p:nvSpPr>
        <p:spPr bwMode="auto">
          <a:xfrm>
            <a:off x="5912644" y="4020715"/>
            <a:ext cx="3541052" cy="8397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49" name="Oval 17"/>
          <p:cNvSpPr>
            <a:spLocks noChangeArrowheads="1"/>
          </p:cNvSpPr>
          <p:nvPr/>
        </p:nvSpPr>
        <p:spPr bwMode="auto">
          <a:xfrm>
            <a:off x="5912644" y="4962103"/>
            <a:ext cx="3541052" cy="8429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50" name="Text Box 18"/>
          <p:cNvSpPr txBox="1">
            <a:spLocks noChangeArrowheads="1"/>
          </p:cNvSpPr>
          <p:nvPr/>
        </p:nvSpPr>
        <p:spPr bwMode="auto">
          <a:xfrm>
            <a:off x="896012" y="3573041"/>
            <a:ext cx="11528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主干网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51" name="Text Box 19"/>
          <p:cNvSpPr txBox="1">
            <a:spLocks noChangeArrowheads="1"/>
          </p:cNvSpPr>
          <p:nvPr/>
        </p:nvSpPr>
        <p:spPr bwMode="auto">
          <a:xfrm>
            <a:off x="3537175" y="2591965"/>
            <a:ext cx="12202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地区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ISP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52" name="Text Box 20"/>
          <p:cNvSpPr txBox="1">
            <a:spLocks noChangeArrowheads="1"/>
          </p:cNvSpPr>
          <p:nvPr/>
        </p:nvSpPr>
        <p:spPr bwMode="auto">
          <a:xfrm>
            <a:off x="3537175" y="4568403"/>
            <a:ext cx="12202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地区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ISP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53" name="Text Box 21"/>
          <p:cNvSpPr txBox="1">
            <a:spLocks noChangeArrowheads="1"/>
          </p:cNvSpPr>
          <p:nvPr/>
        </p:nvSpPr>
        <p:spPr bwMode="auto">
          <a:xfrm>
            <a:off x="6632389" y="2185566"/>
            <a:ext cx="2153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本地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ISP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4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，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2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7254" name="Text Box 22"/>
          <p:cNvSpPr txBox="1">
            <a:spLocks noChangeArrowheads="1"/>
          </p:cNvSpPr>
          <p:nvPr/>
        </p:nvSpPr>
        <p:spPr bwMode="auto">
          <a:xfrm>
            <a:off x="6607453" y="3144416"/>
            <a:ext cx="2153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本地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ISP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5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，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4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607255" name="Group 23"/>
          <p:cNvGrpSpPr/>
          <p:nvPr/>
        </p:nvGrpSpPr>
        <p:grpSpPr bwMode="auto">
          <a:xfrm>
            <a:off x="6617760" y="4069928"/>
            <a:ext cx="2151459" cy="1689100"/>
            <a:chOff x="3848" y="2927"/>
            <a:chExt cx="1251" cy="1064"/>
          </a:xfrm>
        </p:grpSpPr>
        <p:sp>
          <p:nvSpPr>
            <p:cNvPr id="607256" name="Text Box 24"/>
            <p:cNvSpPr txBox="1">
              <a:spLocks noChangeArrowheads="1"/>
            </p:cNvSpPr>
            <p:nvPr/>
          </p:nvSpPr>
          <p:spPr bwMode="auto">
            <a:xfrm>
              <a:off x="3848" y="2927"/>
              <a:ext cx="124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本地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ISP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（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AS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6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）</a:t>
              </a:r>
              <a:endPara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5</a:t>
              </a:r>
              <a:endPara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859" y="3545"/>
              <a:ext cx="124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本地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ISP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（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AS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7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）</a:t>
              </a:r>
              <a:endPara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6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，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7</a:t>
              </a:r>
              <a:endPara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607258" name="Text Box 26"/>
          <p:cNvSpPr txBox="1">
            <a:spLocks noChangeArrowheads="1"/>
          </p:cNvSpPr>
          <p:nvPr/>
        </p:nvSpPr>
        <p:spPr bwMode="auto">
          <a:xfrm>
            <a:off x="878144" y="1124744"/>
            <a:ext cx="8467344" cy="830997"/>
          </a:xfrm>
          <a:prstGeom prst="rect">
            <a:avLst/>
          </a:prstGeom>
          <a:solidFill>
            <a:srgbClr val="66FF66"/>
          </a:solidFill>
          <a:ln w="9525">
            <a:solidFill>
              <a:srgbClr val="333399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66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主干网还可发出通知：“要到达网络 </a:t>
            </a:r>
            <a:r>
              <a:rPr lang="en-US" altLang="zh-CN" dirty="0"/>
              <a:t>N</a:t>
            </a:r>
            <a:r>
              <a:rPr lang="en-US" altLang="zh-CN" baseline="-25000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en-US" altLang="zh-CN" baseline="-25000" dirty="0"/>
              <a:t>6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N</a:t>
            </a:r>
            <a:r>
              <a:rPr lang="en-US" altLang="zh-CN" baseline="-25000" dirty="0"/>
              <a:t>7</a:t>
            </a:r>
            <a:r>
              <a:rPr lang="en-US" altLang="zh-CN" dirty="0"/>
              <a:t> </a:t>
            </a:r>
            <a:r>
              <a:rPr lang="zh-CN" altLang="en-US" dirty="0"/>
              <a:t>可沿路径（</a:t>
            </a:r>
            <a:r>
              <a:rPr lang="en-US" altLang="zh-CN" dirty="0"/>
              <a:t>AS</a:t>
            </a:r>
            <a:r>
              <a:rPr lang="en-US" altLang="zh-CN" baseline="-25000" dirty="0"/>
              <a:t>1</a:t>
            </a:r>
            <a:r>
              <a:rPr lang="en-US" altLang="zh-CN" dirty="0"/>
              <a:t>, AS</a:t>
            </a:r>
            <a:r>
              <a:rPr lang="en-US" altLang="zh-CN" baseline="-25000" dirty="0"/>
              <a:t>3</a:t>
            </a:r>
            <a:r>
              <a:rPr lang="zh-CN" altLang="en-US" dirty="0"/>
              <a:t>）。” </a:t>
            </a:r>
            <a:endParaRPr lang="zh-CN" altLang="en-US" dirty="0"/>
          </a:p>
        </p:txBody>
      </p:sp>
      <p:grpSp>
        <p:nvGrpSpPr>
          <p:cNvPr id="607260" name="Group 28"/>
          <p:cNvGrpSpPr/>
          <p:nvPr/>
        </p:nvGrpSpPr>
        <p:grpSpPr bwMode="auto">
          <a:xfrm>
            <a:off x="1910690" y="3068216"/>
            <a:ext cx="1716352" cy="1966913"/>
            <a:chOff x="1111" y="2296"/>
            <a:chExt cx="998" cy="1239"/>
          </a:xfrm>
        </p:grpSpPr>
        <p:sp>
          <p:nvSpPr>
            <p:cNvPr id="607261" name="Line 29"/>
            <p:cNvSpPr>
              <a:spLocks noChangeShapeType="1"/>
            </p:cNvSpPr>
            <p:nvPr/>
          </p:nvSpPr>
          <p:spPr bwMode="auto">
            <a:xfrm rot="10800000" flipH="1">
              <a:off x="1156" y="2296"/>
              <a:ext cx="953" cy="40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7262" name="Line 30"/>
            <p:cNvSpPr>
              <a:spLocks noChangeShapeType="1"/>
            </p:cNvSpPr>
            <p:nvPr/>
          </p:nvSpPr>
          <p:spPr bwMode="auto">
            <a:xfrm rot="10800000" flipH="1" flipV="1">
              <a:off x="1111" y="2976"/>
              <a:ext cx="843" cy="55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 flipH="1">
            <a:off x="2576736" y="6325870"/>
            <a:ext cx="6552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FF0000"/>
                </a:solidFill>
              </a:rPr>
              <a:t>互联网的多级结构特点决定了</a:t>
            </a:r>
            <a:r>
              <a:rPr lang="en-US" altLang="zh-CN" sz="2100" dirty="0">
                <a:solidFill>
                  <a:srgbClr val="FF0000"/>
                </a:solidFill>
              </a:rPr>
              <a:t>BGP</a:t>
            </a:r>
            <a:r>
              <a:rPr lang="zh-CN" altLang="en-US" sz="2100" dirty="0">
                <a:solidFill>
                  <a:srgbClr val="FF0000"/>
                </a:solidFill>
              </a:rPr>
              <a:t>路由选择协议的特点</a:t>
            </a:r>
            <a:endParaRPr lang="zh-CN" altLang="en-US" sz="2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0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BGP </a:t>
            </a:r>
            <a:r>
              <a:rPr lang="zh-CN" altLang="en-US"/>
              <a:t>协议的特点</a:t>
            </a:r>
            <a:endParaRPr lang="zh-CN" altLang="en-US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BGP </a:t>
            </a:r>
            <a:r>
              <a:rPr lang="zh-CN" altLang="en-US" dirty="0"/>
              <a:t>协议交换路由信息的结点数量级是</a:t>
            </a:r>
            <a:r>
              <a:rPr lang="zh-CN" altLang="en-US" dirty="0">
                <a:solidFill>
                  <a:srgbClr val="FF0000"/>
                </a:solidFill>
              </a:rPr>
              <a:t>自治系统数的量级，</a:t>
            </a:r>
            <a:r>
              <a:rPr lang="zh-CN" altLang="en-US" dirty="0"/>
              <a:t>这要比这些自治系统中的网络数少很多。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每一个自治系统中 </a:t>
            </a:r>
            <a:r>
              <a:rPr lang="en-US" altLang="zh-CN" dirty="0"/>
              <a:t>BGP </a:t>
            </a:r>
            <a:r>
              <a:rPr lang="zh-CN" altLang="en-US" dirty="0"/>
              <a:t>发言人（或边界路由器）的数目是很少的。这样就使得自治系统之间的路由选择不致过分复杂。 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BGP </a:t>
            </a:r>
            <a:r>
              <a:rPr lang="zh-CN" altLang="en-US"/>
              <a:t>协议的特点</a:t>
            </a:r>
            <a:endParaRPr lang="zh-CN" alt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896384"/>
            <a:ext cx="8346723" cy="333281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BGP </a:t>
            </a:r>
            <a:r>
              <a:rPr lang="zh-CN" altLang="en-US" dirty="0">
                <a:solidFill>
                  <a:srgbClr val="FF0000"/>
                </a:solidFill>
              </a:rPr>
              <a:t>支持 </a:t>
            </a:r>
            <a:r>
              <a:rPr lang="en-US" altLang="zh-CN" dirty="0">
                <a:solidFill>
                  <a:srgbClr val="FF0000"/>
                </a:solidFill>
              </a:rPr>
              <a:t>CIDR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因此 </a:t>
            </a:r>
            <a:r>
              <a:rPr lang="en-US" altLang="zh-CN" dirty="0"/>
              <a:t>BGP </a:t>
            </a:r>
            <a:r>
              <a:rPr lang="zh-CN" altLang="en-US" dirty="0"/>
              <a:t>的路由表也就应当包括目的网络前缀、下一跳路由器，以及到达该目的网络所要经过的各个自治系统序列。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如何避免路由环路？</a:t>
            </a:r>
            <a:r>
              <a:rPr lang="en-US" altLang="zh-CN" dirty="0"/>
              <a:t>BGP</a:t>
            </a:r>
            <a:r>
              <a:rPr lang="zh-CN" altLang="en-US" dirty="0"/>
              <a:t>发言人需检查收到的其他</a:t>
            </a:r>
            <a:r>
              <a:rPr lang="en-US" altLang="zh-CN" dirty="0"/>
              <a:t>BGP</a:t>
            </a:r>
            <a:r>
              <a:rPr lang="zh-CN" altLang="en-US" dirty="0"/>
              <a:t>发言人发来的路径通知中</a:t>
            </a:r>
            <a:r>
              <a:rPr lang="zh-CN" altLang="en-US" dirty="0">
                <a:solidFill>
                  <a:srgbClr val="FF0000"/>
                </a:solidFill>
              </a:rPr>
              <a:t>本自治系统</a:t>
            </a:r>
            <a:r>
              <a:rPr lang="zh-CN" altLang="en-US" dirty="0"/>
              <a:t>是否已在其中，如在其中，则此条路由将被丢弃或忽略。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在 </a:t>
            </a:r>
            <a:r>
              <a:rPr lang="en-US" altLang="zh-CN" dirty="0"/>
              <a:t>BGP </a:t>
            </a:r>
            <a:r>
              <a:rPr lang="zh-CN" altLang="en-US" dirty="0"/>
              <a:t>刚刚运行时，</a:t>
            </a:r>
            <a:r>
              <a:rPr lang="en-US" altLang="zh-CN" dirty="0"/>
              <a:t>BGP </a:t>
            </a:r>
            <a:r>
              <a:rPr lang="zh-CN" altLang="en-US" dirty="0"/>
              <a:t>的邻站是交换整个的 </a:t>
            </a:r>
            <a:r>
              <a:rPr lang="en-US" altLang="zh-CN" dirty="0"/>
              <a:t>BGP </a:t>
            </a:r>
            <a:r>
              <a:rPr lang="zh-CN" altLang="en-US" dirty="0"/>
              <a:t>路由表。但以后只需要在发生变化时</a:t>
            </a:r>
            <a:r>
              <a:rPr lang="zh-CN" altLang="en-US" dirty="0">
                <a:solidFill>
                  <a:srgbClr val="FF0000"/>
                </a:solidFill>
              </a:rPr>
              <a:t>更新有变化的部分。这样做对节省网络带宽和减少路由器的处理开销都有好处。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BGP-4 </a:t>
            </a:r>
            <a:r>
              <a:rPr lang="zh-CN" altLang="en-US" dirty="0"/>
              <a:t>共使用</a:t>
            </a:r>
            <a:r>
              <a:rPr lang="zh-CN" altLang="en-US" dirty="0">
                <a:solidFill>
                  <a:srgbClr val="FF0000"/>
                </a:solidFill>
              </a:rPr>
              <a:t>四种报文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(1) </a:t>
            </a:r>
            <a:r>
              <a:rPr lang="zh-CN" altLang="en-US" dirty="0">
                <a:solidFill>
                  <a:srgbClr val="FF0000"/>
                </a:solidFill>
              </a:rPr>
              <a:t>打开 </a:t>
            </a:r>
            <a:r>
              <a:rPr lang="en-US" altLang="zh-CN" dirty="0"/>
              <a:t>(OPEN) </a:t>
            </a:r>
            <a:r>
              <a:rPr lang="zh-CN" altLang="en-US" dirty="0"/>
              <a:t>报文，用来与相邻的另一个</a:t>
            </a:r>
            <a:r>
              <a:rPr lang="en-US" altLang="zh-CN" dirty="0"/>
              <a:t>BGP</a:t>
            </a:r>
            <a:r>
              <a:rPr lang="zh-CN" altLang="en-US" dirty="0"/>
              <a:t>发言人建立关系。</a:t>
            </a:r>
            <a:endParaRPr lang="zh-CN" altLang="en-US" dirty="0"/>
          </a:p>
          <a:p>
            <a:r>
              <a:rPr lang="en-US" altLang="zh-CN" dirty="0"/>
              <a:t>(2) </a:t>
            </a:r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zh-CN" altLang="en-US" dirty="0"/>
              <a:t> </a:t>
            </a:r>
            <a:r>
              <a:rPr lang="en-US" altLang="zh-CN" dirty="0"/>
              <a:t>(UPDATE) </a:t>
            </a:r>
            <a:r>
              <a:rPr lang="zh-CN" altLang="en-US" dirty="0"/>
              <a:t>报文，用来发送某一路由的信息，以及列出要撤消的多条路由。</a:t>
            </a:r>
            <a:r>
              <a:rPr lang="en-US" altLang="zh-CN" dirty="0"/>
              <a:t>BGP</a:t>
            </a:r>
            <a:r>
              <a:rPr lang="zh-CN" altLang="en-US" dirty="0"/>
              <a:t>协议的核心内容。</a:t>
            </a:r>
            <a:endParaRPr lang="zh-CN" altLang="en-US" dirty="0"/>
          </a:p>
          <a:p>
            <a:r>
              <a:rPr lang="en-US" altLang="zh-CN" dirty="0"/>
              <a:t>(3) </a:t>
            </a:r>
            <a:r>
              <a:rPr lang="zh-CN" altLang="en-US" dirty="0">
                <a:solidFill>
                  <a:srgbClr val="FF0000"/>
                </a:solidFill>
              </a:rPr>
              <a:t>保活</a:t>
            </a:r>
            <a:r>
              <a:rPr lang="zh-CN" altLang="en-US" dirty="0"/>
              <a:t> </a:t>
            </a:r>
            <a:r>
              <a:rPr lang="en-US" altLang="zh-CN" dirty="0"/>
              <a:t>(KEEPALIVE) </a:t>
            </a:r>
            <a:r>
              <a:rPr lang="zh-CN" altLang="en-US" dirty="0"/>
              <a:t>报文，用来确认打开报文和周期性地（</a:t>
            </a:r>
            <a:r>
              <a:rPr lang="en-US" altLang="zh-CN" dirty="0"/>
              <a:t>30</a:t>
            </a:r>
            <a:r>
              <a:rPr lang="zh-CN" altLang="en-US" dirty="0"/>
              <a:t>秒）证实邻站关系。</a:t>
            </a:r>
            <a:endParaRPr lang="zh-CN" altLang="en-US" dirty="0"/>
          </a:p>
          <a:p>
            <a:r>
              <a:rPr lang="en-US" altLang="zh-CN" dirty="0"/>
              <a:t>(4) </a:t>
            </a:r>
            <a:r>
              <a:rPr lang="zh-CN" altLang="en-US" dirty="0">
                <a:solidFill>
                  <a:srgbClr val="FF0000"/>
                </a:solidFill>
              </a:rPr>
              <a:t>通知</a:t>
            </a:r>
            <a:r>
              <a:rPr lang="zh-CN" altLang="en-US" dirty="0"/>
              <a:t> </a:t>
            </a:r>
            <a:r>
              <a:rPr lang="en-US" altLang="zh-CN" dirty="0"/>
              <a:t>(NOTIFICATION) </a:t>
            </a:r>
            <a:r>
              <a:rPr lang="zh-CN" altLang="en-US" dirty="0"/>
              <a:t>报文，用来发送检测到的差错。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406" name="Rectangle 78"/>
          <p:cNvSpPr>
            <a:spLocks noGrp="1" noChangeArrowheads="1"/>
          </p:cNvSpPr>
          <p:nvPr>
            <p:ph type="title"/>
          </p:nvPr>
        </p:nvSpPr>
        <p:spPr>
          <a:xfrm>
            <a:off x="391911" y="-171400"/>
            <a:ext cx="7482627" cy="1134611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en-US" altLang="zh-CN" dirty="0"/>
              <a:t>BGP </a:t>
            </a:r>
            <a:r>
              <a:rPr lang="zh-CN" altLang="en-US" dirty="0"/>
              <a:t>报文具有</a:t>
            </a:r>
            <a:r>
              <a:rPr lang="zh-CN" altLang="en-US" dirty="0">
                <a:solidFill>
                  <a:srgbClr val="FF0000"/>
                </a:solidFill>
              </a:rPr>
              <a:t>通用首部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1369" name="Rectangle 41"/>
          <p:cNvSpPr>
            <a:spLocks noChangeArrowheads="1"/>
          </p:cNvSpPr>
          <p:nvPr/>
        </p:nvSpPr>
        <p:spPr bwMode="auto">
          <a:xfrm>
            <a:off x="3288762" y="2831430"/>
            <a:ext cx="2332038" cy="4651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70" name="Rectangle 42"/>
          <p:cNvSpPr>
            <a:spLocks noChangeArrowheads="1"/>
          </p:cNvSpPr>
          <p:nvPr/>
        </p:nvSpPr>
        <p:spPr bwMode="auto">
          <a:xfrm>
            <a:off x="3223410" y="2853655"/>
            <a:ext cx="235340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BGP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报文通用首部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65" name="AutoShape 37"/>
          <p:cNvSpPr>
            <a:spLocks noChangeArrowheads="1"/>
          </p:cNvSpPr>
          <p:nvPr/>
        </p:nvSpPr>
        <p:spPr bwMode="auto">
          <a:xfrm rot="5400000">
            <a:off x="547679" y="4699390"/>
            <a:ext cx="295275" cy="632883"/>
          </a:xfrm>
          <a:prstGeom prst="downArrow">
            <a:avLst>
              <a:gd name="adj1" fmla="val 50000"/>
              <a:gd name="adj2" fmla="val 49462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66" name="Freeform 38"/>
          <p:cNvSpPr/>
          <p:nvPr/>
        </p:nvSpPr>
        <p:spPr bwMode="auto">
          <a:xfrm>
            <a:off x="2277525" y="2215481"/>
            <a:ext cx="4607321" cy="588963"/>
          </a:xfrm>
          <a:custGeom>
            <a:avLst/>
            <a:gdLst>
              <a:gd name="T0" fmla="*/ 45 w 2313"/>
              <a:gd name="T1" fmla="*/ 0 h 272"/>
              <a:gd name="T2" fmla="*/ 2313 w 2313"/>
              <a:gd name="T3" fmla="*/ 0 h 272"/>
              <a:gd name="T4" fmla="*/ 1723 w 2313"/>
              <a:gd name="T5" fmla="*/ 272 h 272"/>
              <a:gd name="T6" fmla="*/ 499 w 2313"/>
              <a:gd name="T7" fmla="*/ 272 h 272"/>
              <a:gd name="T8" fmla="*/ 0 w 2313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3" h="272">
                <a:moveTo>
                  <a:pt x="45" y="0"/>
                </a:moveTo>
                <a:lnTo>
                  <a:pt x="2313" y="0"/>
                </a:lnTo>
                <a:lnTo>
                  <a:pt x="1723" y="272"/>
                </a:lnTo>
                <a:lnTo>
                  <a:pt x="499" y="272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99">
                  <a:gamma/>
                  <a:shade val="69804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67" name="Rectangle 39"/>
          <p:cNvSpPr>
            <a:spLocks noChangeArrowheads="1"/>
          </p:cNvSpPr>
          <p:nvPr/>
        </p:nvSpPr>
        <p:spPr bwMode="auto">
          <a:xfrm>
            <a:off x="1640632" y="1340768"/>
            <a:ext cx="5030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字节                    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16                                2                    1</a:t>
            </a:r>
            <a:endParaRPr kumimoji="1" lang="en-US" altLang="zh-CN" sz="2000" b="1" dirty="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68" name="Rectangle 40"/>
          <p:cNvSpPr>
            <a:spLocks noChangeArrowheads="1"/>
          </p:cNvSpPr>
          <p:nvPr/>
        </p:nvSpPr>
        <p:spPr bwMode="auto">
          <a:xfrm>
            <a:off x="3271565" y="2807618"/>
            <a:ext cx="6505971" cy="48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71" name="Rectangle 43"/>
          <p:cNvSpPr>
            <a:spLocks noChangeArrowheads="1"/>
          </p:cNvSpPr>
          <p:nvPr/>
        </p:nvSpPr>
        <p:spPr bwMode="auto">
          <a:xfrm>
            <a:off x="6377508" y="2853655"/>
            <a:ext cx="235340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BGP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报文主体部分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72" name="Line 44"/>
          <p:cNvSpPr>
            <a:spLocks noChangeShapeType="1"/>
          </p:cNvSpPr>
          <p:nvPr/>
        </p:nvSpPr>
        <p:spPr bwMode="auto">
          <a:xfrm>
            <a:off x="5620800" y="2804444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2277525" y="1723355"/>
            <a:ext cx="4607321" cy="4905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74" name="Rectangle 46"/>
          <p:cNvSpPr>
            <a:spLocks noChangeArrowheads="1"/>
          </p:cNvSpPr>
          <p:nvPr/>
        </p:nvSpPr>
        <p:spPr bwMode="auto">
          <a:xfrm>
            <a:off x="6073105" y="1740818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类 型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75" name="Rectangle 47"/>
          <p:cNvSpPr>
            <a:spLocks noChangeArrowheads="1"/>
          </p:cNvSpPr>
          <p:nvPr/>
        </p:nvSpPr>
        <p:spPr bwMode="auto">
          <a:xfrm>
            <a:off x="4896768" y="1740818"/>
            <a:ext cx="83997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长  度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76" name="Line 48"/>
          <p:cNvSpPr>
            <a:spLocks noChangeShapeType="1"/>
          </p:cNvSpPr>
          <p:nvPr/>
        </p:nvSpPr>
        <p:spPr bwMode="auto">
          <a:xfrm>
            <a:off x="6073105" y="1723356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77" name="Line 49"/>
          <p:cNvSpPr>
            <a:spLocks noChangeShapeType="1"/>
          </p:cNvSpPr>
          <p:nvPr/>
        </p:nvSpPr>
        <p:spPr bwMode="auto">
          <a:xfrm>
            <a:off x="4626760" y="1723356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78" name="Rectangle 50"/>
          <p:cNvSpPr>
            <a:spLocks noChangeArrowheads="1"/>
          </p:cNvSpPr>
          <p:nvPr/>
        </p:nvSpPr>
        <p:spPr bwMode="auto">
          <a:xfrm>
            <a:off x="2819260" y="1740818"/>
            <a:ext cx="126316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标        记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611379" name="Group 51"/>
          <p:cNvGrpSpPr/>
          <p:nvPr/>
        </p:nvGrpSpPr>
        <p:grpSpPr bwMode="auto">
          <a:xfrm rot="5400000">
            <a:off x="3302786" y="1674408"/>
            <a:ext cx="192087" cy="96308"/>
            <a:chOff x="1008" y="2046"/>
            <a:chExt cx="102" cy="60"/>
          </a:xfrm>
        </p:grpSpPr>
        <p:sp>
          <p:nvSpPr>
            <p:cNvPr id="611380" name="Rectangle 52"/>
            <p:cNvSpPr>
              <a:spLocks noChangeArrowheads="1"/>
            </p:cNvSpPr>
            <p:nvPr/>
          </p:nvSpPr>
          <p:spPr bwMode="auto">
            <a:xfrm>
              <a:off x="1008" y="2052"/>
              <a:ext cx="102" cy="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pSp>
          <p:nvGrpSpPr>
            <p:cNvPr id="611381" name="Group 53"/>
            <p:cNvGrpSpPr/>
            <p:nvPr/>
          </p:nvGrpSpPr>
          <p:grpSpPr bwMode="auto">
            <a:xfrm>
              <a:off x="1026" y="2046"/>
              <a:ext cx="72" cy="48"/>
              <a:chOff x="1440" y="2016"/>
              <a:chExt cx="72" cy="48"/>
            </a:xfrm>
          </p:grpSpPr>
          <p:sp>
            <p:nvSpPr>
              <p:cNvPr id="611382" name="Line 54"/>
              <p:cNvSpPr>
                <a:spLocks noChangeShapeType="1"/>
              </p:cNvSpPr>
              <p:nvPr/>
            </p:nvSpPr>
            <p:spPr bwMode="auto">
              <a:xfrm>
                <a:off x="1440" y="2016"/>
                <a:ext cx="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11383" name="Line 55"/>
              <p:cNvSpPr>
                <a:spLocks noChangeShapeType="1"/>
              </p:cNvSpPr>
              <p:nvPr/>
            </p:nvSpPr>
            <p:spPr bwMode="auto">
              <a:xfrm>
                <a:off x="1440" y="2064"/>
                <a:ext cx="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611384" name="Group 56"/>
          <p:cNvGrpSpPr/>
          <p:nvPr/>
        </p:nvGrpSpPr>
        <p:grpSpPr bwMode="auto">
          <a:xfrm rot="5400000">
            <a:off x="3313104" y="2166533"/>
            <a:ext cx="192087" cy="96308"/>
            <a:chOff x="1008" y="2046"/>
            <a:chExt cx="102" cy="60"/>
          </a:xfrm>
        </p:grpSpPr>
        <p:sp>
          <p:nvSpPr>
            <p:cNvPr id="611385" name="Rectangle 57"/>
            <p:cNvSpPr>
              <a:spLocks noChangeArrowheads="1"/>
            </p:cNvSpPr>
            <p:nvPr/>
          </p:nvSpPr>
          <p:spPr bwMode="auto">
            <a:xfrm>
              <a:off x="1008" y="2052"/>
              <a:ext cx="102" cy="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pSp>
          <p:nvGrpSpPr>
            <p:cNvPr id="611386" name="Group 58"/>
            <p:cNvGrpSpPr/>
            <p:nvPr/>
          </p:nvGrpSpPr>
          <p:grpSpPr bwMode="auto">
            <a:xfrm>
              <a:off x="1026" y="2046"/>
              <a:ext cx="72" cy="48"/>
              <a:chOff x="1440" y="2016"/>
              <a:chExt cx="72" cy="48"/>
            </a:xfrm>
          </p:grpSpPr>
          <p:sp>
            <p:nvSpPr>
              <p:cNvPr id="611387" name="Line 59"/>
              <p:cNvSpPr>
                <a:spLocks noChangeShapeType="1"/>
              </p:cNvSpPr>
              <p:nvPr/>
            </p:nvSpPr>
            <p:spPr bwMode="auto">
              <a:xfrm>
                <a:off x="1440" y="2016"/>
                <a:ext cx="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sp>
            <p:nvSpPr>
              <p:cNvPr id="611388" name="Line 60"/>
              <p:cNvSpPr>
                <a:spLocks noChangeShapeType="1"/>
              </p:cNvSpPr>
              <p:nvPr/>
            </p:nvSpPr>
            <p:spPr bwMode="auto">
              <a:xfrm>
                <a:off x="1440" y="2064"/>
                <a:ext cx="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611391" name="Rectangle 63"/>
          <p:cNvSpPr>
            <a:spLocks noChangeArrowheads="1"/>
          </p:cNvSpPr>
          <p:nvPr/>
        </p:nvSpPr>
        <p:spPr bwMode="auto">
          <a:xfrm>
            <a:off x="2095227" y="3788694"/>
            <a:ext cx="7682309" cy="490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92" name="Line 64"/>
          <p:cNvSpPr>
            <a:spLocks noChangeShapeType="1"/>
          </p:cNvSpPr>
          <p:nvPr/>
        </p:nvSpPr>
        <p:spPr bwMode="auto">
          <a:xfrm>
            <a:off x="3271565" y="3787106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93" name="Rectangle 65"/>
          <p:cNvSpPr>
            <a:spLocks noChangeArrowheads="1"/>
          </p:cNvSpPr>
          <p:nvPr/>
        </p:nvSpPr>
        <p:spPr bwMode="auto">
          <a:xfrm>
            <a:off x="2017426" y="3861718"/>
            <a:ext cx="12793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TCP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首部</a:t>
            </a:r>
            <a:endParaRPr kumimoji="1" lang="zh-CN" altLang="en-US" sz="2000" b="1" dirty="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94" name="AutoShape 66"/>
          <p:cNvSpPr>
            <a:spLocks noChangeArrowheads="1"/>
          </p:cNvSpPr>
          <p:nvPr/>
        </p:nvSpPr>
        <p:spPr bwMode="auto">
          <a:xfrm>
            <a:off x="6162534" y="3198144"/>
            <a:ext cx="270008" cy="688975"/>
          </a:xfrm>
          <a:prstGeom prst="downArrow">
            <a:avLst>
              <a:gd name="adj1" fmla="val 50000"/>
              <a:gd name="adj2" fmla="val 691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95" name="Rectangle 67"/>
          <p:cNvSpPr>
            <a:spLocks noChangeArrowheads="1"/>
          </p:cNvSpPr>
          <p:nvPr/>
        </p:nvSpPr>
        <p:spPr bwMode="auto">
          <a:xfrm>
            <a:off x="920609" y="4772944"/>
            <a:ext cx="8856927" cy="490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96" name="Rectangle 68"/>
          <p:cNvSpPr>
            <a:spLocks noChangeArrowheads="1"/>
          </p:cNvSpPr>
          <p:nvPr/>
        </p:nvSpPr>
        <p:spPr bwMode="auto">
          <a:xfrm>
            <a:off x="979082" y="4807868"/>
            <a:ext cx="100688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首部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2095227" y="4771356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98" name="AutoShape 70"/>
          <p:cNvSpPr>
            <a:spLocks noChangeArrowheads="1"/>
          </p:cNvSpPr>
          <p:nvPr/>
        </p:nvSpPr>
        <p:spPr bwMode="auto">
          <a:xfrm>
            <a:off x="5801378" y="4182394"/>
            <a:ext cx="271727" cy="688975"/>
          </a:xfrm>
          <a:prstGeom prst="downArrow">
            <a:avLst>
              <a:gd name="adj1" fmla="val 50000"/>
              <a:gd name="adj2" fmla="val 68671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399" name="Rectangle 71"/>
          <p:cNvSpPr>
            <a:spLocks noChangeArrowheads="1"/>
          </p:cNvSpPr>
          <p:nvPr/>
        </p:nvSpPr>
        <p:spPr bwMode="auto">
          <a:xfrm>
            <a:off x="5679273" y="3823618"/>
            <a:ext cx="132106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BGP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报文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1400" name="Rectangle 72"/>
          <p:cNvSpPr>
            <a:spLocks noChangeArrowheads="1"/>
          </p:cNvSpPr>
          <p:nvPr/>
        </p:nvSpPr>
        <p:spPr bwMode="auto">
          <a:xfrm>
            <a:off x="5349073" y="4807868"/>
            <a:ext cx="12793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TCP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报文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288762" y="3296569"/>
            <a:ext cx="0" cy="4905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9777536" y="3296569"/>
            <a:ext cx="0" cy="4905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3288762" y="4317331"/>
            <a:ext cx="0" cy="4905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9777536" y="4317331"/>
            <a:ext cx="0" cy="4905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/>
          <p:nvPr/>
        </p:nvCxnSpPr>
        <p:spPr bwMode="auto">
          <a:xfrm>
            <a:off x="2107782" y="4317331"/>
            <a:ext cx="0" cy="4905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RIP</a:t>
            </a:r>
            <a:r>
              <a:rPr lang="zh-CN" altLang="en-US" b="1" dirty="0"/>
              <a:t>、</a:t>
            </a:r>
            <a:r>
              <a:rPr lang="en-US" altLang="zh-CN" b="1" dirty="0"/>
              <a:t>OSPF</a:t>
            </a:r>
            <a:r>
              <a:rPr lang="zh-CN" altLang="en-US" b="1" dirty="0"/>
              <a:t>、</a:t>
            </a:r>
            <a:r>
              <a:rPr lang="en-US" altLang="zh-CN" b="1" dirty="0"/>
              <a:t>BGP</a:t>
            </a:r>
            <a:r>
              <a:rPr lang="zh-CN" altLang="en-US" b="1" dirty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560" y="1824376"/>
            <a:ext cx="8346723" cy="3332816"/>
          </a:xfrm>
        </p:spPr>
        <p:txBody>
          <a:bodyPr/>
          <a:lstStyle/>
          <a:p>
            <a:r>
              <a:rPr lang="en-US" altLang="zh-CN" sz="2400" dirty="0"/>
              <a:t>RIP</a:t>
            </a:r>
            <a:r>
              <a:rPr lang="zh-CN" altLang="en-US" sz="2400" dirty="0"/>
              <a:t>使用</a:t>
            </a:r>
            <a:r>
              <a:rPr lang="en-US" altLang="zh-CN" sz="2400" dirty="0"/>
              <a:t>UDP</a:t>
            </a:r>
            <a:r>
              <a:rPr lang="zh-CN" altLang="en-US" sz="2400" dirty="0"/>
              <a:t>，</a:t>
            </a:r>
            <a:r>
              <a:rPr lang="en-US" altLang="zh-CN" sz="2400" dirty="0"/>
              <a:t>OSPF</a:t>
            </a:r>
            <a:r>
              <a:rPr lang="zh-CN" altLang="en-US" sz="2400" dirty="0"/>
              <a:t>使用</a:t>
            </a:r>
            <a:r>
              <a:rPr lang="en-US" altLang="zh-CN" sz="2400" dirty="0"/>
              <a:t>IP</a:t>
            </a:r>
            <a:r>
              <a:rPr lang="zh-CN" altLang="en-US" sz="2400" dirty="0"/>
              <a:t>，</a:t>
            </a:r>
            <a:r>
              <a:rPr lang="en-US" altLang="zh-CN" sz="2400" dirty="0"/>
              <a:t>BGP</a:t>
            </a:r>
            <a:r>
              <a:rPr lang="zh-CN" altLang="en-US" sz="2400" dirty="0"/>
              <a:t>使用</a:t>
            </a:r>
            <a:r>
              <a:rPr lang="en-US" altLang="zh-CN" sz="2400" dirty="0"/>
              <a:t>TCP</a:t>
            </a:r>
            <a:r>
              <a:rPr lang="zh-CN" altLang="en-US" sz="2400" dirty="0"/>
              <a:t>。这样做有何优点？为什么？</a:t>
            </a:r>
            <a:r>
              <a:rPr lang="en-US" altLang="zh-CN" sz="2400" dirty="0"/>
              <a:t>RIP</a:t>
            </a:r>
            <a:r>
              <a:rPr lang="zh-CN" altLang="en-US" sz="2400" dirty="0"/>
              <a:t>周期性与邻站交换信息而</a:t>
            </a:r>
            <a:r>
              <a:rPr lang="en-US" altLang="zh-CN" sz="2400" dirty="0"/>
              <a:t>BGP</a:t>
            </a:r>
            <a:r>
              <a:rPr lang="zh-CN" altLang="en-US" sz="2400" dirty="0"/>
              <a:t>为什么不这样做？</a:t>
            </a:r>
            <a:endParaRPr lang="zh-CN" altLang="en-US" sz="2400" dirty="0"/>
          </a:p>
          <a:p>
            <a:r>
              <a:rPr lang="zh-CN" altLang="en-US" sz="2400" dirty="0"/>
              <a:t>       </a:t>
            </a:r>
            <a:r>
              <a:rPr lang="en-US" altLang="zh-CN" sz="2400" dirty="0"/>
              <a:t>RIP</a:t>
            </a:r>
            <a:r>
              <a:rPr lang="zh-CN" altLang="en-US" sz="2400" dirty="0"/>
              <a:t>只和邻站交换信息，</a:t>
            </a:r>
            <a:r>
              <a:rPr lang="en-US" altLang="zh-CN" sz="2400" dirty="0"/>
              <a:t>UDP</a:t>
            </a:r>
            <a:r>
              <a:rPr lang="zh-CN" altLang="en-US" sz="2400" dirty="0"/>
              <a:t>虽不保证可靠交付，但</a:t>
            </a:r>
            <a:r>
              <a:rPr lang="en-US" altLang="zh-CN" sz="2400" dirty="0"/>
              <a:t>UDP</a:t>
            </a:r>
            <a:r>
              <a:rPr lang="zh-CN" altLang="en-US" sz="2400" dirty="0"/>
              <a:t>开销小，可以满足</a:t>
            </a:r>
            <a:r>
              <a:rPr lang="en-US" altLang="zh-CN" sz="2400" dirty="0"/>
              <a:t>RIP</a:t>
            </a:r>
            <a:r>
              <a:rPr lang="zh-CN" altLang="en-US" sz="2400" dirty="0"/>
              <a:t>的要求，并且由于使用</a:t>
            </a:r>
            <a:r>
              <a:rPr lang="en-US" altLang="zh-CN" sz="2400" dirty="0"/>
              <a:t>UDP</a:t>
            </a:r>
            <a:r>
              <a:rPr lang="zh-CN" altLang="en-US" sz="2400" dirty="0"/>
              <a:t>，</a:t>
            </a:r>
            <a:r>
              <a:rPr lang="en-US" altLang="zh-CN" sz="2400" dirty="0"/>
              <a:t>RIP</a:t>
            </a:r>
            <a:r>
              <a:rPr lang="zh-CN" altLang="en-US" sz="2400" dirty="0"/>
              <a:t>周期性地与邻站交换信息。来克服</a:t>
            </a:r>
            <a:r>
              <a:rPr lang="en-US" altLang="zh-CN" sz="2400" dirty="0"/>
              <a:t>UDP</a:t>
            </a:r>
            <a:r>
              <a:rPr lang="zh-CN" altLang="en-US" sz="2400" dirty="0"/>
              <a:t>不可靠的缺点。</a:t>
            </a:r>
            <a:endParaRPr lang="zh-CN" altLang="en-US" sz="2400" dirty="0"/>
          </a:p>
          <a:p>
            <a:r>
              <a:rPr lang="zh-CN" altLang="en-US" sz="2400" dirty="0"/>
              <a:t>       </a:t>
            </a:r>
            <a:r>
              <a:rPr lang="en-US" altLang="zh-CN" sz="2400" dirty="0"/>
              <a:t>OSPF</a:t>
            </a:r>
            <a:r>
              <a:rPr lang="zh-CN" altLang="en-US" sz="2400" dirty="0"/>
              <a:t>使用可靠的洪泛法，所以直接使用</a:t>
            </a:r>
            <a:r>
              <a:rPr lang="en-US" altLang="zh-CN" sz="2400" dirty="0"/>
              <a:t>IP</a:t>
            </a:r>
            <a:r>
              <a:rPr lang="zh-CN" altLang="en-US" sz="2400" dirty="0"/>
              <a:t>，好处就是灵活性好开销小。</a:t>
            </a:r>
            <a:endParaRPr lang="zh-CN" altLang="en-US" sz="2400" dirty="0"/>
          </a:p>
          <a:p>
            <a:r>
              <a:rPr lang="zh-CN" altLang="en-US" sz="2400" dirty="0"/>
              <a:t>       </a:t>
            </a:r>
            <a:r>
              <a:rPr lang="en-US" altLang="zh-CN" sz="2400" dirty="0"/>
              <a:t>BGP</a:t>
            </a:r>
            <a:r>
              <a:rPr lang="zh-CN" altLang="en-US" sz="2400" dirty="0"/>
              <a:t>需要交换整个路由表和更新信息，所以要保证正确，运用</a:t>
            </a:r>
            <a:r>
              <a:rPr lang="en-US" altLang="zh-CN" sz="2400" dirty="0"/>
              <a:t>TCP</a:t>
            </a:r>
            <a:r>
              <a:rPr lang="zh-CN" altLang="en-US" sz="2400" dirty="0"/>
              <a:t>，由于</a:t>
            </a:r>
            <a:r>
              <a:rPr lang="en-US" altLang="zh-CN" sz="2400" dirty="0"/>
              <a:t>BGP</a:t>
            </a:r>
            <a:r>
              <a:rPr lang="zh-CN" altLang="en-US" sz="2400" dirty="0"/>
              <a:t>使用</a:t>
            </a:r>
            <a:r>
              <a:rPr lang="en-US" altLang="zh-CN" sz="2400" dirty="0"/>
              <a:t>TCP</a:t>
            </a:r>
            <a:r>
              <a:rPr lang="zh-CN" altLang="en-US" sz="2400" dirty="0"/>
              <a:t>所以已经能够保证可靠交付，用不着继续周期性交互信息。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1795" y="342900"/>
            <a:ext cx="9551670" cy="763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2018008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3090" y="342900"/>
            <a:ext cx="763270" cy="763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5295" y="395605"/>
            <a:ext cx="137795" cy="7835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16" name="文本框 1"/>
          <p:cNvSpPr txBox="1"/>
          <p:nvPr/>
        </p:nvSpPr>
        <p:spPr>
          <a:xfrm>
            <a:off x="1356360" y="463550"/>
            <a:ext cx="7770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章   </a:t>
            </a:r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网络层</a:t>
            </a:r>
            <a:endParaRPr lang="zh-CN" altLang="en-US" sz="2800" b="1" dirty="0">
              <a:solidFill>
                <a:schemeClr val="bg1"/>
              </a:solidFill>
              <a:latin typeface="造字工房言宋体" charset="-122"/>
              <a:ea typeface="造字工房言宋体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5352" y="1640801"/>
            <a:ext cx="5477156" cy="3599179"/>
            <a:chOff x="6864" y="4869"/>
            <a:chExt cx="7426" cy="3897"/>
          </a:xfrm>
        </p:grpSpPr>
        <p:cxnSp>
          <p:nvCxnSpPr>
            <p:cNvPr id="47" name="直接连接符 46"/>
            <p:cNvCxnSpPr/>
            <p:nvPr>
              <p:custDataLst>
                <p:tags r:id="rId3"/>
              </p:custDataLst>
            </p:nvPr>
          </p:nvCxnSpPr>
          <p:spPr>
            <a:xfrm>
              <a:off x="10435" y="5468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"/>
              </p:custDataLst>
            </p:nvPr>
          </p:nvCxnSpPr>
          <p:spPr>
            <a:xfrm>
              <a:off x="10435" y="6141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5"/>
              </p:custDataLst>
            </p:nvPr>
          </p:nvCxnSpPr>
          <p:spPr>
            <a:xfrm>
              <a:off x="10435" y="6815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6"/>
              </p:custDataLst>
            </p:nvPr>
          </p:nvCxnSpPr>
          <p:spPr>
            <a:xfrm>
              <a:off x="10435" y="7489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7"/>
              </p:custDataLst>
            </p:nvPr>
          </p:nvCxnSpPr>
          <p:spPr>
            <a:xfrm>
              <a:off x="10435" y="8163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53" name="矩形 52"/>
            <p:cNvSpPr/>
            <p:nvPr>
              <p:custDataLst>
                <p:tags r:id="rId8"/>
              </p:custDataLst>
            </p:nvPr>
          </p:nvSpPr>
          <p:spPr>
            <a:xfrm>
              <a:off x="6864" y="4869"/>
              <a:ext cx="3788" cy="38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rot="0" spcFirstLastPara="0" vertOverflow="overflow" horzOverflow="overflow" vert="horz" wrap="square" lIns="91440" tIns="45720" rIns="39600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20000"/>
                </a:lnSpc>
              </a:pPr>
              <a:endParaRPr lang="da-DK" altLang="zh-CN" sz="2400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5" name="任意多边形 64"/>
            <p:cNvSpPr/>
            <p:nvPr>
              <p:custDataLst>
                <p:tags r:id="rId9"/>
              </p:custDataLst>
            </p:nvPr>
          </p:nvSpPr>
          <p:spPr>
            <a:xfrm>
              <a:off x="6864" y="4874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6" name="任意多边形 65"/>
            <p:cNvSpPr/>
            <p:nvPr>
              <p:custDataLst>
                <p:tags r:id="rId10"/>
              </p:custDataLst>
            </p:nvPr>
          </p:nvSpPr>
          <p:spPr>
            <a:xfrm flipV="1">
              <a:off x="6864" y="8585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7" name="任意多边形 66"/>
            <p:cNvSpPr/>
            <p:nvPr>
              <p:custDataLst>
                <p:tags r:id="rId11"/>
              </p:custDataLst>
            </p:nvPr>
          </p:nvSpPr>
          <p:spPr>
            <a:xfrm flipH="1">
              <a:off x="10479" y="4869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8" name="任意多边形 67"/>
            <p:cNvSpPr/>
            <p:nvPr>
              <p:custDataLst>
                <p:tags r:id="rId12"/>
              </p:custDataLst>
            </p:nvPr>
          </p:nvSpPr>
          <p:spPr>
            <a:xfrm flipH="1" flipV="1">
              <a:off x="10479" y="8593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9" name="圆角矩形 18"/>
            <p:cNvSpPr/>
            <p:nvPr>
              <p:custDataLst>
                <p:tags r:id="rId13"/>
              </p:custDataLst>
            </p:nvPr>
          </p:nvSpPr>
          <p:spPr>
            <a:xfrm>
              <a:off x="10926" y="5206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1F74AD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4.1 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分类的</a:t>
              </a: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IP</a:t>
              </a:r>
              <a:r>
                <a:rPr lang="zh-CN" altLang="en-US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地址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0" name="圆角矩形 45"/>
            <p:cNvSpPr/>
            <p:nvPr>
              <p:custDataLst>
                <p:tags r:id="rId14"/>
              </p:custDataLst>
            </p:nvPr>
          </p:nvSpPr>
          <p:spPr>
            <a:xfrm>
              <a:off x="10926" y="5880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3498D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4.2 ARP</a:t>
              </a: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1" name="圆角矩形 53"/>
            <p:cNvSpPr/>
            <p:nvPr>
              <p:custDataLst>
                <p:tags r:id="rId15"/>
              </p:custDataLst>
            </p:nvPr>
          </p:nvSpPr>
          <p:spPr>
            <a:xfrm>
              <a:off x="10926" y="6555"/>
              <a:ext cx="3363" cy="525"/>
            </a:xfrm>
            <a:prstGeom prst="roundRect">
              <a:avLst>
                <a:gd name="adj" fmla="val 7973"/>
              </a:avLst>
            </a:prstGeom>
            <a:solidFill>
              <a:srgbClr val="1AA3AA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9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4.3IP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数据报格式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圆角矩形 61"/>
            <p:cNvSpPr/>
            <p:nvPr>
              <p:custDataLst>
                <p:tags r:id="rId16"/>
              </p:custDataLst>
            </p:nvPr>
          </p:nvSpPr>
          <p:spPr>
            <a:xfrm>
              <a:off x="10926" y="7229"/>
              <a:ext cx="3364" cy="525"/>
            </a:xfrm>
            <a:prstGeom prst="roundRect">
              <a:avLst>
                <a:gd name="adj" fmla="val 7973"/>
              </a:avLst>
            </a:prstGeom>
            <a:solidFill>
              <a:srgbClr val="69A35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4.4ICMP</a:t>
              </a:r>
              <a:endParaRPr lang="en-US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76" name="圆角矩形 69"/>
            <p:cNvSpPr/>
            <p:nvPr>
              <p:custDataLst>
                <p:tags r:id="rId17"/>
              </p:custDataLst>
            </p:nvPr>
          </p:nvSpPr>
          <p:spPr>
            <a:xfrm>
              <a:off x="10926" y="7903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9BBB59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noFill/>
                  <a:latin typeface="Times New Roman" panose="02020603050405020304" pitchFamily="18" charset="0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4.5 </a:t>
              </a:r>
              <a:r>
                <a:rPr lang="zh-CN" altLang="en-US" sz="2400" b="1">
                  <a:noFill/>
                  <a:latin typeface="Times New Roman" panose="02020603050405020304" pitchFamily="18" charset="0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划分子网</a:t>
              </a:r>
              <a:endParaRPr lang="zh-CN" altLang="en-US" sz="2400" b="1">
                <a:noFill/>
                <a:latin typeface="Times New Roman" panose="02020603050405020304" pitchFamily="18" charset="0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8"/>
              </p:custDataLst>
            </p:nvPr>
          </p:nvSpPr>
          <p:spPr>
            <a:xfrm>
              <a:off x="10869" y="541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19"/>
              </p:custDataLst>
            </p:nvPr>
          </p:nvSpPr>
          <p:spPr>
            <a:xfrm>
              <a:off x="10869" y="6085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20"/>
              </p:custDataLst>
            </p:nvPr>
          </p:nvSpPr>
          <p:spPr>
            <a:xfrm>
              <a:off x="10869" y="675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21"/>
              </p:custDataLst>
            </p:nvPr>
          </p:nvSpPr>
          <p:spPr>
            <a:xfrm>
              <a:off x="10869" y="743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22"/>
              </p:custDataLst>
            </p:nvPr>
          </p:nvSpPr>
          <p:spPr>
            <a:xfrm>
              <a:off x="10869" y="8106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864" y="5579"/>
              <a:ext cx="3788" cy="1965"/>
            </a:xfrm>
            <a:prstGeom prst="rect">
              <a:avLst/>
            </a:prstGeom>
          </p:spPr>
        </p:pic>
      </p:grpSp>
      <p:sp>
        <p:nvSpPr>
          <p:cNvPr id="14" name="圆角矩形 18"/>
          <p:cNvSpPr/>
          <p:nvPr>
            <p:custDataLst>
              <p:tags r:id="rId24"/>
            </p:custDataLst>
          </p:nvPr>
        </p:nvSpPr>
        <p:spPr>
          <a:xfrm>
            <a:off x="6666770" y="1922201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1F74AD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4.6</a:t>
            </a:r>
            <a:r>
              <a:rPr lang="zh-CN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 构造超网</a:t>
            </a:r>
            <a:endParaRPr lang="zh-CN" altLang="zh-CN" sz="2400" b="1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5" name="圆角矩形 45"/>
          <p:cNvSpPr/>
          <p:nvPr>
            <p:custDataLst>
              <p:tags r:id="rId25"/>
            </p:custDataLst>
          </p:nvPr>
        </p:nvSpPr>
        <p:spPr>
          <a:xfrm>
            <a:off x="6666770" y="2544692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3498DB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4.7 </a:t>
            </a:r>
            <a:r>
              <a: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路由器</a:t>
            </a:r>
            <a:endParaRPr lang="zh-CN" altLang="en-US" sz="2400" b="1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  <p:sp>
        <p:nvSpPr>
          <p:cNvPr id="16" name="圆角矩形 53"/>
          <p:cNvSpPr/>
          <p:nvPr>
            <p:custDataLst>
              <p:tags r:id="rId26"/>
            </p:custDataLst>
          </p:nvPr>
        </p:nvSpPr>
        <p:spPr>
          <a:xfrm>
            <a:off x="6666770" y="3168107"/>
            <a:ext cx="2480430" cy="484878"/>
          </a:xfrm>
          <a:prstGeom prst="roundRect">
            <a:avLst>
              <a:gd name="adj" fmla="val 7973"/>
            </a:avLst>
          </a:prstGeom>
          <a:solidFill>
            <a:srgbClr val="1AA3AA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rPr>
              <a:t>4.8 RIP</a:t>
            </a:r>
            <a:endParaRPr lang="en-US" altLang="zh-CN" sz="2400" b="1">
              <a:solidFill>
                <a:schemeClr val="bg1"/>
              </a:solidFill>
              <a:latin typeface="造字工房言宋体" charset="-122"/>
              <a:ea typeface="造字工房言宋体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圆角矩形 61"/>
          <p:cNvSpPr/>
          <p:nvPr>
            <p:custDataLst>
              <p:tags r:id="rId27"/>
            </p:custDataLst>
          </p:nvPr>
        </p:nvSpPr>
        <p:spPr>
          <a:xfrm>
            <a:off x="6666770" y="3790597"/>
            <a:ext cx="2481168" cy="484878"/>
          </a:xfrm>
          <a:prstGeom prst="roundRect">
            <a:avLst>
              <a:gd name="adj" fmla="val 7973"/>
            </a:avLst>
          </a:prstGeom>
          <a:solidFill>
            <a:srgbClr val="69A35B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造字工房言宋体" charset="-122"/>
                <a:cs typeface="Times New Roman" panose="02020603050405020304" pitchFamily="18" charset="0"/>
                <a:sym typeface="+mn-ea"/>
              </a:rPr>
              <a:t>4.9 OSPF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造字工房言宋体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圆角矩形 69"/>
          <p:cNvSpPr/>
          <p:nvPr>
            <p:custDataLst>
              <p:tags r:id="rId28"/>
            </p:custDataLst>
          </p:nvPr>
        </p:nvSpPr>
        <p:spPr>
          <a:xfrm>
            <a:off x="6666770" y="4413088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9BBB59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accent4"/>
                </a:solidFill>
                <a:latin typeface="Times New Roman" panose="02020603050405020304" pitchFamily="18" charset="0"/>
                <a:ea typeface="造字工房言宋体" charset="-122"/>
                <a:cs typeface="Times New Roman" panose="02020603050405020304" pitchFamily="18" charset="0"/>
                <a:sym typeface="+mn-ea"/>
              </a:rPr>
              <a:t>4.10 BGP</a:t>
            </a:r>
            <a:endParaRPr lang="en-US" altLang="zh-CN" sz="2400" b="1">
              <a:solidFill>
                <a:schemeClr val="accent4"/>
              </a:solidFill>
              <a:latin typeface="Times New Roman" panose="02020603050405020304" pitchFamily="18" charset="0"/>
              <a:ea typeface="造字工房言宋体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圆角矩形 69"/>
          <p:cNvSpPr/>
          <p:nvPr>
            <p:custDataLst>
              <p:tags r:id="rId29"/>
            </p:custDataLst>
          </p:nvPr>
        </p:nvSpPr>
        <p:spPr>
          <a:xfrm>
            <a:off x="6666770" y="5012528"/>
            <a:ext cx="2479693" cy="484878"/>
          </a:xfrm>
          <a:prstGeom prst="roundRect">
            <a:avLst>
              <a:gd name="adj" fmla="val 7973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4.11 VPN</a:t>
            </a:r>
            <a:r>
              <a: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和</a:t>
            </a:r>
            <a:r>
              <a:rPr lang="en-US" altLang="zh-CN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NAT</a:t>
            </a:r>
            <a:endParaRPr lang="zh-CN" altLang="en-US" sz="2400">
              <a:solidFill>
                <a:schemeClr val="bg1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外部网关协议 </a:t>
            </a:r>
            <a:r>
              <a:rPr lang="en-US" altLang="zh-CN" dirty="0"/>
              <a:t>BGP</a:t>
            </a:r>
            <a:endParaRPr lang="en-US" altLang="zh-CN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不同自治系统的路由器之间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交换路由信息的协议。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较新版本是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月发表的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BGP-4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个版本），即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 4271 ~ 4278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BGP-4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简写为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BGP </a:t>
            </a:r>
            <a:r>
              <a:rPr lang="zh-CN" altLang="en-US" dirty="0"/>
              <a:t>使用环境不同</a:t>
            </a:r>
            <a:endParaRPr lang="zh-CN" altLang="en-US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896384"/>
            <a:ext cx="8346723" cy="3332816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互联网的规模太大，使得自治系统之间路由选择非常困难。对于自治系统之间的路由选择，要寻找最佳路由是很不现实的。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Arial" panose="020B0604020202020204" pitchFamily="34" charset="0"/>
              </a:rPr>
              <a:t>当一条路径通过几个不同 </a:t>
            </a:r>
            <a:r>
              <a:rPr lang="en-US" altLang="zh-CN" dirty="0">
                <a:latin typeface="Arial" panose="020B0604020202020204" pitchFamily="34" charset="0"/>
              </a:rPr>
              <a:t>AS </a:t>
            </a:r>
            <a:r>
              <a:rPr lang="zh-CN" altLang="en-US" dirty="0">
                <a:latin typeface="Arial" panose="020B0604020202020204" pitchFamily="34" charset="0"/>
              </a:rPr>
              <a:t>时，要想对这样的路径计算出有意义的代价是不太可能的。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比较合理的做法是在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AS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之间交换“可达性”信息。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/>
              <a:t>自治系统之间的路由选择必须考虑有关</a:t>
            </a:r>
            <a:r>
              <a:rPr lang="zh-CN" altLang="en-US" sz="2800" dirty="0">
                <a:solidFill>
                  <a:srgbClr val="FF0000"/>
                </a:solidFill>
              </a:rPr>
              <a:t>策略。包括政治</a:t>
            </a:r>
            <a:r>
              <a:rPr lang="zh-CN" altLang="en-US" dirty="0">
                <a:solidFill>
                  <a:srgbClr val="FF0000"/>
                </a:solidFill>
              </a:rPr>
              <a:t>、安全或经济方面的考虑。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/>
              <a:t>因此，边界网关协议 </a:t>
            </a:r>
            <a:r>
              <a:rPr lang="en-US" altLang="zh-CN" sz="2800" dirty="0"/>
              <a:t>BGP </a:t>
            </a:r>
            <a:r>
              <a:rPr lang="zh-CN" altLang="en-US" sz="2800" dirty="0"/>
              <a:t>只能是力求寻找一条能够到达目的网络且</a:t>
            </a:r>
            <a:r>
              <a:rPr lang="zh-CN" altLang="en-US" sz="2800" dirty="0">
                <a:solidFill>
                  <a:srgbClr val="FF0000"/>
                </a:solidFill>
              </a:rPr>
              <a:t>比较好的路由</a:t>
            </a:r>
            <a:r>
              <a:rPr lang="zh-CN" altLang="en-US" sz="2800" dirty="0"/>
              <a:t>（不能兜圈子），而</a:t>
            </a:r>
            <a:r>
              <a:rPr lang="zh-CN" altLang="en-US" sz="2800" dirty="0">
                <a:solidFill>
                  <a:srgbClr val="FF0000"/>
                </a:solidFill>
              </a:rPr>
              <a:t>并非要寻找一条最佳路由。采用路径向量路由选择协议（</a:t>
            </a:r>
            <a:r>
              <a:rPr lang="en-US" altLang="zh-CN" sz="2800" dirty="0">
                <a:solidFill>
                  <a:srgbClr val="FF0000"/>
                </a:solidFill>
              </a:rPr>
              <a:t>path vector</a:t>
            </a:r>
            <a:r>
              <a:rPr lang="zh-CN" altLang="en-US" sz="2800" dirty="0">
                <a:solidFill>
                  <a:srgbClr val="FF0000"/>
                </a:solidFill>
              </a:rPr>
              <a:t>）。</a:t>
            </a:r>
            <a:r>
              <a:rPr lang="zh-CN" altLang="en-US" sz="2800" dirty="0"/>
              <a:t>  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BGP</a:t>
            </a:r>
            <a:r>
              <a:rPr lang="en-US" altLang="zh-CN" b="1" dirty="0"/>
              <a:t> </a:t>
            </a:r>
            <a:r>
              <a:rPr lang="zh-CN" altLang="en-US" dirty="0"/>
              <a:t>发言人</a:t>
            </a:r>
            <a:endParaRPr lang="en-US" altLang="zh-CN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每一个自治系统的管理员要选择至少一个路由器作为该自治系统的“ </a:t>
            </a:r>
            <a:r>
              <a:rPr lang="en-US" altLang="zh-CN" dirty="0">
                <a:solidFill>
                  <a:srgbClr val="FF0000"/>
                </a:solidFill>
              </a:rPr>
              <a:t>BGP </a:t>
            </a:r>
            <a:r>
              <a:rPr lang="zh-CN" altLang="en-US" dirty="0">
                <a:solidFill>
                  <a:srgbClr val="FF0000"/>
                </a:solidFill>
              </a:rPr>
              <a:t>发言人</a:t>
            </a:r>
            <a:r>
              <a:rPr lang="zh-CN" altLang="en-US" dirty="0"/>
              <a:t>”</a:t>
            </a:r>
            <a:r>
              <a:rPr lang="en-US" altLang="zh-CN" dirty="0"/>
              <a:t> (BGP speaker)</a:t>
            </a:r>
            <a:r>
              <a:rPr lang="zh-CN" altLang="en-US" dirty="0"/>
              <a:t> 。</a:t>
            </a:r>
            <a:endParaRPr lang="zh-CN" altLang="en-US" dirty="0"/>
          </a:p>
          <a:p>
            <a:r>
              <a:rPr lang="zh-CN" altLang="en-US" dirty="0"/>
              <a:t>一般说来，两个 </a:t>
            </a:r>
            <a:r>
              <a:rPr lang="en-US" altLang="zh-CN" dirty="0"/>
              <a:t>BGP </a:t>
            </a:r>
            <a:r>
              <a:rPr lang="zh-CN" altLang="en-US" dirty="0"/>
              <a:t>发言人都是通过一个共享网络连接在一起的，而 </a:t>
            </a:r>
            <a:r>
              <a:rPr lang="en-US" altLang="zh-CN" dirty="0"/>
              <a:t>BGP </a:t>
            </a:r>
            <a:r>
              <a:rPr lang="zh-CN" altLang="en-US" dirty="0"/>
              <a:t>发言人往往就是 </a:t>
            </a:r>
            <a:r>
              <a:rPr lang="en-US" altLang="zh-CN" dirty="0"/>
              <a:t>BGP </a:t>
            </a:r>
            <a:r>
              <a:rPr lang="zh-CN" altLang="en-US" dirty="0"/>
              <a:t>边界路由器，但也可以不是 </a:t>
            </a:r>
            <a:r>
              <a:rPr lang="en-US" altLang="zh-CN" dirty="0"/>
              <a:t>BGP </a:t>
            </a:r>
            <a:r>
              <a:rPr lang="zh-CN" altLang="en-US" dirty="0"/>
              <a:t>边界路由器。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BGP </a:t>
            </a:r>
            <a:r>
              <a:rPr lang="zh-CN" altLang="en-US" dirty="0"/>
              <a:t>交换路由信息</a:t>
            </a:r>
            <a:endParaRPr lang="zh-CN" altLang="en-US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1752368"/>
            <a:ext cx="8346723" cy="3332816"/>
          </a:xfrm>
        </p:spPr>
        <p:txBody>
          <a:bodyPr/>
          <a:lstStyle/>
          <a:p>
            <a:r>
              <a:rPr lang="zh-CN" altLang="en-US" sz="3000" dirty="0"/>
              <a:t>一个 </a:t>
            </a:r>
            <a:r>
              <a:rPr lang="en-US" altLang="zh-CN" sz="3000" dirty="0"/>
              <a:t>BGP </a:t>
            </a:r>
            <a:r>
              <a:rPr lang="zh-CN" altLang="en-US" sz="3000" dirty="0"/>
              <a:t>发言人与其他自治系统中的 </a:t>
            </a:r>
            <a:r>
              <a:rPr lang="en-US" altLang="zh-CN" sz="3000" dirty="0"/>
              <a:t>BGP </a:t>
            </a:r>
            <a:r>
              <a:rPr lang="zh-CN" altLang="en-US" sz="3000" dirty="0"/>
              <a:t>发言人要交换路由信息，就要先建立 </a:t>
            </a:r>
            <a:r>
              <a:rPr lang="en-US" altLang="zh-CN" sz="3000" dirty="0">
                <a:solidFill>
                  <a:srgbClr val="FF0000"/>
                </a:solidFill>
              </a:rPr>
              <a:t>TCP </a:t>
            </a:r>
            <a:r>
              <a:rPr lang="zh-CN" altLang="en-US" sz="3000" dirty="0">
                <a:solidFill>
                  <a:srgbClr val="FF0000"/>
                </a:solidFill>
              </a:rPr>
              <a:t>连接（端口号为</a:t>
            </a:r>
            <a:r>
              <a:rPr lang="en-US" altLang="zh-CN" sz="3000" dirty="0">
                <a:solidFill>
                  <a:srgbClr val="FF0000"/>
                </a:solidFill>
              </a:rPr>
              <a:t>179</a:t>
            </a:r>
            <a:r>
              <a:rPr lang="zh-CN" altLang="en-US" sz="3000" dirty="0">
                <a:solidFill>
                  <a:srgbClr val="FF0000"/>
                </a:solidFill>
              </a:rPr>
              <a:t>），</a:t>
            </a:r>
            <a:r>
              <a:rPr lang="zh-CN" altLang="en-US" sz="3000" dirty="0"/>
              <a:t>然后在此连接上交换 </a:t>
            </a:r>
            <a:r>
              <a:rPr lang="en-US" altLang="zh-CN" sz="3000" dirty="0"/>
              <a:t>BGP </a:t>
            </a:r>
            <a:r>
              <a:rPr lang="zh-CN" altLang="en-US" sz="3000" dirty="0"/>
              <a:t>报文以建立 </a:t>
            </a:r>
            <a:r>
              <a:rPr lang="en-US" altLang="zh-CN" sz="3000" dirty="0"/>
              <a:t>BGP </a:t>
            </a:r>
            <a:r>
              <a:rPr lang="zh-CN" altLang="en-US" sz="3000" dirty="0">
                <a:solidFill>
                  <a:srgbClr val="FF0000"/>
                </a:solidFill>
              </a:rPr>
              <a:t>会话</a:t>
            </a:r>
            <a:r>
              <a:rPr lang="en-US" altLang="zh-CN" sz="3000" dirty="0"/>
              <a:t>(session)</a:t>
            </a:r>
            <a:r>
              <a:rPr lang="zh-CN" altLang="en-US" sz="3000" dirty="0"/>
              <a:t>，利用 </a:t>
            </a:r>
            <a:r>
              <a:rPr lang="en-US" altLang="zh-CN" sz="3000" dirty="0"/>
              <a:t>BGP </a:t>
            </a:r>
            <a:r>
              <a:rPr lang="zh-CN" altLang="en-US" sz="3000" dirty="0"/>
              <a:t>会话交换路由信息。路由的增加、撤销、报告出错等情况。</a:t>
            </a:r>
            <a:endParaRPr lang="zh-CN" altLang="en-US" sz="3000" dirty="0"/>
          </a:p>
          <a:p>
            <a:r>
              <a:rPr lang="zh-CN" altLang="en-US" sz="3000" dirty="0"/>
              <a:t>使用 </a:t>
            </a:r>
            <a:r>
              <a:rPr lang="en-US" altLang="zh-CN" sz="3000" dirty="0"/>
              <a:t>TCP </a:t>
            </a:r>
            <a:r>
              <a:rPr lang="zh-CN" altLang="en-US" sz="3000" dirty="0"/>
              <a:t>连接能提供可靠的服务，也简化了路由选择协议。</a:t>
            </a:r>
            <a:endParaRPr lang="zh-CN" altLang="en-US" sz="3000" dirty="0"/>
          </a:p>
          <a:p>
            <a:r>
              <a:rPr lang="zh-CN" altLang="en-US" sz="3000" dirty="0"/>
              <a:t>使用 </a:t>
            </a:r>
            <a:r>
              <a:rPr lang="en-US" altLang="zh-CN" sz="3000" dirty="0"/>
              <a:t>TCP </a:t>
            </a:r>
            <a:r>
              <a:rPr lang="zh-CN" altLang="en-US" sz="3000" dirty="0"/>
              <a:t>连接交换路由信息的两个 </a:t>
            </a:r>
            <a:r>
              <a:rPr lang="en-US" altLang="zh-CN" sz="3000" dirty="0"/>
              <a:t>BGP </a:t>
            </a:r>
            <a:r>
              <a:rPr lang="zh-CN" altLang="en-US" sz="3000" dirty="0"/>
              <a:t>发言人，彼此成为对方的</a:t>
            </a:r>
            <a:r>
              <a:rPr lang="zh-CN" altLang="zh-CN" sz="3000" dirty="0">
                <a:solidFill>
                  <a:srgbClr val="FF0000"/>
                </a:solidFill>
              </a:rPr>
              <a:t>邻站</a:t>
            </a:r>
            <a:r>
              <a:rPr lang="en-US" altLang="zh-CN" sz="3000" dirty="0"/>
              <a:t>(neighbor)</a:t>
            </a:r>
            <a:r>
              <a:rPr lang="zh-CN" altLang="zh-CN" sz="3000" dirty="0"/>
              <a:t>或</a:t>
            </a:r>
            <a:r>
              <a:rPr lang="zh-CN" altLang="zh-CN" sz="3000" dirty="0">
                <a:solidFill>
                  <a:srgbClr val="FF0000"/>
                </a:solidFill>
              </a:rPr>
              <a:t>对等站</a:t>
            </a:r>
            <a:r>
              <a:rPr lang="en-US" altLang="zh-CN" sz="3000" dirty="0"/>
              <a:t>(peer) </a:t>
            </a:r>
            <a:r>
              <a:rPr lang="zh-CN" altLang="en-US" sz="3000" dirty="0"/>
              <a:t>。</a:t>
            </a:r>
            <a:endParaRPr lang="zh-CN" altLang="en-US" sz="3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1" y="188640"/>
            <a:ext cx="7421634" cy="792088"/>
          </a:xfrm>
        </p:spPr>
        <p:txBody>
          <a:bodyPr/>
          <a:lstStyle/>
          <a:p>
            <a:pPr algn="ctr"/>
            <a:r>
              <a:rPr lang="en-US" altLang="zh-CN" sz="3600" dirty="0"/>
              <a:t>BGP </a:t>
            </a:r>
            <a:r>
              <a:rPr lang="zh-CN" altLang="en-US" sz="3600" dirty="0"/>
              <a:t>发言人和自治系统</a:t>
            </a:r>
            <a:br>
              <a:rPr lang="en-US" altLang="zh-CN" sz="3600" dirty="0"/>
            </a:br>
            <a:r>
              <a:rPr lang="zh-CN" altLang="en-US" sz="3600" dirty="0"/>
              <a:t> </a:t>
            </a:r>
            <a:r>
              <a:rPr lang="en-US" altLang="zh-CN" sz="3600" dirty="0"/>
              <a:t>AS </a:t>
            </a:r>
            <a:r>
              <a:rPr lang="zh-CN" altLang="en-US" sz="3600" dirty="0"/>
              <a:t>的关系 </a:t>
            </a:r>
            <a:endParaRPr lang="zh-CN" altLang="en-US" sz="3600" dirty="0"/>
          </a:p>
        </p:txBody>
      </p:sp>
      <p:sp>
        <p:nvSpPr>
          <p:cNvPr id="604163" name="Oval 3"/>
          <p:cNvSpPr>
            <a:spLocks noChangeArrowheads="1"/>
          </p:cNvSpPr>
          <p:nvPr/>
        </p:nvSpPr>
        <p:spPr bwMode="auto">
          <a:xfrm>
            <a:off x="5727427" y="1556792"/>
            <a:ext cx="4050109" cy="19859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64" name="Oval 4"/>
          <p:cNvSpPr>
            <a:spLocks noChangeArrowheads="1"/>
          </p:cNvSpPr>
          <p:nvPr/>
        </p:nvSpPr>
        <p:spPr bwMode="auto">
          <a:xfrm>
            <a:off x="414990" y="1556792"/>
            <a:ext cx="3281363" cy="19859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65" name="Line 5"/>
          <p:cNvSpPr>
            <a:spLocks noChangeShapeType="1"/>
          </p:cNvSpPr>
          <p:nvPr/>
        </p:nvSpPr>
        <p:spPr bwMode="auto">
          <a:xfrm flipV="1">
            <a:off x="5870170" y="2258467"/>
            <a:ext cx="362877" cy="4746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66" name="Oval 6"/>
          <p:cNvSpPr>
            <a:spLocks noChangeArrowheads="1"/>
          </p:cNvSpPr>
          <p:nvPr/>
        </p:nvSpPr>
        <p:spPr bwMode="auto">
          <a:xfrm>
            <a:off x="688438" y="4077741"/>
            <a:ext cx="725752" cy="7239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67" name="Oval 7"/>
          <p:cNvSpPr>
            <a:spLocks noChangeArrowheads="1"/>
          </p:cNvSpPr>
          <p:nvPr/>
        </p:nvSpPr>
        <p:spPr bwMode="auto">
          <a:xfrm>
            <a:off x="7689709" y="4706391"/>
            <a:ext cx="725752" cy="7239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68" name="Line 8"/>
          <p:cNvSpPr>
            <a:spLocks noChangeShapeType="1"/>
          </p:cNvSpPr>
          <p:nvPr/>
        </p:nvSpPr>
        <p:spPr bwMode="auto">
          <a:xfrm>
            <a:off x="3696353" y="2874416"/>
            <a:ext cx="725752" cy="66833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69" name="Line 9"/>
          <p:cNvSpPr>
            <a:spLocks noChangeShapeType="1"/>
          </p:cNvSpPr>
          <p:nvPr/>
        </p:nvSpPr>
        <p:spPr bwMode="auto">
          <a:xfrm flipH="1">
            <a:off x="4855493" y="2874416"/>
            <a:ext cx="871935" cy="66833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70" name="Line 10"/>
          <p:cNvSpPr>
            <a:spLocks noChangeShapeType="1"/>
          </p:cNvSpPr>
          <p:nvPr/>
        </p:nvSpPr>
        <p:spPr bwMode="auto">
          <a:xfrm flipH="1">
            <a:off x="1233611" y="3657055"/>
            <a:ext cx="636323" cy="477837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71" name="Line 11"/>
          <p:cNvSpPr>
            <a:spLocks noChangeShapeType="1"/>
          </p:cNvSpPr>
          <p:nvPr/>
        </p:nvSpPr>
        <p:spPr bwMode="auto">
          <a:xfrm>
            <a:off x="3806419" y="2764879"/>
            <a:ext cx="1761067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72" name="Line 12"/>
          <p:cNvSpPr>
            <a:spLocks noChangeShapeType="1"/>
          </p:cNvSpPr>
          <p:nvPr/>
        </p:nvSpPr>
        <p:spPr bwMode="auto">
          <a:xfrm>
            <a:off x="6869369" y="4706391"/>
            <a:ext cx="818621" cy="1920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1415909" y="4515891"/>
            <a:ext cx="816902" cy="66833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74" name="Line 14"/>
          <p:cNvSpPr>
            <a:spLocks noChangeShapeType="1"/>
          </p:cNvSpPr>
          <p:nvPr/>
        </p:nvSpPr>
        <p:spPr bwMode="auto">
          <a:xfrm flipH="1">
            <a:off x="330440" y="4798095"/>
            <a:ext cx="662120" cy="719137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75" name="Line 15"/>
          <p:cNvSpPr>
            <a:spLocks noChangeShapeType="1"/>
          </p:cNvSpPr>
          <p:nvPr/>
        </p:nvSpPr>
        <p:spPr bwMode="auto">
          <a:xfrm flipV="1">
            <a:off x="7049946" y="5279479"/>
            <a:ext cx="708554" cy="3810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76" name="Line 16"/>
          <p:cNvSpPr>
            <a:spLocks noChangeShapeType="1"/>
          </p:cNvSpPr>
          <p:nvPr/>
        </p:nvSpPr>
        <p:spPr bwMode="auto">
          <a:xfrm>
            <a:off x="8415461" y="5087391"/>
            <a:ext cx="816902" cy="1920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77" name="Text Box 17"/>
          <p:cNvSpPr txBox="1">
            <a:spLocks noChangeArrowheads="1"/>
          </p:cNvSpPr>
          <p:nvPr/>
        </p:nvSpPr>
        <p:spPr bwMode="auto">
          <a:xfrm>
            <a:off x="1820061" y="3645942"/>
            <a:ext cx="15810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BGP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发言人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78" name="Text Box 18"/>
          <p:cNvSpPr txBox="1">
            <a:spLocks noChangeArrowheads="1"/>
          </p:cNvSpPr>
          <p:nvPr/>
        </p:nvSpPr>
        <p:spPr bwMode="auto">
          <a:xfrm>
            <a:off x="3794569" y="2067966"/>
            <a:ext cx="9541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BGP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发言人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79" name="Text Box 19"/>
          <p:cNvSpPr txBox="1">
            <a:spLocks noChangeArrowheads="1"/>
          </p:cNvSpPr>
          <p:nvPr/>
        </p:nvSpPr>
        <p:spPr bwMode="auto">
          <a:xfrm>
            <a:off x="5049830" y="3285579"/>
            <a:ext cx="158107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BGP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发言人</a:t>
            </a:r>
            <a:endParaRPr kumimoji="1" lang="zh-CN" altLang="en-US" sz="2000" b="1" dirty="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80" name="Text Box 20"/>
          <p:cNvSpPr txBox="1">
            <a:spLocks noChangeArrowheads="1"/>
          </p:cNvSpPr>
          <p:nvPr/>
        </p:nvSpPr>
        <p:spPr bwMode="auto">
          <a:xfrm>
            <a:off x="6656115" y="4077742"/>
            <a:ext cx="15810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BGP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发言人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81" name="Text Box 21"/>
          <p:cNvSpPr txBox="1">
            <a:spLocks noChangeArrowheads="1"/>
          </p:cNvSpPr>
          <p:nvPr/>
        </p:nvSpPr>
        <p:spPr bwMode="auto">
          <a:xfrm>
            <a:off x="4792909" y="1925092"/>
            <a:ext cx="9541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BGP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发言人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82" name="Line 22"/>
          <p:cNvSpPr>
            <a:spLocks noChangeShapeType="1"/>
          </p:cNvSpPr>
          <p:nvPr/>
        </p:nvSpPr>
        <p:spPr bwMode="auto">
          <a:xfrm>
            <a:off x="5945841" y="2756941"/>
            <a:ext cx="1014677" cy="358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83" name="Line 23"/>
          <p:cNvSpPr>
            <a:spLocks noChangeShapeType="1"/>
          </p:cNvSpPr>
          <p:nvPr/>
        </p:nvSpPr>
        <p:spPr bwMode="auto">
          <a:xfrm>
            <a:off x="4712750" y="3691980"/>
            <a:ext cx="433388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84" name="Oval 24"/>
          <p:cNvSpPr>
            <a:spLocks noChangeArrowheads="1"/>
          </p:cNvSpPr>
          <p:nvPr/>
        </p:nvSpPr>
        <p:spPr bwMode="auto">
          <a:xfrm>
            <a:off x="2960282" y="3618954"/>
            <a:ext cx="3726789" cy="20431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85" name="Line 25"/>
          <p:cNvSpPr>
            <a:spLocks noChangeShapeType="1"/>
          </p:cNvSpPr>
          <p:nvPr/>
        </p:nvSpPr>
        <p:spPr bwMode="auto">
          <a:xfrm>
            <a:off x="5687871" y="4134891"/>
            <a:ext cx="90805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86" name="Line 26"/>
          <p:cNvSpPr>
            <a:spLocks noChangeShapeType="1"/>
          </p:cNvSpPr>
          <p:nvPr/>
        </p:nvSpPr>
        <p:spPr bwMode="auto">
          <a:xfrm flipH="1">
            <a:off x="5687872" y="4515891"/>
            <a:ext cx="1090348" cy="763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87" name="Line 27"/>
          <p:cNvSpPr>
            <a:spLocks noChangeShapeType="1"/>
          </p:cNvSpPr>
          <p:nvPr/>
        </p:nvSpPr>
        <p:spPr bwMode="auto">
          <a:xfrm>
            <a:off x="4778102" y="4420641"/>
            <a:ext cx="727471" cy="666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88" name="Line 28"/>
          <p:cNvSpPr>
            <a:spLocks noChangeShapeType="1"/>
          </p:cNvSpPr>
          <p:nvPr/>
        </p:nvSpPr>
        <p:spPr bwMode="auto">
          <a:xfrm flipV="1">
            <a:off x="4870971" y="4228555"/>
            <a:ext cx="724032" cy="192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89" name="Line 29"/>
          <p:cNvSpPr>
            <a:spLocks noChangeShapeType="1"/>
          </p:cNvSpPr>
          <p:nvPr/>
        </p:nvSpPr>
        <p:spPr bwMode="auto">
          <a:xfrm flipH="1">
            <a:off x="3598326" y="4420642"/>
            <a:ext cx="1179777" cy="149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90" name="Line 30"/>
          <p:cNvSpPr>
            <a:spLocks noChangeShapeType="1"/>
          </p:cNvSpPr>
          <p:nvPr/>
        </p:nvSpPr>
        <p:spPr bwMode="auto">
          <a:xfrm>
            <a:off x="3598325" y="4612730"/>
            <a:ext cx="724032" cy="763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91" name="Line 31"/>
          <p:cNvSpPr>
            <a:spLocks noChangeShapeType="1"/>
          </p:cNvSpPr>
          <p:nvPr/>
        </p:nvSpPr>
        <p:spPr bwMode="auto">
          <a:xfrm flipV="1">
            <a:off x="4415226" y="5279480"/>
            <a:ext cx="1090348" cy="968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92" name="Line 32"/>
          <p:cNvSpPr>
            <a:spLocks noChangeShapeType="1"/>
          </p:cNvSpPr>
          <p:nvPr/>
        </p:nvSpPr>
        <p:spPr bwMode="auto">
          <a:xfrm>
            <a:off x="7687990" y="2066380"/>
            <a:ext cx="414469" cy="12096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93" name="Line 33"/>
          <p:cNvSpPr>
            <a:spLocks noChangeShapeType="1"/>
          </p:cNvSpPr>
          <p:nvPr/>
        </p:nvSpPr>
        <p:spPr bwMode="auto">
          <a:xfrm>
            <a:off x="7049947" y="3115716"/>
            <a:ext cx="1000919" cy="1920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94" name="Line 34"/>
          <p:cNvSpPr>
            <a:spLocks noChangeShapeType="1"/>
          </p:cNvSpPr>
          <p:nvPr/>
        </p:nvSpPr>
        <p:spPr bwMode="auto">
          <a:xfrm>
            <a:off x="7777419" y="1842541"/>
            <a:ext cx="818621" cy="968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95" name="Line 35"/>
          <p:cNvSpPr>
            <a:spLocks noChangeShapeType="1"/>
          </p:cNvSpPr>
          <p:nvPr/>
        </p:nvSpPr>
        <p:spPr bwMode="auto">
          <a:xfrm>
            <a:off x="3051431" y="2129880"/>
            <a:ext cx="426508" cy="446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96" name="Line 36"/>
          <p:cNvSpPr>
            <a:spLocks noChangeShapeType="1"/>
          </p:cNvSpPr>
          <p:nvPr/>
        </p:nvSpPr>
        <p:spPr bwMode="auto">
          <a:xfrm flipV="1">
            <a:off x="2415109" y="2725192"/>
            <a:ext cx="1062831" cy="358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97" name="Line 37"/>
          <p:cNvSpPr>
            <a:spLocks noChangeShapeType="1"/>
          </p:cNvSpPr>
          <p:nvPr/>
        </p:nvSpPr>
        <p:spPr bwMode="auto">
          <a:xfrm flipH="1">
            <a:off x="2052232" y="3083966"/>
            <a:ext cx="36287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98" name="Line 38"/>
          <p:cNvSpPr>
            <a:spLocks noChangeShapeType="1"/>
          </p:cNvSpPr>
          <p:nvPr/>
        </p:nvSpPr>
        <p:spPr bwMode="auto">
          <a:xfrm flipV="1">
            <a:off x="1142462" y="3083966"/>
            <a:ext cx="118321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199" name="Line 39"/>
          <p:cNvSpPr>
            <a:spLocks noChangeShapeType="1"/>
          </p:cNvSpPr>
          <p:nvPr/>
        </p:nvSpPr>
        <p:spPr bwMode="auto">
          <a:xfrm>
            <a:off x="960164" y="2415629"/>
            <a:ext cx="144463" cy="5953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200" name="Line 40"/>
          <p:cNvSpPr>
            <a:spLocks noChangeShapeType="1"/>
          </p:cNvSpPr>
          <p:nvPr/>
        </p:nvSpPr>
        <p:spPr bwMode="auto">
          <a:xfrm flipV="1">
            <a:off x="960165" y="1842541"/>
            <a:ext cx="1000919" cy="4778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201" name="Line 41"/>
          <p:cNvSpPr>
            <a:spLocks noChangeShapeType="1"/>
          </p:cNvSpPr>
          <p:nvPr/>
        </p:nvSpPr>
        <p:spPr bwMode="auto">
          <a:xfrm>
            <a:off x="1961084" y="1842541"/>
            <a:ext cx="909769" cy="2873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202" name="Line 42"/>
          <p:cNvSpPr>
            <a:spLocks noChangeShapeType="1"/>
          </p:cNvSpPr>
          <p:nvPr/>
        </p:nvSpPr>
        <p:spPr bwMode="auto">
          <a:xfrm flipV="1">
            <a:off x="6778220" y="1874291"/>
            <a:ext cx="816902" cy="1920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203" name="Line 43"/>
          <p:cNvSpPr>
            <a:spLocks noChangeShapeType="1"/>
          </p:cNvSpPr>
          <p:nvPr/>
        </p:nvSpPr>
        <p:spPr bwMode="auto">
          <a:xfrm>
            <a:off x="6778219" y="2161630"/>
            <a:ext cx="364596" cy="8604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604204" name="Picture 4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86" y="3371304"/>
            <a:ext cx="497019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04205" name="Picture 4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65" y="2575966"/>
            <a:ext cx="495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04206" name="Picture 4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77" y="2575966"/>
            <a:ext cx="495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04207" name="Picture 47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99" y="5279480"/>
            <a:ext cx="37491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04208" name="Picture 48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65" y="2990305"/>
            <a:ext cx="37491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04209" name="Group 49"/>
          <p:cNvGrpSpPr/>
          <p:nvPr/>
        </p:nvGrpSpPr>
        <p:grpSpPr bwMode="auto">
          <a:xfrm>
            <a:off x="2597406" y="1842541"/>
            <a:ext cx="653521" cy="522288"/>
            <a:chOff x="2949" y="196"/>
            <a:chExt cx="941" cy="598"/>
          </a:xfrm>
        </p:grpSpPr>
        <p:sp>
          <p:nvSpPr>
            <p:cNvPr id="604210" name="Oval 50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11" name="Oval 51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12" name="Oval 52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13" name="Oval 53"/>
            <p:cNvSpPr>
              <a:spLocks noChangeArrowheads="1"/>
            </p:cNvSpPr>
            <p:nvPr/>
          </p:nvSpPr>
          <p:spPr bwMode="auto">
            <a:xfrm rot="2004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14" name="Oval 54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15" name="Oval 55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16" name="Oval 56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17" name="Oval 57"/>
            <p:cNvSpPr>
              <a:spLocks noChangeArrowheads="1"/>
            </p:cNvSpPr>
            <p:nvPr/>
          </p:nvSpPr>
          <p:spPr bwMode="auto">
            <a:xfrm rot="1974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18" name="Freeform 58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19" name="Freeform 59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20" name="Freeform 60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604221" name="Group 61"/>
          <p:cNvGrpSpPr/>
          <p:nvPr/>
        </p:nvGrpSpPr>
        <p:grpSpPr bwMode="auto">
          <a:xfrm>
            <a:off x="597288" y="2129879"/>
            <a:ext cx="653521" cy="520700"/>
            <a:chOff x="2949" y="196"/>
            <a:chExt cx="941" cy="598"/>
          </a:xfrm>
        </p:grpSpPr>
        <p:sp>
          <p:nvSpPr>
            <p:cNvPr id="604222" name="Oval 62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23" name="Oval 63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24" name="Oval 64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25" name="Oval 65"/>
            <p:cNvSpPr>
              <a:spLocks noChangeArrowheads="1"/>
            </p:cNvSpPr>
            <p:nvPr/>
          </p:nvSpPr>
          <p:spPr bwMode="auto">
            <a:xfrm rot="2004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26" name="Oval 66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27" name="Oval 67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28" name="Oval 68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29" name="Oval 69"/>
            <p:cNvSpPr>
              <a:spLocks noChangeArrowheads="1"/>
            </p:cNvSpPr>
            <p:nvPr/>
          </p:nvSpPr>
          <p:spPr bwMode="auto">
            <a:xfrm rot="1974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30" name="Freeform 70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31" name="Freeform 71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32" name="Freeform 72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604233" name="Group 73"/>
          <p:cNvGrpSpPr/>
          <p:nvPr/>
        </p:nvGrpSpPr>
        <p:grpSpPr bwMode="auto">
          <a:xfrm>
            <a:off x="5232128" y="4992141"/>
            <a:ext cx="655240" cy="522288"/>
            <a:chOff x="2949" y="196"/>
            <a:chExt cx="941" cy="598"/>
          </a:xfrm>
        </p:grpSpPr>
        <p:sp>
          <p:nvSpPr>
            <p:cNvPr id="604234" name="Oval 74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35" name="Oval 75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36" name="Oval 76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37" name="Oval 77"/>
            <p:cNvSpPr>
              <a:spLocks noChangeArrowheads="1"/>
            </p:cNvSpPr>
            <p:nvPr/>
          </p:nvSpPr>
          <p:spPr bwMode="auto">
            <a:xfrm rot="2004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38" name="Oval 78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39" name="Oval 79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40" name="Oval 80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41" name="Oval 81"/>
            <p:cNvSpPr>
              <a:spLocks noChangeArrowheads="1"/>
            </p:cNvSpPr>
            <p:nvPr/>
          </p:nvSpPr>
          <p:spPr bwMode="auto">
            <a:xfrm rot="1974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42" name="Freeform 82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43" name="Freeform 83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44" name="Freeform 84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604245" name="Group 85"/>
          <p:cNvGrpSpPr/>
          <p:nvPr/>
        </p:nvGrpSpPr>
        <p:grpSpPr bwMode="auto">
          <a:xfrm>
            <a:off x="7323394" y="1653630"/>
            <a:ext cx="653521" cy="522287"/>
            <a:chOff x="2949" y="196"/>
            <a:chExt cx="941" cy="598"/>
          </a:xfrm>
        </p:grpSpPr>
        <p:sp>
          <p:nvSpPr>
            <p:cNvPr id="604246" name="Oval 86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47" name="Oval 87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48" name="Oval 88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49" name="Oval 89"/>
            <p:cNvSpPr>
              <a:spLocks noChangeArrowheads="1"/>
            </p:cNvSpPr>
            <p:nvPr/>
          </p:nvSpPr>
          <p:spPr bwMode="auto">
            <a:xfrm rot="2004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50" name="Oval 90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51" name="Oval 91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52" name="Oval 92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53" name="Oval 93"/>
            <p:cNvSpPr>
              <a:spLocks noChangeArrowheads="1"/>
            </p:cNvSpPr>
            <p:nvPr/>
          </p:nvSpPr>
          <p:spPr bwMode="auto">
            <a:xfrm rot="1974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54" name="Freeform 94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55" name="Freeform 95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56" name="Freeform 96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604257" name="Group 97"/>
          <p:cNvGrpSpPr/>
          <p:nvPr/>
        </p:nvGrpSpPr>
        <p:grpSpPr bwMode="auto">
          <a:xfrm>
            <a:off x="6778219" y="2798216"/>
            <a:ext cx="653521" cy="522288"/>
            <a:chOff x="2949" y="196"/>
            <a:chExt cx="941" cy="598"/>
          </a:xfrm>
        </p:grpSpPr>
        <p:sp>
          <p:nvSpPr>
            <p:cNvPr id="604258" name="Oval 98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59" name="Oval 99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60" name="Oval 100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61" name="Oval 101"/>
            <p:cNvSpPr>
              <a:spLocks noChangeArrowheads="1"/>
            </p:cNvSpPr>
            <p:nvPr/>
          </p:nvSpPr>
          <p:spPr bwMode="auto">
            <a:xfrm rot="2004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62" name="Oval 102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63" name="Oval 103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64" name="Oval 104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65" name="Oval 105"/>
            <p:cNvSpPr>
              <a:spLocks noChangeArrowheads="1"/>
            </p:cNvSpPr>
            <p:nvPr/>
          </p:nvSpPr>
          <p:spPr bwMode="auto">
            <a:xfrm rot="1974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66" name="Freeform 106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67" name="Freeform 107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68" name="Freeform 108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604269" name="Text Box 109"/>
          <p:cNvSpPr txBox="1">
            <a:spLocks noChangeArrowheads="1"/>
          </p:cNvSpPr>
          <p:nvPr/>
        </p:nvSpPr>
        <p:spPr bwMode="auto">
          <a:xfrm>
            <a:off x="1415909" y="211083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1</a:t>
            </a:r>
            <a:endParaRPr kumimoji="1" lang="en-US" altLang="zh-CN" sz="2000" b="1" baseline="-2500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270" name="Text Box 110"/>
          <p:cNvSpPr txBox="1">
            <a:spLocks noChangeArrowheads="1"/>
          </p:cNvSpPr>
          <p:nvPr/>
        </p:nvSpPr>
        <p:spPr bwMode="auto">
          <a:xfrm>
            <a:off x="4040311" y="3923755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3</a:t>
            </a:r>
            <a:endParaRPr kumimoji="1" lang="en-US" altLang="zh-CN" sz="2000" b="1" baseline="-2500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271" name="Text Box 111"/>
          <p:cNvSpPr txBox="1">
            <a:spLocks noChangeArrowheads="1"/>
          </p:cNvSpPr>
          <p:nvPr/>
        </p:nvSpPr>
        <p:spPr bwMode="auto">
          <a:xfrm>
            <a:off x="7959717" y="2175917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2</a:t>
            </a:r>
            <a:endParaRPr kumimoji="1" lang="en-US" altLang="zh-CN" sz="2000" b="1" baseline="-2500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272" name="Text Box 112"/>
          <p:cNvSpPr txBox="1">
            <a:spLocks noChangeArrowheads="1"/>
          </p:cNvSpPr>
          <p:nvPr/>
        </p:nvSpPr>
        <p:spPr bwMode="auto">
          <a:xfrm>
            <a:off x="7782578" y="4869905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5</a:t>
            </a:r>
            <a:endParaRPr kumimoji="1" lang="en-US" altLang="zh-CN" sz="2000" b="1" baseline="-2500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273" name="Text Box 113"/>
          <p:cNvSpPr txBox="1">
            <a:spLocks noChangeArrowheads="1"/>
          </p:cNvSpPr>
          <p:nvPr/>
        </p:nvSpPr>
        <p:spPr bwMode="auto">
          <a:xfrm>
            <a:off x="760669" y="4258716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4</a:t>
            </a:r>
            <a:endParaRPr kumimoji="1" lang="en-US" altLang="zh-CN" sz="2000" b="1" baseline="-2500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604274" name="Picture 11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44" y="4420642"/>
            <a:ext cx="497019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04275" name="Line 115"/>
          <p:cNvSpPr>
            <a:spLocks noChangeShapeType="1"/>
          </p:cNvSpPr>
          <p:nvPr/>
        </p:nvSpPr>
        <p:spPr bwMode="auto">
          <a:xfrm>
            <a:off x="4712750" y="3691980"/>
            <a:ext cx="885692" cy="3460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604276" name="Group 116"/>
          <p:cNvGrpSpPr/>
          <p:nvPr/>
        </p:nvGrpSpPr>
        <p:grpSpPr bwMode="auto">
          <a:xfrm>
            <a:off x="5323275" y="3847554"/>
            <a:ext cx="653521" cy="520700"/>
            <a:chOff x="2949" y="196"/>
            <a:chExt cx="941" cy="598"/>
          </a:xfrm>
        </p:grpSpPr>
        <p:sp>
          <p:nvSpPr>
            <p:cNvPr id="604277" name="Oval 11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78" name="Oval 11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79" name="Oval 11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80" name="Oval 120"/>
            <p:cNvSpPr>
              <a:spLocks noChangeArrowheads="1"/>
            </p:cNvSpPr>
            <p:nvPr/>
          </p:nvSpPr>
          <p:spPr bwMode="auto">
            <a:xfrm rot="2004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81" name="Oval 12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82" name="Oval 12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83" name="Oval 12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84" name="Oval 124"/>
            <p:cNvSpPr>
              <a:spLocks noChangeArrowheads="1"/>
            </p:cNvSpPr>
            <p:nvPr/>
          </p:nvSpPr>
          <p:spPr bwMode="auto">
            <a:xfrm rot="1974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85" name="Freeform 125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86" name="Freeform 126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87" name="Freeform 127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pic>
        <p:nvPicPr>
          <p:cNvPr id="604288" name="Picture 128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05" y="3469729"/>
            <a:ext cx="49702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04289" name="Picture 129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524" y="4325391"/>
            <a:ext cx="37491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04290" name="Group 130"/>
          <p:cNvGrpSpPr/>
          <p:nvPr/>
        </p:nvGrpSpPr>
        <p:grpSpPr bwMode="auto">
          <a:xfrm>
            <a:off x="3142580" y="4325391"/>
            <a:ext cx="653521" cy="522288"/>
            <a:chOff x="2949" y="196"/>
            <a:chExt cx="941" cy="598"/>
          </a:xfrm>
        </p:grpSpPr>
        <p:sp>
          <p:nvSpPr>
            <p:cNvPr id="604291" name="Oval 131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92" name="Oval 132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93" name="Oval 133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94" name="Oval 134"/>
            <p:cNvSpPr>
              <a:spLocks noChangeArrowheads="1"/>
            </p:cNvSpPr>
            <p:nvPr/>
          </p:nvSpPr>
          <p:spPr bwMode="auto">
            <a:xfrm rot="2004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95" name="Oval 135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96" name="Oval 136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97" name="Oval 137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98" name="Oval 138"/>
            <p:cNvSpPr>
              <a:spLocks noChangeArrowheads="1"/>
            </p:cNvSpPr>
            <p:nvPr/>
          </p:nvSpPr>
          <p:spPr bwMode="auto">
            <a:xfrm rot="1974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299" name="Freeform 139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00" name="Freeform 140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01" name="Freeform 141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604302" name="Line 142"/>
          <p:cNvSpPr>
            <a:spLocks noChangeShapeType="1"/>
          </p:cNvSpPr>
          <p:nvPr/>
        </p:nvSpPr>
        <p:spPr bwMode="auto">
          <a:xfrm>
            <a:off x="1961084" y="1842542"/>
            <a:ext cx="545173" cy="1147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604303" name="Picture 14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86" y="1748880"/>
            <a:ext cx="37491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04304" name="Group 144"/>
          <p:cNvGrpSpPr/>
          <p:nvPr/>
        </p:nvGrpSpPr>
        <p:grpSpPr bwMode="auto">
          <a:xfrm>
            <a:off x="2143381" y="2798217"/>
            <a:ext cx="653521" cy="519113"/>
            <a:chOff x="2949" y="196"/>
            <a:chExt cx="941" cy="598"/>
          </a:xfrm>
        </p:grpSpPr>
        <p:sp>
          <p:nvSpPr>
            <p:cNvPr id="604305" name="Oval 145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06" name="Oval 146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07" name="Oval 147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08" name="Oval 148"/>
            <p:cNvSpPr>
              <a:spLocks noChangeArrowheads="1"/>
            </p:cNvSpPr>
            <p:nvPr/>
          </p:nvSpPr>
          <p:spPr bwMode="auto">
            <a:xfrm rot="2004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09" name="Oval 149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10" name="Oval 150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11" name="Oval 151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12" name="Oval 152"/>
            <p:cNvSpPr>
              <a:spLocks noChangeArrowheads="1"/>
            </p:cNvSpPr>
            <p:nvPr/>
          </p:nvSpPr>
          <p:spPr bwMode="auto">
            <a:xfrm rot="1974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13" name="Freeform 153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14" name="Freeform 154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15" name="Freeform 155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604316" name="Line 156"/>
          <p:cNvSpPr>
            <a:spLocks noChangeShapeType="1"/>
          </p:cNvSpPr>
          <p:nvPr/>
        </p:nvSpPr>
        <p:spPr bwMode="auto">
          <a:xfrm>
            <a:off x="8687189" y="2034629"/>
            <a:ext cx="636323" cy="571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317" name="Line 157"/>
          <p:cNvSpPr>
            <a:spLocks noChangeShapeType="1"/>
          </p:cNvSpPr>
          <p:nvPr/>
        </p:nvSpPr>
        <p:spPr bwMode="auto">
          <a:xfrm flipH="1">
            <a:off x="8138576" y="2637879"/>
            <a:ext cx="1090348" cy="6699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4318" name="Line 158"/>
          <p:cNvSpPr>
            <a:spLocks noChangeShapeType="1"/>
          </p:cNvSpPr>
          <p:nvPr/>
        </p:nvSpPr>
        <p:spPr bwMode="auto">
          <a:xfrm flipV="1">
            <a:off x="6322476" y="2066380"/>
            <a:ext cx="455744" cy="192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604319" name="Picture 159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49" y="3179217"/>
            <a:ext cx="37491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04320" name="Picture 160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61" y="1842542"/>
            <a:ext cx="37663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04321" name="Group 161"/>
          <p:cNvGrpSpPr/>
          <p:nvPr/>
        </p:nvGrpSpPr>
        <p:grpSpPr bwMode="auto">
          <a:xfrm>
            <a:off x="8960635" y="2320379"/>
            <a:ext cx="651801" cy="520700"/>
            <a:chOff x="2949" y="196"/>
            <a:chExt cx="941" cy="598"/>
          </a:xfrm>
        </p:grpSpPr>
        <p:sp>
          <p:nvSpPr>
            <p:cNvPr id="604322" name="Oval 162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23" name="Oval 163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24" name="Oval 164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25" name="Oval 165"/>
            <p:cNvSpPr>
              <a:spLocks noChangeArrowheads="1"/>
            </p:cNvSpPr>
            <p:nvPr/>
          </p:nvSpPr>
          <p:spPr bwMode="auto">
            <a:xfrm rot="2004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26" name="Oval 166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27" name="Oval 167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28" name="Oval 168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29" name="Oval 169"/>
            <p:cNvSpPr>
              <a:spLocks noChangeArrowheads="1"/>
            </p:cNvSpPr>
            <p:nvPr/>
          </p:nvSpPr>
          <p:spPr bwMode="auto">
            <a:xfrm rot="1974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30" name="Freeform 170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31" name="Freeform 171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32" name="Freeform 172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604333" name="Group 173"/>
          <p:cNvGrpSpPr/>
          <p:nvPr/>
        </p:nvGrpSpPr>
        <p:grpSpPr bwMode="auto">
          <a:xfrm>
            <a:off x="5870169" y="1939380"/>
            <a:ext cx="653521" cy="522287"/>
            <a:chOff x="2949" y="196"/>
            <a:chExt cx="941" cy="598"/>
          </a:xfrm>
        </p:grpSpPr>
        <p:sp>
          <p:nvSpPr>
            <p:cNvPr id="604334" name="Oval 174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35" name="Oval 175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36" name="Oval 176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37" name="Oval 177"/>
            <p:cNvSpPr>
              <a:spLocks noChangeArrowheads="1"/>
            </p:cNvSpPr>
            <p:nvPr/>
          </p:nvSpPr>
          <p:spPr bwMode="auto">
            <a:xfrm rot="2004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38" name="Oval 178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39" name="Oval 179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40" name="Oval 180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41" name="Oval 181"/>
            <p:cNvSpPr>
              <a:spLocks noChangeArrowheads="1"/>
            </p:cNvSpPr>
            <p:nvPr/>
          </p:nvSpPr>
          <p:spPr bwMode="auto">
            <a:xfrm rot="1974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42" name="Freeform 182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43" name="Freeform 183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4344" name="Freeform 184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pic>
        <p:nvPicPr>
          <p:cNvPr id="604345" name="Picture 18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22" y="1939380"/>
            <a:ext cx="37491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AS </a:t>
            </a:r>
            <a:r>
              <a:rPr lang="zh-CN" altLang="en-US" dirty="0"/>
              <a:t>的连通图举例 </a:t>
            </a:r>
            <a:endParaRPr lang="zh-CN" altLang="en-US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1031983" y="960280"/>
            <a:ext cx="8346723" cy="3332816"/>
          </a:xfrm>
        </p:spPr>
        <p:txBody>
          <a:bodyPr/>
          <a:lstStyle/>
          <a:p>
            <a:r>
              <a:rPr lang="en-US" altLang="zh-CN" sz="2800" dirty="0"/>
              <a:t>BGP </a:t>
            </a:r>
            <a:r>
              <a:rPr lang="zh-CN" altLang="en-US" sz="2800" dirty="0"/>
              <a:t>所交换的网络可达性的信息就是</a:t>
            </a:r>
            <a:r>
              <a:rPr lang="zh-CN" altLang="en-US" sz="2800" dirty="0">
                <a:solidFill>
                  <a:srgbClr val="FF0000"/>
                </a:solidFill>
              </a:rPr>
              <a:t>要到达某个网络所要经过的一系列 </a:t>
            </a:r>
            <a:r>
              <a:rPr lang="en-US" altLang="zh-CN" sz="2800" dirty="0">
                <a:solidFill>
                  <a:srgbClr val="FF0000"/>
                </a:solidFill>
              </a:rPr>
              <a:t>AS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当 </a:t>
            </a:r>
            <a:r>
              <a:rPr lang="en-US" altLang="zh-CN" sz="2800" dirty="0"/>
              <a:t>BGP </a:t>
            </a:r>
            <a:r>
              <a:rPr lang="zh-CN" altLang="en-US" sz="2800" dirty="0"/>
              <a:t>发言人互相交换了网络可达性的信息后，各 </a:t>
            </a:r>
            <a:r>
              <a:rPr lang="en-US" altLang="zh-CN" sz="2800" dirty="0"/>
              <a:t>BGP </a:t>
            </a:r>
            <a:r>
              <a:rPr lang="zh-CN" altLang="en-US" sz="2800" dirty="0"/>
              <a:t>发言人就根据所采用的策略从收到的路由信息中找出到达各 </a:t>
            </a:r>
            <a:r>
              <a:rPr lang="en-US" altLang="zh-CN" sz="2800" dirty="0"/>
              <a:t>AS </a:t>
            </a:r>
            <a:r>
              <a:rPr lang="zh-CN" altLang="en-US" sz="2800" dirty="0"/>
              <a:t>的较好路由。 这是个树形结构，不存在回路。</a:t>
            </a:r>
            <a:endParaRPr lang="zh-CN" altLang="en-US" sz="2800" dirty="0"/>
          </a:p>
        </p:txBody>
      </p:sp>
      <p:grpSp>
        <p:nvGrpSpPr>
          <p:cNvPr id="605217" name="Group 33"/>
          <p:cNvGrpSpPr/>
          <p:nvPr/>
        </p:nvGrpSpPr>
        <p:grpSpPr bwMode="auto">
          <a:xfrm>
            <a:off x="3602500" y="4119587"/>
            <a:ext cx="5382948" cy="2117725"/>
            <a:chOff x="1791" y="2822"/>
            <a:chExt cx="2495" cy="1062"/>
          </a:xfrm>
          <a:solidFill>
            <a:srgbClr val="FF66FF"/>
          </a:solidFill>
        </p:grpSpPr>
        <p:sp>
          <p:nvSpPr>
            <p:cNvPr id="605203" name="Line 19"/>
            <p:cNvSpPr>
              <a:spLocks noChangeShapeType="1"/>
            </p:cNvSpPr>
            <p:nvPr/>
          </p:nvSpPr>
          <p:spPr bwMode="auto">
            <a:xfrm>
              <a:off x="2154" y="3566"/>
              <a:ext cx="363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04" name="Line 20"/>
            <p:cNvSpPr>
              <a:spLocks noChangeShapeType="1"/>
            </p:cNvSpPr>
            <p:nvPr/>
          </p:nvSpPr>
          <p:spPr bwMode="auto">
            <a:xfrm flipH="1">
              <a:off x="1791" y="3612"/>
              <a:ext cx="273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05" name="Line 21"/>
            <p:cNvSpPr>
              <a:spLocks noChangeShapeType="1"/>
            </p:cNvSpPr>
            <p:nvPr/>
          </p:nvSpPr>
          <p:spPr bwMode="auto">
            <a:xfrm flipH="1">
              <a:off x="3469" y="3657"/>
              <a:ext cx="273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06" name="Line 22"/>
            <p:cNvSpPr>
              <a:spLocks noChangeShapeType="1"/>
            </p:cNvSpPr>
            <p:nvPr/>
          </p:nvSpPr>
          <p:spPr bwMode="auto">
            <a:xfrm flipV="1">
              <a:off x="2410" y="2977"/>
              <a:ext cx="1059" cy="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07" name="Line 23"/>
            <p:cNvSpPr>
              <a:spLocks noChangeShapeType="1"/>
            </p:cNvSpPr>
            <p:nvPr/>
          </p:nvSpPr>
          <p:spPr bwMode="auto">
            <a:xfrm>
              <a:off x="3560" y="2977"/>
              <a:ext cx="544" cy="18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08" name="Line 24"/>
            <p:cNvSpPr>
              <a:spLocks noChangeShapeType="1"/>
            </p:cNvSpPr>
            <p:nvPr/>
          </p:nvSpPr>
          <p:spPr bwMode="auto">
            <a:xfrm>
              <a:off x="2387" y="3044"/>
              <a:ext cx="538" cy="29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09" name="Line 25"/>
            <p:cNvSpPr>
              <a:spLocks noChangeShapeType="1"/>
            </p:cNvSpPr>
            <p:nvPr/>
          </p:nvSpPr>
          <p:spPr bwMode="auto">
            <a:xfrm>
              <a:off x="3016" y="3385"/>
              <a:ext cx="726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10" name="Line 26"/>
            <p:cNvSpPr>
              <a:spLocks noChangeShapeType="1"/>
            </p:cNvSpPr>
            <p:nvPr/>
          </p:nvSpPr>
          <p:spPr bwMode="auto">
            <a:xfrm>
              <a:off x="3878" y="3612"/>
              <a:ext cx="408" cy="4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11" name="Line 27"/>
            <p:cNvSpPr>
              <a:spLocks noChangeShapeType="1"/>
            </p:cNvSpPr>
            <p:nvPr/>
          </p:nvSpPr>
          <p:spPr bwMode="auto">
            <a:xfrm flipV="1">
              <a:off x="2109" y="3067"/>
              <a:ext cx="226" cy="45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12" name="Oval 28"/>
            <p:cNvSpPr>
              <a:spLocks noChangeArrowheads="1"/>
            </p:cNvSpPr>
            <p:nvPr/>
          </p:nvSpPr>
          <p:spPr bwMode="auto">
            <a:xfrm>
              <a:off x="2199" y="2841"/>
              <a:ext cx="336" cy="3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AS</a:t>
              </a:r>
              <a:r>
                <a:rPr kumimoji="1" lang="en-US" altLang="zh-CN" sz="24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sz="24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13" name="Oval 29"/>
            <p:cNvSpPr>
              <a:spLocks noChangeArrowheads="1"/>
            </p:cNvSpPr>
            <p:nvPr/>
          </p:nvSpPr>
          <p:spPr bwMode="auto">
            <a:xfrm>
              <a:off x="3360" y="2822"/>
              <a:ext cx="336" cy="3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AS</a:t>
              </a:r>
              <a:r>
                <a:rPr kumimoji="1" lang="en-US" altLang="zh-CN" sz="24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sz="24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14" name="Oval 30"/>
            <p:cNvSpPr>
              <a:spLocks noChangeArrowheads="1"/>
            </p:cNvSpPr>
            <p:nvPr/>
          </p:nvSpPr>
          <p:spPr bwMode="auto">
            <a:xfrm>
              <a:off x="2819" y="3203"/>
              <a:ext cx="336" cy="3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AS</a:t>
              </a:r>
              <a:r>
                <a:rPr kumimoji="1" lang="en-US" altLang="zh-CN" sz="24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sz="24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15" name="Oval 31"/>
            <p:cNvSpPr>
              <a:spLocks noChangeArrowheads="1"/>
            </p:cNvSpPr>
            <p:nvPr/>
          </p:nvSpPr>
          <p:spPr bwMode="auto">
            <a:xfrm>
              <a:off x="1927" y="3385"/>
              <a:ext cx="336" cy="3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AS</a:t>
              </a:r>
              <a:r>
                <a:rPr kumimoji="1" lang="en-US" altLang="zh-CN" sz="24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4</a:t>
              </a:r>
              <a:endParaRPr kumimoji="1" lang="en-US" altLang="zh-CN" sz="24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5216" name="Oval 32"/>
            <p:cNvSpPr>
              <a:spLocks noChangeArrowheads="1"/>
            </p:cNvSpPr>
            <p:nvPr/>
          </p:nvSpPr>
          <p:spPr bwMode="auto">
            <a:xfrm>
              <a:off x="3632" y="3430"/>
              <a:ext cx="336" cy="33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AS</a:t>
              </a:r>
              <a:r>
                <a:rPr kumimoji="1" lang="en-US" altLang="zh-CN" sz="24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5</a:t>
              </a:r>
              <a:endParaRPr kumimoji="1" lang="en-US" altLang="zh-CN" sz="24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BGP </a:t>
            </a:r>
            <a:r>
              <a:rPr lang="zh-CN" altLang="en-US" dirty="0"/>
              <a:t>发言人交换</a:t>
            </a:r>
            <a:r>
              <a:rPr lang="zh-CN" altLang="en-US" dirty="0">
                <a:solidFill>
                  <a:srgbClr val="FF0000"/>
                </a:solidFill>
              </a:rPr>
              <a:t>路径向量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6211" name="Line 3"/>
          <p:cNvSpPr>
            <a:spLocks noChangeShapeType="1"/>
          </p:cNvSpPr>
          <p:nvPr/>
        </p:nvSpPr>
        <p:spPr bwMode="auto">
          <a:xfrm flipV="1">
            <a:off x="2019036" y="3121372"/>
            <a:ext cx="1327679" cy="534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12" name="Line 4"/>
          <p:cNvSpPr>
            <a:spLocks noChangeShapeType="1"/>
          </p:cNvSpPr>
          <p:nvPr/>
        </p:nvSpPr>
        <p:spPr bwMode="auto">
          <a:xfrm>
            <a:off x="2019036" y="4194523"/>
            <a:ext cx="1239970" cy="765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13" name="Line 5"/>
          <p:cNvSpPr>
            <a:spLocks noChangeShapeType="1"/>
          </p:cNvSpPr>
          <p:nvPr/>
        </p:nvSpPr>
        <p:spPr bwMode="auto">
          <a:xfrm flipV="1">
            <a:off x="5204090" y="2586386"/>
            <a:ext cx="1150541" cy="382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14" name="Line 6"/>
          <p:cNvSpPr>
            <a:spLocks noChangeShapeType="1"/>
          </p:cNvSpPr>
          <p:nvPr/>
        </p:nvSpPr>
        <p:spPr bwMode="auto">
          <a:xfrm>
            <a:off x="5116381" y="3121373"/>
            <a:ext cx="1150540" cy="4603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15" name="Line 7"/>
          <p:cNvSpPr>
            <a:spLocks noChangeShapeType="1"/>
          </p:cNvSpPr>
          <p:nvPr/>
        </p:nvSpPr>
        <p:spPr bwMode="auto">
          <a:xfrm flipV="1">
            <a:off x="5204090" y="4499322"/>
            <a:ext cx="1150541" cy="382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16" name="Line 8"/>
          <p:cNvSpPr>
            <a:spLocks noChangeShapeType="1"/>
          </p:cNvSpPr>
          <p:nvPr/>
        </p:nvSpPr>
        <p:spPr bwMode="auto">
          <a:xfrm>
            <a:off x="5381229" y="503431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17" name="Line 9"/>
          <p:cNvSpPr>
            <a:spLocks noChangeShapeType="1"/>
          </p:cNvSpPr>
          <p:nvPr/>
        </p:nvSpPr>
        <p:spPr bwMode="auto">
          <a:xfrm>
            <a:off x="5204090" y="5189885"/>
            <a:ext cx="1150541" cy="304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18" name="Oval 10"/>
          <p:cNvSpPr>
            <a:spLocks noChangeArrowheads="1"/>
          </p:cNvSpPr>
          <p:nvPr/>
        </p:nvSpPr>
        <p:spPr bwMode="auto">
          <a:xfrm>
            <a:off x="2725870" y="2670522"/>
            <a:ext cx="2834217" cy="6889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2725870" y="4646961"/>
            <a:ext cx="2834217" cy="6889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20" name="Oval 12"/>
          <p:cNvSpPr>
            <a:spLocks noChangeArrowheads="1"/>
          </p:cNvSpPr>
          <p:nvPr/>
        </p:nvSpPr>
        <p:spPr bwMode="auto">
          <a:xfrm>
            <a:off x="247650" y="3429348"/>
            <a:ext cx="2565929" cy="1147763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21" name="Oval 13"/>
          <p:cNvSpPr>
            <a:spLocks noChangeArrowheads="1"/>
          </p:cNvSpPr>
          <p:nvPr/>
        </p:nvSpPr>
        <p:spPr bwMode="auto">
          <a:xfrm>
            <a:off x="5936721" y="2203798"/>
            <a:ext cx="3541052" cy="8429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 baseline="-2500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22" name="Oval 14"/>
          <p:cNvSpPr>
            <a:spLocks noChangeArrowheads="1"/>
          </p:cNvSpPr>
          <p:nvPr/>
        </p:nvSpPr>
        <p:spPr bwMode="auto">
          <a:xfrm>
            <a:off x="5912644" y="3148361"/>
            <a:ext cx="3541052" cy="8397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 baseline="-25000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23" name="Oval 15"/>
          <p:cNvSpPr>
            <a:spLocks noChangeArrowheads="1"/>
          </p:cNvSpPr>
          <p:nvPr/>
        </p:nvSpPr>
        <p:spPr bwMode="auto">
          <a:xfrm>
            <a:off x="5912644" y="4092922"/>
            <a:ext cx="3541052" cy="8397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24" name="Oval 16"/>
          <p:cNvSpPr>
            <a:spLocks noChangeArrowheads="1"/>
          </p:cNvSpPr>
          <p:nvPr/>
        </p:nvSpPr>
        <p:spPr bwMode="auto">
          <a:xfrm>
            <a:off x="5912644" y="5034310"/>
            <a:ext cx="3541052" cy="8429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25" name="Text Box 17"/>
          <p:cNvSpPr txBox="1">
            <a:spLocks noChangeArrowheads="1"/>
          </p:cNvSpPr>
          <p:nvPr/>
        </p:nvSpPr>
        <p:spPr bwMode="auto">
          <a:xfrm>
            <a:off x="896012" y="3645248"/>
            <a:ext cx="11528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主干网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26" name="Text Box 18"/>
          <p:cNvSpPr txBox="1">
            <a:spLocks noChangeArrowheads="1"/>
          </p:cNvSpPr>
          <p:nvPr/>
        </p:nvSpPr>
        <p:spPr bwMode="auto">
          <a:xfrm>
            <a:off x="3537175" y="2664172"/>
            <a:ext cx="12202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地区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ISP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27" name="Text Box 19"/>
          <p:cNvSpPr txBox="1">
            <a:spLocks noChangeArrowheads="1"/>
          </p:cNvSpPr>
          <p:nvPr/>
        </p:nvSpPr>
        <p:spPr bwMode="auto">
          <a:xfrm>
            <a:off x="3537175" y="4640610"/>
            <a:ext cx="12202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地区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ISP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606228" name="Group 20"/>
          <p:cNvGrpSpPr/>
          <p:nvPr/>
        </p:nvGrpSpPr>
        <p:grpSpPr bwMode="auto">
          <a:xfrm>
            <a:off x="6617761" y="2257773"/>
            <a:ext cx="2158338" cy="1666875"/>
            <a:chOff x="3848" y="1740"/>
            <a:chExt cx="1255" cy="1050"/>
          </a:xfrm>
        </p:grpSpPr>
        <p:sp>
          <p:nvSpPr>
            <p:cNvPr id="606229" name="Text Box 21"/>
            <p:cNvSpPr txBox="1">
              <a:spLocks noChangeArrowheads="1"/>
            </p:cNvSpPr>
            <p:nvPr/>
          </p:nvSpPr>
          <p:spPr bwMode="auto">
            <a:xfrm>
              <a:off x="3863" y="1740"/>
              <a:ext cx="124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本地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ISP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（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AS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4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）</a:t>
              </a:r>
              <a:endPara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，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6230" name="Text Box 22"/>
            <p:cNvSpPr txBox="1">
              <a:spLocks noChangeArrowheads="1"/>
            </p:cNvSpPr>
            <p:nvPr/>
          </p:nvSpPr>
          <p:spPr bwMode="auto">
            <a:xfrm>
              <a:off x="3848" y="2344"/>
              <a:ext cx="124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本地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ISP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（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AS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5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）</a:t>
              </a:r>
              <a:endPara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r>
                <a:rPr kumimoji="1" lang="zh-CN" altLang="en-US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， </a:t>
              </a:r>
              <a:r>
                <a:rPr kumimoji="1" lang="en-US" altLang="zh-CN" sz="2000" b="1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N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+mn-lt"/>
                  <a:ea typeface="黑体" panose="02010609060101010101" pitchFamily="2" charset="-122"/>
                </a:rPr>
                <a:t>4</a:t>
              </a:r>
              <a:endPara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606231" name="Text Box 23"/>
          <p:cNvSpPr txBox="1">
            <a:spLocks noChangeArrowheads="1"/>
          </p:cNvSpPr>
          <p:nvPr/>
        </p:nvSpPr>
        <p:spPr bwMode="auto">
          <a:xfrm>
            <a:off x="6606593" y="4142136"/>
            <a:ext cx="2153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本地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ISP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6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5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32" name="Text Box 24"/>
          <p:cNvSpPr txBox="1">
            <a:spLocks noChangeArrowheads="1"/>
          </p:cNvSpPr>
          <p:nvPr/>
        </p:nvSpPr>
        <p:spPr bwMode="auto">
          <a:xfrm>
            <a:off x="6625510" y="5123211"/>
            <a:ext cx="2153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本地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ISP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7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kumimoji="1" lang="zh-CN" altLang="en-US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6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，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0000CC"/>
                </a:solidFill>
                <a:latin typeface="+mn-lt"/>
                <a:ea typeface="黑体" panose="02010609060101010101" pitchFamily="2" charset="-122"/>
              </a:rPr>
              <a:t>7</a:t>
            </a:r>
            <a:endParaRPr kumimoji="1" lang="en-US" altLang="zh-CN" sz="2000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33" name="Text Box 25"/>
          <p:cNvSpPr txBox="1">
            <a:spLocks noChangeArrowheads="1"/>
          </p:cNvSpPr>
          <p:nvPr/>
        </p:nvSpPr>
        <p:spPr bwMode="auto">
          <a:xfrm>
            <a:off x="662120" y="1124744"/>
            <a:ext cx="8915400" cy="830997"/>
          </a:xfrm>
          <a:prstGeom prst="rect">
            <a:avLst/>
          </a:prstGeom>
          <a:solidFill>
            <a:srgbClr val="66FF66"/>
          </a:solidFill>
          <a:ln w="9525">
            <a:solidFill>
              <a:srgbClr val="333399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自治系统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lang="en-US" altLang="zh-CN" sz="2400" b="1" baseline="-2500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的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BGP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发言人通知主干网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lang="en-US" altLang="zh-CN" sz="2400" b="1" baseline="-2500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的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BGP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发言人：“要到达网络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sz="2400" b="1" baseline="-2500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400" b="1" baseline="-2500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N</a:t>
            </a:r>
            <a:r>
              <a:rPr lang="en-US" altLang="zh-CN" sz="2400" b="1" baseline="-2500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400" b="1" baseline="-2500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sz="2400" b="1" baseline="-2500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3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sz="2400" b="1" baseline="-2500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4 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可经过 </a:t>
            </a:r>
            <a:r>
              <a:rPr lang="en-US" altLang="zh-CN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AS</a:t>
            </a:r>
            <a:r>
              <a:rPr lang="en-US" altLang="zh-CN" sz="2400" b="1" baseline="-2500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。” </a:t>
            </a:r>
            <a:endParaRPr lang="zh-CN" altLang="en-US" sz="2400" b="1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6235" name="AutoShape 27"/>
          <p:cNvSpPr>
            <a:spLocks noChangeArrowheads="1"/>
          </p:cNvSpPr>
          <p:nvPr/>
        </p:nvSpPr>
        <p:spPr bwMode="auto">
          <a:xfrm rot="9284754">
            <a:off x="1833299" y="2995961"/>
            <a:ext cx="1793743" cy="720725"/>
          </a:xfrm>
          <a:custGeom>
            <a:avLst/>
            <a:gdLst>
              <a:gd name="G0" fmla="+- 13627 0 0"/>
              <a:gd name="G1" fmla="+- 4853 0 0"/>
              <a:gd name="G2" fmla="+- 21600 0 4853"/>
              <a:gd name="G3" fmla="+- 10800 0 4853"/>
              <a:gd name="G4" fmla="+- 21600 0 13627"/>
              <a:gd name="G5" fmla="*/ G4 G3 10800"/>
              <a:gd name="G6" fmla="+- 21600 0 G5"/>
              <a:gd name="T0" fmla="*/ 13627 w 21600"/>
              <a:gd name="T1" fmla="*/ 0 h 21600"/>
              <a:gd name="T2" fmla="*/ 0 w 21600"/>
              <a:gd name="T3" fmla="*/ 10800 h 21600"/>
              <a:gd name="T4" fmla="*/ 1362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627" y="0"/>
                </a:moveTo>
                <a:lnTo>
                  <a:pt x="13627" y="4853"/>
                </a:lnTo>
                <a:lnTo>
                  <a:pt x="3375" y="4853"/>
                </a:lnTo>
                <a:lnTo>
                  <a:pt x="3375" y="16747"/>
                </a:lnTo>
                <a:lnTo>
                  <a:pt x="13627" y="16747"/>
                </a:lnTo>
                <a:lnTo>
                  <a:pt x="1362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853"/>
                </a:moveTo>
                <a:lnTo>
                  <a:pt x="1350" y="16747"/>
                </a:lnTo>
                <a:lnTo>
                  <a:pt x="2700" y="16747"/>
                </a:lnTo>
                <a:lnTo>
                  <a:pt x="2700" y="4853"/>
                </a:lnTo>
                <a:close/>
              </a:path>
              <a:path w="21600" h="21600">
                <a:moveTo>
                  <a:pt x="0" y="4853"/>
                </a:moveTo>
                <a:lnTo>
                  <a:pt x="0" y="16747"/>
                </a:lnTo>
                <a:lnTo>
                  <a:pt x="675" y="16747"/>
                </a:lnTo>
                <a:lnTo>
                  <a:pt x="675" y="485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 flipH="1">
            <a:off x="2576736" y="6325870"/>
            <a:ext cx="6552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FF0000"/>
                </a:solidFill>
              </a:rPr>
              <a:t>互联网的多级结构特点决定了</a:t>
            </a:r>
            <a:r>
              <a:rPr lang="en-US" altLang="zh-CN" sz="2100" dirty="0">
                <a:solidFill>
                  <a:srgbClr val="FF0000"/>
                </a:solidFill>
              </a:rPr>
              <a:t>BGP</a:t>
            </a:r>
            <a:r>
              <a:rPr lang="zh-CN" altLang="en-US" sz="2100" dirty="0">
                <a:solidFill>
                  <a:srgbClr val="FF0000"/>
                </a:solidFill>
              </a:rPr>
              <a:t>路由选择协议的特点</a:t>
            </a:r>
            <a:endParaRPr lang="zh-CN" altLang="en-US" sz="2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0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35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564_5*n_h_h_i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160564_5*n_h_i*1_1_5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160564_5*n_h_h_i*1_2_1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160564_5*n_h_h_i*1_2_2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160564_5*n_h_h_i*1_2_3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160564_5*n_h_h_i*1_2_4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564_5*n_h_h_i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564_5*n_h_h_i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160564_5*n_h_h_i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564_5*n_h_i*1_1_1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160564_5*n_h_i*1_1_2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160564_5*n_h_i*1_1_3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160564_5*n_h_i*1_1_4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中北大学教案3</Template>
  <TotalTime>0</TotalTime>
  <Words>2414</Words>
  <Application>WPS 演示</Application>
  <PresentationFormat>A4 纸张(210x297 毫米)</PresentationFormat>
  <Paragraphs>219</Paragraphs>
  <Slides>15</Slides>
  <Notes>267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造字工房言宋体</vt:lpstr>
      <vt:lpstr>微软雅黑</vt:lpstr>
      <vt:lpstr>Arial Unicode MS</vt:lpstr>
      <vt:lpstr>华文楷体</vt:lpstr>
      <vt:lpstr>中北大学教案3</vt:lpstr>
      <vt:lpstr>4.10 BGP</vt:lpstr>
      <vt:lpstr>PowerPoint 演示文稿</vt:lpstr>
      <vt:lpstr> 外部网关协议 BGP</vt:lpstr>
      <vt:lpstr>BGP 使用环境不同</vt:lpstr>
      <vt:lpstr>BGP 发言人</vt:lpstr>
      <vt:lpstr>BGP 交换路由信息</vt:lpstr>
      <vt:lpstr>BGP 发言人和自治系统  AS 的关系 </vt:lpstr>
      <vt:lpstr>AS 的连通图举例 </vt:lpstr>
      <vt:lpstr>BGP 发言人交换路径向量 </vt:lpstr>
      <vt:lpstr>BGP 发言人交换路径向量 </vt:lpstr>
      <vt:lpstr>BGP 协议的特点</vt:lpstr>
      <vt:lpstr>BGP 协议的特点</vt:lpstr>
      <vt:lpstr>BGP-4 共使用四种报文 </vt:lpstr>
      <vt:lpstr>BGP 报文具有通用首部</vt:lpstr>
      <vt:lpstr>RIP、OSPF、BGP比较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4 章  网络层</dc:title>
  <dc:creator>andx</dc:creator>
  <cp:lastModifiedBy>黄花鱼</cp:lastModifiedBy>
  <cp:revision>339</cp:revision>
  <dcterms:created xsi:type="dcterms:W3CDTF">2016-10-04T02:36:00Z</dcterms:created>
  <dcterms:modified xsi:type="dcterms:W3CDTF">2021-03-14T09:34:20Z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2052-11.1.0.10356</vt:lpwstr>
  </property>
  <property fmtid="{D5CDD505-2E9C-101B-9397-08002B2CF9AE}" pid="4" name="ICV">
    <vt:lpwstr>2C6CD10A2E114CF3B6E840DA31880E1A</vt:lpwstr>
  </property>
</Properties>
</file>