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25"/>
  </p:handoutMasterIdLst>
  <p:sldIdLst>
    <p:sldId id="1022" r:id="rId3"/>
    <p:sldId id="1789" r:id="rId4"/>
    <p:sldId id="889" r:id="rId5"/>
    <p:sldId id="890" r:id="rId6"/>
    <p:sldId id="891" r:id="rId7"/>
    <p:sldId id="892" r:id="rId8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00" r:id="rId17"/>
    <p:sldId id="901" r:id="rId18"/>
    <p:sldId id="902" r:id="rId19"/>
    <p:sldId id="903" r:id="rId20"/>
    <p:sldId id="904" r:id="rId21"/>
    <p:sldId id="905" r:id="rId22"/>
    <p:sldId id="906" r:id="rId23"/>
    <p:sldId id="907" r:id="rId24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53C28C-C02E-4F3C-B6BE-C9A97CA4C7E4}">
          <p14:sldIdLst>
            <p14:sldId id="1022"/>
            <p14:sldId id="1789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18" clrIdx="0"/>
  <p:cmAuthor id="2" name="AN DAOXIN" initials="AD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0000CC"/>
    <a:srgbClr val="000099"/>
    <a:srgbClr val="66FF66"/>
    <a:srgbClr val="66FF33"/>
    <a:srgbClr val="0000FF"/>
    <a:srgbClr val="6699FF"/>
    <a:srgbClr val="00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87006" autoAdjust="0"/>
  </p:normalViewPr>
  <p:slideViewPr>
    <p:cSldViewPr>
      <p:cViewPr varScale="1">
        <p:scale>
          <a:sx n="58" d="100"/>
          <a:sy n="58" d="100"/>
        </p:scale>
        <p:origin x="1216" y="76"/>
      </p:cViewPr>
      <p:guideLst>
        <p:guide orient="horz" pos="2158"/>
        <p:guide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4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2:21:31.005" idx="18">
    <p:pos x="10" y="10"/>
    <p:text>第二十三次课程开始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10F30A-C0FE-424B-A1DB-A3B33D0934F5}" type="slidenum">
              <a:rPr lang="en-US" altLang="zh-CN"/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279857-3A84-4C58-9A56-25DD549F0230}" type="slidenum">
              <a:rPr lang="en-US" altLang="zh-CN"/>
            </a:fld>
            <a:endParaRPr lang="en-US" altLang="zh-CN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279857-3A84-4C58-9A56-25DD549F0230}" type="slidenum">
              <a:rPr lang="en-US" altLang="zh-CN"/>
            </a:fld>
            <a:endParaRPr lang="en-US" altLang="zh-CN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279857-3A84-4C58-9A56-25DD549F0230}" type="slidenum">
              <a:rPr lang="en-US" altLang="zh-CN"/>
            </a:fld>
            <a:endParaRPr lang="en-US" altLang="zh-CN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Inside local </a:t>
            </a:r>
            <a:r>
              <a:rPr lang="zh-CN" altLang="en-US" dirty="0"/>
              <a:t>自己在家里穿的拖鞋</a:t>
            </a:r>
            <a:endParaRPr lang="zh-CN" altLang="en-US" dirty="0"/>
          </a:p>
          <a:p>
            <a:r>
              <a:rPr lang="en-US" altLang="zh-CN" dirty="0"/>
              <a:t>Inside global </a:t>
            </a:r>
            <a:r>
              <a:rPr lang="zh-CN" altLang="en-US" dirty="0"/>
              <a:t>自己上班时穿的皮鞋</a:t>
            </a:r>
            <a:endParaRPr lang="zh-CN" altLang="en-US" dirty="0"/>
          </a:p>
          <a:p>
            <a:r>
              <a:rPr lang="en-US" altLang="zh-CN" dirty="0"/>
              <a:t>Outside local </a:t>
            </a:r>
            <a:r>
              <a:rPr lang="zh-CN" altLang="en-US" dirty="0"/>
              <a:t>朋友到家里来访给朋友准备的拖鞋</a:t>
            </a:r>
            <a:endParaRPr lang="zh-CN" altLang="en-US" dirty="0"/>
          </a:p>
          <a:p>
            <a:r>
              <a:rPr lang="en-US" altLang="zh-CN" dirty="0"/>
              <a:t>Outside global </a:t>
            </a:r>
            <a:r>
              <a:rPr lang="zh-CN" altLang="en-US" dirty="0"/>
              <a:t>朋友自己的鞋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10F30A-C0FE-424B-A1DB-A3B33D0934F5}" type="slidenum">
              <a:rPr lang="en-US" altLang="zh-CN"/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10F30A-C0FE-424B-A1DB-A3B33D0934F5}" type="slidenum">
              <a:rPr lang="en-US" altLang="zh-CN"/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10F30A-C0FE-424B-A1DB-A3B33D0934F5}" type="slidenum">
              <a:rPr lang="en-US" altLang="zh-CN"/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E9E5E4-E9F0-4FB4-96F1-3F02F49F6C7D}" type="slidenum">
              <a:rPr lang="en-US" altLang="zh-CN"/>
            </a:fld>
            <a:endParaRPr lang="en-US" altLang="zh-CN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73907F-6786-4362-B78D-FED619960788}" type="slidenum">
              <a:rPr lang="en-US" altLang="zh-CN"/>
            </a:fld>
            <a:endParaRPr lang="en-US" altLang="zh-CN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C69918-442B-453B-BAC2-644FBFC5D4E3}" type="slidenum">
              <a:rPr lang="en-US" altLang="zh-CN"/>
            </a:fld>
            <a:endParaRPr lang="en-US" altLang="zh-CN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2E4CFA-B43A-4005-AA1D-8FFD9997318C}" type="slidenum">
              <a:rPr lang="en-US" altLang="zh-CN"/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2E4CFA-B43A-4005-AA1D-8FFD9997318C}" type="slidenum">
              <a:rPr lang="en-US" altLang="zh-CN"/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image" Target="../media/image5.png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268348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4.11 VPN 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</a:t>
            </a:r>
            <a:endParaRPr lang="en-US" altLang="zh-C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52685" y="3933057"/>
            <a:ext cx="6242777" cy="1834142"/>
          </a:xfrm>
        </p:spPr>
        <p:txBody>
          <a:bodyPr>
            <a:normAutofit/>
          </a:bodyPr>
          <a:lstStyle/>
          <a:p>
            <a:endParaRPr lang="en-US" altLang="zh-C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计算机网络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课程组</a:t>
            </a:r>
            <a:endParaRPr lang="zh-CN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zh-CN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729" name="Group 65"/>
          <p:cNvGrpSpPr/>
          <p:nvPr/>
        </p:nvGrpSpPr>
        <p:grpSpPr bwMode="auto">
          <a:xfrm>
            <a:off x="8198990" y="1988840"/>
            <a:ext cx="1506538" cy="1712913"/>
            <a:chOff x="4656" y="1336"/>
            <a:chExt cx="876" cy="1079"/>
          </a:xfrm>
        </p:grpSpPr>
        <p:sp>
          <p:nvSpPr>
            <p:cNvPr id="625730" name="Line 66"/>
            <p:cNvSpPr>
              <a:spLocks noChangeShapeType="1"/>
            </p:cNvSpPr>
            <p:nvPr/>
          </p:nvSpPr>
          <p:spPr bwMode="auto">
            <a:xfrm flipH="1" flipV="1">
              <a:off x="4800" y="1912"/>
              <a:ext cx="34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31" name="Line 67"/>
            <p:cNvSpPr>
              <a:spLocks noChangeShapeType="1"/>
            </p:cNvSpPr>
            <p:nvPr/>
          </p:nvSpPr>
          <p:spPr bwMode="auto">
            <a:xfrm flipH="1" flipV="1">
              <a:off x="4656" y="2152"/>
              <a:ext cx="336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32" name="Line 68"/>
            <p:cNvSpPr>
              <a:spLocks noChangeShapeType="1"/>
            </p:cNvSpPr>
            <p:nvPr/>
          </p:nvSpPr>
          <p:spPr bwMode="auto">
            <a:xfrm flipH="1">
              <a:off x="4800" y="1528"/>
              <a:ext cx="240" cy="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5733" name="Picture 6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7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5734" name="Text Box 70"/>
            <p:cNvSpPr txBox="1">
              <a:spLocks noChangeArrowheads="1"/>
            </p:cNvSpPr>
            <p:nvPr/>
          </p:nvSpPr>
          <p:spPr bwMode="auto">
            <a:xfrm>
              <a:off x="5284" y="1729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35" name="Text Box 71"/>
            <p:cNvSpPr txBox="1">
              <a:spLocks noChangeArrowheads="1"/>
            </p:cNvSpPr>
            <p:nvPr/>
          </p:nvSpPr>
          <p:spPr bwMode="auto">
            <a:xfrm>
              <a:off x="4887" y="195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10.2.0.3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5736" name="Picture 7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133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5737" name="Picture 7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220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56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用隧道技术实现虚拟专用网 </a:t>
            </a:r>
            <a:endParaRPr lang="zh-CN" altLang="en-US" sz="3600" dirty="0"/>
          </a:p>
        </p:txBody>
      </p:sp>
      <p:grpSp>
        <p:nvGrpSpPr>
          <p:cNvPr id="625666" name="Group 2"/>
          <p:cNvGrpSpPr/>
          <p:nvPr/>
        </p:nvGrpSpPr>
        <p:grpSpPr bwMode="auto">
          <a:xfrm>
            <a:off x="341263" y="2065040"/>
            <a:ext cx="1666478" cy="1789113"/>
            <a:chOff x="87" y="1384"/>
            <a:chExt cx="969" cy="1127"/>
          </a:xfrm>
        </p:grpSpPr>
        <p:sp>
          <p:nvSpPr>
            <p:cNvPr id="625667" name="Line 3"/>
            <p:cNvSpPr>
              <a:spLocks noChangeShapeType="1"/>
            </p:cNvSpPr>
            <p:nvPr/>
          </p:nvSpPr>
          <p:spPr bwMode="auto">
            <a:xfrm flipV="1">
              <a:off x="816" y="2248"/>
              <a:ext cx="240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68" name="Line 4"/>
            <p:cNvSpPr>
              <a:spLocks noChangeShapeType="1"/>
            </p:cNvSpPr>
            <p:nvPr/>
          </p:nvSpPr>
          <p:spPr bwMode="auto">
            <a:xfrm>
              <a:off x="624" y="1576"/>
              <a:ext cx="240" cy="14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69" name="Line 5"/>
            <p:cNvSpPr>
              <a:spLocks noChangeShapeType="1"/>
            </p:cNvSpPr>
            <p:nvPr/>
          </p:nvSpPr>
          <p:spPr bwMode="auto">
            <a:xfrm flipV="1">
              <a:off x="432" y="1967"/>
              <a:ext cx="28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5670" name="Picture 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182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5671" name="Text Box 7"/>
            <p:cNvSpPr txBox="1">
              <a:spLocks noChangeArrowheads="1"/>
            </p:cNvSpPr>
            <p:nvPr/>
          </p:nvSpPr>
          <p:spPr bwMode="auto">
            <a:xfrm>
              <a:off x="113" y="1797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87" y="2031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10.1.0.1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5673" name="Picture 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5674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9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5676" name="Group 12"/>
          <p:cNvGrpSpPr/>
          <p:nvPr/>
        </p:nvGrpSpPr>
        <p:grpSpPr bwMode="auto">
          <a:xfrm>
            <a:off x="1245873" y="2252364"/>
            <a:ext cx="1637242" cy="1225550"/>
            <a:chOff x="385" y="2795"/>
            <a:chExt cx="1769" cy="816"/>
          </a:xfrm>
        </p:grpSpPr>
        <p:sp>
          <p:nvSpPr>
            <p:cNvPr id="625677" name="Oval 13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78" name="Oval 14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79" name="Oval 15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0" name="Oval 16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1" name="Oval 17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2" name="Oval 1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3" name="Oval 19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4" name="Oval 20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5" name="Oval 21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6" name="Oval 22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7" name="Oval 23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8" name="Oval 24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89" name="Oval 25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0" name="Oval 26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1" name="Oval 2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2" name="Oval 28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3" name="Freeform 29"/>
            <p:cNvSpPr/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25694" name="Group 30"/>
          <p:cNvGrpSpPr/>
          <p:nvPr/>
        </p:nvGrpSpPr>
        <p:grpSpPr bwMode="auto">
          <a:xfrm>
            <a:off x="6938383" y="2182514"/>
            <a:ext cx="1637242" cy="1225550"/>
            <a:chOff x="385" y="2795"/>
            <a:chExt cx="1769" cy="816"/>
          </a:xfrm>
        </p:grpSpPr>
        <p:sp>
          <p:nvSpPr>
            <p:cNvPr id="625695" name="Oval 3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6" name="Oval 3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7" name="Oval 3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8" name="Oval 3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699" name="Oval 3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0" name="Oval 3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1" name="Oval 3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2" name="Oval 3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3" name="Oval 3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4" name="Oval 4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5" name="Oval 4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6" name="Oval 4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7" name="Oval 4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8" name="Oval 4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09" name="Oval 4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10" name="Oval 4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11" name="Freeform 47"/>
            <p:cNvSpPr/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625712" name="Object 48"/>
          <p:cNvGraphicFramePr>
            <a:graphicFrameLocks noChangeAspect="1"/>
          </p:cNvGraphicFramePr>
          <p:nvPr/>
        </p:nvGraphicFramePr>
        <p:xfrm>
          <a:off x="3576190" y="2090439"/>
          <a:ext cx="29718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VISIO" r:id="rId2" imgW="3514725" imgH="2009775" progId="Visio.Drawing.11">
                  <p:embed/>
                </p:oleObj>
              </mc:Choice>
              <mc:Fallback>
                <p:oleObj name="VISIO" r:id="rId2" imgW="3514725" imgH="200977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190" y="2090439"/>
                        <a:ext cx="297180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5713" name="Picture 4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19" y="2625428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25714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14" y="2627015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25715" name="Text Box 51"/>
          <p:cNvSpPr txBox="1">
            <a:spLocks noChangeArrowheads="1"/>
          </p:cNvSpPr>
          <p:nvPr/>
        </p:nvSpPr>
        <p:spPr bwMode="auto">
          <a:xfrm>
            <a:off x="1568624" y="2564904"/>
            <a:ext cx="947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部门 </a:t>
            </a:r>
            <a:r>
              <a:rPr kumimoji="1"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A</a:t>
            </a:r>
            <a:endParaRPr kumimoji="1" lang="en-US" altLang="zh-CN" sz="20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网络</a:t>
            </a:r>
            <a:endParaRPr kumimoji="1" lang="en-US" altLang="zh-CN" sz="20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16" name="AutoShape 52"/>
          <p:cNvSpPr>
            <a:spLocks noChangeArrowheads="1"/>
          </p:cNvSpPr>
          <p:nvPr/>
        </p:nvSpPr>
        <p:spPr bwMode="auto">
          <a:xfrm rot="-5400000">
            <a:off x="4737446" y="1394321"/>
            <a:ext cx="360363" cy="2724150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17" name="Text Box 53"/>
          <p:cNvSpPr txBox="1">
            <a:spLocks noChangeArrowheads="1"/>
          </p:cNvSpPr>
          <p:nvPr/>
        </p:nvSpPr>
        <p:spPr bwMode="auto">
          <a:xfrm>
            <a:off x="4520952" y="2996952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互联网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18" name="Text Box 54"/>
          <p:cNvSpPr txBox="1">
            <a:spLocks noChangeArrowheads="1"/>
          </p:cNvSpPr>
          <p:nvPr/>
        </p:nvSpPr>
        <p:spPr bwMode="auto">
          <a:xfrm>
            <a:off x="7329264" y="2492896"/>
            <a:ext cx="957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部门 </a:t>
            </a:r>
            <a:r>
              <a:rPr kumimoji="1"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B</a:t>
            </a:r>
            <a:endParaRPr kumimoji="1" lang="en-US" altLang="zh-CN" sz="20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网络</a:t>
            </a:r>
            <a:endParaRPr kumimoji="1" lang="en-US" altLang="zh-CN" sz="20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19" name="Text Box 55"/>
          <p:cNvSpPr txBox="1">
            <a:spLocks noChangeArrowheads="1"/>
          </p:cNvSpPr>
          <p:nvPr/>
        </p:nvSpPr>
        <p:spPr bwMode="auto">
          <a:xfrm>
            <a:off x="2868933" y="2930227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20" name="Text Box 56"/>
          <p:cNvSpPr txBox="1">
            <a:spLocks noChangeArrowheads="1"/>
          </p:cNvSpPr>
          <p:nvPr/>
        </p:nvSpPr>
        <p:spPr bwMode="auto">
          <a:xfrm>
            <a:off x="6643875" y="2858790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21" name="Text Box 57"/>
          <p:cNvSpPr txBox="1">
            <a:spLocks noChangeArrowheads="1"/>
          </p:cNvSpPr>
          <p:nvPr/>
        </p:nvSpPr>
        <p:spPr bwMode="auto">
          <a:xfrm>
            <a:off x="4664000" y="253441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隧道</a:t>
            </a:r>
            <a:endParaRPr kumimoji="1" lang="zh-CN" altLang="en-US" sz="2000" b="1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22" name="Line 58"/>
          <p:cNvSpPr>
            <a:spLocks noChangeShapeType="1"/>
          </p:cNvSpPr>
          <p:nvPr/>
        </p:nvSpPr>
        <p:spPr bwMode="auto">
          <a:xfrm>
            <a:off x="3225353" y="2750839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23" name="Line 59"/>
          <p:cNvSpPr>
            <a:spLocks noChangeShapeType="1"/>
          </p:cNvSpPr>
          <p:nvPr/>
        </p:nvSpPr>
        <p:spPr bwMode="auto">
          <a:xfrm>
            <a:off x="6279703" y="2750839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25724" name="Group 60"/>
          <p:cNvGrpSpPr/>
          <p:nvPr/>
        </p:nvGrpSpPr>
        <p:grpSpPr bwMode="auto">
          <a:xfrm>
            <a:off x="2616548" y="2107903"/>
            <a:ext cx="4588405" cy="642937"/>
            <a:chOff x="1410" y="1411"/>
            <a:chExt cx="2668" cy="405"/>
          </a:xfrm>
        </p:grpSpPr>
        <p:sp>
          <p:nvSpPr>
            <p:cNvPr id="625725" name="Text Box 61"/>
            <p:cNvSpPr txBox="1">
              <a:spLocks noChangeArrowheads="1"/>
            </p:cNvSpPr>
            <p:nvPr/>
          </p:nvSpPr>
          <p:spPr bwMode="auto">
            <a:xfrm>
              <a:off x="1410" y="1411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125.1.2.3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26" name="Line 62"/>
            <p:cNvSpPr>
              <a:spLocks noChangeShapeType="1"/>
            </p:cNvSpPr>
            <p:nvPr/>
          </p:nvSpPr>
          <p:spPr bwMode="auto">
            <a:xfrm>
              <a:off x="1837" y="1616"/>
              <a:ext cx="23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27" name="Text Box 63"/>
            <p:cNvSpPr txBox="1">
              <a:spLocks noChangeArrowheads="1"/>
            </p:cNvSpPr>
            <p:nvPr/>
          </p:nvSpPr>
          <p:spPr bwMode="auto">
            <a:xfrm>
              <a:off x="3350" y="1430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194.4.5.6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5728" name="Line 64"/>
            <p:cNvSpPr>
              <a:spLocks noChangeShapeType="1"/>
            </p:cNvSpPr>
            <p:nvPr/>
          </p:nvSpPr>
          <p:spPr bwMode="auto">
            <a:xfrm flipH="1">
              <a:off x="3636" y="1616"/>
              <a:ext cx="6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25738" name="Text Box 74"/>
          <p:cNvSpPr txBox="1">
            <a:spLocks noChangeArrowheads="1"/>
          </p:cNvSpPr>
          <p:nvPr/>
        </p:nvSpPr>
        <p:spPr bwMode="auto">
          <a:xfrm>
            <a:off x="4088904" y="3714452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使用隧道技术</a:t>
            </a:r>
            <a:endParaRPr kumimoji="1" lang="zh-CN" altLang="en-US" sz="24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39" name="Text Box 75"/>
          <p:cNvSpPr txBox="1">
            <a:spLocks noChangeArrowheads="1"/>
          </p:cNvSpPr>
          <p:nvPr/>
        </p:nvSpPr>
        <p:spPr bwMode="auto">
          <a:xfrm>
            <a:off x="1064568" y="1365697"/>
            <a:ext cx="1415772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本地地址</a:t>
            </a:r>
            <a:endParaRPr kumimoji="1" lang="zh-CN" altLang="en-US" sz="2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40" name="Text Box 76"/>
          <p:cNvSpPr txBox="1">
            <a:spLocks noChangeArrowheads="1"/>
          </p:cNvSpPr>
          <p:nvPr/>
        </p:nvSpPr>
        <p:spPr bwMode="auto">
          <a:xfrm>
            <a:off x="7095877" y="1383159"/>
            <a:ext cx="1415772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本地地址</a:t>
            </a:r>
            <a:endParaRPr kumimoji="1" lang="zh-CN" altLang="en-US" sz="2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41" name="Text Box 77"/>
          <p:cNvSpPr txBox="1">
            <a:spLocks noChangeArrowheads="1"/>
          </p:cNvSpPr>
          <p:nvPr/>
        </p:nvSpPr>
        <p:spPr bwMode="auto">
          <a:xfrm>
            <a:off x="4304928" y="1383159"/>
            <a:ext cx="1415772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全球地址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42" name="AutoShape 78"/>
          <p:cNvSpPr>
            <a:spLocks noChangeArrowheads="1"/>
          </p:cNvSpPr>
          <p:nvPr/>
        </p:nvSpPr>
        <p:spPr bwMode="auto">
          <a:xfrm>
            <a:off x="1166763" y="4449465"/>
            <a:ext cx="3821377" cy="856396"/>
          </a:xfrm>
          <a:prstGeom prst="wedgeRoundRectCallout">
            <a:avLst>
              <a:gd name="adj1" fmla="val -24394"/>
              <a:gd name="adj2" fmla="val -16606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endParaRPr lang="zh-CN" altLang="zh-CN" sz="2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45" name="Text Box 81"/>
          <p:cNvSpPr txBox="1">
            <a:spLocks noChangeArrowheads="1"/>
          </p:cNvSpPr>
          <p:nvPr/>
        </p:nvSpPr>
        <p:spPr bwMode="auto">
          <a:xfrm>
            <a:off x="1625071" y="4474864"/>
            <a:ext cx="28841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网络地址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= 10.1.0.0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（本地地址）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47" name="AutoShape 83"/>
          <p:cNvSpPr>
            <a:spLocks noChangeArrowheads="1"/>
          </p:cNvSpPr>
          <p:nvPr/>
        </p:nvSpPr>
        <p:spPr bwMode="auto">
          <a:xfrm>
            <a:off x="5768926" y="4449465"/>
            <a:ext cx="3821377" cy="856396"/>
          </a:xfrm>
          <a:prstGeom prst="wedgeRoundRectCallout">
            <a:avLst>
              <a:gd name="adj1" fmla="val -2116"/>
              <a:gd name="adj2" fmla="val -191574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endParaRPr lang="zh-CN" altLang="zh-CN" sz="2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5746" name="Text Box 82"/>
          <p:cNvSpPr txBox="1">
            <a:spLocks noChangeArrowheads="1"/>
          </p:cNvSpPr>
          <p:nvPr/>
        </p:nvSpPr>
        <p:spPr bwMode="auto">
          <a:xfrm>
            <a:off x="6227234" y="4470102"/>
            <a:ext cx="28841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网络地址 </a:t>
            </a:r>
            <a:r>
              <a: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= 10.2.0.0</a:t>
            </a:r>
            <a:endParaRPr lang="en-US" altLang="zh-CN" sz="2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（本地地址）</a:t>
            </a:r>
            <a:endParaRPr lang="zh-CN" altLang="en-US" sz="2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58173" y="5722976"/>
            <a:ext cx="559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隧道技术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6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39" grpId="0" animBg="1"/>
      <p:bldP spid="625740" grpId="0" animBg="1"/>
      <p:bldP spid="6257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690" name="Group 2"/>
          <p:cNvGrpSpPr/>
          <p:nvPr/>
        </p:nvGrpSpPr>
        <p:grpSpPr bwMode="auto">
          <a:xfrm>
            <a:off x="351358" y="1551856"/>
            <a:ext cx="1666478" cy="1789113"/>
            <a:chOff x="87" y="1384"/>
            <a:chExt cx="969" cy="1127"/>
          </a:xfrm>
        </p:grpSpPr>
        <p:sp>
          <p:nvSpPr>
            <p:cNvPr id="626691" name="Line 3"/>
            <p:cNvSpPr>
              <a:spLocks noChangeShapeType="1"/>
            </p:cNvSpPr>
            <p:nvPr/>
          </p:nvSpPr>
          <p:spPr bwMode="auto">
            <a:xfrm flipV="1">
              <a:off x="816" y="2248"/>
              <a:ext cx="240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692" name="Line 4"/>
            <p:cNvSpPr>
              <a:spLocks noChangeShapeType="1"/>
            </p:cNvSpPr>
            <p:nvPr/>
          </p:nvSpPr>
          <p:spPr bwMode="auto">
            <a:xfrm>
              <a:off x="624" y="1576"/>
              <a:ext cx="240" cy="14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693" name="Line 5"/>
            <p:cNvSpPr>
              <a:spLocks noChangeShapeType="1"/>
            </p:cNvSpPr>
            <p:nvPr/>
          </p:nvSpPr>
          <p:spPr bwMode="auto">
            <a:xfrm flipV="1">
              <a:off x="432" y="1967"/>
              <a:ext cx="28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6694" name="Picture 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182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695" name="Text Box 7"/>
            <p:cNvSpPr txBox="1">
              <a:spLocks noChangeArrowheads="1"/>
            </p:cNvSpPr>
            <p:nvPr/>
          </p:nvSpPr>
          <p:spPr bwMode="auto">
            <a:xfrm>
              <a:off x="113" y="1797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696" name="Text Box 8"/>
            <p:cNvSpPr txBox="1">
              <a:spLocks noChangeArrowheads="1"/>
            </p:cNvSpPr>
            <p:nvPr/>
          </p:nvSpPr>
          <p:spPr bwMode="auto">
            <a:xfrm>
              <a:off x="87" y="2031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10.1.0.1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6697" name="Picture 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698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9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6700" name="Group 12"/>
          <p:cNvGrpSpPr/>
          <p:nvPr/>
        </p:nvGrpSpPr>
        <p:grpSpPr bwMode="auto">
          <a:xfrm>
            <a:off x="1255968" y="1739180"/>
            <a:ext cx="1637242" cy="1225550"/>
            <a:chOff x="385" y="2795"/>
            <a:chExt cx="1769" cy="816"/>
          </a:xfrm>
        </p:grpSpPr>
        <p:sp>
          <p:nvSpPr>
            <p:cNvPr id="626701" name="Oval 13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2" name="Oval 14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3" name="Oval 15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4" name="Oval 16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5" name="Oval 17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6" name="Oval 1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7" name="Oval 19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8" name="Oval 20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09" name="Oval 21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0" name="Oval 22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1" name="Oval 23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2" name="Oval 24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4" name="Oval 26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5" name="Oval 2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17" name="Freeform 29"/>
            <p:cNvSpPr/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26718" name="Group 30"/>
          <p:cNvGrpSpPr/>
          <p:nvPr/>
        </p:nvGrpSpPr>
        <p:grpSpPr bwMode="auto">
          <a:xfrm>
            <a:off x="6948478" y="1669330"/>
            <a:ext cx="1637242" cy="1225550"/>
            <a:chOff x="385" y="2795"/>
            <a:chExt cx="1769" cy="816"/>
          </a:xfrm>
        </p:grpSpPr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0" name="Oval 3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1" name="Oval 3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3" name="Oval 3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4" name="Oval 3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5" name="Oval 3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6" name="Oval 3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7" name="Oval 3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8" name="Oval 4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29" name="Oval 4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30" name="Oval 4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32" name="Oval 4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33" name="Oval 4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34" name="Oval 4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35" name="Freeform 47"/>
            <p:cNvSpPr/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626736" name="Object 48"/>
          <p:cNvGraphicFramePr>
            <a:graphicFrameLocks noChangeAspect="1"/>
          </p:cNvGraphicFramePr>
          <p:nvPr/>
        </p:nvGraphicFramePr>
        <p:xfrm>
          <a:off x="3586285" y="1577255"/>
          <a:ext cx="29718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VISIO" r:id="rId2" imgW="3514725" imgH="2009775" progId="Visio.Drawing.11">
                  <p:embed/>
                </p:oleObj>
              </mc:Choice>
              <mc:Fallback>
                <p:oleObj name="VISIO" r:id="rId2" imgW="3514725" imgH="200977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285" y="1577255"/>
                        <a:ext cx="297180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6737" name="Picture 4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14" y="2112244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26738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09" y="2113831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26739" name="Text Box 51"/>
          <p:cNvSpPr txBox="1">
            <a:spLocks noChangeArrowheads="1"/>
          </p:cNvSpPr>
          <p:nvPr/>
        </p:nvSpPr>
        <p:spPr bwMode="auto">
          <a:xfrm>
            <a:off x="1628912" y="1988840"/>
            <a:ext cx="947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部门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网络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0" name="AutoShape 52"/>
          <p:cNvSpPr>
            <a:spLocks noChangeArrowheads="1"/>
          </p:cNvSpPr>
          <p:nvPr/>
        </p:nvSpPr>
        <p:spPr bwMode="auto">
          <a:xfrm rot="-5400000">
            <a:off x="4747541" y="881137"/>
            <a:ext cx="360363" cy="2724150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4592960" y="2566269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互联网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2" name="Text Box 54"/>
          <p:cNvSpPr txBox="1">
            <a:spLocks noChangeArrowheads="1"/>
          </p:cNvSpPr>
          <p:nvPr/>
        </p:nvSpPr>
        <p:spPr bwMode="auto">
          <a:xfrm>
            <a:off x="7236047" y="1916832"/>
            <a:ext cx="957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部门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网络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3" name="Text Box 55"/>
          <p:cNvSpPr txBox="1">
            <a:spLocks noChangeArrowheads="1"/>
          </p:cNvSpPr>
          <p:nvPr/>
        </p:nvSpPr>
        <p:spPr bwMode="auto">
          <a:xfrm>
            <a:off x="2879028" y="2417043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4" name="Text Box 56"/>
          <p:cNvSpPr txBox="1">
            <a:spLocks noChangeArrowheads="1"/>
          </p:cNvSpPr>
          <p:nvPr/>
        </p:nvSpPr>
        <p:spPr bwMode="auto">
          <a:xfrm>
            <a:off x="6653970" y="2345606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5" name="Text Box 57"/>
          <p:cNvSpPr txBox="1">
            <a:spLocks noChangeArrowheads="1"/>
          </p:cNvSpPr>
          <p:nvPr/>
        </p:nvSpPr>
        <p:spPr bwMode="auto">
          <a:xfrm>
            <a:off x="4693413" y="202086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隧道</a:t>
            </a:r>
            <a:endParaRPr kumimoji="1" lang="zh-CN" altLang="en-US" sz="2000" b="1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6" name="Line 58"/>
          <p:cNvSpPr>
            <a:spLocks noChangeShapeType="1"/>
          </p:cNvSpPr>
          <p:nvPr/>
        </p:nvSpPr>
        <p:spPr bwMode="auto">
          <a:xfrm>
            <a:off x="3235448" y="2237655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289798" y="2237655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26748" name="Group 60"/>
          <p:cNvGrpSpPr/>
          <p:nvPr/>
        </p:nvGrpSpPr>
        <p:grpSpPr bwMode="auto">
          <a:xfrm>
            <a:off x="2626643" y="1594719"/>
            <a:ext cx="4588405" cy="642937"/>
            <a:chOff x="1410" y="1411"/>
            <a:chExt cx="2668" cy="405"/>
          </a:xfrm>
        </p:grpSpPr>
        <p:sp>
          <p:nvSpPr>
            <p:cNvPr id="626749" name="Text Box 61"/>
            <p:cNvSpPr txBox="1">
              <a:spLocks noChangeArrowheads="1"/>
            </p:cNvSpPr>
            <p:nvPr/>
          </p:nvSpPr>
          <p:spPr bwMode="auto">
            <a:xfrm>
              <a:off x="1410" y="1411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125.1.2.3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50" name="Line 62"/>
            <p:cNvSpPr>
              <a:spLocks noChangeShapeType="1"/>
            </p:cNvSpPr>
            <p:nvPr/>
          </p:nvSpPr>
          <p:spPr bwMode="auto">
            <a:xfrm>
              <a:off x="1837" y="1616"/>
              <a:ext cx="23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51" name="Text Box 63"/>
            <p:cNvSpPr txBox="1">
              <a:spLocks noChangeArrowheads="1"/>
            </p:cNvSpPr>
            <p:nvPr/>
          </p:nvSpPr>
          <p:spPr bwMode="auto">
            <a:xfrm>
              <a:off x="3350" y="1430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194.4.5.6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52" name="Line 64"/>
            <p:cNvSpPr>
              <a:spLocks noChangeShapeType="1"/>
            </p:cNvSpPr>
            <p:nvPr/>
          </p:nvSpPr>
          <p:spPr bwMode="auto">
            <a:xfrm flipH="1">
              <a:off x="3636" y="1616"/>
              <a:ext cx="6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26753" name="Group 65"/>
          <p:cNvGrpSpPr/>
          <p:nvPr/>
        </p:nvGrpSpPr>
        <p:grpSpPr bwMode="auto">
          <a:xfrm>
            <a:off x="8209085" y="1475656"/>
            <a:ext cx="1506538" cy="1712913"/>
            <a:chOff x="4656" y="1336"/>
            <a:chExt cx="876" cy="1079"/>
          </a:xfrm>
        </p:grpSpPr>
        <p:sp>
          <p:nvSpPr>
            <p:cNvPr id="626754" name="Line 66"/>
            <p:cNvSpPr>
              <a:spLocks noChangeShapeType="1"/>
            </p:cNvSpPr>
            <p:nvPr/>
          </p:nvSpPr>
          <p:spPr bwMode="auto">
            <a:xfrm flipH="1" flipV="1">
              <a:off x="4800" y="1912"/>
              <a:ext cx="34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55" name="Line 67"/>
            <p:cNvSpPr>
              <a:spLocks noChangeShapeType="1"/>
            </p:cNvSpPr>
            <p:nvPr/>
          </p:nvSpPr>
          <p:spPr bwMode="auto">
            <a:xfrm flipH="1" flipV="1">
              <a:off x="4656" y="2152"/>
              <a:ext cx="336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56" name="Line 68"/>
            <p:cNvSpPr>
              <a:spLocks noChangeShapeType="1"/>
            </p:cNvSpPr>
            <p:nvPr/>
          </p:nvSpPr>
          <p:spPr bwMode="auto">
            <a:xfrm flipH="1">
              <a:off x="4800" y="1528"/>
              <a:ext cx="240" cy="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6757" name="Picture 6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7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758" name="Text Box 70"/>
            <p:cNvSpPr txBox="1">
              <a:spLocks noChangeArrowheads="1"/>
            </p:cNvSpPr>
            <p:nvPr/>
          </p:nvSpPr>
          <p:spPr bwMode="auto">
            <a:xfrm>
              <a:off x="5284" y="1729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59" name="Text Box 71"/>
            <p:cNvSpPr txBox="1">
              <a:spLocks noChangeArrowheads="1"/>
            </p:cNvSpPr>
            <p:nvPr/>
          </p:nvSpPr>
          <p:spPr bwMode="auto">
            <a:xfrm>
              <a:off x="4887" y="195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10.2.0.3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6760" name="Picture 7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133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761" name="Picture 7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220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6762" name="Text Box 74"/>
          <p:cNvSpPr txBox="1">
            <a:spLocks noChangeArrowheads="1"/>
          </p:cNvSpPr>
          <p:nvPr/>
        </p:nvSpPr>
        <p:spPr bwMode="auto">
          <a:xfrm>
            <a:off x="4136193" y="3183359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使用隧道技术</a:t>
            </a:r>
            <a:endParaRPr kumimoji="1" lang="zh-CN" altLang="en-US" sz="24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3" name="AutoShape 75"/>
          <p:cNvSpPr>
            <a:spLocks noChangeArrowheads="1"/>
          </p:cNvSpPr>
          <p:nvPr/>
        </p:nvSpPr>
        <p:spPr bwMode="auto">
          <a:xfrm>
            <a:off x="6246803" y="1107355"/>
            <a:ext cx="4953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1020356" y="332656"/>
            <a:ext cx="3666596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加密的从</a:t>
            </a:r>
            <a:r>
              <a:rPr kumimoji="1" lang="zh-CN" altLang="en-US" sz="12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kumimoji="1" lang="en-US" altLang="zh-CN" sz="1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到</a:t>
            </a:r>
            <a:r>
              <a:rPr kumimoji="1" lang="zh-CN" altLang="en-US" sz="1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kumimoji="1" lang="en-US" altLang="zh-CN" sz="9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的内部数据报</a:t>
            </a:r>
            <a:endParaRPr kumimoji="1" lang="zh-CN" altLang="en-US" sz="20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1020356" y="983530"/>
            <a:ext cx="3709591" cy="396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外部数据报的数据部分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6" name="AutoShape 78"/>
          <p:cNvSpPr>
            <a:spLocks noChangeArrowheads="1"/>
          </p:cNvSpPr>
          <p:nvPr/>
        </p:nvSpPr>
        <p:spPr bwMode="auto">
          <a:xfrm>
            <a:off x="3751385" y="637455"/>
            <a:ext cx="1651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7" name="Text Box 79"/>
          <p:cNvSpPr txBox="1">
            <a:spLocks noChangeArrowheads="1"/>
          </p:cNvSpPr>
          <p:nvPr/>
        </p:nvSpPr>
        <p:spPr bwMode="auto">
          <a:xfrm>
            <a:off x="6244589" y="188640"/>
            <a:ext cx="2504211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zh-CN" altLang="en-US" sz="2000" b="1" dirty="0">
                <a:latin typeface="+mn-lt"/>
                <a:ea typeface="黑体" panose="02010609060101010101" pitchFamily="2" charset="-122"/>
              </a:rPr>
              <a:t>源地址：</a:t>
            </a:r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125.1.2.3</a:t>
            </a:r>
            <a:endParaRPr kumimoji="1" lang="en-US" altLang="zh-CN" sz="2000" b="1" dirty="0">
              <a:latin typeface="+mn-lt"/>
              <a:ea typeface="黑体" panose="02010609060101010101" pitchFamily="2" charset="-122"/>
            </a:endParaRPr>
          </a:p>
          <a:p>
            <a:pPr algn="r">
              <a:lnSpc>
                <a:spcPct val="90000"/>
              </a:lnSpc>
            </a:pPr>
            <a:r>
              <a:rPr kumimoji="1" lang="zh-CN" altLang="en-US" sz="2000" b="1" dirty="0">
                <a:latin typeface="+mn-lt"/>
                <a:ea typeface="黑体" panose="02010609060101010101" pitchFamily="2" charset="-122"/>
              </a:rPr>
              <a:t>目的地址：</a:t>
            </a:r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194.4.5.6</a:t>
            </a:r>
            <a:endParaRPr kumimoji="1" lang="en-US" altLang="zh-CN" sz="20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8" name="Freeform 80"/>
          <p:cNvSpPr/>
          <p:nvPr/>
        </p:nvSpPr>
        <p:spPr bwMode="auto">
          <a:xfrm>
            <a:off x="4054068" y="1488355"/>
            <a:ext cx="502179" cy="762000"/>
          </a:xfrm>
          <a:custGeom>
            <a:avLst/>
            <a:gdLst>
              <a:gd name="T0" fmla="*/ 0 w 292"/>
              <a:gd name="T1" fmla="*/ 0 h 584"/>
              <a:gd name="T2" fmla="*/ 4 w 292"/>
              <a:gd name="T3" fmla="*/ 126 h 584"/>
              <a:gd name="T4" fmla="*/ 22 w 292"/>
              <a:gd name="T5" fmla="*/ 282 h 584"/>
              <a:gd name="T6" fmla="*/ 46 w 292"/>
              <a:gd name="T7" fmla="*/ 390 h 584"/>
              <a:gd name="T8" fmla="*/ 96 w 292"/>
              <a:gd name="T9" fmla="*/ 488 h 584"/>
              <a:gd name="T10" fmla="*/ 184 w 292"/>
              <a:gd name="T11" fmla="*/ 560 h 584"/>
              <a:gd name="T12" fmla="*/ 292 w 292"/>
              <a:gd name="T1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4">
                <a:moveTo>
                  <a:pt x="0" y="0"/>
                </a:moveTo>
                <a:cubicBezTo>
                  <a:pt x="1" y="21"/>
                  <a:pt x="0" y="79"/>
                  <a:pt x="4" y="126"/>
                </a:cubicBezTo>
                <a:cubicBezTo>
                  <a:pt x="8" y="173"/>
                  <a:pt x="15" y="238"/>
                  <a:pt x="22" y="282"/>
                </a:cubicBezTo>
                <a:cubicBezTo>
                  <a:pt x="29" y="326"/>
                  <a:pt x="34" y="356"/>
                  <a:pt x="46" y="390"/>
                </a:cubicBezTo>
                <a:cubicBezTo>
                  <a:pt x="58" y="424"/>
                  <a:pt x="73" y="460"/>
                  <a:pt x="96" y="488"/>
                </a:cubicBezTo>
                <a:cubicBezTo>
                  <a:pt x="119" y="516"/>
                  <a:pt x="151" y="544"/>
                  <a:pt x="184" y="560"/>
                </a:cubicBezTo>
                <a:cubicBezTo>
                  <a:pt x="217" y="576"/>
                  <a:pt x="270" y="579"/>
                  <a:pt x="292" y="58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4686952" y="983530"/>
            <a:ext cx="1559852" cy="396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数据报首部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70" name="Line 82"/>
          <p:cNvSpPr>
            <a:spLocks noChangeShapeType="1"/>
          </p:cNvSpPr>
          <p:nvPr/>
        </p:nvSpPr>
        <p:spPr bwMode="auto">
          <a:xfrm flipH="1">
            <a:off x="5637345" y="767630"/>
            <a:ext cx="467783" cy="2873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6771" name="Line 83"/>
          <p:cNvSpPr>
            <a:spLocks noChangeShapeType="1"/>
          </p:cNvSpPr>
          <p:nvPr/>
        </p:nvSpPr>
        <p:spPr bwMode="auto">
          <a:xfrm>
            <a:off x="1020357" y="1488355"/>
            <a:ext cx="522644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26772" name="Group 84"/>
          <p:cNvGrpSpPr/>
          <p:nvPr/>
        </p:nvGrpSpPr>
        <p:grpSpPr bwMode="auto">
          <a:xfrm>
            <a:off x="351358" y="3812430"/>
            <a:ext cx="9426178" cy="2057400"/>
            <a:chOff x="87" y="2872"/>
            <a:chExt cx="5481" cy="1296"/>
          </a:xfrm>
        </p:grpSpPr>
        <p:sp>
          <p:nvSpPr>
            <p:cNvPr id="626773" name="AutoShape 85"/>
            <p:cNvSpPr>
              <a:spLocks noChangeArrowheads="1"/>
            </p:cNvSpPr>
            <p:nvPr/>
          </p:nvSpPr>
          <p:spPr bwMode="auto">
            <a:xfrm>
              <a:off x="96" y="2872"/>
              <a:ext cx="5472" cy="1296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74" name="Line 86"/>
            <p:cNvSpPr>
              <a:spLocks noChangeShapeType="1"/>
            </p:cNvSpPr>
            <p:nvPr/>
          </p:nvSpPr>
          <p:spPr bwMode="auto">
            <a:xfrm>
              <a:off x="1764" y="3400"/>
              <a:ext cx="20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75" name="Line 87"/>
            <p:cNvSpPr>
              <a:spLocks noChangeShapeType="1"/>
            </p:cNvSpPr>
            <p:nvPr/>
          </p:nvSpPr>
          <p:spPr bwMode="auto">
            <a:xfrm flipV="1">
              <a:off x="816" y="383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76" name="Line 88"/>
            <p:cNvSpPr>
              <a:spLocks noChangeShapeType="1"/>
            </p:cNvSpPr>
            <p:nvPr/>
          </p:nvSpPr>
          <p:spPr bwMode="auto">
            <a:xfrm>
              <a:off x="624" y="316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77" name="Line 89"/>
            <p:cNvSpPr>
              <a:spLocks noChangeShapeType="1"/>
            </p:cNvSpPr>
            <p:nvPr/>
          </p:nvSpPr>
          <p:spPr bwMode="auto">
            <a:xfrm flipV="1">
              <a:off x="432" y="355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626778" name="Group 90"/>
            <p:cNvGrpSpPr/>
            <p:nvPr/>
          </p:nvGrpSpPr>
          <p:grpSpPr bwMode="auto">
            <a:xfrm>
              <a:off x="657" y="3091"/>
              <a:ext cx="952" cy="772"/>
              <a:chOff x="385" y="2795"/>
              <a:chExt cx="1769" cy="816"/>
            </a:xfrm>
          </p:grpSpPr>
          <p:sp>
            <p:nvSpPr>
              <p:cNvPr id="626779" name="Oval 9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0" name="Oval 9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1" name="Oval 9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2" name="Oval 9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3" name="Oval 9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4" name="Oval 9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5" name="Oval 9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6" name="Oval 9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7" name="Oval 9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8" name="Oval 10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89" name="Oval 10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90" name="Oval 10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91" name="Oval 10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92" name="Oval 10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93" name="Oval 10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94" name="Oval 10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795" name="Freeform 107"/>
              <p:cNvSpPr/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626796" name="Line 108"/>
            <p:cNvSpPr>
              <a:spLocks noChangeShapeType="1"/>
            </p:cNvSpPr>
            <p:nvPr/>
          </p:nvSpPr>
          <p:spPr bwMode="auto">
            <a:xfrm flipH="1">
              <a:off x="4800" y="3112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97" name="Line 109"/>
            <p:cNvSpPr>
              <a:spLocks noChangeShapeType="1"/>
            </p:cNvSpPr>
            <p:nvPr/>
          </p:nvSpPr>
          <p:spPr bwMode="auto">
            <a:xfrm flipH="1" flipV="1">
              <a:off x="4656" y="373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798" name="Line 110"/>
            <p:cNvSpPr>
              <a:spLocks noChangeShapeType="1"/>
            </p:cNvSpPr>
            <p:nvPr/>
          </p:nvSpPr>
          <p:spPr bwMode="auto">
            <a:xfrm flipH="1" flipV="1">
              <a:off x="4800" y="3496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626799" name="Group 111"/>
            <p:cNvGrpSpPr/>
            <p:nvPr/>
          </p:nvGrpSpPr>
          <p:grpSpPr bwMode="auto">
            <a:xfrm>
              <a:off x="3969" y="3046"/>
              <a:ext cx="952" cy="772"/>
              <a:chOff x="385" y="2795"/>
              <a:chExt cx="1769" cy="816"/>
            </a:xfrm>
          </p:grpSpPr>
          <p:sp>
            <p:nvSpPr>
              <p:cNvPr id="626800" name="Oval 112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1" name="Oval 113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2" name="Oval 114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3" name="Oval 115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4" name="Oval 116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5" name="Oval 117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6" name="Oval 118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7" name="Oval 119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8" name="Oval 120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09" name="Oval 121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0" name="Oval 122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1" name="Oval 123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2" name="Oval 124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3" name="Oval 125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4" name="Oval 126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5" name="Oval 127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6816" name="Freeform 128"/>
              <p:cNvSpPr/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  <p:pic>
          <p:nvPicPr>
            <p:cNvPr id="626817" name="Picture 12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3321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26818" name="Picture 13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3322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26819" name="Picture 13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340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820" name="Text Box 132"/>
            <p:cNvSpPr txBox="1">
              <a:spLocks noChangeArrowheads="1"/>
            </p:cNvSpPr>
            <p:nvPr/>
          </p:nvSpPr>
          <p:spPr bwMode="auto">
            <a:xfrm>
              <a:off x="864" y="3247"/>
              <a:ext cx="55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部门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6821" name="Picture 13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352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822" name="Text Box 134"/>
            <p:cNvSpPr txBox="1">
              <a:spLocks noChangeArrowheads="1"/>
            </p:cNvSpPr>
            <p:nvPr/>
          </p:nvSpPr>
          <p:spPr bwMode="auto">
            <a:xfrm>
              <a:off x="4174" y="3201"/>
              <a:ext cx="55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部门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3" name="Text Box 135"/>
            <p:cNvSpPr txBox="1">
              <a:spLocks noChangeArrowheads="1"/>
            </p:cNvSpPr>
            <p:nvPr/>
          </p:nvSpPr>
          <p:spPr bwMode="auto">
            <a:xfrm>
              <a:off x="309" y="317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4" name="Text Box 136"/>
            <p:cNvSpPr txBox="1">
              <a:spLocks noChangeArrowheads="1"/>
            </p:cNvSpPr>
            <p:nvPr/>
          </p:nvSpPr>
          <p:spPr bwMode="auto">
            <a:xfrm>
              <a:off x="5072" y="3128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5" name="Text Box 137"/>
            <p:cNvSpPr txBox="1">
              <a:spLocks noChangeArrowheads="1"/>
            </p:cNvSpPr>
            <p:nvPr/>
          </p:nvSpPr>
          <p:spPr bwMode="auto">
            <a:xfrm>
              <a:off x="1523" y="313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6" name="Text Box 138"/>
            <p:cNvSpPr txBox="1">
              <a:spLocks noChangeArrowheads="1"/>
            </p:cNvSpPr>
            <p:nvPr/>
          </p:nvSpPr>
          <p:spPr bwMode="auto">
            <a:xfrm>
              <a:off x="3815" y="308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7" name="Text Box 139"/>
            <p:cNvSpPr txBox="1">
              <a:spLocks noChangeArrowheads="1"/>
            </p:cNvSpPr>
            <p:nvPr/>
          </p:nvSpPr>
          <p:spPr bwMode="auto">
            <a:xfrm>
              <a:off x="1410" y="2888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125.1.2.3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8" name="Line 140"/>
            <p:cNvSpPr>
              <a:spLocks noChangeShapeType="1"/>
            </p:cNvSpPr>
            <p:nvPr/>
          </p:nvSpPr>
          <p:spPr bwMode="auto">
            <a:xfrm>
              <a:off x="1812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29" name="Text Box 141"/>
            <p:cNvSpPr txBox="1">
              <a:spLocks noChangeArrowheads="1"/>
            </p:cNvSpPr>
            <p:nvPr/>
          </p:nvSpPr>
          <p:spPr bwMode="auto">
            <a:xfrm>
              <a:off x="3186" y="2892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194.4.5.6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30" name="Line 142"/>
            <p:cNvSpPr>
              <a:spLocks noChangeShapeType="1"/>
            </p:cNvSpPr>
            <p:nvPr/>
          </p:nvSpPr>
          <p:spPr bwMode="auto">
            <a:xfrm>
              <a:off x="3588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31" name="Text Box 143"/>
            <p:cNvSpPr txBox="1">
              <a:spLocks noChangeArrowheads="1"/>
            </p:cNvSpPr>
            <p:nvPr/>
          </p:nvSpPr>
          <p:spPr bwMode="auto">
            <a:xfrm>
              <a:off x="87" y="361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10.1.0.1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6832" name="Text Box 144"/>
            <p:cNvSpPr txBox="1">
              <a:spLocks noChangeArrowheads="1"/>
            </p:cNvSpPr>
            <p:nvPr/>
          </p:nvSpPr>
          <p:spPr bwMode="auto">
            <a:xfrm>
              <a:off x="4887" y="3512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10.2.0.3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626833" name="Picture 14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9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834" name="Picture 14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88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835" name="Picture 1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92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836" name="Picture 14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37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837" name="Text Box 149"/>
            <p:cNvSpPr txBox="1">
              <a:spLocks noChangeArrowheads="1"/>
            </p:cNvSpPr>
            <p:nvPr/>
          </p:nvSpPr>
          <p:spPr bwMode="auto">
            <a:xfrm>
              <a:off x="2113" y="3848"/>
              <a:ext cx="14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虚拟专用网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VPN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58173" y="6063679"/>
            <a:ext cx="559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用隧道技术实现虚拟专用网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内联网 </a:t>
            </a:r>
            <a:r>
              <a:rPr lang="en-US" altLang="zh-CN" sz="3600" dirty="0"/>
              <a:t>intranet </a:t>
            </a:r>
            <a:r>
              <a:rPr lang="zh-CN" altLang="en-US" sz="3600" dirty="0"/>
              <a:t>和外联网 </a:t>
            </a:r>
            <a:r>
              <a:rPr lang="en-US" altLang="zh-CN" sz="3600" dirty="0"/>
              <a:t>extranet</a:t>
            </a:r>
            <a:endParaRPr lang="zh-CN" altLang="en-US" sz="3600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888272"/>
            <a:ext cx="8346723" cy="3332816"/>
          </a:xfrm>
        </p:spPr>
        <p:txBody>
          <a:bodyPr/>
          <a:lstStyle/>
          <a:p>
            <a:r>
              <a:rPr lang="zh-CN" altLang="en-US" sz="2800" dirty="0"/>
              <a:t>它们都是基于 </a:t>
            </a:r>
            <a:r>
              <a:rPr lang="en-US" altLang="zh-CN" sz="2800" dirty="0"/>
              <a:t>TCP/IP </a:t>
            </a:r>
            <a:r>
              <a:rPr lang="zh-CN" altLang="en-US" sz="2800" dirty="0"/>
              <a:t>协议的。</a:t>
            </a:r>
            <a:endParaRPr lang="en-US" altLang="zh-CN" sz="2800" dirty="0"/>
          </a:p>
          <a:p>
            <a:r>
              <a:rPr lang="zh-CN" altLang="en-US" sz="2800" dirty="0"/>
              <a:t>由部门 </a:t>
            </a:r>
            <a:r>
              <a:rPr lang="en-US" altLang="zh-CN" sz="2800" dirty="0"/>
              <a:t>A </a:t>
            </a:r>
            <a:r>
              <a:rPr lang="zh-CN" altLang="en-US" sz="2800" dirty="0"/>
              <a:t>和 </a:t>
            </a:r>
            <a:r>
              <a:rPr lang="en-US" altLang="zh-CN" sz="2800" dirty="0"/>
              <a:t>B </a:t>
            </a:r>
            <a:r>
              <a:rPr lang="zh-CN" altLang="en-US" sz="2800" dirty="0"/>
              <a:t>的内部网络所构成的虚拟专用网 </a:t>
            </a:r>
            <a:r>
              <a:rPr lang="en-US" altLang="zh-CN" sz="2800" dirty="0"/>
              <a:t>VPN </a:t>
            </a:r>
            <a:r>
              <a:rPr lang="zh-CN" altLang="en-US" sz="2800" dirty="0"/>
              <a:t>又称为</a:t>
            </a:r>
            <a:r>
              <a:rPr lang="zh-CN" altLang="en-US" sz="2800" dirty="0">
                <a:solidFill>
                  <a:srgbClr val="FF0000"/>
                </a:solidFill>
              </a:rPr>
              <a:t>内联网 </a:t>
            </a:r>
            <a:r>
              <a:rPr lang="en-US" altLang="zh-CN" sz="2800" dirty="0"/>
              <a:t>(intranet)</a:t>
            </a:r>
            <a:r>
              <a:rPr lang="zh-CN" altLang="en-US" sz="2800" dirty="0"/>
              <a:t>，表示部门 </a:t>
            </a:r>
            <a:r>
              <a:rPr lang="en-US" altLang="zh-CN" sz="2800" dirty="0"/>
              <a:t>A </a:t>
            </a:r>
            <a:r>
              <a:rPr lang="zh-CN" altLang="en-US" sz="2800" dirty="0"/>
              <a:t>和 </a:t>
            </a:r>
            <a:r>
              <a:rPr lang="en-US" altLang="zh-CN" sz="2800" dirty="0"/>
              <a:t>B </a:t>
            </a:r>
            <a:r>
              <a:rPr lang="zh-CN" altLang="en-US" sz="2800" dirty="0"/>
              <a:t>都是在</a:t>
            </a:r>
            <a:r>
              <a:rPr lang="zh-CN" altLang="en-US" sz="2800" dirty="0">
                <a:solidFill>
                  <a:srgbClr val="FF0000"/>
                </a:solidFill>
              </a:rPr>
              <a:t>同一个机构的内部。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一个机构和某些</a:t>
            </a:r>
            <a:r>
              <a:rPr lang="zh-CN" altLang="en-US" sz="2800" dirty="0">
                <a:solidFill>
                  <a:srgbClr val="0000FF"/>
                </a:solidFill>
              </a:rPr>
              <a:t>外部机构</a:t>
            </a:r>
            <a:r>
              <a:rPr lang="zh-CN" altLang="en-US" sz="2800" dirty="0"/>
              <a:t>共同建立的虚拟专用网 </a:t>
            </a:r>
            <a:r>
              <a:rPr lang="en-US" altLang="zh-CN" sz="2800" dirty="0"/>
              <a:t>VPN </a:t>
            </a:r>
            <a:r>
              <a:rPr lang="zh-CN" altLang="en-US" sz="2800" dirty="0"/>
              <a:t>又称为</a:t>
            </a:r>
            <a:r>
              <a:rPr lang="zh-CN" altLang="en-US" sz="2800" dirty="0">
                <a:solidFill>
                  <a:srgbClr val="FF0000"/>
                </a:solidFill>
              </a:rPr>
              <a:t>外联网 </a:t>
            </a:r>
            <a:r>
              <a:rPr lang="en-US" altLang="zh-CN" sz="2800" dirty="0"/>
              <a:t>(extranet)</a:t>
            </a:r>
            <a:r>
              <a:rPr lang="zh-CN" altLang="en-US" sz="2800" dirty="0"/>
              <a:t>。</a:t>
            </a:r>
            <a:r>
              <a:rPr lang="zh-CN" altLang="en-US" dirty="0"/>
              <a:t> 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pSp>
        <p:nvGrpSpPr>
          <p:cNvPr id="72" name="Group 84"/>
          <p:cNvGrpSpPr/>
          <p:nvPr/>
        </p:nvGrpSpPr>
        <p:grpSpPr bwMode="auto">
          <a:xfrm>
            <a:off x="351358" y="4077072"/>
            <a:ext cx="9426178" cy="2057400"/>
            <a:chOff x="87" y="2872"/>
            <a:chExt cx="5481" cy="1296"/>
          </a:xfrm>
        </p:grpSpPr>
        <p:sp>
          <p:nvSpPr>
            <p:cNvPr id="73" name="AutoShape 85"/>
            <p:cNvSpPr>
              <a:spLocks noChangeArrowheads="1"/>
            </p:cNvSpPr>
            <p:nvPr/>
          </p:nvSpPr>
          <p:spPr bwMode="auto">
            <a:xfrm>
              <a:off x="96" y="2872"/>
              <a:ext cx="5472" cy="1296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1764" y="3400"/>
              <a:ext cx="20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5" name="Line 87"/>
            <p:cNvSpPr>
              <a:spLocks noChangeShapeType="1"/>
            </p:cNvSpPr>
            <p:nvPr/>
          </p:nvSpPr>
          <p:spPr bwMode="auto">
            <a:xfrm flipV="1">
              <a:off x="816" y="383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6" name="Line 88"/>
            <p:cNvSpPr>
              <a:spLocks noChangeShapeType="1"/>
            </p:cNvSpPr>
            <p:nvPr/>
          </p:nvSpPr>
          <p:spPr bwMode="auto">
            <a:xfrm>
              <a:off x="624" y="316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7" name="Line 89"/>
            <p:cNvSpPr>
              <a:spLocks noChangeShapeType="1"/>
            </p:cNvSpPr>
            <p:nvPr/>
          </p:nvSpPr>
          <p:spPr bwMode="auto">
            <a:xfrm flipV="1">
              <a:off x="432" y="355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78" name="Group 90"/>
            <p:cNvGrpSpPr/>
            <p:nvPr/>
          </p:nvGrpSpPr>
          <p:grpSpPr bwMode="auto">
            <a:xfrm>
              <a:off x="657" y="3091"/>
              <a:ext cx="952" cy="772"/>
              <a:chOff x="385" y="2795"/>
              <a:chExt cx="1769" cy="816"/>
            </a:xfrm>
          </p:grpSpPr>
          <p:sp>
            <p:nvSpPr>
              <p:cNvPr id="121" name="Oval 9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2" name="Oval 9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3" name="Oval 9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4" name="Oval 9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5" name="Oval 9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6" name="Oval 9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7" name="Oval 9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8" name="Oval 9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9" name="Oval 9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0" name="Oval 10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1" name="Oval 10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2" name="Oval 10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3" name="Oval 10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4" name="Oval 10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5" name="Oval 10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6" name="Oval 10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37" name="Freeform 107"/>
              <p:cNvSpPr/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79" name="Line 108"/>
            <p:cNvSpPr>
              <a:spLocks noChangeShapeType="1"/>
            </p:cNvSpPr>
            <p:nvPr/>
          </p:nvSpPr>
          <p:spPr bwMode="auto">
            <a:xfrm flipH="1">
              <a:off x="4800" y="3112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0" name="Line 109"/>
            <p:cNvSpPr>
              <a:spLocks noChangeShapeType="1"/>
            </p:cNvSpPr>
            <p:nvPr/>
          </p:nvSpPr>
          <p:spPr bwMode="auto">
            <a:xfrm flipH="1" flipV="1">
              <a:off x="4656" y="373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1" name="Line 110"/>
            <p:cNvSpPr>
              <a:spLocks noChangeShapeType="1"/>
            </p:cNvSpPr>
            <p:nvPr/>
          </p:nvSpPr>
          <p:spPr bwMode="auto">
            <a:xfrm flipH="1" flipV="1">
              <a:off x="4800" y="3496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82" name="Group 111"/>
            <p:cNvGrpSpPr/>
            <p:nvPr/>
          </p:nvGrpSpPr>
          <p:grpSpPr bwMode="auto">
            <a:xfrm>
              <a:off x="3969" y="3046"/>
              <a:ext cx="952" cy="772"/>
              <a:chOff x="385" y="2795"/>
              <a:chExt cx="1769" cy="816"/>
            </a:xfrm>
          </p:grpSpPr>
          <p:sp>
            <p:nvSpPr>
              <p:cNvPr id="104" name="Oval 112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05" name="Oval 113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06" name="Oval 114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07" name="Oval 115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08" name="Oval 116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09" name="Oval 117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0" name="Oval 118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1" name="Oval 119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2" name="Oval 120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3" name="Oval 121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4" name="Oval 122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5" name="Oval 123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6" name="Oval 124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7" name="Oval 125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8" name="Oval 126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19" name="Oval 127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20" name="Freeform 128"/>
              <p:cNvSpPr/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  <p:pic>
          <p:nvPicPr>
            <p:cNvPr id="83" name="Picture 12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3321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4" name="Picture 13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3322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5" name="Picture 1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340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 Box 132"/>
            <p:cNvSpPr txBox="1">
              <a:spLocks noChangeArrowheads="1"/>
            </p:cNvSpPr>
            <p:nvPr/>
          </p:nvSpPr>
          <p:spPr bwMode="auto">
            <a:xfrm>
              <a:off x="864" y="3247"/>
              <a:ext cx="55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部门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87" name="Picture 1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352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 Box 134"/>
            <p:cNvSpPr txBox="1">
              <a:spLocks noChangeArrowheads="1"/>
            </p:cNvSpPr>
            <p:nvPr/>
          </p:nvSpPr>
          <p:spPr bwMode="auto">
            <a:xfrm>
              <a:off x="4174" y="3201"/>
              <a:ext cx="55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部门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9" name="Text Box 135"/>
            <p:cNvSpPr txBox="1">
              <a:spLocks noChangeArrowheads="1"/>
            </p:cNvSpPr>
            <p:nvPr/>
          </p:nvSpPr>
          <p:spPr bwMode="auto">
            <a:xfrm>
              <a:off x="309" y="317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0" name="Text Box 136"/>
            <p:cNvSpPr txBox="1">
              <a:spLocks noChangeArrowheads="1"/>
            </p:cNvSpPr>
            <p:nvPr/>
          </p:nvSpPr>
          <p:spPr bwMode="auto">
            <a:xfrm>
              <a:off x="5072" y="3128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1" name="Text Box 137"/>
            <p:cNvSpPr txBox="1">
              <a:spLocks noChangeArrowheads="1"/>
            </p:cNvSpPr>
            <p:nvPr/>
          </p:nvSpPr>
          <p:spPr bwMode="auto">
            <a:xfrm>
              <a:off x="1523" y="313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2" name="Text Box 138"/>
            <p:cNvSpPr txBox="1">
              <a:spLocks noChangeArrowheads="1"/>
            </p:cNvSpPr>
            <p:nvPr/>
          </p:nvSpPr>
          <p:spPr bwMode="auto">
            <a:xfrm>
              <a:off x="3815" y="308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3" name="Text Box 139"/>
            <p:cNvSpPr txBox="1">
              <a:spLocks noChangeArrowheads="1"/>
            </p:cNvSpPr>
            <p:nvPr/>
          </p:nvSpPr>
          <p:spPr bwMode="auto">
            <a:xfrm>
              <a:off x="1410" y="2888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125.1.2.3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4" name="Line 140"/>
            <p:cNvSpPr>
              <a:spLocks noChangeShapeType="1"/>
            </p:cNvSpPr>
            <p:nvPr/>
          </p:nvSpPr>
          <p:spPr bwMode="auto">
            <a:xfrm>
              <a:off x="1812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5" name="Text Box 141"/>
            <p:cNvSpPr txBox="1">
              <a:spLocks noChangeArrowheads="1"/>
            </p:cNvSpPr>
            <p:nvPr/>
          </p:nvSpPr>
          <p:spPr bwMode="auto">
            <a:xfrm>
              <a:off x="3186" y="2892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194.4.5.6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6" name="Line 142"/>
            <p:cNvSpPr>
              <a:spLocks noChangeShapeType="1"/>
            </p:cNvSpPr>
            <p:nvPr/>
          </p:nvSpPr>
          <p:spPr bwMode="auto">
            <a:xfrm>
              <a:off x="3588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7" name="Text Box 143"/>
            <p:cNvSpPr txBox="1">
              <a:spLocks noChangeArrowheads="1"/>
            </p:cNvSpPr>
            <p:nvPr/>
          </p:nvSpPr>
          <p:spPr bwMode="auto">
            <a:xfrm>
              <a:off x="87" y="361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10.1.0.1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8" name="Text Box 144"/>
            <p:cNvSpPr txBox="1">
              <a:spLocks noChangeArrowheads="1"/>
            </p:cNvSpPr>
            <p:nvPr/>
          </p:nvSpPr>
          <p:spPr bwMode="auto">
            <a:xfrm>
              <a:off x="4887" y="3512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10.2.0.3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99" name="Picture 1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9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88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92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37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 Box 149"/>
            <p:cNvSpPr txBox="1">
              <a:spLocks noChangeArrowheads="1"/>
            </p:cNvSpPr>
            <p:nvPr/>
          </p:nvSpPr>
          <p:spPr bwMode="auto">
            <a:xfrm>
              <a:off x="1757" y="3848"/>
              <a:ext cx="21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内联网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虚拟专用网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VPN)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远程接入 </a:t>
            </a:r>
            <a:r>
              <a:rPr lang="en-US" altLang="zh-CN" dirty="0"/>
              <a:t>VPN</a:t>
            </a:r>
            <a:endParaRPr lang="en-US" altLang="zh-CN" dirty="0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远程接入 </a:t>
            </a:r>
            <a:r>
              <a:rPr lang="en-US" altLang="zh-CN" dirty="0">
                <a:solidFill>
                  <a:srgbClr val="FF0000"/>
                </a:solidFill>
              </a:rPr>
              <a:t>VPN </a:t>
            </a:r>
            <a:r>
              <a:rPr lang="en-US" altLang="zh-CN" dirty="0"/>
              <a:t>(remote access VPN)</a:t>
            </a:r>
            <a:r>
              <a:rPr lang="zh-CN" altLang="en-US" dirty="0"/>
              <a:t>可以满足外部流动员工访问公司网络的需求。</a:t>
            </a:r>
            <a:endParaRPr lang="zh-CN" altLang="en-US" dirty="0"/>
          </a:p>
          <a:p>
            <a:r>
              <a:rPr lang="zh-CN" altLang="en-US" dirty="0"/>
              <a:t>在外地工作的员工拨号接入互联网，而驻留在员工 </a:t>
            </a:r>
            <a:r>
              <a:rPr lang="en-US" altLang="zh-CN" dirty="0"/>
              <a:t>PC </a:t>
            </a:r>
            <a:r>
              <a:rPr lang="zh-CN" altLang="en-US" dirty="0"/>
              <a:t>机中的 </a:t>
            </a:r>
            <a:r>
              <a:rPr lang="en-US" altLang="zh-CN" dirty="0"/>
              <a:t>VPN </a:t>
            </a:r>
            <a:r>
              <a:rPr lang="zh-CN" altLang="en-US" dirty="0"/>
              <a:t>软件可在员工的 </a:t>
            </a:r>
            <a:r>
              <a:rPr lang="en-US" altLang="zh-CN" dirty="0"/>
              <a:t>PC </a:t>
            </a:r>
            <a:r>
              <a:rPr lang="zh-CN" altLang="en-US" dirty="0"/>
              <a:t>机和公司的主机之间建立 </a:t>
            </a:r>
            <a:r>
              <a:rPr lang="en-US" altLang="zh-CN" dirty="0"/>
              <a:t>VPN </a:t>
            </a:r>
            <a:r>
              <a:rPr lang="zh-CN" altLang="en-US" dirty="0"/>
              <a:t>隧道，因而外地员工与公司通信的内容是保密的，员工们感到好像就是使用公司内部的本地网络。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4.11.2  </a:t>
            </a:r>
            <a:r>
              <a:rPr lang="en-US" altLang="zh-CN" dirty="0"/>
              <a:t> </a:t>
            </a:r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  <a:endParaRPr lang="en-US" altLang="zh-CN" sz="3600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zh-CN" dirty="0"/>
              <a:t>在专用网</a:t>
            </a:r>
            <a:r>
              <a:rPr lang="zh-CN" altLang="en-US" dirty="0"/>
              <a:t>上使用</a:t>
            </a:r>
            <a:r>
              <a:rPr lang="zh-CN" altLang="zh-CN" dirty="0"/>
              <a:t>专用地址</a:t>
            </a:r>
            <a:r>
              <a:rPr lang="zh-CN" altLang="en-US" dirty="0"/>
              <a:t>的主机如何与</a:t>
            </a:r>
            <a:r>
              <a:rPr lang="zh-CN" altLang="zh-CN" dirty="0"/>
              <a:t>互联网上的主机通信（并不需要加密）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解决：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zh-CN" dirty="0"/>
              <a:t>再申请一些全球</a:t>
            </a:r>
            <a:r>
              <a:rPr lang="en-US" altLang="zh-CN" dirty="0"/>
              <a:t> IP </a:t>
            </a:r>
            <a:r>
              <a:rPr lang="zh-CN" altLang="zh-CN" dirty="0"/>
              <a:t>地址。但这在很多情况下是不容易做到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en-US" altLang="zh-CN" dirty="0"/>
              <a:t>(2)</a:t>
            </a:r>
            <a:r>
              <a:rPr lang="zh-CN" altLang="zh-CN" dirty="0"/>
              <a:t>采用网络地址转换</a:t>
            </a:r>
            <a:r>
              <a:rPr lang="en-US" altLang="zh-CN" dirty="0"/>
              <a:t> NAT</a:t>
            </a:r>
            <a:r>
              <a:rPr lang="zh-CN" altLang="en-US" dirty="0"/>
              <a:t>。这是</a:t>
            </a:r>
            <a:r>
              <a:rPr lang="zh-CN" altLang="zh-CN" dirty="0"/>
              <a:t>目前使用得最多的方法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  <a:endParaRPr lang="en-US" altLang="zh-CN" sz="3600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网络地址转换 </a:t>
            </a:r>
            <a:r>
              <a:rPr lang="en-US" altLang="zh-CN" dirty="0"/>
              <a:t>NAT (Network Address Translation)  </a:t>
            </a:r>
            <a:r>
              <a:rPr lang="zh-CN" altLang="en-US" dirty="0"/>
              <a:t>方法于</a:t>
            </a:r>
            <a:r>
              <a:rPr lang="en-US" altLang="zh-CN" dirty="0"/>
              <a:t>1994</a:t>
            </a:r>
            <a:r>
              <a:rPr lang="zh-CN" altLang="en-US" dirty="0"/>
              <a:t>年提出。</a:t>
            </a:r>
            <a:endParaRPr lang="zh-CN" altLang="en-US" dirty="0"/>
          </a:p>
          <a:p>
            <a:r>
              <a:rPr lang="zh-CN" altLang="en-US" dirty="0"/>
              <a:t>需要在专用网连接到互联网的路由器上安装 </a:t>
            </a:r>
            <a:r>
              <a:rPr lang="en-US" altLang="zh-CN" dirty="0"/>
              <a:t>NAT </a:t>
            </a:r>
            <a:r>
              <a:rPr lang="zh-CN" altLang="en-US" dirty="0"/>
              <a:t>软件。装有 </a:t>
            </a:r>
            <a:r>
              <a:rPr lang="en-US" altLang="zh-CN" dirty="0"/>
              <a:t>NAT </a:t>
            </a:r>
            <a:r>
              <a:rPr lang="zh-CN" altLang="en-US" dirty="0"/>
              <a:t>软件的路由器叫做 </a:t>
            </a:r>
            <a:r>
              <a:rPr lang="en-US" altLang="zh-CN" dirty="0">
                <a:solidFill>
                  <a:srgbClr val="FF0000"/>
                </a:solidFill>
              </a:rPr>
              <a:t>NAT</a:t>
            </a:r>
            <a:r>
              <a:rPr lang="zh-CN" altLang="en-US" dirty="0">
                <a:solidFill>
                  <a:srgbClr val="FF0000"/>
                </a:solidFill>
              </a:rPr>
              <a:t>路由器，</a:t>
            </a:r>
            <a:r>
              <a:rPr lang="zh-CN" altLang="en-US" dirty="0">
                <a:solidFill>
                  <a:srgbClr val="0000FF"/>
                </a:solidFill>
              </a:rPr>
              <a:t>它至少有一个有效的外部全球</a:t>
            </a:r>
            <a:r>
              <a:rPr lang="en-US" altLang="zh-CN" dirty="0">
                <a:solidFill>
                  <a:srgbClr val="0000FF"/>
                </a:solidFill>
              </a:rPr>
              <a:t>IP</a:t>
            </a:r>
            <a:r>
              <a:rPr lang="zh-CN" altLang="en-US" dirty="0">
                <a:solidFill>
                  <a:srgbClr val="0000FF"/>
                </a:solidFill>
              </a:rPr>
              <a:t>地址。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所有使用本地地址的主机在和外界通信时，都要在 </a:t>
            </a:r>
            <a:r>
              <a:rPr lang="en-US" altLang="zh-CN" dirty="0"/>
              <a:t>NAT </a:t>
            </a:r>
            <a:r>
              <a:rPr lang="zh-CN" altLang="en-US" dirty="0"/>
              <a:t>路由器</a:t>
            </a:r>
            <a:r>
              <a:rPr lang="zh-CN" altLang="en-US" dirty="0">
                <a:solidFill>
                  <a:srgbClr val="FF0000"/>
                </a:solidFill>
              </a:rPr>
              <a:t>上将其本地地址转换成</a:t>
            </a:r>
            <a:r>
              <a:rPr lang="zh-CN" altLang="zh-CN" dirty="0">
                <a:solidFill>
                  <a:srgbClr val="FF0000"/>
                </a:solidFill>
              </a:rPr>
              <a:t>全球</a:t>
            </a:r>
            <a:r>
              <a:rPr lang="en-US" altLang="zh-CN" dirty="0">
                <a:solidFill>
                  <a:srgbClr val="FF0000"/>
                </a:solidFill>
              </a:rPr>
              <a:t> IP 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才能和互联网连接。</a:t>
            </a:r>
            <a:r>
              <a:rPr lang="zh-CN" altLang="en-US" sz="3600" dirty="0"/>
              <a:t> 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网络地址转换的过程</a:t>
            </a:r>
            <a:endParaRPr lang="zh-CN" altLang="en-US" sz="3600"/>
          </a:p>
        </p:txBody>
      </p:sp>
      <p:sp>
        <p:nvSpPr>
          <p:cNvPr id="6" name="Line 74"/>
          <p:cNvSpPr>
            <a:spLocks noChangeShapeType="1"/>
          </p:cNvSpPr>
          <p:nvPr/>
        </p:nvSpPr>
        <p:spPr bwMode="auto">
          <a:xfrm>
            <a:off x="8827252" y="3582234"/>
            <a:ext cx="638905" cy="1729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8429477" y="4184546"/>
            <a:ext cx="637145" cy="4313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8" name="Line 72"/>
          <p:cNvSpPr>
            <a:spLocks noChangeShapeType="1"/>
          </p:cNvSpPr>
          <p:nvPr/>
        </p:nvSpPr>
        <p:spPr bwMode="auto">
          <a:xfrm flipV="1">
            <a:off x="8508680" y="2807018"/>
            <a:ext cx="557941" cy="343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9" name="Group 61"/>
          <p:cNvGrpSpPr/>
          <p:nvPr/>
        </p:nvGrpSpPr>
        <p:grpSpPr bwMode="auto">
          <a:xfrm flipH="1">
            <a:off x="1721858" y="3755137"/>
            <a:ext cx="1038440" cy="258405"/>
            <a:chOff x="521" y="2478"/>
            <a:chExt cx="1044" cy="136"/>
          </a:xfrm>
        </p:grpSpPr>
        <p:sp>
          <p:nvSpPr>
            <p:cNvPr id="10" name="AutoShape 62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75265" y="2117304"/>
            <a:ext cx="2684104" cy="21546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1003750" y="3667736"/>
            <a:ext cx="30343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4117310" y="3667736"/>
            <a:ext cx="215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113227" y="2548613"/>
          <a:ext cx="3041397" cy="203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VISIO" r:id="rId1" imgW="3514725" imgH="2009775" progId="Visio.Drawing.11">
                  <p:embed/>
                </p:oleObj>
              </mc:Choice>
              <mc:Fallback>
                <p:oleObj name="VISIO" r:id="rId1" imgW="3514725" imgH="2009775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227" y="2548613"/>
                        <a:ext cx="3041397" cy="2038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41" y="3540434"/>
            <a:ext cx="577302" cy="3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634043" y="2892520"/>
            <a:ext cx="958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NAT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路由器</a:t>
            </a:r>
            <a:endParaRPr kumimoji="1"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9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55" y="2548613"/>
            <a:ext cx="373134" cy="40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49" y="4271948"/>
            <a:ext cx="373134" cy="4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791" y="3496732"/>
            <a:ext cx="373134" cy="4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1064568" y="1676282"/>
            <a:ext cx="238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专用网 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192.168.0.0</a:t>
            </a:r>
            <a:endParaRPr kumimoji="1" lang="en-US" altLang="zh-CN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7002760" y="2846818"/>
            <a:ext cx="958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ea"/>
                <a:ea typeface="+mn-ea"/>
              </a:rPr>
              <a:t>互联网</a:t>
            </a:r>
            <a:endParaRPr kumimoji="1" lang="zh-CN" altLang="en-US" sz="20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rot="5400000">
            <a:off x="1156692" y="3381781"/>
            <a:ext cx="602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pic>
        <p:nvPicPr>
          <p:cNvPr id="25" name="Picture 2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20" y="2953321"/>
            <a:ext cx="373134" cy="4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2"/>
          <p:cNvGrpSpPr/>
          <p:nvPr/>
        </p:nvGrpSpPr>
        <p:grpSpPr bwMode="auto">
          <a:xfrm>
            <a:off x="2281560" y="3323829"/>
            <a:ext cx="1038440" cy="258405"/>
            <a:chOff x="521" y="2478"/>
            <a:chExt cx="1044" cy="136"/>
          </a:xfrm>
        </p:grpSpPr>
        <p:sp>
          <p:nvSpPr>
            <p:cNvPr id="27" name="AutoShape 41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2144688" y="2168605"/>
            <a:ext cx="140294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源 </a:t>
            </a: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IP </a:t>
            </a: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地址</a:t>
            </a:r>
            <a:endParaRPr kumimoji="1" lang="zh-CN" altLang="en-US" b="1" dirty="0">
              <a:solidFill>
                <a:srgbClr val="9900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192.168.0.3</a:t>
            </a:r>
            <a:endParaRPr kumimoji="1" lang="en-US" altLang="zh-CN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740533" y="2389010"/>
            <a:ext cx="140294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主机 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endParaRPr kumimoji="1"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192.168.0.3</a:t>
            </a:r>
            <a:endParaRPr kumimoji="1"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32" name="Group 46"/>
          <p:cNvGrpSpPr/>
          <p:nvPr/>
        </p:nvGrpSpPr>
        <p:grpSpPr bwMode="auto">
          <a:xfrm>
            <a:off x="4756215" y="3323829"/>
            <a:ext cx="1038440" cy="258405"/>
            <a:chOff x="521" y="2478"/>
            <a:chExt cx="1044" cy="136"/>
          </a:xfrm>
        </p:grpSpPr>
        <p:sp>
          <p:nvSpPr>
            <p:cNvPr id="33" name="AutoShape 47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5190460" y="2339609"/>
            <a:ext cx="127470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源 </a:t>
            </a: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地址</a:t>
            </a:r>
            <a:endParaRPr kumimoji="1" lang="zh-CN" altLang="en-US" b="1" dirty="0">
              <a:solidFill>
                <a:srgbClr val="990099"/>
              </a:solidFill>
              <a:latin typeface="+mn-lt"/>
              <a:ea typeface="黑体" panose="02010609060101010101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172.38.1.5</a:t>
            </a:r>
            <a:endParaRPr kumimoji="1" lang="en-US" altLang="zh-CN" b="1" dirty="0">
              <a:solidFill>
                <a:srgbClr val="99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2999668" y="2719617"/>
            <a:ext cx="0" cy="7771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8487349" y="1957700"/>
            <a:ext cx="127470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ea"/>
                <a:ea typeface="+mn-ea"/>
              </a:rPr>
              <a:t>主机 </a:t>
            </a:r>
            <a:r>
              <a:rPr kumimoji="1" lang="en-US" altLang="zh-CN" b="1" dirty="0">
                <a:solidFill>
                  <a:srgbClr val="000099"/>
                </a:solidFill>
                <a:latin typeface="+mn-ea"/>
                <a:ea typeface="+mn-ea"/>
              </a:rPr>
              <a:t>B</a:t>
            </a:r>
            <a:endParaRPr kumimoji="1" lang="en-US" altLang="zh-CN" b="1" dirty="0">
              <a:solidFill>
                <a:srgbClr val="000099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000099"/>
                </a:solidFill>
                <a:latin typeface="+mn-ea"/>
                <a:ea typeface="+mn-ea"/>
              </a:rPr>
              <a:t>213.18.2.4</a:t>
            </a:r>
            <a:endParaRPr kumimoji="1" lang="en-US" altLang="zh-CN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>
            <a:off x="5474323" y="2892520"/>
            <a:ext cx="239369" cy="60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40" name="Freeform 54"/>
          <p:cNvSpPr/>
          <p:nvPr/>
        </p:nvSpPr>
        <p:spPr bwMode="auto">
          <a:xfrm>
            <a:off x="5953062" y="2719617"/>
            <a:ext cx="2955154" cy="784716"/>
          </a:xfrm>
          <a:custGeom>
            <a:avLst/>
            <a:gdLst>
              <a:gd name="T0" fmla="*/ 0 w 1679"/>
              <a:gd name="T1" fmla="*/ 409 h 413"/>
              <a:gd name="T2" fmla="*/ 475 w 1679"/>
              <a:gd name="T3" fmla="*/ 401 h 413"/>
              <a:gd name="T4" fmla="*/ 843 w 1679"/>
              <a:gd name="T5" fmla="*/ 337 h 413"/>
              <a:gd name="T6" fmla="*/ 1147 w 1679"/>
              <a:gd name="T7" fmla="*/ 241 h 413"/>
              <a:gd name="T8" fmla="*/ 1387 w 1679"/>
              <a:gd name="T9" fmla="*/ 145 h 413"/>
              <a:gd name="T10" fmla="*/ 1679 w 1679"/>
              <a:gd name="T11" fmla="*/ 0 h 4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79"/>
              <a:gd name="T19" fmla="*/ 0 h 413"/>
              <a:gd name="T20" fmla="*/ 1679 w 1679"/>
              <a:gd name="T21" fmla="*/ 413 h 4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79" h="413">
                <a:moveTo>
                  <a:pt x="0" y="409"/>
                </a:moveTo>
                <a:cubicBezTo>
                  <a:pt x="79" y="408"/>
                  <a:pt x="335" y="413"/>
                  <a:pt x="475" y="401"/>
                </a:cubicBezTo>
                <a:cubicBezTo>
                  <a:pt x="615" y="389"/>
                  <a:pt x="731" y="364"/>
                  <a:pt x="843" y="337"/>
                </a:cubicBezTo>
                <a:cubicBezTo>
                  <a:pt x="955" y="310"/>
                  <a:pt x="1056" y="273"/>
                  <a:pt x="1147" y="241"/>
                </a:cubicBezTo>
                <a:cubicBezTo>
                  <a:pt x="1238" y="209"/>
                  <a:pt x="1298" y="185"/>
                  <a:pt x="1387" y="145"/>
                </a:cubicBezTo>
                <a:cubicBezTo>
                  <a:pt x="1476" y="105"/>
                  <a:pt x="1618" y="30"/>
                  <a:pt x="1679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1224182" y="4494253"/>
            <a:ext cx="145648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目的 </a:t>
            </a: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IP </a:t>
            </a: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地址</a:t>
            </a:r>
            <a:endParaRPr kumimoji="1" lang="zh-CN" altLang="en-US" b="1" dirty="0">
              <a:solidFill>
                <a:srgbClr val="9900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192.168.0.3</a:t>
            </a:r>
            <a:endParaRPr kumimoji="1" lang="en-US" altLang="zh-CN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2042189" y="3840640"/>
            <a:ext cx="0" cy="653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43" name="Group 65"/>
          <p:cNvGrpSpPr/>
          <p:nvPr/>
        </p:nvGrpSpPr>
        <p:grpSpPr bwMode="auto">
          <a:xfrm flipH="1">
            <a:off x="4995585" y="3755137"/>
            <a:ext cx="1038440" cy="258405"/>
            <a:chOff x="521" y="2478"/>
            <a:chExt cx="1044" cy="136"/>
          </a:xfrm>
        </p:grpSpPr>
        <p:sp>
          <p:nvSpPr>
            <p:cNvPr id="44" name="AutoShape 66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45" name="Rectangle 67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47" name="Text Box 69"/>
          <p:cNvSpPr txBox="1">
            <a:spLocks noChangeArrowheads="1"/>
          </p:cNvSpPr>
          <p:nvPr/>
        </p:nvSpPr>
        <p:spPr bwMode="auto">
          <a:xfrm>
            <a:off x="5080688" y="4494253"/>
            <a:ext cx="14564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目的 </a:t>
            </a: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地址</a:t>
            </a:r>
            <a:endParaRPr kumimoji="1" lang="zh-CN" altLang="en-US" b="1" dirty="0">
              <a:solidFill>
                <a:srgbClr val="990099"/>
              </a:solidFill>
              <a:latin typeface="+mn-lt"/>
              <a:ea typeface="黑体" panose="02010609060101010101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anose="02010609060101010101" pitchFamily="2" charset="-122"/>
              </a:rPr>
              <a:t>172.38.1.5</a:t>
            </a:r>
            <a:endParaRPr kumimoji="1" lang="en-US" altLang="zh-CN" b="1" dirty="0">
              <a:solidFill>
                <a:srgbClr val="99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5314156" y="3938896"/>
            <a:ext cx="480499" cy="5553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49" name="Freeform 71"/>
          <p:cNvSpPr/>
          <p:nvPr/>
        </p:nvSpPr>
        <p:spPr bwMode="auto">
          <a:xfrm>
            <a:off x="6113227" y="3025522"/>
            <a:ext cx="2970995" cy="811317"/>
          </a:xfrm>
          <a:custGeom>
            <a:avLst/>
            <a:gdLst>
              <a:gd name="T0" fmla="*/ 0 w 1688"/>
              <a:gd name="T1" fmla="*/ 425 h 427"/>
              <a:gd name="T2" fmla="*/ 456 w 1688"/>
              <a:gd name="T3" fmla="*/ 416 h 427"/>
              <a:gd name="T4" fmla="*/ 816 w 1688"/>
              <a:gd name="T5" fmla="*/ 360 h 427"/>
              <a:gd name="T6" fmla="*/ 1080 w 1688"/>
              <a:gd name="T7" fmla="*/ 288 h 427"/>
              <a:gd name="T8" fmla="*/ 1336 w 1688"/>
              <a:gd name="T9" fmla="*/ 192 h 427"/>
              <a:gd name="T10" fmla="*/ 1688 w 1688"/>
              <a:gd name="T11" fmla="*/ 0 h 4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427"/>
              <a:gd name="T20" fmla="*/ 1688 w 1688"/>
              <a:gd name="T21" fmla="*/ 427 h 4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427">
                <a:moveTo>
                  <a:pt x="0" y="425"/>
                </a:moveTo>
                <a:cubicBezTo>
                  <a:pt x="76" y="424"/>
                  <a:pt x="320" y="427"/>
                  <a:pt x="456" y="416"/>
                </a:cubicBezTo>
                <a:cubicBezTo>
                  <a:pt x="592" y="405"/>
                  <a:pt x="712" y="381"/>
                  <a:pt x="816" y="360"/>
                </a:cubicBezTo>
                <a:cubicBezTo>
                  <a:pt x="920" y="339"/>
                  <a:pt x="993" y="316"/>
                  <a:pt x="1080" y="288"/>
                </a:cubicBezTo>
                <a:cubicBezTo>
                  <a:pt x="1167" y="260"/>
                  <a:pt x="1235" y="240"/>
                  <a:pt x="1336" y="192"/>
                </a:cubicBezTo>
                <a:cubicBezTo>
                  <a:pt x="1437" y="144"/>
                  <a:pt x="1615" y="40"/>
                  <a:pt x="1688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50" name="AutoShape 75"/>
          <p:cNvSpPr>
            <a:spLocks noChangeArrowheads="1"/>
          </p:cNvSpPr>
          <p:nvPr/>
        </p:nvSpPr>
        <p:spPr bwMode="auto">
          <a:xfrm>
            <a:off x="4677012" y="1244234"/>
            <a:ext cx="1860164" cy="748228"/>
          </a:xfrm>
          <a:prstGeom prst="wedgeRoundRectCallout">
            <a:avLst>
              <a:gd name="adj1" fmla="val -61990"/>
              <a:gd name="adj2" fmla="val 26508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4797660" y="1316242"/>
            <a:ext cx="1595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ea"/>
                <a:ea typeface="+mn-ea"/>
              </a:rPr>
              <a:t>全球 </a:t>
            </a:r>
            <a:r>
              <a:rPr kumimoji="1" lang="en-US" altLang="zh-CN" sz="2000" b="1" dirty="0">
                <a:solidFill>
                  <a:srgbClr val="000099"/>
                </a:solidFill>
                <a:latin typeface="+mn-ea"/>
                <a:ea typeface="+mn-ea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ea"/>
                <a:ea typeface="+mn-ea"/>
              </a:rPr>
              <a:t>地址</a:t>
            </a:r>
            <a:endParaRPr kumimoji="1" lang="zh-CN" altLang="en-US" sz="2000" b="1" dirty="0">
              <a:solidFill>
                <a:srgbClr val="000099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2000" b="1" dirty="0">
                <a:solidFill>
                  <a:srgbClr val="000099"/>
                </a:solidFill>
                <a:latin typeface="+mn-ea"/>
                <a:ea typeface="+mn-ea"/>
              </a:rPr>
              <a:t>172.38.1.5</a:t>
            </a:r>
            <a:endParaRPr kumimoji="1" lang="en-US" altLang="zh-CN" sz="20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0928" y="5373216"/>
            <a:ext cx="5600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NAT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路由器的工作原理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15 -2.22222E-6 L 0.1008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5128E-6 0.0169 L 0.10401 0.02824 C 0.1258 0.03148 0.15689 0.02732 0.1891 0.01713 C 0.22516 0.0044 0.25273 -0.01065 0.27116 -0.02685 L 0.36154 -0.1037 " pathEditMode="relative" rAng="20820000" ptsTypes="AAA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8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8398 -0.12916 L 0.38398 -0.12893 C 0.38205 -0.12754 0.37516 -0.11875 0.37083 -0.11666 C 0.36907 -0.11597 0.36747 -0.11574 0.36571 -0.11527 C 0.3633 -0.11342 0.36074 -0.11088 0.35801 -0.10972 L 0.34648 -0.10555 C 0.34519 -0.10509 0.34375 -0.10509 0.34263 -0.10416 C 0.3375 -0.10069 0.3399 -0.10208 0.33494 -0.1 C 0.33141 -0.09652 0.32773 -0.09213 0.3234 -0.09027 L 0.31955 -0.08889 C 0.31394 -0.08009 0.32067 -0.08889 0.3117 -0.08333 C 0.3101 -0.0824 0.30946 -0.08032 0.30769 -0.07916 C 0.30657 -0.07847 0.30497 -0.0787 0.30401 -0.07777 C 0.30128 -0.07615 0.29856 -0.07476 0.29631 -0.07222 C 0.29503 -0.07083 0.29407 -0.06921 0.29247 -0.06805 C 0.2899 -0.06666 0.28686 -0.06713 0.28478 -0.06527 C 0.28221 -0.06342 0.27997 -0.06064 0.27724 -0.05972 C 0.27532 -0.05949 0.26987 -0.0581 0.26811 -0.05694 C 0.26667 -0.05625 0.26539 -0.05486 0.2641 -0.05416 C 0.26154 -0.05301 0.25914 -0.05231 0.25657 -0.05139 L 0.25256 -0.05 C 0.25176 -0.04861 0.25144 -0.04676 0.25 -0.04583 C 0.24776 -0.04444 0.24503 -0.04398 0.24231 -0.04305 L 0.23077 -0.03889 C 0.21667 -0.03402 0.23782 -0.04213 0.22324 -0.03472 C 0.22051 -0.03356 0.21795 -0.03287 0.21539 -0.03194 C 0.2141 -0.03148 0.2125 -0.03148 0.21138 -0.03055 C 0.20753 -0.02801 0.20513 -0.02546 0.19984 -0.025 L 0.16651 -0.02222 L 0.15898 -0.02083 C 0.15577 -0.02037 0.15256 -0.02037 0.14984 -0.01944 C 0.14696 -0.01898 0.14471 -0.01759 0.14215 -0.01666 C 0.13734 -0.01504 0.13285 -0.01319 0.12805 -0.0125 C 0.11795 -0.01134 0.0984 -0.01064 0.08942 -0.00972 C 0.08462 -0.00949 0.07997 -0.00879 0.07532 -0.00833 C 0.07324 -0.00787 0.07099 -0.0074 0.06875 -0.00694 C 0.03349 -0.00023 0.04952 -0.00416 -0.01314 -0.00416 L -0.0032 -0.00694 L -0.00561 -0.00694 " pathEditMode="relative" rAng="0" ptsTypes="AAAAAAAAAAAAAAAAAAAAAAAAAAAAAAAAAAAAA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6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654 -3.7037E-6 L 1.02564E-6 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网络地址转换的过程</a:t>
            </a:r>
            <a:endParaRPr lang="zh-CN" altLang="en-US" sz="360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内部主机 </a:t>
            </a:r>
            <a:r>
              <a:rPr lang="en-US" altLang="zh-CN" sz="2800" dirty="0"/>
              <a:t>A </a:t>
            </a:r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本地地址 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A </a:t>
            </a:r>
            <a:r>
              <a:rPr lang="zh-CN" altLang="en-US" sz="2800" dirty="0"/>
              <a:t>和互联网上主机 </a:t>
            </a:r>
            <a:r>
              <a:rPr lang="en-US" altLang="zh-CN" sz="2800" dirty="0"/>
              <a:t>B </a:t>
            </a:r>
            <a:r>
              <a:rPr lang="zh-CN" altLang="en-US" sz="2800" dirty="0"/>
              <a:t>通信所发送的数据报必须经过 </a:t>
            </a:r>
            <a:r>
              <a:rPr lang="en-US" altLang="zh-CN" sz="2800" dirty="0"/>
              <a:t>NAT </a:t>
            </a:r>
            <a:r>
              <a:rPr lang="zh-CN" altLang="en-US" sz="2800" dirty="0"/>
              <a:t>路由器。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NAT </a:t>
            </a:r>
            <a:r>
              <a:rPr lang="zh-CN" altLang="en-US" sz="2800" dirty="0"/>
              <a:t>路由器</a:t>
            </a:r>
            <a:r>
              <a:rPr lang="zh-CN" altLang="en-US" sz="2800" dirty="0">
                <a:solidFill>
                  <a:srgbClr val="FF0000"/>
                </a:solidFill>
              </a:rPr>
              <a:t>将数据报的源地址 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A </a:t>
            </a:r>
            <a:r>
              <a:rPr lang="zh-CN" altLang="en-US" sz="2800" dirty="0">
                <a:solidFill>
                  <a:srgbClr val="FF0000"/>
                </a:solidFill>
              </a:rPr>
              <a:t>转换成全球地址 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并把转换结果记录到</a:t>
            </a:r>
            <a:r>
              <a:rPr lang="en-US" altLang="zh-CN" sz="2800" dirty="0">
                <a:solidFill>
                  <a:srgbClr val="FF0000"/>
                </a:solidFill>
              </a:rPr>
              <a:t>NAT</a:t>
            </a:r>
            <a:r>
              <a:rPr lang="zh-CN" altLang="en-US" sz="2800" dirty="0">
                <a:solidFill>
                  <a:srgbClr val="FF0000"/>
                </a:solidFill>
              </a:rPr>
              <a:t>地址转换表</a:t>
            </a:r>
            <a:r>
              <a:rPr lang="zh-CN" altLang="en-US" sz="2800" dirty="0"/>
              <a:t>中，目的地址 </a:t>
            </a:r>
            <a:r>
              <a:rPr lang="en-US" altLang="zh-CN" sz="2800" dirty="0"/>
              <a:t>IP</a:t>
            </a:r>
            <a:r>
              <a:rPr lang="en-US" altLang="zh-CN" sz="2800" i="1" baseline="-25000" dirty="0"/>
              <a:t>B </a:t>
            </a:r>
            <a:r>
              <a:rPr lang="zh-CN" altLang="en-US" sz="2800" dirty="0"/>
              <a:t>保持不变，然后发送到互联网。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NAT </a:t>
            </a:r>
            <a:r>
              <a:rPr lang="zh-CN" altLang="en-US" sz="2800" dirty="0"/>
              <a:t>路由器收到主机 </a:t>
            </a:r>
            <a:r>
              <a:rPr lang="en-US" altLang="zh-CN" sz="2800" dirty="0"/>
              <a:t>B </a:t>
            </a:r>
            <a:r>
              <a:rPr lang="zh-CN" altLang="en-US" sz="2800" dirty="0"/>
              <a:t>发回的数据报时，知道数据报中的源地址是 </a:t>
            </a:r>
            <a:r>
              <a:rPr lang="en-US" altLang="zh-CN" sz="2800" dirty="0"/>
              <a:t>IP</a:t>
            </a:r>
            <a:r>
              <a:rPr lang="en-US" altLang="zh-CN" sz="2800" i="1" baseline="-25000" dirty="0"/>
              <a:t>B </a:t>
            </a:r>
            <a:r>
              <a:rPr lang="zh-CN" altLang="en-US" sz="2800" dirty="0"/>
              <a:t>而目的地址是 </a:t>
            </a:r>
            <a:r>
              <a:rPr lang="en-US" altLang="zh-CN" sz="2800" dirty="0"/>
              <a:t>IP</a:t>
            </a:r>
            <a:r>
              <a:rPr lang="en-US" altLang="zh-CN" sz="2800" i="1" baseline="-25000" dirty="0"/>
              <a:t>G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根据 </a:t>
            </a:r>
            <a:r>
              <a:rPr lang="en-US" altLang="zh-CN" sz="2800" dirty="0">
                <a:solidFill>
                  <a:srgbClr val="FF0000"/>
                </a:solidFill>
              </a:rPr>
              <a:t>NAT </a:t>
            </a:r>
            <a:r>
              <a:rPr lang="zh-CN" altLang="en-US" sz="2800" dirty="0">
                <a:solidFill>
                  <a:srgbClr val="FF0000"/>
                </a:solidFill>
              </a:rPr>
              <a:t>转换表，</a:t>
            </a:r>
            <a:r>
              <a:rPr lang="en-US" altLang="zh-CN" sz="2800" dirty="0"/>
              <a:t>NAT </a:t>
            </a:r>
            <a:r>
              <a:rPr lang="zh-CN" altLang="en-US" sz="2800" dirty="0"/>
              <a:t>路由器</a:t>
            </a:r>
            <a:r>
              <a:rPr lang="zh-CN" altLang="en-US" sz="2800" dirty="0">
                <a:solidFill>
                  <a:srgbClr val="FF0000"/>
                </a:solidFill>
              </a:rPr>
              <a:t>将目的地址 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 </a:t>
            </a:r>
            <a:r>
              <a:rPr lang="zh-CN" altLang="en-US" sz="2800" dirty="0">
                <a:solidFill>
                  <a:srgbClr val="FF0000"/>
                </a:solidFill>
              </a:rPr>
              <a:t>转换为 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转发给最终的内部主机 </a:t>
            </a:r>
            <a:r>
              <a:rPr lang="en-US" altLang="zh-CN" sz="2800" dirty="0"/>
              <a:t>A</a:t>
            </a:r>
            <a:r>
              <a:rPr lang="zh-CN" altLang="en-US" sz="2800" dirty="0"/>
              <a:t>。 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网络地址转换的过程</a:t>
            </a:r>
            <a:endParaRPr lang="zh-CN" altLang="en-US" sz="3600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692696"/>
            <a:ext cx="8601537" cy="3332816"/>
          </a:xfrm>
        </p:spPr>
        <p:txBody>
          <a:bodyPr/>
          <a:lstStyle/>
          <a:p>
            <a:r>
              <a:rPr lang="zh-CN" altLang="en-US" sz="2800" dirty="0"/>
              <a:t>可以看出，在内部主机与外部主机通信时，在</a:t>
            </a:r>
            <a:r>
              <a:rPr lang="en-US" altLang="zh-CN" sz="2800" dirty="0"/>
              <a:t>NAT</a:t>
            </a:r>
            <a:r>
              <a:rPr lang="zh-CN" altLang="en-US" sz="2800" dirty="0"/>
              <a:t>路由器上发生了</a:t>
            </a:r>
            <a:r>
              <a:rPr lang="zh-CN" altLang="en-US" sz="2800" dirty="0">
                <a:solidFill>
                  <a:srgbClr val="FF0000"/>
                </a:solidFill>
              </a:rPr>
              <a:t>两次地址转换：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离开专用网时：</a:t>
            </a:r>
            <a:r>
              <a:rPr lang="zh-CN" altLang="en-US" sz="2400" dirty="0"/>
              <a:t>替换源地址，将内部地址替换为全球地址；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进入专用网时：</a:t>
            </a:r>
            <a:r>
              <a:rPr lang="zh-CN" altLang="en-US" sz="2400" dirty="0"/>
              <a:t>替换目的地址，将全球地址替换为内部地址；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48544" y="3789042"/>
          <a:ext cx="8496943" cy="20882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63516"/>
                <a:gridCol w="2545266"/>
                <a:gridCol w="2104005"/>
                <a:gridCol w="2084156"/>
              </a:tblGrid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方向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字段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旧的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新的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出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源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192.168.0.3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172.38.1.5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入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目的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172.38.1.5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192.168.0.3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出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源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192.168.0.7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172.38.1.6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入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目的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172.38.1.6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192.168.0.7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080792" y="3284984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NAT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地址转换表举例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</a:t>
            </a:r>
            <a:r>
              <a:rPr lang="en-US" altLang="zh-CN" dirty="0"/>
              <a:t> NAT </a:t>
            </a:r>
            <a:r>
              <a:rPr lang="zh-CN" altLang="zh-CN" dirty="0"/>
              <a:t>路由器具有</a:t>
            </a:r>
            <a:r>
              <a:rPr lang="en-US" altLang="zh-CN" dirty="0"/>
              <a:t> </a:t>
            </a:r>
            <a:r>
              <a:rPr lang="en-US" altLang="zh-CN" i="1" dirty="0"/>
              <a:t>n </a:t>
            </a:r>
            <a:r>
              <a:rPr lang="zh-CN" altLang="zh-CN" dirty="0"/>
              <a:t>个全球</a:t>
            </a:r>
            <a:r>
              <a:rPr lang="en-US" altLang="zh-CN" dirty="0"/>
              <a:t> IP </a:t>
            </a:r>
            <a:r>
              <a:rPr lang="zh-CN" altLang="zh-CN" dirty="0"/>
              <a:t>地址时，专用网内</a:t>
            </a:r>
            <a:r>
              <a:rPr lang="zh-CN" altLang="zh-CN" dirty="0">
                <a:solidFill>
                  <a:srgbClr val="FF0000"/>
                </a:solidFill>
              </a:rPr>
              <a:t>最多可以同时有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zh-CN" altLang="zh-CN" dirty="0">
                <a:solidFill>
                  <a:srgbClr val="FF0000"/>
                </a:solidFill>
              </a:rPr>
              <a:t>台主机接入到互联网。</a:t>
            </a:r>
            <a:r>
              <a:rPr lang="zh-CN" altLang="zh-CN" dirty="0"/>
              <a:t>这样就可以使专用网内较多数量的主机，轮流使用</a:t>
            </a:r>
            <a:r>
              <a:rPr lang="en-US" altLang="zh-CN" dirty="0"/>
              <a:t> NAT </a:t>
            </a:r>
            <a:r>
              <a:rPr lang="zh-CN" altLang="zh-CN" dirty="0"/>
              <a:t>路由器有限数量的全球</a:t>
            </a:r>
            <a:r>
              <a:rPr lang="en-US" altLang="zh-CN" dirty="0"/>
              <a:t> IP </a:t>
            </a:r>
            <a:r>
              <a:rPr lang="zh-CN" altLang="zh-CN" dirty="0"/>
              <a:t>地址。</a:t>
            </a:r>
            <a:endParaRPr lang="en-US" altLang="zh-CN" dirty="0"/>
          </a:p>
          <a:p>
            <a:r>
              <a:rPr lang="zh-CN" altLang="zh-CN" dirty="0"/>
              <a:t>通过</a:t>
            </a:r>
            <a:r>
              <a:rPr lang="en-US" altLang="zh-CN" dirty="0"/>
              <a:t> NAT </a:t>
            </a:r>
            <a:r>
              <a:rPr lang="zh-CN" altLang="zh-CN" dirty="0"/>
              <a:t>路由器的通信必须由专用网内的主机发起。</a:t>
            </a:r>
            <a:r>
              <a:rPr lang="zh-CN" altLang="zh-CN" dirty="0">
                <a:solidFill>
                  <a:srgbClr val="FF0000"/>
                </a:solidFill>
              </a:rPr>
              <a:t>专用网内部的主机不能充当服务器用</a:t>
            </a:r>
            <a:r>
              <a:rPr lang="zh-CN" altLang="zh-CN" dirty="0"/>
              <a:t>，因为互联网上的客户无法请求专用网内的服务器提供服务。</a:t>
            </a:r>
            <a:r>
              <a:rPr lang="zh-CN" altLang="en-US" dirty="0"/>
              <a:t>静态</a:t>
            </a:r>
            <a:r>
              <a:rPr lang="en-US" altLang="zh-CN" dirty="0"/>
              <a:t>NAT</a:t>
            </a:r>
            <a:r>
              <a:rPr lang="zh-CN" altLang="en-US" dirty="0"/>
              <a:t>转换可以解决这个问题。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章   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网络层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5352" y="1640801"/>
            <a:ext cx="5477156" cy="3599179"/>
            <a:chOff x="6864" y="4869"/>
            <a:chExt cx="7426" cy="3897"/>
          </a:xfrm>
        </p:grpSpPr>
        <p:cxnSp>
          <p:nvCxnSpPr>
            <p:cNvPr id="47" name="直接连接符 46"/>
            <p:cNvCxnSpPr/>
            <p:nvPr>
              <p:custDataLst>
                <p:tags r:id="rId3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5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6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7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8"/>
              </p:custDataLst>
            </p:nvPr>
          </p:nvSpPr>
          <p:spPr>
            <a:xfrm>
              <a:off x="6864" y="4869"/>
              <a:ext cx="3788" cy="38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9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0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1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2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3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4.1 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分类的</a:t>
              </a: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IP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地址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4"/>
              </p:custDataLst>
            </p:nvPr>
          </p:nvSpPr>
          <p:spPr>
            <a:xfrm>
              <a:off x="10926" y="5880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4.2 ARP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5"/>
              </p:custDataLst>
            </p:nvPr>
          </p:nvSpPr>
          <p:spPr>
            <a:xfrm>
              <a:off x="10926" y="6555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9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4.3IP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数据报格式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6"/>
              </p:custDataLst>
            </p:nvPr>
          </p:nvSpPr>
          <p:spPr>
            <a:xfrm>
              <a:off x="10926" y="7229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4.4ICMP</a:t>
              </a:r>
              <a:endPara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76" name="圆角矩形 69"/>
            <p:cNvSpPr/>
            <p:nvPr>
              <p:custDataLst>
                <p:tags r:id="rId17"/>
              </p:custDataLst>
            </p:nvPr>
          </p:nvSpPr>
          <p:spPr>
            <a:xfrm>
              <a:off x="10926" y="7903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9BBB59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4.5 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划分子网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8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9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1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2"/>
              </p:custDataLst>
            </p:nvPr>
          </p:nvSpPr>
          <p:spPr>
            <a:xfrm>
              <a:off x="10869" y="8106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</p:grpSp>
      <p:sp>
        <p:nvSpPr>
          <p:cNvPr id="14" name="圆角矩形 18"/>
          <p:cNvSpPr/>
          <p:nvPr>
            <p:custDataLst>
              <p:tags r:id="rId24"/>
            </p:custDataLst>
          </p:nvPr>
        </p:nvSpPr>
        <p:spPr>
          <a:xfrm>
            <a:off x="6666770" y="1922201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1F74AD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4.6</a:t>
            </a:r>
            <a:r>
              <a:rPr lang="zh-CN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 构造超网</a:t>
            </a:r>
            <a:endParaRPr lang="zh-CN" altLang="zh-CN" sz="2400" b="1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5" name="圆角矩形 45"/>
          <p:cNvSpPr/>
          <p:nvPr>
            <p:custDataLst>
              <p:tags r:id="rId25"/>
            </p:custDataLst>
          </p:nvPr>
        </p:nvSpPr>
        <p:spPr>
          <a:xfrm>
            <a:off x="6666770" y="2544692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3498D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4.7 </a:t>
            </a:r>
            <a:r>
              <a: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路由器</a:t>
            </a:r>
            <a:endParaRPr lang="zh-CN" altLang="en-US" sz="2400" b="1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6" name="圆角矩形 53"/>
          <p:cNvSpPr/>
          <p:nvPr>
            <p:custDataLst>
              <p:tags r:id="rId26"/>
            </p:custDataLst>
          </p:nvPr>
        </p:nvSpPr>
        <p:spPr>
          <a:xfrm>
            <a:off x="6666770" y="3168107"/>
            <a:ext cx="2480430" cy="484878"/>
          </a:xfrm>
          <a:prstGeom prst="roundRect">
            <a:avLst>
              <a:gd name="adj" fmla="val 7973"/>
            </a:avLst>
          </a:prstGeom>
          <a:solidFill>
            <a:srgbClr val="1AA3AA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rPr>
              <a:t>4.8 RIP</a:t>
            </a:r>
            <a:endParaRPr lang="en-US" altLang="zh-CN" sz="2400" b="1">
              <a:solidFill>
                <a:schemeClr val="bg1"/>
              </a:solidFill>
              <a:latin typeface="造字工房言宋体" charset="-122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圆角矩形 61"/>
          <p:cNvSpPr/>
          <p:nvPr>
            <p:custDataLst>
              <p:tags r:id="rId27"/>
            </p:custDataLst>
          </p:nvPr>
        </p:nvSpPr>
        <p:spPr>
          <a:xfrm>
            <a:off x="6666770" y="3790597"/>
            <a:ext cx="2481168" cy="484878"/>
          </a:xfrm>
          <a:prstGeom prst="roundRect">
            <a:avLst>
              <a:gd name="adj" fmla="val 7973"/>
            </a:avLst>
          </a:prstGeom>
          <a:solidFill>
            <a:srgbClr val="69A35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rPr>
              <a:t>4.9 OSPF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圆角矩形 69"/>
          <p:cNvSpPr/>
          <p:nvPr>
            <p:custDataLst>
              <p:tags r:id="rId28"/>
            </p:custDataLst>
          </p:nvPr>
        </p:nvSpPr>
        <p:spPr>
          <a:xfrm>
            <a:off x="6666770" y="4413088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9BBB59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rPr>
              <a:t>4.10 BGP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圆角矩形 69"/>
          <p:cNvSpPr/>
          <p:nvPr>
            <p:custDataLst>
              <p:tags r:id="rId29"/>
            </p:custDataLst>
          </p:nvPr>
        </p:nvSpPr>
        <p:spPr>
          <a:xfrm>
            <a:off x="6668040" y="5003003"/>
            <a:ext cx="2479693" cy="484878"/>
          </a:xfrm>
          <a:prstGeom prst="roundRect">
            <a:avLst>
              <a:gd name="adj" fmla="val 7973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4.11 VPN</a:t>
            </a:r>
            <a:r>
              <a:rPr lang="zh-CN" altLang="en-US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和</a:t>
            </a:r>
            <a:r>
              <a:rPr lang="en-US" altLang="zh-CN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NAT</a:t>
            </a:r>
            <a:endParaRPr lang="en-US" altLang="zh-CN" sz="2400" b="1">
              <a:solidFill>
                <a:schemeClr val="accent4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3600" dirty="0"/>
              <a:t>网络地址与端口号转换</a:t>
            </a:r>
            <a:r>
              <a:rPr lang="en-US" altLang="zh-CN" sz="3600" dirty="0"/>
              <a:t> NAPT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680360"/>
            <a:ext cx="8346723" cy="3332816"/>
          </a:xfrm>
        </p:spPr>
        <p:txBody>
          <a:bodyPr/>
          <a:lstStyle/>
          <a:p>
            <a:r>
              <a:rPr lang="zh-CN" altLang="zh-CN" sz="3000" dirty="0"/>
              <a:t>为了更加有效地利用</a:t>
            </a:r>
            <a:r>
              <a:rPr lang="en-US" altLang="zh-CN" sz="3000" dirty="0"/>
              <a:t> NAT </a:t>
            </a:r>
            <a:r>
              <a:rPr lang="zh-CN" altLang="zh-CN" sz="3000" dirty="0"/>
              <a:t>路由器上的全球</a:t>
            </a:r>
            <a:r>
              <a:rPr lang="en-US" altLang="zh-CN" sz="3000" dirty="0"/>
              <a:t>IP</a:t>
            </a:r>
            <a:r>
              <a:rPr lang="zh-CN" altLang="zh-CN" sz="3000" dirty="0"/>
              <a:t>地址，现在常用的</a:t>
            </a:r>
            <a:r>
              <a:rPr lang="en-US" altLang="zh-CN" sz="3000" dirty="0"/>
              <a:t> NAT </a:t>
            </a:r>
            <a:r>
              <a:rPr lang="zh-CN" altLang="zh-CN" sz="3000" dirty="0"/>
              <a:t>转换表</a:t>
            </a:r>
            <a:r>
              <a:rPr lang="zh-CN" altLang="zh-CN" sz="3000" dirty="0">
                <a:solidFill>
                  <a:srgbClr val="FF0000"/>
                </a:solidFill>
              </a:rPr>
              <a:t>把运输层的端口号也利用上。</a:t>
            </a:r>
            <a:r>
              <a:rPr lang="zh-CN" altLang="zh-CN" sz="3000" dirty="0"/>
              <a:t>这样，就可以使多个拥有本地地址的主机，</a:t>
            </a:r>
            <a:r>
              <a:rPr lang="zh-CN" altLang="zh-CN" sz="3000" dirty="0">
                <a:solidFill>
                  <a:srgbClr val="FF0000"/>
                </a:solidFill>
              </a:rPr>
              <a:t>共用一个</a:t>
            </a:r>
            <a:r>
              <a:rPr lang="en-US" altLang="zh-CN" sz="3000" dirty="0">
                <a:solidFill>
                  <a:srgbClr val="FF0000"/>
                </a:solidFill>
              </a:rPr>
              <a:t> NAT </a:t>
            </a:r>
            <a:r>
              <a:rPr lang="zh-CN" altLang="zh-CN" sz="3000" dirty="0">
                <a:solidFill>
                  <a:srgbClr val="FF0000"/>
                </a:solidFill>
              </a:rPr>
              <a:t>路由器上的全球</a:t>
            </a:r>
            <a:r>
              <a:rPr lang="en-US" altLang="zh-CN" sz="3000" dirty="0">
                <a:solidFill>
                  <a:srgbClr val="FF0000"/>
                </a:solidFill>
              </a:rPr>
              <a:t> IP </a:t>
            </a:r>
            <a:r>
              <a:rPr lang="zh-CN" altLang="zh-CN" sz="3000" dirty="0">
                <a:solidFill>
                  <a:srgbClr val="FF0000"/>
                </a:solidFill>
              </a:rPr>
              <a:t>地址，</a:t>
            </a:r>
            <a:r>
              <a:rPr lang="zh-CN" altLang="zh-CN" sz="3000" dirty="0"/>
              <a:t>因而可以同时和互联网上的不同主机进行通信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r>
              <a:rPr lang="zh-CN" altLang="zh-CN" sz="3000" dirty="0"/>
              <a:t>使用端口号的</a:t>
            </a:r>
            <a:r>
              <a:rPr lang="en-US" altLang="zh-CN" sz="3000" dirty="0"/>
              <a:t> NAT </a:t>
            </a:r>
            <a:r>
              <a:rPr lang="zh-CN" altLang="en-US" sz="3000" dirty="0"/>
              <a:t>叫做</a:t>
            </a:r>
            <a:r>
              <a:rPr lang="zh-CN" altLang="zh-CN" sz="3000" dirty="0">
                <a:solidFill>
                  <a:srgbClr val="FF0000"/>
                </a:solidFill>
              </a:rPr>
              <a:t>网络地址与端口号转换</a:t>
            </a:r>
            <a:r>
              <a:rPr lang="en-US" altLang="zh-CN" sz="3000" dirty="0">
                <a:solidFill>
                  <a:srgbClr val="FF0000"/>
                </a:solidFill>
              </a:rPr>
              <a:t>NAPT</a:t>
            </a:r>
            <a:r>
              <a:rPr lang="en-US" altLang="zh-CN" sz="3000" dirty="0"/>
              <a:t> (Network Address and Port Translation)</a:t>
            </a:r>
            <a:r>
              <a:rPr lang="zh-CN" altLang="zh-CN" sz="3000" dirty="0"/>
              <a:t>，而不使用端口号的</a:t>
            </a:r>
            <a:r>
              <a:rPr lang="en-US" altLang="zh-CN" sz="3000" dirty="0"/>
              <a:t> NAT </a:t>
            </a:r>
            <a:r>
              <a:rPr lang="zh-CN" altLang="zh-CN" sz="3000" dirty="0"/>
              <a:t>就</a:t>
            </a:r>
            <a:r>
              <a:rPr lang="zh-CN" altLang="en-US" sz="3000" dirty="0"/>
              <a:t>叫做</a:t>
            </a:r>
            <a:r>
              <a:rPr lang="zh-CN" altLang="zh-CN" sz="3000" dirty="0">
                <a:solidFill>
                  <a:srgbClr val="FF0000"/>
                </a:solidFill>
              </a:rPr>
              <a:t>传统的</a:t>
            </a:r>
            <a:r>
              <a:rPr lang="en-US" altLang="zh-CN" sz="3000" dirty="0">
                <a:solidFill>
                  <a:srgbClr val="FF0000"/>
                </a:solidFill>
              </a:rPr>
              <a:t> NAT </a:t>
            </a:r>
            <a:r>
              <a:rPr lang="en-US" altLang="zh-CN" sz="3000" dirty="0"/>
              <a:t>(traditional NAT)</a:t>
            </a:r>
            <a:r>
              <a:rPr lang="zh-CN" altLang="zh-CN" sz="3000" dirty="0"/>
              <a:t>。</a:t>
            </a: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NAPT </a:t>
            </a:r>
            <a:r>
              <a:rPr lang="zh-CN" altLang="zh-CN" dirty="0"/>
              <a:t>地址转换表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60512" y="1700808"/>
          <a:ext cx="9145016" cy="2520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088"/>
                <a:gridCol w="3106629"/>
                <a:gridCol w="2520580"/>
                <a:gridCol w="2725719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方向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字段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旧的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地址和端口号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新的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地址和端口号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出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源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:TCP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源端口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192.168.0.3:30000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172.38.1.5:40001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出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源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:TCP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源端口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192.168.0.4:30000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172.38.1.5:40002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入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目的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:TCP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目的端口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172.38.1.5:40001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192.168.0.3:30000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入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目的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地址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:TCP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目的端口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172.38.1.5:40002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192.168.0.4:30000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36776" y="1196752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NAPT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地址转换表举例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504" y="4437112"/>
            <a:ext cx="9289032" cy="1938992"/>
          </a:xfrm>
          <a:prstGeom prst="rect">
            <a:avLst/>
          </a:prstGeom>
          <a:solidFill>
            <a:srgbClr val="66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NAPT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把专用网内不同的源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 IP 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地址，都转换为同样的全球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 IP 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地址。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但对源主机所采用的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TCP 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端口号（不管相同或不同），则转换为不同的新的端口号。因此，当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NAPT 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路由器收到从互联网发来的应答时，就可以从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IP 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数据报的数据部分找出运输层的端口号，然后根据不同的目的端口号，从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NAPT 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转换表中找到正确的目的主机。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4.11.1 </a:t>
            </a:r>
            <a:r>
              <a:rPr lang="zh-CN" altLang="zh-CN" dirty="0"/>
              <a:t>虚拟专用网</a:t>
            </a:r>
            <a:r>
              <a:rPr lang="en-US" altLang="zh-CN" dirty="0"/>
              <a:t> 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368" y="1762532"/>
            <a:ext cx="8346723" cy="3332816"/>
          </a:xfrm>
        </p:spPr>
        <p:txBody>
          <a:bodyPr/>
          <a:lstStyle/>
          <a:p>
            <a:r>
              <a:rPr lang="zh-CN" altLang="zh-CN" dirty="0"/>
              <a:t>由于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zh-CN" dirty="0">
                <a:solidFill>
                  <a:srgbClr val="FF0000"/>
                </a:solidFill>
              </a:rPr>
              <a:t>地址的紧缺，</a:t>
            </a:r>
            <a:r>
              <a:rPr lang="zh-CN" altLang="zh-CN" dirty="0"/>
              <a:t>一个机构能够申请到的</a:t>
            </a:r>
            <a:r>
              <a:rPr lang="en-US" altLang="zh-CN" dirty="0"/>
              <a:t>IP</a:t>
            </a:r>
            <a:r>
              <a:rPr lang="zh-CN" altLang="zh-CN" dirty="0"/>
              <a:t>地址数往往远小于本机构所拥有的主机数。</a:t>
            </a:r>
            <a:endParaRPr lang="en-US" altLang="zh-CN" dirty="0"/>
          </a:p>
          <a:p>
            <a:r>
              <a:rPr lang="zh-CN" altLang="zh-CN" dirty="0"/>
              <a:t>考虑到</a:t>
            </a:r>
            <a:r>
              <a:rPr lang="zh-CN" altLang="zh-CN" dirty="0">
                <a:solidFill>
                  <a:srgbClr val="FF0000"/>
                </a:solidFill>
              </a:rPr>
              <a:t>互联网并不很安全，</a:t>
            </a:r>
            <a:r>
              <a:rPr lang="zh-CN" altLang="zh-CN" dirty="0"/>
              <a:t>一个机构内也并不需要把所有的主机接入到外部的互联网。</a:t>
            </a:r>
            <a:endParaRPr lang="en-US" altLang="zh-CN" dirty="0"/>
          </a:p>
          <a:p>
            <a:r>
              <a:rPr lang="zh-CN" altLang="zh-CN" dirty="0"/>
              <a:t>假定在一个机构内部的计算机通信也是采用</a:t>
            </a:r>
            <a:r>
              <a:rPr lang="en-US" altLang="zh-CN" dirty="0"/>
              <a:t> TCP/IP </a:t>
            </a:r>
            <a:r>
              <a:rPr lang="zh-CN" altLang="zh-CN" dirty="0"/>
              <a:t>协议，那么从原则上讲，对于这些仅在</a:t>
            </a:r>
            <a:r>
              <a:rPr lang="zh-CN" altLang="zh-CN" dirty="0">
                <a:solidFill>
                  <a:srgbClr val="FF0000"/>
                </a:solidFill>
              </a:rPr>
              <a:t>机构内部使用</a:t>
            </a:r>
            <a:r>
              <a:rPr lang="zh-CN" altLang="zh-CN" dirty="0"/>
              <a:t>的计算机就可以由本机构</a:t>
            </a:r>
            <a:r>
              <a:rPr lang="zh-CN" altLang="zh-CN" dirty="0">
                <a:solidFill>
                  <a:srgbClr val="FF0000"/>
                </a:solidFill>
              </a:rPr>
              <a:t>自行分配其</a:t>
            </a:r>
            <a:r>
              <a:rPr lang="en-US" altLang="zh-CN" dirty="0">
                <a:solidFill>
                  <a:srgbClr val="FF0000"/>
                </a:solidFill>
              </a:rPr>
              <a:t> IP </a:t>
            </a:r>
            <a:r>
              <a:rPr lang="zh-CN" altLang="zh-CN" dirty="0">
                <a:solidFill>
                  <a:srgbClr val="FF0000"/>
                </a:solidFill>
              </a:rPr>
              <a:t>地址。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本地地址与全球地址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752368"/>
            <a:ext cx="8346723" cy="333281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本地地址</a:t>
            </a:r>
            <a:r>
              <a:rPr lang="en-US" altLang="zh-CN" dirty="0"/>
              <a:t>——</a:t>
            </a:r>
            <a:r>
              <a:rPr lang="zh-CN" altLang="en-US" dirty="0"/>
              <a:t>仅在机构内部使用的 </a:t>
            </a:r>
            <a:r>
              <a:rPr lang="en-US" altLang="zh-CN" dirty="0"/>
              <a:t>IP </a:t>
            </a:r>
            <a:r>
              <a:rPr lang="zh-CN" altLang="en-US" dirty="0"/>
              <a:t>地址，可以由本机构自行分配，而不需要向互联网的管理机构申请。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全球地址</a:t>
            </a:r>
            <a:r>
              <a:rPr lang="en-US" altLang="zh-CN" dirty="0"/>
              <a:t>——</a:t>
            </a:r>
            <a:r>
              <a:rPr lang="zh-CN" altLang="en-US" dirty="0"/>
              <a:t>全球唯一的 </a:t>
            </a:r>
            <a:r>
              <a:rPr lang="en-US" altLang="zh-CN" dirty="0"/>
              <a:t>IP </a:t>
            </a:r>
            <a:r>
              <a:rPr lang="zh-CN" altLang="en-US" dirty="0"/>
              <a:t>地址，必须向互联网的管理机构申请。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zh-CN" dirty="0"/>
              <a:t>在内部使用的本地地址就有可能和互联网中某个</a:t>
            </a:r>
            <a:r>
              <a:rPr lang="en-US" altLang="zh-CN" dirty="0"/>
              <a:t> IP </a:t>
            </a:r>
            <a:r>
              <a:rPr lang="zh-CN" altLang="zh-CN" dirty="0"/>
              <a:t>地址重合，这样就会出现地址的二义性问题。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本地地址与全球地址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zh-CN" dirty="0"/>
              <a:t>在内部使用的本地地址就有可能和互联网中某个</a:t>
            </a:r>
            <a:r>
              <a:rPr lang="en-US" altLang="zh-CN" dirty="0"/>
              <a:t> IP </a:t>
            </a:r>
            <a:r>
              <a:rPr lang="zh-CN" altLang="zh-CN" dirty="0"/>
              <a:t>地址重合，这样就会出现地址的</a:t>
            </a:r>
            <a:r>
              <a:rPr lang="zh-CN" altLang="zh-CN" dirty="0">
                <a:solidFill>
                  <a:srgbClr val="FF0000"/>
                </a:solidFill>
              </a:rPr>
              <a:t>二义性</a:t>
            </a:r>
            <a:r>
              <a:rPr lang="zh-CN" altLang="zh-CN" dirty="0"/>
              <a:t>问题。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解决：</a:t>
            </a:r>
            <a:r>
              <a:rPr lang="en-US" altLang="zh-CN" dirty="0"/>
              <a:t>RFC 1918 </a:t>
            </a:r>
            <a:r>
              <a:rPr lang="zh-CN" altLang="zh-CN" dirty="0"/>
              <a:t>指明了一些</a:t>
            </a:r>
            <a:r>
              <a:rPr lang="zh-CN" altLang="zh-CN" dirty="0">
                <a:solidFill>
                  <a:srgbClr val="FF0000"/>
                </a:solidFill>
              </a:rPr>
              <a:t>专用地址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(private address)</a:t>
            </a:r>
            <a:r>
              <a:rPr lang="zh-CN" altLang="zh-CN" dirty="0"/>
              <a:t>。</a:t>
            </a:r>
            <a:r>
              <a:rPr lang="zh-CN" altLang="zh-CN" dirty="0">
                <a:solidFill>
                  <a:srgbClr val="0000FF"/>
                </a:solidFill>
              </a:rPr>
              <a:t>专用地址只能用作本地地址</a:t>
            </a:r>
            <a:r>
              <a:rPr lang="zh-CN" altLang="zh-CN" dirty="0"/>
              <a:t>而不能用作全球地址。</a:t>
            </a:r>
            <a:r>
              <a:rPr lang="zh-CN" altLang="zh-CN" dirty="0">
                <a:solidFill>
                  <a:srgbClr val="FF0000"/>
                </a:solidFill>
              </a:rPr>
              <a:t>在互联网中的所有路由器，对目的地址是专用地址的数据报一律不进行转发。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RFC 1918 </a:t>
            </a:r>
            <a:r>
              <a:rPr lang="zh-CN" altLang="en-US" sz="3600" dirty="0"/>
              <a:t>指明的专用 </a:t>
            </a:r>
            <a:r>
              <a:rPr lang="en-US" altLang="zh-CN" sz="3600" dirty="0"/>
              <a:t>IP </a:t>
            </a:r>
            <a:r>
              <a:rPr lang="zh-CN" altLang="en-US" sz="3600" dirty="0"/>
              <a:t>地址</a:t>
            </a:r>
            <a:endParaRPr lang="en-US" altLang="zh-CN" sz="3600" dirty="0"/>
          </a:p>
        </p:txBody>
      </p:sp>
      <p:sp>
        <p:nvSpPr>
          <p:cNvPr id="3" name="矩形 2"/>
          <p:cNvSpPr/>
          <p:nvPr/>
        </p:nvSpPr>
        <p:spPr>
          <a:xfrm>
            <a:off x="918407" y="1196752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680" indent="-360680">
              <a:buNone/>
            </a:pPr>
            <a:r>
              <a:rPr lang="zh-CN" altLang="zh-CN" sz="3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三个专用</a:t>
            </a: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 IP </a:t>
            </a:r>
            <a:r>
              <a:rPr lang="zh-CN" altLang="zh-CN" sz="3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地址块</a:t>
            </a: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（私有地址）：</a:t>
            </a:r>
            <a:endParaRPr lang="en-US" altLang="zh-CN" sz="32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512" y="1844824"/>
            <a:ext cx="9000000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黑体" panose="02010609060101010101" pitchFamily="2" charset="-122"/>
              </a:rPr>
              <a:t>(1) 10.0.0.0 </a:t>
            </a:r>
            <a:r>
              <a:rPr lang="zh-CN" altLang="en-US" sz="3200" b="1" dirty="0">
                <a:latin typeface="+mn-lt"/>
                <a:ea typeface="黑体" panose="02010609060101010101" pitchFamily="2" charset="-122"/>
              </a:rPr>
              <a:t>到 </a:t>
            </a:r>
            <a:r>
              <a:rPr lang="en-US" altLang="zh-CN" sz="3200" b="1" dirty="0">
                <a:latin typeface="+mn-lt"/>
                <a:ea typeface="黑体" panose="02010609060101010101" pitchFamily="2" charset="-122"/>
              </a:rPr>
              <a:t>10.255.255.255</a:t>
            </a:r>
            <a:endParaRPr lang="en-US" altLang="zh-CN" sz="32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512" y="3143290"/>
            <a:ext cx="9000000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黑体" panose="02010609060101010101" pitchFamily="2" charset="-122"/>
              </a:rPr>
              <a:t>(2) 172.16.0.0 </a:t>
            </a:r>
            <a:r>
              <a:rPr lang="zh-CN" altLang="en-US" sz="3200" b="1" dirty="0">
                <a:latin typeface="+mn-lt"/>
                <a:ea typeface="黑体" panose="02010609060101010101" pitchFamily="2" charset="-122"/>
              </a:rPr>
              <a:t>到 </a:t>
            </a:r>
            <a:r>
              <a:rPr lang="en-US" altLang="zh-CN" sz="3200" b="1" dirty="0">
                <a:latin typeface="+mn-lt"/>
                <a:ea typeface="黑体" panose="02010609060101010101" pitchFamily="2" charset="-122"/>
              </a:rPr>
              <a:t>172.31.255.255</a:t>
            </a:r>
            <a:endParaRPr lang="en-US" altLang="zh-CN" sz="32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512" y="4405754"/>
            <a:ext cx="9000000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黑体" panose="02010609060101010101" pitchFamily="2" charset="-122"/>
              </a:rPr>
              <a:t>(3) 192.168.0.0 </a:t>
            </a:r>
            <a:r>
              <a:rPr lang="zh-CN" altLang="en-US" sz="3200" b="1" dirty="0">
                <a:latin typeface="+mn-lt"/>
                <a:ea typeface="黑体" panose="02010609060101010101" pitchFamily="2" charset="-122"/>
              </a:rPr>
              <a:t>到 </a:t>
            </a:r>
            <a:r>
              <a:rPr lang="en-US" altLang="zh-CN" sz="3200" b="1" dirty="0">
                <a:latin typeface="+mn-lt"/>
                <a:ea typeface="黑体" panose="02010609060101010101" pitchFamily="2" charset="-122"/>
              </a:rPr>
              <a:t>192.168.255.255</a:t>
            </a:r>
            <a:endParaRPr lang="en-US" altLang="zh-CN" sz="32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2640" y="2442374"/>
            <a:ext cx="6971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latin typeface="+mn-lt"/>
                <a:ea typeface="黑体" panose="02010609060101010101" pitchFamily="2" charset="-122"/>
              </a:rPr>
              <a:t>类，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或记为</a:t>
            </a:r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10.0.0.0/8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，它又称为</a:t>
            </a:r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 24 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位块</a:t>
            </a:r>
            <a:endParaRPr lang="zh-CN" altLang="en-US" sz="28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2640" y="3738518"/>
            <a:ext cx="7572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latin typeface="+mn-lt"/>
                <a:ea typeface="黑体" panose="02010609060101010101" pitchFamily="2" charset="-122"/>
              </a:rPr>
              <a:t>类，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或记为</a:t>
            </a:r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172.16.0.0/12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，它又称为</a:t>
            </a:r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 20 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位块</a:t>
            </a:r>
            <a:endParaRPr lang="zh-CN" altLang="en-US" sz="28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8288" y="4981818"/>
            <a:ext cx="7773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latin typeface="+mn-lt"/>
                <a:ea typeface="黑体" panose="02010609060101010101" pitchFamily="2" charset="-122"/>
              </a:rPr>
              <a:t>类，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或记为</a:t>
            </a:r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192.168.0.0/16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，它又称为</a:t>
            </a:r>
            <a:r>
              <a:rPr lang="en-US" altLang="zh-CN" sz="2800" b="1" dirty="0">
                <a:latin typeface="+mn-lt"/>
                <a:ea typeface="黑体" panose="02010609060101010101" pitchFamily="2" charset="-122"/>
              </a:rPr>
              <a:t> 16 </a:t>
            </a:r>
            <a:r>
              <a:rPr lang="zh-CN" altLang="zh-CN" sz="2800" b="1" dirty="0">
                <a:latin typeface="+mn-lt"/>
                <a:ea typeface="黑体" panose="02010609060101010101" pitchFamily="2" charset="-122"/>
              </a:rPr>
              <a:t>位块</a:t>
            </a:r>
            <a:endParaRPr lang="zh-CN" altLang="en-US" sz="28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专用网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采用这样的专用</a:t>
            </a:r>
            <a:r>
              <a:rPr lang="en-US" altLang="zh-CN" dirty="0"/>
              <a:t> IP </a:t>
            </a:r>
            <a:r>
              <a:rPr lang="zh-CN" altLang="zh-CN" dirty="0"/>
              <a:t>地址的互连网络称为</a:t>
            </a:r>
            <a:r>
              <a:rPr lang="zh-CN" altLang="zh-CN" dirty="0">
                <a:solidFill>
                  <a:srgbClr val="FF0000"/>
                </a:solidFill>
              </a:rPr>
              <a:t>专用互联网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本地互联网，</a:t>
            </a:r>
            <a:r>
              <a:rPr lang="zh-CN" altLang="zh-CN" dirty="0"/>
              <a:t>或更简单些，就</a:t>
            </a:r>
            <a:r>
              <a:rPr lang="zh-CN" altLang="en-US" dirty="0"/>
              <a:t>叫做</a:t>
            </a:r>
            <a:r>
              <a:rPr lang="zh-CN" altLang="zh-CN" dirty="0">
                <a:solidFill>
                  <a:srgbClr val="FF0000"/>
                </a:solidFill>
              </a:rPr>
              <a:t>专用网。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因为这些专用地址仅在本机构内部使用。专用</a:t>
            </a:r>
            <a:r>
              <a:rPr lang="en-US" altLang="zh-CN" dirty="0"/>
              <a:t>IP</a:t>
            </a:r>
            <a:r>
              <a:rPr lang="zh-CN" altLang="zh-CN" dirty="0"/>
              <a:t>地址也</a:t>
            </a:r>
            <a:r>
              <a:rPr lang="zh-CN" altLang="en-US" dirty="0"/>
              <a:t>叫做</a:t>
            </a:r>
            <a:r>
              <a:rPr lang="zh-CN" altLang="zh-CN" dirty="0">
                <a:solidFill>
                  <a:srgbClr val="FF0000"/>
                </a:solidFill>
              </a:rPr>
              <a:t>可重用地址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(reusable address)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虚拟专用网 </a:t>
            </a:r>
            <a:r>
              <a:rPr lang="en-US" altLang="zh-CN" dirty="0"/>
              <a:t>VPN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0773" y="2184416"/>
            <a:ext cx="8346723" cy="3332816"/>
          </a:xfrm>
        </p:spPr>
        <p:txBody>
          <a:bodyPr/>
          <a:lstStyle/>
          <a:p>
            <a:r>
              <a:rPr lang="zh-CN" altLang="zh-CN" dirty="0"/>
              <a:t>利用公用的互联网作为本机构各专用网之间的通信载体，这样的专用网又称为</a:t>
            </a:r>
            <a:r>
              <a:rPr lang="zh-CN" altLang="zh-CN" dirty="0">
                <a:solidFill>
                  <a:srgbClr val="FF0000"/>
                </a:solidFill>
              </a:rPr>
              <a:t>虚拟专用网</a:t>
            </a:r>
            <a:r>
              <a:rPr lang="en-US" altLang="zh-CN" dirty="0"/>
              <a:t>VPN (Virtual Private Network)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专用网</a:t>
            </a:r>
            <a:r>
              <a:rPr lang="zh-CN" altLang="zh-CN" dirty="0"/>
              <a:t>”是因为这种网络是为本机构的主机用于</a:t>
            </a:r>
            <a:r>
              <a:rPr lang="zh-CN" altLang="zh-CN" dirty="0">
                <a:solidFill>
                  <a:srgbClr val="0000FF"/>
                </a:solidFill>
              </a:rPr>
              <a:t>机构内部的通信，</a:t>
            </a:r>
            <a:r>
              <a:rPr lang="zh-CN" altLang="zh-CN" dirty="0"/>
              <a:t>而不是用于和网络外非本机构的主机通信。</a:t>
            </a:r>
            <a:endParaRPr lang="en-US" altLang="zh-CN" dirty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虚拟</a:t>
            </a:r>
            <a:r>
              <a:rPr lang="zh-CN" altLang="zh-CN" dirty="0"/>
              <a:t>”表示“好像是”，但实际上并不是，因为现在并</a:t>
            </a:r>
            <a:r>
              <a:rPr lang="zh-CN" altLang="zh-CN" dirty="0">
                <a:solidFill>
                  <a:srgbClr val="0000FF"/>
                </a:solidFill>
              </a:rPr>
              <a:t>没有真正使用通信专线，</a:t>
            </a:r>
            <a:r>
              <a:rPr lang="zh-CN" altLang="zh-CN" dirty="0"/>
              <a:t>而</a:t>
            </a:r>
            <a:r>
              <a:rPr lang="en-US" altLang="zh-CN" dirty="0"/>
              <a:t>VPN</a:t>
            </a:r>
            <a:r>
              <a:rPr lang="zh-CN" altLang="zh-CN" dirty="0"/>
              <a:t>只是在效果上和真正的专用网一样。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虚拟专用网 </a:t>
            </a:r>
            <a:r>
              <a:rPr lang="en-US" altLang="zh-CN" dirty="0"/>
              <a:t>VPN </a:t>
            </a:r>
            <a:r>
              <a:rPr lang="zh-CN" altLang="en-US" dirty="0"/>
              <a:t>构建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如果专用网不同网点之间的通信必须经过公用的互联网，但又有保密的要求，那么所有通过互联网传送的</a:t>
            </a:r>
            <a:r>
              <a:rPr lang="zh-CN" altLang="zh-CN" dirty="0">
                <a:solidFill>
                  <a:srgbClr val="FF0000"/>
                </a:solidFill>
              </a:rPr>
              <a:t>数据都必须加密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一个机构要构建自己的</a:t>
            </a:r>
            <a:r>
              <a:rPr lang="en-US" altLang="zh-CN" dirty="0"/>
              <a:t> VPN </a:t>
            </a:r>
            <a:r>
              <a:rPr lang="zh-CN" altLang="zh-CN" dirty="0"/>
              <a:t>就必须为它的每一个场所购买专门的硬件和软件，并进行配置，使每一个场所的</a:t>
            </a:r>
            <a:r>
              <a:rPr lang="en-US" altLang="zh-CN" dirty="0"/>
              <a:t> VPN </a:t>
            </a:r>
            <a:r>
              <a:rPr lang="zh-CN" altLang="zh-CN" dirty="0"/>
              <a:t>系统都知道其他场所的地址。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中北大学教案3</Template>
  <TotalTime>0</TotalTime>
  <Words>3729</Words>
  <Application>WPS 演示</Application>
  <PresentationFormat>A4 纸张(210x297 毫米)</PresentationFormat>
  <Paragraphs>417</Paragraphs>
  <Slides>21</Slides>
  <Notes>267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造字工房言宋体</vt:lpstr>
      <vt:lpstr>华文楷体</vt:lpstr>
      <vt:lpstr>微软雅黑</vt:lpstr>
      <vt:lpstr>Arial Unicode MS</vt:lpstr>
      <vt:lpstr>中北大学教案3</vt:lpstr>
      <vt:lpstr>Visio.Drawing.11</vt:lpstr>
      <vt:lpstr>Visio.Drawing.11</vt:lpstr>
      <vt:lpstr>Visio.Drawing.11</vt:lpstr>
      <vt:lpstr>4.11 VPN 和 NAT</vt:lpstr>
      <vt:lpstr>PowerPoint 演示文稿</vt:lpstr>
      <vt:lpstr>  4.11.1 虚拟专用网 VPN</vt:lpstr>
      <vt:lpstr>本地地址与全球地址</vt:lpstr>
      <vt:lpstr>本地地址与全球地址</vt:lpstr>
      <vt:lpstr>RFC 1918 指明的专用 IP 地址</vt:lpstr>
      <vt:lpstr>专用网</vt:lpstr>
      <vt:lpstr>虚拟专用网 VPN</vt:lpstr>
      <vt:lpstr>虚拟专用网 VPN 构建</vt:lpstr>
      <vt:lpstr>用隧道技术实现虚拟专用网 </vt:lpstr>
      <vt:lpstr>PowerPoint 演示文稿</vt:lpstr>
      <vt:lpstr>内联网 intranet 和外联网 extranet</vt:lpstr>
      <vt:lpstr>远程接入 VPN</vt:lpstr>
      <vt:lpstr>4.11.2   网络地址转换 NAT</vt:lpstr>
      <vt:lpstr>网络地址转换 NAT</vt:lpstr>
      <vt:lpstr>网络地址转换的过程</vt:lpstr>
      <vt:lpstr>网络地址转换的过程</vt:lpstr>
      <vt:lpstr>网络地址转换的过程</vt:lpstr>
      <vt:lpstr>网络地址转换 NAT</vt:lpstr>
      <vt:lpstr>网络地址与端口号转换 NAPT </vt:lpstr>
      <vt:lpstr>NAPT 地址转换表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4 章  网络层</dc:title>
  <dc:creator>andx</dc:creator>
  <cp:lastModifiedBy>黄花鱼</cp:lastModifiedBy>
  <cp:revision>341</cp:revision>
  <dcterms:created xsi:type="dcterms:W3CDTF">2016-10-04T02:36:00Z</dcterms:created>
  <dcterms:modified xsi:type="dcterms:W3CDTF">2021-03-14T09:34:42Z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1A5E78C49868493E86D49E6E17F98ABC</vt:lpwstr>
  </property>
</Properties>
</file>