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34"/>
  </p:handoutMasterIdLst>
  <p:sldIdLst>
    <p:sldId id="1022" r:id="rId3"/>
    <p:sldId id="1410" r:id="rId4"/>
    <p:sldId id="967" r:id="rId5"/>
    <p:sldId id="968" r:id="rId7"/>
    <p:sldId id="969" r:id="rId8"/>
    <p:sldId id="970" r:id="rId9"/>
    <p:sldId id="971" r:id="rId10"/>
    <p:sldId id="972" r:id="rId11"/>
    <p:sldId id="973" r:id="rId12"/>
    <p:sldId id="974" r:id="rId13"/>
    <p:sldId id="975" r:id="rId14"/>
    <p:sldId id="976" r:id="rId15"/>
    <p:sldId id="977" r:id="rId16"/>
    <p:sldId id="978" r:id="rId17"/>
    <p:sldId id="979" r:id="rId18"/>
    <p:sldId id="980" r:id="rId19"/>
    <p:sldId id="981" r:id="rId20"/>
    <p:sldId id="982" r:id="rId21"/>
    <p:sldId id="983" r:id="rId22"/>
    <p:sldId id="984" r:id="rId23"/>
    <p:sldId id="985" r:id="rId24"/>
    <p:sldId id="986" r:id="rId25"/>
    <p:sldId id="1031" r:id="rId26"/>
    <p:sldId id="987" r:id="rId27"/>
    <p:sldId id="988" r:id="rId28"/>
    <p:sldId id="989" r:id="rId29"/>
    <p:sldId id="1032" r:id="rId30"/>
    <p:sldId id="1033" r:id="rId31"/>
    <p:sldId id="1034" r:id="rId32"/>
    <p:sldId id="1035" r:id="rId33"/>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3E53C28C-C02E-4F3C-B6BE-C9A97CA4C7E4}">
          <p14:sldIdLst>
            <p14:sldId id="1022"/>
            <p14:sldId id="1410"/>
            <p14:sldId id="967"/>
            <p14:sldId id="96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1031"/>
            <p14:sldId id="987"/>
            <p14:sldId id="988"/>
            <p14:sldId id="989"/>
            <p14:sldId id="1032"/>
            <p14:sldId id="1033"/>
            <p14:sldId id="1034"/>
            <p14:sldId id="103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18" clrIdx="0"/>
  <p:cmAuthor id="2" name="AN DAOXIN" initials="AD"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0000CC"/>
    <a:srgbClr val="000099"/>
    <a:srgbClr val="66FF66"/>
    <a:srgbClr val="66FF33"/>
    <a:srgbClr val="0000FF"/>
    <a:srgbClr val="6699FF"/>
    <a:srgbClr val="00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2" autoAdjust="0"/>
    <p:restoredTop sz="87006" autoAdjust="0"/>
  </p:normalViewPr>
  <p:slideViewPr>
    <p:cSldViewPr>
      <p:cViewPr varScale="1">
        <p:scale>
          <a:sx n="58" d="100"/>
          <a:sy n="58" d="100"/>
        </p:scale>
        <p:origin x="1216" y="76"/>
      </p:cViewPr>
      <p:guideLst>
        <p:guide orient="horz" pos="2121"/>
        <p:guide pos="313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874"/>
        <p:guide pos="222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5T18:28:44.991" idx="7">
    <p:pos x="10" y="10"/>
    <p:text>第十六次课程开始</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9-04-09T13:36:50.891" idx="2">
    <p:pos x="10" y="10"/>
    <p:text>17计算机第十四次课程开始</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CFD5C55-7000-42F4-B920-956DD3BA0496}" type="slidenum">
              <a:rPr lang="en-US" altLang="zh-CN"/>
            </a:fld>
            <a:endParaRPr lang="en-US" altLang="zh-CN"/>
          </a:p>
        </p:txBody>
      </p:sp>
      <p:sp>
        <p:nvSpPr>
          <p:cNvPr id="718850" name="Rectangle 2"/>
          <p:cNvSpPr>
            <a:spLocks noGrp="1" noRot="1" noChangeAspect="1" noChangeArrowheads="1" noTextEdit="1"/>
          </p:cNvSpPr>
          <p:nvPr>
            <p:ph type="sldImg"/>
          </p:nvPr>
        </p:nvSpPr>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82D66F-71AF-49CE-9BF7-BB9F1827CB8C}" type="slidenum">
              <a:rPr lang="en-US" altLang="zh-CN"/>
            </a:fld>
            <a:endParaRPr lang="en-US" altLang="zh-CN"/>
          </a:p>
        </p:txBody>
      </p:sp>
      <p:sp>
        <p:nvSpPr>
          <p:cNvPr id="723970" name="Rectangle 2"/>
          <p:cNvSpPr>
            <a:spLocks noGrp="1" noRot="1" noChangeAspect="1" noChangeArrowheads="1" noTextEdit="1"/>
          </p:cNvSpPr>
          <p:nvPr>
            <p:ph type="sldImg"/>
          </p:nvPr>
        </p:nvSpPr>
        <p:spPr/>
      </p:sp>
      <p:sp>
        <p:nvSpPr>
          <p:cNvPr id="72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8E5E-FC0C-4FD7-B244-271AAA9A5C8F}" type="slidenum">
              <a:rPr lang="en-US" altLang="zh-CN"/>
            </a:fld>
            <a:endParaRPr lang="en-US" altLang="zh-CN"/>
          </a:p>
        </p:txBody>
      </p:sp>
      <p:sp>
        <p:nvSpPr>
          <p:cNvPr id="728066" name="Rectangle 2"/>
          <p:cNvSpPr>
            <a:spLocks noGrp="1" noRot="1" noChangeAspect="1" noChangeArrowheads="1" noTextEdit="1"/>
          </p:cNvSpPr>
          <p:nvPr>
            <p:ph type="sldImg"/>
          </p:nvPr>
        </p:nvSpPr>
        <p:spPr/>
      </p:sp>
      <p:sp>
        <p:nvSpPr>
          <p:cNvPr id="72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8E5E-FC0C-4FD7-B244-271AAA9A5C8F}" type="slidenum">
              <a:rPr lang="en-US" altLang="zh-CN"/>
            </a:fld>
            <a:endParaRPr lang="en-US" altLang="zh-CN"/>
          </a:p>
        </p:txBody>
      </p:sp>
      <p:sp>
        <p:nvSpPr>
          <p:cNvPr id="728066" name="Rectangle 2"/>
          <p:cNvSpPr>
            <a:spLocks noGrp="1" noRot="1" noChangeAspect="1" noChangeArrowheads="1" noTextEdit="1"/>
          </p:cNvSpPr>
          <p:nvPr>
            <p:ph type="sldImg"/>
          </p:nvPr>
        </p:nvSpPr>
        <p:spPr/>
      </p:sp>
      <p:sp>
        <p:nvSpPr>
          <p:cNvPr id="72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B47D36-7CBF-4DEB-87D0-9E56B30394FC}" type="slidenum">
              <a:rPr lang="en-US" altLang="zh-CN"/>
            </a:fld>
            <a:endParaRPr lang="en-US" altLang="zh-CN"/>
          </a:p>
        </p:txBody>
      </p:sp>
      <p:sp>
        <p:nvSpPr>
          <p:cNvPr id="975874" name="Rectangle 2"/>
          <p:cNvSpPr>
            <a:spLocks noGrp="1" noRot="1" noChangeAspect="1" noChangeArrowheads="1" noTextEdit="1"/>
          </p:cNvSpPr>
          <p:nvPr>
            <p:ph type="sldImg"/>
          </p:nvPr>
        </p:nvSpPr>
        <p:spPr/>
      </p:sp>
      <p:sp>
        <p:nvSpPr>
          <p:cNvPr id="975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B47D36-7CBF-4DEB-87D0-9E56B30394FC}" type="slidenum">
              <a:rPr lang="en-US" altLang="zh-CN"/>
            </a:fld>
            <a:endParaRPr lang="en-US" altLang="zh-CN"/>
          </a:p>
        </p:txBody>
      </p:sp>
      <p:sp>
        <p:nvSpPr>
          <p:cNvPr id="975874" name="Rectangle 2"/>
          <p:cNvSpPr>
            <a:spLocks noGrp="1" noRot="1" noChangeAspect="1" noChangeArrowheads="1" noTextEdit="1"/>
          </p:cNvSpPr>
          <p:nvPr>
            <p:ph type="sldImg"/>
          </p:nvPr>
        </p:nvSpPr>
        <p:spPr/>
      </p:sp>
      <p:sp>
        <p:nvSpPr>
          <p:cNvPr id="975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3D8214-CD35-446E-89B0-9B03985C7EFD}" type="slidenum">
              <a:rPr lang="en-US" altLang="zh-CN"/>
            </a:fld>
            <a:endParaRPr lang="en-US" altLang="zh-CN"/>
          </a:p>
        </p:txBody>
      </p:sp>
      <p:sp>
        <p:nvSpPr>
          <p:cNvPr id="729090" name="Rectangle 2"/>
          <p:cNvSpPr>
            <a:spLocks noGrp="1" noRot="1" noChangeAspect="1" noChangeArrowheads="1" noTextEdit="1"/>
          </p:cNvSpPr>
          <p:nvPr>
            <p:ph type="sldImg"/>
          </p:nvPr>
        </p:nvSpPr>
        <p:spPr/>
      </p:sp>
      <p:sp>
        <p:nvSpPr>
          <p:cNvPr id="729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1A2FB1-E858-427E-A5C2-3DD5B048B49C}" type="slidenum">
              <a:rPr lang="en-US" altLang="zh-CN"/>
            </a:fld>
            <a:endParaRPr lang="en-US" altLang="zh-CN"/>
          </a:p>
        </p:txBody>
      </p:sp>
      <p:sp>
        <p:nvSpPr>
          <p:cNvPr id="730114" name="Rectangle 2"/>
          <p:cNvSpPr>
            <a:spLocks noGrp="1" noRot="1" noChangeAspect="1" noChangeArrowheads="1" noTextEdit="1"/>
          </p:cNvSpPr>
          <p:nvPr>
            <p:ph type="sldImg"/>
          </p:nvPr>
        </p:nvSpPr>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2644A8-C28B-4C50-9B9F-785F9A4FB994}" type="slidenum">
              <a:rPr lang="en-US" altLang="zh-CN"/>
            </a:fld>
            <a:endParaRPr lang="en-US" altLang="zh-CN"/>
          </a:p>
        </p:txBody>
      </p:sp>
      <p:sp>
        <p:nvSpPr>
          <p:cNvPr id="731138" name="Rectangle 2"/>
          <p:cNvSpPr>
            <a:spLocks noGrp="1" noRot="1" noChangeAspect="1" noChangeArrowheads="1" noTextEdit="1"/>
          </p:cNvSpPr>
          <p:nvPr>
            <p:ph type="sldImg"/>
          </p:nvPr>
        </p:nvSpPr>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7DB466-E460-49DF-91D8-725E3D74EE3C}" type="slidenum">
              <a:rPr lang="en-US" altLang="zh-CN"/>
            </a:fld>
            <a:endParaRPr lang="en-US" altLang="zh-CN"/>
          </a:p>
        </p:txBody>
      </p:sp>
      <p:sp>
        <p:nvSpPr>
          <p:cNvPr id="732162" name="Rectangle 2"/>
          <p:cNvSpPr>
            <a:spLocks noGrp="1" noRot="1" noChangeAspect="1" noChangeArrowheads="1" noTextEdit="1"/>
          </p:cNvSpPr>
          <p:nvPr>
            <p:ph type="sldImg"/>
          </p:nvPr>
        </p:nvSpPr>
        <p:spPr/>
      </p:sp>
      <p:sp>
        <p:nvSpPr>
          <p:cNvPr id="73216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77D370-ECBE-45C8-9A49-43F4DF94BF76}" type="slidenum">
              <a:rPr lang="en-US" altLang="zh-CN"/>
            </a:fld>
            <a:endParaRPr lang="en-US" altLang="zh-CN"/>
          </a:p>
        </p:txBody>
      </p:sp>
      <p:sp>
        <p:nvSpPr>
          <p:cNvPr id="977922" name="Rectangle 2"/>
          <p:cNvSpPr>
            <a:spLocks noGrp="1" noRot="1" noChangeAspect="1" noChangeArrowheads="1" noTextEdit="1"/>
          </p:cNvSpPr>
          <p:nvPr>
            <p:ph type="sldImg"/>
          </p:nvPr>
        </p:nvSpPr>
        <p:spPr/>
      </p:sp>
      <p:sp>
        <p:nvSpPr>
          <p:cNvPr id="977923" name="Rectangle 3"/>
          <p:cNvSpPr>
            <a:spLocks noGrp="1" noChangeArrowheads="1"/>
          </p:cNvSpPr>
          <p:nvPr>
            <p:ph type="body" idx="1"/>
          </p:nvPr>
        </p:nvSpPr>
        <p:spPr/>
        <p:txBody>
          <a:bodyPr/>
          <a:lstStyle/>
          <a:p>
            <a:pPr lvl="0"/>
            <a:r>
              <a:rPr lang="zh-CN" altLang="en-US" sz="1200" b="0" i="0" kern="1200" dirty="0">
                <a:solidFill>
                  <a:schemeClr val="tx1"/>
                </a:solidFill>
                <a:effectLst/>
                <a:latin typeface="宋体" panose="02010600030101010101" pitchFamily="2" charset="-122"/>
                <a:ea typeface="宋体" panose="02010600030101010101" pitchFamily="2" charset="-122"/>
                <a:cs typeface="+mn-cs"/>
              </a:rPr>
              <a:t>发送方是主机，要把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IP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数据报发送到本网络上的另一个主机。这时用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ARP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找到目的主机的硬件地址。 </a:t>
            </a:r>
            <a:endParaRPr lang="zh-CN" altLang="en-US" sz="1200" kern="1200" dirty="0">
              <a:solidFill>
                <a:schemeClr val="tx1"/>
              </a:solidFill>
              <a:effectLst/>
              <a:latin typeface="宋体" panose="02010600030101010101" pitchFamily="2" charset="-122"/>
              <a:ea typeface="宋体" panose="02010600030101010101" pitchFamily="2" charset="-122"/>
              <a:cs typeface="+mn-cs"/>
            </a:endParaRPr>
          </a:p>
          <a:p>
            <a:pPr lvl="0"/>
            <a:r>
              <a:rPr lang="zh-CN" altLang="en-US" sz="1200" b="0" i="0" kern="1200" dirty="0">
                <a:solidFill>
                  <a:schemeClr val="tx1"/>
                </a:solidFill>
                <a:effectLst/>
                <a:latin typeface="宋体" panose="02010600030101010101" pitchFamily="2" charset="-122"/>
                <a:ea typeface="宋体" panose="02010600030101010101" pitchFamily="2" charset="-122"/>
                <a:cs typeface="+mn-cs"/>
              </a:rPr>
              <a:t>发送方是主机，要把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IP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数据报发送到另一个网络上的一个主机。这时用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ARP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找到本网络上的一个路由器的硬件地址。剩下的工作由这个路由器来完成。 </a:t>
            </a:r>
            <a:endParaRPr lang="zh-CN" altLang="en-US" sz="1200" kern="1200" dirty="0">
              <a:solidFill>
                <a:schemeClr val="tx1"/>
              </a:solidFill>
              <a:effectLst/>
              <a:latin typeface="宋体" panose="02010600030101010101" pitchFamily="2" charset="-122"/>
              <a:ea typeface="宋体" panose="02010600030101010101" pitchFamily="2" charset="-122"/>
              <a:cs typeface="+mn-cs"/>
            </a:endParaRPr>
          </a:p>
          <a:p>
            <a:pPr lvl="0"/>
            <a:r>
              <a:rPr lang="zh-CN" altLang="en-US" sz="1200" b="0" i="0" kern="1200" dirty="0">
                <a:solidFill>
                  <a:schemeClr val="tx1"/>
                </a:solidFill>
                <a:effectLst/>
                <a:latin typeface="宋体" panose="02010600030101010101" pitchFamily="2" charset="-122"/>
                <a:ea typeface="宋体" panose="02010600030101010101" pitchFamily="2" charset="-122"/>
                <a:cs typeface="+mn-cs"/>
              </a:rPr>
              <a:t>发送方是路由器，要把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IP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数据报转发到本网络上的一个主机。这时用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ARP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找到目的主机的硬件地址。 </a:t>
            </a:r>
            <a:endParaRPr lang="zh-CN" altLang="en-US" sz="1200" kern="1200" dirty="0">
              <a:solidFill>
                <a:schemeClr val="tx1"/>
              </a:solidFill>
              <a:effectLst/>
              <a:latin typeface="宋体" panose="02010600030101010101" pitchFamily="2" charset="-122"/>
              <a:ea typeface="宋体" panose="02010600030101010101" pitchFamily="2" charset="-122"/>
              <a:cs typeface="+mn-cs"/>
            </a:endParaRPr>
          </a:p>
          <a:p>
            <a:pPr lvl="0"/>
            <a:r>
              <a:rPr lang="zh-CN" altLang="en-US" sz="1200" b="0" i="0" kern="1200" dirty="0">
                <a:solidFill>
                  <a:schemeClr val="tx1"/>
                </a:solidFill>
                <a:effectLst/>
                <a:latin typeface="宋体" panose="02010600030101010101" pitchFamily="2" charset="-122"/>
                <a:ea typeface="宋体" panose="02010600030101010101" pitchFamily="2" charset="-122"/>
                <a:cs typeface="+mn-cs"/>
              </a:rPr>
              <a:t>发送方是路由器，要把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IP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数据报转发到另一个网络上的一个主机。这时用 </a:t>
            </a:r>
            <a:r>
              <a:rPr lang="en-US" altLang="zh-CN" sz="1200" b="0" i="0" kern="1200" dirty="0">
                <a:solidFill>
                  <a:schemeClr val="tx1"/>
                </a:solidFill>
                <a:effectLst/>
                <a:latin typeface="宋体" panose="02010600030101010101" pitchFamily="2" charset="-122"/>
                <a:ea typeface="宋体" panose="02010600030101010101" pitchFamily="2" charset="-122"/>
                <a:cs typeface="+mn-cs"/>
              </a:rPr>
              <a:t>ARP </a:t>
            </a:r>
            <a:r>
              <a:rPr lang="zh-CN" altLang="en-US" sz="1200" b="0" i="0" kern="1200" dirty="0">
                <a:solidFill>
                  <a:schemeClr val="tx1"/>
                </a:solidFill>
                <a:effectLst/>
                <a:latin typeface="宋体" panose="02010600030101010101" pitchFamily="2" charset="-122"/>
                <a:ea typeface="宋体" panose="02010600030101010101" pitchFamily="2" charset="-122"/>
                <a:cs typeface="+mn-cs"/>
              </a:rPr>
              <a:t>找到本网络上另一个路由器的硬件地址。剩下的工作由这个路由器来完成。 </a:t>
            </a:r>
            <a:endParaRPr lang="zh-CN" altLang="en-US" sz="1200" kern="1200" dirty="0">
              <a:solidFill>
                <a:schemeClr val="tx1"/>
              </a:solidFill>
              <a:effectLst/>
              <a:latin typeface="宋体" panose="02010600030101010101" pitchFamily="2" charset="-122"/>
              <a:ea typeface="宋体" panose="02010600030101010101" pitchFamily="2" charset="-122"/>
              <a:cs typeface="+mn-cs"/>
            </a:endParaRPr>
          </a:p>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CFD5C55-7000-42F4-B920-956DD3BA0496}" type="slidenum">
              <a:rPr lang="en-US" altLang="zh-CN"/>
            </a:fld>
            <a:endParaRPr lang="en-US" altLang="zh-CN"/>
          </a:p>
        </p:txBody>
      </p:sp>
      <p:sp>
        <p:nvSpPr>
          <p:cNvPr id="718850" name="Rectangle 2"/>
          <p:cNvSpPr>
            <a:spLocks noGrp="1" noRot="1" noChangeAspect="1" noChangeArrowheads="1" noTextEdit="1"/>
          </p:cNvSpPr>
          <p:nvPr>
            <p:ph type="sldImg"/>
          </p:nvPr>
        </p:nvSpPr>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77D370-ECBE-45C8-9A49-43F4DF94BF76}" type="slidenum">
              <a:rPr lang="en-US" altLang="zh-CN"/>
            </a:fld>
            <a:endParaRPr lang="en-US" altLang="zh-CN"/>
          </a:p>
        </p:txBody>
      </p:sp>
      <p:sp>
        <p:nvSpPr>
          <p:cNvPr id="977922" name="Rectangle 2"/>
          <p:cNvSpPr>
            <a:spLocks noGrp="1" noRot="1" noChangeAspect="1" noChangeArrowheads="1" noTextEdit="1"/>
          </p:cNvSpPr>
          <p:nvPr>
            <p:ph type="sldImg"/>
          </p:nvPr>
        </p:nvSpPr>
        <p:spPr/>
      </p:sp>
      <p:sp>
        <p:nvSpPr>
          <p:cNvPr id="977923" name="Rectangle 3"/>
          <p:cNvSpPr>
            <a:spLocks noGrp="1" noChangeArrowheads="1"/>
          </p:cNvSpPr>
          <p:nvPr>
            <p:ph type="body" idx="1"/>
          </p:nvPr>
        </p:nvSpPr>
        <p:spPr/>
        <p:txBody>
          <a:bodyPr/>
          <a:lstStyle/>
          <a:p>
            <a:r>
              <a:rPr lang="en-US" altLang="zh-CN" dirty="0"/>
              <a:t>ARP</a:t>
            </a:r>
            <a:r>
              <a:rPr lang="zh-CN" altLang="en-US" dirty="0"/>
              <a:t>的必要性。</a:t>
            </a:r>
            <a:endParaRPr lang="en-US" altLang="zh-CN" dirty="0"/>
          </a:p>
          <a:p>
            <a:r>
              <a:rPr lang="zh-CN" altLang="en-US" dirty="0"/>
              <a:t>因全球网络的异构性与复杂性，使得硬件地址转换工作异常复杂和繁琐，用户及用户主机无法完成。</a:t>
            </a:r>
            <a:r>
              <a:rPr lang="en-US" altLang="zh-CN" dirty="0"/>
              <a:t>IP</a:t>
            </a:r>
            <a:r>
              <a:rPr lang="zh-CN" altLang="en-US" dirty="0"/>
              <a:t>编址把这个复杂问题解决了。</a:t>
            </a:r>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F0935B-4DEA-4EF8-8239-91476F264453}" type="slidenum">
              <a:rPr lang="en-US" altLang="zh-CN"/>
            </a:fld>
            <a:endParaRPr lang="en-US" altLang="zh-CN"/>
          </a:p>
        </p:txBody>
      </p:sp>
      <p:sp>
        <p:nvSpPr>
          <p:cNvPr id="733186" name="Rectangle 2"/>
          <p:cNvSpPr>
            <a:spLocks noGrp="1" noRot="1" noChangeAspect="1" noChangeArrowheads="1" noTextEdit="1"/>
          </p:cNvSpPr>
          <p:nvPr>
            <p:ph type="sldImg"/>
          </p:nvPr>
        </p:nvSpPr>
        <p:spPr/>
      </p:sp>
      <p:sp>
        <p:nvSpPr>
          <p:cNvPr id="733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71A663-6E23-4A95-A949-16377AD56FCB}" type="slidenum">
              <a:rPr lang="en-US" altLang="zh-CN"/>
            </a:fld>
            <a:endParaRPr lang="en-US" altLang="zh-CN"/>
          </a:p>
        </p:txBody>
      </p:sp>
      <p:sp>
        <p:nvSpPr>
          <p:cNvPr id="719874" name="Rectangle 2"/>
          <p:cNvSpPr>
            <a:spLocks noGrp="1" noRot="1" noChangeAspect="1" noChangeArrowheads="1" noTextEdit="1"/>
          </p:cNvSpPr>
          <p:nvPr>
            <p:ph type="sldImg"/>
          </p:nvPr>
        </p:nvSpPr>
        <p:spPr/>
      </p:sp>
      <p:sp>
        <p:nvSpPr>
          <p:cNvPr id="719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9973D2-888E-4B29-B31F-601590F8F7CD}" type="slidenum">
              <a:rPr lang="en-US" altLang="zh-CN"/>
            </a:fld>
            <a:endParaRPr lang="en-US" altLang="zh-CN"/>
          </a:p>
        </p:txBody>
      </p:sp>
      <p:sp>
        <p:nvSpPr>
          <p:cNvPr id="720898" name="Rectangle 2"/>
          <p:cNvSpPr>
            <a:spLocks noGrp="1" noRot="1" noChangeAspect="1" noChangeArrowheads="1" noTextEdit="1"/>
          </p:cNvSpPr>
          <p:nvPr>
            <p:ph type="sldImg"/>
          </p:nvPr>
        </p:nvSpPr>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2C025A-004F-4177-A9EC-2B3AE2E1744C}" type="slidenum">
              <a:rPr lang="en-US" altLang="zh-CN"/>
            </a:fld>
            <a:endParaRPr lang="en-US" altLang="zh-CN"/>
          </a:p>
        </p:txBody>
      </p:sp>
      <p:sp>
        <p:nvSpPr>
          <p:cNvPr id="721922" name="Rectangle 2"/>
          <p:cNvSpPr>
            <a:spLocks noGrp="1" noRot="1" noChangeAspect="1" noChangeArrowheads="1" noTextEdit="1"/>
          </p:cNvSpPr>
          <p:nvPr>
            <p:ph type="sldImg"/>
          </p:nvPr>
        </p:nvSpPr>
        <p:spPr/>
      </p:sp>
      <p:sp>
        <p:nvSpPr>
          <p:cNvPr id="721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273E1E-8948-4B2F-8BCA-D9268C444C9A}" type="slidenum">
              <a:rPr lang="en-US" altLang="zh-CN"/>
            </a:fld>
            <a:endParaRPr lang="en-US" altLang="zh-CN"/>
          </a:p>
        </p:txBody>
      </p:sp>
      <p:sp>
        <p:nvSpPr>
          <p:cNvPr id="722946" name="Rectangle 2"/>
          <p:cNvSpPr>
            <a:spLocks noGrp="1" noRot="1" noChangeAspect="1" noChangeArrowheads="1" noTextEdit="1"/>
          </p:cNvSpPr>
          <p:nvPr>
            <p:ph type="sldImg"/>
          </p:nvPr>
        </p:nvSpPr>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82D66F-71AF-49CE-9BF7-BB9F1827CB8C}" type="slidenum">
              <a:rPr lang="en-US" altLang="zh-CN"/>
            </a:fld>
            <a:endParaRPr lang="en-US" altLang="zh-CN"/>
          </a:p>
        </p:txBody>
      </p:sp>
      <p:sp>
        <p:nvSpPr>
          <p:cNvPr id="723970" name="Rectangle 2"/>
          <p:cNvSpPr>
            <a:spLocks noGrp="1" noRot="1" noChangeAspect="1" noChangeArrowheads="1" noTextEdit="1"/>
          </p:cNvSpPr>
          <p:nvPr>
            <p:ph type="sldImg"/>
          </p:nvPr>
        </p:nvSpPr>
        <p:spPr/>
      </p:sp>
      <p:sp>
        <p:nvSpPr>
          <p:cNvPr id="72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82D66F-71AF-49CE-9BF7-BB9F1827CB8C}" type="slidenum">
              <a:rPr lang="en-US" altLang="zh-CN"/>
            </a:fld>
            <a:endParaRPr lang="en-US" altLang="zh-CN"/>
          </a:p>
        </p:txBody>
      </p:sp>
      <p:sp>
        <p:nvSpPr>
          <p:cNvPr id="723970" name="Rectangle 2"/>
          <p:cNvSpPr>
            <a:spLocks noGrp="1" noRot="1" noChangeAspect="1" noChangeArrowheads="1" noTextEdit="1"/>
          </p:cNvSpPr>
          <p:nvPr>
            <p:ph type="sldImg"/>
          </p:nvPr>
        </p:nvSpPr>
        <p:spPr/>
      </p:sp>
      <p:sp>
        <p:nvSpPr>
          <p:cNvPr id="72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82D66F-71AF-49CE-9BF7-BB9F1827CB8C}" type="slidenum">
              <a:rPr lang="en-US" altLang="zh-CN"/>
            </a:fld>
            <a:endParaRPr lang="en-US" altLang="zh-CN"/>
          </a:p>
        </p:txBody>
      </p:sp>
      <p:sp>
        <p:nvSpPr>
          <p:cNvPr id="723970" name="Rectangle 2"/>
          <p:cNvSpPr>
            <a:spLocks noGrp="1" noRot="1" noChangeAspect="1" noChangeArrowheads="1" noTextEdit="1"/>
          </p:cNvSpPr>
          <p:nvPr>
            <p:ph type="sldImg"/>
          </p:nvPr>
        </p:nvSpPr>
        <p:spPr/>
      </p:sp>
      <p:sp>
        <p:nvSpPr>
          <p:cNvPr id="7239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dirty="0"/>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dirty="0"/>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dirty="0"/>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dirty="0"/>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dirty="0"/>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dirty="0"/>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0" Type="http://schemas.openxmlformats.org/officeDocument/2006/relationships/slideLayout" Target="../slideLayouts/slideLayout2.xml"/><Relationship Id="rId3" Type="http://schemas.openxmlformats.org/officeDocument/2006/relationships/tags" Target="../tags/tag1.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image" Target="../media/image5.png"/><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oleObject" Target="../embeddings/oleObject1.bin"/><Relationship Id="rId3" Type="http://schemas.openxmlformats.org/officeDocument/2006/relationships/image" Target="../media/image12.wmf"/><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oleObject" Target="../embeddings/oleObject2.bin"/><Relationship Id="rId3" Type="http://schemas.openxmlformats.org/officeDocument/2006/relationships/image" Target="../media/image12.wmf"/><Relationship Id="rId2" Type="http://schemas.openxmlformats.org/officeDocument/2006/relationships/image" Target="../media/image14.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6.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1487315"/>
            <a:ext cx="7526054" cy="2683489"/>
          </a:xfrm>
        </p:spPr>
        <p:txBody>
          <a:bodyPr>
            <a:normAutofit/>
          </a:bodyPr>
          <a:lstStyle/>
          <a:p>
            <a:pPr algn="ctr"/>
            <a:br>
              <a:rPr lang="zh-CN" altLang="en-US" sz="5555" dirty="0">
                <a:latin typeface="Times New Roman" panose="02020603050405020304" pitchFamily="18" charset="0"/>
                <a:cs typeface="Times New Roman" panose="02020603050405020304" pitchFamily="18" charset="0"/>
              </a:rPr>
            </a:br>
            <a:r>
              <a:rPr lang="en-US" altLang="zh-CN" sz="5555" dirty="0">
                <a:latin typeface="Times New Roman" panose="02020603050405020304" pitchFamily="18" charset="0"/>
                <a:cs typeface="Times New Roman" panose="02020603050405020304" pitchFamily="18" charset="0"/>
              </a:rPr>
              <a:t>4.2 ARP</a:t>
            </a:r>
            <a:br>
              <a:rPr lang="en-US" altLang="zh-CN" sz="5555" dirty="0">
                <a:latin typeface="Times New Roman" panose="02020603050405020304" pitchFamily="18" charset="0"/>
                <a:cs typeface="Times New Roman" panose="02020603050405020304" pitchFamily="18" charset="0"/>
              </a:rPr>
            </a:br>
            <a:endParaRPr lang="zh-CN" altLang="en-US" sz="5555"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rPr>
              <a:t>计算机网络课程组</a:t>
            </a:r>
            <a:endParaRPr lang="zh-CN" altLang="en-US" sz="30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5" name="Rectangle 111"/>
          <p:cNvSpPr>
            <a:spLocks noChangeArrowheads="1"/>
          </p:cNvSpPr>
          <p:nvPr/>
        </p:nvSpPr>
        <p:spPr bwMode="auto">
          <a:xfrm>
            <a:off x="0" y="0"/>
            <a:ext cx="9906000" cy="1989138"/>
          </a:xfrm>
          <a:prstGeom prst="rect">
            <a:avLst/>
          </a:prstGeom>
          <a:solidFill>
            <a:srgbClr val="FFFF99"/>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816" name="Text Box 112"/>
          <p:cNvSpPr txBox="1">
            <a:spLocks noChangeArrowheads="1"/>
          </p:cNvSpPr>
          <p:nvPr/>
        </p:nvSpPr>
        <p:spPr bwMode="auto">
          <a:xfrm>
            <a:off x="438460" y="849287"/>
            <a:ext cx="9110123" cy="558038"/>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800" b="1" dirty="0">
                <a:solidFill>
                  <a:srgbClr val="000099"/>
                </a:solidFill>
                <a:latin typeface="+mn-lt"/>
                <a:ea typeface="黑体" panose="02010609060101010101" pitchFamily="2" charset="-122"/>
              </a:rPr>
              <a:t>路由器只根据目的站的 </a:t>
            </a:r>
            <a:r>
              <a:rPr lang="en-US" altLang="zh-CN" sz="2800" b="1" dirty="0">
                <a:solidFill>
                  <a:srgbClr val="000099"/>
                </a:solidFill>
                <a:latin typeface="+mn-lt"/>
                <a:ea typeface="黑体" panose="02010609060101010101" pitchFamily="2" charset="-122"/>
              </a:rPr>
              <a:t>IP </a:t>
            </a:r>
            <a:r>
              <a:rPr lang="zh-CN" altLang="en-US" sz="2800" b="1" dirty="0">
                <a:solidFill>
                  <a:srgbClr val="000099"/>
                </a:solidFill>
                <a:latin typeface="+mn-lt"/>
                <a:ea typeface="黑体" panose="02010609060101010101" pitchFamily="2" charset="-122"/>
              </a:rPr>
              <a:t>地址的网络号进行路由选择。 </a:t>
            </a:r>
            <a:endParaRPr lang="zh-CN" altLang="en-US" sz="2800" b="1" dirty="0">
              <a:solidFill>
                <a:srgbClr val="000099"/>
              </a:solidFill>
              <a:latin typeface="+mn-lt"/>
              <a:ea typeface="黑体" panose="02010609060101010101" pitchFamily="2" charset="-122"/>
            </a:endParaRPr>
          </a:p>
        </p:txBody>
      </p:sp>
      <p:grpSp>
        <p:nvGrpSpPr>
          <p:cNvPr id="3" name="组合 2"/>
          <p:cNvGrpSpPr/>
          <p:nvPr/>
        </p:nvGrpSpPr>
        <p:grpSpPr>
          <a:xfrm>
            <a:off x="39556" y="2035176"/>
            <a:ext cx="9881923" cy="4352369"/>
            <a:chOff x="39556" y="2035176"/>
            <a:chExt cx="9881923" cy="4352369"/>
          </a:xfrm>
        </p:grpSpPr>
        <p:sp>
          <p:nvSpPr>
            <p:cNvPr id="81" name="Freeform 77"/>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2" name="Freeform 78"/>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89" name="Group 85"/>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91" name="Group 95"/>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02" name="Text Box 109"/>
            <p:cNvSpPr txBox="1">
              <a:spLocks noChangeArrowheads="1"/>
            </p:cNvSpPr>
            <p:nvPr/>
          </p:nvSpPr>
          <p:spPr bwMode="auto">
            <a:xfrm>
              <a:off x="116946" y="2060576"/>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主机 </a:t>
              </a:r>
              <a:r>
                <a:rPr kumimoji="1" lang="en-US" altLang="zh-CN" sz="1800" b="1">
                  <a:solidFill>
                    <a:srgbClr val="0000CC"/>
                  </a:solidFill>
                  <a:latin typeface="+mn-lt"/>
                  <a:ea typeface="黑体" panose="02010609060101010101" pitchFamily="2" charset="-122"/>
                </a:rPr>
                <a:t>H</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IP </a:t>
              </a:r>
              <a:r>
                <a:rPr kumimoji="1" lang="zh-CN" altLang="en-US" sz="2400" b="1">
                  <a:solidFill>
                    <a:srgbClr val="0000CC"/>
                  </a:solidFill>
                  <a:latin typeface="+mn-lt"/>
                  <a:ea typeface="黑体" panose="02010609060101010101" pitchFamily="2" charset="-122"/>
                </a:rPr>
                <a:t>层上的互联网</a:t>
              </a:r>
              <a:endParaRPr kumimoji="1" lang="zh-CN" altLang="en-US" sz="2400" b="1">
                <a:solidFill>
                  <a:srgbClr val="0000CC"/>
                </a:solidFill>
                <a:latin typeface="+mn-lt"/>
                <a:ea typeface="黑体" panose="02010609060101010101" pitchFamily="2" charset="-122"/>
              </a:endParaRPr>
            </a:p>
          </p:txBody>
        </p:sp>
        <p:sp>
          <p:nvSpPr>
            <p:cNvPr id="107" name="Text Box 114"/>
            <p:cNvSpPr txBox="1">
              <a:spLocks noChangeArrowheads="1"/>
            </p:cNvSpPr>
            <p:nvPr/>
          </p:nvSpPr>
          <p:spPr bwMode="auto">
            <a:xfrm>
              <a:off x="1073150" y="5948363"/>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MAC </a:t>
              </a:r>
              <a:r>
                <a:rPr kumimoji="1" lang="zh-CN" altLang="en-US" sz="1800" b="1" dirty="0">
                  <a:solidFill>
                    <a:srgbClr val="0000CC"/>
                  </a:solidFill>
                  <a:latin typeface="+mn-lt"/>
                  <a:ea typeface="黑体" panose="02010609060101010101" pitchFamily="2" charset="-122"/>
                </a:rPr>
                <a:t>帧</a:t>
              </a:r>
              <a:endParaRPr kumimoji="1" lang="zh-CN" altLang="en-US" sz="1800" b="1" dirty="0">
                <a:solidFill>
                  <a:srgbClr val="0000CC"/>
                </a:solidFill>
                <a:latin typeface="+mn-lt"/>
                <a:ea typeface="黑体" panose="02010609060101010101" pitchFamily="2" charset="-122"/>
              </a:endParaRPr>
            </a:p>
          </p:txBody>
        </p:sp>
        <p:grpSp>
          <p:nvGrpSpPr>
            <p:cNvPr id="108" name="Group 115"/>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7" name="Freeform 127"/>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8" name="Freeform 128"/>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grpSp>
          <p:nvGrpSpPr>
            <p:cNvPr id="123" name="Group 139"/>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baseline="-25000">
                  <a:solidFill>
                    <a:srgbClr val="0000CC"/>
                  </a:solidFill>
                  <a:latin typeface="+mn-lt"/>
                  <a:ea typeface="黑体" panose="02010609060101010101" pitchFamily="2" charset="-122"/>
                </a:endParaRP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4" name="Group 142"/>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baseline="-25000">
                  <a:solidFill>
                    <a:srgbClr val="0000CC"/>
                  </a:solidFill>
                  <a:latin typeface="+mn-lt"/>
                  <a:ea typeface="黑体" panose="02010609060101010101" pitchFamily="2" charset="-122"/>
                </a:endParaRP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5" name="Group 145"/>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anose="02010609060101010101" pitchFamily="2" charset="-122"/>
                  </a:rPr>
                  <a:t>  IP</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 IP</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1" name="Group 133"/>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2" name="Group 136"/>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ln>
            <a:effectLst/>
          </p:spPr>
          <p:txBody>
            <a:bodyPr rot="10800000" wrap="none" anchor="ctr"/>
            <a:lstStyle/>
            <a:p>
              <a:pPr algn="ctr"/>
              <a:endParaRPr kumimoji="1" lang="zh-CN" altLang="zh-CN" sz="1800" b="1">
                <a:solidFill>
                  <a:srgbClr val="0000CC"/>
                </a:solidFill>
                <a:latin typeface="+mn-lt"/>
                <a:ea typeface="黑体" panose="02010609060101010101"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IP </a:t>
              </a:r>
              <a:r>
                <a:rPr kumimoji="1" lang="zh-CN" altLang="en-US" sz="1800" b="1" dirty="0">
                  <a:solidFill>
                    <a:srgbClr val="0000CC"/>
                  </a:solidFill>
                  <a:latin typeface="+mn-lt"/>
                  <a:ea typeface="黑体" panose="02010609060101010101" pitchFamily="2" charset="-122"/>
                </a:rPr>
                <a:t>数据报</a:t>
              </a:r>
              <a:endParaRPr kumimoji="1" lang="zh-CN" altLang="en-US" sz="1800" b="1" dirty="0">
                <a:solidFill>
                  <a:srgbClr val="0000CC"/>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5" name="Rectangle 111"/>
          <p:cNvSpPr>
            <a:spLocks noChangeArrowheads="1"/>
          </p:cNvSpPr>
          <p:nvPr/>
        </p:nvSpPr>
        <p:spPr bwMode="auto">
          <a:xfrm>
            <a:off x="0" y="0"/>
            <a:ext cx="9906000" cy="1989138"/>
          </a:xfrm>
          <a:prstGeom prst="rect">
            <a:avLst/>
          </a:prstGeom>
          <a:solidFill>
            <a:srgbClr val="FFFF99"/>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816" name="Text Box 112"/>
          <p:cNvSpPr txBox="1">
            <a:spLocks noChangeArrowheads="1"/>
          </p:cNvSpPr>
          <p:nvPr/>
        </p:nvSpPr>
        <p:spPr bwMode="auto">
          <a:xfrm>
            <a:off x="1863529" y="548680"/>
            <a:ext cx="6259983" cy="1075103"/>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800" b="1" dirty="0">
                <a:solidFill>
                  <a:srgbClr val="000099"/>
                </a:solidFill>
                <a:latin typeface="+mn-lt"/>
                <a:ea typeface="黑体" panose="02010609060101010101" pitchFamily="2" charset="-122"/>
              </a:rPr>
              <a:t>在具体的物理网络的链路层</a:t>
            </a:r>
            <a:endParaRPr lang="zh-CN" altLang="en-US" sz="2800" b="1" dirty="0">
              <a:solidFill>
                <a:srgbClr val="000099"/>
              </a:solidFill>
              <a:latin typeface="+mn-lt"/>
              <a:ea typeface="黑体" panose="02010609060101010101" pitchFamily="2" charset="-122"/>
            </a:endParaRPr>
          </a:p>
          <a:p>
            <a:pPr algn="ctr">
              <a:lnSpc>
                <a:spcPct val="120000"/>
              </a:lnSpc>
            </a:pPr>
            <a:r>
              <a:rPr lang="zh-CN" altLang="en-US" sz="2800" b="1" dirty="0">
                <a:solidFill>
                  <a:srgbClr val="000099"/>
                </a:solidFill>
                <a:latin typeface="+mn-lt"/>
                <a:ea typeface="黑体" panose="02010609060101010101" pitchFamily="2" charset="-122"/>
              </a:rPr>
              <a:t>只能看见 </a:t>
            </a:r>
            <a:r>
              <a:rPr lang="en-US" altLang="zh-CN" sz="2800" b="1" dirty="0">
                <a:solidFill>
                  <a:srgbClr val="000099"/>
                </a:solidFill>
                <a:latin typeface="+mn-lt"/>
                <a:ea typeface="黑体" panose="02010609060101010101" pitchFamily="2" charset="-122"/>
              </a:rPr>
              <a:t>MAC </a:t>
            </a:r>
            <a:r>
              <a:rPr lang="zh-CN" altLang="en-US" sz="2800" b="1" dirty="0">
                <a:solidFill>
                  <a:srgbClr val="000099"/>
                </a:solidFill>
                <a:latin typeface="+mn-lt"/>
                <a:ea typeface="黑体" panose="02010609060101010101" pitchFamily="2" charset="-122"/>
              </a:rPr>
              <a:t>帧而看不见 </a:t>
            </a:r>
            <a:r>
              <a:rPr lang="en-US" altLang="zh-CN" sz="2800" b="1" dirty="0">
                <a:solidFill>
                  <a:srgbClr val="000099"/>
                </a:solidFill>
                <a:latin typeface="+mn-lt"/>
                <a:ea typeface="黑体" panose="02010609060101010101" pitchFamily="2" charset="-122"/>
              </a:rPr>
              <a:t>IP </a:t>
            </a:r>
            <a:r>
              <a:rPr lang="zh-CN" altLang="en-US" sz="2800" b="1" dirty="0">
                <a:solidFill>
                  <a:srgbClr val="000099"/>
                </a:solidFill>
                <a:latin typeface="+mn-lt"/>
                <a:ea typeface="黑体" panose="02010609060101010101" pitchFamily="2" charset="-122"/>
              </a:rPr>
              <a:t>数据报  </a:t>
            </a:r>
            <a:endParaRPr lang="zh-CN" altLang="en-US" sz="2800" b="1" dirty="0">
              <a:solidFill>
                <a:srgbClr val="000099"/>
              </a:solidFill>
              <a:latin typeface="+mn-lt"/>
              <a:ea typeface="黑体" panose="02010609060101010101" pitchFamily="2" charset="-122"/>
            </a:endParaRPr>
          </a:p>
        </p:txBody>
      </p:sp>
      <p:grpSp>
        <p:nvGrpSpPr>
          <p:cNvPr id="2" name="组合 1"/>
          <p:cNvGrpSpPr/>
          <p:nvPr/>
        </p:nvGrpSpPr>
        <p:grpSpPr>
          <a:xfrm>
            <a:off x="39556" y="2035176"/>
            <a:ext cx="9881923" cy="3406774"/>
            <a:chOff x="39556" y="2035176"/>
            <a:chExt cx="9881923" cy="3406774"/>
          </a:xfrm>
        </p:grpSpPr>
        <p:sp>
          <p:nvSpPr>
            <p:cNvPr id="81" name="Freeform 77"/>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2" name="Freeform 78"/>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89" name="Group 85"/>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91" name="Group 95"/>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02" name="Text Box 109"/>
            <p:cNvSpPr txBox="1">
              <a:spLocks noChangeArrowheads="1"/>
            </p:cNvSpPr>
            <p:nvPr/>
          </p:nvSpPr>
          <p:spPr bwMode="auto">
            <a:xfrm>
              <a:off x="116946" y="2060576"/>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主机 </a:t>
              </a:r>
              <a:r>
                <a:rPr kumimoji="1" lang="en-US" altLang="zh-CN" sz="1800" b="1">
                  <a:solidFill>
                    <a:srgbClr val="0000CC"/>
                  </a:solidFill>
                  <a:latin typeface="+mn-lt"/>
                  <a:ea typeface="黑体" panose="02010609060101010101" pitchFamily="2" charset="-122"/>
                </a:rPr>
                <a:t>H</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IP </a:t>
              </a:r>
              <a:r>
                <a:rPr kumimoji="1" lang="zh-CN" altLang="en-US" sz="2400" b="1">
                  <a:solidFill>
                    <a:srgbClr val="0000CC"/>
                  </a:solidFill>
                  <a:latin typeface="+mn-lt"/>
                  <a:ea typeface="黑体" panose="02010609060101010101" pitchFamily="2" charset="-122"/>
                </a:rPr>
                <a:t>层上的互联网</a:t>
              </a:r>
              <a:endParaRPr kumimoji="1" lang="zh-CN" altLang="en-US" sz="2400" b="1">
                <a:solidFill>
                  <a:srgbClr val="0000CC"/>
                </a:solidFill>
                <a:latin typeface="+mn-lt"/>
                <a:ea typeface="黑体" panose="02010609060101010101" pitchFamily="2" charset="-122"/>
              </a:endParaRPr>
            </a:p>
          </p:txBody>
        </p:sp>
        <p:grpSp>
          <p:nvGrpSpPr>
            <p:cNvPr id="108" name="Group 115"/>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7" name="Freeform 127"/>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8" name="Freeform 128"/>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grpSp>
      <p:grpSp>
        <p:nvGrpSpPr>
          <p:cNvPr id="6" name="组合 5"/>
          <p:cNvGrpSpPr/>
          <p:nvPr/>
        </p:nvGrpSpPr>
        <p:grpSpPr>
          <a:xfrm>
            <a:off x="660400" y="5592763"/>
            <a:ext cx="8420100" cy="794782"/>
            <a:chOff x="660400" y="5592763"/>
            <a:chExt cx="8420100" cy="794782"/>
          </a:xfrm>
        </p:grpSpPr>
        <p:sp>
          <p:nvSpPr>
            <p:cNvPr id="107" name="Text Box 114"/>
            <p:cNvSpPr txBox="1">
              <a:spLocks noChangeArrowheads="1"/>
            </p:cNvSpPr>
            <p:nvPr/>
          </p:nvSpPr>
          <p:spPr bwMode="auto">
            <a:xfrm>
              <a:off x="1073150" y="5948363"/>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MAC </a:t>
              </a:r>
              <a:r>
                <a:rPr kumimoji="1" lang="zh-CN" altLang="en-US" sz="1800" b="1" dirty="0">
                  <a:solidFill>
                    <a:srgbClr val="0000CC"/>
                  </a:solidFill>
                  <a:latin typeface="+mn-lt"/>
                  <a:ea typeface="黑体" panose="02010609060101010101" pitchFamily="2" charset="-122"/>
                </a:rPr>
                <a:t>帧</a:t>
              </a:r>
              <a:endParaRPr kumimoji="1" lang="zh-CN" altLang="en-US" sz="1800" b="1" dirty="0">
                <a:solidFill>
                  <a:srgbClr val="0000CC"/>
                </a:solidFill>
                <a:latin typeface="+mn-lt"/>
                <a:ea typeface="黑体" panose="02010609060101010101" pitchFamily="2" charset="-122"/>
              </a:endParaRPr>
            </a:p>
          </p:txBody>
        </p:sp>
        <p:grpSp>
          <p:nvGrpSpPr>
            <p:cNvPr id="123" name="Group 139"/>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dirty="0">
                    <a:solidFill>
                      <a:srgbClr val="0000CC"/>
                    </a:solidFill>
                    <a:latin typeface="+mn-lt"/>
                    <a:ea typeface="黑体" panose="02010609060101010101" pitchFamily="2" charset="-122"/>
                  </a:rPr>
                  <a:t>从 </a:t>
                </a:r>
                <a:r>
                  <a:rPr kumimoji="1" lang="en-US" altLang="zh-CN" sz="1800" b="1" dirty="0">
                    <a:solidFill>
                      <a:srgbClr val="0000CC"/>
                    </a:solidFill>
                    <a:latin typeface="+mn-lt"/>
                    <a:ea typeface="黑体" panose="02010609060101010101" pitchFamily="2" charset="-122"/>
                  </a:rPr>
                  <a:t>HA</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a:t>
                </a:r>
                <a:r>
                  <a:rPr kumimoji="1" lang="zh-CN" altLang="en-US" sz="1800" b="1" dirty="0">
                    <a:solidFill>
                      <a:srgbClr val="0000CC"/>
                    </a:solidFill>
                    <a:latin typeface="+mn-lt"/>
                    <a:ea typeface="黑体" panose="02010609060101010101" pitchFamily="2" charset="-122"/>
                  </a:rPr>
                  <a:t>到 </a:t>
                </a:r>
                <a:r>
                  <a:rPr kumimoji="1" lang="en-US" altLang="zh-CN" sz="1800" b="1" dirty="0">
                    <a:solidFill>
                      <a:srgbClr val="0000CC"/>
                    </a:solidFill>
                    <a:latin typeface="+mn-lt"/>
                    <a:ea typeface="黑体" panose="02010609060101010101" pitchFamily="2" charset="-122"/>
                  </a:rPr>
                  <a:t>HA</a:t>
                </a:r>
                <a:r>
                  <a:rPr kumimoji="1" lang="en-US" altLang="zh-CN" sz="1800" b="1" baseline="-25000" dirty="0">
                    <a:solidFill>
                      <a:srgbClr val="0000CC"/>
                    </a:solidFill>
                    <a:latin typeface="+mn-lt"/>
                    <a:ea typeface="黑体" panose="02010609060101010101" pitchFamily="2" charset="-122"/>
                  </a:rPr>
                  <a:t>3</a:t>
                </a:r>
                <a:endParaRPr kumimoji="1" lang="en-US" altLang="zh-CN" sz="1800" b="1" baseline="-25000" dirty="0">
                  <a:solidFill>
                    <a:srgbClr val="0000CC"/>
                  </a:solidFill>
                  <a:latin typeface="+mn-lt"/>
                  <a:ea typeface="黑体" panose="02010609060101010101" pitchFamily="2" charset="-122"/>
                </a:endParaRP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4" name="Group 142"/>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baseline="-25000">
                  <a:solidFill>
                    <a:srgbClr val="0000CC"/>
                  </a:solidFill>
                  <a:latin typeface="+mn-lt"/>
                  <a:ea typeface="黑体" panose="02010609060101010101" pitchFamily="2" charset="-122"/>
                </a:endParaRP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5" name="Group 145"/>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anose="02010609060101010101" pitchFamily="2" charset="-122"/>
                  </a:rPr>
                  <a:t>  IP</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 IP</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1" name="Group 133"/>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2" name="Group 136"/>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ln>
            <a:effectLst/>
          </p:spPr>
          <p:txBody>
            <a:bodyPr rot="10800000" wrap="none" anchor="ctr"/>
            <a:lstStyle/>
            <a:p>
              <a:pPr algn="ctr"/>
              <a:endParaRPr kumimoji="1" lang="zh-CN" altLang="zh-CN" sz="1800" b="1">
                <a:solidFill>
                  <a:srgbClr val="0000CC"/>
                </a:solidFill>
                <a:latin typeface="+mn-lt"/>
                <a:ea typeface="黑体" panose="02010609060101010101"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IP </a:t>
              </a:r>
              <a:r>
                <a:rPr kumimoji="1" lang="zh-CN" altLang="en-US" sz="1800" b="1" dirty="0">
                  <a:solidFill>
                    <a:srgbClr val="0000CC"/>
                  </a:solidFill>
                  <a:latin typeface="+mn-lt"/>
                  <a:ea typeface="黑体" panose="02010609060101010101" pitchFamily="2" charset="-122"/>
                </a:rPr>
                <a:t>数据报</a:t>
              </a:r>
              <a:endParaRPr kumimoji="1" lang="zh-CN" altLang="en-US" sz="1800" b="1" dirty="0">
                <a:solidFill>
                  <a:srgbClr val="0000CC"/>
                </a:solidFill>
                <a:latin typeface="+mn-lt"/>
                <a:ea typeface="黑体" panose="02010609060101010101" pitchFamily="2" charset="-122"/>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5" name="Rectangle 111"/>
          <p:cNvSpPr>
            <a:spLocks noChangeArrowheads="1"/>
          </p:cNvSpPr>
          <p:nvPr/>
        </p:nvSpPr>
        <p:spPr bwMode="auto">
          <a:xfrm>
            <a:off x="0" y="0"/>
            <a:ext cx="9906000" cy="1989138"/>
          </a:xfrm>
          <a:prstGeom prst="rect">
            <a:avLst/>
          </a:prstGeom>
          <a:solidFill>
            <a:srgbClr val="FFFF99"/>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816" name="Text Box 112"/>
          <p:cNvSpPr txBox="1">
            <a:spLocks noChangeArrowheads="1"/>
          </p:cNvSpPr>
          <p:nvPr/>
        </p:nvSpPr>
        <p:spPr bwMode="auto">
          <a:xfrm>
            <a:off x="1568450" y="116632"/>
            <a:ext cx="7133696" cy="1717393"/>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10000"/>
              </a:lnSpc>
            </a:pPr>
            <a:r>
              <a:rPr lang="en-US" altLang="zh-CN" sz="2400" b="1" dirty="0">
                <a:solidFill>
                  <a:srgbClr val="C00000"/>
                </a:solidFill>
                <a:latin typeface="+mn-lt"/>
                <a:ea typeface="黑体" panose="02010609060101010101" pitchFamily="2" charset="-122"/>
              </a:rPr>
              <a:t>IP </a:t>
            </a:r>
            <a:r>
              <a:rPr lang="zh-CN" altLang="en-US" sz="2400" b="1" dirty="0">
                <a:solidFill>
                  <a:srgbClr val="C00000"/>
                </a:solidFill>
                <a:latin typeface="+mn-lt"/>
                <a:ea typeface="黑体" panose="02010609060101010101" pitchFamily="2" charset="-122"/>
              </a:rPr>
              <a:t>层抽象的互联网屏蔽了下层很复杂的细节。</a:t>
            </a:r>
            <a:endParaRPr lang="zh-CN" altLang="en-US" sz="2400" b="1" dirty="0">
              <a:solidFill>
                <a:srgbClr val="C00000"/>
              </a:solidFill>
              <a:latin typeface="+mn-lt"/>
              <a:ea typeface="黑体" panose="02010609060101010101" pitchFamily="2" charset="-122"/>
            </a:endParaRPr>
          </a:p>
          <a:p>
            <a:pPr algn="ctr">
              <a:lnSpc>
                <a:spcPct val="110000"/>
              </a:lnSpc>
            </a:pPr>
            <a:r>
              <a:rPr lang="zh-CN" altLang="en-US" sz="2400" b="1" dirty="0">
                <a:solidFill>
                  <a:srgbClr val="000099"/>
                </a:solidFill>
                <a:latin typeface="+mn-lt"/>
                <a:ea typeface="黑体" panose="02010609060101010101" pitchFamily="2" charset="-122"/>
              </a:rPr>
              <a:t>在抽象的网络层上讨论问题，就能够使用</a:t>
            </a:r>
            <a:endParaRPr lang="zh-CN" altLang="en-US" sz="2400" b="1" dirty="0">
              <a:solidFill>
                <a:srgbClr val="000099"/>
              </a:solidFill>
              <a:latin typeface="+mn-lt"/>
              <a:ea typeface="黑体" panose="02010609060101010101" pitchFamily="2" charset="-122"/>
            </a:endParaRPr>
          </a:p>
          <a:p>
            <a:pPr algn="ctr">
              <a:lnSpc>
                <a:spcPct val="110000"/>
              </a:lnSpc>
            </a:pPr>
            <a:r>
              <a:rPr lang="zh-CN" altLang="en-US" sz="2400" b="1" dirty="0">
                <a:solidFill>
                  <a:srgbClr val="000099"/>
                </a:solidFill>
                <a:latin typeface="+mn-lt"/>
                <a:ea typeface="黑体" panose="02010609060101010101" pitchFamily="2" charset="-122"/>
              </a:rPr>
              <a:t>统一的、抽象的 </a:t>
            </a:r>
            <a:r>
              <a:rPr lang="en-US" altLang="zh-CN" sz="2400" b="1" dirty="0">
                <a:solidFill>
                  <a:srgbClr val="000099"/>
                </a:solidFill>
                <a:latin typeface="+mn-lt"/>
                <a:ea typeface="黑体" panose="02010609060101010101" pitchFamily="2" charset="-122"/>
              </a:rPr>
              <a:t>IP </a:t>
            </a:r>
            <a:r>
              <a:rPr lang="zh-CN" altLang="en-US" sz="2400" b="1" dirty="0">
                <a:solidFill>
                  <a:srgbClr val="000099"/>
                </a:solidFill>
                <a:latin typeface="+mn-lt"/>
                <a:ea typeface="黑体" panose="02010609060101010101" pitchFamily="2" charset="-122"/>
              </a:rPr>
              <a:t>地址</a:t>
            </a:r>
            <a:endParaRPr lang="zh-CN" altLang="en-US" sz="2400" b="1" dirty="0">
              <a:solidFill>
                <a:srgbClr val="000099"/>
              </a:solidFill>
              <a:latin typeface="+mn-lt"/>
              <a:ea typeface="黑体" panose="02010609060101010101" pitchFamily="2" charset="-122"/>
            </a:endParaRPr>
          </a:p>
          <a:p>
            <a:pPr algn="ctr">
              <a:lnSpc>
                <a:spcPct val="110000"/>
              </a:lnSpc>
            </a:pPr>
            <a:r>
              <a:rPr lang="zh-CN" altLang="en-US" sz="2400" b="1" dirty="0">
                <a:solidFill>
                  <a:srgbClr val="000099"/>
                </a:solidFill>
                <a:latin typeface="+mn-lt"/>
                <a:ea typeface="黑体" panose="02010609060101010101" pitchFamily="2" charset="-122"/>
              </a:rPr>
              <a:t>研究主机和主机或主机和路由器之间的通信 。</a:t>
            </a:r>
            <a:endParaRPr lang="zh-CN" altLang="en-US" sz="2400" b="1" dirty="0">
              <a:solidFill>
                <a:srgbClr val="000099"/>
              </a:solidFill>
              <a:latin typeface="+mn-lt"/>
              <a:ea typeface="黑体" panose="02010609060101010101" pitchFamily="2" charset="-122"/>
            </a:endParaRPr>
          </a:p>
        </p:txBody>
      </p:sp>
      <p:grpSp>
        <p:nvGrpSpPr>
          <p:cNvPr id="3" name="组合 2"/>
          <p:cNvGrpSpPr/>
          <p:nvPr/>
        </p:nvGrpSpPr>
        <p:grpSpPr>
          <a:xfrm>
            <a:off x="39556" y="2035176"/>
            <a:ext cx="9881923" cy="4352369"/>
            <a:chOff x="39556" y="2035176"/>
            <a:chExt cx="9881923" cy="4352369"/>
          </a:xfrm>
        </p:grpSpPr>
        <p:sp>
          <p:nvSpPr>
            <p:cNvPr id="81" name="Freeform 77"/>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2" name="Freeform 78"/>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89" name="Group 85"/>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91" name="Group 95"/>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02" name="Text Box 109"/>
            <p:cNvSpPr txBox="1">
              <a:spLocks noChangeArrowheads="1"/>
            </p:cNvSpPr>
            <p:nvPr/>
          </p:nvSpPr>
          <p:spPr bwMode="auto">
            <a:xfrm>
              <a:off x="116946" y="2060576"/>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主机 </a:t>
              </a:r>
              <a:r>
                <a:rPr kumimoji="1" lang="en-US" altLang="zh-CN" sz="1800" b="1">
                  <a:solidFill>
                    <a:srgbClr val="0000CC"/>
                  </a:solidFill>
                  <a:latin typeface="+mn-lt"/>
                  <a:ea typeface="黑体" panose="02010609060101010101" pitchFamily="2" charset="-122"/>
                </a:rPr>
                <a:t>H</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IP </a:t>
              </a:r>
              <a:r>
                <a:rPr kumimoji="1" lang="zh-CN" altLang="en-US" sz="2400" b="1">
                  <a:solidFill>
                    <a:srgbClr val="0000CC"/>
                  </a:solidFill>
                  <a:latin typeface="+mn-lt"/>
                  <a:ea typeface="黑体" panose="02010609060101010101" pitchFamily="2" charset="-122"/>
                </a:rPr>
                <a:t>层上的互联网</a:t>
              </a:r>
              <a:endParaRPr kumimoji="1" lang="zh-CN" altLang="en-US" sz="2400" b="1">
                <a:solidFill>
                  <a:srgbClr val="0000CC"/>
                </a:solidFill>
                <a:latin typeface="+mn-lt"/>
                <a:ea typeface="黑体" panose="02010609060101010101" pitchFamily="2" charset="-122"/>
              </a:endParaRPr>
            </a:p>
          </p:txBody>
        </p:sp>
        <p:sp>
          <p:nvSpPr>
            <p:cNvPr id="107" name="Text Box 114"/>
            <p:cNvSpPr txBox="1">
              <a:spLocks noChangeArrowheads="1"/>
            </p:cNvSpPr>
            <p:nvPr/>
          </p:nvSpPr>
          <p:spPr bwMode="auto">
            <a:xfrm>
              <a:off x="1073150" y="5948363"/>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MAC </a:t>
              </a:r>
              <a:r>
                <a:rPr kumimoji="1" lang="zh-CN" altLang="en-US" sz="1800" b="1" dirty="0">
                  <a:solidFill>
                    <a:srgbClr val="0000CC"/>
                  </a:solidFill>
                  <a:latin typeface="+mn-lt"/>
                  <a:ea typeface="黑体" panose="02010609060101010101" pitchFamily="2" charset="-122"/>
                </a:rPr>
                <a:t>帧</a:t>
              </a:r>
              <a:endParaRPr kumimoji="1" lang="zh-CN" altLang="en-US" sz="1800" b="1" dirty="0">
                <a:solidFill>
                  <a:srgbClr val="0000CC"/>
                </a:solidFill>
                <a:latin typeface="+mn-lt"/>
                <a:ea typeface="黑体" panose="02010609060101010101" pitchFamily="2" charset="-122"/>
              </a:endParaRPr>
            </a:p>
          </p:txBody>
        </p:sp>
        <p:grpSp>
          <p:nvGrpSpPr>
            <p:cNvPr id="108" name="Group 115"/>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7" name="Freeform 127"/>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8" name="Freeform 128"/>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grpSp>
          <p:nvGrpSpPr>
            <p:cNvPr id="123" name="Group 139"/>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baseline="-25000">
                  <a:solidFill>
                    <a:srgbClr val="0000CC"/>
                  </a:solidFill>
                  <a:latin typeface="+mn-lt"/>
                  <a:ea typeface="黑体" panose="02010609060101010101" pitchFamily="2" charset="-122"/>
                </a:endParaRP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4" name="Group 142"/>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baseline="-25000">
                  <a:solidFill>
                    <a:srgbClr val="0000CC"/>
                  </a:solidFill>
                  <a:latin typeface="+mn-lt"/>
                  <a:ea typeface="黑体" panose="02010609060101010101" pitchFamily="2" charset="-122"/>
                </a:endParaRP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5" name="Group 145"/>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anose="02010609060101010101" pitchFamily="2" charset="-122"/>
                  </a:rPr>
                  <a:t>  IP</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 IP</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1" name="Group 133"/>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2" name="Group 136"/>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ln>
            <a:effectLst/>
          </p:spPr>
          <p:txBody>
            <a:bodyPr rot="10800000" wrap="none" anchor="ctr"/>
            <a:lstStyle/>
            <a:p>
              <a:pPr algn="ctr"/>
              <a:endParaRPr kumimoji="1" lang="zh-CN" altLang="zh-CN" sz="1800" b="1">
                <a:solidFill>
                  <a:srgbClr val="0000CC"/>
                </a:solidFill>
                <a:latin typeface="+mn-lt"/>
                <a:ea typeface="黑体" panose="02010609060101010101"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IP </a:t>
              </a:r>
              <a:r>
                <a:rPr kumimoji="1" lang="zh-CN" altLang="en-US" sz="1800" b="1" dirty="0">
                  <a:solidFill>
                    <a:srgbClr val="0000CC"/>
                  </a:solidFill>
                  <a:latin typeface="+mn-lt"/>
                  <a:ea typeface="黑体" panose="02010609060101010101" pitchFamily="2" charset="-122"/>
                </a:rPr>
                <a:t>数据报</a:t>
              </a:r>
              <a:endParaRPr kumimoji="1" lang="zh-CN" altLang="en-US" sz="1800" b="1" dirty="0">
                <a:solidFill>
                  <a:srgbClr val="0000CC"/>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820" y="260648"/>
            <a:ext cx="9066212" cy="1512168"/>
          </a:xfrm>
        </p:spPr>
        <p:txBody>
          <a:bodyPr/>
          <a:lstStyle/>
          <a:p>
            <a:pPr algn="ctr"/>
            <a:r>
              <a:rPr lang="zh-CN" altLang="en-US" dirty="0"/>
              <a:t>主机 </a:t>
            </a:r>
            <a:r>
              <a:rPr lang="en-US" altLang="zh-CN" dirty="0"/>
              <a:t>H</a:t>
            </a:r>
            <a:r>
              <a:rPr lang="en-US" altLang="zh-CN" baseline="-25000" dirty="0"/>
              <a:t>1</a:t>
            </a:r>
            <a:r>
              <a:rPr lang="en-US" altLang="zh-CN" dirty="0"/>
              <a:t> </a:t>
            </a:r>
            <a:r>
              <a:rPr lang="zh-CN" altLang="en-US" dirty="0"/>
              <a:t>与 </a:t>
            </a:r>
            <a:r>
              <a:rPr lang="en-US" altLang="zh-CN" dirty="0"/>
              <a:t>H</a:t>
            </a:r>
            <a:r>
              <a:rPr lang="en-US" altLang="zh-CN" baseline="-25000" dirty="0"/>
              <a:t>2</a:t>
            </a:r>
            <a:r>
              <a:rPr lang="en-US" altLang="zh-CN" dirty="0"/>
              <a:t> </a:t>
            </a:r>
            <a:r>
              <a:rPr lang="zh-CN" altLang="en-US" dirty="0"/>
              <a:t>通信中使用的</a:t>
            </a:r>
            <a:br>
              <a:rPr lang="en-US" altLang="zh-CN" dirty="0"/>
            </a:br>
            <a:r>
              <a:rPr lang="en-US" altLang="zh-CN" dirty="0"/>
              <a:t>IP</a:t>
            </a:r>
            <a:r>
              <a:rPr lang="zh-CN" altLang="zh-CN" dirty="0"/>
              <a:t>地址</a:t>
            </a:r>
            <a:r>
              <a:rPr lang="en-US" altLang="zh-CN" dirty="0"/>
              <a:t> </a:t>
            </a:r>
            <a:r>
              <a:rPr lang="zh-CN" altLang="zh-CN" dirty="0"/>
              <a:t>与</a:t>
            </a:r>
            <a:r>
              <a:rPr lang="en-US" altLang="zh-CN" dirty="0"/>
              <a:t> </a:t>
            </a:r>
            <a:r>
              <a:rPr lang="zh-CN" altLang="zh-CN" dirty="0"/>
              <a:t>硬件地址</a:t>
            </a:r>
            <a:r>
              <a:rPr lang="en-US" altLang="zh-CN" dirty="0"/>
              <a:t> HA</a:t>
            </a:r>
            <a:endParaRPr lang="zh-CN" altLang="en-US" dirty="0"/>
          </a:p>
        </p:txBody>
      </p:sp>
      <p:graphicFrame>
        <p:nvGraphicFramePr>
          <p:cNvPr id="4" name="内容占位符 3"/>
          <p:cNvGraphicFramePr>
            <a:graphicFrameLocks noGrp="1"/>
          </p:cNvGraphicFramePr>
          <p:nvPr>
            <p:ph idx="1"/>
          </p:nvPr>
        </p:nvGraphicFramePr>
        <p:xfrm>
          <a:off x="632520" y="2132855"/>
          <a:ext cx="9073008" cy="2952329"/>
        </p:xfrm>
        <a:graphic>
          <a:graphicData uri="http://schemas.openxmlformats.org/drawingml/2006/table">
            <a:tbl>
              <a:tblPr>
                <a:tableStyleId>{5C22544A-7EE6-4342-B048-85BDC9FD1C3A}</a:tableStyleId>
              </a:tblPr>
              <a:tblGrid>
                <a:gridCol w="1742358"/>
                <a:gridCol w="1912344"/>
                <a:gridCol w="1912344"/>
                <a:gridCol w="1752981"/>
                <a:gridCol w="1752981"/>
              </a:tblGrid>
              <a:tr h="984109">
                <a:tc rowSpan="2">
                  <a:txBody>
                    <a:bodyPr/>
                    <a:lstStyle/>
                    <a:p>
                      <a:pPr algn="ctr">
                        <a:lnSpc>
                          <a:spcPct val="100000"/>
                        </a:lnSpc>
                        <a:spcAft>
                          <a:spcPts val="0"/>
                        </a:spcAft>
                      </a:pPr>
                      <a:r>
                        <a:rPr lang="en-US" sz="2400" b="1" dirty="0">
                          <a:solidFill>
                            <a:schemeClr val="tx1"/>
                          </a:solidFill>
                          <a:effectLst/>
                          <a:latin typeface="+mn-lt"/>
                          <a:ea typeface="黑体" panose="02010609060101010101" pitchFamily="2" charset="-122"/>
                        </a:rPr>
                        <a:t> </a:t>
                      </a:r>
                      <a:endParaRPr lang="zh-CN" sz="2400" b="1" dirty="0">
                        <a:solidFill>
                          <a:schemeClr val="tx1"/>
                        </a:solidFill>
                        <a:effectLst/>
                        <a:latin typeface="+mn-lt"/>
                        <a:ea typeface="黑体" panose="02010609060101010101" pitchFamily="2" charset="-122"/>
                      </a:endParaRPr>
                    </a:p>
                  </a:txBody>
                  <a:tcPr marL="68580" marR="68580" marT="0" marB="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gridSpan="2">
                  <a:txBody>
                    <a:bodyPr/>
                    <a:lstStyle/>
                    <a:p>
                      <a:pPr algn="ctr">
                        <a:lnSpc>
                          <a:spcPct val="100000"/>
                        </a:lnSpc>
                        <a:spcAft>
                          <a:spcPts val="0"/>
                        </a:spcAft>
                      </a:pPr>
                      <a:r>
                        <a:rPr lang="zh-CN" sz="2400" b="1" dirty="0">
                          <a:solidFill>
                            <a:schemeClr val="tx1"/>
                          </a:solidFill>
                          <a:effectLst/>
                          <a:latin typeface="+mn-lt"/>
                          <a:ea typeface="黑体" panose="02010609060101010101" pitchFamily="2" charset="-122"/>
                        </a:rPr>
                        <a:t>在网络层</a:t>
                      </a:r>
                      <a:endParaRPr lang="zh-CN" sz="2400" b="1" dirty="0">
                        <a:solidFill>
                          <a:schemeClr val="tx1"/>
                        </a:solidFill>
                        <a:effectLst/>
                        <a:latin typeface="+mn-lt"/>
                        <a:ea typeface="黑体" panose="02010609060101010101" pitchFamily="2" charset="-122"/>
                      </a:endParaRPr>
                    </a:p>
                    <a:p>
                      <a:pPr algn="ctr">
                        <a:lnSpc>
                          <a:spcPct val="100000"/>
                        </a:lnSpc>
                        <a:spcAft>
                          <a:spcPts val="0"/>
                        </a:spcAft>
                      </a:pPr>
                      <a:r>
                        <a:rPr lang="zh-CN" sz="2400" b="1" dirty="0">
                          <a:solidFill>
                            <a:schemeClr val="tx1"/>
                          </a:solidFill>
                          <a:effectLst/>
                          <a:latin typeface="+mn-lt"/>
                          <a:ea typeface="黑体" panose="02010609060101010101" pitchFamily="2" charset="-122"/>
                        </a:rPr>
                        <a:t>写入</a:t>
                      </a:r>
                      <a:r>
                        <a:rPr lang="en-US" altLang="zh-CN" sz="2400" b="1" dirty="0">
                          <a:solidFill>
                            <a:schemeClr val="tx1"/>
                          </a:solidFill>
                          <a:effectLst/>
                          <a:latin typeface="+mn-lt"/>
                          <a:ea typeface="黑体" panose="02010609060101010101" pitchFamily="2" charset="-122"/>
                        </a:rPr>
                        <a:t> </a:t>
                      </a:r>
                      <a:r>
                        <a:rPr lang="en-US" sz="2400" b="1" dirty="0">
                          <a:solidFill>
                            <a:schemeClr val="tx1"/>
                          </a:solidFill>
                          <a:effectLst/>
                          <a:latin typeface="+mn-lt"/>
                          <a:ea typeface="黑体" panose="02010609060101010101" pitchFamily="2" charset="-122"/>
                        </a:rPr>
                        <a:t>IP </a:t>
                      </a:r>
                      <a:r>
                        <a:rPr lang="zh-CN" sz="2400" b="1" dirty="0">
                          <a:solidFill>
                            <a:schemeClr val="tx1"/>
                          </a:solidFill>
                          <a:effectLst/>
                          <a:latin typeface="+mn-lt"/>
                          <a:ea typeface="黑体" panose="02010609060101010101" pitchFamily="2" charset="-122"/>
                        </a:rPr>
                        <a:t>数据报首部的地址</a:t>
                      </a:r>
                      <a:endParaRPr lang="zh-CN" sz="2400" b="1" dirty="0">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cPr/>
                </a:tc>
                <a:tc gridSpan="2">
                  <a:txBody>
                    <a:bodyPr/>
                    <a:lstStyle/>
                    <a:p>
                      <a:pPr algn="ctr">
                        <a:lnSpc>
                          <a:spcPct val="100000"/>
                        </a:lnSpc>
                        <a:spcAft>
                          <a:spcPts val="0"/>
                        </a:spcAft>
                      </a:pPr>
                      <a:r>
                        <a:rPr lang="zh-CN" sz="2400" b="1" dirty="0">
                          <a:solidFill>
                            <a:schemeClr val="tx1"/>
                          </a:solidFill>
                          <a:effectLst/>
                          <a:latin typeface="+mn-lt"/>
                          <a:ea typeface="黑体" panose="02010609060101010101" pitchFamily="2" charset="-122"/>
                        </a:rPr>
                        <a:t>在数据链路层</a:t>
                      </a:r>
                      <a:endParaRPr lang="zh-CN" sz="2400" b="1" dirty="0">
                        <a:solidFill>
                          <a:schemeClr val="tx1"/>
                        </a:solidFill>
                        <a:effectLst/>
                        <a:latin typeface="+mn-lt"/>
                        <a:ea typeface="黑体" panose="02010609060101010101" pitchFamily="2" charset="-122"/>
                      </a:endParaRPr>
                    </a:p>
                    <a:p>
                      <a:pPr algn="ctr">
                        <a:lnSpc>
                          <a:spcPct val="100000"/>
                        </a:lnSpc>
                        <a:spcAft>
                          <a:spcPts val="0"/>
                        </a:spcAft>
                      </a:pPr>
                      <a:r>
                        <a:rPr lang="zh-CN" sz="2400" b="1" dirty="0">
                          <a:solidFill>
                            <a:schemeClr val="tx1"/>
                          </a:solidFill>
                          <a:effectLst/>
                          <a:latin typeface="+mn-lt"/>
                          <a:ea typeface="黑体" panose="02010609060101010101" pitchFamily="2" charset="-122"/>
                        </a:rPr>
                        <a:t>写入</a:t>
                      </a:r>
                      <a:r>
                        <a:rPr lang="en-US" altLang="zh-CN" sz="2400" b="1" dirty="0">
                          <a:solidFill>
                            <a:schemeClr val="tx1"/>
                          </a:solidFill>
                          <a:effectLst/>
                          <a:latin typeface="+mn-lt"/>
                          <a:ea typeface="黑体" panose="02010609060101010101" pitchFamily="2" charset="-122"/>
                        </a:rPr>
                        <a:t> </a:t>
                      </a:r>
                      <a:r>
                        <a:rPr lang="en-US" sz="2400" b="1" dirty="0">
                          <a:solidFill>
                            <a:schemeClr val="tx1"/>
                          </a:solidFill>
                          <a:effectLst/>
                          <a:latin typeface="+mn-lt"/>
                          <a:ea typeface="黑体" panose="02010609060101010101" pitchFamily="2" charset="-122"/>
                        </a:rPr>
                        <a:t>MAC </a:t>
                      </a:r>
                      <a:r>
                        <a:rPr lang="zh-CN" sz="2400" b="1" dirty="0">
                          <a:solidFill>
                            <a:schemeClr val="tx1"/>
                          </a:solidFill>
                          <a:effectLst/>
                          <a:latin typeface="+mn-lt"/>
                          <a:ea typeface="黑体" panose="02010609060101010101" pitchFamily="2" charset="-122"/>
                        </a:rPr>
                        <a:t>帧首部的地址</a:t>
                      </a:r>
                      <a:endParaRPr lang="zh-CN" sz="2400" b="1" dirty="0">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cPr/>
                </a:tc>
              </a:tr>
              <a:tr h="492055">
                <a:tc vMerge="1">
                  <a:tcPr/>
                </a:tc>
                <a:tc>
                  <a:txBody>
                    <a:bodyPr/>
                    <a:lstStyle/>
                    <a:p>
                      <a:pPr algn="ctr">
                        <a:lnSpc>
                          <a:spcPct val="100000"/>
                        </a:lnSpc>
                        <a:spcAft>
                          <a:spcPts val="0"/>
                        </a:spcAft>
                      </a:pPr>
                      <a:r>
                        <a:rPr lang="zh-CN" sz="2400" b="1">
                          <a:solidFill>
                            <a:schemeClr val="tx1"/>
                          </a:solidFill>
                          <a:effectLst/>
                          <a:latin typeface="+mn-lt"/>
                          <a:ea typeface="黑体" panose="02010609060101010101" pitchFamily="2" charset="-122"/>
                        </a:rPr>
                        <a:t>源地址</a:t>
                      </a:r>
                      <a:endParaRPr lang="zh-CN" sz="2400" b="1">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a:solidFill>
                            <a:schemeClr val="tx1"/>
                          </a:solidFill>
                          <a:effectLst/>
                          <a:latin typeface="+mn-lt"/>
                          <a:ea typeface="黑体" panose="02010609060101010101" pitchFamily="2" charset="-122"/>
                        </a:rPr>
                        <a:t>目的地址</a:t>
                      </a:r>
                      <a:endParaRPr lang="zh-CN" sz="2400" b="1">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a:solidFill>
                            <a:schemeClr val="tx1"/>
                          </a:solidFill>
                          <a:effectLst/>
                          <a:latin typeface="+mn-lt"/>
                          <a:ea typeface="黑体" panose="02010609060101010101" pitchFamily="2" charset="-122"/>
                        </a:rPr>
                        <a:t>源地址</a:t>
                      </a:r>
                      <a:endParaRPr lang="zh-CN" sz="2400" b="1">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400" b="1" dirty="0">
                          <a:solidFill>
                            <a:schemeClr val="tx1"/>
                          </a:solidFill>
                          <a:effectLst/>
                          <a:latin typeface="+mn-lt"/>
                          <a:ea typeface="黑体" panose="02010609060101010101" pitchFamily="2" charset="-122"/>
                        </a:rPr>
                        <a:t>目的地址</a:t>
                      </a:r>
                      <a:endParaRPr lang="zh-CN" sz="2400" b="1" dirty="0">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dirty="0">
                          <a:solidFill>
                            <a:schemeClr val="tx1"/>
                          </a:solidFill>
                          <a:effectLst/>
                          <a:latin typeface="+mn-lt"/>
                          <a:ea typeface="黑体" panose="02010609060101010101" pitchFamily="2" charset="-122"/>
                        </a:rPr>
                        <a:t>从</a:t>
                      </a:r>
                      <a:r>
                        <a:rPr lang="en-US" altLang="zh-CN" sz="2400" b="1" dirty="0">
                          <a:solidFill>
                            <a:schemeClr val="tx1"/>
                          </a:solidFill>
                          <a:effectLst/>
                          <a:latin typeface="+mn-lt"/>
                          <a:ea typeface="黑体" panose="02010609060101010101" pitchFamily="2" charset="-122"/>
                        </a:rPr>
                        <a:t> </a:t>
                      </a:r>
                      <a:r>
                        <a:rPr lang="en-US" sz="2400" b="1" dirty="0">
                          <a:solidFill>
                            <a:schemeClr val="tx1"/>
                          </a:solidFill>
                          <a:effectLst/>
                          <a:latin typeface="+mn-lt"/>
                          <a:ea typeface="黑体" panose="02010609060101010101" pitchFamily="2" charset="-122"/>
                        </a:rPr>
                        <a:t>H</a:t>
                      </a:r>
                      <a:r>
                        <a:rPr lang="en-US" sz="2400" b="1" baseline="-25000" dirty="0">
                          <a:solidFill>
                            <a:schemeClr val="tx1"/>
                          </a:solidFill>
                          <a:effectLst/>
                          <a:latin typeface="+mn-lt"/>
                          <a:ea typeface="黑体" panose="02010609060101010101" pitchFamily="2" charset="-122"/>
                        </a:rPr>
                        <a:t>1 </a:t>
                      </a:r>
                      <a:r>
                        <a:rPr lang="zh-CN" sz="2400" b="1" dirty="0">
                          <a:solidFill>
                            <a:schemeClr val="tx1"/>
                          </a:solidFill>
                          <a:effectLst/>
                          <a:latin typeface="+mn-lt"/>
                          <a:ea typeface="黑体" panose="02010609060101010101" pitchFamily="2" charset="-122"/>
                        </a:rPr>
                        <a:t>到</a:t>
                      </a:r>
                      <a:r>
                        <a:rPr lang="en-US" altLang="zh-CN" sz="2400" b="1" dirty="0">
                          <a:solidFill>
                            <a:schemeClr val="tx1"/>
                          </a:solidFill>
                          <a:effectLst/>
                          <a:latin typeface="+mn-lt"/>
                          <a:ea typeface="黑体" panose="02010609060101010101" pitchFamily="2" charset="-122"/>
                        </a:rPr>
                        <a:t> </a:t>
                      </a:r>
                      <a:r>
                        <a:rPr lang="en-US" sz="2400" b="1" dirty="0">
                          <a:solidFill>
                            <a:schemeClr val="tx1"/>
                          </a:solidFill>
                          <a:effectLst/>
                          <a:latin typeface="+mn-lt"/>
                          <a:ea typeface="黑体" panose="02010609060101010101" pitchFamily="2" charset="-122"/>
                        </a:rPr>
                        <a:t>R</a:t>
                      </a:r>
                      <a:r>
                        <a:rPr lang="en-US" sz="2400" b="1" baseline="-25000" dirty="0">
                          <a:solidFill>
                            <a:schemeClr val="tx1"/>
                          </a:solidFill>
                          <a:effectLst/>
                          <a:latin typeface="+mn-lt"/>
                          <a:ea typeface="黑体" panose="02010609060101010101" pitchFamily="2" charset="-122"/>
                        </a:rPr>
                        <a:t>1</a:t>
                      </a:r>
                      <a:endParaRPr lang="zh-CN" sz="2400" b="1" dirty="0">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anose="02010609060101010101" pitchFamily="2" charset="-122"/>
                        </a:rPr>
                        <a:t>IP</a:t>
                      </a:r>
                      <a:r>
                        <a:rPr lang="en-US" sz="2800" b="1" baseline="-25000" dirty="0">
                          <a:solidFill>
                            <a:srgbClr val="000099"/>
                          </a:solidFill>
                          <a:effectLst/>
                          <a:latin typeface="+mn-lt"/>
                          <a:ea typeface="黑体" panose="02010609060101010101" pitchFamily="2" charset="-122"/>
                        </a:rPr>
                        <a:t>1</a:t>
                      </a:r>
                      <a:endParaRPr lang="zh-CN" sz="2800" b="1" dirty="0">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anose="02010609060101010101" pitchFamily="2" charset="-122"/>
                        </a:rPr>
                        <a:t>IP</a:t>
                      </a:r>
                      <a:r>
                        <a:rPr lang="en-US" sz="2800" b="1" baseline="-25000" dirty="0">
                          <a:solidFill>
                            <a:srgbClr val="000099"/>
                          </a:solidFill>
                          <a:effectLst/>
                          <a:latin typeface="+mn-lt"/>
                          <a:ea typeface="黑体" panose="02010609060101010101" pitchFamily="2" charset="-122"/>
                        </a:rPr>
                        <a:t>2</a:t>
                      </a:r>
                      <a:endParaRPr lang="zh-CN" sz="2800" b="1" dirty="0">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anose="02010609060101010101" pitchFamily="2" charset="-122"/>
                        </a:rPr>
                        <a:t>HA</a:t>
                      </a:r>
                      <a:r>
                        <a:rPr lang="en-US" sz="2800" b="1" baseline="-25000" dirty="0">
                          <a:solidFill>
                            <a:srgbClr val="000099"/>
                          </a:solidFill>
                          <a:effectLst/>
                          <a:latin typeface="+mn-lt"/>
                          <a:ea typeface="黑体" panose="02010609060101010101" pitchFamily="2" charset="-122"/>
                        </a:rPr>
                        <a:t>1</a:t>
                      </a:r>
                      <a:endParaRPr lang="zh-CN" sz="2800" b="1" dirty="0">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anose="02010609060101010101" pitchFamily="2" charset="-122"/>
                        </a:rPr>
                        <a:t>HA</a:t>
                      </a:r>
                      <a:r>
                        <a:rPr lang="en-US" sz="2800" b="1" baseline="-25000">
                          <a:solidFill>
                            <a:srgbClr val="000099"/>
                          </a:solidFill>
                          <a:effectLst/>
                          <a:latin typeface="+mn-lt"/>
                          <a:ea typeface="黑体" panose="02010609060101010101" pitchFamily="2" charset="-122"/>
                        </a:rPr>
                        <a:t>3</a:t>
                      </a:r>
                      <a:endParaRPr lang="zh-CN" sz="2800" b="1">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dirty="0">
                          <a:solidFill>
                            <a:schemeClr val="tx1"/>
                          </a:solidFill>
                          <a:effectLst/>
                          <a:latin typeface="+mn-lt"/>
                          <a:ea typeface="黑体" panose="02010609060101010101" pitchFamily="2" charset="-122"/>
                        </a:rPr>
                        <a:t>从</a:t>
                      </a:r>
                      <a:r>
                        <a:rPr lang="en-US" altLang="zh-CN" sz="2400" b="1" dirty="0">
                          <a:solidFill>
                            <a:schemeClr val="tx1"/>
                          </a:solidFill>
                          <a:effectLst/>
                          <a:latin typeface="+mn-lt"/>
                          <a:ea typeface="黑体" panose="02010609060101010101" pitchFamily="2" charset="-122"/>
                        </a:rPr>
                        <a:t> </a:t>
                      </a:r>
                      <a:r>
                        <a:rPr lang="en-US" sz="2400" b="1" dirty="0">
                          <a:solidFill>
                            <a:schemeClr val="tx1"/>
                          </a:solidFill>
                          <a:effectLst/>
                          <a:latin typeface="+mn-lt"/>
                          <a:ea typeface="黑体" panose="02010609060101010101" pitchFamily="2" charset="-122"/>
                        </a:rPr>
                        <a:t>R</a:t>
                      </a:r>
                      <a:r>
                        <a:rPr lang="en-US" sz="2400" b="1" baseline="-25000" dirty="0">
                          <a:solidFill>
                            <a:schemeClr val="tx1"/>
                          </a:solidFill>
                          <a:effectLst/>
                          <a:latin typeface="+mn-lt"/>
                          <a:ea typeface="黑体" panose="02010609060101010101" pitchFamily="2" charset="-122"/>
                        </a:rPr>
                        <a:t>1 </a:t>
                      </a:r>
                      <a:r>
                        <a:rPr lang="zh-CN" sz="2400" b="1" dirty="0">
                          <a:solidFill>
                            <a:schemeClr val="tx1"/>
                          </a:solidFill>
                          <a:effectLst/>
                          <a:latin typeface="+mn-lt"/>
                          <a:ea typeface="黑体" panose="02010609060101010101" pitchFamily="2" charset="-122"/>
                        </a:rPr>
                        <a:t>到</a:t>
                      </a:r>
                      <a:r>
                        <a:rPr lang="en-US" altLang="zh-CN" sz="2400" b="1" dirty="0">
                          <a:solidFill>
                            <a:schemeClr val="tx1"/>
                          </a:solidFill>
                          <a:effectLst/>
                          <a:latin typeface="+mn-lt"/>
                          <a:ea typeface="黑体" panose="02010609060101010101" pitchFamily="2" charset="-122"/>
                        </a:rPr>
                        <a:t> </a:t>
                      </a:r>
                      <a:r>
                        <a:rPr lang="en-US" sz="2400" b="1" dirty="0">
                          <a:solidFill>
                            <a:schemeClr val="tx1"/>
                          </a:solidFill>
                          <a:effectLst/>
                          <a:latin typeface="+mn-lt"/>
                          <a:ea typeface="黑体" panose="02010609060101010101" pitchFamily="2" charset="-122"/>
                        </a:rPr>
                        <a:t>R</a:t>
                      </a:r>
                      <a:r>
                        <a:rPr lang="en-US" sz="2400" b="1" baseline="-25000" dirty="0">
                          <a:solidFill>
                            <a:schemeClr val="tx1"/>
                          </a:solidFill>
                          <a:effectLst/>
                          <a:latin typeface="+mn-lt"/>
                          <a:ea typeface="黑体" panose="02010609060101010101" pitchFamily="2" charset="-122"/>
                        </a:rPr>
                        <a:t>2</a:t>
                      </a:r>
                      <a:endParaRPr lang="zh-CN" sz="2400" b="1" dirty="0">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anose="02010609060101010101" pitchFamily="2" charset="-122"/>
                        </a:rPr>
                        <a:t>IP</a:t>
                      </a:r>
                      <a:r>
                        <a:rPr lang="en-US" sz="2800" b="1" baseline="-25000">
                          <a:solidFill>
                            <a:srgbClr val="000099"/>
                          </a:solidFill>
                          <a:effectLst/>
                          <a:latin typeface="+mn-lt"/>
                          <a:ea typeface="黑体" panose="02010609060101010101" pitchFamily="2" charset="-122"/>
                        </a:rPr>
                        <a:t>1</a:t>
                      </a:r>
                      <a:endParaRPr lang="zh-CN" sz="2800" b="1">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anose="02010609060101010101" pitchFamily="2" charset="-122"/>
                        </a:rPr>
                        <a:t>IP</a:t>
                      </a:r>
                      <a:r>
                        <a:rPr lang="en-US" sz="2800" b="1" baseline="-25000">
                          <a:solidFill>
                            <a:srgbClr val="000099"/>
                          </a:solidFill>
                          <a:effectLst/>
                          <a:latin typeface="+mn-lt"/>
                          <a:ea typeface="黑体" panose="02010609060101010101" pitchFamily="2" charset="-122"/>
                        </a:rPr>
                        <a:t>2</a:t>
                      </a:r>
                      <a:endParaRPr lang="zh-CN" sz="2800" b="1">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anose="02010609060101010101" pitchFamily="2" charset="-122"/>
                        </a:rPr>
                        <a:t>HA</a:t>
                      </a:r>
                      <a:r>
                        <a:rPr lang="en-US" sz="2800" b="1" baseline="-25000" dirty="0">
                          <a:solidFill>
                            <a:srgbClr val="000099"/>
                          </a:solidFill>
                          <a:effectLst/>
                          <a:latin typeface="+mn-lt"/>
                          <a:ea typeface="黑体" panose="02010609060101010101" pitchFamily="2" charset="-122"/>
                        </a:rPr>
                        <a:t>4</a:t>
                      </a:r>
                      <a:endParaRPr lang="zh-CN" sz="2800" b="1" dirty="0">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anose="02010609060101010101" pitchFamily="2" charset="-122"/>
                        </a:rPr>
                        <a:t>HA</a:t>
                      </a:r>
                      <a:r>
                        <a:rPr lang="en-US" sz="2800" b="1" baseline="-25000" dirty="0">
                          <a:solidFill>
                            <a:srgbClr val="000099"/>
                          </a:solidFill>
                          <a:effectLst/>
                          <a:latin typeface="+mn-lt"/>
                          <a:ea typeface="黑体" panose="02010609060101010101" pitchFamily="2" charset="-122"/>
                        </a:rPr>
                        <a:t>5</a:t>
                      </a:r>
                      <a:endParaRPr lang="zh-CN" sz="2800" b="1" dirty="0">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492055">
                <a:tc>
                  <a:txBody>
                    <a:bodyPr/>
                    <a:lstStyle/>
                    <a:p>
                      <a:pPr algn="ctr">
                        <a:lnSpc>
                          <a:spcPct val="100000"/>
                        </a:lnSpc>
                        <a:spcAft>
                          <a:spcPts val="0"/>
                        </a:spcAft>
                      </a:pPr>
                      <a:r>
                        <a:rPr lang="zh-CN" sz="2400" b="1" dirty="0">
                          <a:solidFill>
                            <a:schemeClr val="tx1"/>
                          </a:solidFill>
                          <a:effectLst/>
                          <a:latin typeface="+mn-lt"/>
                          <a:ea typeface="黑体" panose="02010609060101010101" pitchFamily="2" charset="-122"/>
                        </a:rPr>
                        <a:t>从</a:t>
                      </a:r>
                      <a:r>
                        <a:rPr lang="en-US" altLang="zh-CN" sz="2400" b="1" dirty="0">
                          <a:solidFill>
                            <a:schemeClr val="tx1"/>
                          </a:solidFill>
                          <a:effectLst/>
                          <a:latin typeface="+mn-lt"/>
                          <a:ea typeface="黑体" panose="02010609060101010101" pitchFamily="2" charset="-122"/>
                        </a:rPr>
                        <a:t> </a:t>
                      </a:r>
                      <a:r>
                        <a:rPr lang="en-US" sz="2400" b="1" dirty="0">
                          <a:solidFill>
                            <a:schemeClr val="tx1"/>
                          </a:solidFill>
                          <a:effectLst/>
                          <a:latin typeface="+mn-lt"/>
                          <a:ea typeface="黑体" panose="02010609060101010101" pitchFamily="2" charset="-122"/>
                        </a:rPr>
                        <a:t>R</a:t>
                      </a:r>
                      <a:r>
                        <a:rPr lang="en-US" sz="2400" b="1" baseline="-25000" dirty="0">
                          <a:solidFill>
                            <a:schemeClr val="tx1"/>
                          </a:solidFill>
                          <a:effectLst/>
                          <a:latin typeface="+mn-lt"/>
                          <a:ea typeface="黑体" panose="02010609060101010101" pitchFamily="2" charset="-122"/>
                        </a:rPr>
                        <a:t>2 </a:t>
                      </a:r>
                      <a:r>
                        <a:rPr lang="zh-CN" sz="2400" b="1" dirty="0">
                          <a:solidFill>
                            <a:schemeClr val="tx1"/>
                          </a:solidFill>
                          <a:effectLst/>
                          <a:latin typeface="+mn-lt"/>
                          <a:ea typeface="黑体" panose="02010609060101010101" pitchFamily="2" charset="-122"/>
                        </a:rPr>
                        <a:t>到</a:t>
                      </a:r>
                      <a:r>
                        <a:rPr lang="en-US" altLang="zh-CN" sz="2400" b="1" dirty="0">
                          <a:solidFill>
                            <a:schemeClr val="tx1"/>
                          </a:solidFill>
                          <a:effectLst/>
                          <a:latin typeface="+mn-lt"/>
                          <a:ea typeface="黑体" panose="02010609060101010101" pitchFamily="2" charset="-122"/>
                        </a:rPr>
                        <a:t> </a:t>
                      </a:r>
                      <a:r>
                        <a:rPr lang="en-US" sz="2400" b="1" dirty="0">
                          <a:solidFill>
                            <a:schemeClr val="tx1"/>
                          </a:solidFill>
                          <a:effectLst/>
                          <a:latin typeface="+mn-lt"/>
                          <a:ea typeface="黑体" panose="02010609060101010101" pitchFamily="2" charset="-122"/>
                        </a:rPr>
                        <a:t>H</a:t>
                      </a:r>
                      <a:r>
                        <a:rPr lang="en-US" sz="2400" b="1" baseline="-25000" dirty="0">
                          <a:solidFill>
                            <a:schemeClr val="tx1"/>
                          </a:solidFill>
                          <a:effectLst/>
                          <a:latin typeface="+mn-lt"/>
                          <a:ea typeface="黑体" panose="02010609060101010101" pitchFamily="2" charset="-122"/>
                        </a:rPr>
                        <a:t>2</a:t>
                      </a:r>
                      <a:endParaRPr lang="zh-CN" sz="2400" b="1" dirty="0">
                        <a:solidFill>
                          <a:schemeClr val="tx1"/>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anose="02010609060101010101" pitchFamily="2" charset="-122"/>
                        </a:rPr>
                        <a:t>IP</a:t>
                      </a:r>
                      <a:r>
                        <a:rPr lang="en-US" sz="2800" b="1" baseline="-25000">
                          <a:solidFill>
                            <a:srgbClr val="000099"/>
                          </a:solidFill>
                          <a:effectLst/>
                          <a:latin typeface="+mn-lt"/>
                          <a:ea typeface="黑体" panose="02010609060101010101" pitchFamily="2" charset="-122"/>
                        </a:rPr>
                        <a:t>1</a:t>
                      </a:r>
                      <a:endParaRPr lang="zh-CN" sz="2800" b="1">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anose="02010609060101010101" pitchFamily="2" charset="-122"/>
                        </a:rPr>
                        <a:t>IP</a:t>
                      </a:r>
                      <a:r>
                        <a:rPr lang="en-US" sz="2800" b="1" baseline="-25000" dirty="0">
                          <a:solidFill>
                            <a:srgbClr val="000099"/>
                          </a:solidFill>
                          <a:effectLst/>
                          <a:latin typeface="+mn-lt"/>
                          <a:ea typeface="黑体" panose="02010609060101010101" pitchFamily="2" charset="-122"/>
                        </a:rPr>
                        <a:t>2</a:t>
                      </a:r>
                      <a:endParaRPr lang="zh-CN" sz="2800" b="1" dirty="0">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rgbClr val="000099"/>
                          </a:solidFill>
                          <a:effectLst/>
                          <a:latin typeface="+mn-lt"/>
                          <a:ea typeface="黑体" panose="02010609060101010101" pitchFamily="2" charset="-122"/>
                        </a:rPr>
                        <a:t>HA</a:t>
                      </a:r>
                      <a:r>
                        <a:rPr lang="en-US" sz="2800" b="1" baseline="-25000">
                          <a:solidFill>
                            <a:srgbClr val="000099"/>
                          </a:solidFill>
                          <a:effectLst/>
                          <a:latin typeface="+mn-lt"/>
                          <a:ea typeface="黑体" panose="02010609060101010101" pitchFamily="2" charset="-122"/>
                        </a:rPr>
                        <a:t>6</a:t>
                      </a:r>
                      <a:endParaRPr lang="zh-CN" sz="2800" b="1">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rgbClr val="000099"/>
                          </a:solidFill>
                          <a:effectLst/>
                          <a:latin typeface="+mn-lt"/>
                          <a:ea typeface="黑体" panose="02010609060101010101" pitchFamily="2" charset="-122"/>
                        </a:rPr>
                        <a:t>HA</a:t>
                      </a:r>
                      <a:r>
                        <a:rPr lang="en-US" sz="2800" b="1" baseline="-25000" dirty="0">
                          <a:solidFill>
                            <a:srgbClr val="000099"/>
                          </a:solidFill>
                          <a:effectLst/>
                          <a:latin typeface="+mn-lt"/>
                          <a:ea typeface="黑体" panose="02010609060101010101" pitchFamily="2" charset="-122"/>
                        </a:rPr>
                        <a:t>2</a:t>
                      </a:r>
                      <a:endParaRPr lang="zh-CN" sz="2800" b="1" dirty="0">
                        <a:solidFill>
                          <a:srgbClr val="000099"/>
                        </a:solidFill>
                        <a:effectLst/>
                        <a:latin typeface="+mn-lt"/>
                        <a:ea typeface="黑体" panose="02010609060101010101" pitchFamily="2"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a:t>4.2  </a:t>
            </a:r>
            <a:r>
              <a:rPr lang="zh-CN" altLang="zh-CN" dirty="0"/>
              <a:t>地址解析协议</a:t>
            </a:r>
            <a:r>
              <a:rPr lang="en-US" altLang="zh-CN" dirty="0"/>
              <a:t> ARP</a:t>
            </a:r>
            <a:endParaRPr lang="en-US" altLang="zh-CN" dirty="0"/>
          </a:p>
        </p:txBody>
      </p:sp>
      <p:sp>
        <p:nvSpPr>
          <p:cNvPr id="2" name="内容占位符 1"/>
          <p:cNvSpPr>
            <a:spLocks noGrp="1"/>
          </p:cNvSpPr>
          <p:nvPr>
            <p:ph idx="1"/>
          </p:nvPr>
        </p:nvSpPr>
        <p:spPr>
          <a:xfrm>
            <a:off x="1031983" y="168192"/>
            <a:ext cx="8346723" cy="3332816"/>
          </a:xfrm>
        </p:spPr>
        <p:txBody>
          <a:bodyPr/>
          <a:lstStyle/>
          <a:p>
            <a:pPr>
              <a:spcBef>
                <a:spcPct val="10000"/>
              </a:spcBef>
            </a:pPr>
            <a:r>
              <a:rPr lang="zh-CN" altLang="en-US" sz="2800" dirty="0">
                <a:latin typeface="Tahoma" panose="020B0604030504040204" pitchFamily="34" charset="0"/>
              </a:rPr>
              <a:t>通信时使用了两个地址：</a:t>
            </a:r>
            <a:endParaRPr lang="en-US" altLang="zh-CN" sz="2800" dirty="0">
              <a:latin typeface="Tahoma" panose="020B0604030504040204" pitchFamily="34" charset="0"/>
            </a:endParaRPr>
          </a:p>
          <a:p>
            <a:pPr lvl="1">
              <a:spcBef>
                <a:spcPct val="10000"/>
              </a:spcBef>
            </a:pPr>
            <a:r>
              <a:rPr lang="en-US" altLang="zh-CN" sz="2400" dirty="0">
                <a:solidFill>
                  <a:srgbClr val="FF0000"/>
                </a:solidFill>
                <a:latin typeface="Tahoma" panose="020B0604030504040204" pitchFamily="34" charset="0"/>
              </a:rPr>
              <a:t>IP </a:t>
            </a:r>
            <a:r>
              <a:rPr lang="zh-CN" altLang="en-US" sz="2400" dirty="0">
                <a:solidFill>
                  <a:srgbClr val="FF0000"/>
                </a:solidFill>
                <a:latin typeface="Tahoma" panose="020B0604030504040204" pitchFamily="34" charset="0"/>
              </a:rPr>
              <a:t>地址</a:t>
            </a:r>
            <a:r>
              <a:rPr lang="zh-CN" altLang="en-US" sz="2400" dirty="0">
                <a:latin typeface="Tahoma" panose="020B0604030504040204" pitchFamily="34" charset="0"/>
              </a:rPr>
              <a:t>（网络层地址）</a:t>
            </a:r>
            <a:endParaRPr lang="en-US" altLang="zh-CN" sz="2400" dirty="0">
              <a:latin typeface="Tahoma" panose="020B0604030504040204" pitchFamily="34" charset="0"/>
            </a:endParaRPr>
          </a:p>
          <a:p>
            <a:pPr lvl="1">
              <a:spcBef>
                <a:spcPct val="10000"/>
              </a:spcBef>
            </a:pPr>
            <a:r>
              <a:rPr lang="en-US" altLang="zh-CN" sz="2400" dirty="0">
                <a:solidFill>
                  <a:srgbClr val="FF0000"/>
                </a:solidFill>
                <a:latin typeface="Tahoma" panose="020B0604030504040204" pitchFamily="34" charset="0"/>
              </a:rPr>
              <a:t>MAC </a:t>
            </a:r>
            <a:r>
              <a:rPr lang="zh-CN" altLang="en-US" sz="2400" dirty="0">
                <a:solidFill>
                  <a:srgbClr val="FF0000"/>
                </a:solidFill>
                <a:latin typeface="Tahoma" panose="020B0604030504040204" pitchFamily="34" charset="0"/>
              </a:rPr>
              <a:t>地址</a:t>
            </a:r>
            <a:r>
              <a:rPr lang="zh-CN" altLang="en-US" sz="2400" dirty="0">
                <a:latin typeface="Tahoma" panose="020B0604030504040204" pitchFamily="34" charset="0"/>
              </a:rPr>
              <a:t>（数据链路层地址）</a:t>
            </a:r>
            <a:endParaRPr lang="en-US" altLang="zh-CN" sz="2400" dirty="0">
              <a:solidFill>
                <a:srgbClr val="FF0000"/>
              </a:solidFill>
            </a:endParaRPr>
          </a:p>
        </p:txBody>
      </p:sp>
      <p:grpSp>
        <p:nvGrpSpPr>
          <p:cNvPr id="58" name="组合 57"/>
          <p:cNvGrpSpPr/>
          <p:nvPr/>
        </p:nvGrpSpPr>
        <p:grpSpPr>
          <a:xfrm>
            <a:off x="1217719" y="2276872"/>
            <a:ext cx="7551705" cy="3990057"/>
            <a:chOff x="1301914" y="2348880"/>
            <a:chExt cx="7551705" cy="3990057"/>
          </a:xfrm>
        </p:grpSpPr>
        <p:sp>
          <p:nvSpPr>
            <p:cNvPr id="53" name="矩形 52"/>
            <p:cNvSpPr/>
            <p:nvPr/>
          </p:nvSpPr>
          <p:spPr>
            <a:xfrm>
              <a:off x="2981245" y="5877272"/>
              <a:ext cx="4131995" cy="461665"/>
            </a:xfrm>
            <a:prstGeom prst="rect">
              <a:avLst/>
            </a:prstGeom>
          </p:spPr>
          <p:txBody>
            <a:bodyPr wrap="square">
              <a:spAutoFit/>
            </a:bodyPr>
            <a:lstStyle/>
            <a:p>
              <a:pPr algn="ctr"/>
              <a:r>
                <a:rPr lang="zh-CN" altLang="en-US" sz="2400" b="1" dirty="0">
                  <a:latin typeface="+mn-lt"/>
                  <a:ea typeface="黑体" panose="02010609060101010101" pitchFamily="2" charset="-122"/>
                </a:rPr>
                <a:t>每个接口都有两个地址</a:t>
              </a:r>
              <a:endParaRPr lang="zh-CN" altLang="en-US" sz="2400" b="1" dirty="0">
                <a:latin typeface="+mn-lt"/>
                <a:ea typeface="黑体" panose="02010609060101010101" pitchFamily="2" charset="-122"/>
              </a:endParaRPr>
            </a:p>
          </p:txBody>
        </p:sp>
        <p:pic>
          <p:nvPicPr>
            <p:cNvPr id="11314" name="Picture 5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9510" y="4252719"/>
              <a:ext cx="853704" cy="76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15" name="Picture 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034" y="2799780"/>
              <a:ext cx="720081" cy="91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16" name="Picture 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1699" y="4252719"/>
              <a:ext cx="1024445" cy="76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427146" y="2875581"/>
              <a:ext cx="1822935" cy="400110"/>
            </a:xfrm>
            <a:prstGeom prst="rect">
              <a:avLst/>
            </a:prstGeom>
          </p:spPr>
          <p:txBody>
            <a:bodyPr wrap="none">
              <a:spAutoFit/>
            </a:bodyPr>
            <a:lstStyle/>
            <a:p>
              <a:r>
                <a:rPr lang="en-US" altLang="zh-CN" sz="2000" b="1" dirty="0">
                  <a:solidFill>
                    <a:srgbClr val="FF0000"/>
                  </a:solidFill>
                </a:rPr>
                <a:t>220.168.10.10</a:t>
              </a:r>
              <a:endParaRPr lang="zh-CN" altLang="en-US" sz="2000" b="1" dirty="0">
                <a:solidFill>
                  <a:srgbClr val="FF0000"/>
                </a:solidFill>
              </a:endParaRPr>
            </a:p>
          </p:txBody>
        </p:sp>
        <p:sp>
          <p:nvSpPr>
            <p:cNvPr id="4" name="矩形 3"/>
            <p:cNvSpPr/>
            <p:nvPr/>
          </p:nvSpPr>
          <p:spPr>
            <a:xfrm>
              <a:off x="5427146" y="3244914"/>
              <a:ext cx="2494594" cy="400110"/>
            </a:xfrm>
            <a:prstGeom prst="rect">
              <a:avLst/>
            </a:prstGeom>
          </p:spPr>
          <p:txBody>
            <a:bodyPr wrap="none">
              <a:spAutoFit/>
            </a:bodyPr>
            <a:lstStyle/>
            <a:p>
              <a:r>
                <a:rPr lang="en-US" altLang="zh-CN" sz="2000" b="1" dirty="0">
                  <a:solidFill>
                    <a:srgbClr val="0000FF"/>
                  </a:solidFill>
                </a:rPr>
                <a:t>00-15-C5-C6-CC-07</a:t>
              </a:r>
              <a:endParaRPr lang="zh-CN" altLang="en-US" sz="2000" b="1" dirty="0">
                <a:solidFill>
                  <a:srgbClr val="0000FF"/>
                </a:solidFill>
              </a:endParaRPr>
            </a:p>
          </p:txBody>
        </p:sp>
        <p:sp>
          <p:nvSpPr>
            <p:cNvPr id="50" name="矩形 49"/>
            <p:cNvSpPr/>
            <p:nvPr/>
          </p:nvSpPr>
          <p:spPr>
            <a:xfrm>
              <a:off x="6435258" y="3923764"/>
              <a:ext cx="1659429" cy="369332"/>
            </a:xfrm>
            <a:prstGeom prst="rect">
              <a:avLst/>
            </a:prstGeom>
          </p:spPr>
          <p:txBody>
            <a:bodyPr wrap="none">
              <a:spAutoFit/>
            </a:bodyPr>
            <a:lstStyle/>
            <a:p>
              <a:pPr algn="ctr"/>
              <a:r>
                <a:rPr lang="en-US" altLang="zh-CN" b="1" dirty="0"/>
                <a:t>220.168.10.20</a:t>
              </a:r>
              <a:endParaRPr lang="zh-CN" altLang="en-US" b="1" dirty="0"/>
            </a:p>
          </p:txBody>
        </p:sp>
        <p:sp>
          <p:nvSpPr>
            <p:cNvPr id="52" name="矩形 51"/>
            <p:cNvSpPr/>
            <p:nvPr/>
          </p:nvSpPr>
          <p:spPr>
            <a:xfrm>
              <a:off x="6166462" y="5003884"/>
              <a:ext cx="2223686" cy="369332"/>
            </a:xfrm>
            <a:prstGeom prst="rect">
              <a:avLst/>
            </a:prstGeom>
          </p:spPr>
          <p:txBody>
            <a:bodyPr wrap="none">
              <a:spAutoFit/>
            </a:bodyPr>
            <a:lstStyle/>
            <a:p>
              <a:pPr algn="ctr"/>
              <a:r>
                <a:rPr lang="en-US" altLang="zh-CN" b="1" dirty="0"/>
                <a:t>00-15-C5-C8-C4-95</a:t>
              </a:r>
              <a:endParaRPr lang="zh-CN" altLang="en-US" b="1" dirty="0"/>
            </a:p>
          </p:txBody>
        </p:sp>
        <p:sp>
          <p:nvSpPr>
            <p:cNvPr id="54" name="矩形 53"/>
            <p:cNvSpPr/>
            <p:nvPr/>
          </p:nvSpPr>
          <p:spPr>
            <a:xfrm>
              <a:off x="1705673" y="3923764"/>
              <a:ext cx="1659429" cy="369332"/>
            </a:xfrm>
            <a:prstGeom prst="rect">
              <a:avLst/>
            </a:prstGeom>
          </p:spPr>
          <p:txBody>
            <a:bodyPr wrap="none">
              <a:spAutoFit/>
            </a:bodyPr>
            <a:lstStyle/>
            <a:p>
              <a:pPr algn="ctr"/>
              <a:r>
                <a:rPr lang="en-US" altLang="zh-CN" b="1" dirty="0"/>
                <a:t>220.168.10.16</a:t>
              </a:r>
              <a:endParaRPr lang="zh-CN" altLang="en-US" b="1" dirty="0"/>
            </a:p>
          </p:txBody>
        </p:sp>
        <p:sp>
          <p:nvSpPr>
            <p:cNvPr id="55" name="矩形 54"/>
            <p:cNvSpPr/>
            <p:nvPr/>
          </p:nvSpPr>
          <p:spPr>
            <a:xfrm>
              <a:off x="1301914" y="5003884"/>
              <a:ext cx="2210926" cy="369332"/>
            </a:xfrm>
            <a:prstGeom prst="rect">
              <a:avLst/>
            </a:prstGeom>
          </p:spPr>
          <p:txBody>
            <a:bodyPr wrap="none">
              <a:spAutoFit/>
            </a:bodyPr>
            <a:lstStyle/>
            <a:p>
              <a:pPr algn="ctr"/>
              <a:r>
                <a:rPr lang="en-US" altLang="zh-CN" b="1" dirty="0"/>
                <a:t>00-15-C5-C6-C8-11</a:t>
              </a:r>
              <a:endParaRPr lang="zh-CN" altLang="en-US" b="1" dirty="0"/>
            </a:p>
          </p:txBody>
        </p:sp>
        <p:sp>
          <p:nvSpPr>
            <p:cNvPr id="5" name="矩形标注 4"/>
            <p:cNvSpPr/>
            <p:nvPr/>
          </p:nvSpPr>
          <p:spPr bwMode="auto">
            <a:xfrm>
              <a:off x="6249144" y="2348880"/>
              <a:ext cx="1081319" cy="378892"/>
            </a:xfrm>
            <a:prstGeom prst="wedgeRectCallout">
              <a:avLst>
                <a:gd name="adj1" fmla="val -47726"/>
                <a:gd name="adj2" fmla="val 10003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rPr>
                <a:t>IP </a:t>
              </a:r>
              <a:r>
                <a:rPr kumimoji="0" lang="zh-CN" altLang="en-US" sz="1800" b="1" i="0" u="none" strike="noStrike" cap="none" normalizeH="0" baseline="0" dirty="0">
                  <a:ln>
                    <a:noFill/>
                  </a:ln>
                  <a:solidFill>
                    <a:schemeClr val="tx1"/>
                  </a:solidFill>
                  <a:effectLst/>
                  <a:latin typeface="Arial" panose="020B0604020202020204" pitchFamily="34" charset="0"/>
                </a:rPr>
                <a:t>地址</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
          <p:nvSpPr>
            <p:cNvPr id="56" name="矩形标注 55"/>
            <p:cNvSpPr/>
            <p:nvPr/>
          </p:nvSpPr>
          <p:spPr bwMode="auto">
            <a:xfrm>
              <a:off x="7545288" y="2618060"/>
              <a:ext cx="1308331" cy="378892"/>
            </a:xfrm>
            <a:prstGeom prst="wedgeRectCallout">
              <a:avLst>
                <a:gd name="adj1" fmla="val -64020"/>
                <a:gd name="adj2" fmla="val 13227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b="1" dirty="0"/>
                <a:t>MAC</a:t>
              </a:r>
              <a:r>
                <a:rPr kumimoji="0" lang="en-US" altLang="zh-CN" sz="1800" b="1" i="0" u="none" strike="noStrike" cap="none" normalizeH="0" baseline="0" dirty="0">
                  <a:ln>
                    <a:noFill/>
                  </a:ln>
                  <a:solidFill>
                    <a:schemeClr val="tx1"/>
                  </a:solidFill>
                  <a:effectLst/>
                  <a:latin typeface="Arial" panose="020B0604020202020204" pitchFamily="34" charset="0"/>
                </a:rPr>
                <a:t> </a:t>
              </a:r>
              <a:r>
                <a:rPr kumimoji="0" lang="zh-CN" altLang="en-US" sz="1800" b="1" i="0" u="none" strike="noStrike" cap="none" normalizeH="0" baseline="0" dirty="0">
                  <a:ln>
                    <a:noFill/>
                  </a:ln>
                  <a:solidFill>
                    <a:schemeClr val="tx1"/>
                  </a:solidFill>
                  <a:effectLst/>
                  <a:latin typeface="Arial" panose="020B0604020202020204" pitchFamily="34" charset="0"/>
                </a:rPr>
                <a:t>地址</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9" name="直接箭头连接符 8"/>
            <p:cNvCxnSpPr/>
            <p:nvPr/>
          </p:nvCxnSpPr>
          <p:spPr bwMode="auto">
            <a:xfrm flipH="1">
              <a:off x="5090594" y="3068960"/>
              <a:ext cx="38153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p:nvPr/>
          </p:nvCxnSpPr>
          <p:spPr bwMode="auto">
            <a:xfrm flipH="1">
              <a:off x="5090594" y="3460358"/>
              <a:ext cx="38153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椭圆 11"/>
            <p:cNvSpPr/>
            <p:nvPr/>
          </p:nvSpPr>
          <p:spPr bwMode="auto">
            <a:xfrm>
              <a:off x="4088904" y="4077072"/>
              <a:ext cx="1800200" cy="108012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rPr>
                <a:t>LAN</a:t>
              </a:r>
              <a:endParaRPr kumimoji="0" lang="zh-CN" altLang="en-US" sz="2400" b="1" i="0" u="none" strike="noStrike" cap="none" normalizeH="0" baseline="0" dirty="0">
                <a:ln>
                  <a:noFill/>
                </a:ln>
                <a:solidFill>
                  <a:schemeClr val="tx1"/>
                </a:solidFill>
                <a:effectLst/>
                <a:latin typeface="Arial" panose="020B0604020202020204" pitchFamily="34" charset="0"/>
              </a:endParaRPr>
            </a:p>
          </p:txBody>
        </p:sp>
        <p:cxnSp>
          <p:nvCxnSpPr>
            <p:cNvPr id="14" name="直接连接符 13"/>
            <p:cNvCxnSpPr>
              <a:stCxn id="11316" idx="3"/>
              <a:endCxn id="12" idx="2"/>
            </p:cNvCxnSpPr>
            <p:nvPr/>
          </p:nvCxnSpPr>
          <p:spPr bwMode="auto">
            <a:xfrm flipV="1">
              <a:off x="3156144" y="4617132"/>
              <a:ext cx="932760" cy="1581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11314" idx="1"/>
              <a:endCxn id="12" idx="6"/>
            </p:cNvCxnSpPr>
            <p:nvPr/>
          </p:nvCxnSpPr>
          <p:spPr bwMode="auto">
            <a:xfrm flipH="1" flipV="1">
              <a:off x="5889104" y="4617132"/>
              <a:ext cx="690406" cy="1581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endCxn id="12" idx="0"/>
            </p:cNvCxnSpPr>
            <p:nvPr/>
          </p:nvCxnSpPr>
          <p:spPr bwMode="auto">
            <a:xfrm>
              <a:off x="4989004" y="3701217"/>
              <a:ext cx="0" cy="37585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灯片编号占位符 5"/>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lgn="ctr"/>
            <a:r>
              <a:rPr lang="zh-CN" altLang="zh-CN" dirty="0"/>
              <a:t>地址解析协议</a:t>
            </a:r>
            <a:r>
              <a:rPr lang="en-US" altLang="zh-CN" dirty="0"/>
              <a:t> ARP </a:t>
            </a:r>
            <a:r>
              <a:rPr lang="zh-CN" altLang="en-US" dirty="0"/>
              <a:t>的作用</a:t>
            </a:r>
            <a:endParaRPr lang="en-US" altLang="zh-CN" dirty="0"/>
          </a:p>
        </p:txBody>
      </p:sp>
      <p:sp>
        <p:nvSpPr>
          <p:cNvPr id="2" name="内容占位符 1"/>
          <p:cNvSpPr>
            <a:spLocks noGrp="1"/>
          </p:cNvSpPr>
          <p:nvPr>
            <p:ph idx="1"/>
          </p:nvPr>
        </p:nvSpPr>
        <p:spPr>
          <a:xfrm>
            <a:off x="1031983" y="1124744"/>
            <a:ext cx="8346723" cy="1872208"/>
          </a:xfrm>
        </p:spPr>
        <p:txBody>
          <a:bodyPr/>
          <a:lstStyle/>
          <a:p>
            <a:r>
              <a:rPr lang="zh-CN" altLang="zh-CN" dirty="0">
                <a:solidFill>
                  <a:srgbClr val="FF0000"/>
                </a:solidFill>
              </a:rPr>
              <a:t>已经知道了一个机器（主机或路由器）的</a:t>
            </a:r>
            <a:r>
              <a:rPr lang="en-US" altLang="zh-CN" dirty="0">
                <a:solidFill>
                  <a:srgbClr val="FF0000"/>
                </a:solidFill>
              </a:rPr>
              <a:t>IP</a:t>
            </a:r>
            <a:r>
              <a:rPr lang="zh-CN" altLang="zh-CN" dirty="0">
                <a:solidFill>
                  <a:srgbClr val="FF0000"/>
                </a:solidFill>
              </a:rPr>
              <a:t>地址，</a:t>
            </a:r>
            <a:r>
              <a:rPr lang="zh-CN" altLang="en-US" dirty="0">
                <a:solidFill>
                  <a:srgbClr val="FF0000"/>
                </a:solidFill>
              </a:rPr>
              <a:t>如何</a:t>
            </a:r>
            <a:r>
              <a:rPr lang="zh-CN" altLang="zh-CN" dirty="0">
                <a:solidFill>
                  <a:srgbClr val="FF0000"/>
                </a:solidFill>
              </a:rPr>
              <a:t>找出其相应的硬件地址</a:t>
            </a:r>
            <a:r>
              <a:rPr lang="zh-CN" altLang="en-US" dirty="0">
                <a:solidFill>
                  <a:srgbClr val="FF0000"/>
                </a:solidFill>
              </a:rPr>
              <a:t>？</a:t>
            </a:r>
            <a:endParaRPr lang="en-US" altLang="zh-CN" dirty="0">
              <a:solidFill>
                <a:srgbClr val="FF0000"/>
              </a:solidFill>
            </a:endParaRPr>
          </a:p>
          <a:p>
            <a:r>
              <a:rPr lang="zh-CN" altLang="zh-CN" dirty="0"/>
              <a:t>地址解析协议</a:t>
            </a:r>
            <a:r>
              <a:rPr lang="en-US" altLang="zh-CN" dirty="0"/>
              <a:t> ARP </a:t>
            </a:r>
            <a:r>
              <a:rPr lang="zh-CN" altLang="zh-CN" dirty="0"/>
              <a:t>就是用来解决这样的问题的。</a:t>
            </a:r>
            <a:endParaRPr lang="zh-CN" altLang="en-US" dirty="0"/>
          </a:p>
        </p:txBody>
      </p:sp>
      <p:grpSp>
        <p:nvGrpSpPr>
          <p:cNvPr id="3" name="组合 2"/>
          <p:cNvGrpSpPr/>
          <p:nvPr/>
        </p:nvGrpSpPr>
        <p:grpSpPr>
          <a:xfrm>
            <a:off x="632520" y="3100898"/>
            <a:ext cx="6801437" cy="2704366"/>
            <a:chOff x="887867" y="3068960"/>
            <a:chExt cx="6801437" cy="2704366"/>
          </a:xfrm>
        </p:grpSpPr>
        <p:sp>
          <p:nvSpPr>
            <p:cNvPr id="377872" name="Line 16"/>
            <p:cNvSpPr>
              <a:spLocks noChangeShapeType="1"/>
            </p:cNvSpPr>
            <p:nvPr/>
          </p:nvSpPr>
          <p:spPr bwMode="auto">
            <a:xfrm>
              <a:off x="1442906" y="3068960"/>
              <a:ext cx="0" cy="2088233"/>
            </a:xfrm>
            <a:prstGeom prst="line">
              <a:avLst/>
            </a:prstGeom>
            <a:noFill/>
            <a:ln w="19050">
              <a:solidFill>
                <a:srgbClr val="00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77873" name="Text Box 17"/>
            <p:cNvSpPr txBox="1">
              <a:spLocks noChangeArrowheads="1"/>
            </p:cNvSpPr>
            <p:nvPr/>
          </p:nvSpPr>
          <p:spPr bwMode="auto">
            <a:xfrm>
              <a:off x="887867" y="3872235"/>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网络层</a:t>
              </a:r>
              <a:endParaRPr lang="zh-CN" altLang="en-US" sz="2400" b="1" dirty="0">
                <a:solidFill>
                  <a:srgbClr val="000099"/>
                </a:solidFill>
                <a:latin typeface="+mn-lt"/>
                <a:ea typeface="黑体" panose="02010609060101010101" pitchFamily="2" charset="-122"/>
              </a:endParaRPr>
            </a:p>
          </p:txBody>
        </p:sp>
        <p:sp>
          <p:nvSpPr>
            <p:cNvPr id="377874" name="Rectangle 18"/>
            <p:cNvSpPr>
              <a:spLocks noChangeArrowheads="1"/>
            </p:cNvSpPr>
            <p:nvPr/>
          </p:nvSpPr>
          <p:spPr bwMode="auto">
            <a:xfrm>
              <a:off x="2067190" y="3068961"/>
              <a:ext cx="5622114" cy="1980219"/>
            </a:xfrm>
            <a:prstGeom prst="rect">
              <a:avLst/>
            </a:prstGeom>
            <a:solidFill>
              <a:srgbClr val="FFFF66"/>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ARP</a:t>
              </a:r>
              <a:endParaRPr lang="en-US" altLang="zh-CN" b="1">
                <a:solidFill>
                  <a:srgbClr val="000099"/>
                </a:solidFill>
                <a:latin typeface="+mn-lt"/>
                <a:ea typeface="黑体" panose="02010609060101010101" pitchFamily="2" charset="-122"/>
              </a:endParaRPr>
            </a:p>
            <a:p>
              <a:pPr algn="ctr"/>
              <a:endParaRPr lang="en-US" altLang="zh-CN" b="1">
                <a:solidFill>
                  <a:srgbClr val="000099"/>
                </a:solidFill>
                <a:latin typeface="+mn-lt"/>
                <a:ea typeface="黑体" panose="02010609060101010101" pitchFamily="2" charset="-122"/>
              </a:endParaRPr>
            </a:p>
          </p:txBody>
        </p:sp>
        <p:sp>
          <p:nvSpPr>
            <p:cNvPr id="377875" name="Text Box 19"/>
            <p:cNvSpPr txBox="1">
              <a:spLocks noChangeArrowheads="1"/>
            </p:cNvSpPr>
            <p:nvPr/>
          </p:nvSpPr>
          <p:spPr bwMode="auto">
            <a:xfrm>
              <a:off x="6351166" y="3645024"/>
              <a:ext cx="1008802" cy="40011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2000" b="1">
                  <a:solidFill>
                    <a:srgbClr val="0000CC"/>
                  </a:solidFill>
                  <a:latin typeface="+mn-lt"/>
                  <a:ea typeface="黑体" panose="02010609060101010101" pitchFamily="2" charset="-122"/>
                </a:defRPr>
              </a:lvl1pPr>
            </a:lstStyle>
            <a:p>
              <a:r>
                <a:rPr lang="en-US" altLang="zh-CN" dirty="0">
                  <a:solidFill>
                    <a:srgbClr val="000099"/>
                  </a:solidFill>
                </a:rPr>
                <a:t>IP </a:t>
              </a:r>
              <a:r>
                <a:rPr lang="zh-CN" altLang="en-US" dirty="0">
                  <a:solidFill>
                    <a:srgbClr val="000099"/>
                  </a:solidFill>
                </a:rPr>
                <a:t>地址</a:t>
              </a:r>
              <a:endParaRPr lang="zh-CN" altLang="en-US" dirty="0">
                <a:solidFill>
                  <a:srgbClr val="000099"/>
                </a:solidFill>
              </a:endParaRPr>
            </a:p>
          </p:txBody>
        </p:sp>
        <p:sp>
          <p:nvSpPr>
            <p:cNvPr id="377876" name="Text Box 20"/>
            <p:cNvSpPr txBox="1">
              <a:spLocks noChangeArrowheads="1"/>
            </p:cNvSpPr>
            <p:nvPr/>
          </p:nvSpPr>
          <p:spPr bwMode="auto">
            <a:xfrm>
              <a:off x="6321152" y="5373216"/>
              <a:ext cx="1217000"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黑体" panose="02010609060101010101" pitchFamily="2" charset="-122"/>
                </a:rPr>
                <a:t>硬件地址</a:t>
              </a:r>
              <a:endParaRPr lang="zh-CN" altLang="en-US" sz="2000" b="1" dirty="0">
                <a:solidFill>
                  <a:srgbClr val="000099"/>
                </a:solidFill>
                <a:latin typeface="+mn-lt"/>
                <a:ea typeface="黑体" panose="02010609060101010101" pitchFamily="2" charset="-122"/>
              </a:endParaRPr>
            </a:p>
          </p:txBody>
        </p:sp>
        <p:sp>
          <p:nvSpPr>
            <p:cNvPr id="377878" name="Rectangle 22"/>
            <p:cNvSpPr>
              <a:spLocks noChangeArrowheads="1"/>
            </p:cNvSpPr>
            <p:nvPr/>
          </p:nvSpPr>
          <p:spPr bwMode="auto">
            <a:xfrm>
              <a:off x="3296816" y="3651385"/>
              <a:ext cx="2651919" cy="785728"/>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2400" b="1" dirty="0">
                  <a:solidFill>
                    <a:srgbClr val="000099"/>
                  </a:solidFill>
                  <a:latin typeface="+mn-lt"/>
                  <a:ea typeface="黑体" panose="02010609060101010101" pitchFamily="2" charset="-122"/>
                </a:rPr>
                <a:t>IP</a:t>
              </a:r>
              <a:endParaRPr lang="en-US" altLang="zh-CN" sz="2400" b="1" dirty="0">
                <a:solidFill>
                  <a:srgbClr val="000099"/>
                </a:solidFill>
                <a:latin typeface="+mn-lt"/>
                <a:ea typeface="黑体" panose="02010609060101010101" pitchFamily="2" charset="-122"/>
              </a:endParaRPr>
            </a:p>
          </p:txBody>
        </p:sp>
        <p:sp>
          <p:nvSpPr>
            <p:cNvPr id="377880" name="Rectangle 24"/>
            <p:cNvSpPr>
              <a:spLocks noChangeArrowheads="1"/>
            </p:cNvSpPr>
            <p:nvPr/>
          </p:nvSpPr>
          <p:spPr bwMode="auto">
            <a:xfrm>
              <a:off x="3160977" y="3141985"/>
              <a:ext cx="779066" cy="309563"/>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1800" b="1">
                  <a:solidFill>
                    <a:srgbClr val="000099"/>
                  </a:solidFill>
                  <a:latin typeface="+mn-lt"/>
                  <a:ea typeface="黑体" panose="02010609060101010101" pitchFamily="2" charset="-122"/>
                </a:rPr>
                <a:t>IGMP</a:t>
              </a:r>
              <a:endParaRPr lang="en-US" altLang="zh-CN" sz="1800" b="1">
                <a:solidFill>
                  <a:srgbClr val="000099"/>
                </a:solidFill>
                <a:latin typeface="+mn-lt"/>
                <a:ea typeface="黑体" panose="02010609060101010101" pitchFamily="2" charset="-122"/>
              </a:endParaRPr>
            </a:p>
          </p:txBody>
        </p:sp>
        <p:sp>
          <p:nvSpPr>
            <p:cNvPr id="377881" name="Freeform 25"/>
            <p:cNvSpPr/>
            <p:nvPr/>
          </p:nvSpPr>
          <p:spPr bwMode="auto">
            <a:xfrm>
              <a:off x="5950453" y="4077072"/>
              <a:ext cx="1012958" cy="360041"/>
            </a:xfrm>
            <a:custGeom>
              <a:avLst/>
              <a:gdLst>
                <a:gd name="T0" fmla="*/ 0 w 500"/>
                <a:gd name="T1" fmla="*/ 0 h 203"/>
                <a:gd name="T2" fmla="*/ 497 w 500"/>
                <a:gd name="T3" fmla="*/ 0 h 203"/>
                <a:gd name="T4" fmla="*/ 500 w 500"/>
                <a:gd name="T5" fmla="*/ 203 h 203"/>
              </a:gdLst>
              <a:ahLst/>
              <a:cxnLst>
                <a:cxn ang="0">
                  <a:pos x="T0" y="T1"/>
                </a:cxn>
                <a:cxn ang="0">
                  <a:pos x="T2" y="T3"/>
                </a:cxn>
                <a:cxn ang="0">
                  <a:pos x="T4" y="T5"/>
                </a:cxn>
              </a:cxnLst>
              <a:rect l="0" t="0" r="r" b="b"/>
              <a:pathLst>
                <a:path w="500" h="203">
                  <a:moveTo>
                    <a:pt x="0" y="0"/>
                  </a:moveTo>
                  <a:lnTo>
                    <a:pt x="497" y="0"/>
                  </a:lnTo>
                  <a:lnTo>
                    <a:pt x="500" y="203"/>
                  </a:lnTo>
                </a:path>
              </a:pathLst>
            </a:custGeom>
            <a:noFill/>
            <a:ln w="57150" cmpd="sng">
              <a:solidFill>
                <a:srgbClr val="0000FF"/>
              </a:solidFill>
              <a:round/>
              <a:headEnd type="none" w="med" len="med"/>
              <a:tailEnd type="triangle" w="med" len="med"/>
            </a:ln>
            <a:effectLst/>
          </p:spPr>
          <p:txBody>
            <a:bodyPr/>
            <a:lstStyle/>
            <a:p>
              <a:endParaRPr lang="zh-CN" altLang="en-US" b="1">
                <a:solidFill>
                  <a:srgbClr val="000099"/>
                </a:solidFill>
                <a:latin typeface="+mn-lt"/>
                <a:ea typeface="黑体" panose="02010609060101010101" pitchFamily="2" charset="-122"/>
              </a:endParaRPr>
            </a:p>
          </p:txBody>
        </p:sp>
        <p:sp>
          <p:nvSpPr>
            <p:cNvPr id="377882" name="Line 26"/>
            <p:cNvSpPr>
              <a:spLocks noChangeShapeType="1"/>
            </p:cNvSpPr>
            <p:nvPr/>
          </p:nvSpPr>
          <p:spPr bwMode="auto">
            <a:xfrm>
              <a:off x="6969224" y="4725144"/>
              <a:ext cx="0" cy="648072"/>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77885" name="Rectangle 29"/>
            <p:cNvSpPr>
              <a:spLocks noChangeArrowheads="1"/>
            </p:cNvSpPr>
            <p:nvPr/>
          </p:nvSpPr>
          <p:spPr bwMode="auto">
            <a:xfrm>
              <a:off x="2301081" y="3141985"/>
              <a:ext cx="779066" cy="309563"/>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1800" b="1">
                  <a:solidFill>
                    <a:srgbClr val="000099"/>
                  </a:solidFill>
                  <a:latin typeface="+mn-lt"/>
                  <a:ea typeface="黑体" panose="02010609060101010101" pitchFamily="2" charset="-122"/>
                </a:rPr>
                <a:t>ICMP</a:t>
              </a:r>
              <a:endParaRPr lang="en-US" altLang="zh-CN" sz="1800" b="1">
                <a:solidFill>
                  <a:srgbClr val="000099"/>
                </a:solidFill>
                <a:latin typeface="+mn-lt"/>
                <a:ea typeface="黑体" panose="02010609060101010101" pitchFamily="2" charset="-122"/>
              </a:endParaRPr>
            </a:p>
          </p:txBody>
        </p:sp>
        <p:sp>
          <p:nvSpPr>
            <p:cNvPr id="377886" name="Rectangle 30"/>
            <p:cNvSpPr>
              <a:spLocks noChangeArrowheads="1"/>
            </p:cNvSpPr>
            <p:nvPr/>
          </p:nvSpPr>
          <p:spPr bwMode="auto">
            <a:xfrm>
              <a:off x="6506120" y="4437112"/>
              <a:ext cx="895152" cy="432048"/>
            </a:xfrm>
            <a:prstGeom prst="rect">
              <a:avLst/>
            </a:prstGeom>
            <a:solidFill>
              <a:srgbClr val="FFC000"/>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2000" b="1" dirty="0">
                  <a:solidFill>
                    <a:srgbClr val="000099"/>
                  </a:solidFill>
                  <a:latin typeface="+mn-lt"/>
                  <a:ea typeface="黑体" panose="02010609060101010101" pitchFamily="2" charset="-122"/>
                </a:rPr>
                <a:t>ARP</a:t>
              </a:r>
              <a:endParaRPr lang="en-US" altLang="zh-CN" sz="2000" b="1" dirty="0">
                <a:solidFill>
                  <a:srgbClr val="000099"/>
                </a:solidFill>
                <a:latin typeface="+mn-lt"/>
                <a:ea typeface="黑体" panose="02010609060101010101" pitchFamily="2" charset="-122"/>
              </a:endParaRPr>
            </a:p>
          </p:txBody>
        </p:sp>
      </p:grpSp>
      <p:sp>
        <p:nvSpPr>
          <p:cNvPr id="4" name="矩形 3"/>
          <p:cNvSpPr/>
          <p:nvPr/>
        </p:nvSpPr>
        <p:spPr>
          <a:xfrm>
            <a:off x="2333173" y="5805264"/>
            <a:ext cx="4131995" cy="461665"/>
          </a:xfrm>
          <a:prstGeom prst="rect">
            <a:avLst/>
          </a:prstGeom>
        </p:spPr>
        <p:txBody>
          <a:bodyPr wrap="square">
            <a:spAutoFit/>
          </a:bodyPr>
          <a:lstStyle/>
          <a:p>
            <a:pPr algn="ctr"/>
            <a:r>
              <a:rPr lang="en-US" altLang="zh-CN" sz="2400" b="1" dirty="0">
                <a:latin typeface="+mn-lt"/>
                <a:ea typeface="黑体" panose="02010609060101010101" pitchFamily="2" charset="-122"/>
              </a:rPr>
              <a:t>ARP </a:t>
            </a:r>
            <a:r>
              <a:rPr lang="zh-CN" altLang="zh-CN" sz="2400" b="1" dirty="0">
                <a:latin typeface="+mn-lt"/>
                <a:ea typeface="黑体" panose="02010609060101010101" pitchFamily="2" charset="-122"/>
              </a:rPr>
              <a:t>协议的作用</a:t>
            </a:r>
            <a:endParaRPr lang="zh-CN" altLang="en-US" sz="2400" b="1" dirty="0">
              <a:latin typeface="+mn-lt"/>
              <a:ea typeface="黑体" panose="02010609060101010101" pitchFamily="2" charset="-122"/>
            </a:endParaRPr>
          </a:p>
        </p:txBody>
      </p:sp>
      <p:sp>
        <p:nvSpPr>
          <p:cNvPr id="5" name="矩形 4"/>
          <p:cNvSpPr/>
          <p:nvPr/>
        </p:nvSpPr>
        <p:spPr>
          <a:xfrm>
            <a:off x="7617296" y="3068960"/>
            <a:ext cx="2144688" cy="2529923"/>
          </a:xfrm>
          <a:prstGeom prst="rect">
            <a:avLst/>
          </a:prstGeom>
          <a:solidFill>
            <a:srgbClr val="66FF66"/>
          </a:solidFill>
        </p:spPr>
        <p:txBody>
          <a:bodyPr wrap="square">
            <a:spAutoFit/>
          </a:bodyPr>
          <a:lstStyle/>
          <a:p>
            <a:pPr>
              <a:lnSpc>
                <a:spcPct val="110000"/>
              </a:lnSpc>
            </a:pPr>
            <a:r>
              <a:rPr lang="en-US" altLang="zh-CN" sz="2400" b="1" dirty="0">
                <a:solidFill>
                  <a:srgbClr val="C00000"/>
                </a:solidFill>
                <a:latin typeface="+mn-lt"/>
                <a:ea typeface="黑体" panose="02010609060101010101" pitchFamily="2" charset="-122"/>
              </a:rPr>
              <a:t>ARP </a:t>
            </a:r>
            <a:r>
              <a:rPr lang="zh-CN" altLang="en-US" sz="2400" b="1" dirty="0">
                <a:solidFill>
                  <a:srgbClr val="C00000"/>
                </a:solidFill>
                <a:latin typeface="+mn-lt"/>
                <a:ea typeface="黑体" panose="02010609060101010101" pitchFamily="2" charset="-122"/>
              </a:rPr>
              <a:t>作用：</a:t>
            </a:r>
            <a:endParaRPr lang="en-US" altLang="zh-CN" sz="2400" b="1" dirty="0">
              <a:solidFill>
                <a:srgbClr val="C00000"/>
              </a:solidFill>
              <a:latin typeface="+mn-lt"/>
              <a:ea typeface="黑体" panose="02010609060101010101" pitchFamily="2" charset="-122"/>
            </a:endParaRPr>
          </a:p>
          <a:p>
            <a:pPr>
              <a:lnSpc>
                <a:spcPct val="110000"/>
              </a:lnSpc>
            </a:pPr>
            <a:r>
              <a:rPr lang="zh-CN" altLang="zh-CN" sz="2400" b="1" dirty="0">
                <a:solidFill>
                  <a:srgbClr val="000099"/>
                </a:solidFill>
                <a:latin typeface="+mn-lt"/>
                <a:ea typeface="黑体" panose="02010609060101010101" pitchFamily="2" charset="-122"/>
              </a:rPr>
              <a:t>从网络层使用的</a:t>
            </a:r>
            <a:r>
              <a:rPr lang="en-US" altLang="zh-CN" sz="2400" b="1" dirty="0">
                <a:solidFill>
                  <a:srgbClr val="000099"/>
                </a:solidFill>
                <a:latin typeface="+mn-lt"/>
                <a:ea typeface="黑体" panose="02010609060101010101" pitchFamily="2" charset="-122"/>
              </a:rPr>
              <a:t> IP </a:t>
            </a:r>
            <a:r>
              <a:rPr lang="zh-CN" altLang="zh-CN" sz="2400" b="1" dirty="0">
                <a:solidFill>
                  <a:srgbClr val="000099"/>
                </a:solidFill>
                <a:latin typeface="+mn-lt"/>
                <a:ea typeface="黑体" panose="02010609060101010101" pitchFamily="2" charset="-122"/>
              </a:rPr>
              <a:t>地址，解析出在数据链路层使用的硬件地址</a:t>
            </a:r>
            <a:r>
              <a:rPr lang="zh-CN" altLang="en-US" sz="2400" b="1" dirty="0">
                <a:solidFill>
                  <a:srgbClr val="000099"/>
                </a:solidFill>
                <a:latin typeface="+mn-lt"/>
                <a:ea typeface="黑体" panose="02010609060101010101" pitchFamily="2" charset="-122"/>
              </a:rPr>
              <a:t>。</a:t>
            </a:r>
            <a:endParaRPr lang="zh-CN" altLang="en-US" sz="2400" b="1" dirty="0">
              <a:solidFill>
                <a:srgbClr val="000099"/>
              </a:solidFill>
              <a:latin typeface="+mn-lt"/>
              <a:ea typeface="黑体" panose="02010609060101010101" pitchFamily="2" charset="-122"/>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pPr algn="ctr"/>
            <a:r>
              <a:rPr lang="zh-CN" altLang="en-US" dirty="0"/>
              <a:t>地址解析协议 </a:t>
            </a:r>
            <a:r>
              <a:rPr lang="en-US" altLang="zh-CN" dirty="0"/>
              <a:t>ARP </a:t>
            </a:r>
            <a:r>
              <a:rPr lang="zh-CN" altLang="en-US" dirty="0"/>
              <a:t>要点</a:t>
            </a:r>
            <a:endParaRPr lang="en-US" altLang="zh-CN" dirty="0"/>
          </a:p>
        </p:txBody>
      </p:sp>
      <p:sp>
        <p:nvSpPr>
          <p:cNvPr id="974851" name="Rectangle 3"/>
          <p:cNvSpPr>
            <a:spLocks noGrp="1" noChangeArrowheads="1"/>
          </p:cNvSpPr>
          <p:nvPr>
            <p:ph idx="1"/>
          </p:nvPr>
        </p:nvSpPr>
        <p:spPr>
          <a:xfrm>
            <a:off x="1031983" y="1104296"/>
            <a:ext cx="8346723" cy="3332816"/>
          </a:xfrm>
        </p:spPr>
        <p:txBody>
          <a:bodyPr/>
          <a:lstStyle/>
          <a:p>
            <a:r>
              <a:rPr lang="zh-CN" altLang="en-US" dirty="0"/>
              <a:t>不管网络层使用的是什么协议，在实际网络的链路上传送数据帧时，最终还是必须使用硬件地址。 </a:t>
            </a:r>
            <a:endParaRPr lang="zh-CN" altLang="en-US" dirty="0"/>
          </a:p>
          <a:p>
            <a:r>
              <a:rPr lang="zh-CN" altLang="en-US" dirty="0"/>
              <a:t>每一个主机都设有一个 </a:t>
            </a:r>
            <a:r>
              <a:rPr lang="en-US" altLang="zh-CN" dirty="0">
                <a:solidFill>
                  <a:srgbClr val="FF0000"/>
                </a:solidFill>
              </a:rPr>
              <a:t>ARP </a:t>
            </a:r>
            <a:r>
              <a:rPr lang="zh-CN" altLang="en-US" dirty="0">
                <a:solidFill>
                  <a:srgbClr val="FF0000"/>
                </a:solidFill>
              </a:rPr>
              <a:t>高速缓存 </a:t>
            </a:r>
            <a:r>
              <a:rPr lang="en-US" altLang="zh-CN" dirty="0"/>
              <a:t>(ARP cache)</a:t>
            </a:r>
            <a:r>
              <a:rPr lang="zh-CN" altLang="en-US" dirty="0"/>
              <a:t>，里面有所在的局域网上的各主机和路由器的 </a:t>
            </a:r>
            <a:r>
              <a:rPr lang="en-US" altLang="zh-CN" dirty="0"/>
              <a:t>IP </a:t>
            </a:r>
            <a:r>
              <a:rPr lang="zh-CN" altLang="en-US" dirty="0"/>
              <a:t>地址到硬件地址的映射表。</a:t>
            </a:r>
            <a:endParaRPr lang="zh-CN" altLang="en-US" dirty="0"/>
          </a:p>
        </p:txBody>
      </p:sp>
      <p:grpSp>
        <p:nvGrpSpPr>
          <p:cNvPr id="2" name="组合 1"/>
          <p:cNvGrpSpPr/>
          <p:nvPr/>
        </p:nvGrpSpPr>
        <p:grpSpPr>
          <a:xfrm>
            <a:off x="1336749" y="4581128"/>
            <a:ext cx="7432675" cy="1185462"/>
            <a:chOff x="1192732" y="4009802"/>
            <a:chExt cx="7432675" cy="1185462"/>
          </a:xfrm>
        </p:grpSpPr>
        <p:sp>
          <p:nvSpPr>
            <p:cNvPr id="6" name="Rectangle 4"/>
            <p:cNvSpPr>
              <a:spLocks noChangeArrowheads="1"/>
            </p:cNvSpPr>
            <p:nvPr/>
          </p:nvSpPr>
          <p:spPr bwMode="auto">
            <a:xfrm>
              <a:off x="1192732" y="4009802"/>
              <a:ext cx="7432675" cy="584775"/>
            </a:xfrm>
            <a:prstGeom prst="rect">
              <a:avLst/>
            </a:prstGeom>
            <a:solidFill>
              <a:srgbClr val="FFFF00"/>
            </a:solidFill>
            <a:ln w="12700">
              <a:solidFill>
                <a:schemeClr val="tx1"/>
              </a:solidFill>
            </a:ln>
            <a:effectLst/>
          </p:spPr>
          <p:txBody>
            <a:bodyPr wrap="square">
              <a:spAutoFit/>
            </a:bodyPr>
            <a:lstStyle/>
            <a:p>
              <a:pPr algn="ctr"/>
              <a:r>
                <a:rPr kumimoji="0" lang="en-US" altLang="zh-CN" sz="3200" b="1" dirty="0">
                  <a:solidFill>
                    <a:srgbClr val="0000CC"/>
                  </a:solidFill>
                </a:rPr>
                <a:t>&lt; IP address</a:t>
              </a:r>
              <a:r>
                <a:rPr kumimoji="0" lang="zh-CN" altLang="en-US" sz="3200" b="1" dirty="0">
                  <a:solidFill>
                    <a:srgbClr val="0000CC"/>
                  </a:solidFill>
                </a:rPr>
                <a:t>；</a:t>
              </a:r>
              <a:r>
                <a:rPr kumimoji="0" lang="en-US" altLang="zh-CN" sz="3200" b="1" dirty="0">
                  <a:solidFill>
                    <a:srgbClr val="0000CC"/>
                  </a:solidFill>
                </a:rPr>
                <a:t>MAC address</a:t>
              </a:r>
              <a:r>
                <a:rPr kumimoji="0" lang="zh-CN" altLang="en-US" sz="3200" b="1" dirty="0">
                  <a:solidFill>
                    <a:srgbClr val="0000CC"/>
                  </a:solidFill>
                </a:rPr>
                <a:t>；</a:t>
              </a:r>
              <a:r>
                <a:rPr kumimoji="0" lang="en-US" altLang="zh-CN" sz="3200" b="1" dirty="0">
                  <a:solidFill>
                    <a:srgbClr val="0000CC"/>
                  </a:solidFill>
                </a:rPr>
                <a:t>TTL &gt;</a:t>
              </a:r>
              <a:endParaRPr kumimoji="0" lang="en-US" altLang="zh-CN" sz="3200" b="1" dirty="0">
                <a:solidFill>
                  <a:srgbClr val="0000CC"/>
                </a:solidFill>
              </a:endParaRPr>
            </a:p>
          </p:txBody>
        </p:sp>
        <p:sp>
          <p:nvSpPr>
            <p:cNvPr id="7" name="Rectangle 5"/>
            <p:cNvSpPr>
              <a:spLocks noChangeArrowheads="1"/>
            </p:cNvSpPr>
            <p:nvPr/>
          </p:nvSpPr>
          <p:spPr bwMode="auto">
            <a:xfrm>
              <a:off x="1421333" y="4585866"/>
              <a:ext cx="720407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0000"/>
                </a:spcBef>
              </a:pPr>
              <a:r>
                <a:rPr kumimoji="0" lang="en-US" altLang="zh-CN" sz="2800" b="1" dirty="0">
                  <a:ea typeface="黑体" panose="02010609060101010101" pitchFamily="2" charset="-122"/>
                </a:rPr>
                <a:t>TTL (Time To Live)</a:t>
              </a:r>
              <a:r>
                <a:rPr kumimoji="0" lang="zh-CN" altLang="en-US" sz="2800" b="1" dirty="0">
                  <a:ea typeface="黑体" panose="02010609060101010101" pitchFamily="2" charset="-122"/>
                </a:rPr>
                <a:t>：地址映射有效时间 。</a:t>
              </a:r>
              <a:endParaRPr kumimoji="0" lang="zh-CN" altLang="en-US" sz="2800" b="1" dirty="0">
                <a:ea typeface="黑体" panose="02010609060101010101" pitchFamily="2" charset="-122"/>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8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pPr algn="ctr"/>
            <a:r>
              <a:rPr lang="zh-CN" altLang="en-US" dirty="0"/>
              <a:t>地址解析协议 </a:t>
            </a:r>
            <a:r>
              <a:rPr lang="en-US" altLang="zh-CN" dirty="0"/>
              <a:t>ARP </a:t>
            </a:r>
            <a:r>
              <a:rPr lang="zh-CN" altLang="en-US" dirty="0"/>
              <a:t>要点</a:t>
            </a:r>
            <a:endParaRPr lang="en-US" altLang="zh-CN" dirty="0"/>
          </a:p>
        </p:txBody>
      </p:sp>
      <p:sp>
        <p:nvSpPr>
          <p:cNvPr id="974851" name="Rectangle 3"/>
          <p:cNvSpPr>
            <a:spLocks noGrp="1" noChangeArrowheads="1"/>
          </p:cNvSpPr>
          <p:nvPr>
            <p:ph idx="1"/>
          </p:nvPr>
        </p:nvSpPr>
        <p:spPr/>
        <p:txBody>
          <a:bodyPr/>
          <a:lstStyle/>
          <a:p>
            <a:r>
              <a:rPr lang="zh-CN" altLang="en-US" dirty="0"/>
              <a:t>当主机 </a:t>
            </a:r>
            <a:r>
              <a:rPr lang="en-US" altLang="zh-CN" dirty="0"/>
              <a:t>A </a:t>
            </a:r>
            <a:r>
              <a:rPr lang="zh-CN" altLang="en-US" dirty="0"/>
              <a:t>欲向本局域网上的某个主机 </a:t>
            </a:r>
            <a:r>
              <a:rPr lang="en-US" altLang="zh-CN" dirty="0"/>
              <a:t>B </a:t>
            </a:r>
            <a:r>
              <a:rPr lang="zh-CN" altLang="en-US" dirty="0"/>
              <a:t>发送 </a:t>
            </a:r>
            <a:r>
              <a:rPr lang="en-US" altLang="zh-CN" dirty="0"/>
              <a:t>IP </a:t>
            </a:r>
            <a:r>
              <a:rPr lang="zh-CN" altLang="en-US" dirty="0"/>
              <a:t>数据报时，就先在其 </a:t>
            </a:r>
            <a:r>
              <a:rPr lang="en-US" altLang="zh-CN" dirty="0"/>
              <a:t>ARP </a:t>
            </a:r>
            <a:r>
              <a:rPr lang="zh-CN" altLang="en-US" dirty="0"/>
              <a:t>高速缓存中查看有无主机 </a:t>
            </a:r>
            <a:r>
              <a:rPr lang="en-US" altLang="zh-CN" dirty="0"/>
              <a:t>B </a:t>
            </a:r>
            <a:r>
              <a:rPr lang="zh-CN" altLang="en-US" dirty="0"/>
              <a:t>的 </a:t>
            </a:r>
            <a:r>
              <a:rPr lang="en-US" altLang="zh-CN" dirty="0"/>
              <a:t>IP </a:t>
            </a:r>
            <a:r>
              <a:rPr lang="zh-CN" altLang="en-US" dirty="0"/>
              <a:t>地址。</a:t>
            </a:r>
            <a:endParaRPr lang="en-US" altLang="zh-CN" dirty="0"/>
          </a:p>
          <a:p>
            <a:pPr lvl="1"/>
            <a:r>
              <a:rPr lang="zh-CN" altLang="en-US" dirty="0">
                <a:solidFill>
                  <a:srgbClr val="FF0000"/>
                </a:solidFill>
              </a:rPr>
              <a:t>如有，</a:t>
            </a:r>
            <a:r>
              <a:rPr lang="zh-CN" altLang="en-US" dirty="0"/>
              <a:t>就可查出其对应的硬件地址，再将此硬件地址写入 </a:t>
            </a:r>
            <a:r>
              <a:rPr lang="en-US" altLang="zh-CN" dirty="0"/>
              <a:t>MAC </a:t>
            </a:r>
            <a:r>
              <a:rPr lang="zh-CN" altLang="en-US" dirty="0"/>
              <a:t>帧，然后通过局域网将该 </a:t>
            </a:r>
            <a:r>
              <a:rPr lang="en-US" altLang="zh-CN" dirty="0"/>
              <a:t>MAC </a:t>
            </a:r>
            <a:r>
              <a:rPr lang="zh-CN" altLang="en-US" dirty="0"/>
              <a:t>帧发往此硬件地址。</a:t>
            </a:r>
            <a:endParaRPr lang="en-US" altLang="zh-CN" dirty="0"/>
          </a:p>
          <a:p>
            <a:pPr lvl="1"/>
            <a:r>
              <a:rPr lang="zh-CN" altLang="en-US" dirty="0">
                <a:solidFill>
                  <a:srgbClr val="FF0000"/>
                </a:solidFill>
              </a:rPr>
              <a:t>如没有，</a:t>
            </a:r>
            <a:r>
              <a:rPr lang="en-US" altLang="zh-CN" dirty="0">
                <a:solidFill>
                  <a:srgbClr val="FF0000"/>
                </a:solidFill>
              </a:rPr>
              <a:t> </a:t>
            </a:r>
            <a:r>
              <a:rPr lang="en-US" altLang="zh-CN" dirty="0"/>
              <a:t>ARP </a:t>
            </a:r>
            <a:r>
              <a:rPr lang="zh-CN" altLang="zh-CN" dirty="0"/>
              <a:t>进程在本局域网上</a:t>
            </a:r>
            <a:r>
              <a:rPr lang="zh-CN" altLang="zh-CN" dirty="0">
                <a:solidFill>
                  <a:srgbClr val="0000FF"/>
                </a:solidFill>
              </a:rPr>
              <a:t>广播发送</a:t>
            </a:r>
            <a:r>
              <a:rPr lang="zh-CN" altLang="zh-CN" dirty="0"/>
              <a:t>一个</a:t>
            </a:r>
            <a:r>
              <a:rPr lang="en-US" altLang="zh-CN" dirty="0"/>
              <a:t> </a:t>
            </a:r>
            <a:r>
              <a:rPr lang="en-US" altLang="zh-CN" dirty="0">
                <a:solidFill>
                  <a:srgbClr val="0000FF"/>
                </a:solidFill>
              </a:rPr>
              <a:t>ARP </a:t>
            </a:r>
            <a:r>
              <a:rPr lang="zh-CN" altLang="zh-CN" dirty="0">
                <a:solidFill>
                  <a:srgbClr val="0000FF"/>
                </a:solidFill>
              </a:rPr>
              <a:t>请求分组</a:t>
            </a:r>
            <a:r>
              <a:rPr lang="zh-CN" altLang="en-US" dirty="0">
                <a:solidFill>
                  <a:srgbClr val="0000FF"/>
                </a:solidFill>
              </a:rPr>
              <a:t>。</a:t>
            </a:r>
            <a:r>
              <a:rPr lang="zh-CN" altLang="zh-CN" dirty="0"/>
              <a:t>收到</a:t>
            </a:r>
            <a:r>
              <a:rPr lang="en-US" altLang="zh-CN" dirty="0"/>
              <a:t> </a:t>
            </a:r>
            <a:r>
              <a:rPr lang="en-US" altLang="zh-CN" dirty="0">
                <a:solidFill>
                  <a:srgbClr val="0000FF"/>
                </a:solidFill>
              </a:rPr>
              <a:t>ARP </a:t>
            </a:r>
            <a:r>
              <a:rPr lang="zh-CN" altLang="zh-CN" dirty="0">
                <a:solidFill>
                  <a:srgbClr val="0000FF"/>
                </a:solidFill>
              </a:rPr>
              <a:t>响应分组</a:t>
            </a:r>
            <a:r>
              <a:rPr lang="zh-CN" altLang="zh-CN" dirty="0"/>
              <a:t>后，</a:t>
            </a:r>
            <a:r>
              <a:rPr lang="zh-CN" altLang="en-US" dirty="0"/>
              <a:t>将得到的 </a:t>
            </a:r>
            <a:r>
              <a:rPr lang="en-US" altLang="zh-CN" dirty="0"/>
              <a:t>IP </a:t>
            </a:r>
            <a:r>
              <a:rPr lang="zh-CN" altLang="zh-CN" dirty="0"/>
              <a:t>地址到硬件地址的映射</a:t>
            </a:r>
            <a:r>
              <a:rPr lang="zh-CN" altLang="en-US" dirty="0"/>
              <a:t>写入 </a:t>
            </a:r>
            <a:r>
              <a:rPr lang="en-US" altLang="zh-CN" dirty="0"/>
              <a:t>ARP </a:t>
            </a:r>
            <a:r>
              <a:rPr lang="zh-CN" altLang="zh-CN" dirty="0"/>
              <a:t>高速缓存</a:t>
            </a:r>
            <a:r>
              <a:rPr lang="zh-CN" altLang="en-US" dirty="0"/>
              <a:t>。</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4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4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4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ChangeArrowheads="1"/>
          </p:cNvSpPr>
          <p:nvPr>
            <p:ph type="title"/>
          </p:nvPr>
        </p:nvSpPr>
        <p:spPr/>
        <p:txBody>
          <a:bodyPr/>
          <a:lstStyle/>
          <a:p>
            <a:pPr algn="ctr"/>
            <a:r>
              <a:rPr lang="zh-CN" altLang="en-US" dirty="0"/>
              <a:t>地址解析协议 </a:t>
            </a:r>
            <a:r>
              <a:rPr lang="en-US" altLang="zh-CN" dirty="0"/>
              <a:t>ARP </a:t>
            </a:r>
            <a:r>
              <a:rPr lang="zh-CN" altLang="en-US" dirty="0"/>
              <a:t>要点</a:t>
            </a:r>
            <a:endParaRPr lang="zh-CN" altLang="en-US" dirty="0"/>
          </a:p>
        </p:txBody>
      </p:sp>
      <p:sp>
        <p:nvSpPr>
          <p:cNvPr id="1661955" name="Rectangle 3"/>
          <p:cNvSpPr>
            <a:spLocks noGrp="1" noChangeArrowheads="1"/>
          </p:cNvSpPr>
          <p:nvPr>
            <p:ph idx="1"/>
          </p:nvPr>
        </p:nvSpPr>
        <p:spPr/>
        <p:txBody>
          <a:bodyPr/>
          <a:lstStyle/>
          <a:p>
            <a:pPr>
              <a:spcBef>
                <a:spcPts val="1200"/>
              </a:spcBef>
            </a:pPr>
            <a:r>
              <a:rPr lang="en-US" altLang="zh-CN" dirty="0">
                <a:solidFill>
                  <a:srgbClr val="FF0000"/>
                </a:solidFill>
              </a:rPr>
              <a:t>ARP</a:t>
            </a:r>
            <a:r>
              <a:rPr lang="zh-CN" altLang="en-US" dirty="0">
                <a:solidFill>
                  <a:srgbClr val="FF0000"/>
                </a:solidFill>
              </a:rPr>
              <a:t>请求分组：</a:t>
            </a:r>
            <a:r>
              <a:rPr lang="zh-CN" altLang="en-US" dirty="0"/>
              <a:t>包含发送方硬件地址 </a:t>
            </a:r>
            <a:r>
              <a:rPr lang="en-US" altLang="zh-CN" dirty="0"/>
              <a:t>/ </a:t>
            </a:r>
            <a:r>
              <a:rPr lang="zh-CN" altLang="en-US" dirty="0"/>
              <a:t>发送方 </a:t>
            </a:r>
            <a:r>
              <a:rPr lang="en-US" altLang="zh-CN" dirty="0"/>
              <a:t>IP </a:t>
            </a:r>
            <a:r>
              <a:rPr lang="zh-CN" altLang="en-US" dirty="0"/>
              <a:t>地址 </a:t>
            </a:r>
            <a:r>
              <a:rPr lang="en-US" altLang="zh-CN" dirty="0"/>
              <a:t>/ </a:t>
            </a:r>
            <a:r>
              <a:rPr lang="zh-CN" altLang="en-US" dirty="0">
                <a:solidFill>
                  <a:srgbClr val="0000FF"/>
                </a:solidFill>
              </a:rPr>
              <a:t>目标方硬件地址</a:t>
            </a:r>
            <a:r>
              <a:rPr lang="en-US" altLang="zh-CN" dirty="0">
                <a:solidFill>
                  <a:srgbClr val="0000FF"/>
                </a:solidFill>
              </a:rPr>
              <a:t>(</a:t>
            </a:r>
            <a:r>
              <a:rPr lang="zh-CN" altLang="en-US" dirty="0">
                <a:solidFill>
                  <a:srgbClr val="0000FF"/>
                </a:solidFill>
              </a:rPr>
              <a:t>未知时填 </a:t>
            </a:r>
            <a:r>
              <a:rPr lang="en-US" altLang="zh-CN" dirty="0">
                <a:solidFill>
                  <a:srgbClr val="0000FF"/>
                </a:solidFill>
              </a:rPr>
              <a:t>0) </a:t>
            </a:r>
            <a:r>
              <a:rPr lang="en-US" altLang="zh-CN" dirty="0"/>
              <a:t>/ </a:t>
            </a:r>
            <a:r>
              <a:rPr lang="zh-CN" altLang="en-US" dirty="0"/>
              <a:t>目标方 </a:t>
            </a:r>
            <a:r>
              <a:rPr lang="en-US" altLang="zh-CN" dirty="0"/>
              <a:t>IP </a:t>
            </a:r>
            <a:r>
              <a:rPr lang="zh-CN" altLang="en-US" dirty="0"/>
              <a:t>地址。以</a:t>
            </a:r>
            <a:r>
              <a:rPr lang="zh-CN" altLang="en-US" b="1" i="1" u="sng" dirty="0"/>
              <a:t>广播方式</a:t>
            </a:r>
            <a:r>
              <a:rPr lang="zh-CN" altLang="en-US" dirty="0"/>
              <a:t>发送。</a:t>
            </a:r>
            <a:endParaRPr lang="zh-CN" altLang="en-US" dirty="0"/>
          </a:p>
          <a:p>
            <a:pPr>
              <a:spcBef>
                <a:spcPts val="1200"/>
              </a:spcBef>
            </a:pPr>
            <a:r>
              <a:rPr lang="zh-CN" altLang="en-US" dirty="0">
                <a:solidFill>
                  <a:srgbClr val="FF0000"/>
                </a:solidFill>
              </a:rPr>
              <a:t>本地广播 </a:t>
            </a:r>
            <a:r>
              <a:rPr lang="en-US" altLang="zh-CN" dirty="0">
                <a:solidFill>
                  <a:srgbClr val="FF0000"/>
                </a:solidFill>
              </a:rPr>
              <a:t>ARP </a:t>
            </a:r>
            <a:r>
              <a:rPr lang="zh-CN" altLang="en-US" dirty="0">
                <a:solidFill>
                  <a:srgbClr val="FF0000"/>
                </a:solidFill>
              </a:rPr>
              <a:t>请求</a:t>
            </a:r>
            <a:r>
              <a:rPr lang="zh-CN" altLang="en-US" dirty="0"/>
              <a:t>（路由器不转发</a:t>
            </a:r>
            <a:r>
              <a:rPr lang="en-US" altLang="zh-CN" dirty="0"/>
              <a:t>ARP</a:t>
            </a:r>
            <a:r>
              <a:rPr lang="zh-CN" altLang="en-US" dirty="0"/>
              <a:t>请求）。</a:t>
            </a:r>
            <a:endParaRPr lang="zh-CN" altLang="en-US" dirty="0"/>
          </a:p>
          <a:p>
            <a:pPr>
              <a:spcBef>
                <a:spcPts val="1200"/>
              </a:spcBef>
            </a:pPr>
            <a:r>
              <a:rPr lang="en-US" altLang="zh-CN" dirty="0">
                <a:solidFill>
                  <a:srgbClr val="FF0000"/>
                </a:solidFill>
              </a:rPr>
              <a:t>ARP </a:t>
            </a:r>
            <a:r>
              <a:rPr lang="zh-CN" altLang="en-US" dirty="0">
                <a:solidFill>
                  <a:srgbClr val="FF0000"/>
                </a:solidFill>
              </a:rPr>
              <a:t>响应分组：</a:t>
            </a:r>
            <a:r>
              <a:rPr lang="zh-CN" altLang="en-US" dirty="0"/>
              <a:t>包含发送方硬件地址 </a:t>
            </a:r>
            <a:r>
              <a:rPr lang="en-US" altLang="zh-CN" dirty="0"/>
              <a:t>/ </a:t>
            </a:r>
            <a:r>
              <a:rPr lang="zh-CN" altLang="en-US" dirty="0"/>
              <a:t>发送方 </a:t>
            </a:r>
            <a:r>
              <a:rPr lang="en-US" altLang="zh-CN" dirty="0"/>
              <a:t>IP</a:t>
            </a:r>
            <a:r>
              <a:rPr lang="zh-CN" altLang="en-US" dirty="0"/>
              <a:t>地址 </a:t>
            </a:r>
            <a:r>
              <a:rPr lang="en-US" altLang="zh-CN" dirty="0"/>
              <a:t>/ </a:t>
            </a:r>
            <a:r>
              <a:rPr lang="zh-CN" altLang="en-US" dirty="0"/>
              <a:t>目标方硬件地址 </a:t>
            </a:r>
            <a:r>
              <a:rPr lang="en-US" altLang="zh-CN" dirty="0"/>
              <a:t>/ </a:t>
            </a:r>
            <a:r>
              <a:rPr lang="zh-CN" altLang="en-US" dirty="0"/>
              <a:t>目标方 </a:t>
            </a:r>
            <a:r>
              <a:rPr lang="en-US" altLang="zh-CN" dirty="0"/>
              <a:t>IP </a:t>
            </a:r>
            <a:r>
              <a:rPr lang="zh-CN" altLang="en-US" dirty="0"/>
              <a:t>地址。以普通单播方式发送。</a:t>
            </a:r>
            <a:endParaRPr lang="zh-CN" altLang="en-US" dirty="0">
              <a:solidFill>
                <a:srgbClr val="0000FF"/>
              </a:solidFill>
            </a:endParaRPr>
          </a:p>
          <a:p>
            <a:pPr>
              <a:spcBef>
                <a:spcPts val="1200"/>
              </a:spcBef>
            </a:pPr>
            <a:r>
              <a:rPr lang="en-US" altLang="zh-CN" dirty="0">
                <a:solidFill>
                  <a:srgbClr val="FF0000"/>
                </a:solidFill>
              </a:rPr>
              <a:t>ARP </a:t>
            </a:r>
            <a:r>
              <a:rPr lang="zh-CN" altLang="en-US" dirty="0">
                <a:solidFill>
                  <a:srgbClr val="FF0000"/>
                </a:solidFill>
              </a:rPr>
              <a:t>分组封装在物理网络的数据帧中传输。</a:t>
            </a:r>
            <a:endParaRPr lang="zh-CN" altLang="en-US" sz="3200"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41" name="Rectangle 105"/>
          <p:cNvSpPr>
            <a:spLocks noChangeArrowheads="1"/>
          </p:cNvSpPr>
          <p:nvPr/>
        </p:nvSpPr>
        <p:spPr bwMode="auto">
          <a:xfrm>
            <a:off x="-15552" y="0"/>
            <a:ext cx="9921552" cy="3500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219230" name="Group 94"/>
          <p:cNvGrpSpPr/>
          <p:nvPr/>
        </p:nvGrpSpPr>
        <p:grpSpPr bwMode="auto">
          <a:xfrm>
            <a:off x="3996723" y="4794251"/>
            <a:ext cx="1723231" cy="409575"/>
            <a:chOff x="249" y="663"/>
            <a:chExt cx="1002" cy="258"/>
          </a:xfrm>
          <a:solidFill>
            <a:srgbClr val="FF99FF"/>
          </a:solidFill>
        </p:grpSpPr>
        <p:sp>
          <p:nvSpPr>
            <p:cNvPr id="219231" name="AutoShape 9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19232" name="Text Box 96"/>
            <p:cNvSpPr txBox="1">
              <a:spLocks noChangeArrowheads="1"/>
            </p:cNvSpPr>
            <p:nvPr/>
          </p:nvSpPr>
          <p:spPr bwMode="auto">
            <a:xfrm flipH="1">
              <a:off x="386" y="663"/>
              <a:ext cx="865" cy="258"/>
            </a:xfrm>
            <a:prstGeom prst="rect">
              <a:avLst/>
            </a:prstGeom>
            <a:grpFill/>
            <a:ln w="12700">
              <a:solidFill>
                <a:schemeClr val="tx1"/>
              </a:solidFill>
              <a:miter lim="800000"/>
            </a:ln>
            <a:effectLst>
              <a:outerShdw dist="35921" dir="2700000" algn="ctr" rotWithShape="0">
                <a:schemeClr val="bg2"/>
              </a:outerShdw>
            </a:effectLst>
          </p:spPr>
          <p:txBody>
            <a:bodyPr>
              <a:spAutoFit/>
            </a:bodyPr>
            <a:lstStyle/>
            <a:p>
              <a:r>
                <a:rPr kumimoji="1" lang="en-US" altLang="zh-CN" sz="2000" b="1">
                  <a:solidFill>
                    <a:srgbClr val="0000CC"/>
                  </a:solidFill>
                  <a:latin typeface="+mn-lt"/>
                  <a:ea typeface="黑体" panose="02010609060101010101" pitchFamily="2" charset="-122"/>
                </a:rPr>
                <a:t>ARP </a:t>
              </a:r>
              <a:r>
                <a:rPr kumimoji="1" lang="zh-CN" altLang="en-US" sz="2000" b="1">
                  <a:solidFill>
                    <a:srgbClr val="0000CC"/>
                  </a:solidFill>
                  <a:latin typeface="+mn-lt"/>
                  <a:ea typeface="黑体" panose="02010609060101010101" pitchFamily="2" charset="-122"/>
                </a:rPr>
                <a:t>响应</a:t>
              </a:r>
              <a:endParaRPr kumimoji="1" lang="zh-CN" altLang="en-US" sz="2000" b="1">
                <a:solidFill>
                  <a:srgbClr val="0000CC"/>
                </a:solidFill>
                <a:latin typeface="+mn-lt"/>
                <a:ea typeface="黑体" panose="02010609060101010101" pitchFamily="2" charset="-122"/>
              </a:endParaRPr>
            </a:p>
          </p:txBody>
        </p:sp>
      </p:grpSp>
      <p:sp>
        <p:nvSpPr>
          <p:cNvPr id="219143" name="Line 7"/>
          <p:cNvSpPr>
            <a:spLocks noChangeShapeType="1"/>
          </p:cNvSpPr>
          <p:nvPr/>
        </p:nvSpPr>
        <p:spPr bwMode="auto">
          <a:xfrm rot="5400000">
            <a:off x="2079921" y="2311401"/>
            <a:ext cx="5873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144" name="Line 8"/>
          <p:cNvSpPr>
            <a:spLocks noChangeShapeType="1"/>
          </p:cNvSpPr>
          <p:nvPr/>
        </p:nvSpPr>
        <p:spPr bwMode="auto">
          <a:xfrm rot="5400000">
            <a:off x="4263263" y="2302669"/>
            <a:ext cx="58896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145" name="Line 9"/>
          <p:cNvSpPr>
            <a:spLocks noChangeShapeType="1"/>
          </p:cNvSpPr>
          <p:nvPr/>
        </p:nvSpPr>
        <p:spPr bwMode="auto">
          <a:xfrm rot="5400000">
            <a:off x="6140350" y="2311401"/>
            <a:ext cx="5873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146" name="Line 10"/>
          <p:cNvSpPr>
            <a:spLocks noChangeShapeType="1"/>
          </p:cNvSpPr>
          <p:nvPr/>
        </p:nvSpPr>
        <p:spPr bwMode="auto">
          <a:xfrm rot="5400000">
            <a:off x="8353721" y="2311401"/>
            <a:ext cx="5873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147" name="Line 11"/>
          <p:cNvSpPr>
            <a:spLocks noChangeShapeType="1"/>
          </p:cNvSpPr>
          <p:nvPr/>
        </p:nvSpPr>
        <p:spPr bwMode="auto">
          <a:xfrm rot="5400000">
            <a:off x="662813" y="2311401"/>
            <a:ext cx="5873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219148"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1333" y="2459038"/>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9"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96336" y="2459038"/>
            <a:ext cx="5434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50"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58871"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51"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87721"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52" name="Line 16"/>
          <p:cNvSpPr>
            <a:spLocks noChangeShapeType="1"/>
          </p:cNvSpPr>
          <p:nvPr/>
        </p:nvSpPr>
        <p:spPr bwMode="auto">
          <a:xfrm>
            <a:off x="131001" y="2017714"/>
            <a:ext cx="9298914" cy="206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153" name="Text Box 17"/>
          <p:cNvSpPr txBox="1">
            <a:spLocks noChangeArrowheads="1"/>
          </p:cNvSpPr>
          <p:nvPr/>
        </p:nvSpPr>
        <p:spPr bwMode="auto">
          <a:xfrm>
            <a:off x="2588583" y="2528889"/>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a:t>
            </a:r>
            <a:endParaRPr kumimoji="1" lang="en-US" altLang="zh-CN" sz="2000" b="1">
              <a:solidFill>
                <a:srgbClr val="0000CC"/>
              </a:solidFill>
              <a:latin typeface="+mn-lt"/>
              <a:ea typeface="黑体" panose="02010609060101010101" pitchFamily="2" charset="-122"/>
            </a:endParaRPr>
          </a:p>
        </p:txBody>
      </p:sp>
      <p:sp>
        <p:nvSpPr>
          <p:cNvPr id="219154" name="Text Box 18"/>
          <p:cNvSpPr txBox="1">
            <a:spLocks noChangeArrowheads="1"/>
          </p:cNvSpPr>
          <p:nvPr/>
        </p:nvSpPr>
        <p:spPr bwMode="auto">
          <a:xfrm>
            <a:off x="4743482" y="2405064"/>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Y</a:t>
            </a:r>
            <a:endParaRPr kumimoji="1" lang="en-US" altLang="zh-CN" sz="2000" b="1">
              <a:solidFill>
                <a:srgbClr val="0000CC"/>
              </a:solidFill>
              <a:latin typeface="+mn-lt"/>
              <a:ea typeface="黑体" panose="02010609060101010101" pitchFamily="2" charset="-122"/>
            </a:endParaRPr>
          </a:p>
        </p:txBody>
      </p:sp>
      <p:sp>
        <p:nvSpPr>
          <p:cNvPr id="219155" name="Text Box 19"/>
          <p:cNvSpPr txBox="1">
            <a:spLocks noChangeArrowheads="1"/>
          </p:cNvSpPr>
          <p:nvPr/>
        </p:nvSpPr>
        <p:spPr bwMode="auto">
          <a:xfrm>
            <a:off x="1150837" y="2405064"/>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X</a:t>
            </a:r>
            <a:endParaRPr kumimoji="1" lang="en-US" altLang="zh-CN" sz="2000" b="1">
              <a:solidFill>
                <a:srgbClr val="0000CC"/>
              </a:solidFill>
              <a:latin typeface="+mn-lt"/>
              <a:ea typeface="黑体" panose="02010609060101010101" pitchFamily="2" charset="-122"/>
            </a:endParaRPr>
          </a:p>
        </p:txBody>
      </p:sp>
      <p:sp>
        <p:nvSpPr>
          <p:cNvPr id="219156" name="Text Box 20"/>
          <p:cNvSpPr txBox="1">
            <a:spLocks noChangeArrowheads="1"/>
          </p:cNvSpPr>
          <p:nvPr/>
        </p:nvSpPr>
        <p:spPr bwMode="auto">
          <a:xfrm>
            <a:off x="6628374" y="2528889"/>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B</a:t>
            </a:r>
            <a:endParaRPr kumimoji="1" lang="en-US" altLang="zh-CN" sz="2000" b="1">
              <a:solidFill>
                <a:srgbClr val="0000CC"/>
              </a:solidFill>
              <a:latin typeface="+mn-lt"/>
              <a:ea typeface="黑体" panose="02010609060101010101" pitchFamily="2" charset="-122"/>
            </a:endParaRPr>
          </a:p>
        </p:txBody>
      </p:sp>
      <p:sp>
        <p:nvSpPr>
          <p:cNvPr id="219157" name="Text Box 21"/>
          <p:cNvSpPr txBox="1">
            <a:spLocks noChangeArrowheads="1"/>
          </p:cNvSpPr>
          <p:nvPr/>
        </p:nvSpPr>
        <p:spPr bwMode="auto">
          <a:xfrm>
            <a:off x="8848624" y="2405064"/>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Z</a:t>
            </a:r>
            <a:endParaRPr kumimoji="1" lang="en-US" altLang="zh-CN" sz="2000" b="1">
              <a:solidFill>
                <a:srgbClr val="0000CC"/>
              </a:solidFill>
              <a:latin typeface="+mn-lt"/>
              <a:ea typeface="黑体" panose="02010609060101010101" pitchFamily="2" charset="-122"/>
            </a:endParaRPr>
          </a:p>
        </p:txBody>
      </p:sp>
      <p:sp>
        <p:nvSpPr>
          <p:cNvPr id="219181" name="Text Box 45"/>
          <p:cNvSpPr txBox="1">
            <a:spLocks noChangeArrowheads="1"/>
          </p:cNvSpPr>
          <p:nvPr/>
        </p:nvSpPr>
        <p:spPr bwMode="auto">
          <a:xfrm>
            <a:off x="961035" y="3789364"/>
            <a:ext cx="2494209" cy="757130"/>
          </a:xfrm>
          <a:prstGeom prst="rect">
            <a:avLst/>
          </a:prstGeom>
          <a:solidFill>
            <a:srgbClr val="66FFFF"/>
          </a:solidFill>
          <a:ln w="9525">
            <a:solidFill>
              <a:schemeClr val="tx2"/>
            </a:solidFill>
            <a:miter lim="800000"/>
          </a:ln>
          <a:effectLst/>
        </p:spPr>
        <p:txBody>
          <a:bodyPr wrap="none">
            <a:spAutoFit/>
          </a:bodyPr>
          <a:lstStyle/>
          <a:p>
            <a:pPr algn="ctr">
              <a:lnSpc>
                <a:spcPct val="90000"/>
              </a:lnSpc>
            </a:pPr>
            <a:r>
              <a:rPr kumimoji="1" lang="zh-CN" altLang="en-US" sz="2400" b="1" dirty="0">
                <a:solidFill>
                  <a:srgbClr val="0000CC"/>
                </a:solidFill>
                <a:latin typeface="+mn-lt"/>
                <a:ea typeface="黑体" panose="02010609060101010101" pitchFamily="2" charset="-122"/>
              </a:rPr>
              <a:t>主机 </a:t>
            </a:r>
            <a:r>
              <a:rPr kumimoji="1" lang="en-US" altLang="zh-CN" sz="2400" b="1" dirty="0">
                <a:solidFill>
                  <a:srgbClr val="0000CC"/>
                </a:solidFill>
                <a:latin typeface="+mn-lt"/>
                <a:ea typeface="黑体" panose="02010609060101010101" pitchFamily="2" charset="-122"/>
              </a:rPr>
              <a:t>B </a:t>
            </a:r>
            <a:r>
              <a:rPr kumimoji="1" lang="zh-CN" altLang="en-US" sz="2400" b="1" dirty="0">
                <a:solidFill>
                  <a:srgbClr val="0000CC"/>
                </a:solidFill>
                <a:latin typeface="+mn-lt"/>
                <a:ea typeface="黑体" panose="02010609060101010101" pitchFamily="2" charset="-122"/>
              </a:rPr>
              <a:t>向 </a:t>
            </a:r>
            <a:r>
              <a:rPr kumimoji="1" lang="en-US" altLang="zh-CN" sz="2400" b="1" dirty="0">
                <a:solidFill>
                  <a:srgbClr val="0000CC"/>
                </a:solidFill>
                <a:latin typeface="+mn-lt"/>
                <a:ea typeface="黑体" panose="02010609060101010101" pitchFamily="2" charset="-122"/>
              </a:rPr>
              <a:t>A </a:t>
            </a:r>
            <a:r>
              <a:rPr kumimoji="1" lang="zh-CN" altLang="en-US" sz="2400" b="1" dirty="0">
                <a:solidFill>
                  <a:srgbClr val="C00000"/>
                </a:solidFill>
                <a:latin typeface="+mn-lt"/>
                <a:ea typeface="黑体" panose="02010609060101010101" pitchFamily="2" charset="-122"/>
              </a:rPr>
              <a:t>发送</a:t>
            </a:r>
            <a:endParaRPr kumimoji="1" lang="zh-CN" altLang="en-US" sz="2400" b="1" dirty="0">
              <a:solidFill>
                <a:srgbClr val="C00000"/>
              </a:solidFill>
              <a:latin typeface="+mn-lt"/>
              <a:ea typeface="黑体" panose="02010609060101010101" pitchFamily="2" charset="-122"/>
            </a:endParaRPr>
          </a:p>
          <a:p>
            <a:pPr algn="ctr">
              <a:lnSpc>
                <a:spcPct val="90000"/>
              </a:lnSpc>
            </a:pPr>
            <a:r>
              <a:rPr kumimoji="1" lang="en-US" altLang="zh-CN" sz="2400" b="1" dirty="0">
                <a:solidFill>
                  <a:srgbClr val="C00000"/>
                </a:solidFill>
                <a:latin typeface="+mn-lt"/>
                <a:ea typeface="黑体" panose="02010609060101010101" pitchFamily="2" charset="-122"/>
              </a:rPr>
              <a:t>ARP </a:t>
            </a:r>
            <a:r>
              <a:rPr kumimoji="1" lang="zh-CN" altLang="en-US" sz="2400" b="1" dirty="0">
                <a:solidFill>
                  <a:srgbClr val="C00000"/>
                </a:solidFill>
                <a:latin typeface="+mn-lt"/>
                <a:ea typeface="黑体" panose="02010609060101010101" pitchFamily="2" charset="-122"/>
              </a:rPr>
              <a:t>响应分组 </a:t>
            </a:r>
            <a:endParaRPr kumimoji="1" lang="zh-CN" altLang="en-US" sz="2400" b="1" dirty="0">
              <a:solidFill>
                <a:srgbClr val="C00000"/>
              </a:solidFill>
              <a:latin typeface="+mn-lt"/>
              <a:ea typeface="黑体" panose="02010609060101010101" pitchFamily="2" charset="-122"/>
            </a:endParaRPr>
          </a:p>
        </p:txBody>
      </p:sp>
      <p:sp>
        <p:nvSpPr>
          <p:cNvPr id="219182" name="Text Box 46"/>
          <p:cNvSpPr txBox="1">
            <a:spLocks noChangeArrowheads="1"/>
          </p:cNvSpPr>
          <p:nvPr/>
        </p:nvSpPr>
        <p:spPr bwMode="auto">
          <a:xfrm>
            <a:off x="468228" y="219076"/>
            <a:ext cx="2410853" cy="757130"/>
          </a:xfrm>
          <a:prstGeom prst="rect">
            <a:avLst/>
          </a:prstGeom>
          <a:solidFill>
            <a:srgbClr val="66FFFF"/>
          </a:solidFill>
          <a:ln w="9525">
            <a:solidFill>
              <a:schemeClr val="tx2"/>
            </a:solidFill>
            <a:miter lim="800000"/>
          </a:ln>
          <a:effectLst/>
        </p:spPr>
        <p:txBody>
          <a:bodyPr wrap="none">
            <a:spAutoFit/>
          </a:bodyPr>
          <a:lstStyle/>
          <a:p>
            <a:pPr algn="ctr">
              <a:lnSpc>
                <a:spcPct val="90000"/>
              </a:lnSpc>
            </a:pPr>
            <a:r>
              <a:rPr kumimoji="1" lang="zh-CN" altLang="en-US" sz="2400" b="1" dirty="0">
                <a:solidFill>
                  <a:srgbClr val="0000CC"/>
                </a:solidFill>
                <a:latin typeface="+mn-lt"/>
                <a:ea typeface="黑体" panose="02010609060101010101" pitchFamily="2" charset="-122"/>
              </a:rPr>
              <a:t>主机 </a:t>
            </a:r>
            <a:r>
              <a:rPr kumimoji="1" lang="en-US" altLang="zh-CN" sz="2400" b="1" dirty="0">
                <a:solidFill>
                  <a:srgbClr val="0000CC"/>
                </a:solidFill>
                <a:latin typeface="+mn-lt"/>
                <a:ea typeface="黑体" panose="02010609060101010101" pitchFamily="2" charset="-122"/>
              </a:rPr>
              <a:t>A </a:t>
            </a:r>
            <a:r>
              <a:rPr kumimoji="1" lang="zh-CN" altLang="en-US" sz="2400" b="1" dirty="0">
                <a:solidFill>
                  <a:srgbClr val="C00000"/>
                </a:solidFill>
                <a:latin typeface="+mn-lt"/>
                <a:ea typeface="黑体" panose="02010609060101010101" pitchFamily="2" charset="-122"/>
              </a:rPr>
              <a:t>广播发送</a:t>
            </a:r>
            <a:endParaRPr kumimoji="1" lang="zh-CN" altLang="en-US" sz="2400" b="1" dirty="0">
              <a:solidFill>
                <a:srgbClr val="C00000"/>
              </a:solidFill>
              <a:latin typeface="+mn-lt"/>
              <a:ea typeface="黑体" panose="02010609060101010101" pitchFamily="2" charset="-122"/>
            </a:endParaRPr>
          </a:p>
          <a:p>
            <a:pPr algn="ctr">
              <a:lnSpc>
                <a:spcPct val="90000"/>
              </a:lnSpc>
            </a:pPr>
            <a:r>
              <a:rPr kumimoji="1" lang="en-US" altLang="zh-CN" sz="2400" b="1" dirty="0">
                <a:solidFill>
                  <a:srgbClr val="C00000"/>
                </a:solidFill>
                <a:latin typeface="+mn-lt"/>
                <a:ea typeface="黑体" panose="02010609060101010101" pitchFamily="2" charset="-122"/>
              </a:rPr>
              <a:t>ARP </a:t>
            </a:r>
            <a:r>
              <a:rPr kumimoji="1" lang="zh-CN" altLang="en-US" sz="2400" b="1" dirty="0">
                <a:solidFill>
                  <a:srgbClr val="C00000"/>
                </a:solidFill>
                <a:latin typeface="+mn-lt"/>
                <a:ea typeface="黑体" panose="02010609060101010101" pitchFamily="2" charset="-122"/>
              </a:rPr>
              <a:t>请求分组 </a:t>
            </a:r>
            <a:endParaRPr kumimoji="1" lang="zh-CN" altLang="en-US" sz="2400" b="1" dirty="0">
              <a:solidFill>
                <a:srgbClr val="C00000"/>
              </a:solidFill>
              <a:latin typeface="+mn-lt"/>
              <a:ea typeface="黑体" panose="02010609060101010101" pitchFamily="2" charset="-122"/>
            </a:endParaRPr>
          </a:p>
        </p:txBody>
      </p:sp>
      <p:sp>
        <p:nvSpPr>
          <p:cNvPr id="219184" name="Text Box 48"/>
          <p:cNvSpPr txBox="1">
            <a:spLocks noChangeArrowheads="1"/>
          </p:cNvSpPr>
          <p:nvPr/>
        </p:nvSpPr>
        <p:spPr bwMode="auto">
          <a:xfrm>
            <a:off x="2882667" y="1473201"/>
            <a:ext cx="1310167" cy="400110"/>
          </a:xfrm>
          <a:prstGeom prst="rect">
            <a:avLst/>
          </a:prstGeom>
          <a:solidFill>
            <a:srgbClr val="FF99FF"/>
          </a:solidFill>
          <a:ln w="12700">
            <a:solidFill>
              <a:schemeClr val="tx1"/>
            </a:solidFill>
            <a:miter lim="800000"/>
          </a:ln>
          <a:effectLst>
            <a:outerShdw dist="35921" dir="2700000" algn="ctr" rotWithShape="0">
              <a:schemeClr val="bg2"/>
            </a:outerShdw>
          </a:effectLst>
        </p:spPr>
        <p:txBody>
          <a:bodyPr wrap="none">
            <a:spAutoFit/>
          </a:bodyPr>
          <a:lstStyle/>
          <a:p>
            <a:r>
              <a:rPr kumimoji="1" lang="en-US" altLang="zh-CN" sz="2000" b="1">
                <a:solidFill>
                  <a:srgbClr val="0000CC"/>
                </a:solidFill>
                <a:latin typeface="+mn-lt"/>
                <a:ea typeface="黑体" panose="02010609060101010101" pitchFamily="2" charset="-122"/>
              </a:rPr>
              <a:t>ARP </a:t>
            </a:r>
            <a:r>
              <a:rPr kumimoji="1" lang="zh-CN" altLang="en-US" sz="2000" b="1">
                <a:solidFill>
                  <a:srgbClr val="0000CC"/>
                </a:solidFill>
                <a:latin typeface="+mn-lt"/>
                <a:ea typeface="黑体" panose="02010609060101010101" pitchFamily="2" charset="-122"/>
              </a:rPr>
              <a:t>请求</a:t>
            </a:r>
            <a:endParaRPr kumimoji="1" lang="zh-CN" altLang="en-US" sz="2000" b="1">
              <a:solidFill>
                <a:srgbClr val="0000CC"/>
              </a:solidFill>
              <a:latin typeface="+mn-lt"/>
              <a:ea typeface="黑体" panose="02010609060101010101" pitchFamily="2" charset="-122"/>
            </a:endParaRPr>
          </a:p>
        </p:txBody>
      </p:sp>
      <p:sp>
        <p:nvSpPr>
          <p:cNvPr id="219185" name="AutoShape 49"/>
          <p:cNvSpPr>
            <a:spLocks noChangeArrowheads="1"/>
          </p:cNvSpPr>
          <p:nvPr/>
        </p:nvSpPr>
        <p:spPr bwMode="auto">
          <a:xfrm>
            <a:off x="4301496" y="1570039"/>
            <a:ext cx="235611" cy="204787"/>
          </a:xfrm>
          <a:prstGeom prst="rightArrow">
            <a:avLst>
              <a:gd name="adj1" fmla="val 50000"/>
              <a:gd name="adj2" fmla="val 26550"/>
            </a:avLst>
          </a:prstGeom>
          <a:solidFill>
            <a:srgbClr val="FF99FF"/>
          </a:solidFill>
          <a:ln w="9525">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219186" name="Text Box 50"/>
          <p:cNvSpPr txBox="1">
            <a:spLocks noChangeArrowheads="1"/>
          </p:cNvSpPr>
          <p:nvPr/>
        </p:nvSpPr>
        <p:spPr bwMode="auto">
          <a:xfrm>
            <a:off x="4967055" y="1473201"/>
            <a:ext cx="1310167" cy="400110"/>
          </a:xfrm>
          <a:prstGeom prst="rect">
            <a:avLst/>
          </a:prstGeom>
          <a:solidFill>
            <a:srgbClr val="FF99FF"/>
          </a:solidFill>
          <a:ln w="12700">
            <a:solidFill>
              <a:schemeClr val="tx1"/>
            </a:solidFill>
            <a:miter lim="800000"/>
          </a:ln>
          <a:effectLst>
            <a:outerShdw dist="35921" dir="2700000" algn="ctr" rotWithShape="0">
              <a:schemeClr val="bg2"/>
            </a:outerShdw>
          </a:effectLst>
        </p:spPr>
        <p:txBody>
          <a:bodyPr wrap="none">
            <a:spAutoFit/>
          </a:bodyPr>
          <a:lstStyle/>
          <a:p>
            <a:r>
              <a:rPr kumimoji="1" lang="en-US" altLang="zh-CN" sz="2000" b="1">
                <a:solidFill>
                  <a:srgbClr val="0000CC"/>
                </a:solidFill>
                <a:latin typeface="+mn-lt"/>
                <a:ea typeface="黑体" panose="02010609060101010101" pitchFamily="2" charset="-122"/>
              </a:rPr>
              <a:t>ARP </a:t>
            </a:r>
            <a:r>
              <a:rPr kumimoji="1" lang="zh-CN" altLang="en-US" sz="2000" b="1">
                <a:solidFill>
                  <a:srgbClr val="0000CC"/>
                </a:solidFill>
                <a:latin typeface="+mn-lt"/>
                <a:ea typeface="黑体" panose="02010609060101010101" pitchFamily="2" charset="-122"/>
              </a:rPr>
              <a:t>请求</a:t>
            </a:r>
            <a:endParaRPr kumimoji="1" lang="zh-CN" altLang="en-US" sz="2000" b="1">
              <a:solidFill>
                <a:srgbClr val="0000CC"/>
              </a:solidFill>
              <a:latin typeface="+mn-lt"/>
              <a:ea typeface="黑体" panose="02010609060101010101" pitchFamily="2" charset="-122"/>
            </a:endParaRPr>
          </a:p>
        </p:txBody>
      </p:sp>
      <p:sp>
        <p:nvSpPr>
          <p:cNvPr id="219187" name="AutoShape 51"/>
          <p:cNvSpPr>
            <a:spLocks noChangeArrowheads="1"/>
          </p:cNvSpPr>
          <p:nvPr/>
        </p:nvSpPr>
        <p:spPr bwMode="auto">
          <a:xfrm>
            <a:off x="6353206" y="1595438"/>
            <a:ext cx="235612" cy="220662"/>
          </a:xfrm>
          <a:prstGeom prst="rightArrow">
            <a:avLst>
              <a:gd name="adj1" fmla="val 50000"/>
              <a:gd name="adj2" fmla="val 25000"/>
            </a:avLst>
          </a:prstGeom>
          <a:solidFill>
            <a:srgbClr val="FF99FF"/>
          </a:solidFill>
          <a:ln w="9525">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219188" name="Text Box 52"/>
          <p:cNvSpPr txBox="1">
            <a:spLocks noChangeArrowheads="1"/>
          </p:cNvSpPr>
          <p:nvPr/>
        </p:nvSpPr>
        <p:spPr bwMode="auto">
          <a:xfrm>
            <a:off x="7010167" y="1473201"/>
            <a:ext cx="1310167" cy="400110"/>
          </a:xfrm>
          <a:prstGeom prst="rect">
            <a:avLst/>
          </a:prstGeom>
          <a:solidFill>
            <a:srgbClr val="FF99FF"/>
          </a:solidFill>
          <a:ln w="12700">
            <a:solidFill>
              <a:schemeClr val="tx1"/>
            </a:solidFill>
            <a:miter lim="800000"/>
          </a:ln>
          <a:effectLst/>
        </p:spPr>
        <p:txBody>
          <a:bodyPr wrap="none">
            <a:spAutoFit/>
          </a:bodyPr>
          <a:lstStyle/>
          <a:p>
            <a:r>
              <a:rPr kumimoji="1" lang="en-US" altLang="zh-CN" sz="2000" b="1" dirty="0">
                <a:solidFill>
                  <a:srgbClr val="0000CC"/>
                </a:solidFill>
                <a:latin typeface="+mn-lt"/>
                <a:ea typeface="黑体" panose="02010609060101010101" pitchFamily="2" charset="-122"/>
              </a:rPr>
              <a:t>ARP </a:t>
            </a:r>
            <a:r>
              <a:rPr kumimoji="1" lang="zh-CN" altLang="en-US" sz="2000" b="1" dirty="0">
                <a:solidFill>
                  <a:srgbClr val="0000CC"/>
                </a:solidFill>
                <a:latin typeface="+mn-lt"/>
                <a:ea typeface="黑体" panose="02010609060101010101" pitchFamily="2" charset="-122"/>
              </a:rPr>
              <a:t>请求</a:t>
            </a:r>
            <a:endParaRPr kumimoji="1" lang="zh-CN" altLang="en-US" sz="2000" b="1" dirty="0">
              <a:solidFill>
                <a:srgbClr val="0000CC"/>
              </a:solidFill>
              <a:latin typeface="+mn-lt"/>
              <a:ea typeface="黑体" panose="02010609060101010101" pitchFamily="2" charset="-122"/>
            </a:endParaRPr>
          </a:p>
        </p:txBody>
      </p:sp>
      <p:sp>
        <p:nvSpPr>
          <p:cNvPr id="219189" name="AutoShape 53"/>
          <p:cNvSpPr>
            <a:spLocks noChangeArrowheads="1"/>
          </p:cNvSpPr>
          <p:nvPr/>
        </p:nvSpPr>
        <p:spPr bwMode="auto">
          <a:xfrm>
            <a:off x="8418677" y="1558926"/>
            <a:ext cx="235611" cy="220663"/>
          </a:xfrm>
          <a:prstGeom prst="rightArrow">
            <a:avLst>
              <a:gd name="adj1" fmla="val 50000"/>
              <a:gd name="adj2" fmla="val 25000"/>
            </a:avLst>
          </a:prstGeom>
          <a:solidFill>
            <a:srgbClr val="FF99FF"/>
          </a:solidFill>
          <a:ln w="9525">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219229" name="Group 93"/>
          <p:cNvGrpSpPr/>
          <p:nvPr/>
        </p:nvGrpSpPr>
        <p:grpSpPr bwMode="auto">
          <a:xfrm>
            <a:off x="559229" y="1485901"/>
            <a:ext cx="1723231" cy="409575"/>
            <a:chOff x="249" y="663"/>
            <a:chExt cx="1002" cy="258"/>
          </a:xfrm>
          <a:solidFill>
            <a:srgbClr val="FF99FF"/>
          </a:solidFill>
        </p:grpSpPr>
        <p:sp>
          <p:nvSpPr>
            <p:cNvPr id="219141" name="AutoShape 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19190" name="Text Box 54"/>
            <p:cNvSpPr txBox="1">
              <a:spLocks noChangeArrowheads="1"/>
            </p:cNvSpPr>
            <p:nvPr/>
          </p:nvSpPr>
          <p:spPr bwMode="auto">
            <a:xfrm flipH="1">
              <a:off x="386" y="663"/>
              <a:ext cx="865" cy="258"/>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CC"/>
                  </a:solidFill>
                  <a:latin typeface="+mn-lt"/>
                  <a:ea typeface="黑体" panose="02010609060101010101" pitchFamily="2" charset="-122"/>
                </a:rPr>
                <a:t>ARP </a:t>
              </a:r>
              <a:r>
                <a:rPr kumimoji="1" lang="zh-CN" altLang="en-US" sz="2000" b="1">
                  <a:solidFill>
                    <a:srgbClr val="0000CC"/>
                  </a:solidFill>
                  <a:latin typeface="+mn-lt"/>
                  <a:ea typeface="黑体" panose="02010609060101010101" pitchFamily="2" charset="-122"/>
                </a:rPr>
                <a:t>请求</a:t>
              </a:r>
              <a:endParaRPr kumimoji="1" lang="zh-CN" altLang="en-US" sz="2000" b="1">
                <a:solidFill>
                  <a:srgbClr val="0000CC"/>
                </a:solidFill>
                <a:latin typeface="+mn-lt"/>
                <a:ea typeface="黑体" panose="02010609060101010101" pitchFamily="2" charset="-122"/>
              </a:endParaRPr>
            </a:p>
          </p:txBody>
        </p:sp>
      </p:grpSp>
      <p:sp>
        <p:nvSpPr>
          <p:cNvPr id="219191" name="Text Box 55"/>
          <p:cNvSpPr txBox="1">
            <a:spLocks noChangeArrowheads="1"/>
          </p:cNvSpPr>
          <p:nvPr/>
        </p:nvSpPr>
        <p:spPr bwMode="auto">
          <a:xfrm>
            <a:off x="2413165" y="2241551"/>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209.0.0.5</a:t>
            </a:r>
            <a:endParaRPr kumimoji="1" lang="en-US" altLang="zh-CN" sz="2000" b="1">
              <a:solidFill>
                <a:srgbClr val="0000CC"/>
              </a:solidFill>
              <a:latin typeface="+mn-lt"/>
              <a:ea typeface="黑体" panose="02010609060101010101" pitchFamily="2" charset="-122"/>
            </a:endParaRPr>
          </a:p>
        </p:txBody>
      </p:sp>
      <p:sp>
        <p:nvSpPr>
          <p:cNvPr id="219192" name="Text Box 56"/>
          <p:cNvSpPr txBox="1">
            <a:spLocks noChangeArrowheads="1"/>
          </p:cNvSpPr>
          <p:nvPr/>
        </p:nvSpPr>
        <p:spPr bwMode="auto">
          <a:xfrm>
            <a:off x="6391042" y="2135189"/>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209.0.0.6</a:t>
            </a:r>
            <a:endParaRPr kumimoji="1" lang="en-US" altLang="zh-CN" sz="2000" b="1">
              <a:solidFill>
                <a:srgbClr val="0000CC"/>
              </a:solidFill>
              <a:latin typeface="+mn-lt"/>
              <a:ea typeface="黑体" panose="02010609060101010101" pitchFamily="2" charset="-122"/>
            </a:endParaRPr>
          </a:p>
        </p:txBody>
      </p:sp>
      <p:sp>
        <p:nvSpPr>
          <p:cNvPr id="219193" name="Text Box 57"/>
          <p:cNvSpPr txBox="1">
            <a:spLocks noChangeArrowheads="1"/>
          </p:cNvSpPr>
          <p:nvPr/>
        </p:nvSpPr>
        <p:spPr bwMode="auto">
          <a:xfrm>
            <a:off x="1183512" y="2960689"/>
            <a:ext cx="24368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00-00-C0-15-AD-18</a:t>
            </a:r>
            <a:endParaRPr kumimoji="1" lang="en-US" altLang="zh-CN" sz="2000" b="1">
              <a:solidFill>
                <a:srgbClr val="0000CC"/>
              </a:solidFill>
              <a:latin typeface="+mn-lt"/>
              <a:ea typeface="黑体" panose="02010609060101010101" pitchFamily="2" charset="-122"/>
            </a:endParaRPr>
          </a:p>
        </p:txBody>
      </p:sp>
      <p:sp>
        <p:nvSpPr>
          <p:cNvPr id="219194" name="Text Box 58"/>
          <p:cNvSpPr txBox="1">
            <a:spLocks noChangeArrowheads="1"/>
          </p:cNvSpPr>
          <p:nvPr/>
        </p:nvSpPr>
        <p:spPr bwMode="auto">
          <a:xfrm>
            <a:off x="5093950" y="6237289"/>
            <a:ext cx="22894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anose="02010609060101010101" pitchFamily="2" charset="-122"/>
              </a:rPr>
              <a:t>08-00-2B-00-EE-0A</a:t>
            </a:r>
            <a:endParaRPr kumimoji="1" lang="en-US" altLang="zh-CN" sz="2000" b="1" dirty="0">
              <a:solidFill>
                <a:srgbClr val="FF0000"/>
              </a:solidFill>
              <a:latin typeface="+mn-lt"/>
              <a:ea typeface="黑体" panose="02010609060101010101" pitchFamily="2" charset="-122"/>
            </a:endParaRPr>
          </a:p>
        </p:txBody>
      </p:sp>
      <p:sp>
        <p:nvSpPr>
          <p:cNvPr id="219195" name="AutoShape 59"/>
          <p:cNvSpPr>
            <a:spLocks noChangeArrowheads="1"/>
          </p:cNvSpPr>
          <p:nvPr/>
        </p:nvSpPr>
        <p:spPr bwMode="auto">
          <a:xfrm>
            <a:off x="3434722" y="592139"/>
            <a:ext cx="6104890" cy="661987"/>
          </a:xfrm>
          <a:prstGeom prst="wedgeRoundRectCallout">
            <a:avLst>
              <a:gd name="adj1" fmla="val -51181"/>
              <a:gd name="adj2" fmla="val 85972"/>
              <a:gd name="adj3" fmla="val 16667"/>
            </a:avLst>
          </a:prstGeom>
          <a:solidFill>
            <a:srgbClr val="FF99FF"/>
          </a:solidFill>
          <a:ln w="9525">
            <a:solidFill>
              <a:schemeClr val="tx1"/>
            </a:solidFill>
            <a:miter lim="800000"/>
          </a:ln>
          <a:effectLst/>
        </p:spPr>
        <p:txBody>
          <a:bodyPr/>
          <a:lstStyle/>
          <a:p>
            <a:pPr algn="ctr"/>
            <a:endParaRPr kumimoji="1" lang="zh-CN" altLang="zh-CN" sz="2000" b="1">
              <a:solidFill>
                <a:srgbClr val="0000CC"/>
              </a:solidFill>
              <a:latin typeface="+mn-lt"/>
              <a:ea typeface="黑体" panose="02010609060101010101" pitchFamily="2" charset="-122"/>
            </a:endParaRPr>
          </a:p>
        </p:txBody>
      </p:sp>
      <p:sp>
        <p:nvSpPr>
          <p:cNvPr id="219196" name="Text Box 60"/>
          <p:cNvSpPr txBox="1">
            <a:spLocks noChangeArrowheads="1"/>
          </p:cNvSpPr>
          <p:nvPr/>
        </p:nvSpPr>
        <p:spPr bwMode="auto">
          <a:xfrm>
            <a:off x="3512111" y="558801"/>
            <a:ext cx="58849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我是 </a:t>
            </a:r>
            <a:r>
              <a:rPr kumimoji="1" lang="en-US" altLang="zh-CN" sz="2000" b="1">
                <a:solidFill>
                  <a:srgbClr val="0000CC"/>
                </a:solidFill>
                <a:latin typeface="+mn-lt"/>
                <a:ea typeface="黑体" panose="02010609060101010101" pitchFamily="2" charset="-122"/>
              </a:rPr>
              <a:t>209.0.0.5</a:t>
            </a:r>
            <a:r>
              <a:rPr kumimoji="1" lang="zh-CN" altLang="en-US" sz="2000" b="1">
                <a:solidFill>
                  <a:srgbClr val="0000CC"/>
                </a:solidFill>
                <a:latin typeface="+mn-lt"/>
                <a:ea typeface="黑体" panose="02010609060101010101" pitchFamily="2" charset="-122"/>
              </a:rPr>
              <a:t>，硬件地址是 </a:t>
            </a:r>
            <a:r>
              <a:rPr kumimoji="1" lang="en-US" altLang="zh-CN" sz="2000" b="1">
                <a:solidFill>
                  <a:srgbClr val="0000CC"/>
                </a:solidFill>
                <a:latin typeface="+mn-lt"/>
                <a:ea typeface="黑体" panose="02010609060101010101" pitchFamily="2" charset="-122"/>
              </a:rPr>
              <a:t>00-00-C0-15-AD-18</a:t>
            </a:r>
            <a:endParaRPr kumimoji="1" lang="en-US" altLang="zh-CN"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我想知道主机 </a:t>
            </a:r>
            <a:r>
              <a:rPr kumimoji="1" lang="en-US" altLang="zh-CN" sz="2000" b="1">
                <a:solidFill>
                  <a:srgbClr val="0000CC"/>
                </a:solidFill>
                <a:latin typeface="+mn-lt"/>
                <a:ea typeface="黑体" panose="02010609060101010101" pitchFamily="2" charset="-122"/>
              </a:rPr>
              <a:t>209.0.0.6 </a:t>
            </a:r>
            <a:r>
              <a:rPr kumimoji="1" lang="zh-CN" altLang="en-US" sz="2000" b="1">
                <a:solidFill>
                  <a:srgbClr val="0000CC"/>
                </a:solidFill>
                <a:latin typeface="+mn-lt"/>
                <a:ea typeface="黑体" panose="02010609060101010101" pitchFamily="2" charset="-122"/>
              </a:rPr>
              <a:t>的硬件地址</a:t>
            </a:r>
            <a:endParaRPr kumimoji="1" lang="zh-CN" altLang="en-US" sz="2000" b="1">
              <a:solidFill>
                <a:srgbClr val="0000CC"/>
              </a:solidFill>
              <a:latin typeface="+mn-lt"/>
              <a:ea typeface="黑体" panose="02010609060101010101" pitchFamily="2" charset="-122"/>
            </a:endParaRPr>
          </a:p>
        </p:txBody>
      </p:sp>
      <p:sp>
        <p:nvSpPr>
          <p:cNvPr id="219197" name="AutoShape 61"/>
          <p:cNvSpPr>
            <a:spLocks noChangeArrowheads="1"/>
          </p:cNvSpPr>
          <p:nvPr/>
        </p:nvSpPr>
        <p:spPr bwMode="auto">
          <a:xfrm>
            <a:off x="5248731" y="3933826"/>
            <a:ext cx="4216929" cy="727075"/>
          </a:xfrm>
          <a:prstGeom prst="wedgeRoundRectCallout">
            <a:avLst>
              <a:gd name="adj1" fmla="val -44574"/>
              <a:gd name="adj2" fmla="val 81657"/>
              <a:gd name="adj3" fmla="val 16667"/>
            </a:avLst>
          </a:prstGeom>
          <a:solidFill>
            <a:srgbClr val="FF99FF"/>
          </a:solidFill>
          <a:ln w="9525">
            <a:solidFill>
              <a:schemeClr val="tx1"/>
            </a:solidFill>
            <a:miter lim="800000"/>
          </a:ln>
          <a:effectLst/>
        </p:spPr>
        <p:txBody>
          <a:bodyPr/>
          <a:lstStyle/>
          <a:p>
            <a:pPr algn="ctr"/>
            <a:endParaRPr kumimoji="1" lang="zh-CN" altLang="zh-CN" sz="2000" b="1">
              <a:solidFill>
                <a:srgbClr val="0000CC"/>
              </a:solidFill>
              <a:latin typeface="+mn-lt"/>
              <a:ea typeface="黑体" panose="02010609060101010101" pitchFamily="2" charset="-122"/>
            </a:endParaRPr>
          </a:p>
        </p:txBody>
      </p:sp>
      <p:sp>
        <p:nvSpPr>
          <p:cNvPr id="219198" name="Text Box 62"/>
          <p:cNvSpPr txBox="1">
            <a:spLocks noChangeArrowheads="1"/>
          </p:cNvSpPr>
          <p:nvPr/>
        </p:nvSpPr>
        <p:spPr bwMode="auto">
          <a:xfrm>
            <a:off x="5317523" y="3933826"/>
            <a:ext cx="422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mn-lt"/>
                <a:ea typeface="黑体" panose="02010609060101010101" pitchFamily="2" charset="-122"/>
              </a:rPr>
              <a:t>我是 </a:t>
            </a:r>
            <a:r>
              <a:rPr kumimoji="1" lang="en-US" altLang="zh-CN" sz="2000" b="1">
                <a:solidFill>
                  <a:srgbClr val="0000CC"/>
                </a:solidFill>
                <a:latin typeface="+mn-lt"/>
                <a:ea typeface="黑体" panose="02010609060101010101" pitchFamily="2" charset="-122"/>
              </a:rPr>
              <a:t>209.0.0.6</a:t>
            </a:r>
            <a:endParaRPr kumimoji="1" lang="en-US" altLang="zh-CN"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硬件地址是 </a:t>
            </a:r>
            <a:r>
              <a:rPr kumimoji="1" lang="en-US" altLang="zh-CN" sz="2000" b="1">
                <a:solidFill>
                  <a:srgbClr val="0000CC"/>
                </a:solidFill>
                <a:latin typeface="+mn-lt"/>
                <a:ea typeface="黑体" panose="02010609060101010101" pitchFamily="2" charset="-122"/>
              </a:rPr>
              <a:t>08-00-2B-00-EE-0A</a:t>
            </a:r>
            <a:endParaRPr kumimoji="1" lang="en-US" altLang="zh-CN" sz="2000" b="1">
              <a:solidFill>
                <a:srgbClr val="0000CC"/>
              </a:solidFill>
              <a:latin typeface="+mn-lt"/>
              <a:ea typeface="黑体" panose="02010609060101010101" pitchFamily="2" charset="-122"/>
            </a:endParaRPr>
          </a:p>
        </p:txBody>
      </p:sp>
      <p:pic>
        <p:nvPicPr>
          <p:cNvPr id="219199"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03602"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10" name="Line 74"/>
          <p:cNvSpPr>
            <a:spLocks noChangeShapeType="1"/>
          </p:cNvSpPr>
          <p:nvPr/>
        </p:nvSpPr>
        <p:spPr bwMode="auto">
          <a:xfrm rot="5400000">
            <a:off x="1955727" y="5621338"/>
            <a:ext cx="5873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11" name="Line 75"/>
          <p:cNvSpPr>
            <a:spLocks noChangeShapeType="1"/>
          </p:cNvSpPr>
          <p:nvPr/>
        </p:nvSpPr>
        <p:spPr bwMode="auto">
          <a:xfrm rot="5400000">
            <a:off x="4139068" y="5612607"/>
            <a:ext cx="588963"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12" name="Line 76"/>
          <p:cNvSpPr>
            <a:spLocks noChangeShapeType="1"/>
          </p:cNvSpPr>
          <p:nvPr/>
        </p:nvSpPr>
        <p:spPr bwMode="auto">
          <a:xfrm rot="5400000">
            <a:off x="6016154" y="5621338"/>
            <a:ext cx="5873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13" name="Line 77"/>
          <p:cNvSpPr>
            <a:spLocks noChangeShapeType="1"/>
          </p:cNvSpPr>
          <p:nvPr/>
        </p:nvSpPr>
        <p:spPr bwMode="auto">
          <a:xfrm rot="5400000">
            <a:off x="8229527" y="5621338"/>
            <a:ext cx="5873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14" name="Line 78"/>
          <p:cNvSpPr>
            <a:spLocks noChangeShapeType="1"/>
          </p:cNvSpPr>
          <p:nvPr/>
        </p:nvSpPr>
        <p:spPr bwMode="auto">
          <a:xfrm rot="5400000">
            <a:off x="538618" y="5621338"/>
            <a:ext cx="5873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219215" name="Picture 7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140" y="5768975"/>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6" name="Picture 8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72141" y="5768975"/>
            <a:ext cx="5434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7" name="Picture 8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34675"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8" name="Picture 8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63525"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19" name="Line 83"/>
          <p:cNvSpPr>
            <a:spLocks noChangeShapeType="1"/>
          </p:cNvSpPr>
          <p:nvPr/>
        </p:nvSpPr>
        <p:spPr bwMode="auto">
          <a:xfrm>
            <a:off x="6806" y="5327650"/>
            <a:ext cx="9298913" cy="2063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20" name="Text Box 84"/>
          <p:cNvSpPr txBox="1">
            <a:spLocks noChangeArrowheads="1"/>
          </p:cNvSpPr>
          <p:nvPr/>
        </p:nvSpPr>
        <p:spPr bwMode="auto">
          <a:xfrm>
            <a:off x="2464388" y="583882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a:t>
            </a:r>
            <a:endParaRPr kumimoji="1" lang="en-US" altLang="zh-CN" sz="2000" b="1">
              <a:solidFill>
                <a:srgbClr val="0000CC"/>
              </a:solidFill>
              <a:latin typeface="+mn-lt"/>
              <a:ea typeface="黑体" panose="02010609060101010101" pitchFamily="2" charset="-122"/>
            </a:endParaRPr>
          </a:p>
        </p:txBody>
      </p:sp>
      <p:sp>
        <p:nvSpPr>
          <p:cNvPr id="219221" name="Text Box 85"/>
          <p:cNvSpPr txBox="1">
            <a:spLocks noChangeArrowheads="1"/>
          </p:cNvSpPr>
          <p:nvPr/>
        </p:nvSpPr>
        <p:spPr bwMode="auto">
          <a:xfrm>
            <a:off x="4619287" y="571500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Y</a:t>
            </a:r>
            <a:endParaRPr kumimoji="1" lang="en-US" altLang="zh-CN" sz="2000" b="1">
              <a:solidFill>
                <a:srgbClr val="0000CC"/>
              </a:solidFill>
              <a:latin typeface="+mn-lt"/>
              <a:ea typeface="黑体" panose="02010609060101010101" pitchFamily="2" charset="-122"/>
            </a:endParaRPr>
          </a:p>
        </p:txBody>
      </p:sp>
      <p:sp>
        <p:nvSpPr>
          <p:cNvPr id="219222" name="Text Box 86"/>
          <p:cNvSpPr txBox="1">
            <a:spLocks noChangeArrowheads="1"/>
          </p:cNvSpPr>
          <p:nvPr/>
        </p:nvSpPr>
        <p:spPr bwMode="auto">
          <a:xfrm>
            <a:off x="1026642" y="571500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X</a:t>
            </a:r>
            <a:endParaRPr kumimoji="1" lang="en-US" altLang="zh-CN" sz="2000" b="1">
              <a:solidFill>
                <a:srgbClr val="0000CC"/>
              </a:solidFill>
              <a:latin typeface="+mn-lt"/>
              <a:ea typeface="黑体" panose="02010609060101010101" pitchFamily="2" charset="-122"/>
            </a:endParaRPr>
          </a:p>
        </p:txBody>
      </p:sp>
      <p:sp>
        <p:nvSpPr>
          <p:cNvPr id="219223" name="Text Box 87"/>
          <p:cNvSpPr txBox="1">
            <a:spLocks noChangeArrowheads="1"/>
          </p:cNvSpPr>
          <p:nvPr/>
        </p:nvSpPr>
        <p:spPr bwMode="auto">
          <a:xfrm>
            <a:off x="6504179" y="583882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B</a:t>
            </a:r>
            <a:endParaRPr kumimoji="1" lang="en-US" altLang="zh-CN" sz="2000" b="1">
              <a:solidFill>
                <a:srgbClr val="0000CC"/>
              </a:solidFill>
              <a:latin typeface="+mn-lt"/>
              <a:ea typeface="黑体" panose="02010609060101010101" pitchFamily="2" charset="-122"/>
            </a:endParaRPr>
          </a:p>
        </p:txBody>
      </p:sp>
      <p:sp>
        <p:nvSpPr>
          <p:cNvPr id="219224" name="Text Box 88"/>
          <p:cNvSpPr txBox="1">
            <a:spLocks noChangeArrowheads="1"/>
          </p:cNvSpPr>
          <p:nvPr/>
        </p:nvSpPr>
        <p:spPr bwMode="auto">
          <a:xfrm>
            <a:off x="8724430" y="5715001"/>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Z</a:t>
            </a:r>
            <a:endParaRPr kumimoji="1" lang="en-US" altLang="zh-CN" sz="2000" b="1">
              <a:solidFill>
                <a:srgbClr val="0000CC"/>
              </a:solidFill>
              <a:latin typeface="+mn-lt"/>
              <a:ea typeface="黑体" panose="02010609060101010101" pitchFamily="2" charset="-122"/>
            </a:endParaRPr>
          </a:p>
        </p:txBody>
      </p:sp>
      <p:sp>
        <p:nvSpPr>
          <p:cNvPr id="219225" name="Text Box 89"/>
          <p:cNvSpPr txBox="1">
            <a:spLocks noChangeArrowheads="1"/>
          </p:cNvSpPr>
          <p:nvPr/>
        </p:nvSpPr>
        <p:spPr bwMode="auto">
          <a:xfrm>
            <a:off x="2288969" y="5551489"/>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209.0.0.5</a:t>
            </a:r>
            <a:endParaRPr kumimoji="1" lang="en-US" altLang="zh-CN" sz="2000" b="1">
              <a:solidFill>
                <a:srgbClr val="0000CC"/>
              </a:solidFill>
              <a:latin typeface="+mn-lt"/>
              <a:ea typeface="黑体" panose="02010609060101010101" pitchFamily="2" charset="-122"/>
            </a:endParaRPr>
          </a:p>
        </p:txBody>
      </p:sp>
      <p:sp>
        <p:nvSpPr>
          <p:cNvPr id="219226" name="Text Box 90"/>
          <p:cNvSpPr txBox="1">
            <a:spLocks noChangeArrowheads="1"/>
          </p:cNvSpPr>
          <p:nvPr/>
        </p:nvSpPr>
        <p:spPr bwMode="auto">
          <a:xfrm>
            <a:off x="6266848" y="5445126"/>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209.0.0.6</a:t>
            </a:r>
            <a:endParaRPr kumimoji="1" lang="en-US" altLang="zh-CN" sz="2000" b="1">
              <a:solidFill>
                <a:srgbClr val="0000CC"/>
              </a:solidFill>
              <a:latin typeface="+mn-lt"/>
              <a:ea typeface="黑体" panose="02010609060101010101" pitchFamily="2" charset="-122"/>
            </a:endParaRPr>
          </a:p>
        </p:txBody>
      </p:sp>
      <p:sp>
        <p:nvSpPr>
          <p:cNvPr id="219227" name="Text Box 91"/>
          <p:cNvSpPr txBox="1">
            <a:spLocks noChangeArrowheads="1"/>
          </p:cNvSpPr>
          <p:nvPr/>
        </p:nvSpPr>
        <p:spPr bwMode="auto">
          <a:xfrm>
            <a:off x="1265694" y="6270626"/>
            <a:ext cx="2282997" cy="400110"/>
          </a:xfrm>
          <a:prstGeom prst="rect">
            <a:avLst/>
          </a:prstGeom>
          <a:solidFill>
            <a:schemeClr val="bg1"/>
          </a:solidFill>
          <a:ln>
            <a:noFill/>
          </a:ln>
          <a:effectLst/>
        </p:spPr>
        <p:txBody>
          <a:bodyPr wrap="none">
            <a:spAutoFit/>
          </a:bodyPr>
          <a:lstStyle/>
          <a:p>
            <a:r>
              <a:rPr kumimoji="1" lang="en-US" altLang="zh-CN" sz="2000" b="1" dirty="0">
                <a:solidFill>
                  <a:srgbClr val="FF0000"/>
                </a:solidFill>
                <a:latin typeface="+mn-lt"/>
                <a:ea typeface="黑体" panose="02010609060101010101" pitchFamily="2" charset="-122"/>
              </a:rPr>
              <a:t>00-00-C0-15-AD-18</a:t>
            </a:r>
            <a:endParaRPr kumimoji="1" lang="en-US" altLang="zh-CN" sz="2000" b="1" dirty="0">
              <a:solidFill>
                <a:srgbClr val="FF0000"/>
              </a:solidFill>
              <a:latin typeface="+mn-lt"/>
              <a:ea typeface="黑体" panose="02010609060101010101" pitchFamily="2" charset="-122"/>
            </a:endParaRPr>
          </a:p>
        </p:txBody>
      </p:sp>
      <p:pic>
        <p:nvPicPr>
          <p:cNvPr id="219228" name="Picture 9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79406"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33" name="Freeform 97"/>
          <p:cNvSpPr/>
          <p:nvPr/>
        </p:nvSpPr>
        <p:spPr bwMode="auto">
          <a:xfrm>
            <a:off x="2354691" y="2095500"/>
            <a:ext cx="2105025"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34" name="Freeform 98"/>
          <p:cNvSpPr/>
          <p:nvPr/>
        </p:nvSpPr>
        <p:spPr bwMode="auto">
          <a:xfrm>
            <a:off x="2352971" y="2095500"/>
            <a:ext cx="3979598"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37" name="Freeform 101"/>
          <p:cNvSpPr/>
          <p:nvPr/>
        </p:nvSpPr>
        <p:spPr bwMode="auto">
          <a:xfrm>
            <a:off x="2352971" y="2095500"/>
            <a:ext cx="6320235"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38" name="Freeform 102"/>
          <p:cNvSpPr/>
          <p:nvPr/>
        </p:nvSpPr>
        <p:spPr bwMode="auto">
          <a:xfrm flipH="1">
            <a:off x="872231" y="2095500"/>
            <a:ext cx="1480740"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9239" name="Freeform 103"/>
          <p:cNvSpPr/>
          <p:nvPr/>
        </p:nvSpPr>
        <p:spPr bwMode="auto">
          <a:xfrm flipH="1">
            <a:off x="2206419" y="5407025"/>
            <a:ext cx="3979598"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219182"/>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219233"/>
                                        </p:tgtEl>
                                        <p:attrNameLst>
                                          <p:attrName>style.visibility</p:attrName>
                                        </p:attrNameLst>
                                      </p:cBhvr>
                                      <p:to>
                                        <p:strVal val="visible"/>
                                      </p:to>
                                    </p:set>
                                    <p:animEffect transition="in" filter="wipe(left)">
                                      <p:cBhvr>
                                        <p:cTn id="10" dur="1000"/>
                                        <p:tgtEl>
                                          <p:spTgt spid="21923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9237"/>
                                        </p:tgtEl>
                                        <p:attrNameLst>
                                          <p:attrName>style.visibility</p:attrName>
                                        </p:attrNameLst>
                                      </p:cBhvr>
                                      <p:to>
                                        <p:strVal val="visible"/>
                                      </p:to>
                                    </p:set>
                                    <p:animEffect transition="in" filter="wipe(left)">
                                      <p:cBhvr>
                                        <p:cTn id="13" dur="1000"/>
                                        <p:tgtEl>
                                          <p:spTgt spid="21923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19238"/>
                                        </p:tgtEl>
                                        <p:attrNameLst>
                                          <p:attrName>style.visibility</p:attrName>
                                        </p:attrNameLst>
                                      </p:cBhvr>
                                      <p:to>
                                        <p:strVal val="visible"/>
                                      </p:to>
                                    </p:set>
                                    <p:animEffect transition="in" filter="wipe(right)">
                                      <p:cBhvr>
                                        <p:cTn id="16" dur="1000"/>
                                        <p:tgtEl>
                                          <p:spTgt spid="21923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9234"/>
                                        </p:tgtEl>
                                        <p:attrNameLst>
                                          <p:attrName>style.visibility</p:attrName>
                                        </p:attrNameLst>
                                      </p:cBhvr>
                                      <p:to>
                                        <p:strVal val="visible"/>
                                      </p:to>
                                    </p:set>
                                    <p:animEffect transition="in" filter="wipe(left)">
                                      <p:cBhvr>
                                        <p:cTn id="19" dur="1000"/>
                                        <p:tgtEl>
                                          <p:spTgt spid="219234"/>
                                        </p:tgtEl>
                                      </p:cBhvr>
                                    </p:animEffect>
                                  </p:childTnLst>
                                </p:cTn>
                              </p:par>
                            </p:childTnLst>
                          </p:cTn>
                        </p:par>
                        <p:par>
                          <p:cTn id="20" fill="hold">
                            <p:stCondLst>
                              <p:cond delay="2000"/>
                            </p:stCondLst>
                            <p:childTnLst>
                              <p:par>
                                <p:cTn id="21" presetID="35" presetClass="emph" presetSubtype="0" repeatCount="4000" fill="hold" grpId="0" nodeType="afterEffect">
                                  <p:stCondLst>
                                    <p:cond delay="500"/>
                                  </p:stCondLst>
                                  <p:childTnLst>
                                    <p:anim calcmode="discrete" valueType="str">
                                      <p:cBhvr>
                                        <p:cTn id="22" dur="1000" fill="hold"/>
                                        <p:tgtEl>
                                          <p:spTgt spid="219181"/>
                                        </p:tgtEl>
                                        <p:attrNameLst>
                                          <p:attrName>style.visibility</p:attrName>
                                        </p:attrNameLst>
                                      </p:cBhvr>
                                      <p:tavLst>
                                        <p:tav tm="0">
                                          <p:val>
                                            <p:strVal val="hidden"/>
                                          </p:val>
                                        </p:tav>
                                        <p:tav tm="50000">
                                          <p:val>
                                            <p:strVal val="visible"/>
                                          </p:val>
                                        </p:tav>
                                      </p:tavLst>
                                    </p:anim>
                                  </p:childTnLst>
                                </p:cTn>
                              </p:par>
                            </p:childTnLst>
                          </p:cTn>
                        </p:par>
                        <p:par>
                          <p:cTn id="23" fill="hold">
                            <p:stCondLst>
                              <p:cond delay="3500"/>
                            </p:stCondLst>
                            <p:childTnLst>
                              <p:par>
                                <p:cTn id="24" presetID="22" presetClass="entr" presetSubtype="2" fill="hold" grpId="0" nodeType="afterEffect">
                                  <p:stCondLst>
                                    <p:cond delay="0"/>
                                  </p:stCondLst>
                                  <p:childTnLst>
                                    <p:set>
                                      <p:cBhvr>
                                        <p:cTn id="25" dur="1" fill="hold">
                                          <p:stCondLst>
                                            <p:cond delay="0"/>
                                          </p:stCondLst>
                                        </p:cTn>
                                        <p:tgtEl>
                                          <p:spTgt spid="219239"/>
                                        </p:tgtEl>
                                        <p:attrNameLst>
                                          <p:attrName>style.visibility</p:attrName>
                                        </p:attrNameLst>
                                      </p:cBhvr>
                                      <p:to>
                                        <p:strVal val="visible"/>
                                      </p:to>
                                    </p:set>
                                    <p:animEffect transition="in" filter="wipe(right)">
                                      <p:cBhvr>
                                        <p:cTn id="26" dur="1000"/>
                                        <p:tgtEl>
                                          <p:spTgt spid="219239"/>
                                        </p:tgtEl>
                                      </p:cBhvr>
                                    </p:animEffect>
                                  </p:childTnLst>
                                </p:cTn>
                              </p:par>
                            </p:childTnLst>
                          </p:cTn>
                        </p:par>
                        <p:par>
                          <p:cTn id="27" fill="hold">
                            <p:stCondLst>
                              <p:cond delay="4500"/>
                            </p:stCondLst>
                            <p:childTnLst>
                              <p:par>
                                <p:cTn id="28" presetID="35" presetClass="emph" presetSubtype="0" repeatCount="3000" fill="hold" grpId="0" nodeType="afterEffect">
                                  <p:stCondLst>
                                    <p:cond delay="0"/>
                                  </p:stCondLst>
                                  <p:childTnLst>
                                    <p:anim calcmode="discrete" valueType="str">
                                      <p:cBhvr>
                                        <p:cTn id="29" dur="1000" fill="hold"/>
                                        <p:tgtEl>
                                          <p:spTgt spid="2191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1" grpId="0" animBg="1"/>
      <p:bldP spid="219182" grpId="0" animBg="1"/>
      <p:bldP spid="219194" grpId="0"/>
      <p:bldP spid="219233" grpId="0" animBg="1"/>
      <p:bldP spid="219234" grpId="0" animBg="1"/>
      <p:bldP spid="219237" grpId="0" animBg="1"/>
      <p:bldP spid="219238" grpId="0" animBg="1"/>
      <p:bldP spid="2192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a:t>
            </a:r>
            <a:r>
              <a:rPr lang="en-US" altLang="zh-CN" sz="2800" b="1" dirty="0">
                <a:solidFill>
                  <a:schemeClr val="bg1"/>
                </a:solidFill>
                <a:latin typeface="造字工房言宋体" charset="-122"/>
                <a:ea typeface="造字工房言宋体" charset="-122"/>
                <a:sym typeface="Arial" panose="020B0604020202020204" pitchFamily="34" charset="0"/>
              </a:rPr>
              <a:t>4</a:t>
            </a:r>
            <a:r>
              <a:rPr lang="zh-CN" altLang="en-US" sz="2800" b="1" dirty="0">
                <a:solidFill>
                  <a:schemeClr val="bg1"/>
                </a:solidFill>
                <a:latin typeface="造字工房言宋体" charset="-122"/>
                <a:ea typeface="造字工房言宋体" charset="-122"/>
                <a:sym typeface="Arial" panose="020B0604020202020204" pitchFamily="34" charset="0"/>
              </a:rPr>
              <a:t>章   </a:t>
            </a:r>
            <a:r>
              <a:rPr lang="zh-CN" altLang="en-US" sz="2800" b="1" dirty="0">
                <a:solidFill>
                  <a:schemeClr val="bg1"/>
                </a:solidFill>
                <a:latin typeface="造字工房言宋体" charset="-122"/>
                <a:ea typeface="造字工房言宋体" charset="-122"/>
                <a:sym typeface="Arial" panose="020B0604020202020204" pitchFamily="34" charset="0"/>
              </a:rPr>
              <a:t>网络层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865352" y="1640801"/>
            <a:ext cx="5477156" cy="3599179"/>
            <a:chOff x="6864" y="4869"/>
            <a:chExt cx="7426" cy="3897"/>
          </a:xfrm>
        </p:grpSpPr>
        <p:cxnSp>
          <p:nvCxnSpPr>
            <p:cNvPr id="47" name="直接连接符 46"/>
            <p:cNvCxnSpPr/>
            <p:nvPr>
              <p:custDataLst>
                <p:tags r:id="rId3"/>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4"/>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5"/>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6"/>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7"/>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8"/>
              </p:custDataLst>
            </p:nvPr>
          </p:nvSpPr>
          <p:spPr>
            <a:xfrm>
              <a:off x="6864" y="4869"/>
              <a:ext cx="3788" cy="3897"/>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9"/>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0"/>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1"/>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2"/>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 </a:t>
              </a:r>
              <a:r>
                <a:rPr lang="zh-CN" altLang="en-US" sz="2400">
                  <a:solidFill>
                    <a:schemeClr val="bg1"/>
                  </a:solidFill>
                  <a:latin typeface="造字工房言宋体" charset="-122"/>
                  <a:ea typeface="造字工房言宋体" charset="-122"/>
                  <a:cs typeface="造字工房言宋体" charset="-122"/>
                  <a:sym typeface="+mn-ea"/>
                </a:rPr>
                <a:t>分类的</a:t>
              </a:r>
              <a:r>
                <a:rPr lang="en-US" altLang="zh-CN" sz="2400">
                  <a:solidFill>
                    <a:schemeClr val="bg1"/>
                  </a:solidFill>
                  <a:latin typeface="造字工房言宋体" charset="-122"/>
                  <a:ea typeface="造字工房言宋体" charset="-122"/>
                  <a:cs typeface="造字工房言宋体" charset="-122"/>
                  <a:sym typeface="+mn-ea"/>
                </a:rPr>
                <a:t>IP</a:t>
              </a:r>
              <a:r>
                <a:rPr lang="zh-CN" altLang="en-US" sz="2400">
                  <a:solidFill>
                    <a:schemeClr val="bg1"/>
                  </a:solidFill>
                  <a:latin typeface="造字工房言宋体" charset="-122"/>
                  <a:ea typeface="造字工房言宋体" charset="-122"/>
                  <a:cs typeface="造字工房言宋体" charset="-122"/>
                  <a:sym typeface="+mn-ea"/>
                </a:rPr>
                <a:t>地址</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rgbClr val="FF0000"/>
                  </a:solidFill>
                  <a:latin typeface="造字工房言宋体" charset="-122"/>
                  <a:ea typeface="造字工房言宋体" charset="-122"/>
                  <a:cs typeface="造字工房言宋体" charset="-122"/>
                  <a:sym typeface="+mn-ea"/>
                </a:rPr>
                <a:t>4.2 ARP</a:t>
              </a:r>
              <a:endParaRPr lang="en-US" altLang="zh-CN" sz="2400">
                <a:solidFill>
                  <a:srgbClr val="FF0000"/>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90000"/>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4.3IP</a:t>
              </a:r>
              <a:r>
                <a:rPr lang="zh-CN" altLang="en-US" sz="2400">
                  <a:solidFill>
                    <a:schemeClr val="bg1"/>
                  </a:solidFill>
                  <a:latin typeface="造字工房言宋体" charset="-122"/>
                  <a:ea typeface="造字工房言宋体" charset="-122"/>
                  <a:cs typeface="Times New Roman" panose="02020603050405020304" pitchFamily="18" charset="0"/>
                  <a:sym typeface="+mn-ea"/>
                </a:rPr>
                <a:t>数据报格式</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6"/>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4.4ICMP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7"/>
              </p:custDataLst>
            </p:nvPr>
          </p:nvSpPr>
          <p:spPr>
            <a:xfrm>
              <a:off x="10926" y="7903"/>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4.5 </a:t>
              </a:r>
              <a:r>
                <a:rPr lang="zh-CN" altLang="en-US" sz="2400">
                  <a:solidFill>
                    <a:schemeClr val="bg1"/>
                  </a:solidFill>
                  <a:latin typeface="造字工房言宋体" charset="-122"/>
                  <a:ea typeface="造字工房言宋体" charset="-122"/>
                  <a:cs typeface="造字工房言宋体" charset="-122"/>
                  <a:sym typeface="+mn-ea"/>
                </a:rPr>
                <a:t>划分子网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1" name="椭圆 10"/>
            <p:cNvSpPr/>
            <p:nvPr>
              <p:custDataLst>
                <p:tags r:id="rId18"/>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9"/>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0"/>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1"/>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2"/>
              </p:custDataLst>
            </p:nvPr>
          </p:nvSpPr>
          <p:spPr>
            <a:xfrm>
              <a:off x="10869" y="8106"/>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3"/>
            <a:stretch>
              <a:fillRect/>
            </a:stretch>
          </p:blipFill>
          <p:spPr>
            <a:xfrm>
              <a:off x="6864" y="5579"/>
              <a:ext cx="3788" cy="1965"/>
            </a:xfrm>
            <a:prstGeom prst="rect">
              <a:avLst/>
            </a:prstGeom>
          </p:spPr>
        </p:pic>
      </p:grpSp>
      <p:sp>
        <p:nvSpPr>
          <p:cNvPr id="14" name="圆角矩形 18"/>
          <p:cNvSpPr/>
          <p:nvPr>
            <p:custDataLst>
              <p:tags r:id="rId24"/>
            </p:custDataLst>
          </p:nvPr>
        </p:nvSpPr>
        <p:spPr>
          <a:xfrm>
            <a:off x="6666770" y="1922201"/>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4.6</a:t>
            </a:r>
            <a:r>
              <a:rPr lang="zh-CN" altLang="zh-CN" sz="2400">
                <a:solidFill>
                  <a:schemeClr val="bg1"/>
                </a:solidFill>
                <a:latin typeface="造字工房言宋体" charset="-122"/>
                <a:ea typeface="造字工房言宋体" charset="-122"/>
                <a:cs typeface="造字工房言宋体" charset="-122"/>
                <a:sym typeface="+mn-ea"/>
              </a:rPr>
              <a:t> 构造超网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5" name="圆角矩形 45"/>
          <p:cNvSpPr/>
          <p:nvPr>
            <p:custDataLst>
              <p:tags r:id="rId25"/>
            </p:custDataLst>
          </p:nvPr>
        </p:nvSpPr>
        <p:spPr>
          <a:xfrm>
            <a:off x="6666770" y="2544692"/>
            <a:ext cx="2479693" cy="484878"/>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4.7 </a:t>
            </a:r>
            <a:r>
              <a:rPr lang="zh-CN" altLang="en-US" sz="2400">
                <a:solidFill>
                  <a:schemeClr val="bg1"/>
                </a:solidFill>
                <a:latin typeface="造字工房言宋体" charset="-122"/>
                <a:ea typeface="造字工房言宋体" charset="-122"/>
                <a:cs typeface="造字工房言宋体" charset="-122"/>
                <a:sym typeface="+mn-ea"/>
              </a:rPr>
              <a:t>路由器</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6" name="圆角矩形 53"/>
          <p:cNvSpPr/>
          <p:nvPr>
            <p:custDataLst>
              <p:tags r:id="rId26"/>
            </p:custDataLst>
          </p:nvPr>
        </p:nvSpPr>
        <p:spPr>
          <a:xfrm>
            <a:off x="6666770" y="3168107"/>
            <a:ext cx="2480430" cy="484878"/>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4.8 RIP</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17" name="圆角矩形 61"/>
          <p:cNvSpPr/>
          <p:nvPr>
            <p:custDataLst>
              <p:tags r:id="rId27"/>
            </p:custDataLst>
          </p:nvPr>
        </p:nvSpPr>
        <p:spPr>
          <a:xfrm>
            <a:off x="6666770" y="3790597"/>
            <a:ext cx="2481168" cy="484878"/>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4.9 OSPF</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8" name="圆角矩形 69"/>
          <p:cNvSpPr/>
          <p:nvPr>
            <p:custDataLst>
              <p:tags r:id="rId28"/>
            </p:custDataLst>
          </p:nvPr>
        </p:nvSpPr>
        <p:spPr>
          <a:xfrm>
            <a:off x="6666770" y="441308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4.10 BGP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9" name="圆角矩形 69"/>
          <p:cNvSpPr/>
          <p:nvPr>
            <p:custDataLst>
              <p:tags r:id="rId29"/>
            </p:custDataLst>
          </p:nvPr>
        </p:nvSpPr>
        <p:spPr>
          <a:xfrm>
            <a:off x="6666770" y="501252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4.11 VPN</a:t>
            </a:r>
            <a:r>
              <a:rPr lang="zh-CN" altLang="en-US" sz="2400">
                <a:solidFill>
                  <a:schemeClr val="bg1"/>
                </a:solidFill>
                <a:latin typeface="造字工房言宋体" charset="-122"/>
                <a:ea typeface="造字工房言宋体" charset="-122"/>
                <a:cs typeface="造字工房言宋体" charset="-122"/>
                <a:sym typeface="+mn-ea"/>
              </a:rPr>
              <a:t>和</a:t>
            </a:r>
            <a:r>
              <a:rPr lang="en-US" altLang="zh-CN" sz="2400">
                <a:solidFill>
                  <a:schemeClr val="bg1"/>
                </a:solidFill>
                <a:latin typeface="造字工房言宋体" charset="-122"/>
                <a:ea typeface="造字工房言宋体" charset="-122"/>
                <a:cs typeface="造字工房言宋体" charset="-122"/>
                <a:sym typeface="+mn-ea"/>
              </a:rPr>
              <a:t>NAT</a:t>
            </a:r>
            <a:endParaRPr lang="zh-CN" altLang="en-US"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a:t>ARP </a:t>
            </a:r>
            <a:r>
              <a:rPr lang="zh-CN" altLang="en-US"/>
              <a:t>高速缓存的作用</a:t>
            </a:r>
            <a:endParaRPr lang="zh-CN" altLang="en-US"/>
          </a:p>
        </p:txBody>
      </p:sp>
      <p:sp>
        <p:nvSpPr>
          <p:cNvPr id="221187" name="Rectangle 3"/>
          <p:cNvSpPr>
            <a:spLocks noGrp="1" noChangeArrowheads="1"/>
          </p:cNvSpPr>
          <p:nvPr>
            <p:ph idx="1"/>
          </p:nvPr>
        </p:nvSpPr>
        <p:spPr>
          <a:xfrm>
            <a:off x="1031983" y="1556792"/>
            <a:ext cx="8346723" cy="3332816"/>
          </a:xfrm>
        </p:spPr>
        <p:txBody>
          <a:bodyPr/>
          <a:lstStyle/>
          <a:p>
            <a:pPr marL="285750" lvl="1"/>
            <a:r>
              <a:rPr lang="zh-CN" altLang="en-US" sz="2600" dirty="0">
                <a:solidFill>
                  <a:srgbClr val="FF0000"/>
                </a:solidFill>
              </a:rPr>
              <a:t>存放最近获得的 </a:t>
            </a:r>
            <a:r>
              <a:rPr lang="en-US" altLang="zh-CN" sz="2600" dirty="0">
                <a:solidFill>
                  <a:srgbClr val="FF0000"/>
                </a:solidFill>
              </a:rPr>
              <a:t>IP </a:t>
            </a:r>
            <a:r>
              <a:rPr lang="zh-CN" altLang="en-US" sz="2600" dirty="0">
                <a:solidFill>
                  <a:srgbClr val="FF0000"/>
                </a:solidFill>
              </a:rPr>
              <a:t>地址到 </a:t>
            </a:r>
            <a:r>
              <a:rPr lang="en-US" altLang="zh-CN" sz="2600" dirty="0">
                <a:solidFill>
                  <a:srgbClr val="FF0000"/>
                </a:solidFill>
              </a:rPr>
              <a:t>MAC </a:t>
            </a:r>
            <a:r>
              <a:rPr lang="zh-CN" altLang="en-US" sz="2600" dirty="0">
                <a:solidFill>
                  <a:srgbClr val="FF0000"/>
                </a:solidFill>
              </a:rPr>
              <a:t>地址的绑定，以减少 </a:t>
            </a:r>
            <a:r>
              <a:rPr lang="en-US" altLang="zh-CN" sz="2600" dirty="0">
                <a:solidFill>
                  <a:srgbClr val="FF0000"/>
                </a:solidFill>
              </a:rPr>
              <a:t>ARP </a:t>
            </a:r>
            <a:r>
              <a:rPr lang="zh-CN" altLang="en-US" sz="2600" dirty="0">
                <a:solidFill>
                  <a:srgbClr val="FF0000"/>
                </a:solidFill>
              </a:rPr>
              <a:t>广播的数量。</a:t>
            </a:r>
            <a:endParaRPr lang="zh-CN" altLang="en-US" sz="2600" dirty="0">
              <a:solidFill>
                <a:srgbClr val="FF0000"/>
              </a:solidFill>
            </a:endParaRPr>
          </a:p>
          <a:p>
            <a:r>
              <a:rPr lang="zh-CN" altLang="en-US" sz="2600" dirty="0"/>
              <a:t>为了减少网络上的通信量，主机 </a:t>
            </a:r>
            <a:r>
              <a:rPr lang="en-US" altLang="zh-CN" sz="2600" dirty="0"/>
              <a:t>A </a:t>
            </a:r>
            <a:r>
              <a:rPr lang="zh-CN" altLang="en-US" sz="2600" dirty="0"/>
              <a:t>在发送其 </a:t>
            </a:r>
            <a:r>
              <a:rPr lang="en-US" altLang="zh-CN" sz="2600" dirty="0"/>
              <a:t>ARP </a:t>
            </a:r>
            <a:r>
              <a:rPr lang="zh-CN" altLang="en-US" sz="2600" dirty="0"/>
              <a:t>请求分组时，就将自己的 </a:t>
            </a:r>
            <a:r>
              <a:rPr lang="en-US" altLang="zh-CN" sz="2600" dirty="0"/>
              <a:t>IP </a:t>
            </a:r>
            <a:r>
              <a:rPr lang="zh-CN" altLang="en-US" sz="2600" dirty="0"/>
              <a:t>地址到硬件地址的映射写入 </a:t>
            </a:r>
            <a:r>
              <a:rPr lang="en-US" altLang="zh-CN" sz="2600" dirty="0"/>
              <a:t>ARP </a:t>
            </a:r>
            <a:r>
              <a:rPr lang="zh-CN" altLang="en-US" sz="2600" dirty="0"/>
              <a:t>请求分组。</a:t>
            </a:r>
            <a:endParaRPr lang="zh-CN" altLang="en-US" sz="2600" dirty="0"/>
          </a:p>
          <a:p>
            <a:r>
              <a:rPr lang="zh-CN" altLang="en-US" sz="2600" dirty="0"/>
              <a:t>当主机 </a:t>
            </a:r>
            <a:r>
              <a:rPr lang="en-US" altLang="zh-CN" sz="2600" dirty="0"/>
              <a:t>B </a:t>
            </a:r>
            <a:r>
              <a:rPr lang="zh-CN" altLang="en-US" sz="2600" dirty="0"/>
              <a:t>收到 </a:t>
            </a:r>
            <a:r>
              <a:rPr lang="en-US" altLang="zh-CN" sz="2600" dirty="0"/>
              <a:t>A </a:t>
            </a:r>
            <a:r>
              <a:rPr lang="zh-CN" altLang="en-US" sz="2600" dirty="0"/>
              <a:t>的 </a:t>
            </a:r>
            <a:r>
              <a:rPr lang="en-US" altLang="zh-CN" sz="2600" dirty="0"/>
              <a:t>ARP </a:t>
            </a:r>
            <a:r>
              <a:rPr lang="zh-CN" altLang="en-US" sz="2600" dirty="0"/>
              <a:t>请求分组时，就将主机 </a:t>
            </a:r>
            <a:r>
              <a:rPr lang="en-US" altLang="zh-CN" sz="2600" dirty="0"/>
              <a:t>A </a:t>
            </a:r>
            <a:r>
              <a:rPr lang="zh-CN" altLang="en-US" sz="2600" dirty="0"/>
              <a:t>的这一地址映射写入主机 </a:t>
            </a:r>
            <a:r>
              <a:rPr lang="en-US" altLang="zh-CN" sz="2600" dirty="0"/>
              <a:t>B </a:t>
            </a:r>
            <a:r>
              <a:rPr lang="zh-CN" altLang="en-US" sz="2600" dirty="0"/>
              <a:t>自己的 </a:t>
            </a:r>
            <a:r>
              <a:rPr lang="en-US" altLang="zh-CN" sz="2600" dirty="0"/>
              <a:t>ARP </a:t>
            </a:r>
            <a:r>
              <a:rPr lang="zh-CN" altLang="en-US" sz="2600" dirty="0"/>
              <a:t>高速缓存中。这对主机 </a:t>
            </a:r>
            <a:r>
              <a:rPr lang="en-US" altLang="zh-CN" sz="2600" dirty="0"/>
              <a:t>B </a:t>
            </a:r>
            <a:r>
              <a:rPr lang="zh-CN" altLang="en-US" sz="2600" dirty="0"/>
              <a:t>以后向 </a:t>
            </a:r>
            <a:r>
              <a:rPr lang="en-US" altLang="zh-CN" sz="2600" dirty="0"/>
              <a:t>A </a:t>
            </a:r>
            <a:r>
              <a:rPr lang="zh-CN" altLang="en-US" sz="2600" dirty="0"/>
              <a:t>发送数据报时就更方便了。 </a:t>
            </a:r>
            <a:endParaRPr lang="en-US" altLang="zh-CN" sz="2600" dirty="0"/>
          </a:p>
          <a:p>
            <a:r>
              <a:rPr lang="zh-CN" altLang="en-US" sz="2600" dirty="0"/>
              <a:t>生存时间</a:t>
            </a:r>
            <a:r>
              <a:rPr lang="en-US" altLang="zh-CN" sz="2600" dirty="0"/>
              <a:t>——</a:t>
            </a:r>
            <a:r>
              <a:rPr lang="zh-CN" altLang="en-US" sz="2600" dirty="0"/>
              <a:t>保证对</a:t>
            </a:r>
            <a:r>
              <a:rPr lang="en-US" altLang="zh-CN" sz="2600" dirty="0"/>
              <a:t>ARP</a:t>
            </a:r>
            <a:r>
              <a:rPr lang="zh-CN" altLang="en-US" sz="2600" dirty="0"/>
              <a:t>高速缓存信息的及时更新。</a:t>
            </a:r>
            <a:endParaRPr lang="zh-CN" altLang="en-US" sz="26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ctr"/>
            <a:r>
              <a:rPr lang="zh-CN" altLang="en-US" dirty="0"/>
              <a:t>应当注意的问题</a:t>
            </a:r>
            <a:endParaRPr lang="zh-CN" altLang="en-US" sz="3600" dirty="0"/>
          </a:p>
        </p:txBody>
      </p:sp>
      <p:sp>
        <p:nvSpPr>
          <p:cNvPr id="224259" name="Rectangle 3"/>
          <p:cNvSpPr>
            <a:spLocks noGrp="1" noChangeArrowheads="1"/>
          </p:cNvSpPr>
          <p:nvPr>
            <p:ph idx="1"/>
          </p:nvPr>
        </p:nvSpPr>
        <p:spPr/>
        <p:txBody>
          <a:bodyPr/>
          <a:lstStyle/>
          <a:p>
            <a:r>
              <a:rPr lang="en-US" altLang="zh-CN" dirty="0">
                <a:solidFill>
                  <a:srgbClr val="0000FF"/>
                </a:solidFill>
              </a:rPr>
              <a:t>ARP </a:t>
            </a:r>
            <a:r>
              <a:rPr lang="zh-CN" altLang="en-US" dirty="0">
                <a:solidFill>
                  <a:srgbClr val="0000FF"/>
                </a:solidFill>
              </a:rPr>
              <a:t>是解决</a:t>
            </a:r>
            <a:r>
              <a:rPr lang="zh-CN" altLang="en-US" dirty="0">
                <a:solidFill>
                  <a:srgbClr val="FF0000"/>
                </a:solidFill>
              </a:rPr>
              <a:t>同一个局域网</a:t>
            </a:r>
            <a:r>
              <a:rPr lang="zh-CN" altLang="en-US" dirty="0">
                <a:solidFill>
                  <a:srgbClr val="0000FF"/>
                </a:solidFill>
              </a:rPr>
              <a:t>上的主机或路由器的 </a:t>
            </a:r>
            <a:r>
              <a:rPr lang="en-US" altLang="zh-CN" dirty="0">
                <a:solidFill>
                  <a:srgbClr val="0000FF"/>
                </a:solidFill>
              </a:rPr>
              <a:t>IP </a:t>
            </a:r>
            <a:r>
              <a:rPr lang="zh-CN" altLang="en-US" dirty="0">
                <a:solidFill>
                  <a:srgbClr val="0000FF"/>
                </a:solidFill>
              </a:rPr>
              <a:t>地址和硬件地址的映射问题。</a:t>
            </a:r>
            <a:endParaRPr lang="zh-CN" altLang="en-US" dirty="0">
              <a:solidFill>
                <a:srgbClr val="0000FF"/>
              </a:solidFill>
            </a:endParaRPr>
          </a:p>
          <a:p>
            <a:r>
              <a:rPr lang="zh-CN" altLang="en-US" dirty="0"/>
              <a:t>如果所要找的主机和源主机不在同一个局域网上，那么</a:t>
            </a:r>
            <a:r>
              <a:rPr lang="zh-CN" altLang="en-US" dirty="0">
                <a:solidFill>
                  <a:srgbClr val="FF0000"/>
                </a:solidFill>
              </a:rPr>
              <a:t>就要通过 </a:t>
            </a:r>
            <a:r>
              <a:rPr lang="en-US" altLang="zh-CN" dirty="0">
                <a:solidFill>
                  <a:srgbClr val="FF0000"/>
                </a:solidFill>
              </a:rPr>
              <a:t>ARP </a:t>
            </a:r>
            <a:r>
              <a:rPr lang="zh-CN" altLang="en-US" dirty="0">
                <a:solidFill>
                  <a:srgbClr val="FF0000"/>
                </a:solidFill>
              </a:rPr>
              <a:t>找到一个位于本局域网上的某个路由器的硬件地址，</a:t>
            </a:r>
            <a:r>
              <a:rPr lang="zh-CN" altLang="en-US" dirty="0"/>
              <a:t>然后把分组发送给这个路由器，让这个路由器把分组转发给下一个网络。剩下的工作就由下一个网络来做。</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lgn="ctr"/>
            <a:r>
              <a:rPr lang="zh-CN" altLang="en-US" dirty="0"/>
              <a:t>应当注意的问题（续）</a:t>
            </a:r>
            <a:endParaRPr lang="zh-CN" altLang="en-US" sz="3600" dirty="0"/>
          </a:p>
        </p:txBody>
      </p:sp>
      <p:sp>
        <p:nvSpPr>
          <p:cNvPr id="463875" name="Rectangle 3"/>
          <p:cNvSpPr>
            <a:spLocks noGrp="1" noChangeArrowheads="1"/>
          </p:cNvSpPr>
          <p:nvPr>
            <p:ph idx="1"/>
          </p:nvPr>
        </p:nvSpPr>
        <p:spPr/>
        <p:txBody>
          <a:bodyPr/>
          <a:lstStyle/>
          <a:p>
            <a:r>
              <a:rPr lang="zh-CN" altLang="en-US" dirty="0"/>
              <a:t>从 </a:t>
            </a:r>
            <a:r>
              <a:rPr lang="en-US" altLang="zh-CN" dirty="0"/>
              <a:t>IP </a:t>
            </a:r>
            <a:r>
              <a:rPr lang="zh-CN" altLang="en-US" dirty="0"/>
              <a:t>地址到硬件地址的</a:t>
            </a:r>
            <a:r>
              <a:rPr lang="zh-CN" altLang="en-US" dirty="0">
                <a:solidFill>
                  <a:srgbClr val="FF0000"/>
                </a:solidFill>
              </a:rPr>
              <a:t>解析是自动进行</a:t>
            </a:r>
            <a:r>
              <a:rPr lang="zh-CN" altLang="en-US" dirty="0"/>
              <a:t>的，主机的用户对这种地址解析过程是不知道的。</a:t>
            </a:r>
            <a:endParaRPr lang="zh-CN" altLang="en-US" dirty="0"/>
          </a:p>
          <a:p>
            <a:r>
              <a:rPr lang="zh-CN" altLang="en-US" dirty="0"/>
              <a:t>只要主机或路由器要和本网络上的另一个已知 </a:t>
            </a:r>
            <a:r>
              <a:rPr lang="en-US" altLang="zh-CN" dirty="0"/>
              <a:t>IP </a:t>
            </a:r>
            <a:r>
              <a:rPr lang="zh-CN" altLang="en-US" dirty="0"/>
              <a:t>地址的主机或路由器进行通信，</a:t>
            </a:r>
            <a:r>
              <a:rPr lang="en-US" altLang="zh-CN" dirty="0"/>
              <a:t>ARP </a:t>
            </a:r>
            <a:r>
              <a:rPr lang="zh-CN" altLang="en-US" dirty="0"/>
              <a:t>协议就会自动地将该 </a:t>
            </a:r>
            <a:r>
              <a:rPr lang="en-US" altLang="zh-CN" dirty="0"/>
              <a:t>IP </a:t>
            </a:r>
            <a:r>
              <a:rPr lang="zh-CN" altLang="en-US" dirty="0"/>
              <a:t>地址解析为链路层所需要的硬件地址。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主机中的</a:t>
            </a:r>
            <a:r>
              <a:rPr lang="en-US" altLang="zh-CN" dirty="0" err="1"/>
              <a:t>arp</a:t>
            </a:r>
            <a:r>
              <a:rPr lang="zh-CN" altLang="en-US" dirty="0"/>
              <a:t>缓存表</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126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0555" b="19571"/>
          <a:stretch>
            <a:fillRect/>
          </a:stretch>
        </p:blipFill>
        <p:spPr bwMode="auto">
          <a:xfrm>
            <a:off x="1708593" y="1225649"/>
            <a:ext cx="6998644" cy="457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4000"/>
              <a:t>使用 </a:t>
            </a:r>
            <a:r>
              <a:rPr lang="en-US" altLang="zh-CN" sz="4000"/>
              <a:t>ARP </a:t>
            </a:r>
            <a:r>
              <a:rPr lang="zh-CN" altLang="en-US" sz="4000"/>
              <a:t>的四种典型情况 </a:t>
            </a:r>
            <a:endParaRPr lang="zh-CN" altLang="en-US" sz="4000"/>
          </a:p>
        </p:txBody>
      </p:sp>
      <p:sp>
        <p:nvSpPr>
          <p:cNvPr id="2" name="灯片编号占位符 1"/>
          <p:cNvSpPr>
            <a:spLocks noGrp="1"/>
          </p:cNvSpPr>
          <p:nvPr>
            <p:ph type="sldNum" sz="quarter" idx="12"/>
          </p:nvPr>
        </p:nvSpPr>
        <p:spPr/>
        <p:txBody>
          <a:bodyPr/>
          <a:lstStyle/>
          <a:p>
            <a:fld id="{14338B79-8FD5-46F1-8A19-651A319ADB19}" type="slidenum">
              <a:rPr lang="zh-CN" altLang="en-US" smtClean="0"/>
            </a:fld>
            <a:endParaRPr lang="en-US" altLang="zh-CN"/>
          </a:p>
        </p:txBody>
      </p:sp>
      <p:grpSp>
        <p:nvGrpSpPr>
          <p:cNvPr id="3" name="组合 2"/>
          <p:cNvGrpSpPr/>
          <p:nvPr/>
        </p:nvGrpSpPr>
        <p:grpSpPr>
          <a:xfrm>
            <a:off x="704528" y="1700808"/>
            <a:ext cx="8640960" cy="2037147"/>
            <a:chOff x="1356026" y="1812432"/>
            <a:chExt cx="6915630" cy="1472875"/>
          </a:xfrm>
        </p:grpSpPr>
        <p:grpSp>
          <p:nvGrpSpPr>
            <p:cNvPr id="6" name="Group 244"/>
            <p:cNvGrpSpPr/>
            <p:nvPr/>
          </p:nvGrpSpPr>
          <p:grpSpPr bwMode="auto">
            <a:xfrm>
              <a:off x="1812118" y="2193107"/>
              <a:ext cx="1231900" cy="863600"/>
              <a:chOff x="912" y="768"/>
              <a:chExt cx="2400" cy="1584"/>
            </a:xfrm>
          </p:grpSpPr>
          <p:sp>
            <p:nvSpPr>
              <p:cNvPr id="7" name="Oval 24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8" name="Oval 24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9" name="Oval 24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10" name="Oval 24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11" name="Oval 24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12" name="Oval 25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13" name="Oval 25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14" name="Oval 25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15" name="Oval 25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grpSp>
            <p:nvGrpSpPr>
              <p:cNvPr id="16" name="Group 254"/>
              <p:cNvGrpSpPr/>
              <p:nvPr/>
            </p:nvGrpSpPr>
            <p:grpSpPr bwMode="auto">
              <a:xfrm>
                <a:off x="912" y="768"/>
                <a:ext cx="2386" cy="1553"/>
                <a:chOff x="912" y="768"/>
                <a:chExt cx="2386" cy="1553"/>
              </a:xfrm>
            </p:grpSpPr>
            <p:sp>
              <p:nvSpPr>
                <p:cNvPr id="17" name="Oval 25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18" name="Oval 25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19" name="Oval 25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20" name="Oval 25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21" name="Oval 25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22" name="Oval 26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23" name="Oval 26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24" name="Oval 26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25" name="Oval 26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grpSp>
        </p:grpSp>
        <p:sp>
          <p:nvSpPr>
            <p:cNvPr id="26" name="Line 95"/>
            <p:cNvSpPr>
              <a:spLocks noChangeShapeType="1"/>
            </p:cNvSpPr>
            <p:nvPr/>
          </p:nvSpPr>
          <p:spPr bwMode="auto">
            <a:xfrm flipV="1">
              <a:off x="3044018" y="2588394"/>
              <a:ext cx="4810125" cy="111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grpSp>
          <p:nvGrpSpPr>
            <p:cNvPr id="27" name="Group 284"/>
            <p:cNvGrpSpPr/>
            <p:nvPr/>
          </p:nvGrpSpPr>
          <p:grpSpPr bwMode="auto">
            <a:xfrm>
              <a:off x="6917518" y="2218507"/>
              <a:ext cx="1231900" cy="863600"/>
              <a:chOff x="912" y="768"/>
              <a:chExt cx="2400" cy="1584"/>
            </a:xfrm>
          </p:grpSpPr>
          <p:sp>
            <p:nvSpPr>
              <p:cNvPr id="28" name="Oval 28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29" name="Oval 28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30" name="Oval 28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31" name="Oval 28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32" name="Oval 28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33" name="Oval 29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34" name="Oval 29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35" name="Oval 29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36" name="Oval 29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grpSp>
            <p:nvGrpSpPr>
              <p:cNvPr id="37" name="Group 294"/>
              <p:cNvGrpSpPr/>
              <p:nvPr/>
            </p:nvGrpSpPr>
            <p:grpSpPr bwMode="auto">
              <a:xfrm>
                <a:off x="912" y="768"/>
                <a:ext cx="2386" cy="1553"/>
                <a:chOff x="912" y="768"/>
                <a:chExt cx="2386" cy="1553"/>
              </a:xfrm>
            </p:grpSpPr>
            <p:sp>
              <p:nvSpPr>
                <p:cNvPr id="38" name="Oval 29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39" name="Oval 29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40" name="Oval 29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41" name="Oval 29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42" name="Oval 29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43" name="Oval 30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44" name="Oval 30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45" name="Oval 30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46" name="Oval 30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grpSp>
        </p:grpSp>
        <p:grpSp>
          <p:nvGrpSpPr>
            <p:cNvPr id="47" name="Group 264"/>
            <p:cNvGrpSpPr/>
            <p:nvPr/>
          </p:nvGrpSpPr>
          <p:grpSpPr bwMode="auto">
            <a:xfrm>
              <a:off x="4402918" y="2193107"/>
              <a:ext cx="1231900" cy="863600"/>
              <a:chOff x="912" y="768"/>
              <a:chExt cx="2400" cy="1584"/>
            </a:xfrm>
          </p:grpSpPr>
          <p:sp>
            <p:nvSpPr>
              <p:cNvPr id="48" name="Oval 26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49" name="Oval 26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50" name="Oval 26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51" name="Oval 26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52" name="Oval 26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53" name="Oval 27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54" name="Oval 27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55" name="Oval 27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56" name="Oval 27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grpSp>
            <p:nvGrpSpPr>
              <p:cNvPr id="57" name="Group 274"/>
              <p:cNvGrpSpPr/>
              <p:nvPr/>
            </p:nvGrpSpPr>
            <p:grpSpPr bwMode="auto">
              <a:xfrm>
                <a:off x="912" y="768"/>
                <a:ext cx="2386" cy="1553"/>
                <a:chOff x="912" y="768"/>
                <a:chExt cx="2386" cy="1553"/>
              </a:xfrm>
            </p:grpSpPr>
            <p:sp>
              <p:nvSpPr>
                <p:cNvPr id="58" name="Oval 27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59" name="Oval 27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60" name="Oval 27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61" name="Oval 27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62" name="Oval 27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63" name="Oval 28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64" name="Oval 28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65" name="Oval 28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sp>
              <p:nvSpPr>
                <p:cNvPr id="66" name="Oval 28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b="1">
                    <a:solidFill>
                      <a:srgbClr val="000099"/>
                    </a:solidFill>
                    <a:latin typeface="+mn-lt"/>
                    <a:ea typeface="黑体" panose="02010609060101010101" pitchFamily="2" charset="-122"/>
                  </a:endParaRPr>
                </a:p>
              </p:txBody>
            </p:sp>
          </p:grpSp>
        </p:grpSp>
        <p:sp>
          <p:nvSpPr>
            <p:cNvPr id="67" name="Text Box 96"/>
            <p:cNvSpPr txBox="1">
              <a:spLocks noChangeArrowheads="1"/>
            </p:cNvSpPr>
            <p:nvPr/>
          </p:nvSpPr>
          <p:spPr bwMode="auto">
            <a:xfrm>
              <a:off x="2118699" y="2512334"/>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网 </a:t>
              </a:r>
              <a:r>
                <a:rPr lang="en-US" altLang="zh-CN" sz="2400" b="1" dirty="0">
                  <a:solidFill>
                    <a:srgbClr val="000099"/>
                  </a:solidFill>
                  <a:latin typeface="+mn-lt"/>
                  <a:ea typeface="黑体" panose="02010609060101010101" pitchFamily="2" charset="-122"/>
                </a:rPr>
                <a:t>1</a:t>
              </a:r>
              <a:endParaRPr lang="en-US" altLang="zh-CN" sz="2400" b="1" dirty="0">
                <a:solidFill>
                  <a:srgbClr val="000099"/>
                </a:solidFill>
                <a:latin typeface="+mn-lt"/>
                <a:ea typeface="黑体" panose="02010609060101010101" pitchFamily="2" charset="-122"/>
              </a:endParaRPr>
            </a:p>
          </p:txBody>
        </p:sp>
        <p:sp>
          <p:nvSpPr>
            <p:cNvPr id="68" name="Text Box 98"/>
            <p:cNvSpPr txBox="1">
              <a:spLocks noChangeArrowheads="1"/>
            </p:cNvSpPr>
            <p:nvPr/>
          </p:nvSpPr>
          <p:spPr bwMode="auto">
            <a:xfrm>
              <a:off x="7285638" y="2489243"/>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网 </a:t>
              </a:r>
              <a:r>
                <a:rPr lang="en-US" altLang="zh-CN" sz="2400" b="1" dirty="0">
                  <a:solidFill>
                    <a:srgbClr val="000099"/>
                  </a:solidFill>
                  <a:latin typeface="+mn-lt"/>
                  <a:ea typeface="黑体" panose="02010609060101010101" pitchFamily="2" charset="-122"/>
                </a:rPr>
                <a:t>3</a:t>
              </a:r>
              <a:endParaRPr lang="en-US" altLang="zh-CN" sz="2400" b="1" dirty="0">
                <a:solidFill>
                  <a:srgbClr val="000099"/>
                </a:solidFill>
                <a:latin typeface="+mn-lt"/>
                <a:ea typeface="黑体" panose="02010609060101010101" pitchFamily="2" charset="-122"/>
              </a:endParaRPr>
            </a:p>
          </p:txBody>
        </p:sp>
        <p:sp>
          <p:nvSpPr>
            <p:cNvPr id="69" name="Text Box 99"/>
            <p:cNvSpPr txBox="1">
              <a:spLocks noChangeArrowheads="1"/>
            </p:cNvSpPr>
            <p:nvPr/>
          </p:nvSpPr>
          <p:spPr bwMode="auto">
            <a:xfrm>
              <a:off x="4764687" y="2489243"/>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网 </a:t>
              </a:r>
              <a:r>
                <a:rPr lang="en-US" altLang="zh-CN" sz="2400" b="1" dirty="0">
                  <a:solidFill>
                    <a:srgbClr val="000099"/>
                  </a:solidFill>
                  <a:latin typeface="+mn-lt"/>
                  <a:ea typeface="黑体" panose="02010609060101010101" pitchFamily="2" charset="-122"/>
                </a:rPr>
                <a:t>2</a:t>
              </a:r>
              <a:endParaRPr lang="en-US" altLang="zh-CN" sz="2400" b="1" dirty="0">
                <a:solidFill>
                  <a:srgbClr val="000099"/>
                </a:solidFill>
                <a:latin typeface="+mn-lt"/>
                <a:ea typeface="黑体" panose="02010609060101010101" pitchFamily="2" charset="-122"/>
              </a:endParaRPr>
            </a:p>
          </p:txBody>
        </p:sp>
        <p:pic>
          <p:nvPicPr>
            <p:cNvPr id="70" name="Picture 2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25018" y="2428057"/>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 name="Text Box 235"/>
            <p:cNvSpPr txBox="1">
              <a:spLocks noChangeArrowheads="1"/>
            </p:cNvSpPr>
            <p:nvPr/>
          </p:nvSpPr>
          <p:spPr bwMode="auto">
            <a:xfrm>
              <a:off x="6176156" y="2080394"/>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00000"/>
                  </a:solidFill>
                  <a:latin typeface="+mn-lt"/>
                  <a:ea typeface="黑体" panose="02010609060101010101" pitchFamily="2" charset="-122"/>
                </a:rPr>
                <a:t>R</a:t>
              </a:r>
              <a:r>
                <a:rPr lang="en-US" altLang="zh-CN" sz="2400" b="1" baseline="-25000">
                  <a:solidFill>
                    <a:srgbClr val="C00000"/>
                  </a:solidFill>
                  <a:latin typeface="+mn-lt"/>
                  <a:ea typeface="黑体" panose="02010609060101010101" pitchFamily="2" charset="-122"/>
                </a:rPr>
                <a:t>2</a:t>
              </a:r>
              <a:endParaRPr lang="en-US" altLang="zh-CN" sz="2400" b="1">
                <a:solidFill>
                  <a:srgbClr val="C00000"/>
                </a:solidFill>
                <a:latin typeface="+mn-lt"/>
                <a:ea typeface="黑体" panose="02010609060101010101" pitchFamily="2" charset="-122"/>
              </a:endParaRPr>
            </a:p>
          </p:txBody>
        </p:sp>
        <p:sp>
          <p:nvSpPr>
            <p:cNvPr id="72" name="Text Box 237"/>
            <p:cNvSpPr txBox="1">
              <a:spLocks noChangeArrowheads="1"/>
            </p:cNvSpPr>
            <p:nvPr/>
          </p:nvSpPr>
          <p:spPr bwMode="auto">
            <a:xfrm>
              <a:off x="3526618" y="2089919"/>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C00000"/>
                  </a:solidFill>
                  <a:latin typeface="+mn-lt"/>
                  <a:ea typeface="黑体" panose="02010609060101010101" pitchFamily="2" charset="-122"/>
                </a:rPr>
                <a:t>R</a:t>
              </a:r>
              <a:r>
                <a:rPr lang="en-US" altLang="zh-CN" sz="2400" b="1" baseline="-25000" dirty="0">
                  <a:solidFill>
                    <a:srgbClr val="C00000"/>
                  </a:solidFill>
                  <a:latin typeface="+mn-lt"/>
                  <a:ea typeface="黑体" panose="02010609060101010101" pitchFamily="2" charset="-122"/>
                </a:rPr>
                <a:t>1</a:t>
              </a:r>
              <a:endParaRPr lang="en-US" altLang="zh-CN" sz="2400" b="1" dirty="0">
                <a:solidFill>
                  <a:srgbClr val="C00000"/>
                </a:solidFill>
                <a:latin typeface="+mn-lt"/>
                <a:ea typeface="黑体" panose="02010609060101010101" pitchFamily="2" charset="-122"/>
              </a:endParaRPr>
            </a:p>
          </p:txBody>
        </p:sp>
        <p:sp>
          <p:nvSpPr>
            <p:cNvPr id="73" name="Text Box 325"/>
            <p:cNvSpPr txBox="1">
              <a:spLocks noChangeArrowheads="1"/>
            </p:cNvSpPr>
            <p:nvPr/>
          </p:nvSpPr>
          <p:spPr bwMode="auto">
            <a:xfrm>
              <a:off x="1356026" y="1886719"/>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H</a:t>
              </a:r>
              <a:r>
                <a:rPr lang="en-US" altLang="zh-CN" sz="2400" b="1" baseline="-25000">
                  <a:solidFill>
                    <a:srgbClr val="000099"/>
                  </a:solidFill>
                  <a:latin typeface="+mn-lt"/>
                  <a:ea typeface="黑体" panose="02010609060101010101" pitchFamily="2" charset="-122"/>
                </a:rPr>
                <a:t>1</a:t>
              </a:r>
              <a:endParaRPr lang="en-US" altLang="zh-CN" sz="2400" b="1" baseline="-25000">
                <a:solidFill>
                  <a:srgbClr val="000099"/>
                </a:solidFill>
                <a:latin typeface="+mn-lt"/>
                <a:ea typeface="黑体" panose="02010609060101010101" pitchFamily="2" charset="-122"/>
              </a:endParaRPr>
            </a:p>
          </p:txBody>
        </p:sp>
        <p:pic>
          <p:nvPicPr>
            <p:cNvPr id="74" name="Picture 32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72956" y="2405832"/>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 name="Oval 333"/>
            <p:cNvSpPr>
              <a:spLocks noChangeArrowheads="1"/>
            </p:cNvSpPr>
            <p:nvPr/>
          </p:nvSpPr>
          <p:spPr bwMode="auto">
            <a:xfrm>
              <a:off x="4225118" y="2559819"/>
              <a:ext cx="71438" cy="7143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76" name="Oval 335"/>
            <p:cNvSpPr>
              <a:spLocks noChangeArrowheads="1"/>
            </p:cNvSpPr>
            <p:nvPr/>
          </p:nvSpPr>
          <p:spPr bwMode="auto">
            <a:xfrm>
              <a:off x="3156731" y="2567757"/>
              <a:ext cx="71437" cy="7143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77" name="Oval 337"/>
            <p:cNvSpPr>
              <a:spLocks noChangeArrowheads="1"/>
            </p:cNvSpPr>
            <p:nvPr/>
          </p:nvSpPr>
          <p:spPr bwMode="auto">
            <a:xfrm>
              <a:off x="6817506" y="2570932"/>
              <a:ext cx="71437" cy="7143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78" name="Oval 338"/>
            <p:cNvSpPr>
              <a:spLocks noChangeArrowheads="1"/>
            </p:cNvSpPr>
            <p:nvPr/>
          </p:nvSpPr>
          <p:spPr bwMode="auto">
            <a:xfrm>
              <a:off x="5823731" y="2567757"/>
              <a:ext cx="71437" cy="7143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pic>
          <p:nvPicPr>
            <p:cNvPr id="79" name="Picture 3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468" y="202641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3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6581" y="2872557"/>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3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8256" y="1935932"/>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2081" y="200736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Text Box 351"/>
            <p:cNvSpPr txBox="1">
              <a:spLocks noChangeArrowheads="1"/>
            </p:cNvSpPr>
            <p:nvPr/>
          </p:nvSpPr>
          <p:spPr bwMode="auto">
            <a:xfrm>
              <a:off x="1643363" y="2799532"/>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H</a:t>
              </a:r>
              <a:r>
                <a:rPr lang="en-US" altLang="zh-CN" sz="2400" b="1" baseline="-25000" dirty="0">
                  <a:solidFill>
                    <a:srgbClr val="000099"/>
                  </a:solidFill>
                  <a:latin typeface="+mn-lt"/>
                  <a:ea typeface="黑体" panose="02010609060101010101" pitchFamily="2" charset="-122"/>
                </a:rPr>
                <a:t>2</a:t>
              </a:r>
              <a:endParaRPr lang="en-US" altLang="zh-CN" sz="2400" b="1" baseline="-25000" dirty="0">
                <a:solidFill>
                  <a:srgbClr val="000099"/>
                </a:solidFill>
                <a:latin typeface="+mn-lt"/>
                <a:ea typeface="黑体" panose="02010609060101010101" pitchFamily="2" charset="-122"/>
              </a:endParaRPr>
            </a:p>
          </p:txBody>
        </p:sp>
        <p:sp>
          <p:nvSpPr>
            <p:cNvPr id="84" name="Text Box 352"/>
            <p:cNvSpPr txBox="1">
              <a:spLocks noChangeArrowheads="1"/>
            </p:cNvSpPr>
            <p:nvPr/>
          </p:nvSpPr>
          <p:spPr bwMode="auto">
            <a:xfrm>
              <a:off x="4871471" y="1812432"/>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H</a:t>
              </a:r>
              <a:r>
                <a:rPr lang="en-US" altLang="zh-CN" sz="2400" b="1" baseline="-25000" dirty="0">
                  <a:solidFill>
                    <a:srgbClr val="000099"/>
                  </a:solidFill>
                  <a:latin typeface="+mn-lt"/>
                  <a:ea typeface="黑体" panose="02010609060101010101" pitchFamily="2" charset="-122"/>
                </a:rPr>
                <a:t>3</a:t>
              </a:r>
              <a:endParaRPr lang="en-US" altLang="zh-CN" sz="2400" b="1" baseline="-25000" dirty="0">
                <a:solidFill>
                  <a:srgbClr val="000099"/>
                </a:solidFill>
                <a:latin typeface="+mn-lt"/>
                <a:ea typeface="黑体" panose="02010609060101010101" pitchFamily="2" charset="-122"/>
              </a:endParaRPr>
            </a:p>
          </p:txBody>
        </p:sp>
        <p:sp>
          <p:nvSpPr>
            <p:cNvPr id="85" name="Text Box 353"/>
            <p:cNvSpPr txBox="1">
              <a:spLocks noChangeArrowheads="1"/>
            </p:cNvSpPr>
            <p:nvPr/>
          </p:nvSpPr>
          <p:spPr bwMode="auto">
            <a:xfrm>
              <a:off x="7522463" y="1916557"/>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H</a:t>
              </a:r>
              <a:r>
                <a:rPr lang="en-US" altLang="zh-CN" sz="2400" b="1" baseline="-25000" dirty="0">
                  <a:solidFill>
                    <a:srgbClr val="000099"/>
                  </a:solidFill>
                  <a:latin typeface="+mn-lt"/>
                  <a:ea typeface="黑体" panose="02010609060101010101" pitchFamily="2" charset="-122"/>
                </a:rPr>
                <a:t>4</a:t>
              </a:r>
              <a:endParaRPr lang="en-US" altLang="zh-CN" sz="2400" b="1" baseline="-25000" dirty="0">
                <a:solidFill>
                  <a:srgbClr val="000099"/>
                </a:solidFill>
                <a:latin typeface="+mn-lt"/>
                <a:ea typeface="黑体" panose="02010609060101010101" pitchFamily="2"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4000" dirty="0"/>
              <a:t>使用 </a:t>
            </a:r>
            <a:r>
              <a:rPr lang="en-US" altLang="zh-CN" sz="4000" dirty="0"/>
              <a:t>ARP </a:t>
            </a:r>
            <a:r>
              <a:rPr lang="zh-CN" altLang="en-US" sz="4000" dirty="0"/>
              <a:t>的四种典型情况 </a:t>
            </a:r>
            <a:endParaRPr lang="zh-CN" altLang="en-US" sz="4000" dirty="0"/>
          </a:p>
        </p:txBody>
      </p:sp>
      <p:sp>
        <p:nvSpPr>
          <p:cNvPr id="976899" name="Rectangle 3"/>
          <p:cNvSpPr>
            <a:spLocks noGrp="1" noChangeArrowheads="1"/>
          </p:cNvSpPr>
          <p:nvPr>
            <p:ph idx="1"/>
          </p:nvPr>
        </p:nvSpPr>
        <p:spPr>
          <a:xfrm>
            <a:off x="1031983" y="1896384"/>
            <a:ext cx="8346723" cy="3332816"/>
          </a:xfrm>
        </p:spPr>
        <p:txBody>
          <a:bodyPr/>
          <a:lstStyle/>
          <a:p>
            <a:r>
              <a:rPr lang="zh-CN" altLang="en-US" sz="2600" dirty="0"/>
              <a:t>发送方是主机，要把 </a:t>
            </a:r>
            <a:r>
              <a:rPr lang="en-US" altLang="zh-CN" sz="2600" dirty="0"/>
              <a:t>IP </a:t>
            </a:r>
            <a:r>
              <a:rPr lang="zh-CN" altLang="en-US" sz="2600" dirty="0"/>
              <a:t>数据报发送到本网络上的另一个主机。这时用 </a:t>
            </a:r>
            <a:r>
              <a:rPr lang="en-US" altLang="zh-CN" sz="2600" dirty="0"/>
              <a:t>ARP </a:t>
            </a:r>
            <a:r>
              <a:rPr lang="zh-CN" altLang="en-US" sz="2600" dirty="0"/>
              <a:t>找到目的主机的硬件地址。 </a:t>
            </a:r>
            <a:endParaRPr lang="zh-CN" altLang="en-US" sz="2600" dirty="0"/>
          </a:p>
          <a:p>
            <a:r>
              <a:rPr lang="zh-CN" altLang="en-US" sz="2600" dirty="0"/>
              <a:t>发送方是主机，要把 </a:t>
            </a:r>
            <a:r>
              <a:rPr lang="en-US" altLang="zh-CN" sz="2600" dirty="0"/>
              <a:t>IP </a:t>
            </a:r>
            <a:r>
              <a:rPr lang="zh-CN" altLang="en-US" sz="2600" dirty="0"/>
              <a:t>数据报发送到另一个网络上的一个主机。这时用 </a:t>
            </a:r>
            <a:r>
              <a:rPr lang="en-US" altLang="zh-CN" sz="2600" dirty="0"/>
              <a:t>ARP </a:t>
            </a:r>
            <a:r>
              <a:rPr lang="zh-CN" altLang="en-US" sz="2600" dirty="0"/>
              <a:t>找到本网络上的一个路由器的硬件地址。剩下的工作由这个路由器来完成。 </a:t>
            </a:r>
            <a:endParaRPr lang="zh-CN" altLang="en-US" sz="2600" dirty="0"/>
          </a:p>
          <a:p>
            <a:r>
              <a:rPr lang="zh-CN" altLang="en-US" sz="2600" dirty="0"/>
              <a:t>发送方是路由器，要把 </a:t>
            </a:r>
            <a:r>
              <a:rPr lang="en-US" altLang="zh-CN" sz="2600" dirty="0"/>
              <a:t>IP </a:t>
            </a:r>
            <a:r>
              <a:rPr lang="zh-CN" altLang="en-US" sz="2600" dirty="0"/>
              <a:t>数据报转发到本网络上的一个主机。这时用 </a:t>
            </a:r>
            <a:r>
              <a:rPr lang="en-US" altLang="zh-CN" sz="2600" dirty="0"/>
              <a:t>ARP </a:t>
            </a:r>
            <a:r>
              <a:rPr lang="zh-CN" altLang="en-US" sz="2600" dirty="0"/>
              <a:t>找到目的主机的硬件地址。 </a:t>
            </a:r>
            <a:endParaRPr lang="zh-CN" altLang="en-US" sz="2600" dirty="0"/>
          </a:p>
          <a:p>
            <a:r>
              <a:rPr lang="zh-CN" altLang="en-US" sz="2600" dirty="0"/>
              <a:t>发送方是路由器，要把 </a:t>
            </a:r>
            <a:r>
              <a:rPr lang="en-US" altLang="zh-CN" sz="2600" dirty="0"/>
              <a:t>IP </a:t>
            </a:r>
            <a:r>
              <a:rPr lang="zh-CN" altLang="en-US" sz="2600" dirty="0"/>
              <a:t>数据报转发到另一个网络上的一个主机。这时用 </a:t>
            </a:r>
            <a:r>
              <a:rPr lang="en-US" altLang="zh-CN" sz="2600" dirty="0"/>
              <a:t>ARP </a:t>
            </a:r>
            <a:r>
              <a:rPr lang="zh-CN" altLang="en-US" sz="2600" dirty="0"/>
              <a:t>找到本网络上另一个路由器的硬件地址。剩下的工作由这个路由器来完成。 </a:t>
            </a:r>
            <a:endParaRPr lang="zh-CN" altLang="en-US" sz="26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495300" y="188640"/>
            <a:ext cx="9138220" cy="792088"/>
          </a:xfrm>
          <a:solidFill>
            <a:srgbClr val="66FF66"/>
          </a:solidFill>
          <a:ln>
            <a:noFill/>
          </a:ln>
          <a:effectLst/>
        </p:spPr>
        <p:txBody>
          <a:bodyPr vert="horz" wrap="square" lIns="91440" tIns="45720" rIns="91440" bIns="45720" numCol="1" anchor="b" anchorCtr="0" compatLnSpc="1"/>
          <a:lstStyle/>
          <a:p>
            <a:pPr algn="ctr"/>
            <a:r>
              <a:rPr lang="zh-CN" altLang="en-US" sz="4000" dirty="0">
                <a:solidFill>
                  <a:srgbClr val="000099"/>
                </a:solidFill>
              </a:rPr>
              <a:t>为什么？不直接使用硬件地址进行通信？ </a:t>
            </a:r>
            <a:endParaRPr lang="zh-CN" altLang="en-US" sz="4000" dirty="0">
              <a:solidFill>
                <a:srgbClr val="000099"/>
              </a:solidFill>
            </a:endParaRPr>
          </a:p>
        </p:txBody>
      </p:sp>
      <p:sp>
        <p:nvSpPr>
          <p:cNvPr id="376835" name="Rectangle 3"/>
          <p:cNvSpPr>
            <a:spLocks noGrp="1" noChangeArrowheads="1"/>
          </p:cNvSpPr>
          <p:nvPr>
            <p:ph idx="1"/>
          </p:nvPr>
        </p:nvSpPr>
        <p:spPr>
          <a:xfrm>
            <a:off x="1031983" y="1824376"/>
            <a:ext cx="8346723" cy="3332816"/>
          </a:xfrm>
        </p:spPr>
        <p:txBody>
          <a:bodyPr/>
          <a:lstStyle/>
          <a:p>
            <a:r>
              <a:rPr lang="zh-CN" altLang="en-US" sz="2600" dirty="0"/>
              <a:t>由于全世界存在着各式各样的网络，它们使用不同的硬件地址。要使这些异构网络能够互相通信就必须进行非常复杂的硬件地址转换工作，因此几乎是不可能的事。</a:t>
            </a:r>
            <a:endParaRPr lang="zh-CN" altLang="en-US" sz="2600" dirty="0"/>
          </a:p>
          <a:p>
            <a:r>
              <a:rPr lang="en-US" altLang="zh-CN" sz="2600" dirty="0">
                <a:solidFill>
                  <a:srgbClr val="FF0000"/>
                </a:solidFill>
              </a:rPr>
              <a:t>IP </a:t>
            </a:r>
            <a:r>
              <a:rPr lang="zh-CN" altLang="zh-CN" sz="2600" dirty="0">
                <a:solidFill>
                  <a:srgbClr val="FF0000"/>
                </a:solidFill>
              </a:rPr>
              <a:t>编址把这个复杂问题解决了</a:t>
            </a:r>
            <a:r>
              <a:rPr lang="zh-CN" altLang="en-US" sz="2600" dirty="0">
                <a:solidFill>
                  <a:srgbClr val="FF0000"/>
                </a:solidFill>
              </a:rPr>
              <a:t>。</a:t>
            </a:r>
            <a:r>
              <a:rPr lang="zh-CN" altLang="zh-CN" sz="2600" dirty="0"/>
              <a:t>连接到互联网的主机只需各自拥有一个唯一的</a:t>
            </a:r>
            <a:r>
              <a:rPr lang="en-US" altLang="zh-CN" sz="2600" dirty="0"/>
              <a:t> IP </a:t>
            </a:r>
            <a:r>
              <a:rPr lang="zh-CN" altLang="zh-CN" sz="2600" dirty="0"/>
              <a:t>地址，它们之间的通信就像连接在同一个网络上那样简单方便，因为上述的调用</a:t>
            </a:r>
            <a:r>
              <a:rPr lang="en-US" altLang="zh-CN" sz="2600" dirty="0"/>
              <a:t> ARP </a:t>
            </a:r>
            <a:r>
              <a:rPr lang="zh-CN" altLang="zh-CN" sz="2600" dirty="0"/>
              <a:t>的复杂过程都是由计算机软件自动进行的，对用户来说是看不见这种调用过程的</a:t>
            </a:r>
            <a:r>
              <a:rPr lang="zh-CN" altLang="en-US" sz="2600" dirty="0"/>
              <a:t>。</a:t>
            </a:r>
            <a:endParaRPr lang="en-US" altLang="zh-CN" sz="2600" dirty="0"/>
          </a:p>
          <a:p>
            <a:r>
              <a:rPr lang="zh-CN" altLang="zh-CN" sz="2600" dirty="0">
                <a:solidFill>
                  <a:srgbClr val="FF0000"/>
                </a:solidFill>
              </a:rPr>
              <a:t>因此，在虚拟的</a:t>
            </a:r>
            <a:r>
              <a:rPr lang="en-US" altLang="zh-CN" sz="2600" dirty="0">
                <a:solidFill>
                  <a:srgbClr val="FF0000"/>
                </a:solidFill>
              </a:rPr>
              <a:t> IP </a:t>
            </a:r>
            <a:r>
              <a:rPr lang="zh-CN" altLang="zh-CN" sz="2600" dirty="0">
                <a:solidFill>
                  <a:srgbClr val="FF0000"/>
                </a:solidFill>
              </a:rPr>
              <a:t>网络上用</a:t>
            </a:r>
            <a:r>
              <a:rPr lang="en-US" altLang="zh-CN" sz="2600" dirty="0">
                <a:solidFill>
                  <a:srgbClr val="FF0000"/>
                </a:solidFill>
              </a:rPr>
              <a:t> IP </a:t>
            </a:r>
            <a:r>
              <a:rPr lang="zh-CN" altLang="zh-CN" sz="2600" dirty="0">
                <a:solidFill>
                  <a:srgbClr val="FF0000"/>
                </a:solidFill>
              </a:rPr>
              <a:t>地址进行通信给广大的计算机用户带来</a:t>
            </a:r>
            <a:r>
              <a:rPr lang="zh-CN" altLang="en-US" sz="2600" dirty="0">
                <a:solidFill>
                  <a:srgbClr val="FF0000"/>
                </a:solidFill>
              </a:rPr>
              <a:t>了</a:t>
            </a:r>
            <a:r>
              <a:rPr lang="zh-CN" altLang="zh-CN" sz="2600" dirty="0">
                <a:solidFill>
                  <a:srgbClr val="FF0000"/>
                </a:solidFill>
              </a:rPr>
              <a:t>很大的方便</a:t>
            </a:r>
            <a:r>
              <a:rPr lang="zh-CN" altLang="en-US" sz="2600" dirty="0">
                <a:solidFill>
                  <a:srgbClr val="FF0000"/>
                </a:solidFill>
              </a:rPr>
              <a:t>。</a:t>
            </a:r>
            <a:endParaRPr lang="zh-CN" altLang="en-US" sz="2600"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2"/>
          <p:cNvSpPr>
            <a:spLocks noGrp="1" noChangeArrowheads="1"/>
          </p:cNvSpPr>
          <p:nvPr>
            <p:ph type="title"/>
          </p:nvPr>
        </p:nvSpPr>
        <p:spPr/>
        <p:txBody>
          <a:bodyPr/>
          <a:lstStyle/>
          <a:p>
            <a:pPr eaLnBrk="1" hangingPunct="1"/>
            <a:r>
              <a:rPr lang="en-US" altLang="zh-CN"/>
              <a:t>反向地址解析协议RARP</a:t>
            </a:r>
            <a:endParaRPr lang="zh-CN" altLang="en-US"/>
          </a:p>
        </p:txBody>
      </p:sp>
      <p:sp>
        <p:nvSpPr>
          <p:cNvPr id="488452" name="Text Box 3"/>
          <p:cNvSpPr txBox="1">
            <a:spLocks noChangeArrowheads="1"/>
          </p:cNvSpPr>
          <p:nvPr/>
        </p:nvSpPr>
        <p:spPr bwMode="auto">
          <a:xfrm>
            <a:off x="1076730" y="1268760"/>
            <a:ext cx="8268758" cy="4807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mn-lt"/>
                <a:ea typeface="+mn-ea"/>
              </a:rPr>
              <a:t>反向地址解析协议（</a:t>
            </a:r>
            <a:r>
              <a:rPr lang="en-US" altLang="zh-CN" sz="2600" dirty="0">
                <a:latin typeface="+mn-lt"/>
                <a:ea typeface="+mn-ea"/>
              </a:rPr>
              <a:t>RARP</a:t>
            </a:r>
            <a:r>
              <a:rPr lang="zh-CN" altLang="en-US" sz="2600" dirty="0">
                <a:latin typeface="+mn-lt"/>
                <a:ea typeface="+mn-ea"/>
              </a:rPr>
              <a:t>，</a:t>
            </a:r>
            <a:r>
              <a:rPr lang="en-US" altLang="zh-CN" sz="2600" dirty="0">
                <a:latin typeface="+mn-lt"/>
                <a:ea typeface="+mn-ea"/>
              </a:rPr>
              <a:t>Reverse Address Resolution Protocol</a:t>
            </a:r>
            <a:r>
              <a:rPr lang="zh-CN" altLang="en-US" sz="2600" dirty="0">
                <a:latin typeface="+mn-lt"/>
                <a:ea typeface="+mn-ea"/>
              </a:rPr>
              <a:t>）</a:t>
            </a:r>
            <a:r>
              <a:rPr lang="en-US" altLang="zh-CN" sz="2600" dirty="0">
                <a:latin typeface="+mn-lt"/>
                <a:ea typeface="+mn-ea"/>
              </a:rPr>
              <a:t>,</a:t>
            </a:r>
            <a:r>
              <a:rPr lang="zh-CN" altLang="en-US" sz="2600" dirty="0">
                <a:latin typeface="+mn-lt"/>
                <a:ea typeface="+mn-ea"/>
              </a:rPr>
              <a:t>用于实现物理地址到</a:t>
            </a:r>
            <a:r>
              <a:rPr lang="en-US" altLang="zh-CN" sz="2600" dirty="0">
                <a:latin typeface="+mn-lt"/>
                <a:ea typeface="+mn-ea"/>
              </a:rPr>
              <a:t>IP</a:t>
            </a:r>
            <a:r>
              <a:rPr lang="zh-CN" altLang="en-US" sz="2600" dirty="0">
                <a:latin typeface="+mn-lt"/>
                <a:ea typeface="+mn-ea"/>
              </a:rPr>
              <a:t>地址的转换。除了网上的无盘工作站，通常很少使用。</a:t>
            </a:r>
            <a:endParaRPr lang="zh-CN" altLang="en-US" sz="2600" dirty="0">
              <a:latin typeface="+mn-lt"/>
              <a:ea typeface="+mn-ea"/>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600" dirty="0">
                <a:latin typeface="+mn-lt"/>
                <a:ea typeface="+mn-ea"/>
              </a:rPr>
              <a:t>RARP</a:t>
            </a:r>
            <a:r>
              <a:rPr lang="zh-CN" altLang="en-US" sz="2600" dirty="0">
                <a:latin typeface="+mn-lt"/>
                <a:ea typeface="+mn-ea"/>
              </a:rPr>
              <a:t>负责从网卡上物理地址到</a:t>
            </a:r>
            <a:r>
              <a:rPr lang="en-US" altLang="zh-CN" sz="2600" dirty="0">
                <a:latin typeface="+mn-lt"/>
                <a:ea typeface="+mn-ea"/>
              </a:rPr>
              <a:t>IP</a:t>
            </a:r>
            <a:r>
              <a:rPr lang="zh-CN" altLang="en-US" sz="2600" dirty="0">
                <a:latin typeface="+mn-lt"/>
                <a:ea typeface="+mn-ea"/>
              </a:rPr>
              <a:t>地址的转换。网络上的无盘工作站在网卡有自己的物理地址，但不知道自己的</a:t>
            </a:r>
            <a:r>
              <a:rPr lang="en-US" altLang="zh-CN" sz="2600" dirty="0">
                <a:latin typeface="+mn-lt"/>
                <a:ea typeface="+mn-ea"/>
              </a:rPr>
              <a:t>IP</a:t>
            </a:r>
            <a:r>
              <a:rPr lang="zh-CN" altLang="en-US" sz="2600" dirty="0">
                <a:latin typeface="+mn-lt"/>
                <a:ea typeface="+mn-ea"/>
              </a:rPr>
              <a:t>地址。为了从物理地址找出</a:t>
            </a:r>
            <a:r>
              <a:rPr lang="en-US" altLang="zh-CN" sz="2600" dirty="0">
                <a:latin typeface="+mn-lt"/>
                <a:ea typeface="+mn-ea"/>
              </a:rPr>
              <a:t>IP</a:t>
            </a:r>
            <a:r>
              <a:rPr lang="zh-CN" altLang="en-US" sz="2600" dirty="0">
                <a:latin typeface="+mn-lt"/>
                <a:ea typeface="+mn-ea"/>
              </a:rPr>
              <a:t>地址，在网络上至少要设置一个</a:t>
            </a:r>
            <a:r>
              <a:rPr lang="en-US" altLang="zh-CN" sz="2600" dirty="0">
                <a:latin typeface="+mn-lt"/>
                <a:ea typeface="+mn-ea"/>
              </a:rPr>
              <a:t>RARP</a:t>
            </a:r>
            <a:r>
              <a:rPr lang="zh-CN" altLang="en-US" sz="2600" dirty="0">
                <a:latin typeface="+mn-lt"/>
                <a:ea typeface="+mn-ea"/>
              </a:rPr>
              <a:t>服务器网络管理员必须事先把网卡上的物理地址的相应的</a:t>
            </a:r>
            <a:r>
              <a:rPr lang="en-US" altLang="zh-CN" sz="2600" dirty="0">
                <a:latin typeface="+mn-lt"/>
                <a:ea typeface="+mn-ea"/>
              </a:rPr>
              <a:t>IP</a:t>
            </a:r>
            <a:r>
              <a:rPr lang="zh-CN" altLang="en-US" sz="2600" dirty="0">
                <a:latin typeface="+mn-lt"/>
                <a:ea typeface="+mn-ea"/>
              </a:rPr>
              <a:t>地址加入到</a:t>
            </a:r>
            <a:r>
              <a:rPr lang="en-US" altLang="zh-CN" sz="2600" dirty="0">
                <a:latin typeface="+mn-lt"/>
                <a:ea typeface="+mn-ea"/>
              </a:rPr>
              <a:t>RARP</a:t>
            </a:r>
            <a:r>
              <a:rPr lang="zh-CN" altLang="en-US" sz="2600" dirty="0">
                <a:latin typeface="+mn-lt"/>
                <a:ea typeface="+mn-ea"/>
              </a:rPr>
              <a:t>数据库中。</a:t>
            </a:r>
            <a:endParaRPr lang="zh-CN" altLang="en-US" sz="2600" dirty="0">
              <a:latin typeface="+mn-lt"/>
              <a:ea typeface="+mn-ea"/>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mn-lt"/>
                <a:ea typeface="+mn-ea"/>
              </a:rPr>
              <a:t>无盘工作站是经过广播一个</a:t>
            </a:r>
            <a:r>
              <a:rPr lang="en-US" altLang="zh-CN" sz="2600" dirty="0">
                <a:latin typeface="+mn-lt"/>
                <a:ea typeface="+mn-ea"/>
              </a:rPr>
              <a:t>RARP</a:t>
            </a:r>
            <a:r>
              <a:rPr lang="zh-CN" altLang="en-US" sz="2600" dirty="0">
                <a:latin typeface="+mn-lt"/>
                <a:ea typeface="+mn-ea"/>
              </a:rPr>
              <a:t>请求包给网络上的所有主机来寻找自己的</a:t>
            </a:r>
            <a:r>
              <a:rPr lang="en-US" altLang="zh-CN" sz="2600" dirty="0">
                <a:latin typeface="+mn-lt"/>
                <a:ea typeface="+mn-ea"/>
              </a:rPr>
              <a:t>IP</a:t>
            </a:r>
            <a:r>
              <a:rPr lang="zh-CN" altLang="en-US" sz="2600" dirty="0">
                <a:latin typeface="+mn-lt"/>
                <a:ea typeface="+mn-ea"/>
              </a:rPr>
              <a:t>地址，而由网络上的</a:t>
            </a:r>
            <a:r>
              <a:rPr lang="en-US" altLang="zh-CN" sz="2600" dirty="0">
                <a:latin typeface="+mn-lt"/>
                <a:ea typeface="+mn-ea"/>
              </a:rPr>
              <a:t>RARP</a:t>
            </a:r>
            <a:r>
              <a:rPr lang="zh-CN" altLang="en-US" sz="2600" dirty="0">
                <a:latin typeface="+mn-lt"/>
                <a:ea typeface="+mn-ea"/>
              </a:rPr>
              <a:t>服务器给予响应。 </a:t>
            </a:r>
            <a:endParaRPr lang="zh-CN" altLang="en-US" sz="2600" dirty="0">
              <a:latin typeface="+mn-lt"/>
              <a:ea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2"/>
          <p:cNvSpPr>
            <a:spLocks noGrp="1" noChangeArrowheads="1"/>
          </p:cNvSpPr>
          <p:nvPr>
            <p:ph type="title"/>
          </p:nvPr>
        </p:nvSpPr>
        <p:spPr/>
        <p:txBody>
          <a:bodyPr/>
          <a:lstStyle/>
          <a:p>
            <a:pPr eaLnBrk="1" hangingPunct="1"/>
            <a:r>
              <a:rPr lang="en-US" altLang="en-US"/>
              <a:t>补充：ARP攻击</a:t>
            </a:r>
            <a:endParaRPr lang="zh-CN" altLang="en-US"/>
          </a:p>
        </p:txBody>
      </p:sp>
      <p:sp>
        <p:nvSpPr>
          <p:cNvPr id="489476" name="Text Box 3"/>
          <p:cNvSpPr txBox="1">
            <a:spLocks noChangeArrowheads="1"/>
          </p:cNvSpPr>
          <p:nvPr/>
        </p:nvSpPr>
        <p:spPr bwMode="auto">
          <a:xfrm>
            <a:off x="909463" y="1268760"/>
            <a:ext cx="8580041" cy="2302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19405" indent="-285750" eaLnBrk="1" hangingPunct="1">
              <a:spcBef>
                <a:spcPct val="20000"/>
              </a:spcBef>
              <a:spcAft>
                <a:spcPts val="600"/>
              </a:spcAft>
              <a:buClr>
                <a:srgbClr val="1287C3"/>
              </a:buClr>
              <a:buSzPct val="145000"/>
              <a:buFont typeface="Arial" panose="020B0604020202020204" pitchFamily="34" charset="0"/>
              <a:buChar char="•"/>
            </a:pPr>
            <a:r>
              <a:rPr lang="en-US" altLang="zh-CN" sz="2800" dirty="0">
                <a:latin typeface="+mn-lt"/>
                <a:ea typeface="+mn-ea"/>
              </a:rPr>
              <a:t>ARP</a:t>
            </a:r>
            <a:r>
              <a:rPr lang="zh-CN" altLang="en-US" sz="2800" dirty="0">
                <a:latin typeface="+mn-lt"/>
                <a:ea typeface="+mn-ea"/>
              </a:rPr>
              <a:t>协议</a:t>
            </a:r>
            <a:endParaRPr lang="zh-CN" altLang="en-US" sz="2800" dirty="0">
              <a:latin typeface="+mn-lt"/>
              <a:ea typeface="+mn-ea"/>
            </a:endParaRPr>
          </a:p>
          <a:p>
            <a:pPr marL="768350" lvl="1" indent="-285750"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按照</a:t>
            </a:r>
            <a:r>
              <a:rPr lang="en-US" altLang="zh-CN" sz="2400" dirty="0">
                <a:latin typeface="+mn-lt"/>
                <a:ea typeface="+mn-ea"/>
              </a:rPr>
              <a:t>IETF</a:t>
            </a:r>
            <a:r>
              <a:rPr lang="zh-CN" altLang="en-US" sz="2400" dirty="0">
                <a:latin typeface="+mn-lt"/>
                <a:ea typeface="+mn-ea"/>
              </a:rPr>
              <a:t>的规定，</a:t>
            </a:r>
            <a:r>
              <a:rPr lang="en-US" altLang="zh-CN" sz="2400" dirty="0">
                <a:latin typeface="+mn-lt"/>
                <a:ea typeface="+mn-ea"/>
              </a:rPr>
              <a:t>PC</a:t>
            </a:r>
            <a:r>
              <a:rPr lang="zh-CN" altLang="en-US" sz="2400" dirty="0">
                <a:latin typeface="+mn-lt"/>
                <a:ea typeface="+mn-ea"/>
              </a:rPr>
              <a:t>机在发出</a:t>
            </a:r>
            <a:r>
              <a:rPr lang="en-US" altLang="zh-CN" sz="2400" dirty="0">
                <a:latin typeface="+mn-lt"/>
                <a:ea typeface="+mn-ea"/>
              </a:rPr>
              <a:t>ARP</a:t>
            </a:r>
            <a:r>
              <a:rPr lang="zh-CN" altLang="en-US" sz="2400" dirty="0">
                <a:latin typeface="+mn-lt"/>
                <a:ea typeface="+mn-ea"/>
              </a:rPr>
              <a:t>响应时，不需要一定要先收到</a:t>
            </a:r>
            <a:r>
              <a:rPr lang="en-US" altLang="zh-CN" sz="2400" dirty="0">
                <a:latin typeface="+mn-lt"/>
                <a:ea typeface="+mn-ea"/>
              </a:rPr>
              <a:t>ARP</a:t>
            </a:r>
            <a:r>
              <a:rPr lang="zh-CN" altLang="en-US" sz="2400" dirty="0">
                <a:latin typeface="+mn-lt"/>
                <a:ea typeface="+mn-ea"/>
              </a:rPr>
              <a:t>请求报文；</a:t>
            </a:r>
            <a:endParaRPr lang="zh-CN" altLang="en-US" sz="2400" dirty="0">
              <a:latin typeface="+mn-lt"/>
              <a:ea typeface="+mn-ea"/>
            </a:endParaRPr>
          </a:p>
          <a:p>
            <a:pPr marL="768350" lvl="1" indent="-285750" eaLnBrk="1" hangingPunct="1">
              <a:spcBef>
                <a:spcPct val="20000"/>
              </a:spcBef>
              <a:spcAft>
                <a:spcPts val="600"/>
              </a:spcAft>
              <a:buClr>
                <a:srgbClr val="1287C3"/>
              </a:buClr>
              <a:buSzPct val="145000"/>
              <a:buFont typeface="Arial" panose="020B0604020202020204" pitchFamily="34" charset="0"/>
              <a:buChar char="•"/>
            </a:pPr>
            <a:r>
              <a:rPr lang="zh-CN" altLang="en-US" sz="2400" dirty="0">
                <a:latin typeface="+mn-lt"/>
                <a:ea typeface="+mn-ea"/>
              </a:rPr>
              <a:t>局域网任何一台计算机都可以向网上发出自己就是</a:t>
            </a:r>
            <a:r>
              <a:rPr lang="en-US" altLang="zh-CN" sz="2400" dirty="0">
                <a:latin typeface="+mn-lt"/>
                <a:ea typeface="+mn-ea"/>
              </a:rPr>
              <a:t>IP_A</a:t>
            </a:r>
            <a:r>
              <a:rPr lang="zh-CN" altLang="en-US" sz="2400" dirty="0">
                <a:latin typeface="+mn-lt"/>
                <a:ea typeface="+mn-ea"/>
              </a:rPr>
              <a:t>和</a:t>
            </a:r>
            <a:r>
              <a:rPr lang="en-US" altLang="zh-CN" sz="2400" dirty="0">
                <a:latin typeface="+mn-lt"/>
                <a:ea typeface="+mn-ea"/>
              </a:rPr>
              <a:t>MAC_A</a:t>
            </a:r>
            <a:r>
              <a:rPr lang="zh-CN" altLang="en-US" sz="2400" dirty="0">
                <a:latin typeface="+mn-lt"/>
                <a:ea typeface="+mn-ea"/>
              </a:rPr>
              <a:t>的对应者，这就为攻击者带来了漏洞。</a:t>
            </a:r>
            <a:endParaRPr lang="zh-CN" altLang="en-US" sz="2400" dirty="0">
              <a:latin typeface="+mn-lt"/>
              <a:ea typeface="+mn-ea"/>
            </a:endParaRPr>
          </a:p>
        </p:txBody>
      </p:sp>
      <p:grpSp>
        <p:nvGrpSpPr>
          <p:cNvPr id="489477" name="Group 26"/>
          <p:cNvGrpSpPr/>
          <p:nvPr/>
        </p:nvGrpSpPr>
        <p:grpSpPr bwMode="auto">
          <a:xfrm>
            <a:off x="1599407" y="4149725"/>
            <a:ext cx="7049427" cy="1003300"/>
            <a:chOff x="913" y="2750"/>
            <a:chExt cx="4099" cy="632"/>
          </a:xfrm>
        </p:grpSpPr>
        <p:sp>
          <p:nvSpPr>
            <p:cNvPr id="489486" name="Line 27"/>
            <p:cNvSpPr>
              <a:spLocks noChangeShapeType="1"/>
            </p:cNvSpPr>
            <p:nvPr/>
          </p:nvSpPr>
          <p:spPr bwMode="auto">
            <a:xfrm>
              <a:off x="2336" y="3117"/>
              <a:ext cx="0" cy="25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89487" name="Line 28"/>
            <p:cNvSpPr>
              <a:spLocks noChangeShapeType="1"/>
            </p:cNvSpPr>
            <p:nvPr/>
          </p:nvSpPr>
          <p:spPr bwMode="auto">
            <a:xfrm>
              <a:off x="913" y="3370"/>
              <a:ext cx="4099" cy="0"/>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489488" name="Picture 2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09" y="2750"/>
              <a:ext cx="515" cy="46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9" name="Text Box 30"/>
            <p:cNvSpPr txBox="1">
              <a:spLocks noChangeArrowheads="1"/>
            </p:cNvSpPr>
            <p:nvPr/>
          </p:nvSpPr>
          <p:spPr bwMode="auto">
            <a:xfrm>
              <a:off x="2246" y="2762"/>
              <a:ext cx="226" cy="27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rgbClr val="000000"/>
                  </a:solidFill>
                  <a:latin typeface="Times New Roman" panose="02020603050405020304" pitchFamily="18" charset="0"/>
                </a:rPr>
                <a:t>B</a:t>
              </a:r>
              <a:endParaRPr lang="en-US" altLang="zh-CN" sz="2400" b="1">
                <a:solidFill>
                  <a:srgbClr val="000000"/>
                </a:solidFill>
                <a:latin typeface="Times New Roman" panose="02020603050405020304" pitchFamily="18" charset="0"/>
              </a:endParaRPr>
            </a:p>
          </p:txBody>
        </p:sp>
        <p:sp>
          <p:nvSpPr>
            <p:cNvPr id="489490" name="Line 31"/>
            <p:cNvSpPr>
              <a:spLocks noChangeShapeType="1"/>
            </p:cNvSpPr>
            <p:nvPr/>
          </p:nvSpPr>
          <p:spPr bwMode="auto">
            <a:xfrm>
              <a:off x="1293" y="3129"/>
              <a:ext cx="0" cy="25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489491"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6" y="2762"/>
              <a:ext cx="515" cy="46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2" name="Text Box 33"/>
            <p:cNvSpPr txBox="1">
              <a:spLocks noChangeArrowheads="1"/>
            </p:cNvSpPr>
            <p:nvPr/>
          </p:nvSpPr>
          <p:spPr bwMode="auto">
            <a:xfrm>
              <a:off x="1203" y="2774"/>
              <a:ext cx="226" cy="27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rgbClr val="000000"/>
                  </a:solidFill>
                  <a:latin typeface="Times New Roman" panose="02020603050405020304" pitchFamily="18" charset="0"/>
                </a:rPr>
                <a:t>A</a:t>
              </a:r>
              <a:endParaRPr lang="en-US" altLang="zh-CN" sz="2400" b="1">
                <a:solidFill>
                  <a:srgbClr val="000000"/>
                </a:solidFill>
                <a:latin typeface="Times New Roman" panose="02020603050405020304" pitchFamily="18" charset="0"/>
              </a:endParaRPr>
            </a:p>
          </p:txBody>
        </p:sp>
        <p:sp>
          <p:nvSpPr>
            <p:cNvPr id="489493" name="Line 34"/>
            <p:cNvSpPr>
              <a:spLocks noChangeShapeType="1"/>
            </p:cNvSpPr>
            <p:nvPr/>
          </p:nvSpPr>
          <p:spPr bwMode="auto">
            <a:xfrm>
              <a:off x="3454" y="3129"/>
              <a:ext cx="0" cy="25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489494"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27" y="2762"/>
              <a:ext cx="515" cy="46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5" name="Text Box 36"/>
            <p:cNvSpPr txBox="1">
              <a:spLocks noChangeArrowheads="1"/>
            </p:cNvSpPr>
            <p:nvPr/>
          </p:nvSpPr>
          <p:spPr bwMode="auto">
            <a:xfrm>
              <a:off x="3364" y="2774"/>
              <a:ext cx="226" cy="27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rgbClr val="000000"/>
                  </a:solidFill>
                  <a:latin typeface="Times New Roman" panose="02020603050405020304" pitchFamily="18" charset="0"/>
                </a:rPr>
                <a:t>C</a:t>
              </a:r>
              <a:endParaRPr lang="en-US" altLang="zh-CN" sz="2400" b="1">
                <a:solidFill>
                  <a:srgbClr val="000000"/>
                </a:solidFill>
                <a:latin typeface="Times New Roman" panose="02020603050405020304" pitchFamily="18" charset="0"/>
              </a:endParaRPr>
            </a:p>
          </p:txBody>
        </p:sp>
        <p:sp>
          <p:nvSpPr>
            <p:cNvPr id="489496" name="Line 37"/>
            <p:cNvSpPr>
              <a:spLocks noChangeShapeType="1"/>
            </p:cNvSpPr>
            <p:nvPr/>
          </p:nvSpPr>
          <p:spPr bwMode="auto">
            <a:xfrm>
              <a:off x="4588" y="3129"/>
              <a:ext cx="0" cy="253"/>
            </a:xfrm>
            <a:prstGeom prst="line">
              <a:avLst/>
            </a:prstGeom>
            <a:noFill/>
            <a:ln w="50800">
              <a:solidFill>
                <a:srgbClr val="0000CC"/>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489497"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1" y="2762"/>
              <a:ext cx="515" cy="46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8" name="Text Box 39"/>
            <p:cNvSpPr txBox="1">
              <a:spLocks noChangeArrowheads="1"/>
            </p:cNvSpPr>
            <p:nvPr/>
          </p:nvSpPr>
          <p:spPr bwMode="auto">
            <a:xfrm>
              <a:off x="4498" y="2774"/>
              <a:ext cx="226" cy="27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rgbClr val="000000"/>
                  </a:solidFill>
                  <a:latin typeface="Times New Roman" panose="02020603050405020304" pitchFamily="18" charset="0"/>
                </a:rPr>
                <a:t>D</a:t>
              </a:r>
              <a:endParaRPr lang="en-US" altLang="zh-CN" sz="2400" b="1">
                <a:solidFill>
                  <a:srgbClr val="000000"/>
                </a:solidFill>
                <a:latin typeface="Times New Roman" panose="02020603050405020304" pitchFamily="18" charset="0"/>
              </a:endParaRPr>
            </a:p>
          </p:txBody>
        </p:sp>
      </p:grpSp>
      <p:sp>
        <p:nvSpPr>
          <p:cNvPr id="387112" name="Line 40"/>
          <p:cNvSpPr>
            <a:spLocks noChangeShapeType="1"/>
          </p:cNvSpPr>
          <p:nvPr/>
        </p:nvSpPr>
        <p:spPr bwMode="auto">
          <a:xfrm>
            <a:off x="4017433" y="4868863"/>
            <a:ext cx="0" cy="431800"/>
          </a:xfrm>
          <a:prstGeom prst="line">
            <a:avLst/>
          </a:prstGeom>
          <a:noFill/>
          <a:ln w="5715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7113" name="Line 41"/>
          <p:cNvSpPr>
            <a:spLocks noChangeShapeType="1"/>
          </p:cNvSpPr>
          <p:nvPr/>
        </p:nvSpPr>
        <p:spPr bwMode="auto">
          <a:xfrm flipH="1">
            <a:off x="1833299" y="5300663"/>
            <a:ext cx="2184135" cy="0"/>
          </a:xfrm>
          <a:prstGeom prst="line">
            <a:avLst/>
          </a:prstGeom>
          <a:noFill/>
          <a:ln w="57150">
            <a:solidFill>
              <a:srgbClr val="0099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7114" name="Line 42"/>
          <p:cNvSpPr>
            <a:spLocks noChangeShapeType="1"/>
          </p:cNvSpPr>
          <p:nvPr/>
        </p:nvSpPr>
        <p:spPr bwMode="auto">
          <a:xfrm>
            <a:off x="4017434" y="5300663"/>
            <a:ext cx="4290881" cy="0"/>
          </a:xfrm>
          <a:prstGeom prst="line">
            <a:avLst/>
          </a:prstGeom>
          <a:noFill/>
          <a:ln w="57150">
            <a:solidFill>
              <a:srgbClr val="0099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7115" name="Text Box 43"/>
          <p:cNvSpPr txBox="1">
            <a:spLocks noChangeArrowheads="1"/>
          </p:cNvSpPr>
          <p:nvPr/>
        </p:nvSpPr>
        <p:spPr bwMode="auto">
          <a:xfrm>
            <a:off x="3472261" y="5367338"/>
            <a:ext cx="171635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rgbClr val="009900"/>
                </a:solidFill>
                <a:latin typeface="Tahoma" panose="020B0604030504040204" pitchFamily="34" charset="0"/>
              </a:rPr>
              <a:t>ARP</a:t>
            </a:r>
            <a:r>
              <a:rPr lang="zh-CN" altLang="en-US" sz="2400" b="1">
                <a:solidFill>
                  <a:srgbClr val="009900"/>
                </a:solidFill>
                <a:latin typeface="Tahoma" panose="020B0604030504040204" pitchFamily="34" charset="0"/>
              </a:rPr>
              <a:t>请求</a:t>
            </a:r>
            <a:endParaRPr lang="zh-CN" altLang="en-US" sz="2400" b="1">
              <a:solidFill>
                <a:srgbClr val="009900"/>
              </a:solidFill>
              <a:latin typeface="Tahoma" panose="020B0604030504040204" pitchFamily="34" charset="0"/>
            </a:endParaRPr>
          </a:p>
        </p:txBody>
      </p:sp>
      <p:sp>
        <p:nvSpPr>
          <p:cNvPr id="387116" name="Line 44"/>
          <p:cNvSpPr>
            <a:spLocks noChangeShapeType="1"/>
          </p:cNvSpPr>
          <p:nvPr/>
        </p:nvSpPr>
        <p:spPr bwMode="auto">
          <a:xfrm>
            <a:off x="6046788" y="4797426"/>
            <a:ext cx="0" cy="360363"/>
          </a:xfrm>
          <a:prstGeom prst="line">
            <a:avLst/>
          </a:prstGeom>
          <a:noFill/>
          <a:ln w="5715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7117" name="Line 45"/>
          <p:cNvSpPr>
            <a:spLocks noChangeShapeType="1"/>
          </p:cNvSpPr>
          <p:nvPr/>
        </p:nvSpPr>
        <p:spPr bwMode="auto">
          <a:xfrm flipH="1">
            <a:off x="4173935" y="5157788"/>
            <a:ext cx="1872853" cy="0"/>
          </a:xfrm>
          <a:prstGeom prst="line">
            <a:avLst/>
          </a:prstGeom>
          <a:noFill/>
          <a:ln w="5715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7118" name="Line 46"/>
          <p:cNvSpPr>
            <a:spLocks noChangeShapeType="1"/>
          </p:cNvSpPr>
          <p:nvPr/>
        </p:nvSpPr>
        <p:spPr bwMode="auto">
          <a:xfrm flipV="1">
            <a:off x="4173935" y="4868864"/>
            <a:ext cx="0" cy="288925"/>
          </a:xfrm>
          <a:prstGeom prst="line">
            <a:avLst/>
          </a:prstGeom>
          <a:noFill/>
          <a:ln w="57150">
            <a:solidFill>
              <a:srgbClr val="FF0000"/>
            </a:solidFill>
            <a:prstDash val="sysDot"/>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7119" name="Text Box 47"/>
          <p:cNvSpPr txBox="1">
            <a:spLocks noChangeArrowheads="1"/>
          </p:cNvSpPr>
          <p:nvPr/>
        </p:nvSpPr>
        <p:spPr bwMode="auto">
          <a:xfrm>
            <a:off x="5422504" y="5445126"/>
            <a:ext cx="2495417" cy="835025"/>
          </a:xfrm>
          <a:prstGeom prst="rect">
            <a:avLst/>
          </a:prstGeom>
          <a:solidFill>
            <a:srgbClr val="000000"/>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solidFill>
                  <a:srgbClr val="FFFF00"/>
                </a:solidFill>
                <a:latin typeface="Times New Roman" panose="02020603050405020304" pitchFamily="18" charset="0"/>
              </a:rPr>
              <a:t>非法</a:t>
            </a:r>
            <a:r>
              <a:rPr lang="en-US" altLang="zh-CN" sz="2000" b="1">
                <a:solidFill>
                  <a:srgbClr val="FFFF00"/>
                </a:solidFill>
                <a:latin typeface="Times New Roman" panose="02020603050405020304" pitchFamily="18" charset="0"/>
              </a:rPr>
              <a:t>ARP</a:t>
            </a:r>
            <a:r>
              <a:rPr lang="zh-CN" altLang="en-US" sz="2000" b="1">
                <a:solidFill>
                  <a:srgbClr val="FFFF00"/>
                </a:solidFill>
                <a:latin typeface="Times New Roman" panose="02020603050405020304" pitchFamily="18" charset="0"/>
              </a:rPr>
              <a:t>响应：</a:t>
            </a:r>
            <a:endParaRPr lang="zh-CN" altLang="en-US" sz="2000" b="1">
              <a:solidFill>
                <a:srgbClr val="FFFF00"/>
              </a:solidFill>
              <a:latin typeface="Times New Roman" panose="02020603050405020304" pitchFamily="18" charset="0"/>
            </a:endParaRPr>
          </a:p>
          <a:p>
            <a:pPr eaLnBrk="1" hangingPunct="1">
              <a:spcBef>
                <a:spcPct val="50000"/>
              </a:spcBef>
              <a:buFontTx/>
              <a:buNone/>
            </a:pPr>
            <a:r>
              <a:rPr lang="en-US" altLang="zh-CN" sz="2000" b="1">
                <a:solidFill>
                  <a:srgbClr val="FFFF00"/>
                </a:solidFill>
                <a:latin typeface="Times New Roman" panose="02020603050405020304" pitchFamily="18" charset="0"/>
              </a:rPr>
              <a:t>IP_A  &lt;-&gt; MAC_C</a:t>
            </a:r>
            <a:endParaRPr lang="en-US" altLang="zh-CN" sz="2000" b="1">
              <a:solidFill>
                <a:srgbClr val="FFFF00"/>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7112"/>
                                        </p:tgtEl>
                                        <p:attrNameLst>
                                          <p:attrName>style.visibility</p:attrName>
                                        </p:attrNameLst>
                                      </p:cBhvr>
                                      <p:to>
                                        <p:strVal val="visible"/>
                                      </p:to>
                                    </p:set>
                                    <p:animEffect transition="in" filter="wipe(up)">
                                      <p:cBhvr>
                                        <p:cTn id="7" dur="500"/>
                                        <p:tgtEl>
                                          <p:spTgt spid="3871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87113"/>
                                        </p:tgtEl>
                                        <p:attrNameLst>
                                          <p:attrName>style.visibility</p:attrName>
                                        </p:attrNameLst>
                                      </p:cBhvr>
                                      <p:to>
                                        <p:strVal val="visible"/>
                                      </p:to>
                                    </p:set>
                                    <p:animEffect transition="in" filter="wipe(right)">
                                      <p:cBhvr>
                                        <p:cTn id="11" dur="500"/>
                                        <p:tgtEl>
                                          <p:spTgt spid="3871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87114"/>
                                        </p:tgtEl>
                                        <p:attrNameLst>
                                          <p:attrName>style.visibility</p:attrName>
                                        </p:attrNameLst>
                                      </p:cBhvr>
                                      <p:to>
                                        <p:strVal val="visible"/>
                                      </p:to>
                                    </p:set>
                                    <p:animEffect transition="in" filter="wipe(left)">
                                      <p:cBhvr>
                                        <p:cTn id="14" dur="500"/>
                                        <p:tgtEl>
                                          <p:spTgt spid="387114"/>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87115"/>
                                        </p:tgtEl>
                                        <p:attrNameLst>
                                          <p:attrName>style.visibility</p:attrName>
                                        </p:attrNameLst>
                                      </p:cBhvr>
                                      <p:to>
                                        <p:strVal val="visible"/>
                                      </p:to>
                                    </p:set>
                                    <p:anim calcmode="lin" valueType="num">
                                      <p:cBhvr>
                                        <p:cTn id="18" dur="500" fill="hold"/>
                                        <p:tgtEl>
                                          <p:spTgt spid="387115"/>
                                        </p:tgtEl>
                                        <p:attrNameLst>
                                          <p:attrName>ppt_w</p:attrName>
                                        </p:attrNameLst>
                                      </p:cBhvr>
                                      <p:tavLst>
                                        <p:tav tm="0">
                                          <p:val>
                                            <p:fltVal val="0"/>
                                          </p:val>
                                        </p:tav>
                                        <p:tav tm="100000">
                                          <p:val>
                                            <p:strVal val="#ppt_w"/>
                                          </p:val>
                                        </p:tav>
                                      </p:tavLst>
                                    </p:anim>
                                    <p:anim calcmode="lin" valueType="num">
                                      <p:cBhvr>
                                        <p:cTn id="19" dur="500" fill="hold"/>
                                        <p:tgtEl>
                                          <p:spTgt spid="387115"/>
                                        </p:tgtEl>
                                        <p:attrNameLst>
                                          <p:attrName>ppt_h</p:attrName>
                                        </p:attrNameLst>
                                      </p:cBhvr>
                                      <p:tavLst>
                                        <p:tav tm="0">
                                          <p:val>
                                            <p:fltVal val="0"/>
                                          </p:val>
                                        </p:tav>
                                        <p:tav tm="100000">
                                          <p:val>
                                            <p:strVal val="#ppt_h"/>
                                          </p:val>
                                        </p:tav>
                                      </p:tavLst>
                                    </p:anim>
                                    <p:animEffect transition="in" filter="fade">
                                      <p:cBhvr>
                                        <p:cTn id="20" dur="500"/>
                                        <p:tgtEl>
                                          <p:spTgt spid="3871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87116"/>
                                        </p:tgtEl>
                                        <p:attrNameLst>
                                          <p:attrName>style.visibility</p:attrName>
                                        </p:attrNameLst>
                                      </p:cBhvr>
                                      <p:to>
                                        <p:strVal val="visible"/>
                                      </p:to>
                                    </p:set>
                                    <p:animEffect transition="in" filter="wipe(up)">
                                      <p:cBhvr>
                                        <p:cTn id="25" dur="500"/>
                                        <p:tgtEl>
                                          <p:spTgt spid="387116"/>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387117"/>
                                        </p:tgtEl>
                                        <p:attrNameLst>
                                          <p:attrName>style.visibility</p:attrName>
                                        </p:attrNameLst>
                                      </p:cBhvr>
                                      <p:to>
                                        <p:strVal val="visible"/>
                                      </p:to>
                                    </p:set>
                                    <p:animEffect transition="in" filter="wipe(right)">
                                      <p:cBhvr>
                                        <p:cTn id="29" dur="500"/>
                                        <p:tgtEl>
                                          <p:spTgt spid="38711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87118"/>
                                        </p:tgtEl>
                                        <p:attrNameLst>
                                          <p:attrName>style.visibility</p:attrName>
                                        </p:attrNameLst>
                                      </p:cBhvr>
                                      <p:to>
                                        <p:strVal val="visible"/>
                                      </p:to>
                                    </p:set>
                                    <p:animEffect transition="in" filter="wipe(down)">
                                      <p:cBhvr>
                                        <p:cTn id="33" dur="500"/>
                                        <p:tgtEl>
                                          <p:spTgt spid="387118"/>
                                        </p:tgtEl>
                                      </p:cBhvr>
                                    </p:animEffect>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387119"/>
                                        </p:tgtEl>
                                        <p:attrNameLst>
                                          <p:attrName>style.visibility</p:attrName>
                                        </p:attrNameLst>
                                      </p:cBhvr>
                                      <p:to>
                                        <p:strVal val="visible"/>
                                      </p:to>
                                    </p:set>
                                    <p:anim calcmode="lin" valueType="num">
                                      <p:cBhvr>
                                        <p:cTn id="37" dur="500" fill="hold"/>
                                        <p:tgtEl>
                                          <p:spTgt spid="387119"/>
                                        </p:tgtEl>
                                        <p:attrNameLst>
                                          <p:attrName>ppt_w</p:attrName>
                                        </p:attrNameLst>
                                      </p:cBhvr>
                                      <p:tavLst>
                                        <p:tav tm="0">
                                          <p:val>
                                            <p:fltVal val="0"/>
                                          </p:val>
                                        </p:tav>
                                        <p:tav tm="100000">
                                          <p:val>
                                            <p:strVal val="#ppt_w"/>
                                          </p:val>
                                        </p:tav>
                                      </p:tavLst>
                                    </p:anim>
                                    <p:anim calcmode="lin" valueType="num">
                                      <p:cBhvr>
                                        <p:cTn id="38" dur="500" fill="hold"/>
                                        <p:tgtEl>
                                          <p:spTgt spid="387119"/>
                                        </p:tgtEl>
                                        <p:attrNameLst>
                                          <p:attrName>ppt_h</p:attrName>
                                        </p:attrNameLst>
                                      </p:cBhvr>
                                      <p:tavLst>
                                        <p:tav tm="0">
                                          <p:val>
                                            <p:fltVal val="0"/>
                                          </p:val>
                                        </p:tav>
                                        <p:tav tm="100000">
                                          <p:val>
                                            <p:strVal val="#ppt_h"/>
                                          </p:val>
                                        </p:tav>
                                      </p:tavLst>
                                    </p:anim>
                                    <p:animEffect transition="in" filter="fade">
                                      <p:cBhvr>
                                        <p:cTn id="39" dur="500"/>
                                        <p:tgtEl>
                                          <p:spTgt spid="387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12" grpId="0" animBg="1"/>
      <p:bldP spid="387113" grpId="0" animBg="1"/>
      <p:bldP spid="387114" grpId="0" animBg="1"/>
      <p:bldP spid="387115" grpId="0"/>
      <p:bldP spid="387116" grpId="0" animBg="1"/>
      <p:bldP spid="387117" grpId="0" animBg="1"/>
      <p:bldP spid="387118" grpId="0" animBg="1"/>
      <p:bldP spid="3871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连接符: 肘形 4"/>
          <p:cNvCxnSpPr/>
          <p:nvPr/>
        </p:nvCxnSpPr>
        <p:spPr>
          <a:xfrm rot="10800000" flipV="1">
            <a:off x="2136955" y="2926878"/>
            <a:ext cx="2269153" cy="2172531"/>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90499" name="Rectangle 2"/>
          <p:cNvSpPr>
            <a:spLocks noGrp="1" noChangeArrowheads="1"/>
          </p:cNvSpPr>
          <p:nvPr>
            <p:ph type="title"/>
          </p:nvPr>
        </p:nvSpPr>
        <p:spPr/>
        <p:txBody>
          <a:bodyPr/>
          <a:lstStyle/>
          <a:p>
            <a:pPr eaLnBrk="1" hangingPunct="1"/>
            <a:r>
              <a:rPr lang="en-US" altLang="en-US"/>
              <a:t>ARP攻击</a:t>
            </a:r>
            <a:endParaRPr lang="zh-CN" altLang="en-US"/>
          </a:p>
        </p:txBody>
      </p:sp>
      <p:sp>
        <p:nvSpPr>
          <p:cNvPr id="388127" name="Text Box 31"/>
          <p:cNvSpPr txBox="1">
            <a:spLocks noChangeArrowheads="1"/>
          </p:cNvSpPr>
          <p:nvPr/>
        </p:nvSpPr>
        <p:spPr bwMode="auto">
          <a:xfrm>
            <a:off x="1676798" y="1484313"/>
            <a:ext cx="5616840" cy="500062"/>
          </a:xfrm>
          <a:prstGeom prst="rect">
            <a:avLst/>
          </a:prstGeom>
          <a:solidFill>
            <a:srgbClr val="FFCC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lIns="73025" tIns="36512" rIns="73025" bIns="36512">
            <a:spAutoFit/>
          </a:bodyPr>
          <a:lstStyle/>
          <a:p>
            <a:pPr>
              <a:spcBef>
                <a:spcPct val="50000"/>
              </a:spcBef>
              <a:buFontTx/>
              <a:buNone/>
              <a:defRPr/>
            </a:pPr>
            <a:r>
              <a:rPr lang="en-US" altLang="zh-CN"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ARP</a:t>
            </a:r>
            <a:r>
              <a:rPr lang="zh-CN" altLang="en-US"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攻击之一：</a:t>
            </a:r>
            <a:r>
              <a:rPr lang="en-US" altLang="zh-CN"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ARP</a:t>
            </a:r>
            <a:r>
              <a:rPr lang="zh-CN" altLang="en-US"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欺骗</a:t>
            </a:r>
            <a:endParaRPr lang="zh-CN" altLang="en-US"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sp>
        <p:nvSpPr>
          <p:cNvPr id="388128" name="Line 32"/>
          <p:cNvSpPr>
            <a:spLocks noChangeShapeType="1"/>
          </p:cNvSpPr>
          <p:nvPr/>
        </p:nvSpPr>
        <p:spPr bwMode="auto">
          <a:xfrm flipV="1">
            <a:off x="1599406" y="3933825"/>
            <a:ext cx="0" cy="10795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8129" name="Line 33"/>
          <p:cNvSpPr>
            <a:spLocks noChangeShapeType="1"/>
          </p:cNvSpPr>
          <p:nvPr/>
        </p:nvSpPr>
        <p:spPr bwMode="auto">
          <a:xfrm>
            <a:off x="1599407" y="3933825"/>
            <a:ext cx="2963202"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8130" name="Line 34"/>
          <p:cNvSpPr>
            <a:spLocks noChangeShapeType="1"/>
          </p:cNvSpPr>
          <p:nvPr/>
        </p:nvSpPr>
        <p:spPr bwMode="auto">
          <a:xfrm flipV="1">
            <a:off x="4562608" y="3284539"/>
            <a:ext cx="0" cy="649287"/>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grpSp>
        <p:nvGrpSpPr>
          <p:cNvPr id="490504" name="Group 35"/>
          <p:cNvGrpSpPr/>
          <p:nvPr/>
        </p:nvGrpSpPr>
        <p:grpSpPr bwMode="auto">
          <a:xfrm>
            <a:off x="1129904" y="2349500"/>
            <a:ext cx="7358988" cy="3562350"/>
            <a:chOff x="657" y="1480"/>
            <a:chExt cx="4279" cy="2244"/>
          </a:xfrm>
        </p:grpSpPr>
        <p:grpSp>
          <p:nvGrpSpPr>
            <p:cNvPr id="490515" name="Group 36"/>
            <p:cNvGrpSpPr/>
            <p:nvPr/>
          </p:nvGrpSpPr>
          <p:grpSpPr bwMode="auto">
            <a:xfrm>
              <a:off x="657" y="1480"/>
              <a:ext cx="4279" cy="2235"/>
              <a:chOff x="657" y="1480"/>
              <a:chExt cx="4279" cy="2235"/>
            </a:xfrm>
          </p:grpSpPr>
          <p:sp>
            <p:nvSpPr>
              <p:cNvPr id="490519" name="Line 37"/>
              <p:cNvSpPr>
                <a:spLocks noChangeShapeType="1"/>
              </p:cNvSpPr>
              <p:nvPr/>
            </p:nvSpPr>
            <p:spPr bwMode="auto">
              <a:xfrm>
                <a:off x="975" y="2568"/>
                <a:ext cx="0" cy="817"/>
              </a:xfrm>
              <a:prstGeom prst="line">
                <a:avLst/>
              </a:prstGeom>
              <a:noFill/>
              <a:ln w="28575">
                <a:solidFill>
                  <a:srgbClr val="3333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73025" tIns="36512" rIns="73025" bIns="36512">
                <a:spAutoFit/>
              </a:bodyPr>
              <a:lstStyle/>
              <a:p>
                <a:endParaRPr lang="zh-CN" altLang="en-US"/>
              </a:p>
            </p:txBody>
          </p:sp>
          <p:sp>
            <p:nvSpPr>
              <p:cNvPr id="490520" name="Line 38"/>
              <p:cNvSpPr>
                <a:spLocks noChangeShapeType="1"/>
              </p:cNvSpPr>
              <p:nvPr/>
            </p:nvSpPr>
            <p:spPr bwMode="auto">
              <a:xfrm>
                <a:off x="4649" y="2568"/>
                <a:ext cx="0" cy="907"/>
              </a:xfrm>
              <a:prstGeom prst="line">
                <a:avLst/>
              </a:prstGeom>
              <a:noFill/>
              <a:ln w="28575">
                <a:solidFill>
                  <a:srgbClr val="3333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73025" tIns="36512" rIns="73025" bIns="36512">
                <a:spAutoFit/>
              </a:bodyPr>
              <a:lstStyle/>
              <a:p>
                <a:endParaRPr lang="zh-CN" altLang="en-US"/>
              </a:p>
            </p:txBody>
          </p:sp>
          <p:sp>
            <p:nvSpPr>
              <p:cNvPr id="490521" name="Line 39"/>
              <p:cNvSpPr>
                <a:spLocks noChangeShapeType="1"/>
              </p:cNvSpPr>
              <p:nvPr/>
            </p:nvSpPr>
            <p:spPr bwMode="auto">
              <a:xfrm>
                <a:off x="975" y="2568"/>
                <a:ext cx="3674" cy="0"/>
              </a:xfrm>
              <a:prstGeom prst="line">
                <a:avLst/>
              </a:prstGeom>
              <a:noFill/>
              <a:ln w="28575">
                <a:solidFill>
                  <a:srgbClr val="3333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73025" tIns="36512" rIns="73025" bIns="36512">
                <a:spAutoFit/>
              </a:bodyPr>
              <a:lstStyle/>
              <a:p>
                <a:endParaRPr lang="zh-CN" altLang="en-US"/>
              </a:p>
            </p:txBody>
          </p:sp>
          <p:sp>
            <p:nvSpPr>
              <p:cNvPr id="490522" name="Line 40"/>
              <p:cNvSpPr>
                <a:spLocks noChangeShapeType="1"/>
              </p:cNvSpPr>
              <p:nvPr/>
            </p:nvSpPr>
            <p:spPr bwMode="auto">
              <a:xfrm>
                <a:off x="2789" y="1979"/>
                <a:ext cx="0" cy="544"/>
              </a:xfrm>
              <a:prstGeom prst="line">
                <a:avLst/>
              </a:prstGeom>
              <a:noFill/>
              <a:ln w="28575">
                <a:solidFill>
                  <a:srgbClr val="3333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73025" tIns="36512" rIns="73025" bIns="36512">
                <a:spAutoFit/>
              </a:bodyPr>
              <a:lstStyle/>
              <a:p>
                <a:endParaRPr lang="zh-CN" altLang="en-US"/>
              </a:p>
            </p:txBody>
          </p:sp>
          <p:pic>
            <p:nvPicPr>
              <p:cNvPr id="490523" name="Picture 41" descr="seco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2" y="1480"/>
                <a:ext cx="469"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0524" name="Picture 42" descr="Route-processo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 y="2387"/>
                <a:ext cx="64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052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2" y="3249"/>
                <a:ext cx="514" cy="46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90526" name="Object 44"/>
              <p:cNvGraphicFramePr>
                <a:graphicFrameLocks noChangeAspect="1"/>
              </p:cNvGraphicFramePr>
              <p:nvPr/>
            </p:nvGraphicFramePr>
            <p:xfrm>
              <a:off x="657" y="3158"/>
              <a:ext cx="590" cy="553"/>
            </p:xfrm>
            <a:graphic>
              <a:graphicData uri="http://schemas.openxmlformats.org/presentationml/2006/ole">
                <mc:AlternateContent xmlns:mc="http://schemas.openxmlformats.org/markup-compatibility/2006">
                  <mc:Choice xmlns:v="urn:schemas-microsoft-com:vml" Requires="v">
                    <p:oleObj spid="_x0000_s11433" name="位图图像" r:id="rId4" imgW="752475" imgH="704850" progId="Paint.Picture">
                      <p:embed/>
                    </p:oleObj>
                  </mc:Choice>
                  <mc:Fallback>
                    <p:oleObj name="位图图像" r:id="rId4" imgW="752475" imgH="704850" progId="Paint.Picture">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3158"/>
                            <a:ext cx="590" cy="55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90516" name="Text Box 45"/>
            <p:cNvSpPr txBox="1">
              <a:spLocks noChangeArrowheads="1"/>
            </p:cNvSpPr>
            <p:nvPr/>
          </p:nvSpPr>
          <p:spPr bwMode="auto">
            <a:xfrm>
              <a:off x="3061" y="1480"/>
              <a:ext cx="1134" cy="4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Times New Roman" panose="02020603050405020304" pitchFamily="18" charset="0"/>
                </a:rPr>
                <a:t>192.168.10.1</a:t>
              </a:r>
              <a:br>
                <a:rPr lang="en-US" altLang="zh-CN" sz="2000" b="1">
                  <a:solidFill>
                    <a:srgbClr val="000000"/>
                  </a:solidFill>
                  <a:latin typeface="Times New Roman" panose="02020603050405020304" pitchFamily="18" charset="0"/>
                </a:rPr>
              </a:br>
              <a:r>
                <a:rPr lang="en-US" altLang="zh-CN" sz="2000" b="1">
                  <a:solidFill>
                    <a:srgbClr val="000000"/>
                  </a:solidFill>
                  <a:latin typeface="Times New Roman" panose="02020603050405020304" pitchFamily="18" charset="0"/>
                </a:rPr>
                <a:t>MAC A</a:t>
              </a:r>
              <a:endParaRPr lang="en-US" altLang="zh-CN" sz="2000" b="1">
                <a:solidFill>
                  <a:srgbClr val="000000"/>
                </a:solidFill>
                <a:latin typeface="Times New Roman" panose="02020603050405020304" pitchFamily="18" charset="0"/>
              </a:endParaRPr>
            </a:p>
          </p:txBody>
        </p:sp>
        <p:sp>
          <p:nvSpPr>
            <p:cNvPr id="490517" name="Text Box 46"/>
            <p:cNvSpPr txBox="1">
              <a:spLocks noChangeArrowheads="1"/>
            </p:cNvSpPr>
            <p:nvPr/>
          </p:nvSpPr>
          <p:spPr bwMode="auto">
            <a:xfrm>
              <a:off x="3379" y="3249"/>
              <a:ext cx="1134" cy="4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Times New Roman" panose="02020603050405020304" pitchFamily="18" charset="0"/>
                </a:rPr>
                <a:t>192.168.10.2</a:t>
              </a:r>
              <a:br>
                <a:rPr lang="en-US" altLang="zh-CN" sz="2000" b="1">
                  <a:solidFill>
                    <a:srgbClr val="000000"/>
                  </a:solidFill>
                  <a:latin typeface="Times New Roman" panose="02020603050405020304" pitchFamily="18" charset="0"/>
                </a:rPr>
              </a:br>
              <a:r>
                <a:rPr lang="en-US" altLang="zh-CN" sz="2000" b="1">
                  <a:solidFill>
                    <a:srgbClr val="000000"/>
                  </a:solidFill>
                  <a:latin typeface="Times New Roman" panose="02020603050405020304" pitchFamily="18" charset="0"/>
                </a:rPr>
                <a:t>MAC B</a:t>
              </a:r>
              <a:endParaRPr lang="en-US" altLang="zh-CN" sz="2000" b="1">
                <a:solidFill>
                  <a:srgbClr val="000000"/>
                </a:solidFill>
                <a:latin typeface="Times New Roman" panose="02020603050405020304" pitchFamily="18" charset="0"/>
              </a:endParaRPr>
            </a:p>
          </p:txBody>
        </p:sp>
        <p:sp>
          <p:nvSpPr>
            <p:cNvPr id="490518" name="Text Box 47"/>
            <p:cNvSpPr txBox="1">
              <a:spLocks noChangeArrowheads="1"/>
            </p:cNvSpPr>
            <p:nvPr/>
          </p:nvSpPr>
          <p:spPr bwMode="auto">
            <a:xfrm>
              <a:off x="1247" y="3294"/>
              <a:ext cx="1134" cy="4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Times New Roman" panose="02020603050405020304" pitchFamily="18" charset="0"/>
                </a:rPr>
                <a:t>192.168.10.3</a:t>
              </a:r>
              <a:br>
                <a:rPr lang="en-US" altLang="zh-CN" sz="2000" b="1">
                  <a:solidFill>
                    <a:srgbClr val="000000"/>
                  </a:solidFill>
                  <a:latin typeface="Times New Roman" panose="02020603050405020304" pitchFamily="18" charset="0"/>
                </a:rPr>
              </a:br>
              <a:r>
                <a:rPr lang="en-US" altLang="zh-CN" sz="2000" b="1">
                  <a:solidFill>
                    <a:srgbClr val="000000"/>
                  </a:solidFill>
                  <a:latin typeface="Times New Roman" panose="02020603050405020304" pitchFamily="18" charset="0"/>
                </a:rPr>
                <a:t>MAC C</a:t>
              </a:r>
              <a:endParaRPr lang="en-US" altLang="zh-CN" sz="2000" b="1">
                <a:solidFill>
                  <a:srgbClr val="000000"/>
                </a:solidFill>
                <a:latin typeface="Times New Roman" panose="02020603050405020304" pitchFamily="18" charset="0"/>
              </a:endParaRPr>
            </a:p>
          </p:txBody>
        </p:sp>
      </p:grpSp>
      <p:sp>
        <p:nvSpPr>
          <p:cNvPr id="388144" name="AutoShape 48"/>
          <p:cNvSpPr>
            <a:spLocks noChangeArrowheads="1"/>
          </p:cNvSpPr>
          <p:nvPr/>
        </p:nvSpPr>
        <p:spPr bwMode="auto">
          <a:xfrm>
            <a:off x="194338" y="2565400"/>
            <a:ext cx="2418027" cy="1079500"/>
          </a:xfrm>
          <a:prstGeom prst="wedgeRoundRectCallout">
            <a:avLst>
              <a:gd name="adj1" fmla="val 58676"/>
              <a:gd name="adj2" fmla="val 75148"/>
              <a:gd name="adj3" fmla="val 16667"/>
            </a:avLst>
          </a:prstGeom>
          <a:solidFill>
            <a:srgbClr val="FF0000"/>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pPr algn="ctr">
              <a:spcBef>
                <a:spcPct val="50000"/>
              </a:spcBef>
              <a:buFontTx/>
              <a:buNone/>
              <a:defRPr/>
            </a:pP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发送</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ARP</a:t>
            </a: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响应，告知</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192.168.10.2</a:t>
            </a: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对应</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MAC C</a:t>
            </a:r>
            <a:endPar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388145" name="AutoShape 49"/>
          <p:cNvSpPr>
            <a:spLocks noChangeArrowheads="1"/>
          </p:cNvSpPr>
          <p:nvPr/>
        </p:nvSpPr>
        <p:spPr bwMode="auto">
          <a:xfrm>
            <a:off x="6356351" y="2708275"/>
            <a:ext cx="3121422" cy="719138"/>
          </a:xfrm>
          <a:prstGeom prst="wedgeRoundRectCallout">
            <a:avLst>
              <a:gd name="adj1" fmla="val -84713"/>
              <a:gd name="adj2" fmla="val 3421"/>
              <a:gd name="adj3" fmla="val 16667"/>
            </a:avLst>
          </a:prstGeom>
          <a:solidFill>
            <a:srgbClr val="009900"/>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pPr algn="ctr">
              <a:spcBef>
                <a:spcPct val="50000"/>
              </a:spcBef>
              <a:buFontTx/>
              <a:buNone/>
              <a:defRPr/>
            </a:pP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刷新</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ARP</a:t>
            </a: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表：</a:t>
            </a:r>
            <a:b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b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192.168.10.2</a:t>
            </a: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MAC C</a:t>
            </a:r>
            <a:endPar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388146" name="Line 50"/>
          <p:cNvSpPr>
            <a:spLocks noChangeShapeType="1"/>
          </p:cNvSpPr>
          <p:nvPr/>
        </p:nvSpPr>
        <p:spPr bwMode="auto">
          <a:xfrm flipV="1">
            <a:off x="1833298" y="4221163"/>
            <a:ext cx="0" cy="79216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8147" name="Line 51"/>
          <p:cNvSpPr>
            <a:spLocks noChangeShapeType="1"/>
          </p:cNvSpPr>
          <p:nvPr/>
        </p:nvSpPr>
        <p:spPr bwMode="auto">
          <a:xfrm>
            <a:off x="1833298" y="4221163"/>
            <a:ext cx="6318515"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8148" name="Line 52"/>
          <p:cNvSpPr>
            <a:spLocks noChangeShapeType="1"/>
          </p:cNvSpPr>
          <p:nvPr/>
        </p:nvSpPr>
        <p:spPr bwMode="auto">
          <a:xfrm>
            <a:off x="8151813" y="4222750"/>
            <a:ext cx="0" cy="93503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8149" name="AutoShape 53"/>
          <p:cNvSpPr>
            <a:spLocks noChangeArrowheads="1"/>
          </p:cNvSpPr>
          <p:nvPr/>
        </p:nvSpPr>
        <p:spPr bwMode="auto">
          <a:xfrm>
            <a:off x="3393150" y="5516563"/>
            <a:ext cx="2418027" cy="1079500"/>
          </a:xfrm>
          <a:prstGeom prst="wedgeRoundRectCallout">
            <a:avLst>
              <a:gd name="adj1" fmla="val -22972"/>
              <a:gd name="adj2" fmla="val -163236"/>
              <a:gd name="adj3" fmla="val 16667"/>
            </a:avLst>
          </a:prstGeom>
          <a:solidFill>
            <a:srgbClr val="FF0000"/>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pPr algn="ctr">
              <a:spcBef>
                <a:spcPct val="50000"/>
              </a:spcBef>
              <a:buFontTx/>
              <a:buNone/>
              <a:defRPr/>
            </a:pP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发送</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ARP</a:t>
            </a: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响应，告知</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192.168.10.1</a:t>
            </a: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对应</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MAC C</a:t>
            </a:r>
            <a:endPar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388150" name="AutoShape 54"/>
          <p:cNvSpPr>
            <a:spLocks noChangeArrowheads="1"/>
          </p:cNvSpPr>
          <p:nvPr/>
        </p:nvSpPr>
        <p:spPr bwMode="auto">
          <a:xfrm>
            <a:off x="4406107" y="4365625"/>
            <a:ext cx="3121422" cy="719138"/>
          </a:xfrm>
          <a:prstGeom prst="wedgeRoundRectCallout">
            <a:avLst>
              <a:gd name="adj1" fmla="val 58704"/>
              <a:gd name="adj2" fmla="val 52208"/>
              <a:gd name="adj3" fmla="val 16667"/>
            </a:avLst>
          </a:prstGeom>
          <a:solidFill>
            <a:srgbClr val="009900"/>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pPr algn="ctr">
              <a:spcBef>
                <a:spcPct val="50000"/>
              </a:spcBef>
              <a:buFontTx/>
              <a:buNone/>
              <a:defRPr/>
            </a:pP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刷新</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ARP</a:t>
            </a: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表：</a:t>
            </a:r>
            <a:b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b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192.168.10.1</a:t>
            </a:r>
            <a:r>
              <a:rPr lang="zh-CN" altLang="en-US"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MAC C</a:t>
            </a:r>
            <a:endPar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388151" name="Line 55"/>
          <p:cNvSpPr>
            <a:spLocks noChangeShapeType="1"/>
          </p:cNvSpPr>
          <p:nvPr/>
        </p:nvSpPr>
        <p:spPr bwMode="auto">
          <a:xfrm flipV="1">
            <a:off x="8306594" y="3789363"/>
            <a:ext cx="0" cy="1368425"/>
          </a:xfrm>
          <a:prstGeom prst="line">
            <a:avLst/>
          </a:prstGeom>
          <a:noFill/>
          <a:ln w="5715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8152" name="Line 56"/>
          <p:cNvSpPr>
            <a:spLocks noChangeShapeType="1"/>
          </p:cNvSpPr>
          <p:nvPr/>
        </p:nvSpPr>
        <p:spPr bwMode="auto">
          <a:xfrm flipH="1">
            <a:off x="1363796" y="3789363"/>
            <a:ext cx="6942798" cy="0"/>
          </a:xfrm>
          <a:prstGeom prst="line">
            <a:avLst/>
          </a:prstGeom>
          <a:noFill/>
          <a:ln w="5715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88153" name="Line 57"/>
          <p:cNvSpPr>
            <a:spLocks noChangeShapeType="1"/>
          </p:cNvSpPr>
          <p:nvPr/>
        </p:nvSpPr>
        <p:spPr bwMode="auto">
          <a:xfrm>
            <a:off x="1363795" y="3789363"/>
            <a:ext cx="0" cy="1223962"/>
          </a:xfrm>
          <a:prstGeom prst="line">
            <a:avLst/>
          </a:prstGeom>
          <a:noFill/>
          <a:ln w="5715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8128"/>
                                        </p:tgtEl>
                                        <p:attrNameLst>
                                          <p:attrName>style.visibility</p:attrName>
                                        </p:attrNameLst>
                                      </p:cBhvr>
                                      <p:to>
                                        <p:strVal val="visible"/>
                                      </p:to>
                                    </p:set>
                                    <p:animEffect transition="in" filter="wipe(down)">
                                      <p:cBhvr>
                                        <p:cTn id="7" dur="500"/>
                                        <p:tgtEl>
                                          <p:spTgt spid="3881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8129"/>
                                        </p:tgtEl>
                                        <p:attrNameLst>
                                          <p:attrName>style.visibility</p:attrName>
                                        </p:attrNameLst>
                                      </p:cBhvr>
                                      <p:to>
                                        <p:strVal val="visible"/>
                                      </p:to>
                                    </p:set>
                                    <p:animEffect transition="in" filter="wipe(left)">
                                      <p:cBhvr>
                                        <p:cTn id="11" dur="500"/>
                                        <p:tgtEl>
                                          <p:spTgt spid="38812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88130"/>
                                        </p:tgtEl>
                                        <p:attrNameLst>
                                          <p:attrName>style.visibility</p:attrName>
                                        </p:attrNameLst>
                                      </p:cBhvr>
                                      <p:to>
                                        <p:strVal val="visible"/>
                                      </p:to>
                                    </p:set>
                                    <p:animEffect transition="in" filter="wipe(down)">
                                      <p:cBhvr>
                                        <p:cTn id="15" dur="500"/>
                                        <p:tgtEl>
                                          <p:spTgt spid="3881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88144"/>
                                        </p:tgtEl>
                                        <p:attrNameLst>
                                          <p:attrName>style.visibility</p:attrName>
                                        </p:attrNameLst>
                                      </p:cBhvr>
                                      <p:to>
                                        <p:strVal val="visible"/>
                                      </p:to>
                                    </p:set>
                                    <p:animEffect transition="in" filter="wipe(right)">
                                      <p:cBhvr>
                                        <p:cTn id="20" dur="500"/>
                                        <p:tgtEl>
                                          <p:spTgt spid="3881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8145"/>
                                        </p:tgtEl>
                                        <p:attrNameLst>
                                          <p:attrName>style.visibility</p:attrName>
                                        </p:attrNameLst>
                                      </p:cBhvr>
                                      <p:to>
                                        <p:strVal val="visible"/>
                                      </p:to>
                                    </p:set>
                                    <p:animEffect transition="in" filter="wipe(left)">
                                      <p:cBhvr>
                                        <p:cTn id="25" dur="500"/>
                                        <p:tgtEl>
                                          <p:spTgt spid="3881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88146"/>
                                        </p:tgtEl>
                                        <p:attrNameLst>
                                          <p:attrName>style.visibility</p:attrName>
                                        </p:attrNameLst>
                                      </p:cBhvr>
                                      <p:to>
                                        <p:strVal val="visible"/>
                                      </p:to>
                                    </p:set>
                                    <p:animEffect transition="in" filter="wipe(down)">
                                      <p:cBhvr>
                                        <p:cTn id="30" dur="500"/>
                                        <p:tgtEl>
                                          <p:spTgt spid="38814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88147"/>
                                        </p:tgtEl>
                                        <p:attrNameLst>
                                          <p:attrName>style.visibility</p:attrName>
                                        </p:attrNameLst>
                                      </p:cBhvr>
                                      <p:to>
                                        <p:strVal val="visible"/>
                                      </p:to>
                                    </p:set>
                                    <p:animEffect transition="in" filter="wipe(left)">
                                      <p:cBhvr>
                                        <p:cTn id="34" dur="500"/>
                                        <p:tgtEl>
                                          <p:spTgt spid="388147"/>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88148"/>
                                        </p:tgtEl>
                                        <p:attrNameLst>
                                          <p:attrName>style.visibility</p:attrName>
                                        </p:attrNameLst>
                                      </p:cBhvr>
                                      <p:to>
                                        <p:strVal val="visible"/>
                                      </p:to>
                                    </p:set>
                                    <p:animEffect transition="in" filter="wipe(up)">
                                      <p:cBhvr>
                                        <p:cTn id="38" dur="500"/>
                                        <p:tgtEl>
                                          <p:spTgt spid="3881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88149"/>
                                        </p:tgtEl>
                                        <p:attrNameLst>
                                          <p:attrName>style.visibility</p:attrName>
                                        </p:attrNameLst>
                                      </p:cBhvr>
                                      <p:to>
                                        <p:strVal val="visible"/>
                                      </p:to>
                                    </p:set>
                                    <p:animEffect transition="in" filter="wipe(up)">
                                      <p:cBhvr>
                                        <p:cTn id="43" dur="500"/>
                                        <p:tgtEl>
                                          <p:spTgt spid="3881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388150"/>
                                        </p:tgtEl>
                                        <p:attrNameLst>
                                          <p:attrName>style.visibility</p:attrName>
                                        </p:attrNameLst>
                                      </p:cBhvr>
                                      <p:to>
                                        <p:strVal val="visible"/>
                                      </p:to>
                                    </p:set>
                                    <p:animEffect transition="in" filter="wipe(right)">
                                      <p:cBhvr>
                                        <p:cTn id="48" dur="500"/>
                                        <p:tgtEl>
                                          <p:spTgt spid="38815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right)">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88151"/>
                                        </p:tgtEl>
                                        <p:attrNameLst>
                                          <p:attrName>style.visibility</p:attrName>
                                        </p:attrNameLst>
                                      </p:cBhvr>
                                      <p:to>
                                        <p:strVal val="visible"/>
                                      </p:to>
                                    </p:set>
                                    <p:animEffect transition="in" filter="wipe(down)">
                                      <p:cBhvr>
                                        <p:cTn id="58" dur="500"/>
                                        <p:tgtEl>
                                          <p:spTgt spid="388151"/>
                                        </p:tgtEl>
                                      </p:cBhvr>
                                    </p:animEffect>
                                  </p:childTnLst>
                                </p:cTn>
                              </p:par>
                            </p:childTnLst>
                          </p:cTn>
                        </p:par>
                        <p:par>
                          <p:cTn id="59" fill="hold">
                            <p:stCondLst>
                              <p:cond delay="500"/>
                            </p:stCondLst>
                            <p:childTnLst>
                              <p:par>
                                <p:cTn id="60" presetID="22" presetClass="entr" presetSubtype="2" fill="hold" grpId="0" nodeType="afterEffect">
                                  <p:stCondLst>
                                    <p:cond delay="0"/>
                                  </p:stCondLst>
                                  <p:childTnLst>
                                    <p:set>
                                      <p:cBhvr>
                                        <p:cTn id="61" dur="1" fill="hold">
                                          <p:stCondLst>
                                            <p:cond delay="0"/>
                                          </p:stCondLst>
                                        </p:cTn>
                                        <p:tgtEl>
                                          <p:spTgt spid="388152"/>
                                        </p:tgtEl>
                                        <p:attrNameLst>
                                          <p:attrName>style.visibility</p:attrName>
                                        </p:attrNameLst>
                                      </p:cBhvr>
                                      <p:to>
                                        <p:strVal val="visible"/>
                                      </p:to>
                                    </p:set>
                                    <p:animEffect transition="in" filter="wipe(right)">
                                      <p:cBhvr>
                                        <p:cTn id="62" dur="500"/>
                                        <p:tgtEl>
                                          <p:spTgt spid="388152"/>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388153"/>
                                        </p:tgtEl>
                                        <p:attrNameLst>
                                          <p:attrName>style.visibility</p:attrName>
                                        </p:attrNameLst>
                                      </p:cBhvr>
                                      <p:to>
                                        <p:strVal val="visible"/>
                                      </p:to>
                                    </p:set>
                                    <p:animEffect transition="in" filter="wipe(up)">
                                      <p:cBhvr>
                                        <p:cTn id="66" dur="500"/>
                                        <p:tgtEl>
                                          <p:spTgt spid="388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28" grpId="0" animBg="1"/>
      <p:bldP spid="388129" grpId="0" animBg="1"/>
      <p:bldP spid="388130" grpId="0" animBg="1"/>
      <p:bldP spid="388144" grpId="0" animBg="1"/>
      <p:bldP spid="388145" grpId="0" animBg="1"/>
      <p:bldP spid="388146" grpId="0" animBg="1"/>
      <p:bldP spid="388147" grpId="0" animBg="1"/>
      <p:bldP spid="388148" grpId="0" animBg="1"/>
      <p:bldP spid="388149" grpId="0" animBg="1"/>
      <p:bldP spid="388150" grpId="0" animBg="1"/>
      <p:bldP spid="388151" grpId="0" animBg="1"/>
      <p:bldP spid="388152" grpId="0" animBg="1"/>
      <p:bldP spid="3881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dirty="0"/>
              <a:t>4.2  IP </a:t>
            </a:r>
            <a:r>
              <a:rPr lang="zh-CN" altLang="zh-CN" dirty="0"/>
              <a:t>地址与硬件地址</a:t>
            </a:r>
            <a:endParaRPr lang="zh-CN" altLang="en-US" dirty="0"/>
          </a:p>
        </p:txBody>
      </p:sp>
      <p:sp>
        <p:nvSpPr>
          <p:cNvPr id="2" name="内容占位符 1"/>
          <p:cNvSpPr>
            <a:spLocks noGrp="1"/>
          </p:cNvSpPr>
          <p:nvPr>
            <p:ph idx="1"/>
          </p:nvPr>
        </p:nvSpPr>
        <p:spPr/>
        <p:txBody>
          <a:bodyPr/>
          <a:lstStyle/>
          <a:p>
            <a:r>
              <a:rPr lang="en-US" altLang="zh-CN" dirty="0"/>
              <a:t>IP </a:t>
            </a:r>
            <a:r>
              <a:rPr lang="zh-CN" altLang="zh-CN" dirty="0"/>
              <a:t>地址与硬件地址</a:t>
            </a:r>
            <a:r>
              <a:rPr lang="zh-CN" altLang="en-US" dirty="0"/>
              <a:t>是不同的地址。</a:t>
            </a:r>
            <a:endParaRPr lang="en-US" altLang="zh-CN" dirty="0"/>
          </a:p>
          <a:p>
            <a:r>
              <a:rPr lang="zh-CN" altLang="zh-CN" dirty="0"/>
              <a:t>从层次的角度看，</a:t>
            </a:r>
            <a:endParaRPr lang="en-US" altLang="zh-CN" dirty="0"/>
          </a:p>
          <a:p>
            <a:pPr lvl="1"/>
            <a:r>
              <a:rPr lang="zh-CN" altLang="en-US" dirty="0">
                <a:solidFill>
                  <a:srgbClr val="FF0000"/>
                </a:solidFill>
              </a:rPr>
              <a:t>硬件地址（或</a:t>
            </a:r>
            <a:r>
              <a:rPr lang="zh-CN" altLang="zh-CN" dirty="0">
                <a:solidFill>
                  <a:srgbClr val="FF0000"/>
                </a:solidFill>
              </a:rPr>
              <a:t>物理地址</a:t>
            </a:r>
            <a:r>
              <a:rPr lang="zh-CN" altLang="en-US" dirty="0">
                <a:solidFill>
                  <a:srgbClr val="FF0000"/>
                </a:solidFill>
              </a:rPr>
              <a:t>）</a:t>
            </a:r>
            <a:r>
              <a:rPr lang="zh-CN" altLang="zh-CN" dirty="0"/>
              <a:t>是数据链路层和物理层使用的地址</a:t>
            </a:r>
            <a:r>
              <a:rPr lang="zh-CN" altLang="en-US" dirty="0"/>
              <a:t>。</a:t>
            </a:r>
            <a:endParaRPr lang="en-US" altLang="zh-CN" dirty="0"/>
          </a:p>
          <a:p>
            <a:pPr lvl="1"/>
            <a:r>
              <a:rPr lang="en-US" altLang="zh-CN" dirty="0">
                <a:solidFill>
                  <a:srgbClr val="FF0000"/>
                </a:solidFill>
              </a:rPr>
              <a:t>IP </a:t>
            </a:r>
            <a:r>
              <a:rPr lang="zh-CN" altLang="zh-CN" dirty="0">
                <a:solidFill>
                  <a:srgbClr val="FF0000"/>
                </a:solidFill>
              </a:rPr>
              <a:t>地址</a:t>
            </a:r>
            <a:r>
              <a:rPr lang="zh-CN" altLang="zh-CN" dirty="0"/>
              <a:t>是网络层和以上各层使用的地址，是一种</a:t>
            </a:r>
            <a:r>
              <a:rPr lang="zh-CN" altLang="zh-CN" dirty="0">
                <a:solidFill>
                  <a:srgbClr val="0000FF"/>
                </a:solidFill>
              </a:rPr>
              <a:t>逻辑地址</a:t>
            </a:r>
            <a:r>
              <a:rPr lang="zh-CN" altLang="zh-CN" dirty="0"/>
              <a:t>（称</a:t>
            </a:r>
            <a:r>
              <a:rPr lang="en-US" altLang="zh-CN" dirty="0"/>
              <a:t> IP </a:t>
            </a:r>
            <a:r>
              <a:rPr lang="zh-CN" altLang="zh-CN" dirty="0"/>
              <a:t>地址是逻辑地址是因为</a:t>
            </a:r>
            <a:r>
              <a:rPr lang="en-US" altLang="zh-CN" dirty="0"/>
              <a:t> IP </a:t>
            </a:r>
            <a:r>
              <a:rPr lang="zh-CN" altLang="zh-CN" dirty="0"/>
              <a:t>地址是用软件实现的）。</a:t>
            </a:r>
            <a:endParaRPr lang="zh-CN" altLang="zh-CN" dirty="0"/>
          </a:p>
          <a:p>
            <a:endParaRPr lang="zh-CN" altLang="en-US" dirty="0"/>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Rectangle 2"/>
          <p:cNvSpPr>
            <a:spLocks noGrp="1" noChangeArrowheads="1"/>
          </p:cNvSpPr>
          <p:nvPr>
            <p:ph type="title"/>
          </p:nvPr>
        </p:nvSpPr>
        <p:spPr/>
        <p:txBody>
          <a:bodyPr/>
          <a:lstStyle/>
          <a:p>
            <a:pPr eaLnBrk="1" hangingPunct="1"/>
            <a:r>
              <a:rPr lang="en-US" altLang="en-US"/>
              <a:t>ARP攻击</a:t>
            </a:r>
            <a:endParaRPr lang="zh-CN" altLang="en-US"/>
          </a:p>
        </p:txBody>
      </p:sp>
      <p:sp>
        <p:nvSpPr>
          <p:cNvPr id="390170" name="Text Box 26"/>
          <p:cNvSpPr txBox="1">
            <a:spLocks noChangeArrowheads="1"/>
          </p:cNvSpPr>
          <p:nvPr/>
        </p:nvSpPr>
        <p:spPr bwMode="auto">
          <a:xfrm>
            <a:off x="1676798" y="1484313"/>
            <a:ext cx="5616840" cy="500062"/>
          </a:xfrm>
          <a:prstGeom prst="rect">
            <a:avLst/>
          </a:prstGeom>
          <a:solidFill>
            <a:srgbClr val="FFCC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lIns="73025" tIns="36512" rIns="73025" bIns="36512">
            <a:spAutoFit/>
          </a:bodyPr>
          <a:lstStyle/>
          <a:p>
            <a:pPr>
              <a:spcBef>
                <a:spcPct val="50000"/>
              </a:spcBef>
              <a:buFontTx/>
              <a:buNone/>
              <a:defRPr/>
            </a:pPr>
            <a:r>
              <a:rPr lang="en-US" altLang="zh-CN"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ARP</a:t>
            </a:r>
            <a:r>
              <a:rPr lang="zh-CN" altLang="en-US"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攻击之二：</a:t>
            </a:r>
            <a:r>
              <a:rPr lang="en-US" altLang="zh-CN"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ARP</a:t>
            </a:r>
            <a:r>
              <a:rPr lang="zh-CN" altLang="en-US"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rPr>
              <a:t>流量攻击</a:t>
            </a:r>
            <a:endParaRPr lang="zh-CN" altLang="en-US" sz="2800" b="1">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endParaRPr>
          </a:p>
        </p:txBody>
      </p:sp>
      <p:grpSp>
        <p:nvGrpSpPr>
          <p:cNvPr id="491525" name="Group 27"/>
          <p:cNvGrpSpPr/>
          <p:nvPr/>
        </p:nvGrpSpPr>
        <p:grpSpPr bwMode="auto">
          <a:xfrm>
            <a:off x="1129904" y="2349500"/>
            <a:ext cx="7358988" cy="3562350"/>
            <a:chOff x="657" y="1480"/>
            <a:chExt cx="4279" cy="2244"/>
          </a:xfrm>
        </p:grpSpPr>
        <p:grpSp>
          <p:nvGrpSpPr>
            <p:cNvPr id="491534" name="Group 28"/>
            <p:cNvGrpSpPr/>
            <p:nvPr/>
          </p:nvGrpSpPr>
          <p:grpSpPr bwMode="auto">
            <a:xfrm>
              <a:off x="657" y="1480"/>
              <a:ext cx="4279" cy="2235"/>
              <a:chOff x="657" y="1480"/>
              <a:chExt cx="4279" cy="2235"/>
            </a:xfrm>
          </p:grpSpPr>
          <p:sp>
            <p:nvSpPr>
              <p:cNvPr id="491538" name="Line 29"/>
              <p:cNvSpPr>
                <a:spLocks noChangeShapeType="1"/>
              </p:cNvSpPr>
              <p:nvPr/>
            </p:nvSpPr>
            <p:spPr bwMode="auto">
              <a:xfrm>
                <a:off x="975" y="2568"/>
                <a:ext cx="0" cy="817"/>
              </a:xfrm>
              <a:prstGeom prst="line">
                <a:avLst/>
              </a:prstGeom>
              <a:noFill/>
              <a:ln w="28575">
                <a:solidFill>
                  <a:srgbClr val="3333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73025" tIns="36512" rIns="73025" bIns="36512">
                <a:spAutoFit/>
              </a:bodyPr>
              <a:lstStyle/>
              <a:p>
                <a:endParaRPr lang="zh-CN" altLang="en-US"/>
              </a:p>
            </p:txBody>
          </p:sp>
          <p:sp>
            <p:nvSpPr>
              <p:cNvPr id="491539" name="Line 30"/>
              <p:cNvSpPr>
                <a:spLocks noChangeShapeType="1"/>
              </p:cNvSpPr>
              <p:nvPr/>
            </p:nvSpPr>
            <p:spPr bwMode="auto">
              <a:xfrm>
                <a:off x="4649" y="2568"/>
                <a:ext cx="0" cy="907"/>
              </a:xfrm>
              <a:prstGeom prst="line">
                <a:avLst/>
              </a:prstGeom>
              <a:noFill/>
              <a:ln w="28575">
                <a:solidFill>
                  <a:srgbClr val="3333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73025" tIns="36512" rIns="73025" bIns="36512">
                <a:spAutoFit/>
              </a:bodyPr>
              <a:lstStyle/>
              <a:p>
                <a:endParaRPr lang="zh-CN" altLang="en-US"/>
              </a:p>
            </p:txBody>
          </p:sp>
          <p:sp>
            <p:nvSpPr>
              <p:cNvPr id="491540" name="Line 31"/>
              <p:cNvSpPr>
                <a:spLocks noChangeShapeType="1"/>
              </p:cNvSpPr>
              <p:nvPr/>
            </p:nvSpPr>
            <p:spPr bwMode="auto">
              <a:xfrm>
                <a:off x="975" y="2568"/>
                <a:ext cx="3674" cy="0"/>
              </a:xfrm>
              <a:prstGeom prst="line">
                <a:avLst/>
              </a:prstGeom>
              <a:noFill/>
              <a:ln w="28575">
                <a:solidFill>
                  <a:srgbClr val="3333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73025" tIns="36512" rIns="73025" bIns="36512">
                <a:spAutoFit/>
              </a:bodyPr>
              <a:lstStyle/>
              <a:p>
                <a:endParaRPr lang="zh-CN" altLang="en-US"/>
              </a:p>
            </p:txBody>
          </p:sp>
          <p:sp>
            <p:nvSpPr>
              <p:cNvPr id="491541" name="Line 32"/>
              <p:cNvSpPr>
                <a:spLocks noChangeShapeType="1"/>
              </p:cNvSpPr>
              <p:nvPr/>
            </p:nvSpPr>
            <p:spPr bwMode="auto">
              <a:xfrm>
                <a:off x="2789" y="1979"/>
                <a:ext cx="0" cy="544"/>
              </a:xfrm>
              <a:prstGeom prst="line">
                <a:avLst/>
              </a:prstGeom>
              <a:noFill/>
              <a:ln w="28575">
                <a:solidFill>
                  <a:srgbClr val="3333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73025" tIns="36512" rIns="73025" bIns="36512">
                <a:spAutoFit/>
              </a:bodyPr>
              <a:lstStyle/>
              <a:p>
                <a:endParaRPr lang="zh-CN" altLang="en-US"/>
              </a:p>
            </p:txBody>
          </p:sp>
          <p:pic>
            <p:nvPicPr>
              <p:cNvPr id="491542" name="Picture 33" descr="seco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2" y="1480"/>
                <a:ext cx="469"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43" name="Picture 34" descr="Route-processo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 y="2387"/>
                <a:ext cx="64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44"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2" y="3249"/>
                <a:ext cx="514" cy="46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91545" name="Object 36"/>
              <p:cNvGraphicFramePr>
                <a:graphicFrameLocks noChangeAspect="1"/>
              </p:cNvGraphicFramePr>
              <p:nvPr/>
            </p:nvGraphicFramePr>
            <p:xfrm>
              <a:off x="657" y="3158"/>
              <a:ext cx="590" cy="553"/>
            </p:xfrm>
            <a:graphic>
              <a:graphicData uri="http://schemas.openxmlformats.org/presentationml/2006/ole">
                <mc:AlternateContent xmlns:mc="http://schemas.openxmlformats.org/markup-compatibility/2006">
                  <mc:Choice xmlns:v="urn:schemas-microsoft-com:vml" Requires="v">
                    <p:oleObj spid="_x0000_s12457" name="位图图像" r:id="rId4" imgW="752475" imgH="704850" progId="Paint.Picture">
                      <p:embed/>
                    </p:oleObj>
                  </mc:Choice>
                  <mc:Fallback>
                    <p:oleObj name="位图图像" r:id="rId4" imgW="752475" imgH="704850" progId="Paint.Picture">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3158"/>
                            <a:ext cx="590" cy="55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91535" name="Text Box 37"/>
            <p:cNvSpPr txBox="1">
              <a:spLocks noChangeArrowheads="1"/>
            </p:cNvSpPr>
            <p:nvPr/>
          </p:nvSpPr>
          <p:spPr bwMode="auto">
            <a:xfrm>
              <a:off x="3061" y="1480"/>
              <a:ext cx="1134" cy="4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Times New Roman" panose="02020603050405020304" pitchFamily="18" charset="0"/>
                </a:rPr>
                <a:t>192.168.10.1</a:t>
              </a:r>
              <a:br>
                <a:rPr lang="en-US" altLang="zh-CN" sz="2000" b="1">
                  <a:solidFill>
                    <a:srgbClr val="000000"/>
                  </a:solidFill>
                  <a:latin typeface="Times New Roman" panose="02020603050405020304" pitchFamily="18" charset="0"/>
                </a:rPr>
              </a:br>
              <a:r>
                <a:rPr lang="en-US" altLang="zh-CN" sz="2000" b="1">
                  <a:solidFill>
                    <a:srgbClr val="000000"/>
                  </a:solidFill>
                  <a:latin typeface="Times New Roman" panose="02020603050405020304" pitchFamily="18" charset="0"/>
                </a:rPr>
                <a:t>MAC A</a:t>
              </a:r>
              <a:endParaRPr lang="en-US" altLang="zh-CN" sz="2000" b="1">
                <a:solidFill>
                  <a:srgbClr val="000000"/>
                </a:solidFill>
                <a:latin typeface="Times New Roman" panose="02020603050405020304" pitchFamily="18" charset="0"/>
              </a:endParaRPr>
            </a:p>
          </p:txBody>
        </p:sp>
        <p:sp>
          <p:nvSpPr>
            <p:cNvPr id="491536" name="Text Box 38"/>
            <p:cNvSpPr txBox="1">
              <a:spLocks noChangeArrowheads="1"/>
            </p:cNvSpPr>
            <p:nvPr/>
          </p:nvSpPr>
          <p:spPr bwMode="auto">
            <a:xfrm>
              <a:off x="3379" y="3249"/>
              <a:ext cx="1134" cy="4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Times New Roman" panose="02020603050405020304" pitchFamily="18" charset="0"/>
                </a:rPr>
                <a:t>192.168.10.2</a:t>
              </a:r>
              <a:br>
                <a:rPr lang="en-US" altLang="zh-CN" sz="2000" b="1">
                  <a:solidFill>
                    <a:srgbClr val="000000"/>
                  </a:solidFill>
                  <a:latin typeface="Times New Roman" panose="02020603050405020304" pitchFamily="18" charset="0"/>
                </a:rPr>
              </a:br>
              <a:r>
                <a:rPr lang="en-US" altLang="zh-CN" sz="2000" b="1">
                  <a:solidFill>
                    <a:srgbClr val="000000"/>
                  </a:solidFill>
                  <a:latin typeface="Times New Roman" panose="02020603050405020304" pitchFamily="18" charset="0"/>
                </a:rPr>
                <a:t>MAC B</a:t>
              </a:r>
              <a:endParaRPr lang="en-US" altLang="zh-CN" sz="2000" b="1">
                <a:solidFill>
                  <a:srgbClr val="000000"/>
                </a:solidFill>
                <a:latin typeface="Times New Roman" panose="02020603050405020304" pitchFamily="18" charset="0"/>
              </a:endParaRPr>
            </a:p>
          </p:txBody>
        </p:sp>
        <p:sp>
          <p:nvSpPr>
            <p:cNvPr id="491537" name="Text Box 39"/>
            <p:cNvSpPr txBox="1">
              <a:spLocks noChangeArrowheads="1"/>
            </p:cNvSpPr>
            <p:nvPr/>
          </p:nvSpPr>
          <p:spPr bwMode="auto">
            <a:xfrm>
              <a:off x="1247" y="3294"/>
              <a:ext cx="1134" cy="43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solidFill>
                    <a:srgbClr val="000000"/>
                  </a:solidFill>
                  <a:latin typeface="Times New Roman" panose="02020603050405020304" pitchFamily="18" charset="0"/>
                </a:rPr>
                <a:t>192.168.10.3</a:t>
              </a:r>
              <a:br>
                <a:rPr lang="en-US" altLang="zh-CN" sz="2000" b="1">
                  <a:solidFill>
                    <a:srgbClr val="000000"/>
                  </a:solidFill>
                  <a:latin typeface="Times New Roman" panose="02020603050405020304" pitchFamily="18" charset="0"/>
                </a:rPr>
              </a:br>
              <a:r>
                <a:rPr lang="en-US" altLang="zh-CN" sz="2000" b="1">
                  <a:solidFill>
                    <a:srgbClr val="000000"/>
                  </a:solidFill>
                  <a:latin typeface="Times New Roman" panose="02020603050405020304" pitchFamily="18" charset="0"/>
                </a:rPr>
                <a:t>MAC C</a:t>
              </a:r>
              <a:endParaRPr lang="en-US" altLang="zh-CN" sz="2000" b="1">
                <a:solidFill>
                  <a:srgbClr val="000000"/>
                </a:solidFill>
                <a:latin typeface="Times New Roman" panose="02020603050405020304" pitchFamily="18" charset="0"/>
              </a:endParaRPr>
            </a:p>
          </p:txBody>
        </p:sp>
      </p:grpSp>
      <p:sp>
        <p:nvSpPr>
          <p:cNvPr id="390184" name="Line 40"/>
          <p:cNvSpPr>
            <a:spLocks noChangeShapeType="1"/>
          </p:cNvSpPr>
          <p:nvPr/>
        </p:nvSpPr>
        <p:spPr bwMode="auto">
          <a:xfrm flipV="1">
            <a:off x="1520296" y="3933825"/>
            <a:ext cx="0" cy="107950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90185" name="Line 41"/>
          <p:cNvSpPr>
            <a:spLocks noChangeShapeType="1"/>
          </p:cNvSpPr>
          <p:nvPr/>
        </p:nvSpPr>
        <p:spPr bwMode="auto">
          <a:xfrm>
            <a:off x="1520296" y="3933825"/>
            <a:ext cx="2731029" cy="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90186" name="Line 42"/>
          <p:cNvSpPr>
            <a:spLocks noChangeShapeType="1"/>
          </p:cNvSpPr>
          <p:nvPr/>
        </p:nvSpPr>
        <p:spPr bwMode="auto">
          <a:xfrm flipV="1">
            <a:off x="1833298" y="4221163"/>
            <a:ext cx="0" cy="792162"/>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90187" name="Line 43"/>
          <p:cNvSpPr>
            <a:spLocks noChangeShapeType="1"/>
          </p:cNvSpPr>
          <p:nvPr/>
        </p:nvSpPr>
        <p:spPr bwMode="auto">
          <a:xfrm>
            <a:off x="1833299" y="4221163"/>
            <a:ext cx="2418027" cy="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90188" name="AutoShape 44"/>
          <p:cNvSpPr>
            <a:spLocks noChangeArrowheads="1"/>
          </p:cNvSpPr>
          <p:nvPr/>
        </p:nvSpPr>
        <p:spPr bwMode="auto">
          <a:xfrm>
            <a:off x="194338" y="2276476"/>
            <a:ext cx="3743986" cy="1368425"/>
          </a:xfrm>
          <a:prstGeom prst="wedgeRoundRectCallout">
            <a:avLst>
              <a:gd name="adj1" fmla="val 43523"/>
              <a:gd name="adj2" fmla="val 69838"/>
              <a:gd name="adj3" fmla="val 16667"/>
            </a:avLst>
          </a:prstGeom>
          <a:solidFill>
            <a:srgbClr val="FF0000"/>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pPr algn="ctr">
              <a:spcBef>
                <a:spcPct val="50000"/>
              </a:spcBef>
              <a:buFontTx/>
              <a:buNone/>
              <a:defRPr/>
            </a:pPr>
            <a:r>
              <a:rPr lang="zh-CN" altLang="en-US"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利用攻击软件，发送大量</a:t>
            </a:r>
            <a:r>
              <a:rPr lang="en-US" altLang="zh-CN"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ARP</a:t>
            </a:r>
            <a:r>
              <a:rPr lang="zh-CN" altLang="en-US"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请求和响应，报文中的</a:t>
            </a:r>
            <a:r>
              <a:rPr lang="en-US" altLang="zh-CN"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IP</a:t>
            </a:r>
            <a:r>
              <a:rPr lang="zh-CN" altLang="en-US"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地址和</a:t>
            </a:r>
            <a:r>
              <a:rPr lang="en-US" altLang="zh-CN"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MAC</a:t>
            </a:r>
            <a:r>
              <a:rPr lang="zh-CN" altLang="en-US"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均为伪造，随机填入。</a:t>
            </a:r>
            <a:endParaRPr lang="zh-CN" altLang="en-US"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390189" name="Line 45"/>
          <p:cNvSpPr>
            <a:spLocks noChangeShapeType="1"/>
          </p:cNvSpPr>
          <p:nvPr/>
        </p:nvSpPr>
        <p:spPr bwMode="auto">
          <a:xfrm flipV="1">
            <a:off x="4953000" y="3357563"/>
            <a:ext cx="0" cy="431800"/>
          </a:xfrm>
          <a:prstGeom prst="line">
            <a:avLst/>
          </a:prstGeom>
          <a:noFill/>
          <a:ln w="5715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90190" name="Line 46"/>
          <p:cNvSpPr>
            <a:spLocks noChangeShapeType="1"/>
          </p:cNvSpPr>
          <p:nvPr/>
        </p:nvSpPr>
        <p:spPr bwMode="auto">
          <a:xfrm>
            <a:off x="5343393" y="3933825"/>
            <a:ext cx="2729309" cy="0"/>
          </a:xfrm>
          <a:prstGeom prst="line">
            <a:avLst/>
          </a:prstGeom>
          <a:noFill/>
          <a:ln w="5715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390191" name="Line 47"/>
          <p:cNvSpPr>
            <a:spLocks noChangeShapeType="1"/>
          </p:cNvSpPr>
          <p:nvPr/>
        </p:nvSpPr>
        <p:spPr bwMode="auto">
          <a:xfrm>
            <a:off x="8151813" y="3933825"/>
            <a:ext cx="0" cy="1150938"/>
          </a:xfrm>
          <a:prstGeom prst="line">
            <a:avLst/>
          </a:prstGeom>
          <a:noFill/>
          <a:ln w="5715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26" name="AutoShape 44"/>
          <p:cNvSpPr>
            <a:spLocks noChangeArrowheads="1"/>
          </p:cNvSpPr>
          <p:nvPr/>
        </p:nvSpPr>
        <p:spPr bwMode="auto">
          <a:xfrm>
            <a:off x="6897216" y="2557462"/>
            <a:ext cx="2513478" cy="863601"/>
          </a:xfrm>
          <a:prstGeom prst="wedgeRoundRectCallout">
            <a:avLst>
              <a:gd name="adj1" fmla="val -116383"/>
              <a:gd name="adj2" fmla="val 102996"/>
              <a:gd name="adj3" fmla="val 16667"/>
            </a:avLst>
          </a:prstGeom>
          <a:solidFill>
            <a:srgbClr val="FF0000"/>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pPr algn="ctr">
              <a:spcBef>
                <a:spcPct val="50000"/>
              </a:spcBef>
              <a:buFontTx/>
              <a:buNone/>
              <a:defRPr/>
            </a:pPr>
            <a:r>
              <a:rPr lang="zh-CN" altLang="en-US"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大量的广播流量，造成网络拥塞。</a:t>
            </a:r>
            <a:endParaRPr lang="zh-CN" altLang="en-US" sz="2000" b="1" dirty="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0184"/>
                                        </p:tgtEl>
                                        <p:attrNameLst>
                                          <p:attrName>style.visibility</p:attrName>
                                        </p:attrNameLst>
                                      </p:cBhvr>
                                      <p:to>
                                        <p:strVal val="visible"/>
                                      </p:to>
                                    </p:set>
                                    <p:animEffect transition="in" filter="wipe(down)">
                                      <p:cBhvr>
                                        <p:cTn id="7" dur="500"/>
                                        <p:tgtEl>
                                          <p:spTgt spid="39018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185"/>
                                        </p:tgtEl>
                                        <p:attrNameLst>
                                          <p:attrName>style.visibility</p:attrName>
                                        </p:attrNameLst>
                                      </p:cBhvr>
                                      <p:to>
                                        <p:strVal val="visible"/>
                                      </p:to>
                                    </p:set>
                                    <p:animEffect transition="in" filter="wipe(left)">
                                      <p:cBhvr>
                                        <p:cTn id="11" dur="500"/>
                                        <p:tgtEl>
                                          <p:spTgt spid="39018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90186"/>
                                        </p:tgtEl>
                                        <p:attrNameLst>
                                          <p:attrName>style.visibility</p:attrName>
                                        </p:attrNameLst>
                                      </p:cBhvr>
                                      <p:to>
                                        <p:strVal val="visible"/>
                                      </p:to>
                                    </p:set>
                                    <p:animEffect transition="in" filter="wipe(down)">
                                      <p:cBhvr>
                                        <p:cTn id="16" dur="500"/>
                                        <p:tgtEl>
                                          <p:spTgt spid="39018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90187"/>
                                        </p:tgtEl>
                                        <p:attrNameLst>
                                          <p:attrName>style.visibility</p:attrName>
                                        </p:attrNameLst>
                                      </p:cBhvr>
                                      <p:to>
                                        <p:strVal val="visible"/>
                                      </p:to>
                                    </p:set>
                                    <p:animEffect transition="in" filter="wipe(left)">
                                      <p:cBhvr>
                                        <p:cTn id="20" dur="500"/>
                                        <p:tgtEl>
                                          <p:spTgt spid="39018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90188"/>
                                        </p:tgtEl>
                                        <p:attrNameLst>
                                          <p:attrName>style.visibility</p:attrName>
                                        </p:attrNameLst>
                                      </p:cBhvr>
                                      <p:to>
                                        <p:strVal val="visible"/>
                                      </p:to>
                                    </p:set>
                                    <p:animEffect transition="in" filter="wipe(right)">
                                      <p:cBhvr>
                                        <p:cTn id="25" dur="500"/>
                                        <p:tgtEl>
                                          <p:spTgt spid="3901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90189"/>
                                        </p:tgtEl>
                                        <p:attrNameLst>
                                          <p:attrName>style.visibility</p:attrName>
                                        </p:attrNameLst>
                                      </p:cBhvr>
                                      <p:to>
                                        <p:strVal val="visible"/>
                                      </p:to>
                                    </p:set>
                                    <p:animEffect transition="in" filter="wipe(down)">
                                      <p:cBhvr>
                                        <p:cTn id="30" dur="500"/>
                                        <p:tgtEl>
                                          <p:spTgt spid="39018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90190"/>
                                        </p:tgtEl>
                                        <p:attrNameLst>
                                          <p:attrName>style.visibility</p:attrName>
                                        </p:attrNameLst>
                                      </p:cBhvr>
                                      <p:to>
                                        <p:strVal val="visible"/>
                                      </p:to>
                                    </p:set>
                                    <p:animEffect transition="in" filter="wipe(left)">
                                      <p:cBhvr>
                                        <p:cTn id="33" dur="500"/>
                                        <p:tgtEl>
                                          <p:spTgt spid="390190"/>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90191"/>
                                        </p:tgtEl>
                                        <p:attrNameLst>
                                          <p:attrName>style.visibility</p:attrName>
                                        </p:attrNameLst>
                                      </p:cBhvr>
                                      <p:to>
                                        <p:strVal val="visible"/>
                                      </p:to>
                                    </p:set>
                                    <p:animEffect transition="in" filter="wipe(up)">
                                      <p:cBhvr>
                                        <p:cTn id="37" dur="500"/>
                                        <p:tgtEl>
                                          <p:spTgt spid="3901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right)">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84" grpId="0" animBg="1"/>
      <p:bldP spid="390185" grpId="0" animBg="1"/>
      <p:bldP spid="390186" grpId="0" animBg="1"/>
      <p:bldP spid="390187" grpId="0" animBg="1"/>
      <p:bldP spid="390188" grpId="0" animBg="1"/>
      <p:bldP spid="390189" grpId="0" animBg="1"/>
      <p:bldP spid="390190" grpId="0" animBg="1"/>
      <p:bldP spid="390191"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dirty="0"/>
              <a:t>4.2  IP </a:t>
            </a:r>
            <a:r>
              <a:rPr lang="zh-CN" altLang="zh-CN" dirty="0"/>
              <a:t>地址与硬件地址</a:t>
            </a:r>
            <a:endParaRPr lang="zh-CN" altLang="en-US" dirty="0"/>
          </a:p>
        </p:txBody>
      </p:sp>
      <p:sp>
        <p:nvSpPr>
          <p:cNvPr id="2" name="内容占位符 1"/>
          <p:cNvSpPr>
            <a:spLocks noGrp="1"/>
          </p:cNvSpPr>
          <p:nvPr>
            <p:ph idx="1"/>
          </p:nvPr>
        </p:nvSpPr>
        <p:spPr/>
        <p:txBody>
          <a:bodyPr/>
          <a:lstStyle/>
          <a:p>
            <a:endParaRPr lang="zh-CN" altLang="en-US"/>
          </a:p>
        </p:txBody>
      </p:sp>
      <p:sp>
        <p:nvSpPr>
          <p:cNvPr id="218117" name="Line 5"/>
          <p:cNvSpPr>
            <a:spLocks noChangeShapeType="1"/>
          </p:cNvSpPr>
          <p:nvPr/>
        </p:nvSpPr>
        <p:spPr bwMode="auto">
          <a:xfrm>
            <a:off x="1848777" y="4315867"/>
            <a:ext cx="5647796"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18" name="Line 6"/>
          <p:cNvSpPr>
            <a:spLocks noChangeShapeType="1"/>
          </p:cNvSpPr>
          <p:nvPr/>
        </p:nvSpPr>
        <p:spPr bwMode="auto">
          <a:xfrm>
            <a:off x="2603765" y="3341142"/>
            <a:ext cx="413781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19" name="Line 7"/>
          <p:cNvSpPr>
            <a:spLocks noChangeShapeType="1"/>
          </p:cNvSpPr>
          <p:nvPr/>
        </p:nvSpPr>
        <p:spPr bwMode="auto">
          <a:xfrm>
            <a:off x="3332957" y="2258467"/>
            <a:ext cx="342926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20" name="Rectangle 8"/>
          <p:cNvSpPr>
            <a:spLocks noChangeArrowheads="1"/>
          </p:cNvSpPr>
          <p:nvPr/>
        </p:nvSpPr>
        <p:spPr bwMode="auto">
          <a:xfrm>
            <a:off x="4498975" y="2133055"/>
            <a:ext cx="1128183" cy="180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21" name="Text Box 9"/>
          <p:cNvSpPr txBox="1">
            <a:spLocks noChangeArrowheads="1"/>
          </p:cNvSpPr>
          <p:nvPr/>
        </p:nvSpPr>
        <p:spPr bwMode="auto">
          <a:xfrm>
            <a:off x="4394069" y="2028279"/>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TCP </a:t>
            </a:r>
            <a:r>
              <a:rPr kumimoji="1" lang="zh-CN" altLang="en-US" sz="2400" b="1">
                <a:solidFill>
                  <a:srgbClr val="0000CC"/>
                </a:solidFill>
                <a:latin typeface="+mn-lt"/>
                <a:ea typeface="黑体" panose="02010609060101010101" pitchFamily="2" charset="-122"/>
              </a:rPr>
              <a:t>报文</a:t>
            </a:r>
            <a:endParaRPr kumimoji="1" lang="zh-CN" altLang="en-US" sz="2400" b="1">
              <a:solidFill>
                <a:srgbClr val="0000CC"/>
              </a:solidFill>
              <a:latin typeface="+mn-lt"/>
              <a:ea typeface="黑体" panose="02010609060101010101" pitchFamily="2" charset="-122"/>
            </a:endParaRPr>
          </a:p>
        </p:txBody>
      </p:sp>
      <p:sp>
        <p:nvSpPr>
          <p:cNvPr id="218122" name="Rectangle 10"/>
          <p:cNvSpPr>
            <a:spLocks noChangeArrowheads="1"/>
          </p:cNvSpPr>
          <p:nvPr/>
        </p:nvSpPr>
        <p:spPr bwMode="auto">
          <a:xfrm>
            <a:off x="4156737" y="3237954"/>
            <a:ext cx="1047353" cy="173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23" name="Text Box 11"/>
          <p:cNvSpPr txBox="1">
            <a:spLocks noChangeArrowheads="1"/>
          </p:cNvSpPr>
          <p:nvPr/>
        </p:nvSpPr>
        <p:spPr bwMode="auto">
          <a:xfrm>
            <a:off x="4022594" y="3106193"/>
            <a:ext cx="148232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IP </a:t>
            </a:r>
            <a:r>
              <a:rPr kumimoji="1" lang="zh-CN" altLang="en-US" sz="2400" b="1">
                <a:solidFill>
                  <a:srgbClr val="0000CC"/>
                </a:solidFill>
                <a:latin typeface="+mn-lt"/>
                <a:ea typeface="黑体" panose="02010609060101010101" pitchFamily="2" charset="-122"/>
              </a:rPr>
              <a:t>数据报</a:t>
            </a:r>
            <a:endParaRPr kumimoji="1" lang="zh-CN" altLang="en-US" sz="2400" b="1">
              <a:solidFill>
                <a:srgbClr val="0000CC"/>
              </a:solidFill>
              <a:latin typeface="+mn-lt"/>
              <a:ea typeface="黑体" panose="02010609060101010101" pitchFamily="2" charset="-122"/>
            </a:endParaRPr>
          </a:p>
        </p:txBody>
      </p:sp>
      <p:sp>
        <p:nvSpPr>
          <p:cNvPr id="218124" name="Rectangle 12"/>
          <p:cNvSpPr>
            <a:spLocks noChangeArrowheads="1"/>
          </p:cNvSpPr>
          <p:nvPr/>
        </p:nvSpPr>
        <p:spPr bwMode="auto">
          <a:xfrm>
            <a:off x="4220369" y="4225380"/>
            <a:ext cx="889133"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25" name="Text Box 13"/>
          <p:cNvSpPr txBox="1">
            <a:spLocks noChangeArrowheads="1"/>
          </p:cNvSpPr>
          <p:nvPr/>
        </p:nvSpPr>
        <p:spPr bwMode="auto">
          <a:xfrm>
            <a:off x="4115462" y="4079329"/>
            <a:ext cx="128112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MAC </a:t>
            </a:r>
            <a:r>
              <a:rPr kumimoji="1" lang="zh-CN" altLang="en-US" sz="2400" b="1">
                <a:solidFill>
                  <a:srgbClr val="0000CC"/>
                </a:solidFill>
                <a:latin typeface="+mn-lt"/>
                <a:ea typeface="黑体" panose="02010609060101010101" pitchFamily="2" charset="-122"/>
              </a:rPr>
              <a:t>帧</a:t>
            </a:r>
            <a:endParaRPr kumimoji="1" lang="zh-CN" altLang="en-US" sz="2400" b="1">
              <a:solidFill>
                <a:srgbClr val="0000CC"/>
              </a:solidFill>
              <a:latin typeface="+mn-lt"/>
              <a:ea typeface="黑体" panose="02010609060101010101" pitchFamily="2" charset="-122"/>
            </a:endParaRPr>
          </a:p>
        </p:txBody>
      </p:sp>
      <p:sp>
        <p:nvSpPr>
          <p:cNvPr id="218130" name="Line 18"/>
          <p:cNvSpPr>
            <a:spLocks noChangeShapeType="1"/>
          </p:cNvSpPr>
          <p:nvPr/>
        </p:nvSpPr>
        <p:spPr bwMode="auto">
          <a:xfrm>
            <a:off x="2603765" y="3177629"/>
            <a:ext cx="0" cy="4064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31" name="Line 19"/>
          <p:cNvSpPr>
            <a:spLocks noChangeShapeType="1"/>
          </p:cNvSpPr>
          <p:nvPr/>
        </p:nvSpPr>
        <p:spPr bwMode="auto">
          <a:xfrm>
            <a:off x="6741583" y="3177629"/>
            <a:ext cx="0" cy="4064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32" name="Line 20"/>
          <p:cNvSpPr>
            <a:spLocks noChangeShapeType="1"/>
          </p:cNvSpPr>
          <p:nvPr/>
        </p:nvSpPr>
        <p:spPr bwMode="auto">
          <a:xfrm>
            <a:off x="3346715" y="2052092"/>
            <a:ext cx="13758" cy="5588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33" name="Line 21"/>
          <p:cNvSpPr>
            <a:spLocks noChangeShapeType="1"/>
          </p:cNvSpPr>
          <p:nvPr/>
        </p:nvSpPr>
        <p:spPr bwMode="auto">
          <a:xfrm>
            <a:off x="6741583" y="2052092"/>
            <a:ext cx="0" cy="5588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34" name="Line 22"/>
          <p:cNvSpPr>
            <a:spLocks noChangeShapeType="1"/>
          </p:cNvSpPr>
          <p:nvPr/>
        </p:nvSpPr>
        <p:spPr bwMode="auto">
          <a:xfrm flipV="1">
            <a:off x="7138856" y="3358604"/>
            <a:ext cx="2495417"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35" name="Rectangle 23"/>
          <p:cNvSpPr>
            <a:spLocks noChangeArrowheads="1"/>
          </p:cNvSpPr>
          <p:nvPr/>
        </p:nvSpPr>
        <p:spPr bwMode="auto">
          <a:xfrm>
            <a:off x="3346715" y="1556792"/>
            <a:ext cx="3394869" cy="487362"/>
          </a:xfrm>
          <a:prstGeom prst="rect">
            <a:avLst/>
          </a:prstGeom>
          <a:solidFill>
            <a:srgbClr val="66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36" name="Line 24"/>
          <p:cNvSpPr>
            <a:spLocks noChangeShapeType="1"/>
          </p:cNvSpPr>
          <p:nvPr/>
        </p:nvSpPr>
        <p:spPr bwMode="auto">
          <a:xfrm flipH="1">
            <a:off x="4089665" y="1556792"/>
            <a:ext cx="0" cy="4873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37" name="Text Box 25"/>
          <p:cNvSpPr txBox="1">
            <a:spLocks noChangeArrowheads="1"/>
          </p:cNvSpPr>
          <p:nvPr/>
        </p:nvSpPr>
        <p:spPr bwMode="auto">
          <a:xfrm>
            <a:off x="4636558" y="155838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anose="02010609060101010101" pitchFamily="2" charset="-122"/>
              </a:rPr>
              <a:t>应用层数据</a:t>
            </a:r>
            <a:endParaRPr kumimoji="1" lang="zh-CN" altLang="en-US" sz="2400" b="1">
              <a:solidFill>
                <a:srgbClr val="0000CC"/>
              </a:solidFill>
              <a:latin typeface="+mn-lt"/>
              <a:ea typeface="黑体" panose="02010609060101010101" pitchFamily="2" charset="-122"/>
            </a:endParaRPr>
          </a:p>
        </p:txBody>
      </p:sp>
      <p:sp>
        <p:nvSpPr>
          <p:cNvPr id="218138" name="Text Box 26"/>
          <p:cNvSpPr txBox="1">
            <a:spLocks noChangeArrowheads="1"/>
          </p:cNvSpPr>
          <p:nvPr/>
        </p:nvSpPr>
        <p:spPr bwMode="auto">
          <a:xfrm>
            <a:off x="3319198" y="155996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anose="02010609060101010101" pitchFamily="2" charset="-122"/>
              </a:rPr>
              <a:t>首部</a:t>
            </a:r>
            <a:endParaRPr kumimoji="1" lang="zh-CN" altLang="en-US" sz="2400" b="1">
              <a:solidFill>
                <a:srgbClr val="0000CC"/>
              </a:solidFill>
              <a:latin typeface="+mn-lt"/>
              <a:ea typeface="黑体" panose="02010609060101010101" pitchFamily="2" charset="-122"/>
            </a:endParaRPr>
          </a:p>
        </p:txBody>
      </p:sp>
      <p:sp>
        <p:nvSpPr>
          <p:cNvPr id="218139" name="Rectangle 27"/>
          <p:cNvSpPr>
            <a:spLocks noChangeArrowheads="1"/>
          </p:cNvSpPr>
          <p:nvPr/>
        </p:nvSpPr>
        <p:spPr bwMode="auto">
          <a:xfrm>
            <a:off x="2603765" y="2610892"/>
            <a:ext cx="4137819" cy="487362"/>
          </a:xfrm>
          <a:prstGeom prst="rect">
            <a:avLst/>
          </a:prstGeom>
          <a:solidFill>
            <a:srgbClr val="FFFF66"/>
          </a:solidFill>
          <a:ln w="28575">
            <a:solidFill>
              <a:schemeClr val="tx1"/>
            </a:solidFill>
            <a:miter lim="800000"/>
          </a:ln>
          <a:effec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40" name="Line 28"/>
          <p:cNvSpPr>
            <a:spLocks noChangeShapeType="1"/>
          </p:cNvSpPr>
          <p:nvPr/>
        </p:nvSpPr>
        <p:spPr bwMode="auto">
          <a:xfrm>
            <a:off x="3346715" y="2610892"/>
            <a:ext cx="0" cy="4873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41" name="Text Box 29"/>
          <p:cNvSpPr txBox="1">
            <a:spLocks noChangeArrowheads="1"/>
          </p:cNvSpPr>
          <p:nvPr/>
        </p:nvSpPr>
        <p:spPr bwMode="auto">
          <a:xfrm>
            <a:off x="2577968" y="2602955"/>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anose="02010609060101010101" pitchFamily="2" charset="-122"/>
              </a:rPr>
              <a:t>首部</a:t>
            </a:r>
            <a:endParaRPr kumimoji="1" lang="zh-CN" altLang="en-US" sz="2400" b="1">
              <a:solidFill>
                <a:srgbClr val="0000CC"/>
              </a:solidFill>
              <a:latin typeface="+mn-lt"/>
              <a:ea typeface="黑体" panose="02010609060101010101" pitchFamily="2" charset="-122"/>
            </a:endParaRPr>
          </a:p>
        </p:txBody>
      </p:sp>
      <p:sp>
        <p:nvSpPr>
          <p:cNvPr id="218142" name="Rectangle 30"/>
          <p:cNvSpPr>
            <a:spLocks noChangeArrowheads="1"/>
          </p:cNvSpPr>
          <p:nvPr/>
        </p:nvSpPr>
        <p:spPr bwMode="auto">
          <a:xfrm>
            <a:off x="1872854" y="3614192"/>
            <a:ext cx="741230" cy="457200"/>
          </a:xfrm>
          <a:prstGeom prst="rect">
            <a:avLst/>
          </a:prstGeom>
          <a:solidFill>
            <a:srgbClr val="66FFFF"/>
          </a:solidFill>
          <a:ln>
            <a:noFill/>
          </a:ln>
          <a:effec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43" name="Rectangle 31"/>
          <p:cNvSpPr>
            <a:spLocks noChangeArrowheads="1"/>
          </p:cNvSpPr>
          <p:nvPr/>
        </p:nvSpPr>
        <p:spPr bwMode="auto">
          <a:xfrm>
            <a:off x="1862536" y="3584030"/>
            <a:ext cx="5621998" cy="487363"/>
          </a:xfrm>
          <a:prstGeom prst="rect">
            <a:avLst/>
          </a:prstGeom>
          <a:solidFill>
            <a:srgbClr val="66FFFF"/>
          </a:solidFill>
          <a:ln w="28575">
            <a:solidFill>
              <a:schemeClr val="tx1"/>
            </a:solidFill>
            <a:miter lim="800000"/>
          </a:ln>
          <a:effec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44" name="Line 32"/>
          <p:cNvSpPr>
            <a:spLocks noChangeShapeType="1"/>
          </p:cNvSpPr>
          <p:nvPr/>
        </p:nvSpPr>
        <p:spPr bwMode="auto">
          <a:xfrm>
            <a:off x="2603765" y="3584030"/>
            <a:ext cx="0" cy="4873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45" name="Line 33"/>
          <p:cNvSpPr>
            <a:spLocks noChangeShapeType="1"/>
          </p:cNvSpPr>
          <p:nvPr/>
        </p:nvSpPr>
        <p:spPr bwMode="auto">
          <a:xfrm>
            <a:off x="6741583" y="3584030"/>
            <a:ext cx="0" cy="4873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218146" name="Text Box 34"/>
          <p:cNvSpPr txBox="1">
            <a:spLocks noChangeArrowheads="1"/>
          </p:cNvSpPr>
          <p:nvPr/>
        </p:nvSpPr>
        <p:spPr bwMode="auto">
          <a:xfrm>
            <a:off x="6681414" y="3573016"/>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anose="02010609060101010101" pitchFamily="2" charset="-122"/>
              </a:rPr>
              <a:t>尾部</a:t>
            </a:r>
            <a:endParaRPr kumimoji="1" lang="zh-CN" altLang="en-US" sz="2400" b="1" dirty="0">
              <a:solidFill>
                <a:srgbClr val="0000CC"/>
              </a:solidFill>
              <a:latin typeface="+mn-lt"/>
              <a:ea typeface="黑体" panose="02010609060101010101" pitchFamily="2" charset="-122"/>
            </a:endParaRPr>
          </a:p>
        </p:txBody>
      </p:sp>
      <p:sp>
        <p:nvSpPr>
          <p:cNvPr id="218147" name="Text Box 35"/>
          <p:cNvSpPr txBox="1">
            <a:spLocks noChangeArrowheads="1"/>
          </p:cNvSpPr>
          <p:nvPr/>
        </p:nvSpPr>
        <p:spPr bwMode="auto">
          <a:xfrm>
            <a:off x="1850496" y="357926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anose="02010609060101010101" pitchFamily="2" charset="-122"/>
              </a:rPr>
              <a:t>首部</a:t>
            </a:r>
            <a:endParaRPr kumimoji="1" lang="zh-CN" altLang="en-US" sz="2400" b="1" dirty="0">
              <a:solidFill>
                <a:srgbClr val="0000CC"/>
              </a:solidFill>
              <a:latin typeface="+mn-lt"/>
              <a:ea typeface="黑体" panose="02010609060101010101" pitchFamily="2" charset="-122"/>
            </a:endParaRPr>
          </a:p>
        </p:txBody>
      </p:sp>
      <p:grpSp>
        <p:nvGrpSpPr>
          <p:cNvPr id="218161" name="Group 49"/>
          <p:cNvGrpSpPr/>
          <p:nvPr/>
        </p:nvGrpSpPr>
        <p:grpSpPr bwMode="auto">
          <a:xfrm>
            <a:off x="313002" y="2890294"/>
            <a:ext cx="9335029" cy="1820863"/>
            <a:chOff x="182" y="2409"/>
            <a:chExt cx="5428" cy="1147"/>
          </a:xfrm>
        </p:grpSpPr>
        <p:grpSp>
          <p:nvGrpSpPr>
            <p:cNvPr id="218157" name="Group 45"/>
            <p:cNvGrpSpPr/>
            <p:nvPr/>
          </p:nvGrpSpPr>
          <p:grpSpPr bwMode="auto">
            <a:xfrm>
              <a:off x="4423" y="2709"/>
              <a:ext cx="1187" cy="847"/>
              <a:chOff x="4423" y="2709"/>
              <a:chExt cx="1187" cy="847"/>
            </a:xfrm>
          </p:grpSpPr>
          <p:sp>
            <p:nvSpPr>
              <p:cNvPr id="218127" name="AutoShape 15"/>
              <p:cNvSpPr>
                <a:spLocks noChangeArrowheads="1"/>
              </p:cNvSpPr>
              <p:nvPr/>
            </p:nvSpPr>
            <p:spPr bwMode="auto">
              <a:xfrm flipV="1">
                <a:off x="4831" y="2709"/>
                <a:ext cx="186" cy="358"/>
              </a:xfrm>
              <a:prstGeom prst="upArrow">
                <a:avLst>
                  <a:gd name="adj1" fmla="val 50000"/>
                  <a:gd name="adj2" fmla="val 81801"/>
                </a:avLst>
              </a:prstGeom>
              <a:solidFill>
                <a:srgbClr val="3333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1">
                  <a:solidFill>
                    <a:srgbClr val="0000CC"/>
                  </a:solidFill>
                  <a:latin typeface="+mn-lt"/>
                  <a:ea typeface="黑体" panose="02010609060101010101" pitchFamily="2" charset="-122"/>
                </a:endParaRPr>
              </a:p>
            </p:txBody>
          </p:sp>
          <p:sp>
            <p:nvSpPr>
              <p:cNvPr id="218129" name="Text Box 17"/>
              <p:cNvSpPr txBox="1">
                <a:spLocks noChangeArrowheads="1"/>
              </p:cNvSpPr>
              <p:nvPr/>
            </p:nvSpPr>
            <p:spPr bwMode="auto">
              <a:xfrm>
                <a:off x="4423" y="3033"/>
                <a:ext cx="118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anose="02010609060101010101" pitchFamily="2" charset="-122"/>
                  </a:rPr>
                  <a:t>链路层及以下</a:t>
                </a:r>
                <a:endParaRPr kumimoji="1" lang="zh-CN" altLang="en-US" sz="2400" b="1" dirty="0">
                  <a:solidFill>
                    <a:srgbClr val="0000CC"/>
                  </a:solidFill>
                  <a:latin typeface="+mn-lt"/>
                  <a:ea typeface="黑体" panose="02010609060101010101" pitchFamily="2" charset="-122"/>
                </a:endParaRPr>
              </a:p>
              <a:p>
                <a:r>
                  <a:rPr kumimoji="1" lang="zh-CN" altLang="en-US" sz="2400" b="1" dirty="0">
                    <a:solidFill>
                      <a:srgbClr val="0000CC"/>
                    </a:solidFill>
                    <a:latin typeface="+mn-lt"/>
                    <a:ea typeface="黑体" panose="02010609060101010101" pitchFamily="2" charset="-122"/>
                  </a:rPr>
                  <a:t>使用硬件地址</a:t>
                </a:r>
                <a:endParaRPr kumimoji="1" lang="zh-CN" altLang="en-US" sz="2400" b="1" dirty="0">
                  <a:solidFill>
                    <a:srgbClr val="0000CC"/>
                  </a:solidFill>
                  <a:latin typeface="+mn-lt"/>
                  <a:ea typeface="黑体" panose="02010609060101010101" pitchFamily="2" charset="-122"/>
                </a:endParaRPr>
              </a:p>
            </p:txBody>
          </p:sp>
        </p:grpSp>
        <p:grpSp>
          <p:nvGrpSpPr>
            <p:cNvPr id="218159" name="Group 47"/>
            <p:cNvGrpSpPr/>
            <p:nvPr/>
          </p:nvGrpSpPr>
          <p:grpSpPr bwMode="auto">
            <a:xfrm>
              <a:off x="182" y="2409"/>
              <a:ext cx="835" cy="291"/>
              <a:chOff x="182" y="2409"/>
              <a:chExt cx="835" cy="291"/>
            </a:xfrm>
          </p:grpSpPr>
          <p:sp>
            <p:nvSpPr>
              <p:cNvPr id="218149" name="AutoShape 37"/>
              <p:cNvSpPr>
                <a:spLocks noChangeArrowheads="1"/>
              </p:cNvSpPr>
              <p:nvPr/>
            </p:nvSpPr>
            <p:spPr bwMode="auto">
              <a:xfrm>
                <a:off x="182" y="2427"/>
                <a:ext cx="802" cy="273"/>
              </a:xfrm>
              <a:prstGeom prst="wedgeRoundRectCallout">
                <a:avLst>
                  <a:gd name="adj1" fmla="val 72116"/>
                  <a:gd name="adj2" fmla="val 129167"/>
                  <a:gd name="adj3" fmla="val 16667"/>
                </a:avLst>
              </a:prstGeom>
              <a:solidFill>
                <a:srgbClr val="66FFFF"/>
              </a:solidFill>
              <a:ln w="9525">
                <a:solidFill>
                  <a:schemeClr val="tx1"/>
                </a:solidFill>
                <a:miter lim="800000"/>
              </a:ln>
              <a:effectLst>
                <a:outerShdw dist="35921" dir="2700000" algn="ctr" rotWithShape="0">
                  <a:schemeClr val="bg2"/>
                </a:outerShdw>
              </a:effectLst>
            </p:spPr>
            <p:txBody>
              <a:bodyPr/>
              <a:lstStyle/>
              <a:p>
                <a:pPr algn="ctr"/>
                <a:endParaRPr kumimoji="1" lang="zh-CN" altLang="zh-CN" sz="2400" b="1">
                  <a:solidFill>
                    <a:srgbClr val="0000CC"/>
                  </a:solidFill>
                  <a:latin typeface="+mn-lt"/>
                  <a:ea typeface="黑体" panose="02010609060101010101" pitchFamily="2" charset="-122"/>
                </a:endParaRPr>
              </a:p>
            </p:txBody>
          </p:sp>
          <p:sp>
            <p:nvSpPr>
              <p:cNvPr id="218150" name="Text Box 38"/>
              <p:cNvSpPr txBox="1">
                <a:spLocks noChangeArrowheads="1"/>
              </p:cNvSpPr>
              <p:nvPr/>
            </p:nvSpPr>
            <p:spPr bwMode="auto">
              <a:xfrm>
                <a:off x="190" y="2409"/>
                <a:ext cx="8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anose="02010609060101010101" pitchFamily="2" charset="-122"/>
                  </a:rPr>
                  <a:t>硬件地址</a:t>
                </a:r>
                <a:endParaRPr kumimoji="1" lang="zh-CN" altLang="en-US" sz="2400" b="1" dirty="0">
                  <a:solidFill>
                    <a:srgbClr val="0000CC"/>
                  </a:solidFill>
                  <a:latin typeface="+mn-lt"/>
                  <a:ea typeface="黑体" panose="02010609060101010101" pitchFamily="2" charset="-122"/>
                </a:endParaRPr>
              </a:p>
            </p:txBody>
          </p:sp>
        </p:grpSp>
      </p:grpSp>
      <p:grpSp>
        <p:nvGrpSpPr>
          <p:cNvPr id="218160" name="Group 48"/>
          <p:cNvGrpSpPr/>
          <p:nvPr/>
        </p:nvGrpSpPr>
        <p:grpSpPr bwMode="auto">
          <a:xfrm>
            <a:off x="1583929" y="1953668"/>
            <a:ext cx="8074421" cy="1412875"/>
            <a:chOff x="921" y="1819"/>
            <a:chExt cx="4695" cy="890"/>
          </a:xfrm>
        </p:grpSpPr>
        <p:grpSp>
          <p:nvGrpSpPr>
            <p:cNvPr id="218156" name="Group 44"/>
            <p:cNvGrpSpPr/>
            <p:nvPr/>
          </p:nvGrpSpPr>
          <p:grpSpPr bwMode="auto">
            <a:xfrm>
              <a:off x="4429" y="1854"/>
              <a:ext cx="1187" cy="855"/>
              <a:chOff x="4429" y="1854"/>
              <a:chExt cx="1187" cy="855"/>
            </a:xfrm>
          </p:grpSpPr>
          <p:sp>
            <p:nvSpPr>
              <p:cNvPr id="218126" name="AutoShape 14"/>
              <p:cNvSpPr>
                <a:spLocks noChangeArrowheads="1"/>
              </p:cNvSpPr>
              <p:nvPr/>
            </p:nvSpPr>
            <p:spPr bwMode="auto">
              <a:xfrm>
                <a:off x="4831" y="2352"/>
                <a:ext cx="186" cy="357"/>
              </a:xfrm>
              <a:prstGeom prst="upArrow">
                <a:avLst>
                  <a:gd name="adj1" fmla="val 50000"/>
                  <a:gd name="adj2" fmla="val 6947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1">
                  <a:solidFill>
                    <a:srgbClr val="0000CC"/>
                  </a:solidFill>
                  <a:latin typeface="+mn-lt"/>
                  <a:ea typeface="黑体" panose="02010609060101010101" pitchFamily="2" charset="-122"/>
                </a:endParaRPr>
              </a:p>
            </p:txBody>
          </p:sp>
          <p:sp>
            <p:nvSpPr>
              <p:cNvPr id="218128" name="Text Box 16"/>
              <p:cNvSpPr txBox="1">
                <a:spLocks noChangeArrowheads="1"/>
              </p:cNvSpPr>
              <p:nvPr/>
            </p:nvSpPr>
            <p:spPr bwMode="auto">
              <a:xfrm>
                <a:off x="4429" y="1854"/>
                <a:ext cx="118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anose="02010609060101010101" pitchFamily="2" charset="-122"/>
                  </a:rPr>
                  <a:t>网络层及以上</a:t>
                </a:r>
                <a:endParaRPr kumimoji="1" lang="zh-CN" altLang="en-US" sz="2400" b="1" dirty="0">
                  <a:solidFill>
                    <a:srgbClr val="0000CC"/>
                  </a:solidFill>
                  <a:latin typeface="+mn-lt"/>
                  <a:ea typeface="黑体" panose="02010609060101010101" pitchFamily="2" charset="-122"/>
                </a:endParaRPr>
              </a:p>
              <a:p>
                <a:r>
                  <a:rPr kumimoji="1" lang="zh-CN" altLang="en-US" sz="2400" b="1" dirty="0">
                    <a:solidFill>
                      <a:srgbClr val="0000CC"/>
                    </a:solidFill>
                    <a:latin typeface="+mn-lt"/>
                    <a:ea typeface="黑体" panose="02010609060101010101" pitchFamily="2" charset="-122"/>
                  </a:rPr>
                  <a:t> 使用 </a:t>
                </a:r>
                <a:r>
                  <a:rPr kumimoji="1" lang="en-US" altLang="zh-CN" sz="2400" b="1" dirty="0">
                    <a:solidFill>
                      <a:srgbClr val="0000CC"/>
                    </a:solidFill>
                    <a:latin typeface="+mn-lt"/>
                    <a:ea typeface="黑体" panose="02010609060101010101" pitchFamily="2" charset="-122"/>
                  </a:rPr>
                  <a:t>IP </a:t>
                </a:r>
                <a:r>
                  <a:rPr kumimoji="1" lang="zh-CN" altLang="en-US" sz="2400" b="1" dirty="0">
                    <a:solidFill>
                      <a:srgbClr val="0000CC"/>
                    </a:solidFill>
                    <a:latin typeface="+mn-lt"/>
                    <a:ea typeface="黑体" panose="02010609060101010101" pitchFamily="2" charset="-122"/>
                  </a:rPr>
                  <a:t>地址</a:t>
                </a:r>
                <a:endParaRPr kumimoji="1" lang="zh-CN" altLang="en-US" sz="2400" b="1" dirty="0">
                  <a:solidFill>
                    <a:srgbClr val="0000CC"/>
                  </a:solidFill>
                  <a:latin typeface="+mn-lt"/>
                  <a:ea typeface="黑体" panose="02010609060101010101" pitchFamily="2" charset="-122"/>
                </a:endParaRPr>
              </a:p>
            </p:txBody>
          </p:sp>
        </p:grpSp>
        <p:grpSp>
          <p:nvGrpSpPr>
            <p:cNvPr id="218158" name="Group 46"/>
            <p:cNvGrpSpPr/>
            <p:nvPr/>
          </p:nvGrpSpPr>
          <p:grpSpPr bwMode="auto">
            <a:xfrm>
              <a:off x="921" y="1819"/>
              <a:ext cx="688" cy="291"/>
              <a:chOff x="921" y="1819"/>
              <a:chExt cx="688" cy="291"/>
            </a:xfrm>
          </p:grpSpPr>
          <p:sp>
            <p:nvSpPr>
              <p:cNvPr id="218152" name="AutoShape 40"/>
              <p:cNvSpPr>
                <a:spLocks noChangeArrowheads="1"/>
              </p:cNvSpPr>
              <p:nvPr/>
            </p:nvSpPr>
            <p:spPr bwMode="auto">
              <a:xfrm>
                <a:off x="921" y="1826"/>
                <a:ext cx="654" cy="254"/>
              </a:xfrm>
              <a:prstGeom prst="wedgeRoundRectCallout">
                <a:avLst>
                  <a:gd name="adj1" fmla="val 72171"/>
                  <a:gd name="adj2" fmla="val 129134"/>
                  <a:gd name="adj3" fmla="val 16667"/>
                </a:avLst>
              </a:prstGeom>
              <a:solidFill>
                <a:srgbClr val="FF99FF"/>
              </a:solidFill>
              <a:ln w="9525">
                <a:solidFill>
                  <a:schemeClr val="tx1"/>
                </a:solidFill>
                <a:miter lim="800000"/>
              </a:ln>
              <a:effectLst>
                <a:outerShdw dist="35921" dir="2700000" algn="ctr" rotWithShape="0">
                  <a:schemeClr val="bg2"/>
                </a:outerShdw>
              </a:effectLst>
            </p:spPr>
            <p:txBody>
              <a:bodyPr/>
              <a:lstStyle/>
              <a:p>
                <a:pPr algn="ctr"/>
                <a:endParaRPr kumimoji="1" lang="zh-CN" altLang="zh-CN" sz="2400" b="1">
                  <a:solidFill>
                    <a:srgbClr val="0000CC"/>
                  </a:solidFill>
                  <a:latin typeface="+mn-lt"/>
                  <a:ea typeface="黑体" panose="02010609060101010101" pitchFamily="2" charset="-122"/>
                </a:endParaRPr>
              </a:p>
            </p:txBody>
          </p:sp>
          <p:sp>
            <p:nvSpPr>
              <p:cNvPr id="218153" name="Text Box 41"/>
              <p:cNvSpPr txBox="1">
                <a:spLocks noChangeArrowheads="1"/>
              </p:cNvSpPr>
              <p:nvPr/>
            </p:nvSpPr>
            <p:spPr bwMode="auto">
              <a:xfrm>
                <a:off x="927" y="1819"/>
                <a:ext cx="6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anose="02010609060101010101" pitchFamily="2" charset="-122"/>
                  </a:rPr>
                  <a:t>IP </a:t>
                </a:r>
                <a:r>
                  <a:rPr kumimoji="1" lang="zh-CN" altLang="en-US" sz="2400" b="1" dirty="0">
                    <a:solidFill>
                      <a:srgbClr val="0000CC"/>
                    </a:solidFill>
                    <a:latin typeface="+mn-lt"/>
                    <a:ea typeface="黑体" panose="02010609060101010101" pitchFamily="2" charset="-122"/>
                  </a:rPr>
                  <a:t>地址</a:t>
                </a:r>
                <a:endParaRPr kumimoji="1" lang="zh-CN" altLang="en-US" sz="2400" b="1" dirty="0">
                  <a:solidFill>
                    <a:srgbClr val="0000CC"/>
                  </a:solidFill>
                  <a:latin typeface="+mn-lt"/>
                  <a:ea typeface="黑体" panose="02010609060101010101" pitchFamily="2" charset="-122"/>
                </a:endParaRPr>
              </a:p>
            </p:txBody>
          </p:sp>
        </p:grpSp>
      </p:grpSp>
      <p:sp>
        <p:nvSpPr>
          <p:cNvPr id="218155" name="Rectangle 43"/>
          <p:cNvSpPr>
            <a:spLocks noChangeArrowheads="1"/>
          </p:cNvSpPr>
          <p:nvPr/>
        </p:nvSpPr>
        <p:spPr bwMode="auto">
          <a:xfrm>
            <a:off x="2626122" y="3614193"/>
            <a:ext cx="4091384" cy="4333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4" name="矩形 3"/>
          <p:cNvSpPr/>
          <p:nvPr/>
        </p:nvSpPr>
        <p:spPr>
          <a:xfrm>
            <a:off x="2432720" y="5703639"/>
            <a:ext cx="5472608" cy="461665"/>
          </a:xfrm>
          <a:prstGeom prst="rect">
            <a:avLst/>
          </a:prstGeom>
        </p:spPr>
        <p:txBody>
          <a:bodyPr wrap="square">
            <a:spAutoFit/>
          </a:bodyPr>
          <a:lstStyle/>
          <a:p>
            <a:pPr algn="ctr"/>
            <a:r>
              <a:rPr lang="en-US" altLang="zh-CN" sz="2400" b="1" dirty="0">
                <a:latin typeface="+mn-lt"/>
                <a:ea typeface="黑体" panose="02010609060101010101" pitchFamily="2" charset="-122"/>
              </a:rPr>
              <a:t>IP </a:t>
            </a:r>
            <a:r>
              <a:rPr lang="zh-CN" altLang="zh-CN" sz="2400" b="1" dirty="0">
                <a:latin typeface="+mn-lt"/>
                <a:ea typeface="黑体" panose="02010609060101010101" pitchFamily="2" charset="-122"/>
              </a:rPr>
              <a:t>地址与硬件地址的区别</a:t>
            </a:r>
            <a:endParaRPr lang="zh-CN" altLang="en-US" sz="2400" b="1" dirty="0">
              <a:latin typeface="+mn-lt"/>
              <a:ea typeface="黑体" panose="02010609060101010101" pitchFamily="2" charset="-122"/>
            </a:endParaRPr>
          </a:p>
        </p:txBody>
      </p:sp>
      <p:sp>
        <p:nvSpPr>
          <p:cNvPr id="5" name="矩形 4"/>
          <p:cNvSpPr/>
          <p:nvPr/>
        </p:nvSpPr>
        <p:spPr>
          <a:xfrm>
            <a:off x="344488" y="4437112"/>
            <a:ext cx="3376422" cy="1200329"/>
          </a:xfrm>
          <a:prstGeom prst="rect">
            <a:avLst/>
          </a:prstGeom>
          <a:solidFill>
            <a:srgbClr val="000099"/>
          </a:solidFill>
        </p:spPr>
        <p:txBody>
          <a:bodyPr wrap="square">
            <a:spAutoFit/>
          </a:bodyPr>
          <a:lstStyle/>
          <a:p>
            <a:r>
              <a:rPr lang="en-US" altLang="zh-CN" sz="2400" b="1" dirty="0">
                <a:solidFill>
                  <a:schemeClr val="bg1"/>
                </a:solidFill>
                <a:latin typeface="+mn-lt"/>
                <a:ea typeface="黑体" panose="02010609060101010101" pitchFamily="2" charset="-122"/>
              </a:rPr>
              <a:t>IP </a:t>
            </a:r>
            <a:r>
              <a:rPr lang="zh-CN" altLang="zh-CN" sz="2400" b="1" dirty="0">
                <a:solidFill>
                  <a:schemeClr val="bg1"/>
                </a:solidFill>
                <a:latin typeface="+mn-lt"/>
                <a:ea typeface="黑体" panose="02010609060101010101" pitchFamily="2" charset="-122"/>
              </a:rPr>
              <a:t>地址放在</a:t>
            </a:r>
            <a:r>
              <a:rPr lang="en-US" altLang="zh-CN" sz="2400" b="1" dirty="0">
                <a:solidFill>
                  <a:schemeClr val="bg1"/>
                </a:solidFill>
                <a:latin typeface="+mn-lt"/>
                <a:ea typeface="黑体" panose="02010609060101010101" pitchFamily="2" charset="-122"/>
              </a:rPr>
              <a:t> IP </a:t>
            </a:r>
            <a:r>
              <a:rPr lang="zh-CN" altLang="zh-CN" sz="2400" b="1" dirty="0">
                <a:solidFill>
                  <a:schemeClr val="bg1"/>
                </a:solidFill>
                <a:latin typeface="+mn-lt"/>
                <a:ea typeface="黑体" panose="02010609060101010101" pitchFamily="2" charset="-122"/>
              </a:rPr>
              <a:t>数据报的首部，而硬件地址则放在</a:t>
            </a:r>
            <a:r>
              <a:rPr lang="en-US" altLang="zh-CN" sz="2400" b="1" dirty="0">
                <a:solidFill>
                  <a:schemeClr val="bg1"/>
                </a:solidFill>
                <a:latin typeface="+mn-lt"/>
                <a:ea typeface="黑体" panose="02010609060101010101" pitchFamily="2" charset="-122"/>
              </a:rPr>
              <a:t> MAC </a:t>
            </a:r>
            <a:r>
              <a:rPr lang="zh-CN" altLang="zh-CN" sz="2400" b="1" dirty="0">
                <a:solidFill>
                  <a:schemeClr val="bg1"/>
                </a:solidFill>
                <a:latin typeface="+mn-lt"/>
                <a:ea typeface="黑体" panose="02010609060101010101" pitchFamily="2" charset="-122"/>
              </a:rPr>
              <a:t>帧的首部</a:t>
            </a:r>
            <a:r>
              <a:rPr lang="zh-CN" altLang="en-US" sz="2400" b="1" dirty="0">
                <a:solidFill>
                  <a:schemeClr val="bg1"/>
                </a:solidFill>
                <a:latin typeface="+mn-lt"/>
                <a:ea typeface="黑体" panose="02010609060101010101" pitchFamily="2" charset="-122"/>
              </a:rPr>
              <a:t>。</a:t>
            </a:r>
            <a:endParaRPr lang="zh-CN" altLang="en-US" sz="2400" b="1" dirty="0">
              <a:solidFill>
                <a:schemeClr val="bg1"/>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218160"/>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2181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4908" y="1300001"/>
            <a:ext cx="9663509" cy="1658194"/>
            <a:chOff x="104908" y="116632"/>
            <a:chExt cx="9663509" cy="1658194"/>
          </a:xfrm>
        </p:grpSpPr>
        <p:sp>
          <p:nvSpPr>
            <p:cNvPr id="453634" name="Freeform 2"/>
            <p:cNvSpPr/>
            <p:nvPr/>
          </p:nvSpPr>
          <p:spPr bwMode="auto">
            <a:xfrm>
              <a:off x="2801542" y="1239838"/>
              <a:ext cx="270007"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35" name="Freeform 3"/>
            <p:cNvSpPr/>
            <p:nvPr/>
          </p:nvSpPr>
          <p:spPr bwMode="auto">
            <a:xfrm>
              <a:off x="5775061" y="1239838"/>
              <a:ext cx="184018" cy="531812"/>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36" name="Line 4"/>
            <p:cNvSpPr>
              <a:spLocks noChangeShapeType="1"/>
            </p:cNvSpPr>
            <p:nvPr/>
          </p:nvSpPr>
          <p:spPr bwMode="auto">
            <a:xfrm rot="-5400000">
              <a:off x="9075209" y="1504818"/>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37" name="Line 5"/>
            <p:cNvSpPr>
              <a:spLocks noChangeShapeType="1"/>
            </p:cNvSpPr>
            <p:nvPr/>
          </p:nvSpPr>
          <p:spPr bwMode="auto">
            <a:xfrm rot="-5400000">
              <a:off x="242359" y="1504818"/>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38" name="Line 6"/>
            <p:cNvSpPr>
              <a:spLocks noChangeShapeType="1"/>
            </p:cNvSpPr>
            <p:nvPr/>
          </p:nvSpPr>
          <p:spPr bwMode="auto">
            <a:xfrm>
              <a:off x="252811" y="1773238"/>
              <a:ext cx="280326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39" name="Text Box 7"/>
            <p:cNvSpPr txBox="1">
              <a:spLocks noChangeArrowheads="1"/>
            </p:cNvSpPr>
            <p:nvPr/>
          </p:nvSpPr>
          <p:spPr bwMode="auto">
            <a:xfrm>
              <a:off x="529696"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453640" name="Text Box 8"/>
            <p:cNvSpPr txBox="1">
              <a:spLocks noChangeArrowheads="1"/>
            </p:cNvSpPr>
            <p:nvPr/>
          </p:nvSpPr>
          <p:spPr bwMode="auto">
            <a:xfrm>
              <a:off x="5180012"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453641" name="Text Box 9"/>
            <p:cNvSpPr txBox="1">
              <a:spLocks noChangeArrowheads="1"/>
            </p:cNvSpPr>
            <p:nvPr/>
          </p:nvSpPr>
          <p:spPr bwMode="auto">
            <a:xfrm>
              <a:off x="380761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453642" name="Text Box 10"/>
            <p:cNvSpPr txBox="1">
              <a:spLocks noChangeArrowheads="1"/>
            </p:cNvSpPr>
            <p:nvPr/>
          </p:nvSpPr>
          <p:spPr bwMode="auto">
            <a:xfrm>
              <a:off x="2206494"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453643" name="Line 11"/>
            <p:cNvSpPr>
              <a:spLocks noChangeShapeType="1"/>
            </p:cNvSpPr>
            <p:nvPr/>
          </p:nvSpPr>
          <p:spPr bwMode="auto">
            <a:xfrm>
              <a:off x="6540368" y="1773238"/>
              <a:ext cx="3143779"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44" name="Text Box 12"/>
            <p:cNvSpPr txBox="1">
              <a:spLocks noChangeArrowheads="1"/>
            </p:cNvSpPr>
            <p:nvPr/>
          </p:nvSpPr>
          <p:spPr bwMode="auto">
            <a:xfrm>
              <a:off x="678113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453645" name="Text Box 13"/>
            <p:cNvSpPr txBox="1">
              <a:spLocks noChangeArrowheads="1"/>
            </p:cNvSpPr>
            <p:nvPr/>
          </p:nvSpPr>
          <p:spPr bwMode="auto">
            <a:xfrm>
              <a:off x="174453" y="116632"/>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453646" name="Text Box 14"/>
            <p:cNvSpPr txBox="1">
              <a:spLocks noChangeArrowheads="1"/>
            </p:cNvSpPr>
            <p:nvPr/>
          </p:nvSpPr>
          <p:spPr bwMode="auto">
            <a:xfrm>
              <a:off x="8481392" y="116632"/>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2</a:t>
              </a:r>
              <a:endParaRPr kumimoji="1" lang="en-US" altLang="zh-CN" sz="1800" b="1" dirty="0">
                <a:solidFill>
                  <a:srgbClr val="0000CC"/>
                </a:solidFill>
                <a:latin typeface="+mn-lt"/>
                <a:ea typeface="黑体" panose="02010609060101010101" pitchFamily="2" charset="-122"/>
              </a:endParaRPr>
            </a:p>
          </p:txBody>
        </p:sp>
        <p:sp>
          <p:nvSpPr>
            <p:cNvPr id="453647" name="Line 15"/>
            <p:cNvSpPr>
              <a:spLocks noChangeShapeType="1"/>
            </p:cNvSpPr>
            <p:nvPr/>
          </p:nvSpPr>
          <p:spPr bwMode="auto">
            <a:xfrm>
              <a:off x="3566848" y="1773238"/>
              <a:ext cx="2462742"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48" name="Freeform 16"/>
            <p:cNvSpPr/>
            <p:nvPr/>
          </p:nvSpPr>
          <p:spPr bwMode="auto">
            <a:xfrm flipH="1">
              <a:off x="6540368" y="1239838"/>
              <a:ext cx="254529"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49" name="Freeform 17"/>
            <p:cNvSpPr/>
            <p:nvPr/>
          </p:nvSpPr>
          <p:spPr bwMode="auto">
            <a:xfrm flipH="1">
              <a:off x="3635639" y="1239839"/>
              <a:ext cx="185738" cy="534987"/>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650" name="Text Box 18"/>
            <p:cNvSpPr txBox="1">
              <a:spLocks noChangeArrowheads="1"/>
            </p:cNvSpPr>
            <p:nvPr/>
          </p:nvSpPr>
          <p:spPr bwMode="auto">
            <a:xfrm>
              <a:off x="2768865" y="67945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baseline="-25000">
                <a:solidFill>
                  <a:srgbClr val="0000CC"/>
                </a:solidFill>
                <a:latin typeface="+mn-lt"/>
                <a:ea typeface="黑体" panose="02010609060101010101" pitchFamily="2" charset="-122"/>
              </a:endParaRPr>
            </a:p>
          </p:txBody>
        </p:sp>
        <p:pic>
          <p:nvPicPr>
            <p:cNvPr id="453651"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908" y="496888"/>
              <a:ext cx="9269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52"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9331" y="985839"/>
              <a:ext cx="835819"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3653"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43169" y="477838"/>
              <a:ext cx="92524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54"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1290" y="963614"/>
              <a:ext cx="83409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3655" name="AutoShape 23"/>
            <p:cNvSpPr>
              <a:spLocks noChangeArrowheads="1"/>
            </p:cNvSpPr>
            <p:nvPr/>
          </p:nvSpPr>
          <p:spPr bwMode="auto">
            <a:xfrm flipV="1">
              <a:off x="1084633" y="548679"/>
              <a:ext cx="1716909" cy="348258"/>
            </a:xfrm>
            <a:prstGeom prst="wedgeRoundRectCallout">
              <a:avLst>
                <a:gd name="adj1" fmla="val -53217"/>
                <a:gd name="adj2" fmla="val -195611"/>
                <a:gd name="adj3" fmla="val 16667"/>
              </a:avLst>
            </a:prstGeom>
            <a:solidFill>
              <a:srgbClr val="66FFFF"/>
            </a:solidFill>
            <a:ln w="9525">
              <a:solidFill>
                <a:schemeClr val="tx1"/>
              </a:solidFill>
              <a:miter lim="800000"/>
            </a:ln>
            <a:effectLst/>
          </p:spPr>
          <p:txBody>
            <a:bodyPr rot="10800000" wrap="none" anchor="ctr"/>
            <a:lstStyle/>
            <a:p>
              <a:pPr algn="ctr"/>
              <a:r>
                <a:rPr kumimoji="1" lang="en-US" altLang="zh-CN" b="1" dirty="0">
                  <a:solidFill>
                    <a:srgbClr val="0000CC"/>
                  </a:solidFill>
                  <a:ea typeface="黑体" panose="02010609060101010101" pitchFamily="2" charset="-122"/>
                </a:rPr>
                <a:t>HA </a:t>
              </a:r>
              <a:r>
                <a:rPr kumimoji="1" lang="zh-CN" altLang="en-US" b="1" dirty="0">
                  <a:solidFill>
                    <a:srgbClr val="0000CC"/>
                  </a:solidFill>
                  <a:ea typeface="黑体" panose="02010609060101010101" pitchFamily="2" charset="-122"/>
                </a:rPr>
                <a:t>为硬件地址</a:t>
              </a:r>
              <a:endParaRPr kumimoji="1" lang="zh-CN" altLang="en-US" b="1" dirty="0">
                <a:solidFill>
                  <a:srgbClr val="0000CC"/>
                </a:solidFill>
                <a:ea typeface="黑体" panose="02010609060101010101" pitchFamily="2" charset="-122"/>
              </a:endParaRPr>
            </a:p>
          </p:txBody>
        </p:sp>
        <p:sp>
          <p:nvSpPr>
            <p:cNvPr id="453657" name="Text Box 25"/>
            <p:cNvSpPr txBox="1">
              <a:spLocks noChangeArrowheads="1"/>
            </p:cNvSpPr>
            <p:nvPr/>
          </p:nvSpPr>
          <p:spPr bwMode="auto">
            <a:xfrm>
              <a:off x="5673594" y="68580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路由器 </a:t>
              </a:r>
              <a:r>
                <a:rPr kumimoji="1" lang="en-US" altLang="zh-CN" sz="1800" b="1" dirty="0">
                  <a:solidFill>
                    <a:srgbClr val="0000CC"/>
                  </a:solidFill>
                  <a:latin typeface="+mn-lt"/>
                  <a:ea typeface="黑体" panose="02010609060101010101" pitchFamily="2" charset="-122"/>
                </a:rPr>
                <a:t>R</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453658" name="Text Box 26"/>
            <p:cNvSpPr txBox="1">
              <a:spLocks noChangeArrowheads="1"/>
            </p:cNvSpPr>
            <p:nvPr/>
          </p:nvSpPr>
          <p:spPr bwMode="auto">
            <a:xfrm>
              <a:off x="8726223"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453659" name="Text Box 27"/>
            <p:cNvSpPr txBox="1">
              <a:spLocks noChangeArrowheads="1"/>
            </p:cNvSpPr>
            <p:nvPr/>
          </p:nvSpPr>
          <p:spPr bwMode="auto">
            <a:xfrm>
              <a:off x="304404" y="5603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453660" name="Text Box 28"/>
            <p:cNvSpPr txBox="1">
              <a:spLocks noChangeArrowheads="1"/>
            </p:cNvSpPr>
            <p:nvPr/>
          </p:nvSpPr>
          <p:spPr bwMode="auto">
            <a:xfrm>
              <a:off x="9061583" y="544513"/>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453661" name="Text Box 29"/>
            <p:cNvSpPr txBox="1">
              <a:spLocks noChangeArrowheads="1"/>
            </p:cNvSpPr>
            <p:nvPr/>
          </p:nvSpPr>
          <p:spPr bwMode="auto">
            <a:xfrm>
              <a:off x="132080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sp>
          <p:nvSpPr>
            <p:cNvPr id="453662" name="Text Box 30"/>
            <p:cNvSpPr txBox="1">
              <a:spLocks noChangeArrowheads="1"/>
            </p:cNvSpPr>
            <p:nvPr/>
          </p:nvSpPr>
          <p:spPr bwMode="auto">
            <a:xfrm>
              <a:off x="438031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sp>
          <p:nvSpPr>
            <p:cNvPr id="453663" name="Text Box 31"/>
            <p:cNvSpPr txBox="1">
              <a:spLocks noChangeArrowheads="1"/>
            </p:cNvSpPr>
            <p:nvPr/>
          </p:nvSpPr>
          <p:spPr bwMode="auto">
            <a:xfrm>
              <a:off x="7644474"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grpSp>
      <p:sp>
        <p:nvSpPr>
          <p:cNvPr id="453740" name="Text Box 108"/>
          <p:cNvSpPr txBox="1">
            <a:spLocks noChangeArrowheads="1"/>
          </p:cNvSpPr>
          <p:nvPr/>
        </p:nvSpPr>
        <p:spPr bwMode="auto">
          <a:xfrm>
            <a:off x="1907101" y="3316225"/>
            <a:ext cx="5524269" cy="904863"/>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b="1" dirty="0">
                <a:solidFill>
                  <a:srgbClr val="0000CC"/>
                </a:solidFill>
                <a:latin typeface="+mn-lt"/>
                <a:ea typeface="黑体" panose="02010609060101010101" pitchFamily="2" charset="-122"/>
              </a:rPr>
              <a:t>通信的路径：</a:t>
            </a:r>
            <a:endParaRPr lang="zh-CN" altLang="en-US" sz="2400" b="1" dirty="0">
              <a:solidFill>
                <a:srgbClr val="0000CC"/>
              </a:solidFill>
              <a:latin typeface="+mn-lt"/>
              <a:ea typeface="黑体" panose="02010609060101010101" pitchFamily="2" charset="-122"/>
            </a:endParaRPr>
          </a:p>
          <a:p>
            <a:pPr algn="ctr">
              <a:lnSpc>
                <a:spcPct val="110000"/>
              </a:lnSpc>
              <a:spcAft>
                <a:spcPct val="30000"/>
              </a:spcAft>
            </a:pPr>
            <a:r>
              <a:rPr lang="en-US" altLang="zh-CN" sz="2400" b="1" dirty="0">
                <a:solidFill>
                  <a:srgbClr val="0000CC"/>
                </a:solidFill>
                <a:latin typeface="+mn-lt"/>
                <a:ea typeface="黑体" panose="02010609060101010101" pitchFamily="2" charset="-122"/>
              </a:rPr>
              <a:t>H</a:t>
            </a:r>
            <a:r>
              <a:rPr lang="en-US" altLang="zh-CN" sz="2400" b="1" baseline="-25000" dirty="0">
                <a:solidFill>
                  <a:srgbClr val="0000CC"/>
                </a:solidFill>
                <a:latin typeface="+mn-lt"/>
                <a:ea typeface="黑体" panose="02010609060101010101" pitchFamily="2" charset="-122"/>
              </a:rPr>
              <a:t>1</a:t>
            </a:r>
            <a:r>
              <a:rPr lang="en-US" altLang="zh-CN" sz="2400" b="1" dirty="0">
                <a:solidFill>
                  <a:srgbClr val="0000CC"/>
                </a:solidFill>
                <a:latin typeface="+mn-lt"/>
                <a:ea typeface="黑体" panose="02010609060101010101" pitchFamily="2" charset="-122"/>
              </a:rPr>
              <a:t>→</a:t>
            </a:r>
            <a:r>
              <a:rPr lang="zh-CN" altLang="en-US" sz="2400" b="1" dirty="0">
                <a:solidFill>
                  <a:srgbClr val="0000CC"/>
                </a:solidFill>
                <a:latin typeface="+mn-lt"/>
                <a:ea typeface="黑体" panose="02010609060101010101" pitchFamily="2" charset="-122"/>
              </a:rPr>
              <a:t>经过 </a:t>
            </a:r>
            <a:r>
              <a:rPr lang="en-US" altLang="zh-CN" sz="2400" b="1" dirty="0">
                <a:solidFill>
                  <a:srgbClr val="0000CC"/>
                </a:solidFill>
                <a:latin typeface="+mn-lt"/>
                <a:ea typeface="黑体" panose="02010609060101010101" pitchFamily="2" charset="-122"/>
              </a:rPr>
              <a:t>R</a:t>
            </a:r>
            <a:r>
              <a:rPr lang="en-US" altLang="zh-CN" sz="2400" b="1" baseline="-25000" dirty="0">
                <a:solidFill>
                  <a:srgbClr val="0000CC"/>
                </a:solidFill>
                <a:latin typeface="+mn-lt"/>
                <a:ea typeface="黑体" panose="02010609060101010101" pitchFamily="2" charset="-122"/>
              </a:rPr>
              <a:t>1 </a:t>
            </a:r>
            <a:r>
              <a:rPr lang="zh-CN" altLang="en-US" sz="2400" b="1" dirty="0">
                <a:solidFill>
                  <a:srgbClr val="0000CC"/>
                </a:solidFill>
                <a:latin typeface="+mn-lt"/>
                <a:ea typeface="黑体" panose="02010609060101010101" pitchFamily="2" charset="-122"/>
              </a:rPr>
              <a:t>转发→再经过 </a:t>
            </a:r>
            <a:r>
              <a:rPr lang="en-US" altLang="zh-CN" sz="2400" b="1" dirty="0">
                <a:solidFill>
                  <a:srgbClr val="0000CC"/>
                </a:solidFill>
                <a:latin typeface="+mn-lt"/>
                <a:ea typeface="黑体" panose="02010609060101010101" pitchFamily="2" charset="-122"/>
              </a:rPr>
              <a:t>R</a:t>
            </a:r>
            <a:r>
              <a:rPr lang="en-US" altLang="zh-CN" sz="2400" b="1" baseline="-25000" dirty="0">
                <a:solidFill>
                  <a:srgbClr val="0000CC"/>
                </a:solidFill>
                <a:latin typeface="+mn-lt"/>
                <a:ea typeface="黑体" panose="02010609060101010101" pitchFamily="2" charset="-122"/>
              </a:rPr>
              <a:t>2 </a:t>
            </a:r>
            <a:r>
              <a:rPr lang="zh-CN" altLang="en-US" sz="2400" b="1" dirty="0">
                <a:solidFill>
                  <a:srgbClr val="0000CC"/>
                </a:solidFill>
                <a:latin typeface="+mn-lt"/>
                <a:ea typeface="黑体" panose="02010609060101010101" pitchFamily="2" charset="-122"/>
              </a:rPr>
              <a:t>转发→</a:t>
            </a:r>
            <a:r>
              <a:rPr lang="en-US" altLang="zh-CN" sz="2400" b="1" dirty="0">
                <a:solidFill>
                  <a:srgbClr val="0000CC"/>
                </a:solidFill>
                <a:latin typeface="+mn-lt"/>
                <a:ea typeface="黑体" panose="02010609060101010101" pitchFamily="2" charset="-122"/>
              </a:rPr>
              <a:t>H</a:t>
            </a:r>
            <a:r>
              <a:rPr lang="en-US" altLang="zh-CN" sz="2400" b="1" baseline="-25000" dirty="0">
                <a:solidFill>
                  <a:srgbClr val="0000CC"/>
                </a:solidFill>
                <a:latin typeface="+mn-lt"/>
                <a:ea typeface="黑体" panose="02010609060101010101" pitchFamily="2" charset="-122"/>
              </a:rPr>
              <a:t>2</a:t>
            </a:r>
            <a:endParaRPr lang="en-US" altLang="zh-CN" sz="2400" b="1" dirty="0">
              <a:solidFill>
                <a:srgbClr val="0000CC"/>
              </a:solidFill>
              <a:latin typeface="+mn-lt"/>
              <a:ea typeface="黑体" panose="02010609060101010101" pitchFamily="2" charset="-122"/>
            </a:endParaRPr>
          </a:p>
        </p:txBody>
      </p:sp>
      <p:sp>
        <p:nvSpPr>
          <p:cNvPr id="453741" name="Arc 109"/>
          <p:cNvSpPr/>
          <p:nvPr/>
        </p:nvSpPr>
        <p:spPr bwMode="auto">
          <a:xfrm rot="2655715" flipV="1">
            <a:off x="1007799" y="1477058"/>
            <a:ext cx="1716352" cy="1728787"/>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rgbClr val="C00000"/>
            </a:solidFill>
            <a:rou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742" name="Arc 110"/>
          <p:cNvSpPr/>
          <p:nvPr/>
        </p:nvSpPr>
        <p:spPr bwMode="auto">
          <a:xfrm rot="2655715" flipV="1">
            <a:off x="4017434" y="1443719"/>
            <a:ext cx="1716352" cy="1728788"/>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rgbClr val="C00000"/>
            </a:solidFill>
            <a:rou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743" name="Arc 111"/>
          <p:cNvSpPr/>
          <p:nvPr/>
        </p:nvSpPr>
        <p:spPr bwMode="auto">
          <a:xfrm rot="2655715" flipV="1">
            <a:off x="7027069" y="1410383"/>
            <a:ext cx="1716352" cy="1728787"/>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rgbClr val="C00000"/>
            </a:solidFill>
            <a:rou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3744" name="Text Box 112"/>
          <p:cNvSpPr txBox="1">
            <a:spLocks noChangeArrowheads="1"/>
          </p:cNvSpPr>
          <p:nvPr/>
        </p:nvSpPr>
        <p:spPr bwMode="auto">
          <a:xfrm>
            <a:off x="2552420" y="1211970"/>
            <a:ext cx="1475084" cy="448071"/>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2000" b="1" dirty="0">
                <a:solidFill>
                  <a:srgbClr val="0000CC"/>
                </a:solidFill>
                <a:latin typeface="+mn-lt"/>
                <a:ea typeface="黑体" panose="02010609060101010101" pitchFamily="2" charset="-122"/>
              </a:rPr>
              <a:t>查找路由表</a:t>
            </a:r>
            <a:endParaRPr lang="zh-CN" altLang="en-US" sz="2000" b="1" dirty="0">
              <a:solidFill>
                <a:srgbClr val="0000CC"/>
              </a:solidFill>
              <a:latin typeface="+mn-lt"/>
              <a:ea typeface="黑体" panose="02010609060101010101" pitchFamily="2" charset="-122"/>
            </a:endParaRPr>
          </a:p>
        </p:txBody>
      </p:sp>
      <p:sp>
        <p:nvSpPr>
          <p:cNvPr id="453745" name="Text Box 113"/>
          <p:cNvSpPr txBox="1">
            <a:spLocks noChangeArrowheads="1"/>
          </p:cNvSpPr>
          <p:nvPr/>
        </p:nvSpPr>
        <p:spPr bwMode="auto">
          <a:xfrm>
            <a:off x="5439950" y="1211970"/>
            <a:ext cx="1475084" cy="448071"/>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2000" b="1" dirty="0">
                <a:solidFill>
                  <a:srgbClr val="0000CC"/>
                </a:solidFill>
                <a:latin typeface="+mn-lt"/>
                <a:ea typeface="黑体" panose="02010609060101010101" pitchFamily="2" charset="-122"/>
              </a:rPr>
              <a:t>查找路由表</a:t>
            </a:r>
            <a:endParaRPr lang="zh-CN" altLang="en-US" sz="2000" b="1" dirty="0">
              <a:solidFill>
                <a:srgbClr val="0000CC"/>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453740"/>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453741"/>
                                        </p:tgtEl>
                                        <p:attrNameLst>
                                          <p:attrName>style.visibility</p:attrName>
                                        </p:attrNameLst>
                                      </p:cBhvr>
                                      <p:to>
                                        <p:strVal val="visible"/>
                                      </p:to>
                                    </p:set>
                                    <p:animEffect transition="in" filter="wipe(left)">
                                      <p:cBhvr>
                                        <p:cTn id="10" dur="1000"/>
                                        <p:tgtEl>
                                          <p:spTgt spid="453741"/>
                                        </p:tgtEl>
                                      </p:cBhvr>
                                    </p:animEffect>
                                  </p:childTnLst>
                                </p:cTn>
                              </p:par>
                            </p:childTnLst>
                          </p:cTn>
                        </p:par>
                        <p:par>
                          <p:cTn id="11" fill="hold">
                            <p:stCondLst>
                              <p:cond delay="2000"/>
                            </p:stCondLst>
                            <p:childTnLst>
                              <p:par>
                                <p:cTn id="12" presetID="1" presetClass="exit" presetSubtype="0" fill="hold" grpId="1" nodeType="afterEffect">
                                  <p:stCondLst>
                                    <p:cond delay="500"/>
                                  </p:stCondLst>
                                  <p:childTnLst>
                                    <p:set>
                                      <p:cBhvr>
                                        <p:cTn id="13" dur="1" fill="hold">
                                          <p:stCondLst>
                                            <p:cond delay="0"/>
                                          </p:stCondLst>
                                        </p:cTn>
                                        <p:tgtEl>
                                          <p:spTgt spid="453741"/>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grpId="0" nodeType="afterEffect">
                                  <p:stCondLst>
                                    <p:cond delay="500"/>
                                  </p:stCondLst>
                                  <p:childTnLst>
                                    <p:set>
                                      <p:cBhvr>
                                        <p:cTn id="16" dur="1" fill="hold">
                                          <p:stCondLst>
                                            <p:cond delay="0"/>
                                          </p:stCondLst>
                                        </p:cTn>
                                        <p:tgtEl>
                                          <p:spTgt spid="453744"/>
                                        </p:tgtEl>
                                        <p:attrNameLst>
                                          <p:attrName>style.visibility</p:attrName>
                                        </p:attrNameLst>
                                      </p:cBhvr>
                                      <p:to>
                                        <p:strVal val="visible"/>
                                      </p:to>
                                    </p:set>
                                  </p:childTnLst>
                                </p:cTn>
                              </p:par>
                            </p:childTnLst>
                          </p:cTn>
                        </p:par>
                        <p:par>
                          <p:cTn id="17" fill="hold">
                            <p:stCondLst>
                              <p:cond delay="3000"/>
                            </p:stCondLst>
                            <p:childTnLst>
                              <p:par>
                                <p:cTn id="18" presetID="1" presetClass="exit" presetSubtype="0" fill="hold" grpId="1" nodeType="afterEffect">
                                  <p:stCondLst>
                                    <p:cond delay="1000"/>
                                  </p:stCondLst>
                                  <p:childTnLst>
                                    <p:set>
                                      <p:cBhvr>
                                        <p:cTn id="19" dur="1" fill="hold">
                                          <p:stCondLst>
                                            <p:cond delay="0"/>
                                          </p:stCondLst>
                                        </p:cTn>
                                        <p:tgtEl>
                                          <p:spTgt spid="453744"/>
                                        </p:tgtEl>
                                        <p:attrNameLst>
                                          <p:attrName>style.visibility</p:attrName>
                                        </p:attrNameLst>
                                      </p:cBhvr>
                                      <p:to>
                                        <p:strVal val="hidden"/>
                                      </p:to>
                                    </p:se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453742"/>
                                        </p:tgtEl>
                                        <p:attrNameLst>
                                          <p:attrName>style.visibility</p:attrName>
                                        </p:attrNameLst>
                                      </p:cBhvr>
                                      <p:to>
                                        <p:strVal val="visible"/>
                                      </p:to>
                                    </p:set>
                                    <p:animEffect transition="in" filter="wipe(left)">
                                      <p:cBhvr>
                                        <p:cTn id="23" dur="1000"/>
                                        <p:tgtEl>
                                          <p:spTgt spid="453742"/>
                                        </p:tgtEl>
                                      </p:cBhvr>
                                    </p:animEffect>
                                  </p:childTnLst>
                                </p:cTn>
                              </p:par>
                            </p:childTnLst>
                          </p:cTn>
                        </p:par>
                        <p:par>
                          <p:cTn id="24" fill="hold">
                            <p:stCondLst>
                              <p:cond delay="5000"/>
                            </p:stCondLst>
                            <p:childTnLst>
                              <p:par>
                                <p:cTn id="25" presetID="1" presetClass="exit" presetSubtype="0" fill="hold" grpId="1" nodeType="afterEffect">
                                  <p:stCondLst>
                                    <p:cond delay="500"/>
                                  </p:stCondLst>
                                  <p:childTnLst>
                                    <p:set>
                                      <p:cBhvr>
                                        <p:cTn id="26" dur="1" fill="hold">
                                          <p:stCondLst>
                                            <p:cond delay="0"/>
                                          </p:stCondLst>
                                        </p:cTn>
                                        <p:tgtEl>
                                          <p:spTgt spid="453742"/>
                                        </p:tgtEl>
                                        <p:attrNameLst>
                                          <p:attrName>style.visibility</p:attrName>
                                        </p:attrNameLst>
                                      </p:cBhvr>
                                      <p:to>
                                        <p:strVal val="hidden"/>
                                      </p:to>
                                    </p:set>
                                  </p:childTnLst>
                                </p:cTn>
                              </p:par>
                            </p:childTnLst>
                          </p:cTn>
                        </p:par>
                        <p:par>
                          <p:cTn id="27" fill="hold">
                            <p:stCondLst>
                              <p:cond delay="5500"/>
                            </p:stCondLst>
                            <p:childTnLst>
                              <p:par>
                                <p:cTn id="28" presetID="1" presetClass="entr" presetSubtype="0" fill="hold" grpId="0" nodeType="afterEffect">
                                  <p:stCondLst>
                                    <p:cond delay="500"/>
                                  </p:stCondLst>
                                  <p:childTnLst>
                                    <p:set>
                                      <p:cBhvr>
                                        <p:cTn id="29" dur="1" fill="hold">
                                          <p:stCondLst>
                                            <p:cond delay="0"/>
                                          </p:stCondLst>
                                        </p:cTn>
                                        <p:tgtEl>
                                          <p:spTgt spid="453745"/>
                                        </p:tgtEl>
                                        <p:attrNameLst>
                                          <p:attrName>style.visibility</p:attrName>
                                        </p:attrNameLst>
                                      </p:cBhvr>
                                      <p:to>
                                        <p:strVal val="visible"/>
                                      </p:to>
                                    </p:set>
                                  </p:childTnLst>
                                </p:cTn>
                              </p:par>
                            </p:childTnLst>
                          </p:cTn>
                        </p:par>
                        <p:par>
                          <p:cTn id="30" fill="hold">
                            <p:stCondLst>
                              <p:cond delay="6000"/>
                            </p:stCondLst>
                            <p:childTnLst>
                              <p:par>
                                <p:cTn id="31" presetID="1" presetClass="exit" presetSubtype="0" fill="hold" grpId="1" nodeType="afterEffect">
                                  <p:stCondLst>
                                    <p:cond delay="1000"/>
                                  </p:stCondLst>
                                  <p:childTnLst>
                                    <p:set>
                                      <p:cBhvr>
                                        <p:cTn id="32" dur="1" fill="hold">
                                          <p:stCondLst>
                                            <p:cond delay="0"/>
                                          </p:stCondLst>
                                        </p:cTn>
                                        <p:tgtEl>
                                          <p:spTgt spid="453745"/>
                                        </p:tgtEl>
                                        <p:attrNameLst>
                                          <p:attrName>style.visibility</p:attrName>
                                        </p:attrNameLst>
                                      </p:cBhvr>
                                      <p:to>
                                        <p:strVal val="hidden"/>
                                      </p:to>
                                    </p:set>
                                  </p:childTnLst>
                                </p:cTn>
                              </p:par>
                            </p:childTnLst>
                          </p:cTn>
                        </p:par>
                        <p:par>
                          <p:cTn id="33" fill="hold">
                            <p:stCondLst>
                              <p:cond delay="7000"/>
                            </p:stCondLst>
                            <p:childTnLst>
                              <p:par>
                                <p:cTn id="34" presetID="22" presetClass="entr" presetSubtype="8" fill="hold" grpId="0" nodeType="afterEffect">
                                  <p:stCondLst>
                                    <p:cond delay="0"/>
                                  </p:stCondLst>
                                  <p:childTnLst>
                                    <p:set>
                                      <p:cBhvr>
                                        <p:cTn id="35" dur="1" fill="hold">
                                          <p:stCondLst>
                                            <p:cond delay="0"/>
                                          </p:stCondLst>
                                        </p:cTn>
                                        <p:tgtEl>
                                          <p:spTgt spid="453743"/>
                                        </p:tgtEl>
                                        <p:attrNameLst>
                                          <p:attrName>style.visibility</p:attrName>
                                        </p:attrNameLst>
                                      </p:cBhvr>
                                      <p:to>
                                        <p:strVal val="visible"/>
                                      </p:to>
                                    </p:set>
                                    <p:animEffect transition="in" filter="wipe(left)">
                                      <p:cBhvr>
                                        <p:cTn id="36" dur="1000"/>
                                        <p:tgtEl>
                                          <p:spTgt spid="453743"/>
                                        </p:tgtEl>
                                      </p:cBhvr>
                                    </p:animEffect>
                                  </p:childTnLst>
                                </p:cTn>
                              </p:par>
                            </p:childTnLst>
                          </p:cTn>
                        </p:par>
                        <p:par>
                          <p:cTn id="37" fill="hold">
                            <p:stCondLst>
                              <p:cond delay="8000"/>
                            </p:stCondLst>
                            <p:childTnLst>
                              <p:par>
                                <p:cTn id="38" presetID="1" presetClass="exit" presetSubtype="0" fill="hold" grpId="1" nodeType="afterEffect">
                                  <p:stCondLst>
                                    <p:cond delay="1000"/>
                                  </p:stCondLst>
                                  <p:childTnLst>
                                    <p:set>
                                      <p:cBhvr>
                                        <p:cTn id="39" dur="1" fill="hold">
                                          <p:stCondLst>
                                            <p:cond delay="0"/>
                                          </p:stCondLst>
                                        </p:cTn>
                                        <p:tgtEl>
                                          <p:spTgt spid="4537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40" grpId="0" animBg="1"/>
      <p:bldP spid="453741" grpId="0" animBg="1"/>
      <p:bldP spid="453741" grpId="1" animBg="1"/>
      <p:bldP spid="453742" grpId="0" animBg="1"/>
      <p:bldP spid="453742" grpId="1" animBg="1"/>
      <p:bldP spid="453743" grpId="0" animBg="1"/>
      <p:bldP spid="453743" grpId="1" animBg="1"/>
      <p:bldP spid="453744" grpId="0" animBg="1"/>
      <p:bldP spid="453744" grpId="1" animBg="1"/>
      <p:bldP spid="453745" grpId="0" animBg="1"/>
      <p:bldP spid="45374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556" y="2035176"/>
            <a:ext cx="9881923" cy="4352369"/>
            <a:chOff x="39556" y="2035176"/>
            <a:chExt cx="9881923" cy="4352369"/>
          </a:xfrm>
        </p:grpSpPr>
        <p:sp>
          <p:nvSpPr>
            <p:cNvPr id="220237" name="Freeform 77"/>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38" name="Freeform 78"/>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39" name="Line 79"/>
            <p:cNvSpPr>
              <a:spLocks noChangeShapeType="1"/>
            </p:cNvSpPr>
            <p:nvPr/>
          </p:nvSpPr>
          <p:spPr bwMode="auto">
            <a:xfrm rot="-5400000">
              <a:off x="8812081"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40" name="Line 80"/>
            <p:cNvSpPr>
              <a:spLocks noChangeShapeType="1"/>
            </p:cNvSpPr>
            <p:nvPr/>
          </p:nvSpPr>
          <p:spPr bwMode="auto">
            <a:xfrm rot="-5400000">
              <a:off x="230320"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41"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42"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43"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44"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220245" name="Group 85"/>
            <p:cNvGrpSpPr/>
            <p:nvPr/>
          </p:nvGrpSpPr>
          <p:grpSpPr bwMode="auto">
            <a:xfrm>
              <a:off x="39556" y="2420938"/>
              <a:ext cx="9881923" cy="2438400"/>
              <a:chOff x="96" y="1056"/>
              <a:chExt cx="5472" cy="1536"/>
            </a:xfrm>
            <a:solidFill>
              <a:srgbClr val="FFFF66"/>
            </a:solidFill>
          </p:grpSpPr>
          <p:sp>
            <p:nvSpPr>
              <p:cNvPr id="220246" name="Oval 86"/>
              <p:cNvSpPr>
                <a:spLocks noChangeArrowheads="1"/>
              </p:cNvSpPr>
              <p:nvPr/>
            </p:nvSpPr>
            <p:spPr bwMode="auto">
              <a:xfrm>
                <a:off x="3662" y="1674"/>
                <a:ext cx="1906" cy="756"/>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20247" name="Oval 87"/>
              <p:cNvSpPr>
                <a:spLocks noChangeArrowheads="1"/>
              </p:cNvSpPr>
              <p:nvPr/>
            </p:nvSpPr>
            <p:spPr bwMode="auto">
              <a:xfrm>
                <a:off x="96" y="1430"/>
                <a:ext cx="1870" cy="760"/>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20248" name="Oval 88"/>
              <p:cNvSpPr>
                <a:spLocks noChangeArrowheads="1"/>
              </p:cNvSpPr>
              <p:nvPr/>
            </p:nvSpPr>
            <p:spPr bwMode="auto">
              <a:xfrm>
                <a:off x="3365" y="1163"/>
                <a:ext cx="1903"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20249" name="Oval 89"/>
              <p:cNvSpPr>
                <a:spLocks noChangeArrowheads="1"/>
              </p:cNvSpPr>
              <p:nvPr/>
            </p:nvSpPr>
            <p:spPr bwMode="auto">
              <a:xfrm>
                <a:off x="2365" y="1821"/>
                <a:ext cx="1900" cy="77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20250" name="Oval 90"/>
              <p:cNvSpPr>
                <a:spLocks noChangeArrowheads="1"/>
              </p:cNvSpPr>
              <p:nvPr/>
            </p:nvSpPr>
            <p:spPr bwMode="auto">
              <a:xfrm>
                <a:off x="729" y="1752"/>
                <a:ext cx="1900"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20251" name="Oval 91"/>
              <p:cNvSpPr>
                <a:spLocks noChangeArrowheads="1"/>
              </p:cNvSpPr>
              <p:nvPr/>
            </p:nvSpPr>
            <p:spPr bwMode="auto">
              <a:xfrm>
                <a:off x="2197" y="1056"/>
                <a:ext cx="1870" cy="758"/>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20252" name="Oval 92"/>
              <p:cNvSpPr>
                <a:spLocks noChangeArrowheads="1"/>
              </p:cNvSpPr>
              <p:nvPr/>
            </p:nvSpPr>
            <p:spPr bwMode="auto">
              <a:xfrm>
                <a:off x="996" y="1056"/>
                <a:ext cx="1867"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20253"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220254" name="Line 94"/>
            <p:cNvSpPr>
              <a:spLocks noChangeShapeType="1"/>
            </p:cNvSpPr>
            <p:nvPr/>
          </p:nvSpPr>
          <p:spPr bwMode="auto">
            <a:xfrm>
              <a:off x="165100" y="5440363"/>
              <a:ext cx="280670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220255" name="Group 95"/>
            <p:cNvGrpSpPr/>
            <p:nvPr/>
          </p:nvGrpSpPr>
          <p:grpSpPr bwMode="auto">
            <a:xfrm>
              <a:off x="247650" y="2420938"/>
              <a:ext cx="742950" cy="1447800"/>
              <a:chOff x="672" y="528"/>
              <a:chExt cx="432" cy="912"/>
            </a:xfrm>
          </p:grpSpPr>
          <p:sp>
            <p:nvSpPr>
              <p:cNvPr id="220256"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57"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58"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220259"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220260"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220261"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220262"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220263"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220264" name="Line 104"/>
            <p:cNvSpPr>
              <a:spLocks noChangeShapeType="1"/>
            </p:cNvSpPr>
            <p:nvPr/>
          </p:nvSpPr>
          <p:spPr bwMode="auto">
            <a:xfrm>
              <a:off x="908050" y="3611563"/>
              <a:ext cx="20637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65" name="Line 105"/>
            <p:cNvSpPr>
              <a:spLocks noChangeShapeType="1"/>
            </p:cNvSpPr>
            <p:nvPr/>
          </p:nvSpPr>
          <p:spPr bwMode="auto">
            <a:xfrm>
              <a:off x="6438900" y="5440363"/>
              <a:ext cx="32194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66"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220267"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220268"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220269" name="Text Box 109"/>
            <p:cNvSpPr txBox="1">
              <a:spLocks noChangeArrowheads="1"/>
            </p:cNvSpPr>
            <p:nvPr/>
          </p:nvSpPr>
          <p:spPr bwMode="auto">
            <a:xfrm>
              <a:off x="116946" y="2060576"/>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220270"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主机 </a:t>
              </a:r>
              <a:r>
                <a:rPr kumimoji="1" lang="en-US" altLang="zh-CN" sz="1800" b="1">
                  <a:solidFill>
                    <a:srgbClr val="0000CC"/>
                  </a:solidFill>
                  <a:latin typeface="+mn-lt"/>
                  <a:ea typeface="黑体" panose="02010609060101010101" pitchFamily="2" charset="-122"/>
                </a:rPr>
                <a:t>H</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220271"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72"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220273"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IP </a:t>
              </a:r>
              <a:r>
                <a:rPr kumimoji="1" lang="zh-CN" altLang="en-US" sz="2400" b="1">
                  <a:solidFill>
                    <a:srgbClr val="0000CC"/>
                  </a:solidFill>
                  <a:latin typeface="+mn-lt"/>
                  <a:ea typeface="黑体" panose="02010609060101010101" pitchFamily="2" charset="-122"/>
                </a:rPr>
                <a:t>层上的互联网</a:t>
              </a:r>
              <a:endParaRPr kumimoji="1" lang="zh-CN" altLang="en-US" sz="2400" b="1">
                <a:solidFill>
                  <a:srgbClr val="0000CC"/>
                </a:solidFill>
                <a:latin typeface="+mn-lt"/>
                <a:ea typeface="黑体" panose="02010609060101010101" pitchFamily="2" charset="-122"/>
              </a:endParaRPr>
            </a:p>
          </p:txBody>
        </p:sp>
        <p:sp>
          <p:nvSpPr>
            <p:cNvPr id="220274" name="Text Box 114"/>
            <p:cNvSpPr txBox="1">
              <a:spLocks noChangeArrowheads="1"/>
            </p:cNvSpPr>
            <p:nvPr/>
          </p:nvSpPr>
          <p:spPr bwMode="auto">
            <a:xfrm>
              <a:off x="1073150" y="5948363"/>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MAC </a:t>
              </a:r>
              <a:r>
                <a:rPr kumimoji="1" lang="zh-CN" altLang="en-US" sz="1800" b="1" dirty="0">
                  <a:solidFill>
                    <a:srgbClr val="0000CC"/>
                  </a:solidFill>
                  <a:latin typeface="+mn-lt"/>
                  <a:ea typeface="黑体" panose="02010609060101010101" pitchFamily="2" charset="-122"/>
                </a:rPr>
                <a:t>帧</a:t>
              </a:r>
              <a:endParaRPr kumimoji="1" lang="zh-CN" altLang="en-US" sz="1800" b="1" dirty="0">
                <a:solidFill>
                  <a:srgbClr val="0000CC"/>
                </a:solidFill>
                <a:latin typeface="+mn-lt"/>
                <a:ea typeface="黑体" panose="02010609060101010101" pitchFamily="2" charset="-122"/>
              </a:endParaRPr>
            </a:p>
          </p:txBody>
        </p:sp>
        <p:grpSp>
          <p:nvGrpSpPr>
            <p:cNvPr id="220275" name="Group 115"/>
            <p:cNvGrpSpPr/>
            <p:nvPr/>
          </p:nvGrpSpPr>
          <p:grpSpPr bwMode="auto">
            <a:xfrm>
              <a:off x="8832850" y="2420938"/>
              <a:ext cx="742950" cy="1447800"/>
              <a:chOff x="672" y="528"/>
              <a:chExt cx="432" cy="912"/>
            </a:xfrm>
          </p:grpSpPr>
          <p:sp>
            <p:nvSpPr>
              <p:cNvPr id="220276"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77"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78"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22027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22028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22028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220282" name="Line 122"/>
            <p:cNvSpPr>
              <a:spLocks noChangeShapeType="1"/>
            </p:cNvSpPr>
            <p:nvPr/>
          </p:nvSpPr>
          <p:spPr bwMode="auto">
            <a:xfrm>
              <a:off x="3549650" y="3611563"/>
              <a:ext cx="22288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8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84" name="Line 124"/>
            <p:cNvSpPr>
              <a:spLocks noChangeShapeType="1"/>
            </p:cNvSpPr>
            <p:nvPr/>
          </p:nvSpPr>
          <p:spPr bwMode="auto">
            <a:xfrm>
              <a:off x="6438900" y="3611563"/>
              <a:ext cx="23939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8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220286" name="Line 126"/>
            <p:cNvSpPr>
              <a:spLocks noChangeShapeType="1"/>
            </p:cNvSpPr>
            <p:nvPr/>
          </p:nvSpPr>
          <p:spPr bwMode="auto">
            <a:xfrm>
              <a:off x="3632200" y="5440363"/>
              <a:ext cx="20637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87" name="Freeform 127"/>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88" name="Freeform 128"/>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2028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grpSp>
          <p:nvGrpSpPr>
            <p:cNvPr id="220290" name="Group 130"/>
            <p:cNvGrpSpPr/>
            <p:nvPr/>
          </p:nvGrpSpPr>
          <p:grpSpPr bwMode="auto">
            <a:xfrm>
              <a:off x="1238250" y="3154363"/>
              <a:ext cx="1568450" cy="381000"/>
              <a:chOff x="1632" y="2688"/>
              <a:chExt cx="912" cy="240"/>
            </a:xfrm>
          </p:grpSpPr>
          <p:sp>
            <p:nvSpPr>
              <p:cNvPr id="220291"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anose="02010609060101010101" pitchFamily="2" charset="-122"/>
                  </a:rPr>
                  <a:t>  IP</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 IP</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220292"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220293" name="Group 133"/>
            <p:cNvGrpSpPr/>
            <p:nvPr/>
          </p:nvGrpSpPr>
          <p:grpSpPr bwMode="auto">
            <a:xfrm>
              <a:off x="4044950" y="3154363"/>
              <a:ext cx="1568450" cy="381000"/>
              <a:chOff x="1632" y="2688"/>
              <a:chExt cx="912" cy="240"/>
            </a:xfrm>
          </p:grpSpPr>
          <p:sp>
            <p:nvSpPr>
              <p:cNvPr id="220294"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220295"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220296" name="Group 136"/>
            <p:cNvGrpSpPr/>
            <p:nvPr/>
          </p:nvGrpSpPr>
          <p:grpSpPr bwMode="auto">
            <a:xfrm>
              <a:off x="7016750" y="3154363"/>
              <a:ext cx="1568450" cy="381000"/>
              <a:chOff x="1632" y="2688"/>
              <a:chExt cx="912" cy="240"/>
            </a:xfrm>
          </p:grpSpPr>
          <p:sp>
            <p:nvSpPr>
              <p:cNvPr id="220297"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anose="02010609060101010101" pitchFamily="2" charset="-122"/>
                  </a:rPr>
                  <a:t>IP</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 IP</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220298"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220299" name="Group 139"/>
            <p:cNvGrpSpPr/>
            <p:nvPr/>
          </p:nvGrpSpPr>
          <p:grpSpPr bwMode="auto">
            <a:xfrm>
              <a:off x="660400" y="5592763"/>
              <a:ext cx="2146300" cy="381000"/>
              <a:chOff x="480" y="3120"/>
              <a:chExt cx="1248" cy="240"/>
            </a:xfrm>
          </p:grpSpPr>
          <p:sp>
            <p:nvSpPr>
              <p:cNvPr id="220300"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baseline="-25000">
                  <a:solidFill>
                    <a:srgbClr val="0000CC"/>
                  </a:solidFill>
                  <a:latin typeface="+mn-lt"/>
                  <a:ea typeface="黑体" panose="02010609060101010101" pitchFamily="2" charset="-122"/>
                </a:endParaRPr>
              </a:p>
            </p:txBody>
          </p:sp>
          <p:sp>
            <p:nvSpPr>
              <p:cNvPr id="220301"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220302" name="Group 142"/>
            <p:cNvGrpSpPr/>
            <p:nvPr/>
          </p:nvGrpSpPr>
          <p:grpSpPr bwMode="auto">
            <a:xfrm>
              <a:off x="3797300" y="5592763"/>
              <a:ext cx="2146300" cy="381000"/>
              <a:chOff x="480" y="3120"/>
              <a:chExt cx="1248" cy="240"/>
            </a:xfrm>
          </p:grpSpPr>
          <p:sp>
            <p:nvSpPr>
              <p:cNvPr id="220303"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baseline="-25000">
                  <a:solidFill>
                    <a:srgbClr val="0000CC"/>
                  </a:solidFill>
                  <a:latin typeface="+mn-lt"/>
                  <a:ea typeface="黑体" panose="02010609060101010101" pitchFamily="2" charset="-122"/>
                </a:endParaRPr>
              </a:p>
            </p:txBody>
          </p:sp>
          <p:sp>
            <p:nvSpPr>
              <p:cNvPr id="220304"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220305" name="Group 145"/>
            <p:cNvGrpSpPr/>
            <p:nvPr/>
          </p:nvGrpSpPr>
          <p:grpSpPr bwMode="auto">
            <a:xfrm>
              <a:off x="6934200" y="5592763"/>
              <a:ext cx="2146300" cy="381000"/>
              <a:chOff x="480" y="3120"/>
              <a:chExt cx="1248" cy="240"/>
            </a:xfrm>
          </p:grpSpPr>
          <p:sp>
            <p:nvSpPr>
              <p:cNvPr id="220306"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220307"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220308"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220309"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220310"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ln>
            <a:effectLst/>
          </p:spPr>
          <p:txBody>
            <a:bodyPr rot="10800000" wrap="none" anchor="ctr"/>
            <a:lstStyle/>
            <a:p>
              <a:pPr algn="ctr"/>
              <a:endParaRPr kumimoji="1" lang="zh-CN" altLang="zh-CN" sz="1800" b="1">
                <a:solidFill>
                  <a:srgbClr val="0000CC"/>
                </a:solidFill>
                <a:latin typeface="+mn-lt"/>
                <a:ea typeface="黑体" panose="02010609060101010101" pitchFamily="2" charset="-122"/>
              </a:endParaRPr>
            </a:p>
          </p:txBody>
        </p:sp>
        <p:sp>
          <p:nvSpPr>
            <p:cNvPr id="220311"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 </a:t>
              </a:r>
              <a:r>
                <a:rPr kumimoji="1" lang="zh-CN" altLang="en-US" sz="1800" b="1">
                  <a:solidFill>
                    <a:srgbClr val="0000CC"/>
                  </a:solidFill>
                  <a:latin typeface="+mn-lt"/>
                  <a:ea typeface="黑体" panose="02010609060101010101" pitchFamily="2" charset="-122"/>
                </a:rPr>
                <a:t>数据报</a:t>
              </a:r>
              <a:endParaRPr kumimoji="1" lang="zh-CN" altLang="en-US" sz="1800" b="1">
                <a:solidFill>
                  <a:srgbClr val="0000CC"/>
                </a:solidFill>
                <a:latin typeface="+mn-lt"/>
                <a:ea typeface="黑体" panose="02010609060101010101" pitchFamily="2" charset="-122"/>
              </a:endParaRPr>
            </a:p>
          </p:txBody>
        </p:sp>
      </p:grpSp>
      <p:sp>
        <p:nvSpPr>
          <p:cNvPr id="220318" name="Text Box 158"/>
          <p:cNvSpPr txBox="1">
            <a:spLocks noChangeArrowheads="1"/>
          </p:cNvSpPr>
          <p:nvPr/>
        </p:nvSpPr>
        <p:spPr bwMode="auto">
          <a:xfrm>
            <a:off x="2864768" y="44451"/>
            <a:ext cx="5234125" cy="523220"/>
          </a:xfrm>
          <a:prstGeom prst="rect">
            <a:avLst/>
          </a:prstGeom>
          <a:solidFill>
            <a:srgbClr val="FFFF00"/>
          </a:solidFill>
          <a:ln w="9525">
            <a:solidFill>
              <a:srgbClr val="333399"/>
            </a:solidFill>
            <a:miter lim="800000"/>
          </a:ln>
          <a:effectLst/>
        </p:spPr>
        <p:txBody>
          <a:bodyPr wrap="none">
            <a:spAutoFit/>
          </a:bodyPr>
          <a:lstStyle/>
          <a:p>
            <a:r>
              <a:rPr lang="zh-CN" altLang="en-US" sz="2800" b="1">
                <a:solidFill>
                  <a:srgbClr val="000099"/>
                </a:solidFill>
                <a:latin typeface="+mn-lt"/>
                <a:ea typeface="黑体" panose="02010609060101010101" pitchFamily="2" charset="-122"/>
              </a:rPr>
              <a:t>从协议栈的层次上看数据的流动</a:t>
            </a:r>
            <a:endParaRPr lang="zh-CN" altLang="en-US" sz="2800" b="1">
              <a:solidFill>
                <a:srgbClr val="000099"/>
              </a:solidFill>
              <a:latin typeface="+mn-lt"/>
              <a:ea typeface="黑体" panose="02010609060101010101" pitchFamily="2" charset="-122"/>
            </a:endParaRPr>
          </a:p>
        </p:txBody>
      </p:sp>
      <p:sp>
        <p:nvSpPr>
          <p:cNvPr id="220319" name="Line 159"/>
          <p:cNvSpPr>
            <a:spLocks noChangeShapeType="1"/>
          </p:cNvSpPr>
          <p:nvPr/>
        </p:nvSpPr>
        <p:spPr bwMode="auto">
          <a:xfrm>
            <a:off x="507339" y="2708276"/>
            <a:ext cx="0" cy="2665413"/>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20321" name="Line 161"/>
          <p:cNvSpPr>
            <a:spLocks noChangeShapeType="1"/>
          </p:cNvSpPr>
          <p:nvPr/>
        </p:nvSpPr>
        <p:spPr bwMode="auto">
          <a:xfrm>
            <a:off x="507339" y="5445125"/>
            <a:ext cx="2027634"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20323" name="Line 163"/>
          <p:cNvSpPr>
            <a:spLocks noChangeShapeType="1"/>
          </p:cNvSpPr>
          <p:nvPr/>
        </p:nvSpPr>
        <p:spPr bwMode="auto">
          <a:xfrm flipV="1">
            <a:off x="3080147" y="3500439"/>
            <a:ext cx="0" cy="1800225"/>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20324" name="Line 164"/>
          <p:cNvSpPr>
            <a:spLocks noChangeShapeType="1"/>
          </p:cNvSpPr>
          <p:nvPr/>
        </p:nvSpPr>
        <p:spPr bwMode="auto">
          <a:xfrm>
            <a:off x="3314039" y="3500439"/>
            <a:ext cx="0" cy="1800225"/>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20325" name="Line 165"/>
          <p:cNvSpPr>
            <a:spLocks noChangeShapeType="1"/>
          </p:cNvSpPr>
          <p:nvPr/>
        </p:nvSpPr>
        <p:spPr bwMode="auto">
          <a:xfrm>
            <a:off x="3706152" y="5445125"/>
            <a:ext cx="2027634"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20328" name="Line 168"/>
          <p:cNvSpPr>
            <a:spLocks noChangeShapeType="1"/>
          </p:cNvSpPr>
          <p:nvPr/>
        </p:nvSpPr>
        <p:spPr bwMode="auto">
          <a:xfrm flipV="1">
            <a:off x="5967677" y="3500439"/>
            <a:ext cx="0" cy="1800225"/>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20329" name="Line 169"/>
          <p:cNvSpPr>
            <a:spLocks noChangeShapeType="1"/>
          </p:cNvSpPr>
          <p:nvPr/>
        </p:nvSpPr>
        <p:spPr bwMode="auto">
          <a:xfrm>
            <a:off x="6201569" y="3500439"/>
            <a:ext cx="0" cy="1800225"/>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20330" name="Line 170"/>
          <p:cNvSpPr>
            <a:spLocks noChangeShapeType="1"/>
          </p:cNvSpPr>
          <p:nvPr/>
        </p:nvSpPr>
        <p:spPr bwMode="auto">
          <a:xfrm>
            <a:off x="6903244" y="5445125"/>
            <a:ext cx="2027635"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20331" name="Line 171"/>
          <p:cNvSpPr>
            <a:spLocks noChangeShapeType="1"/>
          </p:cNvSpPr>
          <p:nvPr/>
        </p:nvSpPr>
        <p:spPr bwMode="auto">
          <a:xfrm flipV="1">
            <a:off x="9087379" y="2779713"/>
            <a:ext cx="0" cy="2665412"/>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2" name="组合 1"/>
          <p:cNvGrpSpPr/>
          <p:nvPr/>
        </p:nvGrpSpPr>
        <p:grpSpPr>
          <a:xfrm>
            <a:off x="104908" y="116632"/>
            <a:ext cx="9663509" cy="1658194"/>
            <a:chOff x="104908" y="116632"/>
            <a:chExt cx="9663509" cy="1658194"/>
          </a:xfrm>
        </p:grpSpPr>
        <p:sp>
          <p:nvSpPr>
            <p:cNvPr id="117" name="Freeform 2"/>
            <p:cNvSpPr/>
            <p:nvPr/>
          </p:nvSpPr>
          <p:spPr bwMode="auto">
            <a:xfrm>
              <a:off x="2801542" y="1239838"/>
              <a:ext cx="270007"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8" name="Freeform 3"/>
            <p:cNvSpPr/>
            <p:nvPr/>
          </p:nvSpPr>
          <p:spPr bwMode="auto">
            <a:xfrm>
              <a:off x="5775061" y="1239838"/>
              <a:ext cx="184018" cy="531812"/>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9" name="Line 4"/>
            <p:cNvSpPr>
              <a:spLocks noChangeShapeType="1"/>
            </p:cNvSpPr>
            <p:nvPr/>
          </p:nvSpPr>
          <p:spPr bwMode="auto">
            <a:xfrm rot="-5400000">
              <a:off x="9075209" y="1504818"/>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0" name="Line 5"/>
            <p:cNvSpPr>
              <a:spLocks noChangeShapeType="1"/>
            </p:cNvSpPr>
            <p:nvPr/>
          </p:nvSpPr>
          <p:spPr bwMode="auto">
            <a:xfrm rot="-5400000">
              <a:off x="242359" y="1504818"/>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1" name="Line 6"/>
            <p:cNvSpPr>
              <a:spLocks noChangeShapeType="1"/>
            </p:cNvSpPr>
            <p:nvPr/>
          </p:nvSpPr>
          <p:spPr bwMode="auto">
            <a:xfrm>
              <a:off x="252811" y="1773238"/>
              <a:ext cx="280326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2" name="Text Box 7"/>
            <p:cNvSpPr txBox="1">
              <a:spLocks noChangeArrowheads="1"/>
            </p:cNvSpPr>
            <p:nvPr/>
          </p:nvSpPr>
          <p:spPr bwMode="auto">
            <a:xfrm>
              <a:off x="529696"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23" name="Text Box 8"/>
            <p:cNvSpPr txBox="1">
              <a:spLocks noChangeArrowheads="1"/>
            </p:cNvSpPr>
            <p:nvPr/>
          </p:nvSpPr>
          <p:spPr bwMode="auto">
            <a:xfrm>
              <a:off x="5180012"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24" name="Text Box 9"/>
            <p:cNvSpPr txBox="1">
              <a:spLocks noChangeArrowheads="1"/>
            </p:cNvSpPr>
            <p:nvPr/>
          </p:nvSpPr>
          <p:spPr bwMode="auto">
            <a:xfrm>
              <a:off x="380761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25" name="Text Box 10"/>
            <p:cNvSpPr txBox="1">
              <a:spLocks noChangeArrowheads="1"/>
            </p:cNvSpPr>
            <p:nvPr/>
          </p:nvSpPr>
          <p:spPr bwMode="auto">
            <a:xfrm>
              <a:off x="2206494"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26" name="Line 11"/>
            <p:cNvSpPr>
              <a:spLocks noChangeShapeType="1"/>
            </p:cNvSpPr>
            <p:nvPr/>
          </p:nvSpPr>
          <p:spPr bwMode="auto">
            <a:xfrm>
              <a:off x="6540368" y="1773238"/>
              <a:ext cx="3143779"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7" name="Text Box 12"/>
            <p:cNvSpPr txBox="1">
              <a:spLocks noChangeArrowheads="1"/>
            </p:cNvSpPr>
            <p:nvPr/>
          </p:nvSpPr>
          <p:spPr bwMode="auto">
            <a:xfrm>
              <a:off x="678113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28" name="Text Box 13"/>
            <p:cNvSpPr txBox="1">
              <a:spLocks noChangeArrowheads="1"/>
            </p:cNvSpPr>
            <p:nvPr/>
          </p:nvSpPr>
          <p:spPr bwMode="auto">
            <a:xfrm>
              <a:off x="174453" y="116632"/>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29" name="Text Box 14"/>
            <p:cNvSpPr txBox="1">
              <a:spLocks noChangeArrowheads="1"/>
            </p:cNvSpPr>
            <p:nvPr/>
          </p:nvSpPr>
          <p:spPr bwMode="auto">
            <a:xfrm>
              <a:off x="8481392" y="116632"/>
              <a:ext cx="96212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2</a:t>
              </a:r>
              <a:endParaRPr kumimoji="1" lang="en-US" altLang="zh-CN" sz="1800" b="1" dirty="0">
                <a:solidFill>
                  <a:srgbClr val="0000CC"/>
                </a:solidFill>
                <a:latin typeface="+mn-lt"/>
                <a:ea typeface="黑体" panose="02010609060101010101" pitchFamily="2" charset="-122"/>
              </a:endParaRPr>
            </a:p>
          </p:txBody>
        </p:sp>
        <p:sp>
          <p:nvSpPr>
            <p:cNvPr id="130" name="Line 15"/>
            <p:cNvSpPr>
              <a:spLocks noChangeShapeType="1"/>
            </p:cNvSpPr>
            <p:nvPr/>
          </p:nvSpPr>
          <p:spPr bwMode="auto">
            <a:xfrm>
              <a:off x="3566848" y="1773238"/>
              <a:ext cx="2462742"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31" name="Freeform 16"/>
            <p:cNvSpPr/>
            <p:nvPr/>
          </p:nvSpPr>
          <p:spPr bwMode="auto">
            <a:xfrm flipH="1">
              <a:off x="6540368" y="1239838"/>
              <a:ext cx="254529"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32" name="Freeform 17"/>
            <p:cNvSpPr/>
            <p:nvPr/>
          </p:nvSpPr>
          <p:spPr bwMode="auto">
            <a:xfrm flipH="1">
              <a:off x="3635639" y="1239839"/>
              <a:ext cx="185738" cy="534987"/>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33" name="Text Box 18"/>
            <p:cNvSpPr txBox="1">
              <a:spLocks noChangeArrowheads="1"/>
            </p:cNvSpPr>
            <p:nvPr/>
          </p:nvSpPr>
          <p:spPr bwMode="auto">
            <a:xfrm>
              <a:off x="2768865" y="67945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baseline="-25000">
                <a:solidFill>
                  <a:srgbClr val="0000CC"/>
                </a:solidFill>
                <a:latin typeface="+mn-lt"/>
                <a:ea typeface="黑体" panose="02010609060101010101" pitchFamily="2" charset="-122"/>
              </a:endParaRPr>
            </a:p>
          </p:txBody>
        </p:sp>
        <p:pic>
          <p:nvPicPr>
            <p:cNvPr id="134"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908" y="496888"/>
              <a:ext cx="9269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9331" y="985839"/>
              <a:ext cx="835819"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6"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43169" y="477838"/>
              <a:ext cx="92524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1290" y="963614"/>
              <a:ext cx="83409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8" name="AutoShape 23"/>
            <p:cNvSpPr>
              <a:spLocks noChangeArrowheads="1"/>
            </p:cNvSpPr>
            <p:nvPr/>
          </p:nvSpPr>
          <p:spPr bwMode="auto">
            <a:xfrm flipV="1">
              <a:off x="1084633" y="548679"/>
              <a:ext cx="1716909" cy="348258"/>
            </a:xfrm>
            <a:prstGeom prst="wedgeRoundRectCallout">
              <a:avLst>
                <a:gd name="adj1" fmla="val -53217"/>
                <a:gd name="adj2" fmla="val -195611"/>
                <a:gd name="adj3" fmla="val 16667"/>
              </a:avLst>
            </a:prstGeom>
            <a:solidFill>
              <a:srgbClr val="66FFFF"/>
            </a:solidFill>
            <a:ln w="9525">
              <a:solidFill>
                <a:schemeClr val="tx1"/>
              </a:solidFill>
              <a:miter lim="800000"/>
            </a:ln>
            <a:effectLst/>
          </p:spPr>
          <p:txBody>
            <a:bodyPr rot="10800000" wrap="none" anchor="ctr"/>
            <a:lstStyle/>
            <a:p>
              <a:pPr algn="ctr"/>
              <a:r>
                <a:rPr kumimoji="1" lang="en-US" altLang="zh-CN" b="1" dirty="0">
                  <a:solidFill>
                    <a:srgbClr val="0000CC"/>
                  </a:solidFill>
                  <a:ea typeface="黑体" panose="02010609060101010101" pitchFamily="2" charset="-122"/>
                </a:rPr>
                <a:t>HA </a:t>
              </a:r>
              <a:r>
                <a:rPr kumimoji="1" lang="zh-CN" altLang="en-US" b="1" dirty="0">
                  <a:solidFill>
                    <a:srgbClr val="0000CC"/>
                  </a:solidFill>
                  <a:ea typeface="黑体" panose="02010609060101010101" pitchFamily="2" charset="-122"/>
                </a:rPr>
                <a:t>为硬件地址</a:t>
              </a:r>
              <a:endParaRPr kumimoji="1" lang="zh-CN" altLang="en-US" b="1" dirty="0">
                <a:solidFill>
                  <a:srgbClr val="0000CC"/>
                </a:solidFill>
                <a:ea typeface="黑体" panose="02010609060101010101" pitchFamily="2" charset="-122"/>
              </a:endParaRPr>
            </a:p>
          </p:txBody>
        </p:sp>
        <p:sp>
          <p:nvSpPr>
            <p:cNvPr id="139" name="Text Box 25"/>
            <p:cNvSpPr txBox="1">
              <a:spLocks noChangeArrowheads="1"/>
            </p:cNvSpPr>
            <p:nvPr/>
          </p:nvSpPr>
          <p:spPr bwMode="auto">
            <a:xfrm>
              <a:off x="5673594" y="68580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路由器 </a:t>
              </a:r>
              <a:r>
                <a:rPr kumimoji="1" lang="en-US" altLang="zh-CN" sz="1800" b="1" dirty="0">
                  <a:solidFill>
                    <a:srgbClr val="0000CC"/>
                  </a:solidFill>
                  <a:latin typeface="+mn-lt"/>
                  <a:ea typeface="黑体" panose="02010609060101010101" pitchFamily="2" charset="-122"/>
                </a:rPr>
                <a:t>R</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140" name="Text Box 26"/>
            <p:cNvSpPr txBox="1">
              <a:spLocks noChangeArrowheads="1"/>
            </p:cNvSpPr>
            <p:nvPr/>
          </p:nvSpPr>
          <p:spPr bwMode="auto">
            <a:xfrm>
              <a:off x="8726223"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41" name="Text Box 27"/>
            <p:cNvSpPr txBox="1">
              <a:spLocks noChangeArrowheads="1"/>
            </p:cNvSpPr>
            <p:nvPr/>
          </p:nvSpPr>
          <p:spPr bwMode="auto">
            <a:xfrm>
              <a:off x="304404" y="5603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42" name="Text Box 28"/>
            <p:cNvSpPr txBox="1">
              <a:spLocks noChangeArrowheads="1"/>
            </p:cNvSpPr>
            <p:nvPr/>
          </p:nvSpPr>
          <p:spPr bwMode="auto">
            <a:xfrm>
              <a:off x="9061583" y="544513"/>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43" name="Text Box 29"/>
            <p:cNvSpPr txBox="1">
              <a:spLocks noChangeArrowheads="1"/>
            </p:cNvSpPr>
            <p:nvPr/>
          </p:nvSpPr>
          <p:spPr bwMode="auto">
            <a:xfrm>
              <a:off x="132080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sp>
          <p:nvSpPr>
            <p:cNvPr id="144" name="Text Box 30"/>
            <p:cNvSpPr txBox="1">
              <a:spLocks noChangeArrowheads="1"/>
            </p:cNvSpPr>
            <p:nvPr/>
          </p:nvSpPr>
          <p:spPr bwMode="auto">
            <a:xfrm>
              <a:off x="438031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sp>
          <p:nvSpPr>
            <p:cNvPr id="145" name="Text Box 31"/>
            <p:cNvSpPr txBox="1">
              <a:spLocks noChangeArrowheads="1"/>
            </p:cNvSpPr>
            <p:nvPr/>
          </p:nvSpPr>
          <p:spPr bwMode="auto">
            <a:xfrm>
              <a:off x="7644474"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grpSp>
      <p:sp>
        <p:nvSpPr>
          <p:cNvPr id="4" name="灯片编号占位符 3"/>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220318"/>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1" fill="hold" grpId="0" nodeType="afterEffect">
                                  <p:stCondLst>
                                    <p:cond delay="0"/>
                                  </p:stCondLst>
                                  <p:childTnLst>
                                    <p:set>
                                      <p:cBhvr>
                                        <p:cTn id="9" dur="1" fill="hold">
                                          <p:stCondLst>
                                            <p:cond delay="0"/>
                                          </p:stCondLst>
                                        </p:cTn>
                                        <p:tgtEl>
                                          <p:spTgt spid="220319"/>
                                        </p:tgtEl>
                                        <p:attrNameLst>
                                          <p:attrName>style.visibility</p:attrName>
                                        </p:attrNameLst>
                                      </p:cBhvr>
                                      <p:to>
                                        <p:strVal val="visible"/>
                                      </p:to>
                                    </p:set>
                                    <p:animEffect transition="in" filter="wipe(up)">
                                      <p:cBhvr>
                                        <p:cTn id="10" dur="1000"/>
                                        <p:tgtEl>
                                          <p:spTgt spid="220319"/>
                                        </p:tgtEl>
                                      </p:cBhvr>
                                    </p:animEffect>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220321"/>
                                        </p:tgtEl>
                                        <p:attrNameLst>
                                          <p:attrName>style.visibility</p:attrName>
                                        </p:attrNameLst>
                                      </p:cBhvr>
                                      <p:to>
                                        <p:strVal val="visible"/>
                                      </p:to>
                                    </p:set>
                                    <p:animEffect transition="in" filter="wipe(left)">
                                      <p:cBhvr>
                                        <p:cTn id="14" dur="1000"/>
                                        <p:tgtEl>
                                          <p:spTgt spid="220321"/>
                                        </p:tgtEl>
                                      </p:cBhvr>
                                    </p:animEffect>
                                  </p:childTnLst>
                                </p:cTn>
                              </p:par>
                            </p:childTnLst>
                          </p:cTn>
                        </p:par>
                        <p:par>
                          <p:cTn id="15" fill="hold">
                            <p:stCondLst>
                              <p:cond delay="3000"/>
                            </p:stCondLst>
                            <p:childTnLst>
                              <p:par>
                                <p:cTn id="16" presetID="22" presetClass="entr" presetSubtype="4" fill="hold" grpId="0" nodeType="afterEffect">
                                  <p:stCondLst>
                                    <p:cond delay="0"/>
                                  </p:stCondLst>
                                  <p:childTnLst>
                                    <p:set>
                                      <p:cBhvr>
                                        <p:cTn id="17" dur="1" fill="hold">
                                          <p:stCondLst>
                                            <p:cond delay="0"/>
                                          </p:stCondLst>
                                        </p:cTn>
                                        <p:tgtEl>
                                          <p:spTgt spid="220323"/>
                                        </p:tgtEl>
                                        <p:attrNameLst>
                                          <p:attrName>style.visibility</p:attrName>
                                        </p:attrNameLst>
                                      </p:cBhvr>
                                      <p:to>
                                        <p:strVal val="visible"/>
                                      </p:to>
                                    </p:set>
                                    <p:animEffect transition="in" filter="wipe(down)">
                                      <p:cBhvr>
                                        <p:cTn id="18" dur="1000"/>
                                        <p:tgtEl>
                                          <p:spTgt spid="220323"/>
                                        </p:tgtEl>
                                      </p:cBhvr>
                                    </p:animEffect>
                                  </p:childTnLst>
                                </p:cTn>
                              </p:par>
                            </p:childTnLst>
                          </p:cTn>
                        </p:par>
                        <p:par>
                          <p:cTn id="19" fill="hold">
                            <p:stCondLst>
                              <p:cond delay="4000"/>
                            </p:stCondLst>
                            <p:childTnLst>
                              <p:par>
                                <p:cTn id="20" presetID="22" presetClass="entr" presetSubtype="1" fill="hold" grpId="0" nodeType="afterEffect">
                                  <p:stCondLst>
                                    <p:cond delay="0"/>
                                  </p:stCondLst>
                                  <p:childTnLst>
                                    <p:set>
                                      <p:cBhvr>
                                        <p:cTn id="21" dur="1" fill="hold">
                                          <p:stCondLst>
                                            <p:cond delay="0"/>
                                          </p:stCondLst>
                                        </p:cTn>
                                        <p:tgtEl>
                                          <p:spTgt spid="220324"/>
                                        </p:tgtEl>
                                        <p:attrNameLst>
                                          <p:attrName>style.visibility</p:attrName>
                                        </p:attrNameLst>
                                      </p:cBhvr>
                                      <p:to>
                                        <p:strVal val="visible"/>
                                      </p:to>
                                    </p:set>
                                    <p:animEffect transition="in" filter="wipe(up)">
                                      <p:cBhvr>
                                        <p:cTn id="22" dur="1000"/>
                                        <p:tgtEl>
                                          <p:spTgt spid="220324"/>
                                        </p:tgtEl>
                                      </p:cBhvr>
                                    </p:animEffect>
                                  </p:childTnLst>
                                </p:cTn>
                              </p:par>
                            </p:childTnLst>
                          </p:cTn>
                        </p:par>
                        <p:par>
                          <p:cTn id="23" fill="hold">
                            <p:stCondLst>
                              <p:cond delay="5000"/>
                            </p:stCondLst>
                            <p:childTnLst>
                              <p:par>
                                <p:cTn id="24" presetID="22" presetClass="entr" presetSubtype="8" fill="hold" grpId="0" nodeType="afterEffect">
                                  <p:stCondLst>
                                    <p:cond delay="0"/>
                                  </p:stCondLst>
                                  <p:childTnLst>
                                    <p:set>
                                      <p:cBhvr>
                                        <p:cTn id="25" dur="1" fill="hold">
                                          <p:stCondLst>
                                            <p:cond delay="0"/>
                                          </p:stCondLst>
                                        </p:cTn>
                                        <p:tgtEl>
                                          <p:spTgt spid="220325"/>
                                        </p:tgtEl>
                                        <p:attrNameLst>
                                          <p:attrName>style.visibility</p:attrName>
                                        </p:attrNameLst>
                                      </p:cBhvr>
                                      <p:to>
                                        <p:strVal val="visible"/>
                                      </p:to>
                                    </p:set>
                                    <p:animEffect transition="in" filter="wipe(left)">
                                      <p:cBhvr>
                                        <p:cTn id="26" dur="1000"/>
                                        <p:tgtEl>
                                          <p:spTgt spid="220325"/>
                                        </p:tgtEl>
                                      </p:cBhvr>
                                    </p:animEffect>
                                  </p:childTnLst>
                                </p:cTn>
                              </p:par>
                            </p:childTnLst>
                          </p:cTn>
                        </p:par>
                        <p:par>
                          <p:cTn id="27" fill="hold">
                            <p:stCondLst>
                              <p:cond delay="6000"/>
                            </p:stCondLst>
                            <p:childTnLst>
                              <p:par>
                                <p:cTn id="28" presetID="22" presetClass="entr" presetSubtype="4" fill="hold" grpId="0" nodeType="afterEffect">
                                  <p:stCondLst>
                                    <p:cond delay="0"/>
                                  </p:stCondLst>
                                  <p:childTnLst>
                                    <p:set>
                                      <p:cBhvr>
                                        <p:cTn id="29" dur="1" fill="hold">
                                          <p:stCondLst>
                                            <p:cond delay="0"/>
                                          </p:stCondLst>
                                        </p:cTn>
                                        <p:tgtEl>
                                          <p:spTgt spid="220328"/>
                                        </p:tgtEl>
                                        <p:attrNameLst>
                                          <p:attrName>style.visibility</p:attrName>
                                        </p:attrNameLst>
                                      </p:cBhvr>
                                      <p:to>
                                        <p:strVal val="visible"/>
                                      </p:to>
                                    </p:set>
                                    <p:animEffect transition="in" filter="wipe(down)">
                                      <p:cBhvr>
                                        <p:cTn id="30" dur="1000"/>
                                        <p:tgtEl>
                                          <p:spTgt spid="220328"/>
                                        </p:tgtEl>
                                      </p:cBhvr>
                                    </p:animEffect>
                                  </p:childTnLst>
                                </p:cTn>
                              </p:par>
                            </p:childTnLst>
                          </p:cTn>
                        </p:par>
                        <p:par>
                          <p:cTn id="31" fill="hold">
                            <p:stCondLst>
                              <p:cond delay="7000"/>
                            </p:stCondLst>
                            <p:childTnLst>
                              <p:par>
                                <p:cTn id="32" presetID="22" presetClass="entr" presetSubtype="1" fill="hold" grpId="0" nodeType="afterEffect">
                                  <p:stCondLst>
                                    <p:cond delay="0"/>
                                  </p:stCondLst>
                                  <p:childTnLst>
                                    <p:set>
                                      <p:cBhvr>
                                        <p:cTn id="33" dur="1" fill="hold">
                                          <p:stCondLst>
                                            <p:cond delay="0"/>
                                          </p:stCondLst>
                                        </p:cTn>
                                        <p:tgtEl>
                                          <p:spTgt spid="220329"/>
                                        </p:tgtEl>
                                        <p:attrNameLst>
                                          <p:attrName>style.visibility</p:attrName>
                                        </p:attrNameLst>
                                      </p:cBhvr>
                                      <p:to>
                                        <p:strVal val="visible"/>
                                      </p:to>
                                    </p:set>
                                    <p:animEffect transition="in" filter="wipe(up)">
                                      <p:cBhvr>
                                        <p:cTn id="34" dur="1000"/>
                                        <p:tgtEl>
                                          <p:spTgt spid="220329"/>
                                        </p:tgtEl>
                                      </p:cBhvr>
                                    </p:animEffect>
                                  </p:childTnLst>
                                </p:cTn>
                              </p:par>
                            </p:childTnLst>
                          </p:cTn>
                        </p:par>
                        <p:par>
                          <p:cTn id="35" fill="hold">
                            <p:stCondLst>
                              <p:cond delay="8000"/>
                            </p:stCondLst>
                            <p:childTnLst>
                              <p:par>
                                <p:cTn id="36" presetID="22" presetClass="entr" presetSubtype="8" fill="hold" grpId="0" nodeType="afterEffect">
                                  <p:stCondLst>
                                    <p:cond delay="0"/>
                                  </p:stCondLst>
                                  <p:childTnLst>
                                    <p:set>
                                      <p:cBhvr>
                                        <p:cTn id="37" dur="1" fill="hold">
                                          <p:stCondLst>
                                            <p:cond delay="0"/>
                                          </p:stCondLst>
                                        </p:cTn>
                                        <p:tgtEl>
                                          <p:spTgt spid="220330"/>
                                        </p:tgtEl>
                                        <p:attrNameLst>
                                          <p:attrName>style.visibility</p:attrName>
                                        </p:attrNameLst>
                                      </p:cBhvr>
                                      <p:to>
                                        <p:strVal val="visible"/>
                                      </p:to>
                                    </p:set>
                                    <p:animEffect transition="in" filter="wipe(left)">
                                      <p:cBhvr>
                                        <p:cTn id="38" dur="1000"/>
                                        <p:tgtEl>
                                          <p:spTgt spid="220330"/>
                                        </p:tgtEl>
                                      </p:cBhvr>
                                    </p:animEffect>
                                  </p:childTnLst>
                                </p:cTn>
                              </p:par>
                            </p:childTnLst>
                          </p:cTn>
                        </p:par>
                        <p:par>
                          <p:cTn id="39" fill="hold">
                            <p:stCondLst>
                              <p:cond delay="9000"/>
                            </p:stCondLst>
                            <p:childTnLst>
                              <p:par>
                                <p:cTn id="40" presetID="22" presetClass="entr" presetSubtype="4" fill="hold" grpId="0" nodeType="afterEffect">
                                  <p:stCondLst>
                                    <p:cond delay="0"/>
                                  </p:stCondLst>
                                  <p:childTnLst>
                                    <p:set>
                                      <p:cBhvr>
                                        <p:cTn id="41" dur="1" fill="hold">
                                          <p:stCondLst>
                                            <p:cond delay="0"/>
                                          </p:stCondLst>
                                        </p:cTn>
                                        <p:tgtEl>
                                          <p:spTgt spid="220331"/>
                                        </p:tgtEl>
                                        <p:attrNameLst>
                                          <p:attrName>style.visibility</p:attrName>
                                        </p:attrNameLst>
                                      </p:cBhvr>
                                      <p:to>
                                        <p:strVal val="visible"/>
                                      </p:to>
                                    </p:set>
                                    <p:animEffect transition="in" filter="wipe(down)">
                                      <p:cBhvr>
                                        <p:cTn id="42" dur="1000"/>
                                        <p:tgtEl>
                                          <p:spTgt spid="220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318" grpId="0" animBg="1"/>
      <p:bldP spid="220319" grpId="0" animBg="1"/>
      <p:bldP spid="220321" grpId="0" animBg="1"/>
      <p:bldP spid="220323" grpId="0" animBg="1"/>
      <p:bldP spid="220324" grpId="0" animBg="1"/>
      <p:bldP spid="220325" grpId="0" animBg="1"/>
      <p:bldP spid="220328" grpId="0" animBg="1"/>
      <p:bldP spid="220329" grpId="0" animBg="1"/>
      <p:bldP spid="220330" grpId="0" animBg="1"/>
      <p:bldP spid="2203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787" name="Text Box 107"/>
          <p:cNvSpPr txBox="1">
            <a:spLocks noChangeArrowheads="1"/>
          </p:cNvSpPr>
          <p:nvPr/>
        </p:nvSpPr>
        <p:spPr bwMode="auto">
          <a:xfrm>
            <a:off x="2576736" y="44450"/>
            <a:ext cx="5934510" cy="523220"/>
          </a:xfrm>
          <a:prstGeom prst="rect">
            <a:avLst/>
          </a:prstGeom>
          <a:solidFill>
            <a:srgbClr val="FFFF00"/>
          </a:solidFill>
          <a:ln w="9525">
            <a:solidFill>
              <a:srgbClr val="333399"/>
            </a:solidFill>
            <a:miter lim="800000"/>
          </a:ln>
          <a:effectLst/>
        </p:spPr>
        <p:txBody>
          <a:bodyPr wrap="none">
            <a:spAutoFit/>
          </a:bodyPr>
          <a:lstStyle>
            <a:defPPr>
              <a:defRPr lang="en-US"/>
            </a:defPPr>
            <a:lvl1pPr>
              <a:defRPr sz="2800" b="1">
                <a:solidFill>
                  <a:srgbClr val="000099"/>
                </a:solidFill>
                <a:latin typeface="+mn-lt"/>
                <a:ea typeface="黑体" panose="02010609060101010101" pitchFamily="2" charset="-122"/>
              </a:defRPr>
            </a:lvl1pPr>
          </a:lstStyle>
          <a:p>
            <a:r>
              <a:rPr lang="zh-CN" altLang="en-US"/>
              <a:t>从虚拟的 </a:t>
            </a:r>
            <a:r>
              <a:rPr lang="en-US" altLang="zh-CN"/>
              <a:t>IP </a:t>
            </a:r>
            <a:r>
              <a:rPr lang="zh-CN" altLang="en-US"/>
              <a:t>层上看 </a:t>
            </a:r>
            <a:r>
              <a:rPr lang="en-US" altLang="zh-CN"/>
              <a:t>IP </a:t>
            </a:r>
            <a:r>
              <a:rPr lang="zh-CN" altLang="en-US"/>
              <a:t>数据报的流动</a:t>
            </a:r>
            <a:endParaRPr lang="zh-CN" altLang="en-US"/>
          </a:p>
        </p:txBody>
      </p:sp>
      <p:grpSp>
        <p:nvGrpSpPr>
          <p:cNvPr id="111" name="组合 110"/>
          <p:cNvGrpSpPr/>
          <p:nvPr/>
        </p:nvGrpSpPr>
        <p:grpSpPr>
          <a:xfrm>
            <a:off x="104908" y="116632"/>
            <a:ext cx="9663509" cy="1658194"/>
            <a:chOff x="104908" y="116632"/>
            <a:chExt cx="9663509" cy="1658194"/>
          </a:xfrm>
        </p:grpSpPr>
        <p:sp>
          <p:nvSpPr>
            <p:cNvPr id="112" name="Freeform 2"/>
            <p:cNvSpPr/>
            <p:nvPr/>
          </p:nvSpPr>
          <p:spPr bwMode="auto">
            <a:xfrm>
              <a:off x="2801542" y="1239838"/>
              <a:ext cx="270007"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3" name="Freeform 3"/>
            <p:cNvSpPr/>
            <p:nvPr/>
          </p:nvSpPr>
          <p:spPr bwMode="auto">
            <a:xfrm>
              <a:off x="5775061" y="1239838"/>
              <a:ext cx="184018" cy="531812"/>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4" name="Line 4"/>
            <p:cNvSpPr>
              <a:spLocks noChangeShapeType="1"/>
            </p:cNvSpPr>
            <p:nvPr/>
          </p:nvSpPr>
          <p:spPr bwMode="auto">
            <a:xfrm rot="-5400000">
              <a:off x="9075209" y="1504818"/>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5" name="Line 5"/>
            <p:cNvSpPr>
              <a:spLocks noChangeShapeType="1"/>
            </p:cNvSpPr>
            <p:nvPr/>
          </p:nvSpPr>
          <p:spPr bwMode="auto">
            <a:xfrm rot="-5400000">
              <a:off x="242359" y="1504818"/>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 name="Line 6"/>
            <p:cNvSpPr>
              <a:spLocks noChangeShapeType="1"/>
            </p:cNvSpPr>
            <p:nvPr/>
          </p:nvSpPr>
          <p:spPr bwMode="auto">
            <a:xfrm>
              <a:off x="252811" y="1773238"/>
              <a:ext cx="280326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7" name="Text Box 7"/>
            <p:cNvSpPr txBox="1">
              <a:spLocks noChangeArrowheads="1"/>
            </p:cNvSpPr>
            <p:nvPr/>
          </p:nvSpPr>
          <p:spPr bwMode="auto">
            <a:xfrm>
              <a:off x="529696"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18" name="Text Box 8"/>
            <p:cNvSpPr txBox="1">
              <a:spLocks noChangeArrowheads="1"/>
            </p:cNvSpPr>
            <p:nvPr/>
          </p:nvSpPr>
          <p:spPr bwMode="auto">
            <a:xfrm>
              <a:off x="5180012"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19" name="Text Box 9"/>
            <p:cNvSpPr txBox="1">
              <a:spLocks noChangeArrowheads="1"/>
            </p:cNvSpPr>
            <p:nvPr/>
          </p:nvSpPr>
          <p:spPr bwMode="auto">
            <a:xfrm>
              <a:off x="380761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20" name="Text Box 10"/>
            <p:cNvSpPr txBox="1">
              <a:spLocks noChangeArrowheads="1"/>
            </p:cNvSpPr>
            <p:nvPr/>
          </p:nvSpPr>
          <p:spPr bwMode="auto">
            <a:xfrm>
              <a:off x="2206494"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21" name="Line 11"/>
            <p:cNvSpPr>
              <a:spLocks noChangeShapeType="1"/>
            </p:cNvSpPr>
            <p:nvPr/>
          </p:nvSpPr>
          <p:spPr bwMode="auto">
            <a:xfrm>
              <a:off x="6540368" y="1773238"/>
              <a:ext cx="3143779"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2" name="Text Box 12"/>
            <p:cNvSpPr txBox="1">
              <a:spLocks noChangeArrowheads="1"/>
            </p:cNvSpPr>
            <p:nvPr/>
          </p:nvSpPr>
          <p:spPr bwMode="auto">
            <a:xfrm>
              <a:off x="678113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23" name="Text Box 13"/>
            <p:cNvSpPr txBox="1">
              <a:spLocks noChangeArrowheads="1"/>
            </p:cNvSpPr>
            <p:nvPr/>
          </p:nvSpPr>
          <p:spPr bwMode="auto">
            <a:xfrm>
              <a:off x="174453" y="116632"/>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24" name="Text Box 14"/>
            <p:cNvSpPr txBox="1">
              <a:spLocks noChangeArrowheads="1"/>
            </p:cNvSpPr>
            <p:nvPr/>
          </p:nvSpPr>
          <p:spPr bwMode="auto">
            <a:xfrm>
              <a:off x="8481392" y="116632"/>
              <a:ext cx="96212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2</a:t>
              </a:r>
              <a:endParaRPr kumimoji="1" lang="en-US" altLang="zh-CN" sz="1800" b="1" dirty="0">
                <a:solidFill>
                  <a:srgbClr val="0000CC"/>
                </a:solidFill>
                <a:latin typeface="+mn-lt"/>
                <a:ea typeface="黑体" panose="02010609060101010101" pitchFamily="2" charset="-122"/>
              </a:endParaRPr>
            </a:p>
          </p:txBody>
        </p:sp>
        <p:sp>
          <p:nvSpPr>
            <p:cNvPr id="125" name="Line 15"/>
            <p:cNvSpPr>
              <a:spLocks noChangeShapeType="1"/>
            </p:cNvSpPr>
            <p:nvPr/>
          </p:nvSpPr>
          <p:spPr bwMode="auto">
            <a:xfrm>
              <a:off x="3566848" y="1773238"/>
              <a:ext cx="2462742"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6" name="Freeform 16"/>
            <p:cNvSpPr/>
            <p:nvPr/>
          </p:nvSpPr>
          <p:spPr bwMode="auto">
            <a:xfrm flipH="1">
              <a:off x="6540368" y="1239838"/>
              <a:ext cx="254529"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7" name="Freeform 17"/>
            <p:cNvSpPr/>
            <p:nvPr/>
          </p:nvSpPr>
          <p:spPr bwMode="auto">
            <a:xfrm flipH="1">
              <a:off x="3635639" y="1239839"/>
              <a:ext cx="185738" cy="534987"/>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8" name="Text Box 18"/>
            <p:cNvSpPr txBox="1">
              <a:spLocks noChangeArrowheads="1"/>
            </p:cNvSpPr>
            <p:nvPr/>
          </p:nvSpPr>
          <p:spPr bwMode="auto">
            <a:xfrm>
              <a:off x="2768865" y="67945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baseline="-25000">
                <a:solidFill>
                  <a:srgbClr val="0000CC"/>
                </a:solidFill>
                <a:latin typeface="+mn-lt"/>
                <a:ea typeface="黑体" panose="02010609060101010101" pitchFamily="2" charset="-122"/>
              </a:endParaRPr>
            </a:p>
          </p:txBody>
        </p:sp>
        <p:pic>
          <p:nvPicPr>
            <p:cNvPr id="129"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908" y="496888"/>
              <a:ext cx="9269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9331" y="985839"/>
              <a:ext cx="835819"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1"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43169" y="477838"/>
              <a:ext cx="92524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1290" y="963614"/>
              <a:ext cx="83409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3" name="AutoShape 23"/>
            <p:cNvSpPr>
              <a:spLocks noChangeArrowheads="1"/>
            </p:cNvSpPr>
            <p:nvPr/>
          </p:nvSpPr>
          <p:spPr bwMode="auto">
            <a:xfrm flipV="1">
              <a:off x="1084633" y="548679"/>
              <a:ext cx="1716909" cy="348258"/>
            </a:xfrm>
            <a:prstGeom prst="wedgeRoundRectCallout">
              <a:avLst>
                <a:gd name="adj1" fmla="val -53217"/>
                <a:gd name="adj2" fmla="val -195611"/>
                <a:gd name="adj3" fmla="val 16667"/>
              </a:avLst>
            </a:prstGeom>
            <a:solidFill>
              <a:srgbClr val="66FFFF"/>
            </a:solidFill>
            <a:ln w="9525">
              <a:solidFill>
                <a:schemeClr val="tx1"/>
              </a:solidFill>
              <a:miter lim="800000"/>
            </a:ln>
            <a:effectLst/>
          </p:spPr>
          <p:txBody>
            <a:bodyPr rot="10800000" wrap="none" anchor="ctr"/>
            <a:lstStyle/>
            <a:p>
              <a:pPr algn="ctr"/>
              <a:r>
                <a:rPr kumimoji="1" lang="en-US" altLang="zh-CN" b="1" dirty="0">
                  <a:solidFill>
                    <a:srgbClr val="0000CC"/>
                  </a:solidFill>
                  <a:ea typeface="黑体" panose="02010609060101010101" pitchFamily="2" charset="-122"/>
                </a:rPr>
                <a:t>HA </a:t>
              </a:r>
              <a:r>
                <a:rPr kumimoji="1" lang="zh-CN" altLang="en-US" b="1" dirty="0">
                  <a:solidFill>
                    <a:srgbClr val="0000CC"/>
                  </a:solidFill>
                  <a:ea typeface="黑体" panose="02010609060101010101" pitchFamily="2" charset="-122"/>
                </a:rPr>
                <a:t>为硬件地址</a:t>
              </a:r>
              <a:endParaRPr kumimoji="1" lang="zh-CN" altLang="en-US" b="1" dirty="0">
                <a:solidFill>
                  <a:srgbClr val="0000CC"/>
                </a:solidFill>
                <a:ea typeface="黑体" panose="02010609060101010101" pitchFamily="2" charset="-122"/>
              </a:endParaRPr>
            </a:p>
          </p:txBody>
        </p:sp>
        <p:sp>
          <p:nvSpPr>
            <p:cNvPr id="134" name="Text Box 25"/>
            <p:cNvSpPr txBox="1">
              <a:spLocks noChangeArrowheads="1"/>
            </p:cNvSpPr>
            <p:nvPr/>
          </p:nvSpPr>
          <p:spPr bwMode="auto">
            <a:xfrm>
              <a:off x="5673594" y="68580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路由器 </a:t>
              </a:r>
              <a:r>
                <a:rPr kumimoji="1" lang="en-US" altLang="zh-CN" sz="1800" b="1" dirty="0">
                  <a:solidFill>
                    <a:srgbClr val="0000CC"/>
                  </a:solidFill>
                  <a:latin typeface="+mn-lt"/>
                  <a:ea typeface="黑体" panose="02010609060101010101" pitchFamily="2" charset="-122"/>
                </a:rPr>
                <a:t>R</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135" name="Text Box 26"/>
            <p:cNvSpPr txBox="1">
              <a:spLocks noChangeArrowheads="1"/>
            </p:cNvSpPr>
            <p:nvPr/>
          </p:nvSpPr>
          <p:spPr bwMode="auto">
            <a:xfrm>
              <a:off x="8726223"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36" name="Text Box 27"/>
            <p:cNvSpPr txBox="1">
              <a:spLocks noChangeArrowheads="1"/>
            </p:cNvSpPr>
            <p:nvPr/>
          </p:nvSpPr>
          <p:spPr bwMode="auto">
            <a:xfrm>
              <a:off x="304404" y="5603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37" name="Text Box 28"/>
            <p:cNvSpPr txBox="1">
              <a:spLocks noChangeArrowheads="1"/>
            </p:cNvSpPr>
            <p:nvPr/>
          </p:nvSpPr>
          <p:spPr bwMode="auto">
            <a:xfrm>
              <a:off x="9061583" y="544513"/>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38" name="Text Box 29"/>
            <p:cNvSpPr txBox="1">
              <a:spLocks noChangeArrowheads="1"/>
            </p:cNvSpPr>
            <p:nvPr/>
          </p:nvSpPr>
          <p:spPr bwMode="auto">
            <a:xfrm>
              <a:off x="132080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sp>
          <p:nvSpPr>
            <p:cNvPr id="139" name="Text Box 30"/>
            <p:cNvSpPr txBox="1">
              <a:spLocks noChangeArrowheads="1"/>
            </p:cNvSpPr>
            <p:nvPr/>
          </p:nvSpPr>
          <p:spPr bwMode="auto">
            <a:xfrm>
              <a:off x="438031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sp>
          <p:nvSpPr>
            <p:cNvPr id="140" name="Text Box 31"/>
            <p:cNvSpPr txBox="1">
              <a:spLocks noChangeArrowheads="1"/>
            </p:cNvSpPr>
            <p:nvPr/>
          </p:nvSpPr>
          <p:spPr bwMode="auto">
            <a:xfrm>
              <a:off x="7644474"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grpSp>
      <p:grpSp>
        <p:nvGrpSpPr>
          <p:cNvPr id="141" name="组合 140"/>
          <p:cNvGrpSpPr/>
          <p:nvPr/>
        </p:nvGrpSpPr>
        <p:grpSpPr>
          <a:xfrm>
            <a:off x="39556" y="2035176"/>
            <a:ext cx="9881923" cy="4352369"/>
            <a:chOff x="39556" y="2035176"/>
            <a:chExt cx="9881923" cy="4352369"/>
          </a:xfrm>
        </p:grpSpPr>
        <p:sp>
          <p:nvSpPr>
            <p:cNvPr id="142" name="Freeform 77"/>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3" name="Freeform 78"/>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4" name="Line 79"/>
            <p:cNvSpPr>
              <a:spLocks noChangeShapeType="1"/>
            </p:cNvSpPr>
            <p:nvPr/>
          </p:nvSpPr>
          <p:spPr bwMode="auto">
            <a:xfrm rot="-5400000">
              <a:off x="8812081"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5" name="Line 80"/>
            <p:cNvSpPr>
              <a:spLocks noChangeShapeType="1"/>
            </p:cNvSpPr>
            <p:nvPr/>
          </p:nvSpPr>
          <p:spPr bwMode="auto">
            <a:xfrm rot="-5400000">
              <a:off x="230320"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6"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7"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8"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9"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50" name="Group 85"/>
            <p:cNvGrpSpPr/>
            <p:nvPr/>
          </p:nvGrpSpPr>
          <p:grpSpPr bwMode="auto">
            <a:xfrm>
              <a:off x="39556" y="2420938"/>
              <a:ext cx="9881923" cy="2438400"/>
              <a:chOff x="96" y="1056"/>
              <a:chExt cx="5472" cy="1536"/>
            </a:xfrm>
            <a:solidFill>
              <a:srgbClr val="FFFF66"/>
            </a:solidFill>
          </p:grpSpPr>
          <p:sp>
            <p:nvSpPr>
              <p:cNvPr id="209" name="Oval 86"/>
              <p:cNvSpPr>
                <a:spLocks noChangeArrowheads="1"/>
              </p:cNvSpPr>
              <p:nvPr/>
            </p:nvSpPr>
            <p:spPr bwMode="auto">
              <a:xfrm>
                <a:off x="3662" y="1674"/>
                <a:ext cx="1906" cy="756"/>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0" name="Oval 87"/>
              <p:cNvSpPr>
                <a:spLocks noChangeArrowheads="1"/>
              </p:cNvSpPr>
              <p:nvPr/>
            </p:nvSpPr>
            <p:spPr bwMode="auto">
              <a:xfrm>
                <a:off x="96" y="1430"/>
                <a:ext cx="1870" cy="760"/>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1" name="Oval 88"/>
              <p:cNvSpPr>
                <a:spLocks noChangeArrowheads="1"/>
              </p:cNvSpPr>
              <p:nvPr/>
            </p:nvSpPr>
            <p:spPr bwMode="auto">
              <a:xfrm>
                <a:off x="3365" y="1163"/>
                <a:ext cx="1903"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2" name="Oval 89"/>
              <p:cNvSpPr>
                <a:spLocks noChangeArrowheads="1"/>
              </p:cNvSpPr>
              <p:nvPr/>
            </p:nvSpPr>
            <p:spPr bwMode="auto">
              <a:xfrm>
                <a:off x="2365" y="1821"/>
                <a:ext cx="1900" cy="77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3" name="Oval 90"/>
              <p:cNvSpPr>
                <a:spLocks noChangeArrowheads="1"/>
              </p:cNvSpPr>
              <p:nvPr/>
            </p:nvSpPr>
            <p:spPr bwMode="auto">
              <a:xfrm>
                <a:off x="729" y="1752"/>
                <a:ext cx="1900"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4" name="Oval 91"/>
              <p:cNvSpPr>
                <a:spLocks noChangeArrowheads="1"/>
              </p:cNvSpPr>
              <p:nvPr/>
            </p:nvSpPr>
            <p:spPr bwMode="auto">
              <a:xfrm>
                <a:off x="2197" y="1056"/>
                <a:ext cx="1870" cy="758"/>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5" name="Oval 92"/>
              <p:cNvSpPr>
                <a:spLocks noChangeArrowheads="1"/>
              </p:cNvSpPr>
              <p:nvPr/>
            </p:nvSpPr>
            <p:spPr bwMode="auto">
              <a:xfrm>
                <a:off x="996" y="1056"/>
                <a:ext cx="1867"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6"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151" name="Line 94"/>
            <p:cNvSpPr>
              <a:spLocks noChangeShapeType="1"/>
            </p:cNvSpPr>
            <p:nvPr/>
          </p:nvSpPr>
          <p:spPr bwMode="auto">
            <a:xfrm>
              <a:off x="165100" y="5440363"/>
              <a:ext cx="280670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52" name="Group 95"/>
            <p:cNvGrpSpPr/>
            <p:nvPr/>
          </p:nvGrpSpPr>
          <p:grpSpPr bwMode="auto">
            <a:xfrm>
              <a:off x="247650" y="2420938"/>
              <a:ext cx="742950" cy="1447800"/>
              <a:chOff x="672" y="528"/>
              <a:chExt cx="432" cy="912"/>
            </a:xfrm>
          </p:grpSpPr>
          <p:sp>
            <p:nvSpPr>
              <p:cNvPr id="206"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07"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08"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53"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54"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55"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56"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57"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58" name="Line 104"/>
            <p:cNvSpPr>
              <a:spLocks noChangeShapeType="1"/>
            </p:cNvSpPr>
            <p:nvPr/>
          </p:nvSpPr>
          <p:spPr bwMode="auto">
            <a:xfrm>
              <a:off x="908050" y="3611563"/>
              <a:ext cx="20637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59" name="Line 105"/>
            <p:cNvSpPr>
              <a:spLocks noChangeShapeType="1"/>
            </p:cNvSpPr>
            <p:nvPr/>
          </p:nvSpPr>
          <p:spPr bwMode="auto">
            <a:xfrm>
              <a:off x="6438900" y="5440363"/>
              <a:ext cx="32194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60"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61"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62"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63" name="Text Box 109"/>
            <p:cNvSpPr txBox="1">
              <a:spLocks noChangeArrowheads="1"/>
            </p:cNvSpPr>
            <p:nvPr/>
          </p:nvSpPr>
          <p:spPr bwMode="auto">
            <a:xfrm>
              <a:off x="116946" y="2060576"/>
              <a:ext cx="962123" cy="369332"/>
            </a:xfrm>
            <a:prstGeom prst="rect">
              <a:avLst/>
            </a:prstGeom>
            <a:solidFill>
              <a:srgbClr val="FFFF00"/>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64"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主机 </a:t>
              </a:r>
              <a:r>
                <a:rPr kumimoji="1" lang="en-US" altLang="zh-CN" sz="1800" b="1">
                  <a:solidFill>
                    <a:srgbClr val="0000CC"/>
                  </a:solidFill>
                  <a:latin typeface="+mn-lt"/>
                  <a:ea typeface="黑体" panose="02010609060101010101" pitchFamily="2" charset="-122"/>
                </a:rPr>
                <a:t>H</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65"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66"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67"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IP </a:t>
              </a:r>
              <a:r>
                <a:rPr kumimoji="1" lang="zh-CN" altLang="en-US" sz="2400" b="1">
                  <a:solidFill>
                    <a:srgbClr val="0000CC"/>
                  </a:solidFill>
                  <a:latin typeface="+mn-lt"/>
                  <a:ea typeface="黑体" panose="02010609060101010101" pitchFamily="2" charset="-122"/>
                </a:rPr>
                <a:t>层上的互联网</a:t>
              </a:r>
              <a:endParaRPr kumimoji="1" lang="zh-CN" altLang="en-US" sz="2400" b="1">
                <a:solidFill>
                  <a:srgbClr val="0000CC"/>
                </a:solidFill>
                <a:latin typeface="+mn-lt"/>
                <a:ea typeface="黑体" panose="02010609060101010101" pitchFamily="2" charset="-122"/>
              </a:endParaRPr>
            </a:p>
          </p:txBody>
        </p:sp>
        <p:sp>
          <p:nvSpPr>
            <p:cNvPr id="168" name="Text Box 114"/>
            <p:cNvSpPr txBox="1">
              <a:spLocks noChangeArrowheads="1"/>
            </p:cNvSpPr>
            <p:nvPr/>
          </p:nvSpPr>
          <p:spPr bwMode="auto">
            <a:xfrm>
              <a:off x="1073150" y="5948363"/>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MAC </a:t>
              </a:r>
              <a:r>
                <a:rPr kumimoji="1" lang="zh-CN" altLang="en-US" sz="1800" b="1" dirty="0">
                  <a:solidFill>
                    <a:srgbClr val="0000CC"/>
                  </a:solidFill>
                  <a:latin typeface="+mn-lt"/>
                  <a:ea typeface="黑体" panose="02010609060101010101" pitchFamily="2" charset="-122"/>
                </a:rPr>
                <a:t>帧</a:t>
              </a:r>
              <a:endParaRPr kumimoji="1" lang="zh-CN" altLang="en-US" sz="1800" b="1" dirty="0">
                <a:solidFill>
                  <a:srgbClr val="0000CC"/>
                </a:solidFill>
                <a:latin typeface="+mn-lt"/>
                <a:ea typeface="黑体" panose="02010609060101010101" pitchFamily="2" charset="-122"/>
              </a:endParaRPr>
            </a:p>
          </p:txBody>
        </p:sp>
        <p:grpSp>
          <p:nvGrpSpPr>
            <p:cNvPr id="169" name="Group 115"/>
            <p:cNvGrpSpPr/>
            <p:nvPr/>
          </p:nvGrpSpPr>
          <p:grpSpPr bwMode="auto">
            <a:xfrm>
              <a:off x="8832850" y="2420938"/>
              <a:ext cx="742950" cy="1447800"/>
              <a:chOff x="672" y="528"/>
              <a:chExt cx="432" cy="912"/>
            </a:xfrm>
          </p:grpSpPr>
          <p:sp>
            <p:nvSpPr>
              <p:cNvPr id="203"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04"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05"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70"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71"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72"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73" name="Line 122"/>
            <p:cNvSpPr>
              <a:spLocks noChangeShapeType="1"/>
            </p:cNvSpPr>
            <p:nvPr/>
          </p:nvSpPr>
          <p:spPr bwMode="auto">
            <a:xfrm>
              <a:off x="3549650" y="3611563"/>
              <a:ext cx="22288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4"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5" name="Line 124"/>
            <p:cNvSpPr>
              <a:spLocks noChangeShapeType="1"/>
            </p:cNvSpPr>
            <p:nvPr/>
          </p:nvSpPr>
          <p:spPr bwMode="auto">
            <a:xfrm>
              <a:off x="6438900" y="3611563"/>
              <a:ext cx="23939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6"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77" name="Line 126"/>
            <p:cNvSpPr>
              <a:spLocks noChangeShapeType="1"/>
            </p:cNvSpPr>
            <p:nvPr/>
          </p:nvSpPr>
          <p:spPr bwMode="auto">
            <a:xfrm>
              <a:off x="3632200" y="5440363"/>
              <a:ext cx="20637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8" name="Freeform 127"/>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9" name="Freeform 128"/>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80"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grpSp>
          <p:nvGrpSpPr>
            <p:cNvPr id="181" name="Group 130"/>
            <p:cNvGrpSpPr/>
            <p:nvPr/>
          </p:nvGrpSpPr>
          <p:grpSpPr bwMode="auto">
            <a:xfrm>
              <a:off x="1238250" y="3154363"/>
              <a:ext cx="1568450" cy="381000"/>
              <a:chOff x="1632" y="2688"/>
              <a:chExt cx="912" cy="240"/>
            </a:xfrm>
          </p:grpSpPr>
          <p:sp>
            <p:nvSpPr>
              <p:cNvPr id="201"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anose="02010609060101010101" pitchFamily="2" charset="-122"/>
                  </a:rPr>
                  <a:t>  IP</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 IP</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202"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2" name="Group 133"/>
            <p:cNvGrpSpPr/>
            <p:nvPr/>
          </p:nvGrpSpPr>
          <p:grpSpPr bwMode="auto">
            <a:xfrm>
              <a:off x="4044950" y="3154363"/>
              <a:ext cx="1568450" cy="381000"/>
              <a:chOff x="1632" y="2688"/>
              <a:chExt cx="912" cy="240"/>
            </a:xfrm>
          </p:grpSpPr>
          <p:sp>
            <p:nvSpPr>
              <p:cNvPr id="199"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200"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3" name="Group 136"/>
            <p:cNvGrpSpPr/>
            <p:nvPr/>
          </p:nvGrpSpPr>
          <p:grpSpPr bwMode="auto">
            <a:xfrm>
              <a:off x="7016750" y="3154363"/>
              <a:ext cx="1568450" cy="381000"/>
              <a:chOff x="1632" y="2688"/>
              <a:chExt cx="912" cy="240"/>
            </a:xfrm>
          </p:grpSpPr>
          <p:sp>
            <p:nvSpPr>
              <p:cNvPr id="197"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98"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4" name="Group 139"/>
            <p:cNvGrpSpPr/>
            <p:nvPr/>
          </p:nvGrpSpPr>
          <p:grpSpPr bwMode="auto">
            <a:xfrm>
              <a:off x="660400" y="5592763"/>
              <a:ext cx="2146300" cy="381000"/>
              <a:chOff x="480" y="3120"/>
              <a:chExt cx="1248" cy="240"/>
            </a:xfrm>
          </p:grpSpPr>
          <p:sp>
            <p:nvSpPr>
              <p:cNvPr id="195"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baseline="-25000">
                  <a:solidFill>
                    <a:srgbClr val="0000CC"/>
                  </a:solidFill>
                  <a:latin typeface="+mn-lt"/>
                  <a:ea typeface="黑体" panose="02010609060101010101" pitchFamily="2" charset="-122"/>
                </a:endParaRPr>
              </a:p>
            </p:txBody>
          </p:sp>
          <p:sp>
            <p:nvSpPr>
              <p:cNvPr id="196"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5" name="Group 142"/>
            <p:cNvGrpSpPr/>
            <p:nvPr/>
          </p:nvGrpSpPr>
          <p:grpSpPr bwMode="auto">
            <a:xfrm>
              <a:off x="3797300" y="5592763"/>
              <a:ext cx="2146300" cy="381000"/>
              <a:chOff x="480" y="3120"/>
              <a:chExt cx="1248" cy="240"/>
            </a:xfrm>
          </p:grpSpPr>
          <p:sp>
            <p:nvSpPr>
              <p:cNvPr id="193"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baseline="-25000">
                  <a:solidFill>
                    <a:srgbClr val="0000CC"/>
                  </a:solidFill>
                  <a:latin typeface="+mn-lt"/>
                  <a:ea typeface="黑体" panose="02010609060101010101" pitchFamily="2" charset="-122"/>
                </a:endParaRPr>
              </a:p>
            </p:txBody>
          </p:sp>
          <p:sp>
            <p:nvSpPr>
              <p:cNvPr id="194"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6" name="Group 145"/>
            <p:cNvGrpSpPr/>
            <p:nvPr/>
          </p:nvGrpSpPr>
          <p:grpSpPr bwMode="auto">
            <a:xfrm>
              <a:off x="6934200" y="5592763"/>
              <a:ext cx="2146300" cy="381000"/>
              <a:chOff x="480" y="3120"/>
              <a:chExt cx="1248" cy="240"/>
            </a:xfrm>
          </p:grpSpPr>
          <p:sp>
            <p:nvSpPr>
              <p:cNvPr id="191"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92"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87"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188"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189"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ln>
            <a:effectLst/>
          </p:spPr>
          <p:txBody>
            <a:bodyPr rot="10800000" wrap="none" anchor="ctr"/>
            <a:lstStyle/>
            <a:p>
              <a:pPr algn="ctr"/>
              <a:endParaRPr kumimoji="1" lang="zh-CN" altLang="zh-CN" sz="1800" b="1">
                <a:solidFill>
                  <a:srgbClr val="0000CC"/>
                </a:solidFill>
                <a:latin typeface="+mn-lt"/>
                <a:ea typeface="黑体" panose="02010609060101010101" pitchFamily="2" charset="-122"/>
              </a:endParaRPr>
            </a:p>
          </p:txBody>
        </p:sp>
        <p:sp>
          <p:nvSpPr>
            <p:cNvPr id="190"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 </a:t>
              </a:r>
              <a:r>
                <a:rPr kumimoji="1" lang="zh-CN" altLang="en-US" sz="1800" b="1">
                  <a:solidFill>
                    <a:srgbClr val="0000CC"/>
                  </a:solidFill>
                  <a:latin typeface="+mn-lt"/>
                  <a:ea typeface="黑体" panose="02010609060101010101" pitchFamily="2" charset="-122"/>
                </a:rPr>
                <a:t>数据报</a:t>
              </a:r>
              <a:endParaRPr kumimoji="1" lang="zh-CN" altLang="en-US" sz="1800" b="1">
                <a:solidFill>
                  <a:srgbClr val="0000CC"/>
                </a:solidFill>
                <a:latin typeface="+mn-lt"/>
                <a:ea typeface="黑体" panose="02010609060101010101" pitchFamily="2" charset="-122"/>
              </a:endParaRPr>
            </a:p>
          </p:txBody>
        </p:sp>
      </p:grpSp>
      <p:sp>
        <p:nvSpPr>
          <p:cNvPr id="455797" name="Line 117"/>
          <p:cNvSpPr>
            <a:spLocks noChangeShapeType="1"/>
          </p:cNvSpPr>
          <p:nvPr/>
        </p:nvSpPr>
        <p:spPr bwMode="auto">
          <a:xfrm>
            <a:off x="662121" y="3500438"/>
            <a:ext cx="2574528"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5798" name="Line 118"/>
          <p:cNvSpPr>
            <a:spLocks noChangeShapeType="1"/>
          </p:cNvSpPr>
          <p:nvPr/>
        </p:nvSpPr>
        <p:spPr bwMode="auto">
          <a:xfrm>
            <a:off x="3470539" y="3500438"/>
            <a:ext cx="2574529"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5799" name="Line 119"/>
          <p:cNvSpPr>
            <a:spLocks noChangeShapeType="1"/>
          </p:cNvSpPr>
          <p:nvPr/>
        </p:nvSpPr>
        <p:spPr bwMode="auto">
          <a:xfrm>
            <a:off x="6435460" y="3500438"/>
            <a:ext cx="2574529"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455787"/>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455797"/>
                                        </p:tgtEl>
                                        <p:attrNameLst>
                                          <p:attrName>style.visibility</p:attrName>
                                        </p:attrNameLst>
                                      </p:cBhvr>
                                      <p:to>
                                        <p:strVal val="visible"/>
                                      </p:to>
                                    </p:set>
                                    <p:animEffect transition="in" filter="wipe(left)">
                                      <p:cBhvr>
                                        <p:cTn id="10" dur="1000"/>
                                        <p:tgtEl>
                                          <p:spTgt spid="455797"/>
                                        </p:tgtEl>
                                      </p:cBhvr>
                                    </p:animEffect>
                                  </p:childTnLst>
                                </p:cTn>
                              </p:par>
                            </p:childTnLst>
                          </p:cTn>
                        </p:par>
                        <p:par>
                          <p:cTn id="11" fill="hold">
                            <p:stCondLst>
                              <p:cond delay="2000"/>
                            </p:stCondLst>
                            <p:childTnLst>
                              <p:par>
                                <p:cTn id="12" presetID="22" presetClass="entr" presetSubtype="8" fill="hold" grpId="0" nodeType="afterEffect">
                                  <p:stCondLst>
                                    <p:cond delay="500"/>
                                  </p:stCondLst>
                                  <p:childTnLst>
                                    <p:set>
                                      <p:cBhvr>
                                        <p:cTn id="13" dur="1" fill="hold">
                                          <p:stCondLst>
                                            <p:cond delay="0"/>
                                          </p:stCondLst>
                                        </p:cTn>
                                        <p:tgtEl>
                                          <p:spTgt spid="455798"/>
                                        </p:tgtEl>
                                        <p:attrNameLst>
                                          <p:attrName>style.visibility</p:attrName>
                                        </p:attrNameLst>
                                      </p:cBhvr>
                                      <p:to>
                                        <p:strVal val="visible"/>
                                      </p:to>
                                    </p:set>
                                    <p:animEffect transition="in" filter="wipe(left)">
                                      <p:cBhvr>
                                        <p:cTn id="14" dur="1000"/>
                                        <p:tgtEl>
                                          <p:spTgt spid="455798"/>
                                        </p:tgtEl>
                                      </p:cBhvr>
                                    </p:animEffect>
                                  </p:childTnLst>
                                </p:cTn>
                              </p:par>
                            </p:childTnLst>
                          </p:cTn>
                        </p:par>
                        <p:par>
                          <p:cTn id="15" fill="hold">
                            <p:stCondLst>
                              <p:cond delay="3500"/>
                            </p:stCondLst>
                            <p:childTnLst>
                              <p:par>
                                <p:cTn id="16" presetID="22" presetClass="entr" presetSubtype="8" fill="hold" grpId="0" nodeType="afterEffect">
                                  <p:stCondLst>
                                    <p:cond delay="500"/>
                                  </p:stCondLst>
                                  <p:childTnLst>
                                    <p:set>
                                      <p:cBhvr>
                                        <p:cTn id="17" dur="1" fill="hold">
                                          <p:stCondLst>
                                            <p:cond delay="0"/>
                                          </p:stCondLst>
                                        </p:cTn>
                                        <p:tgtEl>
                                          <p:spTgt spid="455799"/>
                                        </p:tgtEl>
                                        <p:attrNameLst>
                                          <p:attrName>style.visibility</p:attrName>
                                        </p:attrNameLst>
                                      </p:cBhvr>
                                      <p:to>
                                        <p:strVal val="visible"/>
                                      </p:to>
                                    </p:set>
                                    <p:animEffect transition="in" filter="wipe(left)">
                                      <p:cBhvr>
                                        <p:cTn id="18" dur="1000"/>
                                        <p:tgtEl>
                                          <p:spTgt spid="45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87" grpId="0" animBg="1"/>
      <p:bldP spid="455797" grpId="0" animBg="1"/>
      <p:bldP spid="455798" grpId="0" animBg="1"/>
      <p:bldP spid="4557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835" name="Text Box 107"/>
          <p:cNvSpPr txBox="1">
            <a:spLocks noChangeArrowheads="1"/>
          </p:cNvSpPr>
          <p:nvPr/>
        </p:nvSpPr>
        <p:spPr bwMode="auto">
          <a:xfrm>
            <a:off x="2952618" y="52389"/>
            <a:ext cx="4448654" cy="523220"/>
          </a:xfrm>
          <a:prstGeom prst="rect">
            <a:avLst/>
          </a:prstGeom>
          <a:solidFill>
            <a:srgbClr val="FFFF00"/>
          </a:solidFill>
          <a:ln w="9525">
            <a:solidFill>
              <a:srgbClr val="333399"/>
            </a:solidFill>
            <a:miter lim="800000"/>
          </a:ln>
          <a:effectLst/>
        </p:spPr>
        <p:txBody>
          <a:bodyPr wrap="none">
            <a:spAutoFit/>
          </a:bodyPr>
          <a:lstStyle>
            <a:defPPr>
              <a:defRPr lang="en-US"/>
            </a:defPPr>
            <a:lvl1pPr>
              <a:defRPr sz="2800" b="1">
                <a:solidFill>
                  <a:srgbClr val="000099"/>
                </a:solidFill>
                <a:latin typeface="+mn-lt"/>
                <a:ea typeface="黑体" panose="02010609060101010101" pitchFamily="2" charset="-122"/>
              </a:defRPr>
            </a:lvl1pPr>
          </a:lstStyle>
          <a:p>
            <a:r>
              <a:rPr lang="zh-CN" altLang="en-US"/>
              <a:t>在链路上看 </a:t>
            </a:r>
            <a:r>
              <a:rPr lang="en-US" altLang="zh-CN"/>
              <a:t>MAC </a:t>
            </a:r>
            <a:r>
              <a:rPr lang="zh-CN" altLang="en-US"/>
              <a:t>帧的流动</a:t>
            </a:r>
            <a:endParaRPr lang="zh-CN" altLang="en-US"/>
          </a:p>
        </p:txBody>
      </p:sp>
      <p:grpSp>
        <p:nvGrpSpPr>
          <p:cNvPr id="111" name="组合 110"/>
          <p:cNvGrpSpPr/>
          <p:nvPr/>
        </p:nvGrpSpPr>
        <p:grpSpPr>
          <a:xfrm>
            <a:off x="104908" y="116632"/>
            <a:ext cx="9663509" cy="1658194"/>
            <a:chOff x="104908" y="116632"/>
            <a:chExt cx="9663509" cy="1658194"/>
          </a:xfrm>
        </p:grpSpPr>
        <p:sp>
          <p:nvSpPr>
            <p:cNvPr id="112" name="Freeform 2"/>
            <p:cNvSpPr/>
            <p:nvPr/>
          </p:nvSpPr>
          <p:spPr bwMode="auto">
            <a:xfrm>
              <a:off x="2801542" y="1239838"/>
              <a:ext cx="270007"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3" name="Freeform 3"/>
            <p:cNvSpPr/>
            <p:nvPr/>
          </p:nvSpPr>
          <p:spPr bwMode="auto">
            <a:xfrm>
              <a:off x="5775061" y="1239838"/>
              <a:ext cx="184018" cy="531812"/>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4" name="Line 4"/>
            <p:cNvSpPr>
              <a:spLocks noChangeShapeType="1"/>
            </p:cNvSpPr>
            <p:nvPr/>
          </p:nvSpPr>
          <p:spPr bwMode="auto">
            <a:xfrm rot="-5400000">
              <a:off x="9075209" y="1504818"/>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5" name="Line 5"/>
            <p:cNvSpPr>
              <a:spLocks noChangeShapeType="1"/>
            </p:cNvSpPr>
            <p:nvPr/>
          </p:nvSpPr>
          <p:spPr bwMode="auto">
            <a:xfrm rot="-5400000">
              <a:off x="242359" y="1504818"/>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 name="Line 6"/>
            <p:cNvSpPr>
              <a:spLocks noChangeShapeType="1"/>
            </p:cNvSpPr>
            <p:nvPr/>
          </p:nvSpPr>
          <p:spPr bwMode="auto">
            <a:xfrm>
              <a:off x="252811" y="1773238"/>
              <a:ext cx="280326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7" name="Text Box 7"/>
            <p:cNvSpPr txBox="1">
              <a:spLocks noChangeArrowheads="1"/>
            </p:cNvSpPr>
            <p:nvPr/>
          </p:nvSpPr>
          <p:spPr bwMode="auto">
            <a:xfrm>
              <a:off x="529696"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18" name="Text Box 8"/>
            <p:cNvSpPr txBox="1">
              <a:spLocks noChangeArrowheads="1"/>
            </p:cNvSpPr>
            <p:nvPr/>
          </p:nvSpPr>
          <p:spPr bwMode="auto">
            <a:xfrm>
              <a:off x="5180012"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19" name="Text Box 9"/>
            <p:cNvSpPr txBox="1">
              <a:spLocks noChangeArrowheads="1"/>
            </p:cNvSpPr>
            <p:nvPr/>
          </p:nvSpPr>
          <p:spPr bwMode="auto">
            <a:xfrm>
              <a:off x="380761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20" name="Text Box 10"/>
            <p:cNvSpPr txBox="1">
              <a:spLocks noChangeArrowheads="1"/>
            </p:cNvSpPr>
            <p:nvPr/>
          </p:nvSpPr>
          <p:spPr bwMode="auto">
            <a:xfrm>
              <a:off x="2206494"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21" name="Line 11"/>
            <p:cNvSpPr>
              <a:spLocks noChangeShapeType="1"/>
            </p:cNvSpPr>
            <p:nvPr/>
          </p:nvSpPr>
          <p:spPr bwMode="auto">
            <a:xfrm>
              <a:off x="6540368" y="1773238"/>
              <a:ext cx="3143779"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2" name="Text Box 12"/>
            <p:cNvSpPr txBox="1">
              <a:spLocks noChangeArrowheads="1"/>
            </p:cNvSpPr>
            <p:nvPr/>
          </p:nvSpPr>
          <p:spPr bwMode="auto">
            <a:xfrm>
              <a:off x="6781139"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23" name="Text Box 13"/>
            <p:cNvSpPr txBox="1">
              <a:spLocks noChangeArrowheads="1"/>
            </p:cNvSpPr>
            <p:nvPr/>
          </p:nvSpPr>
          <p:spPr bwMode="auto">
            <a:xfrm>
              <a:off x="174453" y="116632"/>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24" name="Text Box 14"/>
            <p:cNvSpPr txBox="1">
              <a:spLocks noChangeArrowheads="1"/>
            </p:cNvSpPr>
            <p:nvPr/>
          </p:nvSpPr>
          <p:spPr bwMode="auto">
            <a:xfrm>
              <a:off x="8481392" y="116632"/>
              <a:ext cx="96212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2</a:t>
              </a:r>
              <a:endParaRPr kumimoji="1" lang="en-US" altLang="zh-CN" sz="1800" b="1" dirty="0">
                <a:solidFill>
                  <a:srgbClr val="0000CC"/>
                </a:solidFill>
                <a:latin typeface="+mn-lt"/>
                <a:ea typeface="黑体" panose="02010609060101010101" pitchFamily="2" charset="-122"/>
              </a:endParaRPr>
            </a:p>
          </p:txBody>
        </p:sp>
        <p:sp>
          <p:nvSpPr>
            <p:cNvPr id="125" name="Line 15"/>
            <p:cNvSpPr>
              <a:spLocks noChangeShapeType="1"/>
            </p:cNvSpPr>
            <p:nvPr/>
          </p:nvSpPr>
          <p:spPr bwMode="auto">
            <a:xfrm>
              <a:off x="3566848" y="1773238"/>
              <a:ext cx="2462742"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6" name="Freeform 16"/>
            <p:cNvSpPr/>
            <p:nvPr/>
          </p:nvSpPr>
          <p:spPr bwMode="auto">
            <a:xfrm flipH="1">
              <a:off x="6540368" y="1239838"/>
              <a:ext cx="254529" cy="533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7" name="Freeform 17"/>
            <p:cNvSpPr/>
            <p:nvPr/>
          </p:nvSpPr>
          <p:spPr bwMode="auto">
            <a:xfrm flipH="1">
              <a:off x="3635639" y="1239839"/>
              <a:ext cx="185738" cy="534987"/>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28" name="Text Box 18"/>
            <p:cNvSpPr txBox="1">
              <a:spLocks noChangeArrowheads="1"/>
            </p:cNvSpPr>
            <p:nvPr/>
          </p:nvSpPr>
          <p:spPr bwMode="auto">
            <a:xfrm>
              <a:off x="2768865" y="67945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baseline="-25000">
                <a:solidFill>
                  <a:srgbClr val="0000CC"/>
                </a:solidFill>
                <a:latin typeface="+mn-lt"/>
                <a:ea typeface="黑体" panose="02010609060101010101" pitchFamily="2" charset="-122"/>
              </a:endParaRPr>
            </a:p>
          </p:txBody>
        </p:sp>
        <p:pic>
          <p:nvPicPr>
            <p:cNvPr id="129"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908" y="496888"/>
              <a:ext cx="9269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9331" y="985839"/>
              <a:ext cx="835819"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1"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43169" y="477838"/>
              <a:ext cx="92524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1290" y="963614"/>
              <a:ext cx="83409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3" name="AutoShape 23"/>
            <p:cNvSpPr>
              <a:spLocks noChangeArrowheads="1"/>
            </p:cNvSpPr>
            <p:nvPr/>
          </p:nvSpPr>
          <p:spPr bwMode="auto">
            <a:xfrm flipV="1">
              <a:off x="1084633" y="548679"/>
              <a:ext cx="1716909" cy="348258"/>
            </a:xfrm>
            <a:prstGeom prst="wedgeRoundRectCallout">
              <a:avLst>
                <a:gd name="adj1" fmla="val -53217"/>
                <a:gd name="adj2" fmla="val -195611"/>
                <a:gd name="adj3" fmla="val 16667"/>
              </a:avLst>
            </a:prstGeom>
            <a:solidFill>
              <a:srgbClr val="66FFFF"/>
            </a:solidFill>
            <a:ln w="9525">
              <a:solidFill>
                <a:schemeClr val="tx1"/>
              </a:solidFill>
              <a:miter lim="800000"/>
            </a:ln>
            <a:effectLst/>
          </p:spPr>
          <p:txBody>
            <a:bodyPr rot="10800000" wrap="none" anchor="ctr"/>
            <a:lstStyle/>
            <a:p>
              <a:pPr algn="ctr"/>
              <a:r>
                <a:rPr kumimoji="1" lang="en-US" altLang="zh-CN" b="1" dirty="0">
                  <a:solidFill>
                    <a:srgbClr val="0000CC"/>
                  </a:solidFill>
                  <a:ea typeface="黑体" panose="02010609060101010101" pitchFamily="2" charset="-122"/>
                </a:rPr>
                <a:t>HA </a:t>
              </a:r>
              <a:r>
                <a:rPr kumimoji="1" lang="zh-CN" altLang="en-US" b="1" dirty="0">
                  <a:solidFill>
                    <a:srgbClr val="0000CC"/>
                  </a:solidFill>
                  <a:ea typeface="黑体" panose="02010609060101010101" pitchFamily="2" charset="-122"/>
                </a:rPr>
                <a:t>为硬件地址</a:t>
              </a:r>
              <a:endParaRPr kumimoji="1" lang="zh-CN" altLang="en-US" b="1" dirty="0">
                <a:solidFill>
                  <a:srgbClr val="0000CC"/>
                </a:solidFill>
                <a:ea typeface="黑体" panose="02010609060101010101" pitchFamily="2" charset="-122"/>
              </a:endParaRPr>
            </a:p>
          </p:txBody>
        </p:sp>
        <p:sp>
          <p:nvSpPr>
            <p:cNvPr id="134" name="Text Box 25"/>
            <p:cNvSpPr txBox="1">
              <a:spLocks noChangeArrowheads="1"/>
            </p:cNvSpPr>
            <p:nvPr/>
          </p:nvSpPr>
          <p:spPr bwMode="auto">
            <a:xfrm>
              <a:off x="5673594" y="685801"/>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路由器 </a:t>
              </a:r>
              <a:r>
                <a:rPr kumimoji="1" lang="en-US" altLang="zh-CN" sz="1800" b="1" dirty="0">
                  <a:solidFill>
                    <a:srgbClr val="0000CC"/>
                  </a:solidFill>
                  <a:latin typeface="+mn-lt"/>
                  <a:ea typeface="黑体" panose="02010609060101010101" pitchFamily="2" charset="-122"/>
                </a:rPr>
                <a:t>R</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135" name="Text Box 26"/>
            <p:cNvSpPr txBox="1">
              <a:spLocks noChangeArrowheads="1"/>
            </p:cNvSpPr>
            <p:nvPr/>
          </p:nvSpPr>
          <p:spPr bwMode="auto">
            <a:xfrm>
              <a:off x="8726223" y="1258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36" name="Text Box 27"/>
            <p:cNvSpPr txBox="1">
              <a:spLocks noChangeArrowheads="1"/>
            </p:cNvSpPr>
            <p:nvPr/>
          </p:nvSpPr>
          <p:spPr bwMode="auto">
            <a:xfrm>
              <a:off x="304404" y="5603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37" name="Text Box 28"/>
            <p:cNvSpPr txBox="1">
              <a:spLocks noChangeArrowheads="1"/>
            </p:cNvSpPr>
            <p:nvPr/>
          </p:nvSpPr>
          <p:spPr bwMode="auto">
            <a:xfrm>
              <a:off x="9061583" y="544513"/>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38" name="Text Box 29"/>
            <p:cNvSpPr txBox="1">
              <a:spLocks noChangeArrowheads="1"/>
            </p:cNvSpPr>
            <p:nvPr/>
          </p:nvSpPr>
          <p:spPr bwMode="auto">
            <a:xfrm>
              <a:off x="132080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sp>
          <p:nvSpPr>
            <p:cNvPr id="139" name="Text Box 30"/>
            <p:cNvSpPr txBox="1">
              <a:spLocks noChangeArrowheads="1"/>
            </p:cNvSpPr>
            <p:nvPr/>
          </p:nvSpPr>
          <p:spPr bwMode="auto">
            <a:xfrm>
              <a:off x="4380310"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sp>
          <p:nvSpPr>
            <p:cNvPr id="140" name="Text Box 31"/>
            <p:cNvSpPr txBox="1">
              <a:spLocks noChangeArrowheads="1"/>
            </p:cNvSpPr>
            <p:nvPr/>
          </p:nvSpPr>
          <p:spPr bwMode="auto">
            <a:xfrm>
              <a:off x="7644474" y="1377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局域网</a:t>
              </a:r>
              <a:endParaRPr kumimoji="1" lang="zh-CN" altLang="en-US" sz="1800" b="1" baseline="-25000">
                <a:solidFill>
                  <a:srgbClr val="0000CC"/>
                </a:solidFill>
                <a:latin typeface="+mn-lt"/>
                <a:ea typeface="黑体" panose="02010609060101010101" pitchFamily="2" charset="-122"/>
              </a:endParaRPr>
            </a:p>
          </p:txBody>
        </p:sp>
      </p:grpSp>
      <p:grpSp>
        <p:nvGrpSpPr>
          <p:cNvPr id="141" name="组合 140"/>
          <p:cNvGrpSpPr/>
          <p:nvPr/>
        </p:nvGrpSpPr>
        <p:grpSpPr>
          <a:xfrm>
            <a:off x="39556" y="2035176"/>
            <a:ext cx="9881923" cy="4352369"/>
            <a:chOff x="39556" y="2035176"/>
            <a:chExt cx="9881923" cy="4352369"/>
          </a:xfrm>
        </p:grpSpPr>
        <p:sp>
          <p:nvSpPr>
            <p:cNvPr id="142" name="Freeform 77"/>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3" name="Freeform 78"/>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4" name="Line 79"/>
            <p:cNvSpPr>
              <a:spLocks noChangeShapeType="1"/>
            </p:cNvSpPr>
            <p:nvPr/>
          </p:nvSpPr>
          <p:spPr bwMode="auto">
            <a:xfrm rot="-5400000">
              <a:off x="8812081"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5" name="Line 80"/>
            <p:cNvSpPr>
              <a:spLocks noChangeShapeType="1"/>
            </p:cNvSpPr>
            <p:nvPr/>
          </p:nvSpPr>
          <p:spPr bwMode="auto">
            <a:xfrm rot="-5400000">
              <a:off x="230320"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6"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7"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8"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9"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50" name="Group 85"/>
            <p:cNvGrpSpPr/>
            <p:nvPr/>
          </p:nvGrpSpPr>
          <p:grpSpPr bwMode="auto">
            <a:xfrm>
              <a:off x="39556" y="2420938"/>
              <a:ext cx="9881923" cy="2438400"/>
              <a:chOff x="96" y="1056"/>
              <a:chExt cx="5472" cy="1536"/>
            </a:xfrm>
            <a:solidFill>
              <a:srgbClr val="FFFF66"/>
            </a:solidFill>
          </p:grpSpPr>
          <p:sp>
            <p:nvSpPr>
              <p:cNvPr id="209" name="Oval 86"/>
              <p:cNvSpPr>
                <a:spLocks noChangeArrowheads="1"/>
              </p:cNvSpPr>
              <p:nvPr/>
            </p:nvSpPr>
            <p:spPr bwMode="auto">
              <a:xfrm>
                <a:off x="3662" y="1674"/>
                <a:ext cx="1906" cy="756"/>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0" name="Oval 87"/>
              <p:cNvSpPr>
                <a:spLocks noChangeArrowheads="1"/>
              </p:cNvSpPr>
              <p:nvPr/>
            </p:nvSpPr>
            <p:spPr bwMode="auto">
              <a:xfrm>
                <a:off x="96" y="1430"/>
                <a:ext cx="1870" cy="760"/>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1" name="Oval 88"/>
              <p:cNvSpPr>
                <a:spLocks noChangeArrowheads="1"/>
              </p:cNvSpPr>
              <p:nvPr/>
            </p:nvSpPr>
            <p:spPr bwMode="auto">
              <a:xfrm>
                <a:off x="3365" y="1163"/>
                <a:ext cx="1903"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2" name="Oval 89"/>
              <p:cNvSpPr>
                <a:spLocks noChangeArrowheads="1"/>
              </p:cNvSpPr>
              <p:nvPr/>
            </p:nvSpPr>
            <p:spPr bwMode="auto">
              <a:xfrm>
                <a:off x="2365" y="1821"/>
                <a:ext cx="1900" cy="77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3" name="Oval 90"/>
              <p:cNvSpPr>
                <a:spLocks noChangeArrowheads="1"/>
              </p:cNvSpPr>
              <p:nvPr/>
            </p:nvSpPr>
            <p:spPr bwMode="auto">
              <a:xfrm>
                <a:off x="729" y="1752"/>
                <a:ext cx="1900"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4" name="Oval 91"/>
              <p:cNvSpPr>
                <a:spLocks noChangeArrowheads="1"/>
              </p:cNvSpPr>
              <p:nvPr/>
            </p:nvSpPr>
            <p:spPr bwMode="auto">
              <a:xfrm>
                <a:off x="2197" y="1056"/>
                <a:ext cx="1870" cy="758"/>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5" name="Oval 92"/>
              <p:cNvSpPr>
                <a:spLocks noChangeArrowheads="1"/>
              </p:cNvSpPr>
              <p:nvPr/>
            </p:nvSpPr>
            <p:spPr bwMode="auto">
              <a:xfrm>
                <a:off x="996" y="1056"/>
                <a:ext cx="1867"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216"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151" name="Line 94"/>
            <p:cNvSpPr>
              <a:spLocks noChangeShapeType="1"/>
            </p:cNvSpPr>
            <p:nvPr/>
          </p:nvSpPr>
          <p:spPr bwMode="auto">
            <a:xfrm>
              <a:off x="165100" y="5440363"/>
              <a:ext cx="280670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52" name="Group 95"/>
            <p:cNvGrpSpPr/>
            <p:nvPr/>
          </p:nvGrpSpPr>
          <p:grpSpPr bwMode="auto">
            <a:xfrm>
              <a:off x="247650" y="2420938"/>
              <a:ext cx="742950" cy="1447800"/>
              <a:chOff x="672" y="528"/>
              <a:chExt cx="432" cy="912"/>
            </a:xfrm>
          </p:grpSpPr>
          <p:sp>
            <p:nvSpPr>
              <p:cNvPr id="206"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07"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08"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53"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54"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55"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56"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57"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58" name="Line 104"/>
            <p:cNvSpPr>
              <a:spLocks noChangeShapeType="1"/>
            </p:cNvSpPr>
            <p:nvPr/>
          </p:nvSpPr>
          <p:spPr bwMode="auto">
            <a:xfrm>
              <a:off x="908050" y="3611563"/>
              <a:ext cx="20637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59" name="Line 105"/>
            <p:cNvSpPr>
              <a:spLocks noChangeShapeType="1"/>
            </p:cNvSpPr>
            <p:nvPr/>
          </p:nvSpPr>
          <p:spPr bwMode="auto">
            <a:xfrm>
              <a:off x="6438900" y="5440363"/>
              <a:ext cx="32194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60"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61"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62"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63" name="Text Box 109"/>
            <p:cNvSpPr txBox="1">
              <a:spLocks noChangeArrowheads="1"/>
            </p:cNvSpPr>
            <p:nvPr/>
          </p:nvSpPr>
          <p:spPr bwMode="auto">
            <a:xfrm>
              <a:off x="116946" y="2060576"/>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64"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主机 </a:t>
              </a:r>
              <a:r>
                <a:rPr kumimoji="1" lang="en-US" altLang="zh-CN" sz="1800" b="1">
                  <a:solidFill>
                    <a:srgbClr val="0000CC"/>
                  </a:solidFill>
                  <a:latin typeface="+mn-lt"/>
                  <a:ea typeface="黑体" panose="02010609060101010101" pitchFamily="2" charset="-122"/>
                </a:rPr>
                <a:t>H</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65"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66"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67"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IP </a:t>
              </a:r>
              <a:r>
                <a:rPr kumimoji="1" lang="zh-CN" altLang="en-US" sz="2400" b="1">
                  <a:solidFill>
                    <a:srgbClr val="0000CC"/>
                  </a:solidFill>
                  <a:latin typeface="+mn-lt"/>
                  <a:ea typeface="黑体" panose="02010609060101010101" pitchFamily="2" charset="-122"/>
                </a:rPr>
                <a:t>层上的互联网</a:t>
              </a:r>
              <a:endParaRPr kumimoji="1" lang="zh-CN" altLang="en-US" sz="2400" b="1">
                <a:solidFill>
                  <a:srgbClr val="0000CC"/>
                </a:solidFill>
                <a:latin typeface="+mn-lt"/>
                <a:ea typeface="黑体" panose="02010609060101010101" pitchFamily="2" charset="-122"/>
              </a:endParaRPr>
            </a:p>
          </p:txBody>
        </p:sp>
        <p:sp>
          <p:nvSpPr>
            <p:cNvPr id="168" name="Text Box 114"/>
            <p:cNvSpPr txBox="1">
              <a:spLocks noChangeArrowheads="1"/>
            </p:cNvSpPr>
            <p:nvPr/>
          </p:nvSpPr>
          <p:spPr bwMode="auto">
            <a:xfrm>
              <a:off x="1073150" y="5948363"/>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MAC </a:t>
              </a:r>
              <a:r>
                <a:rPr kumimoji="1" lang="zh-CN" altLang="en-US" sz="1800" b="1" dirty="0">
                  <a:solidFill>
                    <a:srgbClr val="0000CC"/>
                  </a:solidFill>
                  <a:latin typeface="+mn-lt"/>
                  <a:ea typeface="黑体" panose="02010609060101010101" pitchFamily="2" charset="-122"/>
                </a:rPr>
                <a:t>帧</a:t>
              </a:r>
              <a:endParaRPr kumimoji="1" lang="zh-CN" altLang="en-US" sz="1800" b="1" dirty="0">
                <a:solidFill>
                  <a:srgbClr val="0000CC"/>
                </a:solidFill>
                <a:latin typeface="+mn-lt"/>
                <a:ea typeface="黑体" panose="02010609060101010101" pitchFamily="2" charset="-122"/>
              </a:endParaRPr>
            </a:p>
          </p:txBody>
        </p:sp>
        <p:grpSp>
          <p:nvGrpSpPr>
            <p:cNvPr id="169" name="Group 115"/>
            <p:cNvGrpSpPr/>
            <p:nvPr/>
          </p:nvGrpSpPr>
          <p:grpSpPr bwMode="auto">
            <a:xfrm>
              <a:off x="8832850" y="2420938"/>
              <a:ext cx="742950" cy="1447800"/>
              <a:chOff x="672" y="528"/>
              <a:chExt cx="432" cy="912"/>
            </a:xfrm>
          </p:grpSpPr>
          <p:sp>
            <p:nvSpPr>
              <p:cNvPr id="203"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04"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05"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70"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71"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72"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73" name="Line 122"/>
            <p:cNvSpPr>
              <a:spLocks noChangeShapeType="1"/>
            </p:cNvSpPr>
            <p:nvPr/>
          </p:nvSpPr>
          <p:spPr bwMode="auto">
            <a:xfrm>
              <a:off x="3549650" y="3611563"/>
              <a:ext cx="22288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4"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5" name="Line 124"/>
            <p:cNvSpPr>
              <a:spLocks noChangeShapeType="1"/>
            </p:cNvSpPr>
            <p:nvPr/>
          </p:nvSpPr>
          <p:spPr bwMode="auto">
            <a:xfrm>
              <a:off x="6438900" y="3611563"/>
              <a:ext cx="23939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6"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77" name="Line 126"/>
            <p:cNvSpPr>
              <a:spLocks noChangeShapeType="1"/>
            </p:cNvSpPr>
            <p:nvPr/>
          </p:nvSpPr>
          <p:spPr bwMode="auto">
            <a:xfrm>
              <a:off x="3632200" y="5440363"/>
              <a:ext cx="20637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8" name="Freeform 127"/>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79" name="Freeform 128"/>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80"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grpSp>
          <p:nvGrpSpPr>
            <p:cNvPr id="181" name="Group 130"/>
            <p:cNvGrpSpPr/>
            <p:nvPr/>
          </p:nvGrpSpPr>
          <p:grpSpPr bwMode="auto">
            <a:xfrm>
              <a:off x="1238250" y="3154363"/>
              <a:ext cx="1568450" cy="381000"/>
              <a:chOff x="1632" y="2688"/>
              <a:chExt cx="912" cy="240"/>
            </a:xfrm>
          </p:grpSpPr>
          <p:sp>
            <p:nvSpPr>
              <p:cNvPr id="201"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anose="02010609060101010101" pitchFamily="2" charset="-122"/>
                  </a:rPr>
                  <a:t>  IP</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 IP</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202"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2" name="Group 133"/>
            <p:cNvGrpSpPr/>
            <p:nvPr/>
          </p:nvGrpSpPr>
          <p:grpSpPr bwMode="auto">
            <a:xfrm>
              <a:off x="4044950" y="3154363"/>
              <a:ext cx="1568450" cy="381000"/>
              <a:chOff x="1632" y="2688"/>
              <a:chExt cx="912" cy="240"/>
            </a:xfrm>
          </p:grpSpPr>
          <p:sp>
            <p:nvSpPr>
              <p:cNvPr id="199"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200"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3" name="Group 136"/>
            <p:cNvGrpSpPr/>
            <p:nvPr/>
          </p:nvGrpSpPr>
          <p:grpSpPr bwMode="auto">
            <a:xfrm>
              <a:off x="7016750" y="3154363"/>
              <a:ext cx="1568450" cy="381000"/>
              <a:chOff x="1632" y="2688"/>
              <a:chExt cx="912" cy="240"/>
            </a:xfrm>
          </p:grpSpPr>
          <p:sp>
            <p:nvSpPr>
              <p:cNvPr id="197"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98"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4" name="Group 139"/>
            <p:cNvGrpSpPr/>
            <p:nvPr/>
          </p:nvGrpSpPr>
          <p:grpSpPr bwMode="auto">
            <a:xfrm>
              <a:off x="660400" y="5592763"/>
              <a:ext cx="2146300" cy="381000"/>
              <a:chOff x="480" y="3120"/>
              <a:chExt cx="1248" cy="240"/>
            </a:xfrm>
          </p:grpSpPr>
          <p:sp>
            <p:nvSpPr>
              <p:cNvPr id="195"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baseline="-25000">
                  <a:solidFill>
                    <a:srgbClr val="0000CC"/>
                  </a:solidFill>
                  <a:latin typeface="+mn-lt"/>
                  <a:ea typeface="黑体" panose="02010609060101010101" pitchFamily="2" charset="-122"/>
                </a:endParaRPr>
              </a:p>
            </p:txBody>
          </p:sp>
          <p:sp>
            <p:nvSpPr>
              <p:cNvPr id="196"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5" name="Group 142"/>
            <p:cNvGrpSpPr/>
            <p:nvPr/>
          </p:nvGrpSpPr>
          <p:grpSpPr bwMode="auto">
            <a:xfrm>
              <a:off x="3797300" y="5592763"/>
              <a:ext cx="2146300" cy="381000"/>
              <a:chOff x="480" y="3120"/>
              <a:chExt cx="1248" cy="240"/>
            </a:xfrm>
          </p:grpSpPr>
          <p:sp>
            <p:nvSpPr>
              <p:cNvPr id="193"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baseline="-25000">
                  <a:solidFill>
                    <a:srgbClr val="0000CC"/>
                  </a:solidFill>
                  <a:latin typeface="+mn-lt"/>
                  <a:ea typeface="黑体" panose="02010609060101010101" pitchFamily="2" charset="-122"/>
                </a:endParaRPr>
              </a:p>
            </p:txBody>
          </p:sp>
          <p:sp>
            <p:nvSpPr>
              <p:cNvPr id="194"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86" name="Group 145"/>
            <p:cNvGrpSpPr/>
            <p:nvPr/>
          </p:nvGrpSpPr>
          <p:grpSpPr bwMode="auto">
            <a:xfrm>
              <a:off x="6934200" y="5592763"/>
              <a:ext cx="2146300" cy="381000"/>
              <a:chOff x="480" y="3120"/>
              <a:chExt cx="1248" cy="240"/>
            </a:xfrm>
          </p:grpSpPr>
          <p:sp>
            <p:nvSpPr>
              <p:cNvPr id="191"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92"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87"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188"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189"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ln>
            <a:effectLst/>
          </p:spPr>
          <p:txBody>
            <a:bodyPr rot="10800000" wrap="none" anchor="ctr"/>
            <a:lstStyle/>
            <a:p>
              <a:pPr algn="ctr"/>
              <a:endParaRPr kumimoji="1" lang="zh-CN" altLang="zh-CN" sz="1800" b="1">
                <a:solidFill>
                  <a:srgbClr val="0000CC"/>
                </a:solidFill>
                <a:latin typeface="+mn-lt"/>
                <a:ea typeface="黑体" panose="02010609060101010101" pitchFamily="2" charset="-122"/>
              </a:endParaRPr>
            </a:p>
          </p:txBody>
        </p:sp>
        <p:sp>
          <p:nvSpPr>
            <p:cNvPr id="190"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 </a:t>
              </a:r>
              <a:r>
                <a:rPr kumimoji="1" lang="zh-CN" altLang="en-US" sz="1800" b="1">
                  <a:solidFill>
                    <a:srgbClr val="0000CC"/>
                  </a:solidFill>
                  <a:latin typeface="+mn-lt"/>
                  <a:ea typeface="黑体" panose="02010609060101010101" pitchFamily="2" charset="-122"/>
                </a:rPr>
                <a:t>数据报</a:t>
              </a:r>
              <a:endParaRPr kumimoji="1" lang="zh-CN" altLang="en-US" sz="1800" b="1">
                <a:solidFill>
                  <a:srgbClr val="0000CC"/>
                </a:solidFill>
                <a:latin typeface="+mn-lt"/>
                <a:ea typeface="黑体" panose="02010609060101010101" pitchFamily="2" charset="-122"/>
              </a:endParaRPr>
            </a:p>
          </p:txBody>
        </p:sp>
      </p:grpSp>
      <p:sp>
        <p:nvSpPr>
          <p:cNvPr id="457836" name="Line 108"/>
          <p:cNvSpPr>
            <a:spLocks noChangeShapeType="1"/>
          </p:cNvSpPr>
          <p:nvPr/>
        </p:nvSpPr>
        <p:spPr bwMode="auto">
          <a:xfrm>
            <a:off x="505619" y="5445125"/>
            <a:ext cx="1951964"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7837" name="Line 109"/>
          <p:cNvSpPr>
            <a:spLocks noChangeShapeType="1"/>
          </p:cNvSpPr>
          <p:nvPr/>
        </p:nvSpPr>
        <p:spPr bwMode="auto">
          <a:xfrm>
            <a:off x="3938323" y="5445125"/>
            <a:ext cx="1405070"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7838" name="Line 110"/>
          <p:cNvSpPr>
            <a:spLocks noChangeShapeType="1"/>
          </p:cNvSpPr>
          <p:nvPr/>
        </p:nvSpPr>
        <p:spPr bwMode="auto">
          <a:xfrm>
            <a:off x="6746744" y="5445125"/>
            <a:ext cx="2340636" cy="0"/>
          </a:xfrm>
          <a:prstGeom prst="line">
            <a:avLst/>
          </a:prstGeom>
          <a:noFill/>
          <a:ln w="762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457835"/>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457836"/>
                                        </p:tgtEl>
                                        <p:attrNameLst>
                                          <p:attrName>style.visibility</p:attrName>
                                        </p:attrNameLst>
                                      </p:cBhvr>
                                      <p:to>
                                        <p:strVal val="visible"/>
                                      </p:to>
                                    </p:set>
                                    <p:animEffect transition="in" filter="wipe(left)">
                                      <p:cBhvr>
                                        <p:cTn id="10" dur="1000"/>
                                        <p:tgtEl>
                                          <p:spTgt spid="457836"/>
                                        </p:tgtEl>
                                      </p:cBhvr>
                                    </p:animEffect>
                                  </p:childTnLst>
                                </p:cTn>
                              </p:par>
                            </p:childTnLst>
                          </p:cTn>
                        </p:par>
                        <p:par>
                          <p:cTn id="11" fill="hold">
                            <p:stCondLst>
                              <p:cond delay="2000"/>
                            </p:stCondLst>
                            <p:childTnLst>
                              <p:par>
                                <p:cTn id="12" presetID="22" presetClass="entr" presetSubtype="8" fill="hold" grpId="0" nodeType="afterEffect">
                                  <p:stCondLst>
                                    <p:cond delay="500"/>
                                  </p:stCondLst>
                                  <p:childTnLst>
                                    <p:set>
                                      <p:cBhvr>
                                        <p:cTn id="13" dur="1" fill="hold">
                                          <p:stCondLst>
                                            <p:cond delay="0"/>
                                          </p:stCondLst>
                                        </p:cTn>
                                        <p:tgtEl>
                                          <p:spTgt spid="457837"/>
                                        </p:tgtEl>
                                        <p:attrNameLst>
                                          <p:attrName>style.visibility</p:attrName>
                                        </p:attrNameLst>
                                      </p:cBhvr>
                                      <p:to>
                                        <p:strVal val="visible"/>
                                      </p:to>
                                    </p:set>
                                    <p:animEffect transition="in" filter="wipe(left)">
                                      <p:cBhvr>
                                        <p:cTn id="14" dur="1000"/>
                                        <p:tgtEl>
                                          <p:spTgt spid="457837"/>
                                        </p:tgtEl>
                                      </p:cBhvr>
                                    </p:animEffect>
                                  </p:childTnLst>
                                </p:cTn>
                              </p:par>
                            </p:childTnLst>
                          </p:cTn>
                        </p:par>
                        <p:par>
                          <p:cTn id="15" fill="hold">
                            <p:stCondLst>
                              <p:cond delay="3500"/>
                            </p:stCondLst>
                            <p:childTnLst>
                              <p:par>
                                <p:cTn id="16" presetID="22" presetClass="entr" presetSubtype="8" fill="hold" grpId="0" nodeType="afterEffect">
                                  <p:stCondLst>
                                    <p:cond delay="500"/>
                                  </p:stCondLst>
                                  <p:childTnLst>
                                    <p:set>
                                      <p:cBhvr>
                                        <p:cTn id="17" dur="1" fill="hold">
                                          <p:stCondLst>
                                            <p:cond delay="0"/>
                                          </p:stCondLst>
                                        </p:cTn>
                                        <p:tgtEl>
                                          <p:spTgt spid="457838"/>
                                        </p:tgtEl>
                                        <p:attrNameLst>
                                          <p:attrName>style.visibility</p:attrName>
                                        </p:attrNameLst>
                                      </p:cBhvr>
                                      <p:to>
                                        <p:strVal val="visible"/>
                                      </p:to>
                                    </p:set>
                                    <p:animEffect transition="in" filter="wipe(left)">
                                      <p:cBhvr>
                                        <p:cTn id="18" dur="1000"/>
                                        <p:tgtEl>
                                          <p:spTgt spid="457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835" grpId="0" animBg="1"/>
      <p:bldP spid="457836" grpId="0" animBg="1"/>
      <p:bldP spid="457837" grpId="0" animBg="1"/>
      <p:bldP spid="4578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15" name="Rectangle 111"/>
          <p:cNvSpPr>
            <a:spLocks noChangeArrowheads="1"/>
          </p:cNvSpPr>
          <p:nvPr/>
        </p:nvSpPr>
        <p:spPr bwMode="auto">
          <a:xfrm>
            <a:off x="0" y="0"/>
            <a:ext cx="9906000" cy="1989138"/>
          </a:xfrm>
          <a:prstGeom prst="rect">
            <a:avLst/>
          </a:prstGeom>
          <a:solidFill>
            <a:srgbClr val="FFFF99"/>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816" name="Text Box 112"/>
          <p:cNvSpPr txBox="1">
            <a:spLocks noChangeArrowheads="1"/>
          </p:cNvSpPr>
          <p:nvPr/>
        </p:nvSpPr>
        <p:spPr bwMode="auto">
          <a:xfrm>
            <a:off x="513988" y="317672"/>
            <a:ext cx="8919301" cy="1514261"/>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800" b="1" dirty="0">
                <a:solidFill>
                  <a:srgbClr val="000099"/>
                </a:solidFill>
                <a:latin typeface="+mn-lt"/>
                <a:ea typeface="黑体" panose="02010609060101010101" pitchFamily="2" charset="-122"/>
              </a:rPr>
              <a:t>在 </a:t>
            </a:r>
            <a:r>
              <a:rPr lang="en-US" altLang="zh-CN" sz="2800" b="1" dirty="0">
                <a:solidFill>
                  <a:srgbClr val="000099"/>
                </a:solidFill>
                <a:latin typeface="+mn-lt"/>
                <a:ea typeface="黑体" panose="02010609060101010101" pitchFamily="2" charset="-122"/>
              </a:rPr>
              <a:t>IP </a:t>
            </a:r>
            <a:r>
              <a:rPr lang="zh-CN" altLang="en-US" sz="2800" b="1" dirty="0">
                <a:solidFill>
                  <a:srgbClr val="000099"/>
                </a:solidFill>
                <a:latin typeface="+mn-lt"/>
                <a:ea typeface="黑体" panose="02010609060101010101" pitchFamily="2" charset="-122"/>
              </a:rPr>
              <a:t>层抽象的互联网上只能看到 </a:t>
            </a:r>
            <a:r>
              <a:rPr lang="en-US" altLang="zh-CN" sz="2800" b="1" dirty="0">
                <a:solidFill>
                  <a:srgbClr val="000099"/>
                </a:solidFill>
                <a:latin typeface="+mn-lt"/>
                <a:ea typeface="黑体" panose="02010609060101010101" pitchFamily="2" charset="-122"/>
              </a:rPr>
              <a:t>IP </a:t>
            </a:r>
            <a:r>
              <a:rPr lang="zh-CN" altLang="en-US" sz="2800" b="1" dirty="0">
                <a:solidFill>
                  <a:srgbClr val="000099"/>
                </a:solidFill>
                <a:latin typeface="+mn-lt"/>
                <a:ea typeface="黑体" panose="02010609060101010101" pitchFamily="2" charset="-122"/>
              </a:rPr>
              <a:t>数据报。</a:t>
            </a:r>
            <a:endParaRPr lang="zh-CN" altLang="en-US" sz="2800" b="1" dirty="0">
              <a:solidFill>
                <a:srgbClr val="000099"/>
              </a:solidFill>
              <a:latin typeface="+mn-lt"/>
              <a:ea typeface="黑体" panose="02010609060101010101" pitchFamily="2" charset="-122"/>
            </a:endParaRPr>
          </a:p>
          <a:p>
            <a:pPr algn="ctr">
              <a:lnSpc>
                <a:spcPct val="110000"/>
              </a:lnSpc>
            </a:pPr>
            <a:r>
              <a:rPr lang="zh-CN" altLang="en-US" sz="2800" b="1" dirty="0">
                <a:solidFill>
                  <a:srgbClr val="000099"/>
                </a:solidFill>
                <a:latin typeface="+mn-lt"/>
                <a:ea typeface="黑体" panose="02010609060101010101" pitchFamily="2" charset="-122"/>
              </a:rPr>
              <a:t>图中的  </a:t>
            </a:r>
            <a:r>
              <a:rPr lang="en-US" altLang="zh-CN" sz="2800" b="1" dirty="0">
                <a:solidFill>
                  <a:srgbClr val="000099"/>
                </a:solidFill>
                <a:latin typeface="+mn-lt"/>
                <a:ea typeface="黑体" panose="02010609060101010101" pitchFamily="2" charset="-122"/>
              </a:rPr>
              <a:t>IP</a:t>
            </a:r>
            <a:r>
              <a:rPr lang="en-US" altLang="zh-CN" sz="2800" b="1" baseline="-25000" dirty="0">
                <a:solidFill>
                  <a:srgbClr val="000099"/>
                </a:solidFill>
                <a:latin typeface="+mn-lt"/>
                <a:ea typeface="黑体" panose="02010609060101010101" pitchFamily="2" charset="-122"/>
              </a:rPr>
              <a:t>1 </a:t>
            </a:r>
            <a:r>
              <a:rPr lang="en-US" altLang="zh-CN" sz="2800" b="1" dirty="0">
                <a:solidFill>
                  <a:srgbClr val="000099"/>
                </a:solidFill>
                <a:latin typeface="+mn-lt"/>
                <a:ea typeface="黑体" panose="02010609060101010101" pitchFamily="2" charset="-122"/>
              </a:rPr>
              <a:t>→ IP</a:t>
            </a:r>
            <a:r>
              <a:rPr lang="en-US" altLang="zh-CN" sz="2800" b="1" baseline="-25000" dirty="0">
                <a:solidFill>
                  <a:srgbClr val="000099"/>
                </a:solidFill>
                <a:latin typeface="+mn-lt"/>
                <a:ea typeface="黑体" panose="02010609060101010101" pitchFamily="2" charset="-122"/>
              </a:rPr>
              <a:t>2</a:t>
            </a:r>
            <a:r>
              <a:rPr lang="en-US" altLang="zh-CN" sz="2800" b="1" dirty="0">
                <a:solidFill>
                  <a:srgbClr val="000099"/>
                </a:solidFill>
                <a:latin typeface="+mn-lt"/>
                <a:ea typeface="黑体" panose="02010609060101010101" pitchFamily="2" charset="-122"/>
              </a:rPr>
              <a:t>  </a:t>
            </a:r>
            <a:r>
              <a:rPr lang="zh-CN" altLang="en-US" sz="2800" b="1" dirty="0">
                <a:solidFill>
                  <a:srgbClr val="000099"/>
                </a:solidFill>
                <a:latin typeface="+mn-lt"/>
                <a:ea typeface="黑体" panose="02010609060101010101" pitchFamily="2" charset="-122"/>
              </a:rPr>
              <a:t>表示从源地址 </a:t>
            </a:r>
            <a:r>
              <a:rPr lang="en-US" altLang="zh-CN" sz="2800" b="1" dirty="0">
                <a:solidFill>
                  <a:srgbClr val="000099"/>
                </a:solidFill>
                <a:latin typeface="+mn-lt"/>
                <a:ea typeface="黑体" panose="02010609060101010101" pitchFamily="2" charset="-122"/>
              </a:rPr>
              <a:t>IP</a:t>
            </a:r>
            <a:r>
              <a:rPr lang="en-US" altLang="zh-CN" sz="2800" b="1" baseline="-25000" dirty="0">
                <a:solidFill>
                  <a:srgbClr val="000099"/>
                </a:solidFill>
                <a:latin typeface="+mn-lt"/>
                <a:ea typeface="黑体" panose="02010609060101010101" pitchFamily="2" charset="-122"/>
              </a:rPr>
              <a:t>1</a:t>
            </a:r>
            <a:r>
              <a:rPr lang="en-US" altLang="zh-CN" sz="2800" b="1" dirty="0">
                <a:solidFill>
                  <a:srgbClr val="000099"/>
                </a:solidFill>
                <a:latin typeface="+mn-lt"/>
                <a:ea typeface="黑体" panose="02010609060101010101" pitchFamily="2" charset="-122"/>
              </a:rPr>
              <a:t> </a:t>
            </a:r>
            <a:r>
              <a:rPr lang="zh-CN" altLang="en-US" sz="2800" b="1" dirty="0">
                <a:solidFill>
                  <a:srgbClr val="000099"/>
                </a:solidFill>
                <a:latin typeface="+mn-lt"/>
                <a:ea typeface="黑体" panose="02010609060101010101" pitchFamily="2" charset="-122"/>
              </a:rPr>
              <a:t>到目的地址 </a:t>
            </a:r>
            <a:r>
              <a:rPr lang="en-US" altLang="zh-CN" sz="2800" b="1" dirty="0">
                <a:solidFill>
                  <a:srgbClr val="000099"/>
                </a:solidFill>
                <a:latin typeface="+mn-lt"/>
                <a:ea typeface="黑体" panose="02010609060101010101" pitchFamily="2" charset="-122"/>
              </a:rPr>
              <a:t>IP</a:t>
            </a:r>
            <a:r>
              <a:rPr lang="en-US" altLang="zh-CN" sz="2800" b="1" baseline="-25000" dirty="0">
                <a:solidFill>
                  <a:srgbClr val="000099"/>
                </a:solidFill>
                <a:latin typeface="+mn-lt"/>
                <a:ea typeface="黑体" panose="02010609060101010101" pitchFamily="2" charset="-122"/>
              </a:rPr>
              <a:t>2</a:t>
            </a:r>
            <a:r>
              <a:rPr lang="en-US" altLang="zh-CN" sz="2800" b="1" dirty="0">
                <a:solidFill>
                  <a:srgbClr val="000099"/>
                </a:solidFill>
                <a:latin typeface="+mn-lt"/>
                <a:ea typeface="黑体" panose="02010609060101010101" pitchFamily="2" charset="-122"/>
              </a:rPr>
              <a:t> </a:t>
            </a:r>
            <a:r>
              <a:rPr lang="zh-CN" altLang="en-US" sz="2800" b="1" dirty="0">
                <a:solidFill>
                  <a:srgbClr val="000099"/>
                </a:solidFill>
                <a:latin typeface="+mn-lt"/>
                <a:ea typeface="黑体" panose="02010609060101010101" pitchFamily="2" charset="-122"/>
              </a:rPr>
              <a:t>。</a:t>
            </a:r>
            <a:endParaRPr lang="en-US" altLang="zh-CN" sz="2800" b="1" dirty="0">
              <a:solidFill>
                <a:srgbClr val="000099"/>
              </a:solidFill>
              <a:latin typeface="+mn-lt"/>
              <a:ea typeface="黑体" panose="02010609060101010101" pitchFamily="2" charset="-122"/>
            </a:endParaRPr>
          </a:p>
          <a:p>
            <a:pPr algn="ctr">
              <a:lnSpc>
                <a:spcPct val="110000"/>
              </a:lnSpc>
            </a:pPr>
            <a:r>
              <a:rPr lang="zh-CN" altLang="en-US" sz="2800" b="1" dirty="0">
                <a:solidFill>
                  <a:srgbClr val="C00000"/>
                </a:solidFill>
                <a:latin typeface="+mn-lt"/>
                <a:ea typeface="黑体" panose="02010609060101010101" pitchFamily="2" charset="-122"/>
              </a:rPr>
              <a:t>两个路由器的 </a:t>
            </a:r>
            <a:r>
              <a:rPr lang="en-US" altLang="zh-CN" sz="2800" b="1" dirty="0">
                <a:solidFill>
                  <a:srgbClr val="C00000"/>
                </a:solidFill>
                <a:latin typeface="+mn-lt"/>
                <a:ea typeface="黑体" panose="02010609060101010101" pitchFamily="2" charset="-122"/>
              </a:rPr>
              <a:t>IP </a:t>
            </a:r>
            <a:r>
              <a:rPr lang="zh-CN" altLang="en-US" sz="2800" b="1" dirty="0">
                <a:solidFill>
                  <a:srgbClr val="C00000"/>
                </a:solidFill>
                <a:latin typeface="+mn-lt"/>
                <a:ea typeface="黑体" panose="02010609060101010101" pitchFamily="2" charset="-122"/>
              </a:rPr>
              <a:t>地址并不出现在 </a:t>
            </a:r>
            <a:r>
              <a:rPr lang="en-US" altLang="zh-CN" sz="2800" b="1" dirty="0">
                <a:solidFill>
                  <a:srgbClr val="C00000"/>
                </a:solidFill>
                <a:latin typeface="+mn-lt"/>
                <a:ea typeface="黑体" panose="02010609060101010101" pitchFamily="2" charset="-122"/>
              </a:rPr>
              <a:t>IP </a:t>
            </a:r>
            <a:r>
              <a:rPr lang="zh-CN" altLang="en-US" sz="2800" b="1" dirty="0">
                <a:solidFill>
                  <a:srgbClr val="C00000"/>
                </a:solidFill>
                <a:latin typeface="+mn-lt"/>
                <a:ea typeface="黑体" panose="02010609060101010101" pitchFamily="2" charset="-122"/>
              </a:rPr>
              <a:t>数据报的首部中。 </a:t>
            </a:r>
            <a:endParaRPr lang="zh-CN" altLang="en-US" sz="2800" b="1" dirty="0">
              <a:solidFill>
                <a:srgbClr val="C00000"/>
              </a:solidFill>
              <a:latin typeface="+mn-lt"/>
              <a:ea typeface="黑体" panose="02010609060101010101" pitchFamily="2" charset="-122"/>
            </a:endParaRPr>
          </a:p>
        </p:txBody>
      </p:sp>
      <p:grpSp>
        <p:nvGrpSpPr>
          <p:cNvPr id="3" name="组合 2"/>
          <p:cNvGrpSpPr/>
          <p:nvPr/>
        </p:nvGrpSpPr>
        <p:grpSpPr>
          <a:xfrm>
            <a:off x="39556" y="2035176"/>
            <a:ext cx="9881923" cy="4352369"/>
            <a:chOff x="39556" y="2035176"/>
            <a:chExt cx="9881923" cy="4352369"/>
          </a:xfrm>
        </p:grpSpPr>
        <p:sp>
          <p:nvSpPr>
            <p:cNvPr id="81" name="Freeform 77"/>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2" name="Freeform 78"/>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89" name="Group 85"/>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ln>
            </p:spPr>
            <p:txBody>
              <a:bodyPr/>
              <a:lstStyle/>
              <a:p>
                <a:endParaRPr lang="zh-CN" altLang="en-US" b="1">
                  <a:solidFill>
                    <a:srgbClr val="0000CC"/>
                  </a:solidFill>
                  <a:latin typeface="+mn-lt"/>
                  <a:ea typeface="黑体" panose="02010609060101010101"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91" name="Group 95"/>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6</a:t>
              </a:r>
              <a:endParaRPr kumimoji="1" lang="en-US" altLang="zh-CN" sz="1800" b="1">
                <a:solidFill>
                  <a:srgbClr val="0000CC"/>
                </a:solidFill>
                <a:latin typeface="+mn-lt"/>
                <a:ea typeface="黑体" panose="02010609060101010101" pitchFamily="2" charset="-122"/>
              </a:endParaRPr>
            </a:p>
          </p:txBody>
        </p:sp>
        <p:sp>
          <p:nvSpPr>
            <p:cNvPr id="102" name="Text Box 109"/>
            <p:cNvSpPr txBox="1">
              <a:spLocks noChangeArrowheads="1"/>
            </p:cNvSpPr>
            <p:nvPr/>
          </p:nvSpPr>
          <p:spPr bwMode="auto">
            <a:xfrm>
              <a:off x="116946" y="2060576"/>
              <a:ext cx="962123"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CC"/>
                  </a:solidFill>
                  <a:latin typeface="+mn-lt"/>
                  <a:ea typeface="黑体" panose="02010609060101010101" pitchFamily="2" charset="-122"/>
                </a:rPr>
                <a:t>主机 </a:t>
              </a:r>
              <a:r>
                <a:rPr kumimoji="1" lang="en-US" altLang="zh-CN" sz="1800" b="1" dirty="0">
                  <a:solidFill>
                    <a:srgbClr val="0000CC"/>
                  </a:solidFill>
                  <a:latin typeface="+mn-lt"/>
                  <a:ea typeface="黑体" panose="02010609060101010101" pitchFamily="2" charset="-122"/>
                </a:rPr>
                <a:t>H</a:t>
              </a:r>
              <a:r>
                <a:rPr kumimoji="1" lang="en-US" altLang="zh-CN" sz="1800" b="1" baseline="-25000" dirty="0">
                  <a:solidFill>
                    <a:srgbClr val="0000CC"/>
                  </a:solidFill>
                  <a:latin typeface="+mn-lt"/>
                  <a:ea typeface="黑体" panose="02010609060101010101" pitchFamily="2" charset="-122"/>
                </a:rPr>
                <a:t>1</a:t>
              </a:r>
              <a:endParaRPr kumimoji="1" lang="en-US" altLang="zh-CN" sz="1800" b="1" dirty="0">
                <a:solidFill>
                  <a:srgbClr val="0000CC"/>
                </a:solidFill>
                <a:latin typeface="+mn-lt"/>
                <a:ea typeface="黑体" panose="02010609060101010101"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主机 </a:t>
              </a:r>
              <a:r>
                <a:rPr kumimoji="1" lang="en-US" altLang="zh-CN" sz="1800" b="1">
                  <a:solidFill>
                    <a:srgbClr val="0000CC"/>
                  </a:solidFill>
                  <a:latin typeface="+mn-lt"/>
                  <a:ea typeface="黑体" panose="02010609060101010101" pitchFamily="2" charset="-122"/>
                </a:rPr>
                <a:t>H</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1</a:t>
              </a:r>
              <a:endParaRPr kumimoji="1" lang="en-US" altLang="zh-CN" sz="1800" b="1">
                <a:solidFill>
                  <a:srgbClr val="0000CC"/>
                </a:solidFill>
                <a:latin typeface="+mn-lt"/>
                <a:ea typeface="黑体" panose="02010609060101010101"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anose="02010609060101010101" pitchFamily="2" charset="-122"/>
                </a:rPr>
                <a:t>IP </a:t>
              </a:r>
              <a:r>
                <a:rPr kumimoji="1" lang="zh-CN" altLang="en-US" sz="2400" b="1">
                  <a:solidFill>
                    <a:srgbClr val="0000CC"/>
                  </a:solidFill>
                  <a:latin typeface="+mn-lt"/>
                  <a:ea typeface="黑体" panose="02010609060101010101" pitchFamily="2" charset="-122"/>
                </a:rPr>
                <a:t>层上的互联网</a:t>
              </a:r>
              <a:endParaRPr kumimoji="1" lang="zh-CN" altLang="en-US" sz="2400" b="1">
                <a:solidFill>
                  <a:srgbClr val="0000CC"/>
                </a:solidFill>
                <a:latin typeface="+mn-lt"/>
                <a:ea typeface="黑体" panose="02010609060101010101" pitchFamily="2" charset="-122"/>
              </a:endParaRPr>
            </a:p>
          </p:txBody>
        </p:sp>
        <p:sp>
          <p:nvSpPr>
            <p:cNvPr id="107" name="Text Box 114"/>
            <p:cNvSpPr txBox="1">
              <a:spLocks noChangeArrowheads="1"/>
            </p:cNvSpPr>
            <p:nvPr/>
          </p:nvSpPr>
          <p:spPr bwMode="auto">
            <a:xfrm>
              <a:off x="1073150" y="5948363"/>
              <a:ext cx="1007007" cy="369332"/>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MAC </a:t>
              </a:r>
              <a:r>
                <a:rPr kumimoji="1" lang="zh-CN" altLang="en-US" sz="1800" b="1" dirty="0">
                  <a:solidFill>
                    <a:srgbClr val="0000CC"/>
                  </a:solidFill>
                  <a:latin typeface="+mn-lt"/>
                  <a:ea typeface="黑体" panose="02010609060101010101" pitchFamily="2" charset="-122"/>
                </a:rPr>
                <a:t>帧</a:t>
              </a:r>
              <a:endParaRPr kumimoji="1" lang="zh-CN" altLang="en-US" sz="1800" b="1" dirty="0">
                <a:solidFill>
                  <a:srgbClr val="0000CC"/>
                </a:solidFill>
                <a:latin typeface="+mn-lt"/>
                <a:ea typeface="黑体" panose="02010609060101010101" pitchFamily="2" charset="-122"/>
              </a:endParaRPr>
            </a:p>
          </p:txBody>
        </p:sp>
        <p:grpSp>
          <p:nvGrpSpPr>
            <p:cNvPr id="108" name="Group 115"/>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4</a:t>
              </a:r>
              <a:endParaRPr kumimoji="1" lang="en-US" altLang="zh-CN" sz="1800" b="1">
                <a:solidFill>
                  <a:srgbClr val="0000CC"/>
                </a:solidFill>
                <a:latin typeface="+mn-lt"/>
                <a:ea typeface="黑体" panose="02010609060101010101"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3</a:t>
              </a:r>
              <a:endParaRPr kumimoji="1" lang="en-US" altLang="zh-CN" sz="1800" b="1">
                <a:solidFill>
                  <a:srgbClr val="0000CC"/>
                </a:solidFill>
                <a:latin typeface="+mn-lt"/>
                <a:ea typeface="黑体" panose="02010609060101010101"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5</a:t>
              </a:r>
              <a:endParaRPr kumimoji="1" lang="en-US" altLang="zh-CN" sz="1800" b="1">
                <a:solidFill>
                  <a:srgbClr val="0000CC"/>
                </a:solidFill>
                <a:latin typeface="+mn-lt"/>
                <a:ea typeface="黑体" panose="02010609060101010101"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7" name="Freeform 127"/>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8" name="Freeform 128"/>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anose="02010609060101010101" pitchFamily="2" charset="-122"/>
                </a:rPr>
                <a:t>路由器 </a:t>
              </a:r>
              <a:r>
                <a:rPr kumimoji="1" lang="en-US" altLang="zh-CN" sz="1800" b="1">
                  <a:solidFill>
                    <a:srgbClr val="0000CC"/>
                  </a:solidFill>
                  <a:latin typeface="+mn-lt"/>
                  <a:ea typeface="黑体" panose="02010609060101010101" pitchFamily="2" charset="-122"/>
                </a:rPr>
                <a:t>R</a:t>
              </a:r>
              <a:r>
                <a:rPr kumimoji="1" lang="en-US" altLang="zh-CN" sz="1800" b="1" baseline="-25000">
                  <a:solidFill>
                    <a:srgbClr val="0000CC"/>
                  </a:solidFill>
                  <a:latin typeface="+mn-lt"/>
                  <a:ea typeface="黑体" panose="02010609060101010101" pitchFamily="2" charset="-122"/>
                </a:rPr>
                <a:t>2</a:t>
              </a:r>
              <a:endParaRPr kumimoji="1" lang="en-US" altLang="zh-CN" sz="1800" b="1">
                <a:solidFill>
                  <a:srgbClr val="0000CC"/>
                </a:solidFill>
                <a:latin typeface="+mn-lt"/>
                <a:ea typeface="黑体" panose="02010609060101010101" pitchFamily="2" charset="-122"/>
              </a:endParaRPr>
            </a:p>
          </p:txBody>
        </p:sp>
        <p:grpSp>
          <p:nvGrpSpPr>
            <p:cNvPr id="123" name="Group 139"/>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3</a:t>
                </a:r>
                <a:endParaRPr kumimoji="1" lang="en-US" altLang="zh-CN" sz="1800" b="1" baseline="-25000">
                  <a:solidFill>
                    <a:srgbClr val="0000CC"/>
                  </a:solidFill>
                  <a:latin typeface="+mn-lt"/>
                  <a:ea typeface="黑体" panose="02010609060101010101" pitchFamily="2" charset="-122"/>
                </a:endParaRP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4" name="Group 142"/>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4</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5</a:t>
                </a:r>
                <a:endParaRPr kumimoji="1" lang="en-US" altLang="zh-CN" sz="1800" b="1" baseline="-25000">
                  <a:solidFill>
                    <a:srgbClr val="0000CC"/>
                  </a:solidFill>
                  <a:latin typeface="+mn-lt"/>
                  <a:ea typeface="黑体" panose="02010609060101010101" pitchFamily="2" charset="-122"/>
                </a:endParaRP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5" name="Group 145"/>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anose="02010609060101010101" pitchFamily="2" charset="-122"/>
                  </a:rPr>
                  <a:t>从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6</a:t>
                </a:r>
                <a:r>
                  <a:rPr kumimoji="1" lang="en-US" altLang="zh-CN" sz="1800" b="1">
                    <a:solidFill>
                      <a:srgbClr val="0000CC"/>
                    </a:solidFill>
                    <a:latin typeface="+mn-lt"/>
                    <a:ea typeface="黑体" panose="02010609060101010101" pitchFamily="2" charset="-122"/>
                  </a:rPr>
                  <a:t> </a:t>
                </a:r>
                <a:r>
                  <a:rPr kumimoji="1" lang="zh-CN" altLang="en-US" sz="1800" b="1">
                    <a:solidFill>
                      <a:srgbClr val="0000CC"/>
                    </a:solidFill>
                    <a:latin typeface="+mn-lt"/>
                    <a:ea typeface="黑体" panose="02010609060101010101" pitchFamily="2" charset="-122"/>
                  </a:rPr>
                  <a:t>到 </a:t>
                </a:r>
                <a:r>
                  <a:rPr kumimoji="1" lang="en-US" altLang="zh-CN" sz="1800" b="1">
                    <a:solidFill>
                      <a:srgbClr val="0000CC"/>
                    </a:solidFill>
                    <a:latin typeface="+mn-lt"/>
                    <a:ea typeface="黑体" panose="02010609060101010101" pitchFamily="2" charset="-122"/>
                  </a:rPr>
                  <a:t>HA</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anose="02010609060101010101" pitchFamily="2" charset="-122"/>
                </a:rPr>
                <a:t>MAC </a:t>
              </a:r>
              <a:r>
                <a:rPr kumimoji="1" lang="zh-CN" altLang="en-US" sz="1800" b="1">
                  <a:solidFill>
                    <a:srgbClr val="0000CC"/>
                  </a:solidFill>
                  <a:latin typeface="+mn-lt"/>
                  <a:ea typeface="黑体" panose="02010609060101010101" pitchFamily="2" charset="-122"/>
                </a:rPr>
                <a:t>帧</a:t>
              </a:r>
              <a:endParaRPr kumimoji="1" lang="zh-CN" altLang="en-US" sz="1800" b="1">
                <a:solidFill>
                  <a:srgbClr val="0000CC"/>
                </a:solidFill>
                <a:latin typeface="+mn-lt"/>
                <a:ea typeface="黑体" panose="02010609060101010101" pitchFamily="2" charset="-122"/>
              </a:endParaRP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MAC </a:t>
              </a:r>
              <a:r>
                <a:rPr kumimoji="1" lang="zh-CN" altLang="en-US" sz="1800" b="1" dirty="0">
                  <a:solidFill>
                    <a:srgbClr val="0000CC"/>
                  </a:solidFill>
                  <a:latin typeface="+mn-lt"/>
                  <a:ea typeface="黑体" panose="02010609060101010101" pitchFamily="2" charset="-122"/>
                </a:rPr>
                <a:t>帧</a:t>
              </a:r>
              <a:endParaRPr kumimoji="1" lang="zh-CN" altLang="en-US" sz="1800" b="1" dirty="0">
                <a:solidFill>
                  <a:srgbClr val="0000CC"/>
                </a:solidFill>
                <a:latin typeface="+mn-lt"/>
                <a:ea typeface="黑体" panose="02010609060101010101" pitchFamily="2" charset="-122"/>
              </a:endParaRPr>
            </a:p>
          </p:txBody>
        </p:sp>
      </p:grpSp>
      <p:grpSp>
        <p:nvGrpSpPr>
          <p:cNvPr id="4" name="组合 3"/>
          <p:cNvGrpSpPr/>
          <p:nvPr/>
        </p:nvGrpSpPr>
        <p:grpSpPr>
          <a:xfrm>
            <a:off x="1238250" y="3154363"/>
            <a:ext cx="7346950" cy="381000"/>
            <a:chOff x="1238250" y="3154363"/>
            <a:chExt cx="7346950" cy="381000"/>
          </a:xfrm>
        </p:grpSpPr>
        <p:grpSp>
          <p:nvGrpSpPr>
            <p:cNvPr id="120" name="Group 130"/>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anose="02010609060101010101" pitchFamily="2" charset="-122"/>
                  </a:rPr>
                  <a:t>  IP</a:t>
                </a:r>
                <a:r>
                  <a:rPr kumimoji="1" lang="en-US" altLang="zh-CN" sz="1800" b="1" baseline="-25000" dirty="0">
                    <a:solidFill>
                      <a:srgbClr val="0000CC"/>
                    </a:solidFill>
                    <a:latin typeface="+mn-lt"/>
                    <a:ea typeface="黑体" panose="02010609060101010101" pitchFamily="2" charset="-122"/>
                  </a:rPr>
                  <a:t>1</a:t>
                </a:r>
                <a:r>
                  <a:rPr kumimoji="1" lang="en-US" altLang="zh-CN" sz="1800" b="1" dirty="0">
                    <a:solidFill>
                      <a:srgbClr val="0000CC"/>
                    </a:solidFill>
                    <a:latin typeface="+mn-lt"/>
                    <a:ea typeface="黑体" panose="02010609060101010101" pitchFamily="2" charset="-122"/>
                  </a:rPr>
                  <a:t> → IP</a:t>
                </a:r>
                <a:r>
                  <a:rPr kumimoji="1" lang="en-US" altLang="zh-CN" sz="1800" b="1" baseline="-25000" dirty="0">
                    <a:solidFill>
                      <a:srgbClr val="0000CC"/>
                    </a:solidFill>
                    <a:latin typeface="+mn-lt"/>
                    <a:ea typeface="黑体" panose="02010609060101010101" pitchFamily="2" charset="-122"/>
                  </a:rPr>
                  <a:t>2</a:t>
                </a:r>
                <a:endParaRPr kumimoji="1" lang="en-US" altLang="zh-CN" sz="1800" b="1" baseline="-25000" dirty="0">
                  <a:solidFill>
                    <a:srgbClr val="0000CC"/>
                  </a:solidFill>
                  <a:latin typeface="+mn-lt"/>
                  <a:ea typeface="黑体" panose="02010609060101010101" pitchFamily="2" charset="-122"/>
                </a:endParaRP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1" name="Group 133"/>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122" name="Group 136"/>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anose="02010609060101010101" pitchFamily="2" charset="-122"/>
                  </a:rPr>
                  <a:t>IP</a:t>
                </a:r>
                <a:r>
                  <a:rPr kumimoji="1" lang="en-US" altLang="zh-CN" sz="1800" b="1" baseline="-25000">
                    <a:solidFill>
                      <a:srgbClr val="0000CC"/>
                    </a:solidFill>
                    <a:latin typeface="+mn-lt"/>
                    <a:ea typeface="黑体" panose="02010609060101010101" pitchFamily="2" charset="-122"/>
                  </a:rPr>
                  <a:t>1</a:t>
                </a:r>
                <a:r>
                  <a:rPr kumimoji="1" lang="en-US" altLang="zh-CN" sz="1800" b="1">
                    <a:solidFill>
                      <a:srgbClr val="0000CC"/>
                    </a:solidFill>
                    <a:latin typeface="+mn-lt"/>
                    <a:ea typeface="黑体" panose="02010609060101010101" pitchFamily="2" charset="-122"/>
                  </a:rPr>
                  <a:t> → IP</a:t>
                </a:r>
                <a:r>
                  <a:rPr kumimoji="1" lang="en-US" altLang="zh-CN" sz="1800" b="1" baseline="-25000">
                    <a:solidFill>
                      <a:srgbClr val="0000CC"/>
                    </a:solidFill>
                    <a:latin typeface="+mn-lt"/>
                    <a:ea typeface="黑体" panose="02010609060101010101" pitchFamily="2" charset="-122"/>
                  </a:rPr>
                  <a:t>2</a:t>
                </a:r>
                <a:endParaRPr kumimoji="1" lang="en-US" altLang="zh-CN" sz="1800" b="1" baseline="-25000">
                  <a:solidFill>
                    <a:srgbClr val="0000CC"/>
                  </a:solidFill>
                  <a:latin typeface="+mn-lt"/>
                  <a:ea typeface="黑体" panose="02010609060101010101" pitchFamily="2" charset="-122"/>
                </a:endParaRP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grpSp>
        <p:nvGrpSpPr>
          <p:cNvPr id="5" name="组合 4"/>
          <p:cNvGrpSpPr/>
          <p:nvPr/>
        </p:nvGrpSpPr>
        <p:grpSpPr>
          <a:xfrm>
            <a:off x="2228850" y="2292351"/>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ln>
            <a:effectLst/>
          </p:spPr>
          <p:txBody>
            <a:bodyPr rot="10800000" wrap="none" anchor="ctr"/>
            <a:lstStyle/>
            <a:p>
              <a:pPr algn="ctr"/>
              <a:endParaRPr kumimoji="1" lang="zh-CN" altLang="zh-CN" sz="1800" b="1">
                <a:solidFill>
                  <a:srgbClr val="0000CC"/>
                </a:solidFill>
                <a:latin typeface="+mn-lt"/>
                <a:ea typeface="黑体" panose="02010609060101010101"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anose="02010609060101010101" pitchFamily="2" charset="-122"/>
                </a:rPr>
                <a:t>IP </a:t>
              </a:r>
              <a:r>
                <a:rPr kumimoji="1" lang="zh-CN" altLang="en-US" sz="1800" b="1" dirty="0">
                  <a:solidFill>
                    <a:srgbClr val="0000CC"/>
                  </a:solidFill>
                  <a:latin typeface="+mn-lt"/>
                  <a:ea typeface="黑体" panose="02010609060101010101" pitchFamily="2" charset="-122"/>
                </a:rPr>
                <a:t>数据报</a:t>
              </a:r>
              <a:endParaRPr kumimoji="1" lang="zh-CN" altLang="en-US" sz="1800" b="1" dirty="0">
                <a:solidFill>
                  <a:srgbClr val="0000CC"/>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5147</Words>
  <Application>WPS 演示</Application>
  <PresentationFormat>A4 纸张(210x297 毫米)</PresentationFormat>
  <Paragraphs>953</Paragraphs>
  <Slides>30</Slides>
  <Notes>267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5" baseType="lpstr">
      <vt:lpstr>Arial</vt:lpstr>
      <vt:lpstr>宋体</vt:lpstr>
      <vt:lpstr>Wingdings</vt:lpstr>
      <vt:lpstr>Corbel</vt:lpstr>
      <vt:lpstr>Times New Roman</vt:lpstr>
      <vt:lpstr>Tahoma</vt:lpstr>
      <vt:lpstr>Arial</vt:lpstr>
      <vt:lpstr>黑体</vt:lpstr>
      <vt:lpstr>造字工房言宋体</vt:lpstr>
      <vt:lpstr>微软雅黑</vt:lpstr>
      <vt:lpstr>Arial Unicode MS</vt:lpstr>
      <vt:lpstr>华文楷体</vt:lpstr>
      <vt:lpstr>中北大学教案3</vt:lpstr>
      <vt:lpstr>Paint.Picture</vt:lpstr>
      <vt:lpstr>Paint.Picture</vt:lpstr>
      <vt:lpstr> 4.2 ARP </vt:lpstr>
      <vt:lpstr>PowerPoint 演示文稿</vt:lpstr>
      <vt:lpstr>4.2  IP 地址与硬件地址</vt:lpstr>
      <vt:lpstr>4.2  IP 地址与硬件地址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主机 H1 与 H2 通信中使用的 IP地址 与 硬件地址 HA</vt:lpstr>
      <vt:lpstr>4.2  地址解析协议 ARP</vt:lpstr>
      <vt:lpstr>地址解析协议 ARP 的作用</vt:lpstr>
      <vt:lpstr>地址解析协议 ARP 要点</vt:lpstr>
      <vt:lpstr>地址解析协议 ARP 要点</vt:lpstr>
      <vt:lpstr>地址解析协议 ARP 要点</vt:lpstr>
      <vt:lpstr>PowerPoint 演示文稿</vt:lpstr>
      <vt:lpstr>ARP 高速缓存的作用</vt:lpstr>
      <vt:lpstr>应当注意的问题</vt:lpstr>
      <vt:lpstr>应当注意的问题（续）</vt:lpstr>
      <vt:lpstr>主机中的arp缓存表</vt:lpstr>
      <vt:lpstr>使用 ARP 的四种典型情况 </vt:lpstr>
      <vt:lpstr>使用 ARP 的四种典型情况 </vt:lpstr>
      <vt:lpstr>为什么？不直接使用硬件地址进行通信？ </vt:lpstr>
      <vt:lpstr>反向地址解析协议RARP</vt:lpstr>
      <vt:lpstr>补充：ARP攻击</vt:lpstr>
      <vt:lpstr>ARP攻击</vt:lpstr>
      <vt:lpstr>ARP攻击</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4 章  网络层</dc:title>
  <dc:creator>andx</dc:creator>
  <cp:lastModifiedBy>黄花鱼</cp:lastModifiedBy>
  <cp:revision>347</cp:revision>
  <dcterms:created xsi:type="dcterms:W3CDTF">2016-10-04T02:36:00Z</dcterms:created>
  <dcterms:modified xsi:type="dcterms:W3CDTF">2021-03-14T09:31:26Z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EE8ABA0261AA4B8A8B62BD60566734DD</vt:lpwstr>
  </property>
</Properties>
</file>