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36"/>
  </p:handoutMasterIdLst>
  <p:sldIdLst>
    <p:sldId id="1022" r:id="rId3"/>
    <p:sldId id="1410" r:id="rId4"/>
    <p:sldId id="990" r:id="rId5"/>
    <p:sldId id="991" r:id="rId7"/>
    <p:sldId id="992" r:id="rId8"/>
    <p:sldId id="993" r:id="rId9"/>
    <p:sldId id="994" r:id="rId10"/>
    <p:sldId id="995" r:id="rId11"/>
    <p:sldId id="996" r:id="rId12"/>
    <p:sldId id="997" r:id="rId13"/>
    <p:sldId id="998" r:id="rId14"/>
    <p:sldId id="999" r:id="rId15"/>
    <p:sldId id="1000" r:id="rId16"/>
    <p:sldId id="1001" r:id="rId17"/>
    <p:sldId id="1002" r:id="rId18"/>
    <p:sldId id="1003" r:id="rId19"/>
    <p:sldId id="1004" r:id="rId20"/>
    <p:sldId id="1005" r:id="rId21"/>
    <p:sldId id="1006" r:id="rId22"/>
    <p:sldId id="1007" r:id="rId23"/>
    <p:sldId id="1008" r:id="rId24"/>
    <p:sldId id="1009" r:id="rId25"/>
    <p:sldId id="1010" r:id="rId26"/>
    <p:sldId id="1011" r:id="rId27"/>
    <p:sldId id="1020" r:id="rId28"/>
    <p:sldId id="1013" r:id="rId29"/>
    <p:sldId id="1014" r:id="rId30"/>
    <p:sldId id="1015" r:id="rId31"/>
    <p:sldId id="1016" r:id="rId32"/>
    <p:sldId id="1017" r:id="rId33"/>
    <p:sldId id="1018" r:id="rId34"/>
    <p:sldId id="1019" r:id="rId35"/>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521415D9-36F7-43E2-AB2F-B90AF26B5E84}">
      <p14:sectionLst xmlns:p14="http://schemas.microsoft.com/office/powerpoint/2010/main">
        <p14:section name="默认节" id="{3E53C28C-C02E-4F3C-B6BE-C9A97CA4C7E4}">
          <p14:sldIdLst>
            <p14:sldId id="1022"/>
            <p14:sldId id="1410"/>
            <p14:sldId id="990"/>
            <p14:sldId id="991"/>
            <p14:sldId id="992"/>
            <p14:sldId id="993"/>
            <p14:sldId id="994"/>
            <p14:sldId id="995"/>
            <p14:sldId id="996"/>
            <p14:sldId id="997"/>
            <p14:sldId id="998"/>
            <p14:sldId id="999"/>
            <p14:sldId id="1000"/>
            <p14:sldId id="1001"/>
            <p14:sldId id="1002"/>
            <p14:sldId id="1003"/>
            <p14:sldId id="1004"/>
            <p14:sldId id="1005"/>
            <p14:sldId id="1006"/>
            <p14:sldId id="1007"/>
            <p14:sldId id="1008"/>
            <p14:sldId id="1009"/>
            <p14:sldId id="1010"/>
            <p14:sldId id="1011"/>
            <p14:sldId id="1020"/>
            <p14:sldId id="1013"/>
            <p14:sldId id="1014"/>
            <p14:sldId id="1015"/>
            <p14:sldId id="1016"/>
            <p14:sldId id="1017"/>
            <p14:sldId id="1018"/>
            <p14:sldId id="101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18" clrIdx="0"/>
  <p:cmAuthor id="2" name="AN DAOXIN" initials="AD"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0000CC"/>
    <a:srgbClr val="000099"/>
    <a:srgbClr val="66FF66"/>
    <a:srgbClr val="66FF33"/>
    <a:srgbClr val="0000FF"/>
    <a:srgbClr val="6699FF"/>
    <a:srgbClr val="00006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2" autoAdjust="0"/>
    <p:restoredTop sz="87006" autoAdjust="0"/>
  </p:normalViewPr>
  <p:slideViewPr>
    <p:cSldViewPr>
      <p:cViewPr varScale="1">
        <p:scale>
          <a:sx n="58" d="100"/>
          <a:sy n="58" d="100"/>
        </p:scale>
        <p:origin x="1216" y="76"/>
      </p:cViewPr>
      <p:guideLst>
        <p:guide orient="horz" pos="2148"/>
        <p:guide pos="313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12"/>
        <p:guide pos="222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0" Type="http://schemas.openxmlformats.org/officeDocument/2006/relationships/commentAuthors" Target="commentAuthors.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4-11T10:00:31.608" idx="3">
    <p:pos x="10" y="10"/>
    <p:text>17计算机第十五次课程开始</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30T12:08:38.534" idx="9">
    <p:pos x="10" y="10"/>
    <p:text>第十七次课程开始</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EA6B5A-A5E0-4945-9E1A-57D325D78178}" type="slidenum">
              <a:rPr lang="en-US" altLang="zh-CN"/>
            </a:fld>
            <a:endParaRPr lang="en-US" altLang="zh-CN"/>
          </a:p>
        </p:txBody>
      </p:sp>
      <p:sp>
        <p:nvSpPr>
          <p:cNvPr id="735234" name="Rectangle 2"/>
          <p:cNvSpPr>
            <a:spLocks noGrp="1" noRot="1" noChangeAspect="1" noChangeArrowheads="1" noTextEdit="1"/>
          </p:cNvSpPr>
          <p:nvPr>
            <p:ph type="sldImg"/>
          </p:nvPr>
        </p:nvSpPr>
        <p:spPr/>
      </p:sp>
      <p:sp>
        <p:nvSpPr>
          <p:cNvPr id="735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73EBA8-8C44-41A7-AFF5-405B0AFD672E}" type="slidenum">
              <a:rPr lang="en-US" altLang="zh-CN"/>
            </a:fld>
            <a:endParaRPr lang="en-US" altLang="zh-CN"/>
          </a:p>
        </p:txBody>
      </p:sp>
      <p:sp>
        <p:nvSpPr>
          <p:cNvPr id="746498" name="Rectangle 2"/>
          <p:cNvSpPr>
            <a:spLocks noGrp="1" noRot="1" noChangeAspect="1" noChangeArrowheads="1" noTextEdit="1"/>
          </p:cNvSpPr>
          <p:nvPr>
            <p:ph type="sldImg"/>
          </p:nvPr>
        </p:nvSpPr>
        <p:spPr/>
      </p:sp>
      <p:sp>
        <p:nvSpPr>
          <p:cNvPr id="746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标志</a:t>
            </a:r>
            <a:r>
              <a:rPr lang="en-US" altLang="zh-CN" sz="1200" dirty="0"/>
              <a:t>(flag) ——</a:t>
            </a:r>
            <a:r>
              <a:rPr lang="zh-CN" altLang="en-US" sz="1200" dirty="0"/>
              <a:t>占 </a:t>
            </a:r>
            <a:r>
              <a:rPr lang="en-US" altLang="zh-CN" sz="1200" dirty="0"/>
              <a:t>3 </a:t>
            </a:r>
            <a:r>
              <a:rPr lang="zh-CN" altLang="en-US" sz="1200" dirty="0"/>
              <a:t>位，目前只有前两位有意义。</a:t>
            </a:r>
            <a:endParaRPr lang="zh-CN" altLang="en-US" sz="1200" dirty="0"/>
          </a:p>
          <a:p>
            <a:r>
              <a:rPr lang="zh-CN" altLang="en-US" sz="1200" dirty="0">
                <a:solidFill>
                  <a:srgbClr val="C00000"/>
                </a:solidFill>
              </a:rPr>
              <a:t>标志字段的最低位是 </a:t>
            </a:r>
            <a:r>
              <a:rPr lang="en-US" altLang="zh-CN" sz="1200" dirty="0">
                <a:solidFill>
                  <a:srgbClr val="C00000"/>
                </a:solidFill>
              </a:rPr>
              <a:t>MF (More Fragment)</a:t>
            </a:r>
            <a:r>
              <a:rPr lang="zh-CN" altLang="en-US" sz="1200" dirty="0">
                <a:solidFill>
                  <a:srgbClr val="C00000"/>
                </a:solidFill>
              </a:rPr>
              <a:t>。</a:t>
            </a:r>
            <a:endParaRPr lang="zh-CN" altLang="en-US" sz="1200" dirty="0">
              <a:solidFill>
                <a:srgbClr val="C00000"/>
              </a:solidFill>
            </a:endParaRPr>
          </a:p>
          <a:p>
            <a:r>
              <a:rPr lang="en-US" altLang="zh-CN" sz="1200" dirty="0"/>
              <a:t>MF </a:t>
            </a:r>
            <a:r>
              <a:rPr lang="en-US" altLang="zh-CN" sz="1200" dirty="0">
                <a:sym typeface="Symbol" panose="05050102010706020507" pitchFamily="18" charset="2"/>
              </a:rPr>
              <a:t></a:t>
            </a:r>
            <a:r>
              <a:rPr lang="en-US" altLang="zh-CN" sz="1200" dirty="0"/>
              <a:t> 1 </a:t>
            </a:r>
            <a:r>
              <a:rPr lang="zh-CN" altLang="en-US" sz="1200" dirty="0"/>
              <a:t>表示后面“还有分片”。</a:t>
            </a:r>
            <a:r>
              <a:rPr lang="en-US" altLang="zh-CN" sz="1200" dirty="0"/>
              <a:t>MF </a:t>
            </a:r>
            <a:r>
              <a:rPr lang="en-US" altLang="zh-CN" sz="1200" dirty="0">
                <a:sym typeface="Symbol" panose="05050102010706020507" pitchFamily="18" charset="2"/>
              </a:rPr>
              <a:t></a:t>
            </a:r>
            <a:r>
              <a:rPr lang="en-US" altLang="zh-CN" sz="1200" dirty="0"/>
              <a:t> 0 </a:t>
            </a:r>
            <a:r>
              <a:rPr lang="zh-CN" altLang="en-US" sz="1200" dirty="0"/>
              <a:t>表示最后一个分片。</a:t>
            </a:r>
            <a:endParaRPr lang="zh-CN" altLang="en-US" sz="1200" dirty="0"/>
          </a:p>
          <a:p>
            <a:r>
              <a:rPr lang="zh-CN" altLang="en-US" sz="1200" dirty="0">
                <a:solidFill>
                  <a:srgbClr val="C00000"/>
                </a:solidFill>
              </a:rPr>
              <a:t>标志字段中间的一位是 </a:t>
            </a:r>
            <a:r>
              <a:rPr lang="en-US" altLang="zh-CN" sz="1200" dirty="0">
                <a:solidFill>
                  <a:srgbClr val="C00000"/>
                </a:solidFill>
              </a:rPr>
              <a:t>DF (Don't Fragment) </a:t>
            </a:r>
            <a:r>
              <a:rPr lang="zh-CN" altLang="en-US" sz="1200" dirty="0">
                <a:solidFill>
                  <a:srgbClr val="C00000"/>
                </a:solidFill>
              </a:rPr>
              <a:t>。</a:t>
            </a:r>
            <a:endParaRPr lang="zh-CN" altLang="en-US" sz="1200" dirty="0">
              <a:solidFill>
                <a:srgbClr val="C00000"/>
              </a:solidFill>
            </a:endParaRPr>
          </a:p>
          <a:p>
            <a:r>
              <a:rPr lang="zh-CN" altLang="en-US" sz="1200" dirty="0"/>
              <a:t>只有当 </a:t>
            </a:r>
            <a:r>
              <a:rPr lang="en-US" altLang="zh-CN" sz="1200" dirty="0"/>
              <a:t>DF </a:t>
            </a:r>
            <a:r>
              <a:rPr lang="en-US" altLang="zh-CN" sz="1200" dirty="0">
                <a:sym typeface="Symbol" panose="05050102010706020507" pitchFamily="18" charset="2"/>
              </a:rPr>
              <a:t></a:t>
            </a:r>
            <a:r>
              <a:rPr lang="en-US" altLang="zh-CN" sz="1200" dirty="0"/>
              <a:t> 0 </a:t>
            </a:r>
            <a:r>
              <a:rPr lang="zh-CN" altLang="en-US" sz="1200" dirty="0"/>
              <a:t>时才允许分片。 </a:t>
            </a:r>
            <a:endParaRPr lang="zh-CN" altLang="en-US" sz="1200"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r>
              <a:rPr lang="en-US" altLang="zh-CN" dirty="0"/>
              <a:t>TTL</a:t>
            </a:r>
            <a:r>
              <a:rPr lang="zh-CN" altLang="en-US" dirty="0"/>
              <a:t>原先的单位是秒，现已经改为跳数了。</a:t>
            </a:r>
            <a:r>
              <a:rPr lang="en-US" altLang="zh-CN" dirty="0"/>
              <a:t>TTL</a:t>
            </a:r>
            <a:r>
              <a:rPr lang="zh-CN" altLang="en-US" dirty="0"/>
              <a:t>的数值和所用的操作系统有关。</a:t>
            </a:r>
            <a:endParaRPr lang="en-US" altLang="zh-CN" dirty="0"/>
          </a:p>
          <a:p>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1</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WINDOWS NT/2000/XP/10   TTL</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128</a:t>
            </a:r>
            <a:endPar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endParaRPr>
          </a:p>
          <a:p>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2</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WINDOWS 95/98     TTL</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32</a:t>
            </a:r>
            <a:endPar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endParaRPr>
          </a:p>
          <a:p>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3</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UNIX              TTL</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255</a:t>
            </a:r>
            <a:endPar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endParaRPr>
          </a:p>
          <a:p>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4</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LINUX             TTL</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64 OR 255</a:t>
            </a:r>
            <a:endPar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endParaRPr>
          </a:p>
          <a:p>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5</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WIN7          TTL</a:t>
            </a:r>
            <a:r>
              <a:rPr lang="zh-CN" altLang="en-US" sz="1200" b="0" i="0" u="none" strike="noStrike" kern="1200" dirty="0">
                <a:solidFill>
                  <a:schemeClr val="tx1"/>
                </a:solidFill>
                <a:effectLst/>
                <a:latin typeface="宋体" panose="02010600030101010101" pitchFamily="2" charset="-122"/>
                <a:ea typeface="宋体" panose="02010600030101010101" pitchFamily="2" charset="-122"/>
                <a:cs typeface="+mn-cs"/>
              </a:rPr>
              <a:t>：</a:t>
            </a:r>
            <a:r>
              <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rPr>
              <a:t>64</a:t>
            </a:r>
            <a:endParaRPr lang="en-US" altLang="zh-CN" sz="1200" b="0" i="0" u="none" strike="noStrike" kern="1200" dirty="0">
              <a:solidFill>
                <a:schemeClr val="tx1"/>
              </a:solidFill>
              <a:effectLst/>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1E4B0A-F1C6-4E8B-8159-F356B6BD0310}" type="slidenum">
              <a:rPr lang="en-US" altLang="zh-CN"/>
            </a:fld>
            <a:endParaRPr lang="en-US" altLang="zh-CN"/>
          </a:p>
        </p:txBody>
      </p:sp>
      <p:sp>
        <p:nvSpPr>
          <p:cNvPr id="749570" name="Rectangle 2"/>
          <p:cNvSpPr>
            <a:spLocks noGrp="1" noRot="1" noChangeAspect="1" noChangeArrowheads="1" noTextEdit="1"/>
          </p:cNvSpPr>
          <p:nvPr>
            <p:ph type="sldImg"/>
          </p:nvPr>
        </p:nvSpPr>
        <p:spPr/>
      </p:sp>
      <p:sp>
        <p:nvSpPr>
          <p:cNvPr id="749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0A8311-8C5A-4209-AA51-28B973F18E5D}" type="slidenum">
              <a:rPr lang="en-US" altLang="zh-CN"/>
            </a:fld>
            <a:endParaRPr lang="en-US" altLang="zh-CN"/>
          </a:p>
        </p:txBody>
      </p:sp>
      <p:sp>
        <p:nvSpPr>
          <p:cNvPr id="751618" name="Rectangle 2"/>
          <p:cNvSpPr>
            <a:spLocks noGrp="1" noRot="1" noChangeAspect="1" noChangeArrowheads="1" noTextEdit="1"/>
          </p:cNvSpPr>
          <p:nvPr>
            <p:ph type="sldImg"/>
          </p:nvPr>
        </p:nvSpPr>
        <p:spPr/>
      </p:sp>
      <p:sp>
        <p:nvSpPr>
          <p:cNvPr id="75161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6220B0-AB1A-4B03-AA78-731B9F6ADD0C}" type="slidenum">
              <a:rPr lang="en-US" altLang="zh-CN"/>
            </a:fld>
            <a:endParaRPr lang="en-US" altLang="zh-CN"/>
          </a:p>
        </p:txBody>
      </p:sp>
      <p:sp>
        <p:nvSpPr>
          <p:cNvPr id="753666" name="Rectangle 2"/>
          <p:cNvSpPr>
            <a:spLocks noGrp="1" noRot="1" noChangeAspect="1" noChangeArrowheads="1" noTextEdit="1"/>
          </p:cNvSpPr>
          <p:nvPr>
            <p:ph type="sldImg"/>
          </p:nvPr>
        </p:nvSpPr>
        <p:spPr/>
      </p:sp>
      <p:sp>
        <p:nvSpPr>
          <p:cNvPr id="753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5C6FC3-905D-4DD9-84C7-5604EE75BE63}" type="slidenum">
              <a:rPr lang="en-US" altLang="zh-CN"/>
            </a:fld>
            <a:endParaRPr lang="en-US" altLang="zh-CN"/>
          </a:p>
        </p:txBody>
      </p:sp>
      <p:sp>
        <p:nvSpPr>
          <p:cNvPr id="754690" name="Rectangle 2"/>
          <p:cNvSpPr>
            <a:spLocks noGrp="1" noRot="1" noChangeAspect="1" noChangeArrowheads="1" noTextEdit="1"/>
          </p:cNvSpPr>
          <p:nvPr>
            <p:ph type="sldImg"/>
          </p:nvPr>
        </p:nvSpPr>
        <p:spPr/>
      </p:sp>
      <p:sp>
        <p:nvSpPr>
          <p:cNvPr id="75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CBF2AB-50C1-4198-BCAC-BCB46C010BA9}" type="slidenum">
              <a:rPr lang="en-US" altLang="zh-CN"/>
            </a:fld>
            <a:endParaRPr lang="en-US" altLang="zh-CN"/>
          </a:p>
        </p:txBody>
      </p:sp>
      <p:sp>
        <p:nvSpPr>
          <p:cNvPr id="755714" name="Rectangle 2"/>
          <p:cNvSpPr>
            <a:spLocks noGrp="1" noRot="1" noChangeAspect="1" noChangeArrowheads="1" noTextEdit="1"/>
          </p:cNvSpPr>
          <p:nvPr>
            <p:ph type="sldImg"/>
          </p:nvPr>
        </p:nvSpPr>
        <p:spPr/>
      </p:sp>
      <p:sp>
        <p:nvSpPr>
          <p:cNvPr id="755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4D4B62-D429-4479-A0EF-943F3B8B52E6}" type="slidenum">
              <a:rPr lang="en-US" altLang="zh-CN"/>
            </a:fld>
            <a:endParaRPr lang="en-US" altLang="zh-CN"/>
          </a:p>
        </p:txBody>
      </p:sp>
      <p:sp>
        <p:nvSpPr>
          <p:cNvPr id="979970" name="Rectangle 2"/>
          <p:cNvSpPr>
            <a:spLocks noGrp="1" noRot="1" noChangeAspect="1" noChangeArrowheads="1" noTextEdit="1"/>
          </p:cNvSpPr>
          <p:nvPr>
            <p:ph type="sldImg"/>
          </p:nvPr>
        </p:nvSpPr>
        <p:spPr/>
      </p:sp>
      <p:sp>
        <p:nvSpPr>
          <p:cNvPr id="97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E2E564-1880-4268-BCA5-270B7019BAB6}" type="slidenum">
              <a:rPr lang="en-US" altLang="zh-CN"/>
            </a:fld>
            <a:endParaRPr lang="en-US" altLang="zh-CN"/>
          </a:p>
        </p:txBody>
      </p:sp>
      <p:sp>
        <p:nvSpPr>
          <p:cNvPr id="756738" name="Rectangle 2"/>
          <p:cNvSpPr>
            <a:spLocks noGrp="1" noRot="1" noChangeAspect="1" noChangeArrowheads="1" noTextEdit="1"/>
          </p:cNvSpPr>
          <p:nvPr>
            <p:ph type="sldImg"/>
          </p:nvPr>
        </p:nvSpPr>
        <p:spPr/>
      </p:sp>
      <p:sp>
        <p:nvSpPr>
          <p:cNvPr id="75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233D14-F62F-4D6A-9794-D79ADF694C57}" type="slidenum">
              <a:rPr lang="en-US" altLang="zh-CN"/>
            </a:fld>
            <a:endParaRPr lang="en-US" altLang="zh-CN"/>
          </a:p>
        </p:txBody>
      </p:sp>
      <p:sp>
        <p:nvSpPr>
          <p:cNvPr id="982018" name="Rectangle 2"/>
          <p:cNvSpPr>
            <a:spLocks noGrp="1" noRot="1" noChangeAspect="1" noChangeArrowheads="1" noTextEdit="1"/>
          </p:cNvSpPr>
          <p:nvPr>
            <p:ph type="sldImg"/>
          </p:nvPr>
        </p:nvSpPr>
        <p:spPr/>
      </p:sp>
      <p:sp>
        <p:nvSpPr>
          <p:cNvPr id="98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A4FD96-FFEB-450B-9C34-A82CBDCB5B3C}" type="slidenum">
              <a:rPr lang="en-US" altLang="zh-CN"/>
            </a:fld>
            <a:endParaRPr lang="en-US" altLang="zh-CN"/>
          </a:p>
        </p:txBody>
      </p:sp>
      <p:sp>
        <p:nvSpPr>
          <p:cNvPr id="984066" name="Rectangle 2"/>
          <p:cNvSpPr>
            <a:spLocks noGrp="1" noRot="1" noChangeAspect="1" noChangeArrowheads="1" noTextEdit="1"/>
          </p:cNvSpPr>
          <p:nvPr>
            <p:ph type="sldImg"/>
          </p:nvPr>
        </p:nvSpPr>
        <p:spPr/>
      </p:sp>
      <p:sp>
        <p:nvSpPr>
          <p:cNvPr id="984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A71A18-D962-4E63-AF33-27632838C1E1}" type="slidenum">
              <a:rPr lang="en-US" altLang="zh-CN"/>
            </a:fld>
            <a:endParaRPr lang="en-US" altLang="zh-CN"/>
          </a:p>
        </p:txBody>
      </p:sp>
      <p:sp>
        <p:nvSpPr>
          <p:cNvPr id="758786" name="Rectangle 2"/>
          <p:cNvSpPr>
            <a:spLocks noGrp="1" noRot="1" noChangeAspect="1" noChangeArrowheads="1" noTextEdit="1"/>
          </p:cNvSpPr>
          <p:nvPr>
            <p:ph type="sldImg"/>
          </p:nvPr>
        </p:nvSpPr>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7EF9AF-84F7-470E-86D6-7BE7742424EA}" type="slidenum">
              <a:rPr lang="en-US" altLang="zh-CN"/>
            </a:fld>
            <a:endParaRPr lang="en-US" altLang="zh-CN"/>
          </a:p>
        </p:txBody>
      </p:sp>
      <p:sp>
        <p:nvSpPr>
          <p:cNvPr id="757762" name="Rectangle 2"/>
          <p:cNvSpPr>
            <a:spLocks noGrp="1" noRot="1" noChangeAspect="1" noChangeArrowheads="1" noTextEdit="1"/>
          </p:cNvSpPr>
          <p:nvPr>
            <p:ph type="sldImg"/>
          </p:nvPr>
        </p:nvSpPr>
        <p:spPr/>
      </p:sp>
      <p:sp>
        <p:nvSpPr>
          <p:cNvPr id="757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r>
              <a:rPr lang="zh-CN" altLang="en-US" dirty="0"/>
              <a:t>首部长度最小值是</a:t>
            </a:r>
            <a:r>
              <a:rPr lang="en-US" altLang="zh-CN" dirty="0"/>
              <a:t>5</a:t>
            </a:r>
            <a:r>
              <a:rPr lang="zh-CN" altLang="en-US" dirty="0"/>
              <a:t>，最大值是</a:t>
            </a:r>
            <a:r>
              <a:rPr lang="en-US" altLang="zh-CN" dirty="0"/>
              <a:t>15</a:t>
            </a:r>
            <a:r>
              <a:rPr lang="zh-CN" altLang="en-US" dirty="0"/>
              <a:t>，所以最大长度是</a:t>
            </a:r>
            <a:r>
              <a:rPr lang="en-US" altLang="zh-CN" dirty="0"/>
              <a:t>15</a:t>
            </a:r>
            <a:r>
              <a:rPr lang="zh-CN" altLang="en-US" dirty="0"/>
              <a:t>*</a:t>
            </a:r>
            <a:r>
              <a:rPr lang="en-US" altLang="zh-CN" dirty="0"/>
              <a:t>4=60</a:t>
            </a:r>
            <a:r>
              <a:rPr lang="zh-CN" altLang="en-US" dirty="0"/>
              <a:t>字节。不是</a:t>
            </a:r>
            <a:r>
              <a:rPr lang="en-US" altLang="zh-CN" dirty="0"/>
              <a:t>4</a:t>
            </a:r>
            <a:r>
              <a:rPr lang="zh-CN" altLang="en-US" dirty="0"/>
              <a:t>的整数倍时，必须利用填充字段加以填充。因此</a:t>
            </a:r>
            <a:r>
              <a:rPr lang="en-US" altLang="zh-CN" dirty="0"/>
              <a:t>IP</a:t>
            </a:r>
            <a:r>
              <a:rPr lang="zh-CN" altLang="en-US" dirty="0"/>
              <a:t>数据报的数据部分永远是在</a:t>
            </a:r>
            <a:r>
              <a:rPr lang="en-US" altLang="zh-CN" dirty="0"/>
              <a:t>4</a:t>
            </a:r>
            <a:r>
              <a:rPr lang="zh-CN" altLang="en-US" dirty="0"/>
              <a:t>字节的整数倍时开始的。</a:t>
            </a:r>
            <a:endParaRPr lang="en-US" altLang="zh-CN" dirty="0"/>
          </a:p>
          <a:p>
            <a:r>
              <a:rPr lang="zh-CN" altLang="en-US" dirty="0"/>
              <a:t>区分服务字段用来获得更好的服务，很少使用。</a:t>
            </a:r>
            <a:endParaRPr lang="en-US" altLang="zh-CN" dirty="0"/>
          </a:p>
          <a:p>
            <a:r>
              <a:rPr lang="zh-CN" altLang="en-US" dirty="0"/>
              <a:t>总长度是指首部和数据之和的长度。单位是字节，最大值是</a:t>
            </a:r>
            <a:r>
              <a:rPr lang="en-US" altLang="zh-CN" dirty="0"/>
              <a:t>65535</a:t>
            </a:r>
            <a:r>
              <a:rPr lang="zh-CN" altLang="en-US" dirty="0"/>
              <a:t>。</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B2044E-5CC5-4338-875A-0785EB15B845}" type="slidenum">
              <a:rPr lang="en-US" altLang="zh-CN"/>
            </a:fld>
            <a:endParaRPr lang="en-US" altLang="zh-CN"/>
          </a:p>
        </p:txBody>
      </p:sp>
      <p:sp>
        <p:nvSpPr>
          <p:cNvPr id="736258" name="Rectangle 2"/>
          <p:cNvSpPr>
            <a:spLocks noGrp="1" noRot="1" noChangeAspect="1" noChangeArrowheads="1" noTextEdit="1"/>
          </p:cNvSpPr>
          <p:nvPr>
            <p:ph type="sldImg"/>
          </p:nvPr>
        </p:nvSpPr>
        <p:spPr/>
      </p:sp>
      <p:sp>
        <p:nvSpPr>
          <p:cNvPr id="736259" name="Rectangle 3"/>
          <p:cNvSpPr>
            <a:spLocks noGrp="1" noChangeArrowheads="1"/>
          </p:cNvSpPr>
          <p:nvPr>
            <p:ph type="body" idx="1"/>
          </p:nvPr>
        </p:nvSpPr>
        <p:spPr/>
        <p:txBody>
          <a:bodyPr/>
          <a:lstStyle/>
          <a:p>
            <a:r>
              <a:rPr lang="zh-CN" altLang="en-US" dirty="0"/>
              <a:t>标识就是计数器值，但不是序号。当数据报由于长度超过</a:t>
            </a:r>
            <a:r>
              <a:rPr lang="en-US" altLang="zh-CN" dirty="0"/>
              <a:t>MTU</a:t>
            </a:r>
            <a:r>
              <a:rPr lang="zh-CN" altLang="en-US" dirty="0"/>
              <a:t>必须分片时，相同的标识字段的值使分片后的各数据报片最后能正确地重装成为原来的数据报。</a:t>
            </a:r>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dirty="0"/>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dirty="0"/>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dirty="0"/>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dirty="0"/>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dirty="0"/>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dirty="0"/>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dirty="0"/>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0" Type="http://schemas.openxmlformats.org/officeDocument/2006/relationships/slideLayout" Target="../slideLayouts/slideLayout2.xml"/><Relationship Id="rId3" Type="http://schemas.openxmlformats.org/officeDocument/2006/relationships/tags" Target="../tags/tag1.xml"/><Relationship Id="rId29" Type="http://schemas.openxmlformats.org/officeDocument/2006/relationships/tags" Target="../tags/tag26.xml"/><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image" Target="../media/image5.png"/><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1487315"/>
            <a:ext cx="7526054" cy="2683489"/>
          </a:xfrm>
        </p:spPr>
        <p:txBody>
          <a:bodyPr>
            <a:normAutofit/>
          </a:bodyPr>
          <a:lstStyle/>
          <a:p>
            <a:pPr algn="l"/>
            <a:br>
              <a:rPr lang="en-US" altLang="zh-CN" sz="5555" dirty="0">
                <a:latin typeface="Times New Roman" panose="02020603050405020304" pitchFamily="18" charset="0"/>
                <a:cs typeface="Times New Roman" panose="02020603050405020304" pitchFamily="18" charset="0"/>
              </a:rPr>
            </a:br>
            <a:r>
              <a:rPr lang="en-US" altLang="zh-CN" sz="5555" dirty="0">
                <a:latin typeface="Times New Roman" panose="02020603050405020304" pitchFamily="18" charset="0"/>
                <a:cs typeface="Times New Roman" panose="02020603050405020304" pitchFamily="18" charset="0"/>
              </a:rPr>
              <a:t>4.3 IP</a:t>
            </a:r>
            <a:r>
              <a:rPr lang="zh-CN" altLang="en-US" sz="5555" dirty="0">
                <a:latin typeface="Times New Roman" panose="02020603050405020304" pitchFamily="18" charset="0"/>
                <a:cs typeface="Times New Roman" panose="02020603050405020304" pitchFamily="18" charset="0"/>
              </a:rPr>
              <a:t>数据报格式</a:t>
            </a:r>
            <a:endParaRPr lang="zh-CN" altLang="en-US" sz="5555"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a:xfrm>
            <a:off x="3167925" y="3933057"/>
            <a:ext cx="6242777" cy="1834142"/>
          </a:xfrm>
        </p:spPr>
        <p:txBody>
          <a:bodyPr>
            <a:normAutofit/>
          </a:bodyPr>
          <a:lstStyle/>
          <a:p>
            <a:endParaRPr lang="en-US" altLang="zh-CN" sz="3000" b="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rPr>
              <a:t>计算机网络</a:t>
            </a:r>
            <a:r>
              <a:rPr lang="zh-CN" altLang="en-US" sz="3000" b="1" dirty="0">
                <a:effectLst>
                  <a:outerShdw blurRad="38100" dist="38100" dir="2700000" algn="tl">
                    <a:srgbClr val="000000">
                      <a:alpha val="43137"/>
                    </a:srgbClr>
                  </a:outerShdw>
                </a:effectLst>
                <a:ea typeface="宋体" panose="02010600030101010101" pitchFamily="2" charset="-122"/>
                <a:sym typeface="+mn-ea"/>
              </a:rPr>
              <a:t>课程组</a:t>
            </a:r>
            <a:endParaRPr lang="zh-CN" altLang="en-US" sz="3000" b="1" dirty="0">
              <a:effectLst>
                <a:outerShdw blurRad="38100" dist="38100" dir="2700000" algn="tl">
                  <a:srgbClr val="000000">
                    <a:alpha val="43137"/>
                  </a:srgbClr>
                </a:outerShdw>
              </a:effectLst>
              <a:ea typeface="宋体" panose="02010600030101010101" pitchFamily="2" charset="-122"/>
            </a:endParaRPr>
          </a:p>
          <a:p>
            <a:endParaRPr lang="zh-CN" altLang="en-US" sz="3000"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12526"/>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68288"/>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610889"/>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601363"/>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55663"/>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52213"/>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49512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3962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37777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2227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609301"/>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609301"/>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504651"/>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609301"/>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17513"/>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61738"/>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2195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2195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2195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2195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2195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2195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2195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36288"/>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12538"/>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17351"/>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17351"/>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125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36288"/>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3628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1253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4608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17351"/>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7613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17463"/>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46088"/>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207663"/>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1723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3987376"/>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3996902"/>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389013"/>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580727"/>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sp>
        <p:nvSpPr>
          <p:cNvPr id="380001" name="AutoShape 97"/>
          <p:cNvSpPr/>
          <p:nvPr/>
        </p:nvSpPr>
        <p:spPr bwMode="auto">
          <a:xfrm>
            <a:off x="998834" y="1652163"/>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57" name="Group 80"/>
          <p:cNvGrpSpPr/>
          <p:nvPr/>
        </p:nvGrpSpPr>
        <p:grpSpPr bwMode="auto">
          <a:xfrm>
            <a:off x="2017315" y="1580727"/>
            <a:ext cx="7771742" cy="4800601"/>
            <a:chOff x="1173" y="845"/>
            <a:chExt cx="4519" cy="3024"/>
          </a:xfrm>
        </p:grpSpPr>
        <p:sp>
          <p:nvSpPr>
            <p:cNvPr id="58" name="Text Box 74"/>
            <p:cNvSpPr txBox="1">
              <a:spLocks noChangeArrowheads="1"/>
            </p:cNvSpPr>
            <p:nvPr/>
          </p:nvSpPr>
          <p:spPr bwMode="auto">
            <a:xfrm>
              <a:off x="1173" y="3113"/>
              <a:ext cx="4303"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sz="2000" b="1">
                  <a:solidFill>
                    <a:srgbClr val="0000CC"/>
                  </a:solidFill>
                  <a:latin typeface="+mn-lt"/>
                  <a:ea typeface="黑体" panose="02010609060101010101" pitchFamily="2" charset="-122"/>
                </a:defRPr>
              </a:lvl1pPr>
            </a:lstStyle>
            <a:p>
              <a:r>
                <a:rPr lang="zh-CN" altLang="en-US" sz="2400" dirty="0"/>
                <a:t>总长度</a:t>
              </a:r>
              <a:r>
                <a:rPr lang="en-US" altLang="zh-CN" sz="2400" dirty="0"/>
                <a:t>——</a:t>
              </a:r>
              <a:r>
                <a:rPr lang="zh-CN" altLang="en-US" sz="2400" dirty="0"/>
                <a:t>占 </a:t>
              </a:r>
              <a:r>
                <a:rPr lang="en-US" altLang="zh-CN" sz="2400" dirty="0"/>
                <a:t>16 </a:t>
              </a:r>
              <a:r>
                <a:rPr lang="zh-CN" altLang="en-US" sz="2400" dirty="0"/>
                <a:t>位，指首部和数据之和的长度，</a:t>
              </a:r>
              <a:endParaRPr lang="zh-CN" altLang="en-US" sz="2400" dirty="0"/>
            </a:p>
            <a:p>
              <a:r>
                <a:rPr lang="zh-CN" altLang="en-US" sz="2400" dirty="0"/>
                <a:t>单位为字节，因此数据报的最大长度为 </a:t>
              </a:r>
              <a:r>
                <a:rPr lang="en-US" altLang="zh-CN" sz="2400" dirty="0"/>
                <a:t>65535 </a:t>
              </a:r>
              <a:r>
                <a:rPr lang="zh-CN" altLang="en-US" sz="2400" dirty="0"/>
                <a:t>字节。</a:t>
              </a:r>
              <a:endParaRPr lang="zh-CN" altLang="en-US" sz="2400" dirty="0"/>
            </a:p>
            <a:p>
              <a:r>
                <a:rPr lang="zh-CN" altLang="en-US" sz="2400" dirty="0">
                  <a:solidFill>
                    <a:srgbClr val="C00000"/>
                  </a:solidFill>
                </a:rPr>
                <a:t>总长度必须不超过最大传送单元 </a:t>
              </a:r>
              <a:r>
                <a:rPr lang="en-US" altLang="zh-CN" sz="2400" dirty="0">
                  <a:solidFill>
                    <a:srgbClr val="C00000"/>
                  </a:solidFill>
                </a:rPr>
                <a:t>MTU</a:t>
              </a:r>
              <a:r>
                <a:rPr lang="zh-CN" altLang="en-US" sz="2400" dirty="0">
                  <a:solidFill>
                    <a:srgbClr val="C00000"/>
                  </a:solidFill>
                </a:rPr>
                <a:t>。 </a:t>
              </a:r>
              <a:endParaRPr lang="zh-CN" altLang="en-US" sz="2400" dirty="0">
                <a:solidFill>
                  <a:srgbClr val="C00000"/>
                </a:solidFill>
              </a:endParaRPr>
            </a:p>
          </p:txBody>
        </p:sp>
        <p:sp>
          <p:nvSpPr>
            <p:cNvPr id="59" name="Rectangle 79"/>
            <p:cNvSpPr>
              <a:spLocks noChangeArrowheads="1"/>
            </p:cNvSpPr>
            <p:nvPr/>
          </p:nvSpPr>
          <p:spPr bwMode="auto">
            <a:xfrm>
              <a:off x="3208" y="845"/>
              <a:ext cx="2484" cy="307"/>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a:t>
            </a:r>
            <a:br>
              <a:rPr lang="en-US" altLang="zh-CN" sz="3600" dirty="0"/>
            </a:br>
            <a:r>
              <a:rPr lang="zh-CN" altLang="en-US" sz="3600" dirty="0"/>
              <a:t>中的各字段 </a:t>
            </a:r>
            <a:endParaRPr lang="zh-CN" altLang="en-US" sz="3600" dirty="0"/>
          </a:p>
        </p:txBody>
      </p:sp>
      <p:sp>
        <p:nvSpPr>
          <p:cNvPr id="2" name="内容占位符 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2237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7813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62073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611212"/>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65512"/>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62062"/>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50497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4947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38762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3212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61915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61915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514500"/>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619150"/>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27362"/>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71587"/>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318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318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318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3180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3180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3180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3180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4613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2238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2720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2720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2238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4613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4613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2238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5593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2720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8598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2731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5593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21751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2708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399722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400675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39886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59057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sp>
        <p:nvSpPr>
          <p:cNvPr id="380001" name="AutoShape 97"/>
          <p:cNvSpPr/>
          <p:nvPr/>
        </p:nvSpPr>
        <p:spPr bwMode="auto">
          <a:xfrm>
            <a:off x="998834" y="1662012"/>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60" name="Group 77"/>
          <p:cNvGrpSpPr/>
          <p:nvPr/>
        </p:nvGrpSpPr>
        <p:grpSpPr bwMode="auto">
          <a:xfrm>
            <a:off x="1209015" y="2038250"/>
            <a:ext cx="8380546" cy="3983038"/>
            <a:chOff x="703" y="1127"/>
            <a:chExt cx="4873" cy="2509"/>
          </a:xfrm>
        </p:grpSpPr>
        <p:sp>
          <p:nvSpPr>
            <p:cNvPr id="61" name="Text Box 74"/>
            <p:cNvSpPr txBox="1">
              <a:spLocks noChangeArrowheads="1"/>
            </p:cNvSpPr>
            <p:nvPr/>
          </p:nvSpPr>
          <p:spPr bwMode="auto">
            <a:xfrm>
              <a:off x="738" y="3113"/>
              <a:ext cx="483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defRPr sz="2400" b="1">
                  <a:solidFill>
                    <a:srgbClr val="0000CC"/>
                  </a:solidFill>
                  <a:latin typeface="+mn-lt"/>
                  <a:ea typeface="黑体" panose="02010609060101010101" pitchFamily="2" charset="-122"/>
                </a:defRPr>
              </a:lvl1pPr>
            </a:lstStyle>
            <a:p>
              <a:r>
                <a:rPr lang="zh-CN" altLang="en-US" dirty="0"/>
                <a:t>标识</a:t>
              </a:r>
              <a:r>
                <a:rPr lang="en-US" altLang="zh-CN" dirty="0"/>
                <a:t>(identification) ——</a:t>
              </a:r>
              <a:r>
                <a:rPr lang="zh-CN" altLang="en-US" dirty="0"/>
                <a:t>占 </a:t>
              </a:r>
              <a:r>
                <a:rPr lang="en-US" altLang="zh-CN" dirty="0"/>
                <a:t>16 </a:t>
              </a:r>
              <a:r>
                <a:rPr lang="zh-CN" altLang="en-US" dirty="0"/>
                <a:t>位，</a:t>
              </a:r>
              <a:endParaRPr lang="zh-CN" altLang="en-US" dirty="0"/>
            </a:p>
            <a:p>
              <a:r>
                <a:rPr lang="zh-CN" altLang="en-US" dirty="0"/>
                <a:t>它是一个计数器，用来产生 </a:t>
              </a:r>
              <a:r>
                <a:rPr lang="en-US" altLang="zh-CN" dirty="0">
                  <a:solidFill>
                    <a:srgbClr val="C00000"/>
                  </a:solidFill>
                </a:rPr>
                <a:t>IP </a:t>
              </a:r>
              <a:r>
                <a:rPr lang="zh-CN" altLang="en-US" dirty="0">
                  <a:solidFill>
                    <a:srgbClr val="C00000"/>
                  </a:solidFill>
                </a:rPr>
                <a:t>数据报的标识。</a:t>
              </a:r>
              <a:r>
                <a:rPr lang="zh-CN" altLang="en-US" dirty="0"/>
                <a:t> </a:t>
              </a:r>
              <a:endParaRPr lang="zh-CN" altLang="en-US" dirty="0"/>
            </a:p>
          </p:txBody>
        </p:sp>
        <p:sp>
          <p:nvSpPr>
            <p:cNvPr id="62" name="Rectangle 76"/>
            <p:cNvSpPr>
              <a:spLocks noChangeArrowheads="1"/>
            </p:cNvSpPr>
            <p:nvPr/>
          </p:nvSpPr>
          <p:spPr bwMode="auto">
            <a:xfrm>
              <a:off x="703" y="1127"/>
              <a:ext cx="2484" cy="307"/>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a:t>
            </a:r>
            <a:br>
              <a:rPr lang="en-US" altLang="zh-CN" sz="3600" dirty="0"/>
            </a:br>
            <a:r>
              <a:rPr lang="zh-CN" altLang="en-US" sz="3600" dirty="0"/>
              <a:t>中的各字段 </a:t>
            </a:r>
            <a:endParaRPr lang="zh-CN" altLang="en-US" sz="3600" dirty="0"/>
          </a:p>
        </p:txBody>
      </p:sp>
      <p:sp>
        <p:nvSpPr>
          <p:cNvPr id="2" name="内容占位符 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22046"/>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77808"/>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620409"/>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610883"/>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65183"/>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61733"/>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50464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4914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38729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3179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618821"/>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618821"/>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514171"/>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618821"/>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27033"/>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71258"/>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3147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3147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3147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3147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3147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3147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3147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45808"/>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22058"/>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26871"/>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26871"/>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2205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45808"/>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4580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2205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5560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26871"/>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8565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26983"/>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55608"/>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217183"/>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2675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3996896"/>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4006422"/>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398533"/>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590247"/>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sp>
        <p:nvSpPr>
          <p:cNvPr id="380001" name="AutoShape 97"/>
          <p:cNvSpPr/>
          <p:nvPr/>
        </p:nvSpPr>
        <p:spPr bwMode="auto">
          <a:xfrm>
            <a:off x="998834" y="1661683"/>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57" name="组合 56"/>
          <p:cNvGrpSpPr/>
          <p:nvPr/>
        </p:nvGrpSpPr>
        <p:grpSpPr>
          <a:xfrm>
            <a:off x="1706970" y="2056971"/>
            <a:ext cx="7077579" cy="4669407"/>
            <a:chOff x="1706970" y="1808163"/>
            <a:chExt cx="7077579" cy="4669407"/>
          </a:xfrm>
        </p:grpSpPr>
        <p:sp>
          <p:nvSpPr>
            <p:cNvPr id="58" name="Text Box 73"/>
            <p:cNvSpPr txBox="1">
              <a:spLocks noChangeArrowheads="1"/>
            </p:cNvSpPr>
            <p:nvPr/>
          </p:nvSpPr>
          <p:spPr bwMode="auto">
            <a:xfrm>
              <a:off x="1706970" y="4784799"/>
              <a:ext cx="7077579"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sz="2400" b="1">
                  <a:solidFill>
                    <a:srgbClr val="0000CC"/>
                  </a:solidFill>
                  <a:latin typeface="+mn-lt"/>
                  <a:ea typeface="黑体" panose="02010609060101010101" pitchFamily="2" charset="-122"/>
                </a:defRPr>
              </a:lvl1pPr>
            </a:lstStyle>
            <a:p>
              <a:r>
                <a:rPr lang="zh-CN" altLang="en-US" sz="2000" dirty="0"/>
                <a:t>标志</a:t>
              </a:r>
              <a:r>
                <a:rPr lang="en-US" altLang="zh-CN" sz="2000" dirty="0"/>
                <a:t>(flag) ——</a:t>
              </a:r>
              <a:r>
                <a:rPr lang="zh-CN" altLang="en-US" sz="2000" dirty="0"/>
                <a:t>占 </a:t>
              </a:r>
              <a:r>
                <a:rPr lang="en-US" altLang="zh-CN" sz="2000" dirty="0"/>
                <a:t>3 </a:t>
              </a:r>
              <a:r>
                <a:rPr lang="zh-CN" altLang="en-US" sz="2000" dirty="0"/>
                <a:t>位，目前只有前两位有意义。</a:t>
              </a:r>
              <a:endParaRPr lang="zh-CN" altLang="en-US" sz="2000" dirty="0"/>
            </a:p>
            <a:p>
              <a:r>
                <a:rPr lang="zh-CN" altLang="en-US" sz="2000" dirty="0">
                  <a:solidFill>
                    <a:srgbClr val="C00000"/>
                  </a:solidFill>
                </a:rPr>
                <a:t>标志字段的最低位是 </a:t>
              </a:r>
              <a:r>
                <a:rPr lang="en-US" altLang="zh-CN" sz="2000" dirty="0">
                  <a:solidFill>
                    <a:srgbClr val="C00000"/>
                  </a:solidFill>
                </a:rPr>
                <a:t>MF (More Fragment)</a:t>
              </a:r>
              <a:r>
                <a:rPr lang="zh-CN" altLang="en-US" sz="2000" dirty="0">
                  <a:solidFill>
                    <a:srgbClr val="C00000"/>
                  </a:solidFill>
                </a:rPr>
                <a:t>。</a:t>
              </a:r>
              <a:endParaRPr lang="zh-CN" altLang="en-US" sz="2000" dirty="0">
                <a:solidFill>
                  <a:srgbClr val="C00000"/>
                </a:solidFill>
              </a:endParaRPr>
            </a:p>
            <a:p>
              <a:r>
                <a:rPr lang="en-US" altLang="zh-CN" sz="2000" dirty="0"/>
                <a:t>MF </a:t>
              </a:r>
              <a:r>
                <a:rPr lang="en-US" altLang="zh-CN" sz="2000" dirty="0">
                  <a:sym typeface="Symbol" panose="05050102010706020507" pitchFamily="18" charset="2"/>
                </a:rPr>
                <a:t></a:t>
              </a:r>
              <a:r>
                <a:rPr lang="en-US" altLang="zh-CN" sz="2000" dirty="0"/>
                <a:t> 1 </a:t>
              </a:r>
              <a:r>
                <a:rPr lang="zh-CN" altLang="en-US" sz="2000" dirty="0"/>
                <a:t>表示后面“还有分片”。</a:t>
              </a:r>
              <a:r>
                <a:rPr lang="en-US" altLang="zh-CN" sz="2000" dirty="0"/>
                <a:t>MF </a:t>
              </a:r>
              <a:r>
                <a:rPr lang="en-US" altLang="zh-CN" sz="2000" dirty="0">
                  <a:sym typeface="Symbol" panose="05050102010706020507" pitchFamily="18" charset="2"/>
                </a:rPr>
                <a:t></a:t>
              </a:r>
              <a:r>
                <a:rPr lang="en-US" altLang="zh-CN" sz="2000" dirty="0"/>
                <a:t> 0 </a:t>
              </a:r>
              <a:r>
                <a:rPr lang="zh-CN" altLang="en-US" sz="2000" dirty="0"/>
                <a:t>表示最后一个分片。</a:t>
              </a:r>
              <a:endParaRPr lang="zh-CN" altLang="en-US" sz="2000" dirty="0"/>
            </a:p>
            <a:p>
              <a:r>
                <a:rPr lang="zh-CN" altLang="en-US" sz="2000" dirty="0">
                  <a:solidFill>
                    <a:srgbClr val="C00000"/>
                  </a:solidFill>
                </a:rPr>
                <a:t>标志字段中间的一位是 </a:t>
              </a:r>
              <a:r>
                <a:rPr lang="en-US" altLang="zh-CN" sz="2000" dirty="0">
                  <a:solidFill>
                    <a:srgbClr val="C00000"/>
                  </a:solidFill>
                </a:rPr>
                <a:t>DF (Don't Fragment) </a:t>
              </a:r>
              <a:r>
                <a:rPr lang="zh-CN" altLang="en-US" sz="2000" dirty="0">
                  <a:solidFill>
                    <a:srgbClr val="C00000"/>
                  </a:solidFill>
                </a:rPr>
                <a:t>。</a:t>
              </a:r>
              <a:endParaRPr lang="zh-CN" altLang="en-US" sz="2000" dirty="0">
                <a:solidFill>
                  <a:srgbClr val="C00000"/>
                </a:solidFill>
              </a:endParaRPr>
            </a:p>
            <a:p>
              <a:r>
                <a:rPr lang="zh-CN" altLang="en-US" sz="2000" dirty="0"/>
                <a:t>只有当 </a:t>
              </a:r>
              <a:r>
                <a:rPr lang="en-US" altLang="zh-CN" sz="2000" dirty="0"/>
                <a:t>DF </a:t>
              </a:r>
              <a:r>
                <a:rPr lang="en-US" altLang="zh-CN" sz="2000" dirty="0">
                  <a:sym typeface="Symbol" panose="05050102010706020507" pitchFamily="18" charset="2"/>
                </a:rPr>
                <a:t></a:t>
              </a:r>
              <a:r>
                <a:rPr lang="en-US" altLang="zh-CN" sz="2000" dirty="0"/>
                <a:t> 0 </a:t>
              </a:r>
              <a:r>
                <a:rPr lang="zh-CN" altLang="en-US" sz="2000" dirty="0"/>
                <a:t>时才允许分片。 </a:t>
              </a:r>
              <a:endParaRPr lang="zh-CN" altLang="en-US" sz="2000" dirty="0"/>
            </a:p>
          </p:txBody>
        </p:sp>
        <p:sp>
          <p:nvSpPr>
            <p:cNvPr id="59" name="Rectangle 74"/>
            <p:cNvSpPr>
              <a:spLocks noChangeArrowheads="1"/>
            </p:cNvSpPr>
            <p:nvPr/>
          </p:nvSpPr>
          <p:spPr bwMode="auto">
            <a:xfrm>
              <a:off x="5499894" y="1808163"/>
              <a:ext cx="856456" cy="487362"/>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a:t>
            </a:r>
            <a:br>
              <a:rPr lang="en-US" altLang="zh-CN" sz="3600" dirty="0"/>
            </a:br>
            <a:r>
              <a:rPr lang="zh-CN" altLang="en-US" sz="3600" dirty="0"/>
              <a:t>中的各字段 </a:t>
            </a:r>
            <a:endParaRPr lang="zh-CN" altLang="en-US" sz="3600" dirty="0"/>
          </a:p>
        </p:txBody>
      </p:sp>
      <p:sp>
        <p:nvSpPr>
          <p:cNvPr id="2" name="内容占位符 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1354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6930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61190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602382"/>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56682"/>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53232"/>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49614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4064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37879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2329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61032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61032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505670"/>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610320"/>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18532"/>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62757"/>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3730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1355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1837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1837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1355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3730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3730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135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4710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1837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771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1848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4710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20868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1825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398839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399792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39003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58174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sp>
        <p:nvSpPr>
          <p:cNvPr id="380001" name="AutoShape 97"/>
          <p:cNvSpPr/>
          <p:nvPr/>
        </p:nvSpPr>
        <p:spPr bwMode="auto">
          <a:xfrm>
            <a:off x="998834" y="1653182"/>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60" name="Group 78"/>
          <p:cNvGrpSpPr/>
          <p:nvPr/>
        </p:nvGrpSpPr>
        <p:grpSpPr bwMode="auto">
          <a:xfrm>
            <a:off x="2660514" y="2013545"/>
            <a:ext cx="7068350" cy="4295775"/>
            <a:chOff x="1547" y="1117"/>
            <a:chExt cx="4110" cy="2706"/>
          </a:xfrm>
        </p:grpSpPr>
        <p:sp>
          <p:nvSpPr>
            <p:cNvPr id="61" name="Text Box 74"/>
            <p:cNvSpPr txBox="1">
              <a:spLocks noChangeArrowheads="1"/>
            </p:cNvSpPr>
            <p:nvPr/>
          </p:nvSpPr>
          <p:spPr bwMode="auto">
            <a:xfrm>
              <a:off x="1547" y="3067"/>
              <a:ext cx="400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sz="2400" b="1">
                  <a:solidFill>
                    <a:srgbClr val="0000CC"/>
                  </a:solidFill>
                  <a:latin typeface="+mn-lt"/>
                  <a:ea typeface="黑体" panose="02010609060101010101" pitchFamily="2" charset="-122"/>
                </a:defRPr>
              </a:lvl1pPr>
            </a:lstStyle>
            <a:p>
              <a:r>
                <a:rPr lang="zh-CN" altLang="en-US" dirty="0"/>
                <a:t>片偏移</a:t>
              </a:r>
              <a:r>
                <a:rPr lang="en-US" altLang="zh-CN" dirty="0"/>
                <a:t>——</a:t>
              </a:r>
              <a:r>
                <a:rPr lang="zh-CN" altLang="en-US" dirty="0"/>
                <a:t>占</a:t>
              </a:r>
              <a:r>
                <a:rPr lang="en-US" altLang="zh-CN" dirty="0"/>
                <a:t>13 </a:t>
              </a:r>
              <a:r>
                <a:rPr lang="zh-CN" altLang="en-US" dirty="0"/>
                <a:t>位，指出：较长的分组在分片后</a:t>
              </a:r>
              <a:endParaRPr lang="zh-CN" altLang="en-US" dirty="0"/>
            </a:p>
            <a:p>
              <a:r>
                <a:rPr lang="zh-CN" altLang="en-US" dirty="0"/>
                <a:t>某片在原分组中的相对位置。</a:t>
              </a:r>
              <a:endParaRPr lang="zh-CN" altLang="en-US" dirty="0"/>
            </a:p>
            <a:p>
              <a:r>
                <a:rPr lang="zh-CN" altLang="en-US" dirty="0">
                  <a:solidFill>
                    <a:srgbClr val="C00000"/>
                  </a:solidFill>
                </a:rPr>
                <a:t>片偏移以 </a:t>
              </a:r>
              <a:r>
                <a:rPr lang="en-US" altLang="zh-CN" dirty="0">
                  <a:solidFill>
                    <a:srgbClr val="C00000"/>
                  </a:solidFill>
                </a:rPr>
                <a:t>8 </a:t>
              </a:r>
              <a:r>
                <a:rPr lang="zh-CN" altLang="en-US" dirty="0">
                  <a:solidFill>
                    <a:srgbClr val="C00000"/>
                  </a:solidFill>
                </a:rPr>
                <a:t>个字节为偏移单位。</a:t>
              </a:r>
              <a:endParaRPr lang="zh-CN" altLang="en-US" dirty="0">
                <a:solidFill>
                  <a:srgbClr val="C00000"/>
                </a:solidFill>
              </a:endParaRPr>
            </a:p>
          </p:txBody>
        </p:sp>
        <p:sp>
          <p:nvSpPr>
            <p:cNvPr id="62" name="Rectangle 75"/>
            <p:cNvSpPr>
              <a:spLocks noChangeArrowheads="1"/>
            </p:cNvSpPr>
            <p:nvPr/>
          </p:nvSpPr>
          <p:spPr bwMode="auto">
            <a:xfrm>
              <a:off x="3696" y="1117"/>
              <a:ext cx="1961" cy="307"/>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a:t>
            </a:r>
            <a:br>
              <a:rPr lang="en-US" altLang="zh-CN" sz="3600" dirty="0"/>
            </a:br>
            <a:r>
              <a:rPr lang="zh-CN" altLang="en-US" sz="3600" dirty="0"/>
              <a:t>中的各字段 </a:t>
            </a:r>
            <a:endParaRPr lang="zh-CN" altLang="en-US" sz="3600" dirty="0"/>
          </a:p>
        </p:txBody>
      </p:sp>
      <p:sp>
        <p:nvSpPr>
          <p:cNvPr id="2" name="内容占位符 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50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【例</a:t>
            </a:r>
            <a:r>
              <a:rPr lang="en-US" altLang="zh-CN" dirty="0"/>
              <a:t>4-1</a:t>
            </a:r>
            <a:r>
              <a:rPr lang="zh-CN" altLang="zh-CN" dirty="0"/>
              <a:t>】</a:t>
            </a:r>
            <a:r>
              <a:rPr lang="en-US" altLang="zh-CN" dirty="0"/>
              <a:t> IP </a:t>
            </a:r>
            <a:r>
              <a:rPr lang="zh-CN" altLang="en-US" dirty="0"/>
              <a:t>数据报分片</a:t>
            </a:r>
            <a:endParaRPr lang="zh-CN" altLang="en-US" dirty="0"/>
          </a:p>
        </p:txBody>
      </p:sp>
      <p:sp>
        <p:nvSpPr>
          <p:cNvPr id="3" name="内容占位符 2"/>
          <p:cNvSpPr>
            <a:spLocks noGrp="1"/>
          </p:cNvSpPr>
          <p:nvPr>
            <p:ph idx="1"/>
          </p:nvPr>
        </p:nvSpPr>
        <p:spPr/>
        <p:txBody>
          <a:bodyPr/>
          <a:lstStyle/>
          <a:p>
            <a:pPr>
              <a:lnSpc>
                <a:spcPct val="100000"/>
              </a:lnSpc>
            </a:pPr>
            <a:r>
              <a:rPr lang="zh-CN" altLang="zh-CN" dirty="0"/>
              <a:t>一数据报的总长度为</a:t>
            </a:r>
            <a:r>
              <a:rPr lang="en-US" altLang="zh-CN" dirty="0"/>
              <a:t> 3820 </a:t>
            </a:r>
            <a:r>
              <a:rPr lang="zh-CN" altLang="zh-CN" dirty="0"/>
              <a:t>字节，其数据部分</a:t>
            </a:r>
            <a:r>
              <a:rPr lang="zh-CN" altLang="en-US" dirty="0"/>
              <a:t>的</a:t>
            </a:r>
            <a:r>
              <a:rPr lang="zh-CN" altLang="zh-CN" dirty="0"/>
              <a:t>长度为</a:t>
            </a:r>
            <a:r>
              <a:rPr lang="en-US" altLang="zh-CN" dirty="0"/>
              <a:t> 3800 </a:t>
            </a:r>
            <a:r>
              <a:rPr lang="zh-CN" altLang="zh-CN" dirty="0"/>
              <a:t>字节（使用固定首部），需要分片为长度不超过</a:t>
            </a:r>
            <a:r>
              <a:rPr lang="en-US" altLang="zh-CN" dirty="0"/>
              <a:t> 1420 </a:t>
            </a:r>
            <a:r>
              <a:rPr lang="zh-CN" altLang="zh-CN" dirty="0"/>
              <a:t>字节的数据报片。</a:t>
            </a:r>
            <a:endParaRPr lang="en-US" altLang="zh-CN" dirty="0"/>
          </a:p>
          <a:p>
            <a:pPr>
              <a:lnSpc>
                <a:spcPct val="100000"/>
              </a:lnSpc>
            </a:pPr>
            <a:r>
              <a:rPr lang="zh-CN" altLang="zh-CN" dirty="0"/>
              <a:t>因固定首部长度为</a:t>
            </a:r>
            <a:r>
              <a:rPr lang="en-US" altLang="zh-CN" dirty="0"/>
              <a:t> 20 </a:t>
            </a:r>
            <a:r>
              <a:rPr lang="zh-CN" altLang="zh-CN" dirty="0"/>
              <a:t>字节，因此每个数据报片的数据部分长度不能超过</a:t>
            </a:r>
            <a:r>
              <a:rPr lang="en-US" altLang="zh-CN" dirty="0"/>
              <a:t> 1400 </a:t>
            </a:r>
            <a:r>
              <a:rPr lang="zh-CN" altLang="zh-CN" dirty="0"/>
              <a:t>字节。</a:t>
            </a:r>
            <a:endParaRPr lang="en-US" altLang="zh-CN" dirty="0"/>
          </a:p>
          <a:p>
            <a:pPr>
              <a:lnSpc>
                <a:spcPct val="100000"/>
              </a:lnSpc>
            </a:pPr>
            <a:r>
              <a:rPr lang="zh-CN" altLang="zh-CN" dirty="0"/>
              <a:t>于是分为</a:t>
            </a:r>
            <a:r>
              <a:rPr lang="en-US" altLang="zh-CN" dirty="0"/>
              <a:t> 3 </a:t>
            </a:r>
            <a:r>
              <a:rPr lang="zh-CN" altLang="zh-CN" dirty="0"/>
              <a:t>个数据报片，其数据部分的长度分别为</a:t>
            </a:r>
            <a:r>
              <a:rPr lang="en-US" altLang="zh-CN" dirty="0"/>
              <a:t> 1400</a:t>
            </a:r>
            <a:r>
              <a:rPr lang="zh-CN" altLang="en-US" dirty="0"/>
              <a:t>、</a:t>
            </a:r>
            <a:r>
              <a:rPr lang="en-US" altLang="zh-CN" dirty="0"/>
              <a:t>1400 </a:t>
            </a:r>
            <a:r>
              <a:rPr lang="zh-CN" altLang="zh-CN" dirty="0"/>
              <a:t>和</a:t>
            </a:r>
            <a:r>
              <a:rPr lang="en-US" altLang="zh-CN" dirty="0"/>
              <a:t> 1000 </a:t>
            </a:r>
            <a:r>
              <a:rPr lang="zh-CN" altLang="zh-CN" dirty="0"/>
              <a:t>字节。</a:t>
            </a:r>
            <a:endParaRPr lang="en-US" altLang="zh-CN" dirty="0"/>
          </a:p>
          <a:p>
            <a:pPr>
              <a:lnSpc>
                <a:spcPct val="100000"/>
              </a:lnSpc>
            </a:pPr>
            <a:r>
              <a:rPr lang="zh-CN" altLang="zh-CN" dirty="0">
                <a:solidFill>
                  <a:srgbClr val="0000FF"/>
                </a:solidFill>
              </a:rPr>
              <a:t>原始数据报首部被复制为各数据报片的首部，但</a:t>
            </a:r>
            <a:r>
              <a:rPr lang="zh-CN" altLang="zh-CN" dirty="0">
                <a:solidFill>
                  <a:srgbClr val="FF0000"/>
                </a:solidFill>
              </a:rPr>
              <a:t>必须修改有关字段的值。</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4488" y="2380134"/>
            <a:ext cx="4755225" cy="3526755"/>
            <a:chOff x="344488" y="2380134"/>
            <a:chExt cx="4755225" cy="3526755"/>
          </a:xfrm>
        </p:grpSpPr>
        <p:sp>
          <p:nvSpPr>
            <p:cNvPr id="474117" name="Text Box 5"/>
            <p:cNvSpPr txBox="1">
              <a:spLocks noChangeArrowheads="1"/>
            </p:cNvSpPr>
            <p:nvPr/>
          </p:nvSpPr>
          <p:spPr bwMode="auto">
            <a:xfrm>
              <a:off x="704528" y="5445224"/>
              <a:ext cx="2101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anose="02010609060101010101" pitchFamily="2" charset="-122"/>
                </a:rPr>
                <a:t>偏移 </a:t>
              </a:r>
              <a:r>
                <a:rPr kumimoji="1" lang="en-US" altLang="zh-CN" sz="2400" b="1" dirty="0">
                  <a:solidFill>
                    <a:srgbClr val="0000CC"/>
                  </a:solidFill>
                  <a:latin typeface="+mn-lt"/>
                  <a:ea typeface="黑体" panose="02010609060101010101" pitchFamily="2" charset="-122"/>
                </a:rPr>
                <a:t>= 0/8 = 0</a:t>
              </a:r>
              <a:endParaRPr kumimoji="1" lang="en-US" altLang="zh-CN" sz="2400" b="1" dirty="0">
                <a:solidFill>
                  <a:srgbClr val="0000CC"/>
                </a:solidFill>
                <a:latin typeface="+mn-lt"/>
                <a:ea typeface="黑体" panose="02010609060101010101" pitchFamily="2" charset="-122"/>
              </a:endParaRPr>
            </a:p>
          </p:txBody>
        </p:sp>
        <p:sp>
          <p:nvSpPr>
            <p:cNvPr id="474123" name="Rectangle 11"/>
            <p:cNvSpPr>
              <a:spLocks noChangeArrowheads="1"/>
            </p:cNvSpPr>
            <p:nvPr/>
          </p:nvSpPr>
          <p:spPr bwMode="auto">
            <a:xfrm>
              <a:off x="1295534" y="3869208"/>
              <a:ext cx="1900369" cy="46355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74124" name="Line 12"/>
            <p:cNvSpPr>
              <a:spLocks noChangeShapeType="1"/>
            </p:cNvSpPr>
            <p:nvPr/>
          </p:nvSpPr>
          <p:spPr bwMode="auto">
            <a:xfrm>
              <a:off x="1484710"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25" name="Line 13"/>
            <p:cNvSpPr>
              <a:spLocks noChangeShapeType="1"/>
            </p:cNvSpPr>
            <p:nvPr/>
          </p:nvSpPr>
          <p:spPr bwMode="auto">
            <a:xfrm>
              <a:off x="1675606"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26" name="Line 14"/>
            <p:cNvSpPr>
              <a:spLocks noChangeShapeType="1"/>
            </p:cNvSpPr>
            <p:nvPr/>
          </p:nvSpPr>
          <p:spPr bwMode="auto">
            <a:xfrm>
              <a:off x="1866504"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27" name="Line 15"/>
            <p:cNvSpPr>
              <a:spLocks noChangeShapeType="1"/>
            </p:cNvSpPr>
            <p:nvPr/>
          </p:nvSpPr>
          <p:spPr bwMode="auto">
            <a:xfrm>
              <a:off x="3005006"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33" name="Line 21"/>
            <p:cNvSpPr>
              <a:spLocks noChangeShapeType="1"/>
            </p:cNvSpPr>
            <p:nvPr/>
          </p:nvSpPr>
          <p:spPr bwMode="auto">
            <a:xfrm flipV="1">
              <a:off x="3101314"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42" name="Text Box 30"/>
            <p:cNvSpPr txBox="1">
              <a:spLocks noChangeArrowheads="1"/>
            </p:cNvSpPr>
            <p:nvPr/>
          </p:nvSpPr>
          <p:spPr bwMode="auto">
            <a:xfrm>
              <a:off x="2681685" y="4586759"/>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1399</a:t>
              </a:r>
              <a:endParaRPr kumimoji="1" lang="en-US" altLang="zh-CN" sz="2000" b="1">
                <a:solidFill>
                  <a:srgbClr val="0000CC"/>
                </a:solidFill>
                <a:latin typeface="+mn-lt"/>
                <a:ea typeface="黑体" panose="02010609060101010101" pitchFamily="2" charset="-122"/>
              </a:endParaRPr>
            </a:p>
          </p:txBody>
        </p:sp>
        <p:sp>
          <p:nvSpPr>
            <p:cNvPr id="474145" name="Text Box 33"/>
            <p:cNvSpPr txBox="1">
              <a:spLocks noChangeArrowheads="1"/>
            </p:cNvSpPr>
            <p:nvPr/>
          </p:nvSpPr>
          <p:spPr bwMode="auto">
            <a:xfrm>
              <a:off x="990013" y="5072534"/>
              <a:ext cx="16786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anose="02010609060101010101" pitchFamily="2" charset="-122"/>
                </a:rPr>
                <a:t>数据报片 </a:t>
              </a:r>
              <a:r>
                <a:rPr kumimoji="1" lang="en-US" altLang="zh-CN" sz="2400" b="1" dirty="0">
                  <a:solidFill>
                    <a:srgbClr val="C00000"/>
                  </a:solidFill>
                  <a:latin typeface="+mn-lt"/>
                  <a:ea typeface="黑体" panose="02010609060101010101" pitchFamily="2" charset="-122"/>
                </a:rPr>
                <a:t>1</a:t>
              </a:r>
              <a:endParaRPr kumimoji="1" lang="en-US" altLang="zh-CN" sz="2400" b="1" dirty="0">
                <a:solidFill>
                  <a:srgbClr val="C00000"/>
                </a:solidFill>
                <a:latin typeface="+mn-lt"/>
                <a:ea typeface="黑体" panose="02010609060101010101" pitchFamily="2" charset="-122"/>
              </a:endParaRPr>
            </a:p>
          </p:txBody>
        </p:sp>
        <p:sp>
          <p:nvSpPr>
            <p:cNvPr id="474148" name="Rectangle 36"/>
            <p:cNvSpPr>
              <a:spLocks noChangeArrowheads="1"/>
            </p:cNvSpPr>
            <p:nvPr/>
          </p:nvSpPr>
          <p:spPr bwMode="auto">
            <a:xfrm>
              <a:off x="344488" y="3869208"/>
              <a:ext cx="951045" cy="463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74151" name="Line 39"/>
            <p:cNvSpPr>
              <a:spLocks noChangeShapeType="1"/>
            </p:cNvSpPr>
            <p:nvPr/>
          </p:nvSpPr>
          <p:spPr bwMode="auto">
            <a:xfrm flipV="1">
              <a:off x="1295534" y="2380134"/>
              <a:ext cx="1900369"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52" name="Line 40"/>
            <p:cNvSpPr>
              <a:spLocks noChangeShapeType="1"/>
            </p:cNvSpPr>
            <p:nvPr/>
          </p:nvSpPr>
          <p:spPr bwMode="auto">
            <a:xfrm flipV="1">
              <a:off x="3195903" y="2380134"/>
              <a:ext cx="1903810"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71" name="Text Box 59"/>
            <p:cNvSpPr txBox="1">
              <a:spLocks noChangeArrowheads="1"/>
            </p:cNvSpPr>
            <p:nvPr/>
          </p:nvSpPr>
          <p:spPr bwMode="auto">
            <a:xfrm>
              <a:off x="344488" y="3869209"/>
              <a:ext cx="914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首部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sp>
          <p:nvSpPr>
            <p:cNvPr id="474174" name="Line 62"/>
            <p:cNvSpPr>
              <a:spLocks noChangeShapeType="1"/>
            </p:cNvSpPr>
            <p:nvPr/>
          </p:nvSpPr>
          <p:spPr bwMode="auto">
            <a:xfrm flipV="1">
              <a:off x="1384962"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75" name="Text Box 63"/>
            <p:cNvSpPr txBox="1">
              <a:spLocks noChangeArrowheads="1"/>
            </p:cNvSpPr>
            <p:nvPr/>
          </p:nvSpPr>
          <p:spPr bwMode="auto">
            <a:xfrm>
              <a:off x="564621" y="4626446"/>
              <a:ext cx="914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字节 </a:t>
              </a:r>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grpSp>
      <p:grpSp>
        <p:nvGrpSpPr>
          <p:cNvPr id="5" name="组合 4"/>
          <p:cNvGrpSpPr/>
          <p:nvPr/>
        </p:nvGrpSpPr>
        <p:grpSpPr>
          <a:xfrm>
            <a:off x="3641329" y="2380134"/>
            <a:ext cx="3360473" cy="3526755"/>
            <a:chOff x="3641329" y="2380134"/>
            <a:chExt cx="3360473" cy="3526755"/>
          </a:xfrm>
        </p:grpSpPr>
        <p:sp>
          <p:nvSpPr>
            <p:cNvPr id="474129" name="Text Box 17"/>
            <p:cNvSpPr txBox="1">
              <a:spLocks noChangeArrowheads="1"/>
            </p:cNvSpPr>
            <p:nvPr/>
          </p:nvSpPr>
          <p:spPr bwMode="auto">
            <a:xfrm>
              <a:off x="3653972" y="5445224"/>
              <a:ext cx="2959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anose="02010609060101010101" pitchFamily="2" charset="-122"/>
                </a:rPr>
                <a:t>偏移 </a:t>
              </a:r>
              <a:r>
                <a:rPr kumimoji="1" lang="en-US" altLang="zh-CN" sz="2400" b="1">
                  <a:solidFill>
                    <a:srgbClr val="0000CC"/>
                  </a:solidFill>
                  <a:latin typeface="+mn-lt"/>
                  <a:ea typeface="黑体" panose="02010609060101010101" pitchFamily="2" charset="-122"/>
                </a:rPr>
                <a:t>= 1400/8 = 175</a:t>
              </a:r>
              <a:endParaRPr kumimoji="1" lang="en-US" altLang="zh-CN" sz="2400" b="1">
                <a:solidFill>
                  <a:srgbClr val="0000CC"/>
                </a:solidFill>
                <a:latin typeface="+mn-lt"/>
                <a:ea typeface="黑体" panose="02010609060101010101" pitchFamily="2" charset="-122"/>
              </a:endParaRPr>
            </a:p>
          </p:txBody>
        </p:sp>
        <p:sp>
          <p:nvSpPr>
            <p:cNvPr id="474134" name="Line 22"/>
            <p:cNvSpPr>
              <a:spLocks noChangeShapeType="1"/>
            </p:cNvSpPr>
            <p:nvPr/>
          </p:nvSpPr>
          <p:spPr bwMode="auto">
            <a:xfrm flipV="1">
              <a:off x="4717918"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35" name="Line 23"/>
            <p:cNvSpPr>
              <a:spLocks noChangeShapeType="1"/>
            </p:cNvSpPr>
            <p:nvPr/>
          </p:nvSpPr>
          <p:spPr bwMode="auto">
            <a:xfrm flipV="1">
              <a:off x="6430831"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38" name="Text Box 26"/>
            <p:cNvSpPr txBox="1">
              <a:spLocks noChangeArrowheads="1"/>
            </p:cNvSpPr>
            <p:nvPr/>
          </p:nvSpPr>
          <p:spPr bwMode="auto">
            <a:xfrm>
              <a:off x="4298289" y="4608984"/>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1400</a:t>
              </a:r>
              <a:endParaRPr kumimoji="1" lang="en-US" altLang="zh-CN" sz="2000" b="1">
                <a:solidFill>
                  <a:srgbClr val="0000CC"/>
                </a:solidFill>
                <a:latin typeface="+mn-lt"/>
                <a:ea typeface="黑体" panose="02010609060101010101" pitchFamily="2" charset="-122"/>
              </a:endParaRPr>
            </a:p>
          </p:txBody>
        </p:sp>
        <p:sp>
          <p:nvSpPr>
            <p:cNvPr id="474141" name="Text Box 29"/>
            <p:cNvSpPr txBox="1">
              <a:spLocks noChangeArrowheads="1"/>
            </p:cNvSpPr>
            <p:nvPr/>
          </p:nvSpPr>
          <p:spPr bwMode="auto">
            <a:xfrm>
              <a:off x="6007763" y="4586759"/>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2799</a:t>
              </a:r>
              <a:endParaRPr kumimoji="1" lang="en-US" altLang="zh-CN" sz="2000" b="1">
                <a:solidFill>
                  <a:srgbClr val="0000CC"/>
                </a:solidFill>
                <a:latin typeface="+mn-lt"/>
                <a:ea typeface="黑体" panose="02010609060101010101" pitchFamily="2" charset="-122"/>
              </a:endParaRPr>
            </a:p>
          </p:txBody>
        </p:sp>
        <p:sp>
          <p:nvSpPr>
            <p:cNvPr id="474153" name="Rectangle 41"/>
            <p:cNvSpPr>
              <a:spLocks noChangeArrowheads="1"/>
            </p:cNvSpPr>
            <p:nvPr/>
          </p:nvSpPr>
          <p:spPr bwMode="auto">
            <a:xfrm>
              <a:off x="4625050" y="3869208"/>
              <a:ext cx="1900369" cy="46355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74154" name="Line 42"/>
            <p:cNvSpPr>
              <a:spLocks noChangeShapeType="1"/>
            </p:cNvSpPr>
            <p:nvPr/>
          </p:nvSpPr>
          <p:spPr bwMode="auto">
            <a:xfrm>
              <a:off x="4814227"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55" name="Line 43"/>
            <p:cNvSpPr>
              <a:spLocks noChangeShapeType="1"/>
            </p:cNvSpPr>
            <p:nvPr/>
          </p:nvSpPr>
          <p:spPr bwMode="auto">
            <a:xfrm>
              <a:off x="5003404"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56" name="Line 44"/>
            <p:cNvSpPr>
              <a:spLocks noChangeShapeType="1"/>
            </p:cNvSpPr>
            <p:nvPr/>
          </p:nvSpPr>
          <p:spPr bwMode="auto">
            <a:xfrm>
              <a:off x="5194300"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57" name="Line 45"/>
            <p:cNvSpPr>
              <a:spLocks noChangeShapeType="1"/>
            </p:cNvSpPr>
            <p:nvPr/>
          </p:nvSpPr>
          <p:spPr bwMode="auto">
            <a:xfrm>
              <a:off x="6334522"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58" name="Rectangle 46"/>
            <p:cNvSpPr>
              <a:spLocks noChangeArrowheads="1"/>
            </p:cNvSpPr>
            <p:nvPr/>
          </p:nvSpPr>
          <p:spPr bwMode="auto">
            <a:xfrm>
              <a:off x="3674004" y="3869208"/>
              <a:ext cx="951045" cy="463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74159" name="Line 47"/>
            <p:cNvSpPr>
              <a:spLocks noChangeShapeType="1"/>
            </p:cNvSpPr>
            <p:nvPr/>
          </p:nvSpPr>
          <p:spPr bwMode="auto">
            <a:xfrm flipV="1">
              <a:off x="4625049" y="2380134"/>
              <a:ext cx="474663"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60" name="Line 48"/>
            <p:cNvSpPr>
              <a:spLocks noChangeShapeType="1"/>
            </p:cNvSpPr>
            <p:nvPr/>
          </p:nvSpPr>
          <p:spPr bwMode="auto">
            <a:xfrm flipV="1">
              <a:off x="6525419" y="2380134"/>
              <a:ext cx="476383"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72" name="Text Box 60"/>
            <p:cNvSpPr txBox="1">
              <a:spLocks noChangeArrowheads="1"/>
            </p:cNvSpPr>
            <p:nvPr/>
          </p:nvSpPr>
          <p:spPr bwMode="auto">
            <a:xfrm>
              <a:off x="3641329" y="3869209"/>
              <a:ext cx="914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首部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474176" name="Text Box 64"/>
            <p:cNvSpPr txBox="1">
              <a:spLocks noChangeArrowheads="1"/>
            </p:cNvSpPr>
            <p:nvPr/>
          </p:nvSpPr>
          <p:spPr bwMode="auto">
            <a:xfrm>
              <a:off x="4254178" y="5067770"/>
              <a:ext cx="16786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anose="02010609060101010101" pitchFamily="2" charset="-122"/>
                </a:rPr>
                <a:t>数据报片 </a:t>
              </a:r>
              <a:r>
                <a:rPr kumimoji="1" lang="en-US" altLang="zh-CN" sz="2400" b="1">
                  <a:solidFill>
                    <a:srgbClr val="C00000"/>
                  </a:solidFill>
                  <a:latin typeface="+mn-lt"/>
                  <a:ea typeface="黑体" panose="02010609060101010101" pitchFamily="2" charset="-122"/>
                </a:rPr>
                <a:t>2</a:t>
              </a:r>
              <a:endParaRPr kumimoji="1" lang="en-US" altLang="zh-CN" sz="2400" b="1">
                <a:solidFill>
                  <a:srgbClr val="C00000"/>
                </a:solidFill>
                <a:latin typeface="+mn-lt"/>
                <a:ea typeface="黑体" panose="02010609060101010101" pitchFamily="2" charset="-122"/>
              </a:endParaRPr>
            </a:p>
          </p:txBody>
        </p:sp>
      </p:grpSp>
      <p:grpSp>
        <p:nvGrpSpPr>
          <p:cNvPr id="6" name="组合 5"/>
          <p:cNvGrpSpPr/>
          <p:nvPr/>
        </p:nvGrpSpPr>
        <p:grpSpPr>
          <a:xfrm>
            <a:off x="6897216" y="2380134"/>
            <a:ext cx="2959465" cy="3526755"/>
            <a:chOff x="6897216" y="2380134"/>
            <a:chExt cx="2959465" cy="3526755"/>
          </a:xfrm>
        </p:grpSpPr>
        <p:sp>
          <p:nvSpPr>
            <p:cNvPr id="474130" name="Text Box 18"/>
            <p:cNvSpPr txBox="1">
              <a:spLocks noChangeArrowheads="1"/>
            </p:cNvSpPr>
            <p:nvPr/>
          </p:nvSpPr>
          <p:spPr bwMode="auto">
            <a:xfrm>
              <a:off x="6897216" y="5445224"/>
              <a:ext cx="2959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anose="02010609060101010101" pitchFamily="2" charset="-122"/>
                </a:rPr>
                <a:t>偏移 </a:t>
              </a:r>
              <a:r>
                <a:rPr kumimoji="1" lang="en-US" altLang="zh-CN" sz="2400" b="1" dirty="0">
                  <a:solidFill>
                    <a:srgbClr val="0000CC"/>
                  </a:solidFill>
                  <a:latin typeface="+mn-lt"/>
                  <a:ea typeface="黑体" panose="02010609060101010101" pitchFamily="2" charset="-122"/>
                </a:rPr>
                <a:t>= 2800/8 = 350</a:t>
              </a:r>
              <a:endParaRPr kumimoji="1" lang="en-US" altLang="zh-CN" sz="2400" b="1" dirty="0">
                <a:solidFill>
                  <a:srgbClr val="0000CC"/>
                </a:solidFill>
                <a:latin typeface="+mn-lt"/>
                <a:ea typeface="黑体" panose="02010609060101010101" pitchFamily="2" charset="-122"/>
              </a:endParaRPr>
            </a:p>
          </p:txBody>
        </p:sp>
        <p:sp>
          <p:nvSpPr>
            <p:cNvPr id="474136" name="Line 24"/>
            <p:cNvSpPr>
              <a:spLocks noChangeShapeType="1"/>
            </p:cNvSpPr>
            <p:nvPr/>
          </p:nvSpPr>
          <p:spPr bwMode="auto">
            <a:xfrm flipV="1">
              <a:off x="8126545"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37" name="Line 25"/>
            <p:cNvSpPr>
              <a:spLocks noChangeShapeType="1"/>
            </p:cNvSpPr>
            <p:nvPr/>
          </p:nvSpPr>
          <p:spPr bwMode="auto">
            <a:xfrm flipV="1">
              <a:off x="9380273" y="4332759"/>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39" name="Text Box 27"/>
            <p:cNvSpPr txBox="1">
              <a:spLocks noChangeArrowheads="1"/>
            </p:cNvSpPr>
            <p:nvPr/>
          </p:nvSpPr>
          <p:spPr bwMode="auto">
            <a:xfrm>
              <a:off x="7722394" y="4608984"/>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2800</a:t>
              </a:r>
              <a:endParaRPr kumimoji="1" lang="en-US" altLang="zh-CN" sz="2000" b="1">
                <a:solidFill>
                  <a:srgbClr val="0000CC"/>
                </a:solidFill>
                <a:latin typeface="+mn-lt"/>
                <a:ea typeface="黑体" panose="02010609060101010101" pitchFamily="2" charset="-122"/>
              </a:endParaRPr>
            </a:p>
          </p:txBody>
        </p:sp>
        <p:sp>
          <p:nvSpPr>
            <p:cNvPr id="474140" name="Text Box 28"/>
            <p:cNvSpPr txBox="1">
              <a:spLocks noChangeArrowheads="1"/>
            </p:cNvSpPr>
            <p:nvPr/>
          </p:nvSpPr>
          <p:spPr bwMode="auto">
            <a:xfrm>
              <a:off x="8960644" y="4586759"/>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3799</a:t>
              </a:r>
              <a:endParaRPr kumimoji="1" lang="en-US" altLang="zh-CN" sz="2000" b="1">
                <a:solidFill>
                  <a:srgbClr val="0000CC"/>
                </a:solidFill>
                <a:latin typeface="+mn-lt"/>
                <a:ea typeface="黑体" panose="02010609060101010101" pitchFamily="2" charset="-122"/>
              </a:endParaRPr>
            </a:p>
          </p:txBody>
        </p:sp>
        <p:sp>
          <p:nvSpPr>
            <p:cNvPr id="474161" name="Rectangle 49"/>
            <p:cNvSpPr>
              <a:spLocks noChangeArrowheads="1"/>
            </p:cNvSpPr>
            <p:nvPr/>
          </p:nvSpPr>
          <p:spPr bwMode="auto">
            <a:xfrm>
              <a:off x="8047436" y="3869208"/>
              <a:ext cx="1427427" cy="46355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74162" name="Line 50"/>
            <p:cNvSpPr>
              <a:spLocks noChangeShapeType="1"/>
            </p:cNvSpPr>
            <p:nvPr/>
          </p:nvSpPr>
          <p:spPr bwMode="auto">
            <a:xfrm>
              <a:off x="8238331"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63" name="Line 51"/>
            <p:cNvSpPr>
              <a:spLocks noChangeShapeType="1"/>
            </p:cNvSpPr>
            <p:nvPr/>
          </p:nvSpPr>
          <p:spPr bwMode="auto">
            <a:xfrm>
              <a:off x="8429229"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64" name="Line 52"/>
            <p:cNvSpPr>
              <a:spLocks noChangeShapeType="1"/>
            </p:cNvSpPr>
            <p:nvPr/>
          </p:nvSpPr>
          <p:spPr bwMode="auto">
            <a:xfrm>
              <a:off x="8620125"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65" name="Line 53"/>
            <p:cNvSpPr>
              <a:spLocks noChangeShapeType="1"/>
            </p:cNvSpPr>
            <p:nvPr/>
          </p:nvSpPr>
          <p:spPr bwMode="auto">
            <a:xfrm>
              <a:off x="9285685" y="3869208"/>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66" name="Rectangle 54"/>
            <p:cNvSpPr>
              <a:spLocks noChangeArrowheads="1"/>
            </p:cNvSpPr>
            <p:nvPr/>
          </p:nvSpPr>
          <p:spPr bwMode="auto">
            <a:xfrm>
              <a:off x="7098110" y="3869208"/>
              <a:ext cx="949325" cy="46355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74167" name="Line 55"/>
            <p:cNvSpPr>
              <a:spLocks noChangeShapeType="1"/>
            </p:cNvSpPr>
            <p:nvPr/>
          </p:nvSpPr>
          <p:spPr bwMode="auto">
            <a:xfrm flipH="1" flipV="1">
              <a:off x="8429229" y="2380134"/>
              <a:ext cx="1045633"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68" name="Line 56"/>
            <p:cNvSpPr>
              <a:spLocks noChangeShapeType="1"/>
            </p:cNvSpPr>
            <p:nvPr/>
          </p:nvSpPr>
          <p:spPr bwMode="auto">
            <a:xfrm flipH="1" flipV="1">
              <a:off x="7001802" y="2380134"/>
              <a:ext cx="1045633" cy="1489075"/>
            </a:xfrm>
            <a:prstGeom prst="line">
              <a:avLst/>
            </a:prstGeom>
            <a:noFill/>
            <a:ln w="19050">
              <a:solidFill>
                <a:srgbClr val="0000CC"/>
              </a:solidFill>
              <a:prstDash val="dash"/>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73" name="Text Box 61"/>
            <p:cNvSpPr txBox="1">
              <a:spLocks noChangeArrowheads="1"/>
            </p:cNvSpPr>
            <p:nvPr/>
          </p:nvSpPr>
          <p:spPr bwMode="auto">
            <a:xfrm>
              <a:off x="7065433" y="3869209"/>
              <a:ext cx="914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首部 </a:t>
              </a: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sp>
          <p:nvSpPr>
            <p:cNvPr id="474177" name="Text Box 65"/>
            <p:cNvSpPr txBox="1">
              <a:spLocks noChangeArrowheads="1"/>
            </p:cNvSpPr>
            <p:nvPr/>
          </p:nvSpPr>
          <p:spPr bwMode="auto">
            <a:xfrm>
              <a:off x="7450799" y="5067770"/>
              <a:ext cx="16786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anose="02010609060101010101" pitchFamily="2" charset="-122"/>
                </a:rPr>
                <a:t>数据报片 </a:t>
              </a:r>
              <a:r>
                <a:rPr kumimoji="1" lang="en-US" altLang="zh-CN" sz="2400" b="1" dirty="0">
                  <a:solidFill>
                    <a:srgbClr val="C00000"/>
                  </a:solidFill>
                  <a:latin typeface="+mn-lt"/>
                  <a:ea typeface="黑体" panose="02010609060101010101" pitchFamily="2" charset="-122"/>
                </a:rPr>
                <a:t>3</a:t>
              </a:r>
              <a:endParaRPr kumimoji="1" lang="en-US" altLang="zh-CN" sz="2400" b="1" dirty="0">
                <a:solidFill>
                  <a:srgbClr val="C00000"/>
                </a:solidFill>
                <a:latin typeface="+mn-lt"/>
                <a:ea typeface="黑体" panose="02010609060101010101" pitchFamily="2" charset="-122"/>
              </a:endParaRPr>
            </a:p>
          </p:txBody>
        </p:sp>
      </p:grpSp>
      <p:grpSp>
        <p:nvGrpSpPr>
          <p:cNvPr id="3" name="组合 2"/>
          <p:cNvGrpSpPr/>
          <p:nvPr/>
        </p:nvGrpSpPr>
        <p:grpSpPr>
          <a:xfrm>
            <a:off x="855338" y="1484784"/>
            <a:ext cx="8946531" cy="1589147"/>
            <a:chOff x="855338" y="1484784"/>
            <a:chExt cx="8946531" cy="1589147"/>
          </a:xfrm>
        </p:grpSpPr>
        <p:sp>
          <p:nvSpPr>
            <p:cNvPr id="474116" name="Rectangle 4"/>
            <p:cNvSpPr>
              <a:spLocks noChangeArrowheads="1"/>
            </p:cNvSpPr>
            <p:nvPr/>
          </p:nvSpPr>
          <p:spPr bwMode="auto">
            <a:xfrm>
              <a:off x="3195902" y="1916583"/>
              <a:ext cx="5233327" cy="46355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74118" name="Rectangle 6"/>
            <p:cNvSpPr>
              <a:spLocks noChangeArrowheads="1"/>
            </p:cNvSpPr>
            <p:nvPr/>
          </p:nvSpPr>
          <p:spPr bwMode="auto">
            <a:xfrm>
              <a:off x="2244858" y="1916583"/>
              <a:ext cx="6184371" cy="463550"/>
            </a:xfrm>
            <a:prstGeom prst="rect">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74119" name="Line 7"/>
            <p:cNvSpPr>
              <a:spLocks noChangeShapeType="1"/>
            </p:cNvSpPr>
            <p:nvPr/>
          </p:nvSpPr>
          <p:spPr bwMode="auto">
            <a:xfrm>
              <a:off x="3386800"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20" name="Line 8"/>
            <p:cNvSpPr>
              <a:spLocks noChangeShapeType="1"/>
            </p:cNvSpPr>
            <p:nvPr/>
          </p:nvSpPr>
          <p:spPr bwMode="auto">
            <a:xfrm>
              <a:off x="3577696"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21" name="Line 9"/>
            <p:cNvSpPr>
              <a:spLocks noChangeShapeType="1"/>
            </p:cNvSpPr>
            <p:nvPr/>
          </p:nvSpPr>
          <p:spPr bwMode="auto">
            <a:xfrm>
              <a:off x="3768593"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22" name="Line 10"/>
            <p:cNvSpPr>
              <a:spLocks noChangeShapeType="1"/>
            </p:cNvSpPr>
            <p:nvPr/>
          </p:nvSpPr>
          <p:spPr bwMode="auto">
            <a:xfrm>
              <a:off x="8238331"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28" name="Text Box 16"/>
            <p:cNvSpPr txBox="1">
              <a:spLocks noChangeArrowheads="1"/>
            </p:cNvSpPr>
            <p:nvPr/>
          </p:nvSpPr>
          <p:spPr bwMode="auto">
            <a:xfrm>
              <a:off x="8455025" y="1810221"/>
              <a:ext cx="134684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偏移 </a:t>
              </a:r>
              <a:r>
                <a:rPr kumimoji="1" lang="en-US" altLang="zh-CN" sz="2000" b="1">
                  <a:solidFill>
                    <a:srgbClr val="0000CC"/>
                  </a:solidFill>
                  <a:latin typeface="+mn-lt"/>
                  <a:ea typeface="黑体" panose="02010609060101010101" pitchFamily="2" charset="-122"/>
                </a:rPr>
                <a:t>= 0/8</a:t>
              </a:r>
              <a:endParaRPr kumimoji="1" lang="en-US" altLang="zh-CN" sz="2000" b="1">
                <a:solidFill>
                  <a:srgbClr val="0000CC"/>
                </a:solidFill>
                <a:latin typeface="+mn-lt"/>
                <a:ea typeface="黑体" panose="02010609060101010101" pitchFamily="2" charset="-122"/>
              </a:endParaRPr>
            </a:p>
            <a:p>
              <a:pPr>
                <a:lnSpc>
                  <a:spcPct val="90000"/>
                </a:lnSpc>
              </a:pPr>
              <a:r>
                <a:rPr kumimoji="1" lang="en-US" altLang="zh-CN" sz="2000" b="1">
                  <a:solidFill>
                    <a:srgbClr val="0000CC"/>
                  </a:solidFill>
                  <a:latin typeface="+mn-lt"/>
                  <a:ea typeface="黑体" panose="02010609060101010101" pitchFamily="2" charset="-122"/>
                </a:rPr>
                <a:t>= 0</a:t>
              </a:r>
              <a:endParaRPr kumimoji="1" lang="en-US" altLang="zh-CN" sz="2000" b="1">
                <a:solidFill>
                  <a:srgbClr val="0000CC"/>
                </a:solidFill>
                <a:latin typeface="+mn-lt"/>
                <a:ea typeface="黑体" panose="02010609060101010101" pitchFamily="2" charset="-122"/>
              </a:endParaRPr>
            </a:p>
          </p:txBody>
        </p:sp>
        <p:sp>
          <p:nvSpPr>
            <p:cNvPr id="474131" name="Line 19"/>
            <p:cNvSpPr>
              <a:spLocks noChangeShapeType="1"/>
            </p:cNvSpPr>
            <p:nvPr/>
          </p:nvSpPr>
          <p:spPr bwMode="auto">
            <a:xfrm flipV="1">
              <a:off x="8317442" y="2380134"/>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32" name="Line 20"/>
            <p:cNvSpPr>
              <a:spLocks noChangeShapeType="1"/>
            </p:cNvSpPr>
            <p:nvPr/>
          </p:nvSpPr>
          <p:spPr bwMode="auto">
            <a:xfrm flipV="1">
              <a:off x="3287052" y="2380134"/>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43" name="Text Box 31"/>
            <p:cNvSpPr txBox="1">
              <a:spLocks noChangeArrowheads="1"/>
            </p:cNvSpPr>
            <p:nvPr/>
          </p:nvSpPr>
          <p:spPr bwMode="auto">
            <a:xfrm>
              <a:off x="7913291" y="2634134"/>
              <a:ext cx="75533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3799</a:t>
              </a:r>
              <a:endParaRPr kumimoji="1" lang="en-US" altLang="zh-CN" sz="2000" b="1">
                <a:solidFill>
                  <a:srgbClr val="0000CC"/>
                </a:solidFill>
                <a:latin typeface="+mn-lt"/>
                <a:ea typeface="黑体" panose="02010609060101010101" pitchFamily="2" charset="-122"/>
              </a:endParaRPr>
            </a:p>
          </p:txBody>
        </p:sp>
        <p:sp>
          <p:nvSpPr>
            <p:cNvPr id="474144" name="Text Box 32"/>
            <p:cNvSpPr txBox="1">
              <a:spLocks noChangeArrowheads="1"/>
            </p:cNvSpPr>
            <p:nvPr/>
          </p:nvSpPr>
          <p:spPr bwMode="auto">
            <a:xfrm>
              <a:off x="855338" y="1737196"/>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mn-lt"/>
                  <a:ea typeface="黑体" panose="02010609060101010101" pitchFamily="2" charset="-122"/>
                </a:rPr>
                <a:t>需分片的</a:t>
              </a:r>
              <a:endParaRPr kumimoji="1" lang="zh-CN" altLang="en-US" sz="2000" b="1" dirty="0">
                <a:solidFill>
                  <a:srgbClr val="C00000"/>
                </a:solidFill>
                <a:latin typeface="+mn-lt"/>
                <a:ea typeface="黑体" panose="02010609060101010101" pitchFamily="2" charset="-122"/>
              </a:endParaRPr>
            </a:p>
            <a:p>
              <a:pPr algn="ctr"/>
              <a:r>
                <a:rPr kumimoji="1" lang="zh-CN" altLang="en-US" sz="2000" b="1" dirty="0">
                  <a:solidFill>
                    <a:srgbClr val="C00000"/>
                  </a:solidFill>
                  <a:latin typeface="+mn-lt"/>
                  <a:ea typeface="黑体" panose="02010609060101010101" pitchFamily="2" charset="-122"/>
                </a:rPr>
                <a:t>数据报</a:t>
              </a:r>
              <a:endParaRPr kumimoji="1" lang="zh-CN" altLang="en-US" sz="2000" b="1" dirty="0">
                <a:solidFill>
                  <a:srgbClr val="C00000"/>
                </a:solidFill>
                <a:latin typeface="+mn-lt"/>
                <a:ea typeface="黑体" panose="02010609060101010101" pitchFamily="2" charset="-122"/>
              </a:endParaRPr>
            </a:p>
          </p:txBody>
        </p:sp>
        <p:sp>
          <p:nvSpPr>
            <p:cNvPr id="474188" name="Rectangle 76"/>
            <p:cNvSpPr>
              <a:spLocks noChangeArrowheads="1"/>
            </p:cNvSpPr>
            <p:nvPr/>
          </p:nvSpPr>
          <p:spPr bwMode="auto">
            <a:xfrm>
              <a:off x="2267215" y="1934045"/>
              <a:ext cx="925248" cy="414835"/>
            </a:xfrm>
            <a:prstGeom prst="rect">
              <a:avLst/>
            </a:prstGeom>
            <a:solidFill>
              <a:srgbClr val="FF99FF"/>
            </a:solidFill>
            <a:ln>
              <a:noFill/>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474146" name="Text Box 34"/>
            <p:cNvSpPr txBox="1">
              <a:spLocks noChangeArrowheads="1"/>
            </p:cNvSpPr>
            <p:nvPr/>
          </p:nvSpPr>
          <p:spPr bwMode="auto">
            <a:xfrm>
              <a:off x="2344606" y="1948770"/>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首部</a:t>
              </a:r>
              <a:endParaRPr kumimoji="1" lang="zh-CN" altLang="en-US" sz="2000" b="1" dirty="0">
                <a:solidFill>
                  <a:srgbClr val="0000CC"/>
                </a:solidFill>
                <a:latin typeface="+mn-lt"/>
                <a:ea typeface="黑体" panose="02010609060101010101" pitchFamily="2" charset="-122"/>
              </a:endParaRPr>
            </a:p>
          </p:txBody>
        </p:sp>
        <p:sp>
          <p:nvSpPr>
            <p:cNvPr id="474147" name="Line 35"/>
            <p:cNvSpPr>
              <a:spLocks noChangeShapeType="1"/>
            </p:cNvSpPr>
            <p:nvPr/>
          </p:nvSpPr>
          <p:spPr bwMode="auto">
            <a:xfrm>
              <a:off x="3195902"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49" name="Line 37"/>
            <p:cNvSpPr>
              <a:spLocks noChangeShapeType="1"/>
            </p:cNvSpPr>
            <p:nvPr/>
          </p:nvSpPr>
          <p:spPr bwMode="auto">
            <a:xfrm>
              <a:off x="5099712"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50" name="Line 38"/>
            <p:cNvSpPr>
              <a:spLocks noChangeShapeType="1"/>
            </p:cNvSpPr>
            <p:nvPr/>
          </p:nvSpPr>
          <p:spPr bwMode="auto">
            <a:xfrm>
              <a:off x="7001802"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69" name="Line 57"/>
            <p:cNvSpPr>
              <a:spLocks noChangeShapeType="1"/>
            </p:cNvSpPr>
            <p:nvPr/>
          </p:nvSpPr>
          <p:spPr bwMode="auto">
            <a:xfrm>
              <a:off x="3178705" y="1691158"/>
              <a:ext cx="523160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70" name="Text Box 58"/>
            <p:cNvSpPr txBox="1">
              <a:spLocks noChangeArrowheads="1"/>
            </p:cNvSpPr>
            <p:nvPr/>
          </p:nvSpPr>
          <p:spPr bwMode="auto">
            <a:xfrm>
              <a:off x="4150387" y="1484784"/>
              <a:ext cx="27703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数据部分共 </a:t>
              </a:r>
              <a:r>
                <a:rPr kumimoji="1" lang="en-US" altLang="zh-CN" sz="2000" b="1">
                  <a:solidFill>
                    <a:srgbClr val="0000CC"/>
                  </a:solidFill>
                  <a:latin typeface="+mn-lt"/>
                  <a:ea typeface="黑体" panose="02010609060101010101" pitchFamily="2" charset="-122"/>
                </a:rPr>
                <a:t>3800 </a:t>
              </a:r>
              <a:r>
                <a:rPr kumimoji="1" lang="zh-CN" altLang="en-US" sz="2000" b="1">
                  <a:solidFill>
                    <a:srgbClr val="0000CC"/>
                  </a:solidFill>
                  <a:latin typeface="+mn-lt"/>
                  <a:ea typeface="黑体" panose="02010609060101010101" pitchFamily="2" charset="-122"/>
                </a:rPr>
                <a:t>字节</a:t>
              </a:r>
              <a:endParaRPr kumimoji="1" lang="zh-CN" altLang="en-US" sz="2000" b="1">
                <a:solidFill>
                  <a:srgbClr val="0000CC"/>
                </a:solidFill>
                <a:latin typeface="+mn-lt"/>
                <a:ea typeface="黑体" panose="02010609060101010101" pitchFamily="2" charset="-122"/>
              </a:endParaRPr>
            </a:p>
          </p:txBody>
        </p:sp>
        <p:sp>
          <p:nvSpPr>
            <p:cNvPr id="474178" name="Line 66"/>
            <p:cNvSpPr>
              <a:spLocks noChangeShapeType="1"/>
            </p:cNvSpPr>
            <p:nvPr/>
          </p:nvSpPr>
          <p:spPr bwMode="auto">
            <a:xfrm flipV="1">
              <a:off x="5177102" y="2380134"/>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79" name="Text Box 67"/>
            <p:cNvSpPr txBox="1">
              <a:spLocks noChangeArrowheads="1"/>
            </p:cNvSpPr>
            <p:nvPr/>
          </p:nvSpPr>
          <p:spPr bwMode="auto">
            <a:xfrm>
              <a:off x="4757474" y="2653184"/>
              <a:ext cx="75533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1400</a:t>
              </a:r>
              <a:endParaRPr kumimoji="1" lang="en-US" altLang="zh-CN" sz="2000" b="1">
                <a:solidFill>
                  <a:srgbClr val="0000CC"/>
                </a:solidFill>
                <a:latin typeface="+mn-lt"/>
                <a:ea typeface="黑体" panose="02010609060101010101" pitchFamily="2" charset="-122"/>
              </a:endParaRPr>
            </a:p>
          </p:txBody>
        </p:sp>
        <p:sp>
          <p:nvSpPr>
            <p:cNvPr id="474180" name="Line 68"/>
            <p:cNvSpPr>
              <a:spLocks noChangeShapeType="1"/>
            </p:cNvSpPr>
            <p:nvPr/>
          </p:nvSpPr>
          <p:spPr bwMode="auto">
            <a:xfrm flipV="1">
              <a:off x="7080912" y="2380134"/>
              <a:ext cx="0" cy="36988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81" name="Text Box 69"/>
            <p:cNvSpPr txBox="1">
              <a:spLocks noChangeArrowheads="1"/>
            </p:cNvSpPr>
            <p:nvPr/>
          </p:nvSpPr>
          <p:spPr bwMode="auto">
            <a:xfrm>
              <a:off x="6676761" y="2653184"/>
              <a:ext cx="75533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2800</a:t>
              </a:r>
              <a:endParaRPr kumimoji="1" lang="en-US" altLang="zh-CN" sz="2000" b="1">
                <a:solidFill>
                  <a:srgbClr val="0000CC"/>
                </a:solidFill>
                <a:latin typeface="+mn-lt"/>
                <a:ea typeface="黑体" panose="02010609060101010101" pitchFamily="2" charset="-122"/>
              </a:endParaRPr>
            </a:p>
          </p:txBody>
        </p:sp>
        <p:sp>
          <p:nvSpPr>
            <p:cNvPr id="474182" name="Line 70"/>
            <p:cNvSpPr>
              <a:spLocks noChangeShapeType="1"/>
            </p:cNvSpPr>
            <p:nvPr/>
          </p:nvSpPr>
          <p:spPr bwMode="auto">
            <a:xfrm>
              <a:off x="7190979"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83" name="Line 71"/>
            <p:cNvSpPr>
              <a:spLocks noChangeShapeType="1"/>
            </p:cNvSpPr>
            <p:nvPr/>
          </p:nvSpPr>
          <p:spPr bwMode="auto">
            <a:xfrm>
              <a:off x="5290608" y="1916583"/>
              <a:ext cx="0" cy="463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74184" name="Text Box 72"/>
            <p:cNvSpPr txBox="1">
              <a:spLocks noChangeArrowheads="1"/>
            </p:cNvSpPr>
            <p:nvPr/>
          </p:nvSpPr>
          <p:spPr bwMode="auto">
            <a:xfrm>
              <a:off x="2468431" y="2673821"/>
              <a:ext cx="9140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字节 </a:t>
              </a:r>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grpSp>
      <p:sp>
        <p:nvSpPr>
          <p:cNvPr id="2" name="内容占位符 1"/>
          <p:cNvSpPr>
            <a:spLocks noGrp="1"/>
          </p:cNvSpPr>
          <p:nvPr>
            <p:ph idx="1"/>
          </p:nvPr>
        </p:nvSpPr>
        <p:spPr/>
        <p:txBody>
          <a:bodyPr/>
          <a:lstStyle/>
          <a:p>
            <a:endParaRPr lang="zh-CN" altLang="en-US"/>
          </a:p>
        </p:txBody>
      </p:sp>
      <p:sp>
        <p:nvSpPr>
          <p:cNvPr id="80" name="标题 1"/>
          <p:cNvSpPr>
            <a:spLocks noGrp="1"/>
          </p:cNvSpPr>
          <p:nvPr>
            <p:ph type="title"/>
          </p:nvPr>
        </p:nvSpPr>
        <p:spPr>
          <a:xfrm>
            <a:off x="391911" y="44624"/>
            <a:ext cx="7482627" cy="1134611"/>
          </a:xfrm>
        </p:spPr>
        <p:txBody>
          <a:bodyPr/>
          <a:lstStyle/>
          <a:p>
            <a:pPr algn="ctr"/>
            <a:r>
              <a:rPr lang="zh-CN" altLang="zh-CN" dirty="0"/>
              <a:t>【例</a:t>
            </a:r>
            <a:r>
              <a:rPr lang="en-US" altLang="zh-CN" dirty="0"/>
              <a:t>4-1</a:t>
            </a:r>
            <a:r>
              <a:rPr lang="zh-CN" altLang="zh-CN" dirty="0"/>
              <a:t>】</a:t>
            </a:r>
            <a:r>
              <a:rPr lang="en-US" altLang="zh-CN" dirty="0"/>
              <a:t> IP </a:t>
            </a:r>
            <a:r>
              <a:rPr lang="zh-CN" altLang="en-US" dirty="0"/>
              <a:t>数据报分片</a:t>
            </a:r>
            <a:endParaRPr lang="zh-CN" altLang="en-US" dirty="0"/>
          </a:p>
        </p:txBody>
      </p:sp>
      <p:sp>
        <p:nvSpPr>
          <p:cNvPr id="7" name="灯片编号占位符 6"/>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【例</a:t>
            </a:r>
            <a:r>
              <a:rPr lang="en-US" altLang="zh-CN" dirty="0"/>
              <a:t>4-1</a:t>
            </a:r>
            <a:r>
              <a:rPr lang="zh-CN" altLang="zh-CN" dirty="0"/>
              <a:t>】</a:t>
            </a:r>
            <a:r>
              <a:rPr lang="en-US" altLang="zh-CN" dirty="0"/>
              <a:t> IP </a:t>
            </a:r>
            <a:r>
              <a:rPr lang="zh-CN" altLang="en-US" dirty="0"/>
              <a:t>数据报分片</a:t>
            </a:r>
            <a:endParaRPr lang="zh-CN" altLang="en-US" dirty="0"/>
          </a:p>
        </p:txBody>
      </p:sp>
      <p:sp>
        <p:nvSpPr>
          <p:cNvPr id="5" name="内容占位符 4"/>
          <p:cNvSpPr>
            <a:spLocks noGrp="1"/>
          </p:cNvSpPr>
          <p:nvPr>
            <p:ph idx="1"/>
          </p:nvPr>
        </p:nvSpPr>
        <p:spPr/>
        <p:txBody>
          <a:bodyPr/>
          <a:lstStyle/>
          <a:p>
            <a:endParaRPr lang="zh-CN" altLang="en-US"/>
          </a:p>
        </p:txBody>
      </p:sp>
      <p:graphicFrame>
        <p:nvGraphicFramePr>
          <p:cNvPr id="3" name="表格 2"/>
          <p:cNvGraphicFramePr>
            <a:graphicFrameLocks noGrp="1"/>
          </p:cNvGraphicFramePr>
          <p:nvPr>
            <p:custDataLst>
              <p:tags r:id="rId1"/>
            </p:custDataLst>
          </p:nvPr>
        </p:nvGraphicFramePr>
        <p:xfrm>
          <a:off x="488504" y="1988840"/>
          <a:ext cx="9217022" cy="3168410"/>
        </p:xfrm>
        <a:graphic>
          <a:graphicData uri="http://schemas.openxmlformats.org/drawingml/2006/table">
            <a:tbl>
              <a:tblPr>
                <a:tableStyleId>{5C22544A-7EE6-4342-B048-85BDC9FD1C3A}</a:tableStyleId>
              </a:tblPr>
              <a:tblGrid>
                <a:gridCol w="1944072"/>
                <a:gridCol w="1454590"/>
                <a:gridCol w="1454590"/>
                <a:gridCol w="1454590"/>
                <a:gridCol w="1454590"/>
                <a:gridCol w="1454590"/>
              </a:tblGrid>
              <a:tr h="633670">
                <a:tc>
                  <a:txBody>
                    <a:bodyPr/>
                    <a:lstStyle/>
                    <a:p>
                      <a:pPr algn="just">
                        <a:lnSpc>
                          <a:spcPct val="100000"/>
                        </a:lnSpc>
                        <a:spcAft>
                          <a:spcPts val="0"/>
                        </a:spcAft>
                      </a:pPr>
                      <a:r>
                        <a:rPr lang="en-US" sz="2800" b="1" dirty="0">
                          <a:solidFill>
                            <a:schemeClr val="tx1"/>
                          </a:solidFill>
                          <a:effectLst/>
                          <a:latin typeface="+mn-lt"/>
                          <a:ea typeface="黑体" panose="02010609060101010101" pitchFamily="2" charset="-122"/>
                        </a:rPr>
                        <a:t> </a:t>
                      </a:r>
                      <a:endParaRPr lang="zh-CN" sz="28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800" b="1" dirty="0">
                          <a:solidFill>
                            <a:schemeClr val="tx1"/>
                          </a:solidFill>
                          <a:effectLst/>
                          <a:latin typeface="+mn-lt"/>
                          <a:ea typeface="黑体" panose="02010609060101010101" pitchFamily="2" charset="-122"/>
                        </a:rPr>
                        <a:t>总长度</a:t>
                      </a:r>
                      <a:endParaRPr lang="zh-CN" sz="28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800" b="1" dirty="0">
                          <a:solidFill>
                            <a:schemeClr val="tx1"/>
                          </a:solidFill>
                          <a:effectLst/>
                          <a:latin typeface="+mn-lt"/>
                          <a:ea typeface="黑体" panose="02010609060101010101" pitchFamily="2" charset="-122"/>
                        </a:rPr>
                        <a:t>标识</a:t>
                      </a:r>
                      <a:endParaRPr lang="zh-CN" sz="28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en-US" sz="2800" b="1" dirty="0">
                          <a:solidFill>
                            <a:schemeClr val="tx1"/>
                          </a:solidFill>
                          <a:effectLst/>
                          <a:latin typeface="+mn-lt"/>
                          <a:ea typeface="黑体" panose="02010609060101010101" pitchFamily="2" charset="-122"/>
                        </a:rPr>
                        <a:t>MF</a:t>
                      </a:r>
                      <a:endParaRPr lang="zh-CN" sz="28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en-US" sz="2800" b="1" dirty="0">
                          <a:solidFill>
                            <a:schemeClr val="tx1"/>
                          </a:solidFill>
                          <a:effectLst/>
                          <a:latin typeface="+mn-lt"/>
                          <a:ea typeface="黑体" panose="02010609060101010101" pitchFamily="2" charset="-122"/>
                        </a:rPr>
                        <a:t>DF</a:t>
                      </a:r>
                      <a:endParaRPr lang="zh-CN" sz="28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800" b="1" dirty="0">
                          <a:solidFill>
                            <a:schemeClr val="tx1"/>
                          </a:solidFill>
                          <a:effectLst/>
                          <a:latin typeface="+mn-lt"/>
                          <a:ea typeface="黑体" panose="02010609060101010101" pitchFamily="2" charset="-122"/>
                        </a:rPr>
                        <a:t>片偏移</a:t>
                      </a:r>
                      <a:endParaRPr lang="zh-CN" sz="28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33730">
                <a:tc>
                  <a:txBody>
                    <a:bodyPr/>
                    <a:lstStyle/>
                    <a:p>
                      <a:pPr algn="just">
                        <a:lnSpc>
                          <a:spcPct val="100000"/>
                        </a:lnSpc>
                        <a:spcAft>
                          <a:spcPts val="0"/>
                        </a:spcAft>
                      </a:pPr>
                      <a:r>
                        <a:rPr lang="zh-CN" sz="2800" b="1" dirty="0">
                          <a:solidFill>
                            <a:srgbClr val="C00000"/>
                          </a:solidFill>
                          <a:effectLst/>
                          <a:latin typeface="+mn-lt"/>
                          <a:ea typeface="黑体" panose="02010609060101010101" pitchFamily="2" charset="-122"/>
                        </a:rPr>
                        <a:t>原始数据报</a:t>
                      </a:r>
                      <a:endParaRPr lang="zh-CN" sz="2800" b="1" dirty="0">
                        <a:solidFill>
                          <a:srgbClr val="C00000"/>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2637155" algn="ctr"/>
                          <a:tab pos="5274310" algn="r"/>
                          <a:tab pos="266700" algn="l"/>
                        </a:tabLst>
                      </a:pPr>
                      <a:r>
                        <a:rPr lang="en-US" sz="2800" b="1">
                          <a:solidFill>
                            <a:schemeClr val="tx1"/>
                          </a:solidFill>
                          <a:effectLst/>
                          <a:latin typeface="+mn-lt"/>
                          <a:ea typeface="黑体" panose="02010609060101010101" pitchFamily="2" charset="-122"/>
                        </a:rPr>
                        <a:t>3820</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12345</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0</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0</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0</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3670">
                <a:tc>
                  <a:txBody>
                    <a:bodyPr/>
                    <a:lstStyle/>
                    <a:p>
                      <a:pPr algn="just">
                        <a:lnSpc>
                          <a:spcPct val="100000"/>
                        </a:lnSpc>
                        <a:spcAft>
                          <a:spcPts val="0"/>
                        </a:spcAft>
                      </a:pPr>
                      <a:r>
                        <a:rPr lang="zh-CN" sz="2800" b="1">
                          <a:solidFill>
                            <a:srgbClr val="C00000"/>
                          </a:solidFill>
                          <a:effectLst/>
                          <a:latin typeface="+mn-lt"/>
                          <a:ea typeface="黑体" panose="02010609060101010101" pitchFamily="2" charset="-122"/>
                        </a:rPr>
                        <a:t>数据报片</a:t>
                      </a:r>
                      <a:r>
                        <a:rPr lang="en-US" sz="2800" b="1">
                          <a:solidFill>
                            <a:srgbClr val="C00000"/>
                          </a:solidFill>
                          <a:effectLst/>
                          <a:latin typeface="+mn-lt"/>
                          <a:ea typeface="黑体" panose="02010609060101010101" pitchFamily="2" charset="-122"/>
                        </a:rPr>
                        <a:t>1</a:t>
                      </a:r>
                      <a:endParaRPr lang="zh-CN" sz="2800" b="1">
                        <a:solidFill>
                          <a:srgbClr val="C00000"/>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1420</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12345</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chemeClr val="tx1"/>
                          </a:solidFill>
                          <a:effectLst/>
                          <a:latin typeface="+mn-lt"/>
                          <a:ea typeface="黑体" panose="02010609060101010101" pitchFamily="2" charset="-122"/>
                        </a:rPr>
                        <a:t>1</a:t>
                      </a:r>
                      <a:endParaRPr lang="zh-CN" sz="28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0</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0</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3670">
                <a:tc>
                  <a:txBody>
                    <a:bodyPr/>
                    <a:lstStyle/>
                    <a:p>
                      <a:pPr algn="just">
                        <a:lnSpc>
                          <a:spcPct val="100000"/>
                        </a:lnSpc>
                        <a:spcAft>
                          <a:spcPts val="0"/>
                        </a:spcAft>
                      </a:pPr>
                      <a:r>
                        <a:rPr lang="zh-CN" sz="2800" b="1" dirty="0">
                          <a:solidFill>
                            <a:srgbClr val="C00000"/>
                          </a:solidFill>
                          <a:effectLst/>
                          <a:latin typeface="+mn-lt"/>
                          <a:ea typeface="黑体" panose="02010609060101010101" pitchFamily="2" charset="-122"/>
                        </a:rPr>
                        <a:t>数据报片</a:t>
                      </a:r>
                      <a:r>
                        <a:rPr lang="en-US" sz="2800" b="1" dirty="0">
                          <a:solidFill>
                            <a:srgbClr val="C00000"/>
                          </a:solidFill>
                          <a:effectLst/>
                          <a:latin typeface="+mn-lt"/>
                          <a:ea typeface="黑体" panose="02010609060101010101" pitchFamily="2" charset="-122"/>
                        </a:rPr>
                        <a:t>2</a:t>
                      </a:r>
                      <a:endParaRPr lang="zh-CN" sz="2800" b="1" dirty="0">
                        <a:solidFill>
                          <a:srgbClr val="C00000"/>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1420</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12345</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1</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0</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175</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3670">
                <a:tc>
                  <a:txBody>
                    <a:bodyPr/>
                    <a:lstStyle/>
                    <a:p>
                      <a:pPr algn="just">
                        <a:lnSpc>
                          <a:spcPct val="100000"/>
                        </a:lnSpc>
                        <a:spcAft>
                          <a:spcPts val="0"/>
                        </a:spcAft>
                      </a:pPr>
                      <a:r>
                        <a:rPr lang="zh-CN" sz="2800" b="1" dirty="0">
                          <a:solidFill>
                            <a:srgbClr val="C00000"/>
                          </a:solidFill>
                          <a:effectLst/>
                          <a:latin typeface="+mn-lt"/>
                          <a:ea typeface="黑体" panose="02010609060101010101" pitchFamily="2" charset="-122"/>
                        </a:rPr>
                        <a:t>数据报片</a:t>
                      </a:r>
                      <a:r>
                        <a:rPr lang="en-US" sz="2800" b="1" dirty="0">
                          <a:solidFill>
                            <a:srgbClr val="C00000"/>
                          </a:solidFill>
                          <a:effectLst/>
                          <a:latin typeface="+mn-lt"/>
                          <a:ea typeface="黑体" panose="02010609060101010101" pitchFamily="2" charset="-122"/>
                        </a:rPr>
                        <a:t>3</a:t>
                      </a:r>
                      <a:endParaRPr lang="zh-CN" sz="2800" b="1" dirty="0">
                        <a:solidFill>
                          <a:srgbClr val="C00000"/>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kern="1200" dirty="0">
                          <a:solidFill>
                            <a:schemeClr val="tx1"/>
                          </a:solidFill>
                          <a:effectLst/>
                          <a:latin typeface="+mn-lt"/>
                          <a:ea typeface="黑体" panose="02010609060101010101" pitchFamily="2" charset="-122"/>
                          <a:cs typeface="+mn-cs"/>
                        </a:rPr>
                        <a:t>1020</a:t>
                      </a:r>
                      <a:endParaRPr lang="zh-CN" sz="2800" b="1" kern="1200" dirty="0">
                        <a:solidFill>
                          <a:schemeClr val="tx1"/>
                        </a:solidFill>
                        <a:effectLst/>
                        <a:latin typeface="+mn-lt"/>
                        <a:ea typeface="黑体" panose="02010609060101010101"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chemeClr val="tx1"/>
                          </a:solidFill>
                          <a:effectLst/>
                          <a:latin typeface="+mn-lt"/>
                          <a:ea typeface="黑体" panose="02010609060101010101" pitchFamily="2" charset="-122"/>
                        </a:rPr>
                        <a:t>12345</a:t>
                      </a:r>
                      <a:endParaRPr lang="zh-CN" sz="28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0</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anose="02010609060101010101" pitchFamily="2" charset="-122"/>
                        </a:rPr>
                        <a:t>0</a:t>
                      </a:r>
                      <a:endParaRPr lang="zh-CN" sz="28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chemeClr val="tx1"/>
                          </a:solidFill>
                          <a:effectLst/>
                          <a:latin typeface="+mn-lt"/>
                          <a:ea typeface="黑体" panose="02010609060101010101" pitchFamily="2" charset="-122"/>
                        </a:rPr>
                        <a:t>350</a:t>
                      </a:r>
                      <a:endParaRPr lang="zh-CN" sz="28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Rectangle 1"/>
          <p:cNvSpPr>
            <a:spLocks noChangeArrowheads="1"/>
          </p:cNvSpPr>
          <p:nvPr/>
        </p:nvSpPr>
        <p:spPr bwMode="auto">
          <a:xfrm>
            <a:off x="1354065" y="1455167"/>
            <a:ext cx="7560840" cy="461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r>
              <a:rPr lang="en-US" altLang="zh-CN" sz="2400" b="1" dirty="0">
                <a:latin typeface="+mn-lt"/>
                <a:ea typeface="黑体" panose="02010609060101010101" pitchFamily="2" charset="-122"/>
              </a:rPr>
              <a:t>IP </a:t>
            </a:r>
            <a:r>
              <a:rPr lang="zh-CN" altLang="en-US" sz="2400" b="1" dirty="0">
                <a:latin typeface="+mn-lt"/>
                <a:ea typeface="黑体" panose="02010609060101010101" pitchFamily="2" charset="-122"/>
              </a:rPr>
              <a:t>数据报首部中与分片有关的字段中的数值</a:t>
            </a:r>
            <a:endParaRPr lang="zh-CN" altLang="en-US" sz="2400" b="1" dirty="0">
              <a:latin typeface="+mn-lt"/>
              <a:ea typeface="黑体" panose="02010609060101010101" pitchFamily="2" charset="-122"/>
            </a:endParaRPr>
          </a:p>
        </p:txBody>
      </p:sp>
      <p:sp>
        <p:nvSpPr>
          <p:cNvPr id="6" name="灯片编号占位符 5"/>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0161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5737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59997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590452"/>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44752"/>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41302"/>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48421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2871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36686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1136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59839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59839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493740"/>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598390"/>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06602"/>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50827"/>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2537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0162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0644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0644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0162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2537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2537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0162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3517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0644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6522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06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3517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19675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0632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397646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398599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37810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56981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sp>
        <p:nvSpPr>
          <p:cNvPr id="380001" name="AutoShape 97"/>
          <p:cNvSpPr/>
          <p:nvPr/>
        </p:nvSpPr>
        <p:spPr bwMode="auto">
          <a:xfrm>
            <a:off x="998834" y="1641252"/>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57" name="组合 56"/>
          <p:cNvGrpSpPr/>
          <p:nvPr/>
        </p:nvGrpSpPr>
        <p:grpSpPr>
          <a:xfrm>
            <a:off x="1136576" y="2466753"/>
            <a:ext cx="8537915" cy="3494880"/>
            <a:chOff x="1136576" y="2238376"/>
            <a:chExt cx="8537915" cy="3494880"/>
          </a:xfrm>
        </p:grpSpPr>
        <p:sp>
          <p:nvSpPr>
            <p:cNvPr id="58" name="Text Box 74"/>
            <p:cNvSpPr txBox="1">
              <a:spLocks noChangeArrowheads="1"/>
            </p:cNvSpPr>
            <p:nvPr/>
          </p:nvSpPr>
          <p:spPr bwMode="auto">
            <a:xfrm>
              <a:off x="1136576" y="4902259"/>
              <a:ext cx="85379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sz="2400" b="1">
                  <a:solidFill>
                    <a:srgbClr val="0000CC"/>
                  </a:solidFill>
                  <a:latin typeface="+mn-lt"/>
                  <a:ea typeface="黑体" panose="02010609060101010101" pitchFamily="2" charset="-122"/>
                </a:defRPr>
              </a:lvl1pPr>
            </a:lstStyle>
            <a:p>
              <a:r>
                <a:rPr lang="zh-CN" altLang="en-US" dirty="0"/>
                <a:t>生存时间</a:t>
              </a:r>
              <a:r>
                <a:rPr lang="en-US" altLang="zh-CN" dirty="0"/>
                <a:t>——</a:t>
              </a:r>
              <a:r>
                <a:rPr lang="zh-CN" altLang="en-US" dirty="0"/>
                <a:t>占</a:t>
              </a:r>
              <a:r>
                <a:rPr lang="en-US" altLang="zh-CN" dirty="0"/>
                <a:t>8 </a:t>
              </a:r>
              <a:r>
                <a:rPr lang="zh-CN" altLang="en-US" dirty="0"/>
                <a:t>位，记为 </a:t>
              </a:r>
              <a:r>
                <a:rPr lang="en-US" altLang="zh-CN" dirty="0"/>
                <a:t>TTL (Time To Live)</a:t>
              </a:r>
              <a:r>
                <a:rPr lang="zh-CN" altLang="en-US" dirty="0"/>
                <a:t>，</a:t>
              </a:r>
              <a:endParaRPr lang="en-US" altLang="zh-CN" dirty="0"/>
            </a:p>
            <a:p>
              <a:r>
                <a:rPr lang="zh-CN" altLang="en-US" dirty="0"/>
                <a:t>指示数据报在网络中可通过的路由器数的最大值（寿命）。</a:t>
              </a:r>
              <a:endParaRPr lang="zh-CN" altLang="en-US" dirty="0"/>
            </a:p>
          </p:txBody>
        </p:sp>
        <p:sp>
          <p:nvSpPr>
            <p:cNvPr id="59" name="Rectangle 75"/>
            <p:cNvSpPr>
              <a:spLocks noChangeArrowheads="1"/>
            </p:cNvSpPr>
            <p:nvPr/>
          </p:nvSpPr>
          <p:spPr bwMode="auto">
            <a:xfrm>
              <a:off x="1209014" y="2238376"/>
              <a:ext cx="2117063" cy="481013"/>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 name="标题 4"/>
          <p:cNvSpPr>
            <a:spLocks noGrp="1"/>
          </p:cNvSpPr>
          <p:nvPr>
            <p:ph type="title"/>
          </p:nvPr>
        </p:nvSpPr>
        <p:spPr/>
        <p:txBody>
          <a:bodyPr/>
          <a:lstStyle/>
          <a:p>
            <a:r>
              <a:rPr lang="en-US" altLang="zh-CN" sz="3600" dirty="0"/>
              <a:t>1.  IP </a:t>
            </a:r>
            <a:r>
              <a:rPr lang="zh-CN" altLang="en-US" sz="3600" dirty="0"/>
              <a:t>数据报首部的固定部分</a:t>
            </a:r>
            <a:br>
              <a:rPr lang="en-US" altLang="zh-CN" sz="3600" dirty="0"/>
            </a:br>
            <a:r>
              <a:rPr lang="zh-CN" altLang="en-US" sz="3600" dirty="0"/>
              <a:t>中的各字段 </a:t>
            </a:r>
            <a:endParaRPr lang="zh-CN" altLang="en-US" sz="3600" dirty="0"/>
          </a:p>
        </p:txBody>
      </p:sp>
      <p:sp>
        <p:nvSpPr>
          <p:cNvPr id="2" name="内容占位符 1"/>
          <p:cNvSpPr>
            <a:spLocks noGrp="1"/>
          </p:cNvSpPr>
          <p:nvPr>
            <p:ph idx="1"/>
          </p:nvPr>
        </p:nvSpPr>
        <p:spPr/>
        <p:txBody>
          <a:bodyPr/>
          <a:lstStyle/>
          <a:p>
            <a:endParaRPr lang="zh-CN" altLang="en-US"/>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1354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6930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61190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602382"/>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56682"/>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53232"/>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49614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4064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37879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2329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61032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61032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505670"/>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610320"/>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18532"/>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62757"/>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3730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1355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1837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1837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1355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3730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3730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135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4710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1837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771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1848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4710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20868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1825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398839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399792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39003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58174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sp>
        <p:nvSpPr>
          <p:cNvPr id="380001" name="AutoShape 97"/>
          <p:cNvSpPr/>
          <p:nvPr/>
        </p:nvSpPr>
        <p:spPr bwMode="auto">
          <a:xfrm>
            <a:off x="998834" y="1653182"/>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60" name="Group 77"/>
          <p:cNvGrpSpPr/>
          <p:nvPr/>
        </p:nvGrpSpPr>
        <p:grpSpPr bwMode="auto">
          <a:xfrm>
            <a:off x="1332839" y="2478682"/>
            <a:ext cx="8267039" cy="3830638"/>
            <a:chOff x="775" y="1410"/>
            <a:chExt cx="4807" cy="2413"/>
          </a:xfrm>
        </p:grpSpPr>
        <p:sp>
          <p:nvSpPr>
            <p:cNvPr id="61" name="Text Box 74"/>
            <p:cNvSpPr txBox="1">
              <a:spLocks noChangeArrowheads="1"/>
            </p:cNvSpPr>
            <p:nvPr/>
          </p:nvSpPr>
          <p:spPr bwMode="auto">
            <a:xfrm>
              <a:off x="775" y="3067"/>
              <a:ext cx="480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defRPr sz="2400" b="1">
                  <a:solidFill>
                    <a:srgbClr val="0000CC"/>
                  </a:solidFill>
                  <a:latin typeface="+mn-lt"/>
                  <a:ea typeface="黑体" panose="02010609060101010101" pitchFamily="2" charset="-122"/>
                </a:defRPr>
              </a:lvl1pPr>
            </a:lstStyle>
            <a:p>
              <a:r>
                <a:rPr lang="zh-CN" altLang="en-US" dirty="0"/>
                <a:t>协议</a:t>
              </a:r>
              <a:r>
                <a:rPr lang="en-US" altLang="zh-CN" dirty="0"/>
                <a:t>——</a:t>
              </a:r>
              <a:r>
                <a:rPr lang="zh-CN" altLang="en-US" dirty="0"/>
                <a:t>占</a:t>
              </a:r>
              <a:r>
                <a:rPr lang="en-US" altLang="zh-CN" dirty="0"/>
                <a:t>8 </a:t>
              </a:r>
              <a:r>
                <a:rPr lang="zh-CN" altLang="en-US" dirty="0"/>
                <a:t>位，指出此数据报携带的数据使用何种协议，</a:t>
              </a:r>
              <a:endParaRPr lang="en-US" altLang="zh-CN" dirty="0"/>
            </a:p>
            <a:p>
              <a:r>
                <a:rPr lang="zh-CN" altLang="en-US" dirty="0"/>
                <a:t>以便目的主机的 </a:t>
              </a:r>
              <a:r>
                <a:rPr lang="en-US" altLang="zh-CN" dirty="0"/>
                <a:t>IP </a:t>
              </a:r>
              <a:r>
                <a:rPr lang="zh-CN" altLang="en-US" dirty="0"/>
                <a:t>层将数据部分</a:t>
              </a:r>
              <a:endParaRPr lang="en-US" altLang="zh-CN" dirty="0"/>
            </a:p>
            <a:p>
              <a:r>
                <a:rPr lang="zh-CN" altLang="en-US" dirty="0"/>
                <a:t>上交给那个处理过程</a:t>
              </a:r>
              <a:endParaRPr lang="zh-CN" altLang="en-US" dirty="0"/>
            </a:p>
          </p:txBody>
        </p:sp>
        <p:sp>
          <p:nvSpPr>
            <p:cNvPr id="62" name="Rectangle 75"/>
            <p:cNvSpPr>
              <a:spLocks noChangeArrowheads="1"/>
            </p:cNvSpPr>
            <p:nvPr/>
          </p:nvSpPr>
          <p:spPr bwMode="auto">
            <a:xfrm>
              <a:off x="1971" y="1410"/>
              <a:ext cx="1227" cy="307"/>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a:t>
            </a:r>
            <a:br>
              <a:rPr lang="en-US" altLang="zh-CN" sz="3600" dirty="0"/>
            </a:br>
            <a:r>
              <a:rPr lang="zh-CN" altLang="en-US" sz="3600" dirty="0"/>
              <a:t>中的各字段 </a:t>
            </a:r>
            <a:endParaRPr lang="zh-CN" altLang="en-US" sz="3600" dirty="0"/>
          </a:p>
        </p:txBody>
      </p:sp>
      <p:sp>
        <p:nvSpPr>
          <p:cNvPr id="2" name="内容占位符 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50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Rectangle 4"/>
          <p:cNvSpPr>
            <a:spLocks noChangeArrowheads="1"/>
          </p:cNvSpPr>
          <p:nvPr/>
        </p:nvSpPr>
        <p:spPr bwMode="auto">
          <a:xfrm>
            <a:off x="342982" y="1196752"/>
            <a:ext cx="9362546" cy="628650"/>
          </a:xfrm>
          <a:prstGeom prst="rect">
            <a:avLst/>
          </a:prstGeom>
          <a:solidFill>
            <a:srgbClr val="FFFF99"/>
          </a:solidFill>
          <a:ln w="2857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3200" b="1">
              <a:solidFill>
                <a:srgbClr val="000099"/>
              </a:solidFill>
              <a:latin typeface="+mn-lt"/>
              <a:ea typeface="黑体" panose="02010609060101010101" pitchFamily="2" charset="-122"/>
            </a:endParaRPr>
          </a:p>
        </p:txBody>
      </p:sp>
      <p:sp>
        <p:nvSpPr>
          <p:cNvPr id="478213" name="Rectangle 5"/>
          <p:cNvSpPr>
            <a:spLocks noChangeArrowheads="1"/>
          </p:cNvSpPr>
          <p:nvPr/>
        </p:nvSpPr>
        <p:spPr bwMode="auto">
          <a:xfrm>
            <a:off x="342982" y="1825403"/>
            <a:ext cx="9362546" cy="1743075"/>
          </a:xfrm>
          <a:prstGeom prst="rect">
            <a:avLst/>
          </a:prstGeom>
          <a:solidFill>
            <a:srgbClr val="CCECFF"/>
          </a:solidFill>
          <a:ln w="2857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8219" name="Rectangle 11"/>
          <p:cNvSpPr>
            <a:spLocks noChangeArrowheads="1"/>
          </p:cNvSpPr>
          <p:nvPr/>
        </p:nvSpPr>
        <p:spPr bwMode="auto">
          <a:xfrm>
            <a:off x="1920032" y="2454053"/>
            <a:ext cx="6208448" cy="487363"/>
          </a:xfrm>
          <a:prstGeom prst="rect">
            <a:avLst/>
          </a:prstGeom>
          <a:solidFill>
            <a:srgbClr val="FFC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8214" name="Rectangle 6"/>
          <p:cNvSpPr>
            <a:spLocks noChangeArrowheads="1"/>
          </p:cNvSpPr>
          <p:nvPr/>
        </p:nvSpPr>
        <p:spPr bwMode="auto">
          <a:xfrm>
            <a:off x="1959586" y="2488977"/>
            <a:ext cx="1350037" cy="4460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8215" name="Text Box 7"/>
          <p:cNvSpPr txBox="1">
            <a:spLocks noChangeArrowheads="1"/>
          </p:cNvSpPr>
          <p:nvPr/>
        </p:nvSpPr>
        <p:spPr bwMode="auto">
          <a:xfrm>
            <a:off x="560512" y="1278707"/>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运输层</a:t>
            </a:r>
            <a:endParaRPr kumimoji="1" lang="zh-CN" altLang="en-US" sz="2400" b="1" dirty="0">
              <a:solidFill>
                <a:srgbClr val="000099"/>
              </a:solidFill>
              <a:latin typeface="+mn-lt"/>
              <a:ea typeface="黑体" panose="02010609060101010101" pitchFamily="2" charset="-122"/>
            </a:endParaRPr>
          </a:p>
        </p:txBody>
      </p:sp>
      <p:sp>
        <p:nvSpPr>
          <p:cNvPr id="478216" name="Text Box 8"/>
          <p:cNvSpPr txBox="1">
            <a:spLocks noChangeArrowheads="1"/>
          </p:cNvSpPr>
          <p:nvPr/>
        </p:nvSpPr>
        <p:spPr bwMode="auto">
          <a:xfrm>
            <a:off x="560512" y="2318519"/>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网络层</a:t>
            </a:r>
            <a:endParaRPr kumimoji="1" lang="zh-CN" altLang="en-US" sz="2400" b="1">
              <a:solidFill>
                <a:srgbClr val="000099"/>
              </a:solidFill>
              <a:latin typeface="+mn-lt"/>
              <a:ea typeface="黑体" panose="02010609060101010101" pitchFamily="2" charset="-122"/>
            </a:endParaRPr>
          </a:p>
        </p:txBody>
      </p:sp>
      <p:sp>
        <p:nvSpPr>
          <p:cNvPr id="478217" name="Line 9"/>
          <p:cNvSpPr>
            <a:spLocks noChangeShapeType="1"/>
          </p:cNvSpPr>
          <p:nvPr/>
        </p:nvSpPr>
        <p:spPr bwMode="auto">
          <a:xfrm>
            <a:off x="3309623" y="2454053"/>
            <a:ext cx="0" cy="487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8218" name="Text Box 10"/>
          <p:cNvSpPr txBox="1">
            <a:spLocks noChangeArrowheads="1"/>
          </p:cNvSpPr>
          <p:nvPr/>
        </p:nvSpPr>
        <p:spPr bwMode="auto">
          <a:xfrm>
            <a:off x="2195198" y="244611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首部</a:t>
            </a:r>
            <a:endParaRPr kumimoji="1" lang="zh-CN" altLang="en-US" sz="2000" b="1">
              <a:solidFill>
                <a:srgbClr val="000099"/>
              </a:solidFill>
              <a:latin typeface="+mn-lt"/>
              <a:ea typeface="黑体" panose="02010609060101010101" pitchFamily="2" charset="-122"/>
            </a:endParaRPr>
          </a:p>
        </p:txBody>
      </p:sp>
      <p:sp>
        <p:nvSpPr>
          <p:cNvPr id="478221" name="Rectangle 13"/>
          <p:cNvSpPr>
            <a:spLocks noChangeArrowheads="1"/>
          </p:cNvSpPr>
          <p:nvPr/>
        </p:nvSpPr>
        <p:spPr bwMode="auto">
          <a:xfrm>
            <a:off x="4608066" y="1336452"/>
            <a:ext cx="1110985" cy="34925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8222" name="Text Box 14"/>
          <p:cNvSpPr txBox="1">
            <a:spLocks noChangeArrowheads="1"/>
          </p:cNvSpPr>
          <p:nvPr/>
        </p:nvSpPr>
        <p:spPr bwMode="auto">
          <a:xfrm>
            <a:off x="4778326" y="1303115"/>
            <a:ext cx="699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TCP</a:t>
            </a:r>
            <a:endParaRPr kumimoji="1" lang="en-US" altLang="zh-CN" sz="2000" b="1">
              <a:solidFill>
                <a:srgbClr val="000099"/>
              </a:solidFill>
              <a:latin typeface="+mn-lt"/>
              <a:ea typeface="黑体" panose="02010609060101010101" pitchFamily="2" charset="-122"/>
            </a:endParaRPr>
          </a:p>
        </p:txBody>
      </p:sp>
      <p:sp>
        <p:nvSpPr>
          <p:cNvPr id="478223" name="Rectangle 15"/>
          <p:cNvSpPr>
            <a:spLocks noChangeArrowheads="1"/>
          </p:cNvSpPr>
          <p:nvPr/>
        </p:nvSpPr>
        <p:spPr bwMode="auto">
          <a:xfrm>
            <a:off x="5997657" y="1336452"/>
            <a:ext cx="1112706" cy="34925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8224" name="Text Box 16"/>
          <p:cNvSpPr txBox="1">
            <a:spLocks noChangeArrowheads="1"/>
          </p:cNvSpPr>
          <p:nvPr/>
        </p:nvSpPr>
        <p:spPr bwMode="auto">
          <a:xfrm>
            <a:off x="6143840" y="1336453"/>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UDP</a:t>
            </a:r>
            <a:endParaRPr kumimoji="1" lang="en-US" altLang="zh-CN" sz="2000" b="1">
              <a:solidFill>
                <a:srgbClr val="000099"/>
              </a:solidFill>
              <a:latin typeface="+mn-lt"/>
              <a:ea typeface="黑体" panose="02010609060101010101" pitchFamily="2" charset="-122"/>
            </a:endParaRPr>
          </a:p>
        </p:txBody>
      </p:sp>
      <p:sp>
        <p:nvSpPr>
          <p:cNvPr id="478225" name="Rectangle 17"/>
          <p:cNvSpPr>
            <a:spLocks noChangeArrowheads="1"/>
          </p:cNvSpPr>
          <p:nvPr/>
        </p:nvSpPr>
        <p:spPr bwMode="auto">
          <a:xfrm>
            <a:off x="2289787" y="1955577"/>
            <a:ext cx="1112706" cy="34925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8226" name="Text Box 18"/>
          <p:cNvSpPr txBox="1">
            <a:spLocks noChangeArrowheads="1"/>
          </p:cNvSpPr>
          <p:nvPr/>
        </p:nvSpPr>
        <p:spPr bwMode="auto">
          <a:xfrm>
            <a:off x="2382655" y="1920653"/>
            <a:ext cx="8258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ICMP</a:t>
            </a:r>
            <a:endParaRPr kumimoji="1" lang="en-US" altLang="zh-CN" sz="2000" b="1">
              <a:solidFill>
                <a:srgbClr val="000099"/>
              </a:solidFill>
              <a:latin typeface="+mn-lt"/>
              <a:ea typeface="黑体" panose="02010609060101010101" pitchFamily="2" charset="-122"/>
            </a:endParaRPr>
          </a:p>
        </p:txBody>
      </p:sp>
      <p:sp>
        <p:nvSpPr>
          <p:cNvPr id="478227" name="Rectangle 19"/>
          <p:cNvSpPr>
            <a:spLocks noChangeArrowheads="1"/>
          </p:cNvSpPr>
          <p:nvPr/>
        </p:nvSpPr>
        <p:spPr bwMode="auto">
          <a:xfrm>
            <a:off x="3588230" y="1955577"/>
            <a:ext cx="1110985" cy="34925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8228" name="Text Box 20"/>
          <p:cNvSpPr txBox="1">
            <a:spLocks noChangeArrowheads="1"/>
          </p:cNvSpPr>
          <p:nvPr/>
        </p:nvSpPr>
        <p:spPr bwMode="auto">
          <a:xfrm>
            <a:off x="3682817" y="1920653"/>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IGMP</a:t>
            </a:r>
            <a:endParaRPr kumimoji="1" lang="en-US" altLang="zh-CN" sz="2000" b="1">
              <a:solidFill>
                <a:srgbClr val="000099"/>
              </a:solidFill>
              <a:latin typeface="+mn-lt"/>
              <a:ea typeface="黑体" panose="02010609060101010101" pitchFamily="2" charset="-122"/>
            </a:endParaRPr>
          </a:p>
        </p:txBody>
      </p:sp>
      <p:sp>
        <p:nvSpPr>
          <p:cNvPr id="478229" name="Rectangle 21"/>
          <p:cNvSpPr>
            <a:spLocks noChangeArrowheads="1"/>
          </p:cNvSpPr>
          <p:nvPr/>
        </p:nvSpPr>
        <p:spPr bwMode="auto">
          <a:xfrm>
            <a:off x="7442283" y="1955577"/>
            <a:ext cx="1110985" cy="349250"/>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8230" name="Text Box 22"/>
          <p:cNvSpPr txBox="1">
            <a:spLocks noChangeArrowheads="1"/>
          </p:cNvSpPr>
          <p:nvPr/>
        </p:nvSpPr>
        <p:spPr bwMode="auto">
          <a:xfrm>
            <a:off x="7536871" y="1920653"/>
            <a:ext cx="883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OSPF</a:t>
            </a:r>
            <a:endParaRPr kumimoji="1" lang="en-US" altLang="zh-CN" sz="2000" b="1">
              <a:solidFill>
                <a:srgbClr val="000099"/>
              </a:solidFill>
              <a:latin typeface="+mn-lt"/>
              <a:ea typeface="黑体" panose="02010609060101010101" pitchFamily="2" charset="-122"/>
            </a:endParaRPr>
          </a:p>
        </p:txBody>
      </p:sp>
      <p:sp>
        <p:nvSpPr>
          <p:cNvPr id="478233" name="Line 25"/>
          <p:cNvSpPr>
            <a:spLocks noChangeShapeType="1"/>
          </p:cNvSpPr>
          <p:nvPr/>
        </p:nvSpPr>
        <p:spPr bwMode="auto">
          <a:xfrm flipV="1">
            <a:off x="6090526" y="1685703"/>
            <a:ext cx="464344" cy="976313"/>
          </a:xfrm>
          <a:prstGeom prst="line">
            <a:avLst/>
          </a:prstGeom>
          <a:noFill/>
          <a:ln w="76200">
            <a:solidFill>
              <a:srgbClr val="C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8235" name="Line 27"/>
          <p:cNvSpPr>
            <a:spLocks noChangeShapeType="1"/>
          </p:cNvSpPr>
          <p:nvPr/>
        </p:nvSpPr>
        <p:spPr bwMode="auto">
          <a:xfrm flipH="1" flipV="1">
            <a:off x="5161839" y="1685702"/>
            <a:ext cx="940727" cy="996950"/>
          </a:xfrm>
          <a:prstGeom prst="line">
            <a:avLst/>
          </a:prstGeom>
          <a:noFill/>
          <a:ln w="76200">
            <a:solidFill>
              <a:srgbClr val="C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8236" name="Line 28"/>
          <p:cNvSpPr>
            <a:spLocks noChangeShapeType="1"/>
          </p:cNvSpPr>
          <p:nvPr/>
        </p:nvSpPr>
        <p:spPr bwMode="auto">
          <a:xfrm flipH="1" flipV="1">
            <a:off x="4723293" y="2238152"/>
            <a:ext cx="1411948" cy="463550"/>
          </a:xfrm>
          <a:prstGeom prst="line">
            <a:avLst/>
          </a:prstGeom>
          <a:noFill/>
          <a:ln w="76200">
            <a:solidFill>
              <a:srgbClr val="C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8237" name="Line 29"/>
          <p:cNvSpPr>
            <a:spLocks noChangeShapeType="1"/>
          </p:cNvSpPr>
          <p:nvPr/>
        </p:nvSpPr>
        <p:spPr bwMode="auto">
          <a:xfrm flipH="1" flipV="1">
            <a:off x="3117007" y="2319115"/>
            <a:ext cx="3014794" cy="373062"/>
          </a:xfrm>
          <a:prstGeom prst="line">
            <a:avLst/>
          </a:prstGeom>
          <a:noFill/>
          <a:ln w="76200">
            <a:solidFill>
              <a:srgbClr val="C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8238" name="Line 30"/>
          <p:cNvSpPr>
            <a:spLocks noChangeShapeType="1"/>
          </p:cNvSpPr>
          <p:nvPr/>
        </p:nvSpPr>
        <p:spPr bwMode="auto">
          <a:xfrm flipV="1">
            <a:off x="6118042" y="2236566"/>
            <a:ext cx="1295004" cy="447675"/>
          </a:xfrm>
          <a:prstGeom prst="line">
            <a:avLst/>
          </a:prstGeom>
          <a:noFill/>
          <a:ln w="76200">
            <a:solidFill>
              <a:srgbClr val="C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8239" name="Text Box 31"/>
          <p:cNvSpPr txBox="1">
            <a:spLocks noChangeArrowheads="1"/>
          </p:cNvSpPr>
          <p:nvPr/>
        </p:nvSpPr>
        <p:spPr bwMode="auto">
          <a:xfrm>
            <a:off x="3464405" y="2527078"/>
            <a:ext cx="1428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 据 部 分</a:t>
            </a:r>
            <a:endParaRPr kumimoji="1" lang="zh-CN" altLang="en-US" sz="2000" b="1">
              <a:solidFill>
                <a:srgbClr val="000099"/>
              </a:solidFill>
              <a:latin typeface="+mn-lt"/>
              <a:ea typeface="黑体" panose="02010609060101010101" pitchFamily="2" charset="-122"/>
            </a:endParaRPr>
          </a:p>
        </p:txBody>
      </p:sp>
      <p:sp>
        <p:nvSpPr>
          <p:cNvPr id="478240" name="Line 32"/>
          <p:cNvSpPr>
            <a:spLocks noChangeShapeType="1"/>
          </p:cNvSpPr>
          <p:nvPr/>
        </p:nvSpPr>
        <p:spPr bwMode="auto">
          <a:xfrm>
            <a:off x="1920032" y="3219227"/>
            <a:ext cx="620844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8241" name="Text Box 33"/>
          <p:cNvSpPr txBox="1">
            <a:spLocks noChangeArrowheads="1"/>
          </p:cNvSpPr>
          <p:nvPr/>
        </p:nvSpPr>
        <p:spPr bwMode="auto">
          <a:xfrm>
            <a:off x="4327740" y="2990628"/>
            <a:ext cx="1266885" cy="40011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IP </a:t>
            </a:r>
            <a:r>
              <a:rPr kumimoji="1" lang="zh-CN" altLang="en-US" sz="2000" b="1">
                <a:solidFill>
                  <a:srgbClr val="000099"/>
                </a:solidFill>
                <a:latin typeface="+mn-lt"/>
                <a:ea typeface="黑体" panose="02010609060101010101" pitchFamily="2" charset="-122"/>
              </a:rPr>
              <a:t>数据报</a:t>
            </a:r>
            <a:endParaRPr kumimoji="1" lang="zh-CN" altLang="en-US" sz="2000" b="1">
              <a:solidFill>
                <a:srgbClr val="000099"/>
              </a:solidFill>
              <a:latin typeface="+mn-lt"/>
              <a:ea typeface="黑体" panose="02010609060101010101" pitchFamily="2" charset="-122"/>
            </a:endParaRPr>
          </a:p>
        </p:txBody>
      </p:sp>
      <p:grpSp>
        <p:nvGrpSpPr>
          <p:cNvPr id="478246" name="Group 38"/>
          <p:cNvGrpSpPr/>
          <p:nvPr/>
        </p:nvGrpSpPr>
        <p:grpSpPr bwMode="auto">
          <a:xfrm>
            <a:off x="2877955" y="2708054"/>
            <a:ext cx="4954721" cy="2016126"/>
            <a:chOff x="1632" y="2296"/>
            <a:chExt cx="2881" cy="1270"/>
          </a:xfrm>
        </p:grpSpPr>
        <p:sp>
          <p:nvSpPr>
            <p:cNvPr id="478242" name="Rectangle 34"/>
            <p:cNvSpPr>
              <a:spLocks noChangeArrowheads="1"/>
            </p:cNvSpPr>
            <p:nvPr/>
          </p:nvSpPr>
          <p:spPr bwMode="auto">
            <a:xfrm>
              <a:off x="1632" y="2296"/>
              <a:ext cx="227" cy="10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8243" name="AutoShape 35"/>
            <p:cNvSpPr>
              <a:spLocks noChangeArrowheads="1"/>
            </p:cNvSpPr>
            <p:nvPr/>
          </p:nvSpPr>
          <p:spPr bwMode="auto">
            <a:xfrm>
              <a:off x="2344" y="3033"/>
              <a:ext cx="2169" cy="506"/>
            </a:xfrm>
            <a:prstGeom prst="wedgeRoundRectCallout">
              <a:avLst>
                <a:gd name="adj1" fmla="val -78317"/>
                <a:gd name="adj2" fmla="val -177774"/>
                <a:gd name="adj3" fmla="val 16667"/>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sz="3200" b="1">
                <a:solidFill>
                  <a:srgbClr val="000099"/>
                </a:solidFill>
                <a:latin typeface="+mn-lt"/>
                <a:ea typeface="黑体" panose="02010609060101010101" pitchFamily="2" charset="-122"/>
              </a:endParaRPr>
            </a:p>
          </p:txBody>
        </p:sp>
        <p:sp>
          <p:nvSpPr>
            <p:cNvPr id="478244" name="Text Box 36"/>
            <p:cNvSpPr txBox="1">
              <a:spLocks noChangeArrowheads="1"/>
            </p:cNvSpPr>
            <p:nvPr/>
          </p:nvSpPr>
          <p:spPr bwMode="auto">
            <a:xfrm>
              <a:off x="2426" y="3043"/>
              <a:ext cx="20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rgbClr val="C00000"/>
                  </a:solidFill>
                  <a:latin typeface="+mn-lt"/>
                  <a:ea typeface="黑体" panose="02010609060101010101" pitchFamily="2" charset="-122"/>
                </a:rPr>
                <a:t>协议</a:t>
              </a:r>
              <a:r>
                <a:rPr kumimoji="1" lang="zh-CN" altLang="en-US" sz="2400" b="1" dirty="0">
                  <a:solidFill>
                    <a:srgbClr val="000099"/>
                  </a:solidFill>
                  <a:latin typeface="+mn-lt"/>
                  <a:ea typeface="黑体" panose="02010609060101010101" pitchFamily="2" charset="-122"/>
                </a:rPr>
                <a:t>字段指出应将数据</a:t>
              </a:r>
              <a:endParaRPr kumimoji="1" lang="zh-CN" altLang="en-US" sz="2400" b="1" dirty="0">
                <a:solidFill>
                  <a:srgbClr val="000099"/>
                </a:solidFill>
                <a:latin typeface="+mn-lt"/>
                <a:ea typeface="黑体" panose="02010609060101010101" pitchFamily="2" charset="-122"/>
              </a:endParaRPr>
            </a:p>
            <a:p>
              <a:pPr algn="ctr"/>
              <a:r>
                <a:rPr kumimoji="1" lang="zh-CN" altLang="en-US" sz="2400" b="1" dirty="0">
                  <a:solidFill>
                    <a:srgbClr val="000099"/>
                  </a:solidFill>
                  <a:latin typeface="+mn-lt"/>
                  <a:ea typeface="黑体" panose="02010609060101010101" pitchFamily="2" charset="-122"/>
                </a:rPr>
                <a:t>部分交给哪一个进程</a:t>
              </a:r>
              <a:endParaRPr kumimoji="1" lang="zh-CN" altLang="en-US" sz="2400" b="1" dirty="0">
                <a:solidFill>
                  <a:srgbClr val="000099"/>
                </a:solidFill>
                <a:latin typeface="+mn-lt"/>
                <a:ea typeface="黑体" panose="02010609060101010101" pitchFamily="2" charset="-122"/>
              </a:endParaRPr>
            </a:p>
          </p:txBody>
        </p:sp>
      </p:grpSp>
      <p:sp>
        <p:nvSpPr>
          <p:cNvPr id="32" name="矩形 31"/>
          <p:cNvSpPr/>
          <p:nvPr/>
        </p:nvSpPr>
        <p:spPr>
          <a:xfrm>
            <a:off x="1127678" y="44624"/>
            <a:ext cx="7497730" cy="1077218"/>
          </a:xfrm>
          <a:prstGeom prst="rect">
            <a:avLst/>
          </a:prstGeom>
          <a:solidFill>
            <a:srgbClr val="66FF66"/>
          </a:solidFill>
          <a:ln w="9525">
            <a:solidFill>
              <a:schemeClr val="folHlink"/>
            </a:solidFill>
            <a:miter lim="800000"/>
          </a:ln>
          <a:effectLst>
            <a:outerShdw dist="35921" dir="2700000" algn="ctr" rotWithShape="0">
              <a:schemeClr val="bg2"/>
            </a:outerShdw>
          </a:effectLst>
        </p:spPr>
        <p:txBody>
          <a:bodyPr wrap="square">
            <a:spAutoFit/>
          </a:bodyPr>
          <a:lstStyle/>
          <a:p>
            <a:pPr algn="ctr"/>
            <a:r>
              <a:rPr lang="en-US" altLang="zh-CN" sz="3200" b="1" dirty="0">
                <a:solidFill>
                  <a:srgbClr val="000066"/>
                </a:solidFill>
                <a:latin typeface="Arial" panose="020B0604020202020204" pitchFamily="34" charset="0"/>
                <a:ea typeface="黑体" panose="02010609060101010101" pitchFamily="2" charset="-122"/>
              </a:rPr>
              <a:t>IP </a:t>
            </a:r>
            <a:r>
              <a:rPr lang="zh-CN" altLang="en-US" sz="3200" b="1" dirty="0">
                <a:solidFill>
                  <a:srgbClr val="000066"/>
                </a:solidFill>
                <a:latin typeface="Arial" panose="020B0604020202020204" pitchFamily="34" charset="0"/>
                <a:ea typeface="黑体" panose="02010609060101010101" pitchFamily="2" charset="-122"/>
              </a:rPr>
              <a:t>协议支持多种协议，</a:t>
            </a:r>
            <a:endParaRPr lang="en-US" altLang="zh-CN" sz="3200" b="1" dirty="0">
              <a:solidFill>
                <a:srgbClr val="000066"/>
              </a:solidFill>
              <a:latin typeface="Arial" panose="020B0604020202020204" pitchFamily="34" charset="0"/>
              <a:ea typeface="黑体" panose="02010609060101010101" pitchFamily="2" charset="-122"/>
            </a:endParaRPr>
          </a:p>
          <a:p>
            <a:pPr algn="ctr"/>
            <a:r>
              <a:rPr lang="en-US" altLang="zh-CN" sz="3200" b="1" dirty="0">
                <a:solidFill>
                  <a:srgbClr val="000066"/>
                </a:solidFill>
                <a:latin typeface="Arial" panose="020B0604020202020204" pitchFamily="34" charset="0"/>
                <a:ea typeface="黑体" panose="02010609060101010101" pitchFamily="2" charset="-122"/>
              </a:rPr>
              <a:t>IP </a:t>
            </a:r>
            <a:r>
              <a:rPr lang="zh-CN" altLang="en-US" sz="3200" b="1" dirty="0">
                <a:solidFill>
                  <a:srgbClr val="000066"/>
                </a:solidFill>
                <a:latin typeface="Arial" panose="020B0604020202020204" pitchFamily="34" charset="0"/>
                <a:ea typeface="黑体" panose="02010609060101010101" pitchFamily="2" charset="-122"/>
              </a:rPr>
              <a:t>数据报可以封装多种协议 </a:t>
            </a:r>
            <a:r>
              <a:rPr lang="en-US" altLang="zh-CN" sz="3200" b="1" dirty="0">
                <a:solidFill>
                  <a:srgbClr val="000066"/>
                </a:solidFill>
                <a:latin typeface="Arial" panose="020B0604020202020204" pitchFamily="34" charset="0"/>
                <a:ea typeface="黑体" panose="02010609060101010101" pitchFamily="2" charset="-122"/>
              </a:rPr>
              <a:t>PDU</a:t>
            </a:r>
            <a:r>
              <a:rPr lang="zh-CN" altLang="en-US" sz="3200" b="1" dirty="0">
                <a:solidFill>
                  <a:srgbClr val="000066"/>
                </a:solidFill>
                <a:latin typeface="Arial" panose="020B0604020202020204" pitchFamily="34" charset="0"/>
                <a:ea typeface="黑体" panose="02010609060101010101" pitchFamily="2" charset="-122"/>
              </a:rPr>
              <a:t>。</a:t>
            </a:r>
            <a:endParaRPr lang="zh-CN" altLang="en-US" sz="3200" b="1" dirty="0">
              <a:solidFill>
                <a:srgbClr val="000066"/>
              </a:solidFill>
              <a:latin typeface="Arial" panose="020B0604020202020204" pitchFamily="34" charset="0"/>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graphicFrame>
        <p:nvGraphicFramePr>
          <p:cNvPr id="6" name="表格 5"/>
          <p:cNvGraphicFramePr>
            <a:graphicFrameLocks noGrp="1"/>
          </p:cNvGraphicFramePr>
          <p:nvPr/>
        </p:nvGraphicFramePr>
        <p:xfrm>
          <a:off x="377340" y="4991576"/>
          <a:ext cx="9076223" cy="741680"/>
        </p:xfrm>
        <a:graphic>
          <a:graphicData uri="http://schemas.openxmlformats.org/drawingml/2006/table">
            <a:tbl>
              <a:tblPr firstRow="1" bandRow="1">
                <a:tableStyleId>{5C22544A-7EE6-4342-B048-85BDC9FD1C3A}</a:tableStyleId>
              </a:tblPr>
              <a:tblGrid>
                <a:gridCol w="1567876"/>
                <a:gridCol w="860318"/>
                <a:gridCol w="883904"/>
                <a:gridCol w="686117"/>
                <a:gridCol w="686117"/>
                <a:gridCol w="744206"/>
                <a:gridCol w="686117"/>
                <a:gridCol w="782306"/>
                <a:gridCol w="764164"/>
                <a:gridCol w="628968"/>
                <a:gridCol w="786130"/>
              </a:tblGrid>
              <a:tr h="370840">
                <a:tc>
                  <a:txBody>
                    <a:bodyPr/>
                    <a:lstStyle/>
                    <a:p>
                      <a:r>
                        <a:rPr lang="zh-CN" altLang="en-US" dirty="0"/>
                        <a:t>协议名</a:t>
                      </a:r>
                      <a:endParaRPr lang="zh-CN" altLang="en-US" dirty="0"/>
                    </a:p>
                  </a:txBody>
                  <a:tcPr/>
                </a:tc>
                <a:tc>
                  <a:txBody>
                    <a:bodyPr/>
                    <a:lstStyle/>
                    <a:p>
                      <a:r>
                        <a:rPr lang="en-US" altLang="zh-CN" dirty="0"/>
                        <a:t>ICMP</a:t>
                      </a:r>
                      <a:endParaRPr lang="zh-CN" altLang="en-US" dirty="0"/>
                    </a:p>
                  </a:txBody>
                  <a:tcPr/>
                </a:tc>
                <a:tc>
                  <a:txBody>
                    <a:bodyPr/>
                    <a:lstStyle/>
                    <a:p>
                      <a:r>
                        <a:rPr lang="en-US" altLang="zh-CN" dirty="0"/>
                        <a:t>IGMP</a:t>
                      </a:r>
                      <a:endParaRPr lang="zh-CN" altLang="en-US" dirty="0"/>
                    </a:p>
                  </a:txBody>
                  <a:tcPr/>
                </a:tc>
                <a:tc>
                  <a:txBody>
                    <a:bodyPr/>
                    <a:lstStyle/>
                    <a:p>
                      <a:r>
                        <a:rPr lang="en-US" altLang="zh-CN" dirty="0"/>
                        <a:t>IP</a:t>
                      </a:r>
                      <a:endParaRPr lang="zh-CN" altLang="en-US" dirty="0"/>
                    </a:p>
                  </a:txBody>
                  <a:tcPr/>
                </a:tc>
                <a:tc>
                  <a:txBody>
                    <a:bodyPr/>
                    <a:lstStyle/>
                    <a:p>
                      <a:r>
                        <a:rPr lang="en-US" altLang="zh-CN" dirty="0"/>
                        <a:t>TCP</a:t>
                      </a:r>
                      <a:endParaRPr lang="zh-CN" altLang="en-US" dirty="0"/>
                    </a:p>
                  </a:txBody>
                  <a:tcPr/>
                </a:tc>
                <a:tc>
                  <a:txBody>
                    <a:bodyPr/>
                    <a:lstStyle/>
                    <a:p>
                      <a:r>
                        <a:rPr lang="en-US" altLang="zh-CN" dirty="0"/>
                        <a:t>EGP</a:t>
                      </a:r>
                      <a:endParaRPr lang="zh-CN" altLang="en-US" dirty="0"/>
                    </a:p>
                  </a:txBody>
                  <a:tcPr/>
                </a:tc>
                <a:tc>
                  <a:txBody>
                    <a:bodyPr/>
                    <a:lstStyle/>
                    <a:p>
                      <a:r>
                        <a:rPr lang="en-US" altLang="zh-CN" dirty="0"/>
                        <a:t>IGP</a:t>
                      </a:r>
                      <a:endParaRPr lang="zh-CN" altLang="en-US" dirty="0"/>
                    </a:p>
                  </a:txBody>
                  <a:tcPr/>
                </a:tc>
                <a:tc>
                  <a:txBody>
                    <a:bodyPr/>
                    <a:lstStyle/>
                    <a:p>
                      <a:r>
                        <a:rPr lang="en-US" altLang="zh-CN" dirty="0"/>
                        <a:t>UDP</a:t>
                      </a:r>
                      <a:endParaRPr lang="zh-CN" altLang="en-US" dirty="0"/>
                    </a:p>
                  </a:txBody>
                  <a:tcPr/>
                </a:tc>
                <a:tc>
                  <a:txBody>
                    <a:bodyPr/>
                    <a:lstStyle/>
                    <a:p>
                      <a:r>
                        <a:rPr lang="en-US" altLang="zh-CN" dirty="0"/>
                        <a:t>IPv6</a:t>
                      </a:r>
                      <a:endParaRPr lang="zh-CN" altLang="en-US" dirty="0"/>
                    </a:p>
                  </a:txBody>
                  <a:tcPr/>
                </a:tc>
                <a:tc>
                  <a:txBody>
                    <a:bodyPr/>
                    <a:lstStyle/>
                    <a:p>
                      <a:r>
                        <a:rPr lang="en-US" altLang="zh-CN" dirty="0"/>
                        <a:t>ESP</a:t>
                      </a:r>
                      <a:endParaRPr lang="zh-CN" altLang="en-US" dirty="0"/>
                    </a:p>
                  </a:txBody>
                  <a:tcPr/>
                </a:tc>
                <a:tc>
                  <a:txBody>
                    <a:bodyPr/>
                    <a:lstStyle/>
                    <a:p>
                      <a:r>
                        <a:rPr lang="en-US" altLang="zh-CN" dirty="0"/>
                        <a:t>OSPF</a:t>
                      </a:r>
                      <a:endParaRPr lang="zh-CN" altLang="en-US" dirty="0"/>
                    </a:p>
                  </a:txBody>
                  <a:tcPr/>
                </a:tc>
              </a:tr>
              <a:tr h="370840">
                <a:tc>
                  <a:txBody>
                    <a:bodyPr/>
                    <a:lstStyle/>
                    <a:p>
                      <a:r>
                        <a:rPr lang="zh-CN" altLang="en-US" dirty="0"/>
                        <a:t>协议字段值</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tc>
                  <a:txBody>
                    <a:bodyPr/>
                    <a:lstStyle/>
                    <a:p>
                      <a:r>
                        <a:rPr lang="en-US" altLang="zh-CN" dirty="0"/>
                        <a:t>17</a:t>
                      </a:r>
                      <a:endParaRPr lang="zh-CN" altLang="en-US" dirty="0"/>
                    </a:p>
                  </a:txBody>
                  <a:tcPr/>
                </a:tc>
                <a:tc>
                  <a:txBody>
                    <a:bodyPr/>
                    <a:lstStyle/>
                    <a:p>
                      <a:r>
                        <a:rPr lang="en-US" altLang="zh-CN" dirty="0"/>
                        <a:t>41</a:t>
                      </a:r>
                      <a:endParaRPr lang="zh-CN" altLang="en-US" dirty="0"/>
                    </a:p>
                  </a:txBody>
                  <a:tcPr/>
                </a:tc>
                <a:tc>
                  <a:txBody>
                    <a:bodyPr/>
                    <a:lstStyle/>
                    <a:p>
                      <a:r>
                        <a:rPr lang="en-US" altLang="zh-CN" dirty="0"/>
                        <a:t>50</a:t>
                      </a:r>
                      <a:endParaRPr lang="zh-CN" altLang="en-US" dirty="0"/>
                    </a:p>
                  </a:txBody>
                  <a:tcPr/>
                </a:tc>
                <a:tc>
                  <a:txBody>
                    <a:bodyPr/>
                    <a:lstStyle/>
                    <a:p>
                      <a:r>
                        <a:rPr lang="en-US" altLang="zh-CN" dirty="0"/>
                        <a:t>89</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500"/>
                                  </p:stCondLst>
                                  <p:childTnLst>
                                    <p:anim calcmode="discrete" valueType="str">
                                      <p:cBhvr>
                                        <p:cTn id="6" dur="1000" fill="hold"/>
                                        <p:tgtEl>
                                          <p:spTgt spid="478246"/>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22" presetClass="entr" presetSubtype="2" fill="hold" grpId="0" nodeType="afterEffect">
                                  <p:stCondLst>
                                    <p:cond delay="0"/>
                                  </p:stCondLst>
                                  <p:childTnLst>
                                    <p:set>
                                      <p:cBhvr>
                                        <p:cTn id="9" dur="1" fill="hold">
                                          <p:stCondLst>
                                            <p:cond delay="0"/>
                                          </p:stCondLst>
                                        </p:cTn>
                                        <p:tgtEl>
                                          <p:spTgt spid="478237"/>
                                        </p:tgtEl>
                                        <p:attrNameLst>
                                          <p:attrName>style.visibility</p:attrName>
                                        </p:attrNameLst>
                                      </p:cBhvr>
                                      <p:to>
                                        <p:strVal val="visible"/>
                                      </p:to>
                                    </p:set>
                                    <p:animEffect transition="in" filter="wipe(right)">
                                      <p:cBhvr>
                                        <p:cTn id="10" dur="500"/>
                                        <p:tgtEl>
                                          <p:spTgt spid="478237"/>
                                        </p:tgtEl>
                                      </p:cBhvr>
                                    </p:animEffect>
                                  </p:childTnLst>
                                </p:cTn>
                              </p:par>
                            </p:childTnLst>
                          </p:cTn>
                        </p:par>
                        <p:par>
                          <p:cTn id="11" fill="hold">
                            <p:stCondLst>
                              <p:cond delay="2000"/>
                            </p:stCondLst>
                            <p:childTnLst>
                              <p:par>
                                <p:cTn id="12" presetID="22" presetClass="entr" presetSubtype="2" fill="hold" grpId="0" nodeType="afterEffect">
                                  <p:stCondLst>
                                    <p:cond delay="0"/>
                                  </p:stCondLst>
                                  <p:childTnLst>
                                    <p:set>
                                      <p:cBhvr>
                                        <p:cTn id="13" dur="1" fill="hold">
                                          <p:stCondLst>
                                            <p:cond delay="0"/>
                                          </p:stCondLst>
                                        </p:cTn>
                                        <p:tgtEl>
                                          <p:spTgt spid="478236"/>
                                        </p:tgtEl>
                                        <p:attrNameLst>
                                          <p:attrName>style.visibility</p:attrName>
                                        </p:attrNameLst>
                                      </p:cBhvr>
                                      <p:to>
                                        <p:strVal val="visible"/>
                                      </p:to>
                                    </p:set>
                                    <p:animEffect transition="in" filter="wipe(right)">
                                      <p:cBhvr>
                                        <p:cTn id="14" dur="500"/>
                                        <p:tgtEl>
                                          <p:spTgt spid="478236"/>
                                        </p:tgtEl>
                                      </p:cBhvr>
                                    </p:animEffect>
                                  </p:childTnLst>
                                </p:cTn>
                              </p:par>
                            </p:childTnLst>
                          </p:cTn>
                        </p:par>
                        <p:par>
                          <p:cTn id="15" fill="hold">
                            <p:stCondLst>
                              <p:cond delay="2500"/>
                            </p:stCondLst>
                            <p:childTnLst>
                              <p:par>
                                <p:cTn id="16" presetID="22" presetClass="entr" presetSubtype="4" fill="hold" grpId="0" nodeType="afterEffect">
                                  <p:stCondLst>
                                    <p:cond delay="0"/>
                                  </p:stCondLst>
                                  <p:childTnLst>
                                    <p:set>
                                      <p:cBhvr>
                                        <p:cTn id="17" dur="1" fill="hold">
                                          <p:stCondLst>
                                            <p:cond delay="0"/>
                                          </p:stCondLst>
                                        </p:cTn>
                                        <p:tgtEl>
                                          <p:spTgt spid="478235"/>
                                        </p:tgtEl>
                                        <p:attrNameLst>
                                          <p:attrName>style.visibility</p:attrName>
                                        </p:attrNameLst>
                                      </p:cBhvr>
                                      <p:to>
                                        <p:strVal val="visible"/>
                                      </p:to>
                                    </p:set>
                                    <p:animEffect transition="in" filter="wipe(down)">
                                      <p:cBhvr>
                                        <p:cTn id="18" dur="500"/>
                                        <p:tgtEl>
                                          <p:spTgt spid="478235"/>
                                        </p:tgtEl>
                                      </p:cBhvr>
                                    </p:animEffect>
                                  </p:childTnLst>
                                </p:cTn>
                              </p:par>
                            </p:childTnLst>
                          </p:cTn>
                        </p:par>
                        <p:par>
                          <p:cTn id="19" fill="hold">
                            <p:stCondLst>
                              <p:cond delay="3000"/>
                            </p:stCondLst>
                            <p:childTnLst>
                              <p:par>
                                <p:cTn id="20" presetID="22" presetClass="entr" presetSubtype="4" fill="hold" grpId="0" nodeType="afterEffect">
                                  <p:stCondLst>
                                    <p:cond delay="0"/>
                                  </p:stCondLst>
                                  <p:childTnLst>
                                    <p:set>
                                      <p:cBhvr>
                                        <p:cTn id="21" dur="1" fill="hold">
                                          <p:stCondLst>
                                            <p:cond delay="0"/>
                                          </p:stCondLst>
                                        </p:cTn>
                                        <p:tgtEl>
                                          <p:spTgt spid="478233"/>
                                        </p:tgtEl>
                                        <p:attrNameLst>
                                          <p:attrName>style.visibility</p:attrName>
                                        </p:attrNameLst>
                                      </p:cBhvr>
                                      <p:to>
                                        <p:strVal val="visible"/>
                                      </p:to>
                                    </p:set>
                                    <p:animEffect transition="in" filter="wipe(down)">
                                      <p:cBhvr>
                                        <p:cTn id="22" dur="500"/>
                                        <p:tgtEl>
                                          <p:spTgt spid="478233"/>
                                        </p:tgtEl>
                                      </p:cBhvr>
                                    </p:animEffec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478238"/>
                                        </p:tgtEl>
                                        <p:attrNameLst>
                                          <p:attrName>style.visibility</p:attrName>
                                        </p:attrNameLst>
                                      </p:cBhvr>
                                      <p:to>
                                        <p:strVal val="visible"/>
                                      </p:to>
                                    </p:set>
                                    <p:animEffect transition="in" filter="wipe(left)">
                                      <p:cBhvr>
                                        <p:cTn id="26" dur="500"/>
                                        <p:tgtEl>
                                          <p:spTgt spid="47823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5"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down)">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33" grpId="0" animBg="1"/>
      <p:bldP spid="478235" grpId="0" animBg="1"/>
      <p:bldP spid="478236" grpId="0" animBg="1"/>
      <p:bldP spid="478237" grpId="0" animBg="1"/>
      <p:bldP spid="4782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a:t>
            </a:r>
            <a:r>
              <a:rPr lang="en-US" altLang="zh-CN" sz="2800" b="1" dirty="0">
                <a:solidFill>
                  <a:schemeClr val="bg1"/>
                </a:solidFill>
                <a:latin typeface="造字工房言宋体" charset="-122"/>
                <a:ea typeface="造字工房言宋体" charset="-122"/>
                <a:sym typeface="Arial" panose="020B0604020202020204" pitchFamily="34" charset="0"/>
              </a:rPr>
              <a:t>4</a:t>
            </a:r>
            <a:r>
              <a:rPr lang="zh-CN" altLang="en-US" sz="2800" b="1" dirty="0">
                <a:solidFill>
                  <a:schemeClr val="bg1"/>
                </a:solidFill>
                <a:latin typeface="造字工房言宋体" charset="-122"/>
                <a:ea typeface="造字工房言宋体" charset="-122"/>
                <a:sym typeface="Arial" panose="020B0604020202020204" pitchFamily="34" charset="0"/>
              </a:rPr>
              <a:t>章   </a:t>
            </a:r>
            <a:r>
              <a:rPr lang="zh-CN" altLang="en-US" sz="2800" b="1" dirty="0">
                <a:solidFill>
                  <a:schemeClr val="bg1"/>
                </a:solidFill>
                <a:latin typeface="造字工房言宋体" charset="-122"/>
                <a:ea typeface="造字工房言宋体" charset="-122"/>
                <a:sym typeface="Arial" panose="020B0604020202020204" pitchFamily="34" charset="0"/>
              </a:rPr>
              <a:t>网络层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865352" y="1640801"/>
            <a:ext cx="5477156" cy="3599179"/>
            <a:chOff x="6864" y="4869"/>
            <a:chExt cx="7426" cy="3897"/>
          </a:xfrm>
        </p:grpSpPr>
        <p:cxnSp>
          <p:nvCxnSpPr>
            <p:cNvPr id="47" name="直接连接符 46"/>
            <p:cNvCxnSpPr/>
            <p:nvPr>
              <p:custDataLst>
                <p:tags r:id="rId3"/>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4"/>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5"/>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6"/>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7"/>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8"/>
              </p:custDataLst>
            </p:nvPr>
          </p:nvSpPr>
          <p:spPr>
            <a:xfrm>
              <a:off x="6864" y="4869"/>
              <a:ext cx="3788" cy="3897"/>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9"/>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0"/>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1"/>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2"/>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 </a:t>
              </a:r>
              <a:r>
                <a:rPr lang="zh-CN" altLang="en-US" sz="2400">
                  <a:solidFill>
                    <a:schemeClr val="bg1"/>
                  </a:solidFill>
                  <a:latin typeface="造字工房言宋体" charset="-122"/>
                  <a:ea typeface="造字工房言宋体" charset="-122"/>
                  <a:cs typeface="造字工房言宋体" charset="-122"/>
                  <a:sym typeface="+mn-ea"/>
                </a:rPr>
                <a:t>分类的</a:t>
              </a:r>
              <a:r>
                <a:rPr lang="en-US" altLang="zh-CN" sz="2400">
                  <a:solidFill>
                    <a:schemeClr val="bg1"/>
                  </a:solidFill>
                  <a:latin typeface="造字工房言宋体" charset="-122"/>
                  <a:ea typeface="造字工房言宋体" charset="-122"/>
                  <a:cs typeface="造字工房言宋体" charset="-122"/>
                  <a:sym typeface="+mn-ea"/>
                </a:rPr>
                <a:t>IP</a:t>
              </a:r>
              <a:r>
                <a:rPr lang="zh-CN" altLang="en-US" sz="2400">
                  <a:solidFill>
                    <a:schemeClr val="bg1"/>
                  </a:solidFill>
                  <a:latin typeface="造字工房言宋体" charset="-122"/>
                  <a:ea typeface="造字工房言宋体" charset="-122"/>
                  <a:cs typeface="造字工房言宋体" charset="-122"/>
                  <a:sym typeface="+mn-ea"/>
                </a:rPr>
                <a:t>地址</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4.2 ARP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90000"/>
            </a:bodyPr>
            <a:p>
              <a:pPr algn="ctr">
                <a:lnSpc>
                  <a:spcPct val="120000"/>
                </a:lnSpc>
              </a:pPr>
              <a:r>
                <a:rPr lang="en-US" altLang="zh-CN" sz="2400" b="1">
                  <a:solidFill>
                    <a:srgbClr val="FF0000"/>
                  </a:solidFill>
                  <a:latin typeface="造字工房言宋体" charset="-122"/>
                  <a:ea typeface="造字工房言宋体" charset="-122"/>
                  <a:cs typeface="Times New Roman" panose="02020603050405020304" pitchFamily="18" charset="0"/>
                  <a:sym typeface="+mn-ea"/>
                </a:rPr>
                <a:t>4.3IP</a:t>
              </a:r>
              <a:r>
                <a:rPr lang="zh-CN" altLang="en-US" sz="2400" b="1">
                  <a:solidFill>
                    <a:srgbClr val="FF0000"/>
                  </a:solidFill>
                  <a:latin typeface="造字工房言宋体" charset="-122"/>
                  <a:ea typeface="造字工房言宋体" charset="-122"/>
                  <a:cs typeface="Times New Roman" panose="02020603050405020304" pitchFamily="18" charset="0"/>
                  <a:sym typeface="+mn-ea"/>
                </a:rPr>
                <a:t>数据报格式</a:t>
              </a:r>
              <a:endParaRPr lang="zh-CN" altLang="en-US" sz="2400" b="1">
                <a:solidFill>
                  <a:srgbClr val="FF0000"/>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6"/>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4.4ICMP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7"/>
              </p:custDataLst>
            </p:nvPr>
          </p:nvSpPr>
          <p:spPr>
            <a:xfrm>
              <a:off x="10926" y="7903"/>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4.5 </a:t>
              </a:r>
              <a:r>
                <a:rPr lang="zh-CN" altLang="en-US" sz="2400">
                  <a:solidFill>
                    <a:schemeClr val="bg1"/>
                  </a:solidFill>
                  <a:latin typeface="造字工房言宋体" charset="-122"/>
                  <a:ea typeface="造字工房言宋体" charset="-122"/>
                  <a:cs typeface="造字工房言宋体" charset="-122"/>
                  <a:sym typeface="+mn-ea"/>
                </a:rPr>
                <a:t>划分子网</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1" name="椭圆 10"/>
            <p:cNvSpPr/>
            <p:nvPr>
              <p:custDataLst>
                <p:tags r:id="rId18"/>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9"/>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0"/>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1"/>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2"/>
              </p:custDataLst>
            </p:nvPr>
          </p:nvSpPr>
          <p:spPr>
            <a:xfrm>
              <a:off x="10869" y="8106"/>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3"/>
            <a:stretch>
              <a:fillRect/>
            </a:stretch>
          </p:blipFill>
          <p:spPr>
            <a:xfrm>
              <a:off x="6864" y="5579"/>
              <a:ext cx="3788" cy="1965"/>
            </a:xfrm>
            <a:prstGeom prst="rect">
              <a:avLst/>
            </a:prstGeom>
          </p:spPr>
        </p:pic>
      </p:grpSp>
      <p:sp>
        <p:nvSpPr>
          <p:cNvPr id="14" name="圆角矩形 18"/>
          <p:cNvSpPr/>
          <p:nvPr>
            <p:custDataLst>
              <p:tags r:id="rId24"/>
            </p:custDataLst>
          </p:nvPr>
        </p:nvSpPr>
        <p:spPr>
          <a:xfrm>
            <a:off x="6666770" y="1922201"/>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4.6</a:t>
            </a:r>
            <a:r>
              <a:rPr lang="zh-CN" altLang="zh-CN" sz="2400">
                <a:solidFill>
                  <a:schemeClr val="bg1"/>
                </a:solidFill>
                <a:latin typeface="造字工房言宋体" charset="-122"/>
                <a:ea typeface="造字工房言宋体" charset="-122"/>
                <a:cs typeface="造字工房言宋体" charset="-122"/>
                <a:sym typeface="+mn-ea"/>
              </a:rPr>
              <a:t> 构造超网</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5" name="圆角矩形 45"/>
          <p:cNvSpPr/>
          <p:nvPr>
            <p:custDataLst>
              <p:tags r:id="rId25"/>
            </p:custDataLst>
          </p:nvPr>
        </p:nvSpPr>
        <p:spPr>
          <a:xfrm>
            <a:off x="6666770" y="2544692"/>
            <a:ext cx="2479693" cy="484878"/>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4.7 </a:t>
            </a:r>
            <a:r>
              <a:rPr lang="zh-CN" altLang="en-US" sz="2400">
                <a:solidFill>
                  <a:schemeClr val="bg1"/>
                </a:solidFill>
                <a:latin typeface="造字工房言宋体" charset="-122"/>
                <a:ea typeface="造字工房言宋体" charset="-122"/>
                <a:cs typeface="造字工房言宋体" charset="-122"/>
                <a:sym typeface="+mn-ea"/>
              </a:rPr>
              <a:t>路由器</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6" name="圆角矩形 53"/>
          <p:cNvSpPr/>
          <p:nvPr>
            <p:custDataLst>
              <p:tags r:id="rId26"/>
            </p:custDataLst>
          </p:nvPr>
        </p:nvSpPr>
        <p:spPr>
          <a:xfrm>
            <a:off x="6666770" y="3168107"/>
            <a:ext cx="2480430" cy="484878"/>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Times New Roman" panose="02020603050405020304" pitchFamily="18" charset="0"/>
                <a:sym typeface="+mn-ea"/>
              </a:rPr>
              <a:t>4.8 RIP</a:t>
            </a:r>
            <a:endParaRPr lang="zh-CN" altLang="en-US" sz="2400">
              <a:solidFill>
                <a:schemeClr val="bg1"/>
              </a:solidFill>
              <a:latin typeface="造字工房言宋体" charset="-122"/>
              <a:ea typeface="造字工房言宋体" charset="-122"/>
              <a:cs typeface="Times New Roman" panose="02020603050405020304" pitchFamily="18" charset="0"/>
              <a:sym typeface="+mn-ea"/>
            </a:endParaRPr>
          </a:p>
        </p:txBody>
      </p:sp>
      <p:sp>
        <p:nvSpPr>
          <p:cNvPr id="17" name="圆角矩形 61"/>
          <p:cNvSpPr/>
          <p:nvPr>
            <p:custDataLst>
              <p:tags r:id="rId27"/>
            </p:custDataLst>
          </p:nvPr>
        </p:nvSpPr>
        <p:spPr>
          <a:xfrm>
            <a:off x="6666770" y="3790597"/>
            <a:ext cx="2481168" cy="484878"/>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4.9 OSPF</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8" name="圆角矩形 69"/>
          <p:cNvSpPr/>
          <p:nvPr>
            <p:custDataLst>
              <p:tags r:id="rId28"/>
            </p:custDataLst>
          </p:nvPr>
        </p:nvSpPr>
        <p:spPr>
          <a:xfrm>
            <a:off x="6666770" y="4413088"/>
            <a:ext cx="2479693" cy="484878"/>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4.10 BGP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9" name="圆角矩形 69"/>
          <p:cNvSpPr/>
          <p:nvPr>
            <p:custDataLst>
              <p:tags r:id="rId29"/>
            </p:custDataLst>
          </p:nvPr>
        </p:nvSpPr>
        <p:spPr>
          <a:xfrm>
            <a:off x="6666770" y="5012528"/>
            <a:ext cx="2479693" cy="484878"/>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4.11 VPN</a:t>
            </a:r>
            <a:r>
              <a:rPr lang="zh-CN" altLang="en-US" sz="2400">
                <a:solidFill>
                  <a:schemeClr val="bg1"/>
                </a:solidFill>
                <a:latin typeface="造字工房言宋体" charset="-122"/>
                <a:ea typeface="造字工房言宋体" charset="-122"/>
                <a:cs typeface="造字工房言宋体" charset="-122"/>
                <a:sym typeface="+mn-ea"/>
              </a:rPr>
              <a:t>和</a:t>
            </a:r>
            <a:r>
              <a:rPr lang="en-US" altLang="zh-CN" sz="2400">
                <a:solidFill>
                  <a:schemeClr val="bg1"/>
                </a:solidFill>
                <a:latin typeface="造字工房言宋体" charset="-122"/>
                <a:ea typeface="造字工房言宋体" charset="-122"/>
                <a:cs typeface="造字工房言宋体" charset="-122"/>
                <a:sym typeface="+mn-ea"/>
              </a:rPr>
              <a:t>NAT</a:t>
            </a:r>
            <a:endParaRPr lang="zh-CN" altLang="en-US"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1354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6930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61190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602382"/>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56682"/>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53232"/>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49614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4064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37879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2329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61032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61032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505670"/>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610320"/>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18532"/>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62757"/>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3730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1355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1837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1837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1355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3730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3730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135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4710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1837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771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1848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4710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20868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1825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398839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399792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39003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58174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sp>
        <p:nvSpPr>
          <p:cNvPr id="380001" name="AutoShape 97"/>
          <p:cNvSpPr/>
          <p:nvPr/>
        </p:nvSpPr>
        <p:spPr bwMode="auto">
          <a:xfrm>
            <a:off x="998834" y="1653182"/>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57" name="Group 77"/>
          <p:cNvGrpSpPr/>
          <p:nvPr/>
        </p:nvGrpSpPr>
        <p:grpSpPr bwMode="auto">
          <a:xfrm>
            <a:off x="2466180" y="2478682"/>
            <a:ext cx="7264404" cy="3830638"/>
            <a:chOff x="1434" y="1410"/>
            <a:chExt cx="4224" cy="2413"/>
          </a:xfrm>
        </p:grpSpPr>
        <p:sp>
          <p:nvSpPr>
            <p:cNvPr id="58" name="Text Box 74"/>
            <p:cNvSpPr txBox="1">
              <a:spLocks noChangeArrowheads="1"/>
            </p:cNvSpPr>
            <p:nvPr/>
          </p:nvSpPr>
          <p:spPr bwMode="auto">
            <a:xfrm>
              <a:off x="1434" y="3067"/>
              <a:ext cx="404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defRPr sz="2400" b="1">
                  <a:solidFill>
                    <a:srgbClr val="0000CC"/>
                  </a:solidFill>
                  <a:latin typeface="+mn-lt"/>
                  <a:ea typeface="黑体" panose="02010609060101010101" pitchFamily="2" charset="-122"/>
                </a:defRPr>
              </a:lvl1pPr>
            </a:lstStyle>
            <a:p>
              <a:r>
                <a:rPr lang="zh-CN" altLang="en-US" dirty="0"/>
                <a:t>首部检验和</a:t>
              </a:r>
              <a:r>
                <a:rPr lang="en-US" altLang="zh-CN" dirty="0"/>
                <a:t>——</a:t>
              </a:r>
              <a:r>
                <a:rPr lang="zh-CN" altLang="en-US" dirty="0"/>
                <a:t>占</a:t>
              </a:r>
              <a:r>
                <a:rPr lang="en-US" altLang="zh-CN" dirty="0"/>
                <a:t>16 </a:t>
              </a:r>
              <a:r>
                <a:rPr lang="zh-CN" altLang="en-US" dirty="0"/>
                <a:t>位，</a:t>
              </a:r>
              <a:r>
                <a:rPr lang="zh-CN" altLang="en-US" dirty="0">
                  <a:solidFill>
                    <a:srgbClr val="C00000"/>
                  </a:solidFill>
                </a:rPr>
                <a:t>只检验数据报的首部，</a:t>
              </a:r>
              <a:endParaRPr lang="zh-CN" altLang="en-US" dirty="0">
                <a:solidFill>
                  <a:srgbClr val="C00000"/>
                </a:solidFill>
              </a:endParaRPr>
            </a:p>
            <a:p>
              <a:pPr algn="l"/>
              <a:r>
                <a:rPr lang="zh-CN" altLang="en-US" dirty="0"/>
                <a:t>不检验数据部分。这里不采用 </a:t>
              </a:r>
              <a:r>
                <a:rPr lang="en-US" altLang="zh-CN" dirty="0"/>
                <a:t>CRC </a:t>
              </a:r>
              <a:r>
                <a:rPr lang="zh-CN" altLang="en-US" dirty="0"/>
                <a:t>检验码而采用简单的计算方法。 </a:t>
              </a:r>
              <a:endParaRPr lang="zh-CN" altLang="en-US" dirty="0"/>
            </a:p>
          </p:txBody>
        </p:sp>
        <p:sp>
          <p:nvSpPr>
            <p:cNvPr id="59" name="Rectangle 75"/>
            <p:cNvSpPr>
              <a:spLocks noChangeArrowheads="1"/>
            </p:cNvSpPr>
            <p:nvPr/>
          </p:nvSpPr>
          <p:spPr bwMode="auto">
            <a:xfrm>
              <a:off x="3195" y="1410"/>
              <a:ext cx="2463" cy="307"/>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a:t>
            </a:r>
            <a:br>
              <a:rPr lang="en-US" altLang="zh-CN" sz="3600" dirty="0"/>
            </a:br>
            <a:r>
              <a:rPr lang="zh-CN" altLang="en-US" sz="3600" dirty="0"/>
              <a:t>中的各字段 </a:t>
            </a:r>
            <a:endParaRPr lang="zh-CN" altLang="en-US" sz="3600" dirty="0"/>
          </a:p>
        </p:txBody>
      </p:sp>
      <p:sp>
        <p:nvSpPr>
          <p:cNvPr id="2" name="内容占位符 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50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6" name="Rectangle 66"/>
          <p:cNvSpPr>
            <a:spLocks noChangeArrowheads="1"/>
          </p:cNvSpPr>
          <p:nvPr/>
        </p:nvSpPr>
        <p:spPr bwMode="auto">
          <a:xfrm>
            <a:off x="4083083" y="5263283"/>
            <a:ext cx="1902090" cy="871537"/>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1284" name="Text Box 4"/>
          <p:cNvSpPr txBox="1">
            <a:spLocks noChangeArrowheads="1"/>
          </p:cNvSpPr>
          <p:nvPr/>
        </p:nvSpPr>
        <p:spPr bwMode="auto">
          <a:xfrm>
            <a:off x="722610" y="764307"/>
            <a:ext cx="2495417" cy="406400"/>
          </a:xfrm>
          <a:prstGeom prst="rect">
            <a:avLst/>
          </a:prstGeom>
          <a:solidFill>
            <a:srgbClr val="99FF33"/>
          </a:solidFill>
          <a:ln w="9525">
            <a:solidFill>
              <a:schemeClr val="folHlink"/>
            </a:solidFill>
            <a:miter lim="800000"/>
          </a:ln>
          <a:effectLst>
            <a:outerShdw dist="35921" dir="2700000" algn="ctr" rotWithShape="0">
              <a:schemeClr val="bg2"/>
            </a:outerShdw>
          </a:effectLst>
        </p:spPr>
        <p:txBody>
          <a:bodyPr>
            <a:spAutoFit/>
          </a:bodyPr>
          <a:lstStyle/>
          <a:p>
            <a:pPr algn="ctr"/>
            <a:r>
              <a:rPr kumimoji="1" lang="zh-CN" altLang="en-US" sz="2000" b="1">
                <a:solidFill>
                  <a:srgbClr val="0000CC"/>
                </a:solidFill>
                <a:latin typeface="+mn-lt"/>
                <a:ea typeface="黑体" panose="02010609060101010101" pitchFamily="2" charset="-122"/>
              </a:rPr>
              <a:t>发送端</a:t>
            </a:r>
            <a:endParaRPr kumimoji="1" lang="zh-CN" altLang="en-US" sz="2000" b="1">
              <a:solidFill>
                <a:srgbClr val="0000CC"/>
              </a:solidFill>
              <a:latin typeface="+mn-lt"/>
              <a:ea typeface="黑体" panose="02010609060101010101" pitchFamily="2" charset="-122"/>
            </a:endParaRPr>
          </a:p>
        </p:txBody>
      </p:sp>
      <p:sp>
        <p:nvSpPr>
          <p:cNvPr id="481285" name="Text Box 5"/>
          <p:cNvSpPr txBox="1">
            <a:spLocks noChangeArrowheads="1"/>
          </p:cNvSpPr>
          <p:nvPr/>
        </p:nvSpPr>
        <p:spPr bwMode="auto">
          <a:xfrm>
            <a:off x="6728123" y="764307"/>
            <a:ext cx="2418027" cy="406400"/>
          </a:xfrm>
          <a:prstGeom prst="rect">
            <a:avLst/>
          </a:prstGeom>
          <a:solidFill>
            <a:srgbClr val="CCCCFF"/>
          </a:solidFill>
          <a:ln w="9525">
            <a:solidFill>
              <a:schemeClr val="folHlink"/>
            </a:solidFill>
            <a:miter lim="800000"/>
          </a:ln>
          <a:effectLst>
            <a:outerShdw dist="35921" dir="2700000" algn="ctr" rotWithShape="0">
              <a:schemeClr val="bg2"/>
            </a:outerShdw>
          </a:effectLst>
        </p:spPr>
        <p:txBody>
          <a:bodyPr>
            <a:spAutoFit/>
          </a:bodyPr>
          <a:lstStyle/>
          <a:p>
            <a:pPr algn="ctr"/>
            <a:r>
              <a:rPr kumimoji="1" lang="zh-CN" altLang="en-US" sz="2000" b="1">
                <a:solidFill>
                  <a:srgbClr val="0000CC"/>
                </a:solidFill>
                <a:latin typeface="+mn-lt"/>
                <a:ea typeface="黑体" panose="02010609060101010101" pitchFamily="2" charset="-122"/>
              </a:rPr>
              <a:t>接收端</a:t>
            </a:r>
            <a:endParaRPr kumimoji="1" lang="zh-CN" altLang="en-US" sz="2000" b="1">
              <a:solidFill>
                <a:srgbClr val="0000CC"/>
              </a:solidFill>
              <a:latin typeface="+mn-lt"/>
              <a:ea typeface="黑体" panose="02010609060101010101" pitchFamily="2" charset="-122"/>
            </a:endParaRPr>
          </a:p>
        </p:txBody>
      </p:sp>
      <p:sp>
        <p:nvSpPr>
          <p:cNvPr id="481286" name="Rectangle 6"/>
          <p:cNvSpPr>
            <a:spLocks noChangeArrowheads="1"/>
          </p:cNvSpPr>
          <p:nvPr/>
        </p:nvSpPr>
        <p:spPr bwMode="auto">
          <a:xfrm>
            <a:off x="1749326" y="1388195"/>
            <a:ext cx="1463543" cy="296863"/>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anose="02010609060101010101" pitchFamily="2" charset="-122"/>
              </a:rPr>
              <a:t>16 </a:t>
            </a:r>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481287" name="Text Box 7"/>
          <p:cNvSpPr txBox="1">
            <a:spLocks noChangeArrowheads="1"/>
          </p:cNvSpPr>
          <p:nvPr/>
        </p:nvSpPr>
        <p:spPr bwMode="auto">
          <a:xfrm>
            <a:off x="1002936" y="1327870"/>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字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sp>
        <p:nvSpPr>
          <p:cNvPr id="481288" name="Rectangle 8"/>
          <p:cNvSpPr>
            <a:spLocks noChangeArrowheads="1"/>
          </p:cNvSpPr>
          <p:nvPr/>
        </p:nvSpPr>
        <p:spPr bwMode="auto">
          <a:xfrm>
            <a:off x="1749326" y="1805708"/>
            <a:ext cx="1463543" cy="29527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anose="02010609060101010101" pitchFamily="2" charset="-122"/>
              </a:rPr>
              <a:t>16 </a:t>
            </a:r>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481289" name="Text Box 9"/>
          <p:cNvSpPr txBox="1">
            <a:spLocks noChangeArrowheads="1"/>
          </p:cNvSpPr>
          <p:nvPr/>
        </p:nvSpPr>
        <p:spPr bwMode="auto">
          <a:xfrm>
            <a:off x="1002936" y="1743795"/>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字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nvGrpSpPr>
          <p:cNvPr id="481347" name="Group 67"/>
          <p:cNvGrpSpPr/>
          <p:nvPr/>
        </p:nvGrpSpPr>
        <p:grpSpPr bwMode="auto">
          <a:xfrm>
            <a:off x="722610" y="2339105"/>
            <a:ext cx="2490258" cy="400049"/>
            <a:chOff x="295" y="1111"/>
            <a:chExt cx="1448" cy="252"/>
          </a:xfrm>
        </p:grpSpPr>
        <p:sp>
          <p:nvSpPr>
            <p:cNvPr id="481290" name="Rectangle 10"/>
            <p:cNvSpPr>
              <a:spLocks noChangeArrowheads="1"/>
            </p:cNvSpPr>
            <p:nvPr/>
          </p:nvSpPr>
          <p:spPr bwMode="auto">
            <a:xfrm>
              <a:off x="892" y="1158"/>
              <a:ext cx="851" cy="18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CC"/>
                  </a:solidFill>
                  <a:latin typeface="+mn-lt"/>
                  <a:ea typeface="黑体" panose="02010609060101010101" pitchFamily="2" charset="-122"/>
                </a:rPr>
                <a:t>置为全 </a:t>
              </a:r>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481291" name="Text Box 11"/>
            <p:cNvSpPr txBox="1">
              <a:spLocks noChangeArrowheads="1"/>
            </p:cNvSpPr>
            <p:nvPr/>
          </p:nvSpPr>
          <p:spPr bwMode="auto">
            <a:xfrm>
              <a:off x="295" y="1111"/>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检验和</a:t>
              </a:r>
              <a:endParaRPr kumimoji="1" lang="zh-CN" altLang="en-US" sz="2000" b="1">
                <a:solidFill>
                  <a:srgbClr val="0000CC"/>
                </a:solidFill>
                <a:latin typeface="+mn-lt"/>
                <a:ea typeface="黑体" panose="02010609060101010101" pitchFamily="2" charset="-122"/>
              </a:endParaRPr>
            </a:p>
          </p:txBody>
        </p:sp>
      </p:grpSp>
      <p:sp>
        <p:nvSpPr>
          <p:cNvPr id="481292" name="Rectangle 12"/>
          <p:cNvSpPr>
            <a:spLocks noChangeArrowheads="1"/>
          </p:cNvSpPr>
          <p:nvPr/>
        </p:nvSpPr>
        <p:spPr bwMode="auto">
          <a:xfrm>
            <a:off x="1749326" y="3021732"/>
            <a:ext cx="1463543" cy="29686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anose="02010609060101010101" pitchFamily="2" charset="-122"/>
              </a:rPr>
              <a:t>16 </a:t>
            </a:r>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481293" name="Text Box 13"/>
          <p:cNvSpPr txBox="1">
            <a:spLocks noChangeArrowheads="1"/>
          </p:cNvSpPr>
          <p:nvPr/>
        </p:nvSpPr>
        <p:spPr bwMode="auto">
          <a:xfrm>
            <a:off x="1002936" y="2961408"/>
            <a:ext cx="6703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字 </a:t>
            </a:r>
            <a:r>
              <a:rPr kumimoji="1" lang="en-US" altLang="zh-CN" sz="2000" b="1">
                <a:solidFill>
                  <a:srgbClr val="0000CC"/>
                </a:solidFill>
                <a:latin typeface="+mn-lt"/>
                <a:ea typeface="黑体" panose="02010609060101010101" pitchFamily="2" charset="-122"/>
              </a:rPr>
              <a:t>n</a:t>
            </a:r>
            <a:endParaRPr kumimoji="1" lang="en-US" altLang="zh-CN" sz="2000" b="1">
              <a:solidFill>
                <a:srgbClr val="0000CC"/>
              </a:solidFill>
              <a:latin typeface="+mn-lt"/>
              <a:ea typeface="黑体" panose="02010609060101010101" pitchFamily="2" charset="-122"/>
            </a:endParaRPr>
          </a:p>
        </p:txBody>
      </p:sp>
      <p:grpSp>
        <p:nvGrpSpPr>
          <p:cNvPr id="481348" name="Group 68"/>
          <p:cNvGrpSpPr/>
          <p:nvPr/>
        </p:nvGrpSpPr>
        <p:grpSpPr bwMode="auto">
          <a:xfrm>
            <a:off x="500756" y="3551956"/>
            <a:ext cx="2712112" cy="708024"/>
            <a:chOff x="166" y="1875"/>
            <a:chExt cx="1577" cy="446"/>
          </a:xfrm>
        </p:grpSpPr>
        <p:sp>
          <p:nvSpPr>
            <p:cNvPr id="481294" name="Rectangle 14"/>
            <p:cNvSpPr>
              <a:spLocks noChangeArrowheads="1"/>
            </p:cNvSpPr>
            <p:nvPr/>
          </p:nvSpPr>
          <p:spPr bwMode="auto">
            <a:xfrm>
              <a:off x="892" y="2000"/>
              <a:ext cx="851" cy="1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anose="02010609060101010101" pitchFamily="2" charset="-122"/>
                </a:rPr>
                <a:t>16 </a:t>
              </a:r>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481295" name="Text Box 15"/>
            <p:cNvSpPr txBox="1">
              <a:spLocks noChangeArrowheads="1"/>
            </p:cNvSpPr>
            <p:nvPr/>
          </p:nvSpPr>
          <p:spPr bwMode="auto">
            <a:xfrm>
              <a:off x="166" y="1875"/>
              <a:ext cx="70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反码算术</a:t>
              </a:r>
              <a:endParaRPr kumimoji="1" lang="zh-CN" altLang="en-US" sz="2000" b="1">
                <a:solidFill>
                  <a:srgbClr val="0000CC"/>
                </a:solidFill>
                <a:latin typeface="+mn-lt"/>
                <a:ea typeface="黑体" panose="02010609060101010101" pitchFamily="2" charset="-122"/>
              </a:endParaRPr>
            </a:p>
            <a:p>
              <a:r>
                <a:rPr kumimoji="1" lang="zh-CN" altLang="en-US" sz="2000" b="1">
                  <a:solidFill>
                    <a:srgbClr val="0000CC"/>
                  </a:solidFill>
                  <a:latin typeface="+mn-lt"/>
                  <a:ea typeface="黑体" panose="02010609060101010101" pitchFamily="2" charset="-122"/>
                </a:rPr>
                <a:t>运算求和</a:t>
              </a:r>
              <a:endParaRPr kumimoji="1" lang="zh-CN" altLang="en-US" sz="2000" b="1">
                <a:solidFill>
                  <a:srgbClr val="0000CC"/>
                </a:solidFill>
                <a:latin typeface="+mn-lt"/>
                <a:ea typeface="黑体" panose="02010609060101010101" pitchFamily="2" charset="-122"/>
              </a:endParaRPr>
            </a:p>
          </p:txBody>
        </p:sp>
      </p:grpSp>
      <p:sp>
        <p:nvSpPr>
          <p:cNvPr id="481299" name="Text Box 19"/>
          <p:cNvSpPr txBox="1">
            <a:spLocks noChangeArrowheads="1"/>
          </p:cNvSpPr>
          <p:nvPr/>
        </p:nvSpPr>
        <p:spPr bwMode="auto">
          <a:xfrm>
            <a:off x="2132839" y="202002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a:t>
            </a:r>
            <a:endParaRPr kumimoji="1" lang="en-US" altLang="zh-CN" sz="2000" b="1">
              <a:solidFill>
                <a:srgbClr val="0000CC"/>
              </a:solidFill>
              <a:latin typeface="+mn-lt"/>
              <a:ea typeface="黑体" panose="02010609060101010101" pitchFamily="2" charset="-122"/>
            </a:endParaRPr>
          </a:p>
        </p:txBody>
      </p:sp>
      <p:sp>
        <p:nvSpPr>
          <p:cNvPr id="481300" name="Text Box 20"/>
          <p:cNvSpPr txBox="1">
            <a:spLocks noChangeArrowheads="1"/>
          </p:cNvSpPr>
          <p:nvPr/>
        </p:nvSpPr>
        <p:spPr bwMode="auto">
          <a:xfrm>
            <a:off x="2115641" y="261057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a:t>
            </a:r>
            <a:endParaRPr kumimoji="1" lang="en-US" altLang="zh-CN" sz="2000" b="1">
              <a:solidFill>
                <a:srgbClr val="0000CC"/>
              </a:solidFill>
              <a:latin typeface="+mn-lt"/>
              <a:ea typeface="黑体" panose="02010609060101010101" pitchFamily="2" charset="-122"/>
            </a:endParaRPr>
          </a:p>
        </p:txBody>
      </p:sp>
      <p:sp>
        <p:nvSpPr>
          <p:cNvPr id="481301" name="Line 21"/>
          <p:cNvSpPr>
            <a:spLocks noChangeShapeType="1"/>
          </p:cNvSpPr>
          <p:nvPr/>
        </p:nvSpPr>
        <p:spPr bwMode="auto">
          <a:xfrm>
            <a:off x="818918" y="3455119"/>
            <a:ext cx="292880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481349" name="Group 69"/>
          <p:cNvGrpSpPr/>
          <p:nvPr/>
        </p:nvGrpSpPr>
        <p:grpSpPr bwMode="auto">
          <a:xfrm>
            <a:off x="1530913" y="4152032"/>
            <a:ext cx="1081748" cy="501650"/>
            <a:chOff x="765" y="2253"/>
            <a:chExt cx="629" cy="316"/>
          </a:xfrm>
        </p:grpSpPr>
        <p:sp>
          <p:nvSpPr>
            <p:cNvPr id="481298" name="AutoShape 18"/>
            <p:cNvSpPr>
              <a:spLocks noChangeArrowheads="1"/>
            </p:cNvSpPr>
            <p:nvPr/>
          </p:nvSpPr>
          <p:spPr bwMode="auto">
            <a:xfrm>
              <a:off x="1293" y="2253"/>
              <a:ext cx="101" cy="316"/>
            </a:xfrm>
            <a:prstGeom prst="downArrow">
              <a:avLst>
                <a:gd name="adj1" fmla="val 50000"/>
                <a:gd name="adj2" fmla="val 7821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1302" name="Text Box 22"/>
            <p:cNvSpPr txBox="1">
              <a:spLocks noChangeArrowheads="1"/>
            </p:cNvSpPr>
            <p:nvPr/>
          </p:nvSpPr>
          <p:spPr bwMode="auto">
            <a:xfrm>
              <a:off x="765" y="226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取反码</a:t>
              </a:r>
              <a:endParaRPr kumimoji="1" lang="zh-CN" altLang="en-US" sz="2000" b="1">
                <a:solidFill>
                  <a:srgbClr val="0000CC"/>
                </a:solidFill>
                <a:latin typeface="+mn-lt"/>
                <a:ea typeface="黑体" panose="02010609060101010101" pitchFamily="2" charset="-122"/>
              </a:endParaRPr>
            </a:p>
          </p:txBody>
        </p:sp>
      </p:grpSp>
      <p:sp>
        <p:nvSpPr>
          <p:cNvPr id="481303" name="AutoShape 23"/>
          <p:cNvSpPr/>
          <p:nvPr/>
        </p:nvSpPr>
        <p:spPr bwMode="auto">
          <a:xfrm>
            <a:off x="645219" y="1402483"/>
            <a:ext cx="173700" cy="1931987"/>
          </a:xfrm>
          <a:prstGeom prst="leftBrace">
            <a:avLst>
              <a:gd name="adj1" fmla="val 100412"/>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1304" name="Text Box 24"/>
          <p:cNvSpPr txBox="1">
            <a:spLocks noChangeArrowheads="1"/>
          </p:cNvSpPr>
          <p:nvPr/>
        </p:nvSpPr>
        <p:spPr bwMode="auto">
          <a:xfrm>
            <a:off x="215271" y="1597745"/>
            <a:ext cx="441146" cy="1631216"/>
          </a:xfrm>
          <a:prstGeom prst="rect">
            <a:avLst/>
          </a:prstGeom>
          <a:solidFill>
            <a:schemeClr val="bg1"/>
          </a:solidFill>
          <a:ln>
            <a:noFill/>
          </a:ln>
          <a:effectLst/>
        </p:spPr>
        <p:txBody>
          <a:bodyPr wrap="none">
            <a:spAutoFit/>
          </a:bodyPr>
          <a:lstStyle/>
          <a:p>
            <a:r>
              <a:rPr kumimoji="1" lang="zh-CN" altLang="en-US" sz="2000" b="1" dirty="0">
                <a:solidFill>
                  <a:srgbClr val="0000CC"/>
                </a:solidFill>
                <a:latin typeface="+mn-lt"/>
                <a:ea typeface="黑体" panose="02010609060101010101" pitchFamily="2" charset="-122"/>
              </a:rPr>
              <a:t>数</a:t>
            </a:r>
            <a:endParaRPr kumimoji="1" lang="zh-CN" altLang="en-US" sz="2000" b="1" dirty="0">
              <a:solidFill>
                <a:srgbClr val="0000CC"/>
              </a:solidFill>
              <a:latin typeface="+mn-lt"/>
              <a:ea typeface="黑体" panose="02010609060101010101" pitchFamily="2" charset="-122"/>
            </a:endParaRPr>
          </a:p>
          <a:p>
            <a:r>
              <a:rPr kumimoji="1" lang="zh-CN" altLang="en-US" sz="2000" b="1" dirty="0">
                <a:solidFill>
                  <a:srgbClr val="0000CC"/>
                </a:solidFill>
                <a:latin typeface="+mn-lt"/>
                <a:ea typeface="黑体" panose="02010609060101010101" pitchFamily="2" charset="-122"/>
              </a:rPr>
              <a:t>据</a:t>
            </a:r>
            <a:endParaRPr kumimoji="1" lang="zh-CN" altLang="en-US" sz="2000" b="1" dirty="0">
              <a:solidFill>
                <a:srgbClr val="0000CC"/>
              </a:solidFill>
              <a:latin typeface="+mn-lt"/>
              <a:ea typeface="黑体" panose="02010609060101010101" pitchFamily="2" charset="-122"/>
            </a:endParaRPr>
          </a:p>
          <a:p>
            <a:r>
              <a:rPr kumimoji="1" lang="zh-CN" altLang="en-US" sz="2000" b="1" dirty="0">
                <a:solidFill>
                  <a:srgbClr val="0000CC"/>
                </a:solidFill>
                <a:latin typeface="+mn-lt"/>
                <a:ea typeface="黑体" panose="02010609060101010101" pitchFamily="2" charset="-122"/>
              </a:rPr>
              <a:t>报</a:t>
            </a:r>
            <a:endParaRPr kumimoji="1" lang="zh-CN" altLang="en-US" sz="2000" b="1" dirty="0">
              <a:solidFill>
                <a:srgbClr val="0000CC"/>
              </a:solidFill>
              <a:latin typeface="+mn-lt"/>
              <a:ea typeface="黑体" panose="02010609060101010101" pitchFamily="2" charset="-122"/>
            </a:endParaRPr>
          </a:p>
          <a:p>
            <a:r>
              <a:rPr kumimoji="1" lang="zh-CN" altLang="en-US" sz="2000" b="1" dirty="0">
                <a:solidFill>
                  <a:srgbClr val="0000CC"/>
                </a:solidFill>
                <a:latin typeface="+mn-lt"/>
                <a:ea typeface="黑体" panose="02010609060101010101" pitchFamily="2" charset="-122"/>
              </a:rPr>
              <a:t>首</a:t>
            </a:r>
            <a:endParaRPr kumimoji="1" lang="zh-CN" altLang="en-US" sz="2000" b="1" dirty="0">
              <a:solidFill>
                <a:srgbClr val="0000CC"/>
              </a:solidFill>
              <a:latin typeface="+mn-lt"/>
              <a:ea typeface="黑体" panose="02010609060101010101" pitchFamily="2" charset="-122"/>
            </a:endParaRPr>
          </a:p>
          <a:p>
            <a:r>
              <a:rPr kumimoji="1" lang="zh-CN" altLang="en-US" sz="2000" b="1" dirty="0">
                <a:solidFill>
                  <a:srgbClr val="0000CC"/>
                </a:solidFill>
                <a:latin typeface="+mn-lt"/>
                <a:ea typeface="黑体" panose="02010609060101010101" pitchFamily="2" charset="-122"/>
              </a:rPr>
              <a:t>部</a:t>
            </a:r>
            <a:endParaRPr kumimoji="1" lang="zh-CN" altLang="en-US" sz="2000" b="1" dirty="0">
              <a:solidFill>
                <a:srgbClr val="0000CC"/>
              </a:solidFill>
              <a:latin typeface="+mn-lt"/>
              <a:ea typeface="黑体" panose="02010609060101010101" pitchFamily="2" charset="-122"/>
            </a:endParaRPr>
          </a:p>
        </p:txBody>
      </p:sp>
      <p:sp>
        <p:nvSpPr>
          <p:cNvPr id="481305" name="Rectangle 25"/>
          <p:cNvSpPr>
            <a:spLocks noChangeArrowheads="1"/>
          </p:cNvSpPr>
          <p:nvPr/>
        </p:nvSpPr>
        <p:spPr bwMode="auto">
          <a:xfrm>
            <a:off x="4091682" y="4509219"/>
            <a:ext cx="1893491" cy="742950"/>
          </a:xfrm>
          <a:prstGeom prst="rect">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1306" name="Rectangle 26"/>
          <p:cNvSpPr>
            <a:spLocks noChangeArrowheads="1"/>
          </p:cNvSpPr>
          <p:nvPr/>
        </p:nvSpPr>
        <p:spPr bwMode="auto">
          <a:xfrm>
            <a:off x="5049606" y="4815608"/>
            <a:ext cx="926967" cy="1349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1307" name="Text Box 27"/>
          <p:cNvSpPr txBox="1">
            <a:spLocks noChangeArrowheads="1"/>
          </p:cNvSpPr>
          <p:nvPr/>
        </p:nvSpPr>
        <p:spPr bwMode="auto">
          <a:xfrm>
            <a:off x="4449399" y="412345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IP </a:t>
            </a:r>
            <a:r>
              <a:rPr kumimoji="1" lang="zh-CN" altLang="en-US" sz="2000" b="1">
                <a:solidFill>
                  <a:srgbClr val="0000CC"/>
                </a:solidFill>
                <a:latin typeface="+mn-lt"/>
                <a:ea typeface="黑体" panose="02010609060101010101" pitchFamily="2" charset="-122"/>
              </a:rPr>
              <a:t>数据报</a:t>
            </a:r>
            <a:endParaRPr kumimoji="1" lang="zh-CN" altLang="en-US" sz="2000" b="1">
              <a:solidFill>
                <a:srgbClr val="0000CC"/>
              </a:solidFill>
              <a:latin typeface="+mn-lt"/>
              <a:ea typeface="黑体" panose="02010609060101010101" pitchFamily="2" charset="-122"/>
            </a:endParaRPr>
          </a:p>
        </p:txBody>
      </p:sp>
      <p:sp>
        <p:nvSpPr>
          <p:cNvPr id="481308" name="Line 28"/>
          <p:cNvSpPr>
            <a:spLocks noChangeShapeType="1"/>
          </p:cNvSpPr>
          <p:nvPr/>
        </p:nvSpPr>
        <p:spPr bwMode="auto">
          <a:xfrm>
            <a:off x="4091682" y="4656857"/>
            <a:ext cx="189349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1309" name="Line 29"/>
          <p:cNvSpPr>
            <a:spLocks noChangeShapeType="1"/>
          </p:cNvSpPr>
          <p:nvPr/>
        </p:nvSpPr>
        <p:spPr bwMode="auto">
          <a:xfrm>
            <a:off x="4091682" y="4807669"/>
            <a:ext cx="189349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1310" name="Line 30"/>
          <p:cNvSpPr>
            <a:spLocks noChangeShapeType="1"/>
          </p:cNvSpPr>
          <p:nvPr/>
        </p:nvSpPr>
        <p:spPr bwMode="auto">
          <a:xfrm>
            <a:off x="4091682" y="4955307"/>
            <a:ext cx="189349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1311" name="Line 31"/>
          <p:cNvSpPr>
            <a:spLocks noChangeShapeType="1"/>
          </p:cNvSpPr>
          <p:nvPr/>
        </p:nvSpPr>
        <p:spPr bwMode="auto">
          <a:xfrm>
            <a:off x="4091682" y="5102944"/>
            <a:ext cx="189349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1312" name="Line 32"/>
          <p:cNvSpPr>
            <a:spLocks noChangeShapeType="1"/>
          </p:cNvSpPr>
          <p:nvPr/>
        </p:nvSpPr>
        <p:spPr bwMode="auto">
          <a:xfrm>
            <a:off x="4091682" y="5252169"/>
            <a:ext cx="189349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1313" name="Line 33"/>
          <p:cNvSpPr>
            <a:spLocks noChangeShapeType="1"/>
          </p:cNvSpPr>
          <p:nvPr/>
        </p:nvSpPr>
        <p:spPr bwMode="auto">
          <a:xfrm>
            <a:off x="5039287" y="4509219"/>
            <a:ext cx="0" cy="4460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1314" name="Line 34"/>
          <p:cNvSpPr>
            <a:spLocks noChangeShapeType="1"/>
          </p:cNvSpPr>
          <p:nvPr/>
        </p:nvSpPr>
        <p:spPr bwMode="auto">
          <a:xfrm>
            <a:off x="4607619" y="4807669"/>
            <a:ext cx="0" cy="1476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1315" name="Line 35"/>
          <p:cNvSpPr>
            <a:spLocks noChangeShapeType="1"/>
          </p:cNvSpPr>
          <p:nvPr/>
        </p:nvSpPr>
        <p:spPr bwMode="auto">
          <a:xfrm>
            <a:off x="4607619" y="4509219"/>
            <a:ext cx="0" cy="1476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1316" name="Line 36"/>
          <p:cNvSpPr>
            <a:spLocks noChangeShapeType="1"/>
          </p:cNvSpPr>
          <p:nvPr/>
        </p:nvSpPr>
        <p:spPr bwMode="auto">
          <a:xfrm>
            <a:off x="4351371" y="4509219"/>
            <a:ext cx="0" cy="1476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1317" name="Line 37"/>
          <p:cNvSpPr>
            <a:spLocks noChangeShapeType="1"/>
          </p:cNvSpPr>
          <p:nvPr/>
        </p:nvSpPr>
        <p:spPr bwMode="auto">
          <a:xfrm>
            <a:off x="5183750" y="4656857"/>
            <a:ext cx="0" cy="1508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1318" name="Line 38"/>
          <p:cNvSpPr>
            <a:spLocks noChangeShapeType="1"/>
          </p:cNvSpPr>
          <p:nvPr/>
        </p:nvSpPr>
        <p:spPr bwMode="auto">
          <a:xfrm>
            <a:off x="5469235" y="5102945"/>
            <a:ext cx="0" cy="1492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481351" name="Group 71"/>
          <p:cNvGrpSpPr/>
          <p:nvPr/>
        </p:nvGrpSpPr>
        <p:grpSpPr bwMode="auto">
          <a:xfrm>
            <a:off x="765605" y="4661624"/>
            <a:ext cx="2447264" cy="400051"/>
            <a:chOff x="320" y="2574"/>
            <a:chExt cx="1423" cy="252"/>
          </a:xfrm>
        </p:grpSpPr>
        <p:sp>
          <p:nvSpPr>
            <p:cNvPr id="481296" name="Rectangle 16"/>
            <p:cNvSpPr>
              <a:spLocks noChangeArrowheads="1"/>
            </p:cNvSpPr>
            <p:nvPr/>
          </p:nvSpPr>
          <p:spPr bwMode="auto">
            <a:xfrm>
              <a:off x="892" y="2619"/>
              <a:ext cx="851" cy="186"/>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anose="02010609060101010101" pitchFamily="2" charset="-122"/>
                </a:rPr>
                <a:t>16 </a:t>
              </a:r>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481297" name="Text Box 17"/>
            <p:cNvSpPr txBox="1">
              <a:spLocks noChangeArrowheads="1"/>
            </p:cNvSpPr>
            <p:nvPr/>
          </p:nvSpPr>
          <p:spPr bwMode="auto">
            <a:xfrm>
              <a:off x="320" y="257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检验和</a:t>
              </a:r>
              <a:endParaRPr kumimoji="1" lang="zh-CN" altLang="en-US" sz="2000" b="1">
                <a:solidFill>
                  <a:srgbClr val="0000CC"/>
                </a:solidFill>
                <a:latin typeface="+mn-lt"/>
                <a:ea typeface="黑体" panose="02010609060101010101" pitchFamily="2" charset="-122"/>
              </a:endParaRPr>
            </a:p>
          </p:txBody>
        </p:sp>
      </p:grpSp>
      <p:sp>
        <p:nvSpPr>
          <p:cNvPr id="481319" name="Line 39"/>
          <p:cNvSpPr>
            <a:spLocks noChangeShapeType="1"/>
          </p:cNvSpPr>
          <p:nvPr/>
        </p:nvSpPr>
        <p:spPr bwMode="auto">
          <a:xfrm>
            <a:off x="3231786" y="4893394"/>
            <a:ext cx="2323439"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1320" name="Rectangle 40"/>
          <p:cNvSpPr>
            <a:spLocks noChangeArrowheads="1"/>
          </p:cNvSpPr>
          <p:nvPr/>
        </p:nvSpPr>
        <p:spPr bwMode="auto">
          <a:xfrm>
            <a:off x="7667129" y="1388195"/>
            <a:ext cx="1463542" cy="296863"/>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anose="02010609060101010101" pitchFamily="2" charset="-122"/>
              </a:rPr>
              <a:t>16 </a:t>
            </a:r>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481321" name="Text Box 41"/>
          <p:cNvSpPr txBox="1">
            <a:spLocks noChangeArrowheads="1"/>
          </p:cNvSpPr>
          <p:nvPr/>
        </p:nvSpPr>
        <p:spPr bwMode="auto">
          <a:xfrm>
            <a:off x="6919019" y="1327870"/>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字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sp>
        <p:nvSpPr>
          <p:cNvPr id="481322" name="Rectangle 42"/>
          <p:cNvSpPr>
            <a:spLocks noChangeArrowheads="1"/>
          </p:cNvSpPr>
          <p:nvPr/>
        </p:nvSpPr>
        <p:spPr bwMode="auto">
          <a:xfrm>
            <a:off x="7667129" y="1805708"/>
            <a:ext cx="1463542" cy="29527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anose="02010609060101010101" pitchFamily="2" charset="-122"/>
              </a:rPr>
              <a:t>16 </a:t>
            </a:r>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481323" name="Text Box 43"/>
          <p:cNvSpPr txBox="1">
            <a:spLocks noChangeArrowheads="1"/>
          </p:cNvSpPr>
          <p:nvPr/>
        </p:nvSpPr>
        <p:spPr bwMode="auto">
          <a:xfrm>
            <a:off x="6919019" y="1743795"/>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字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nvGrpSpPr>
          <p:cNvPr id="481353" name="Group 73"/>
          <p:cNvGrpSpPr/>
          <p:nvPr/>
        </p:nvGrpSpPr>
        <p:grpSpPr bwMode="auto">
          <a:xfrm>
            <a:off x="6671370" y="2324822"/>
            <a:ext cx="2459302" cy="400051"/>
            <a:chOff x="3754" y="1102"/>
            <a:chExt cx="1430" cy="252"/>
          </a:xfrm>
        </p:grpSpPr>
        <p:sp>
          <p:nvSpPr>
            <p:cNvPr id="481324" name="Rectangle 44"/>
            <p:cNvSpPr>
              <a:spLocks noChangeArrowheads="1"/>
            </p:cNvSpPr>
            <p:nvPr/>
          </p:nvSpPr>
          <p:spPr bwMode="auto">
            <a:xfrm>
              <a:off x="4333" y="1158"/>
              <a:ext cx="851" cy="186"/>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anose="02010609060101010101" pitchFamily="2" charset="-122"/>
                </a:rPr>
                <a:t>16 </a:t>
              </a:r>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481325" name="Text Box 45"/>
            <p:cNvSpPr txBox="1">
              <a:spLocks noChangeArrowheads="1"/>
            </p:cNvSpPr>
            <p:nvPr/>
          </p:nvSpPr>
          <p:spPr bwMode="auto">
            <a:xfrm>
              <a:off x="3754" y="1102"/>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检验和</a:t>
              </a:r>
              <a:endParaRPr kumimoji="1" lang="zh-CN" altLang="en-US" sz="2000" b="1">
                <a:solidFill>
                  <a:srgbClr val="0000CC"/>
                </a:solidFill>
                <a:latin typeface="+mn-lt"/>
                <a:ea typeface="黑体" panose="02010609060101010101" pitchFamily="2" charset="-122"/>
              </a:endParaRPr>
            </a:p>
          </p:txBody>
        </p:sp>
      </p:grpSp>
      <p:sp>
        <p:nvSpPr>
          <p:cNvPr id="481326" name="Rectangle 46"/>
          <p:cNvSpPr>
            <a:spLocks noChangeArrowheads="1"/>
          </p:cNvSpPr>
          <p:nvPr/>
        </p:nvSpPr>
        <p:spPr bwMode="auto">
          <a:xfrm>
            <a:off x="7667129" y="3021732"/>
            <a:ext cx="1463542" cy="29686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anose="02010609060101010101" pitchFamily="2" charset="-122"/>
              </a:rPr>
              <a:t>16 </a:t>
            </a:r>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481327" name="Text Box 47"/>
          <p:cNvSpPr txBox="1">
            <a:spLocks noChangeArrowheads="1"/>
          </p:cNvSpPr>
          <p:nvPr/>
        </p:nvSpPr>
        <p:spPr bwMode="auto">
          <a:xfrm>
            <a:off x="6919019" y="2961408"/>
            <a:ext cx="6703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字 </a:t>
            </a:r>
            <a:r>
              <a:rPr kumimoji="1" lang="en-US" altLang="zh-CN" sz="2000" b="1">
                <a:solidFill>
                  <a:srgbClr val="0000CC"/>
                </a:solidFill>
                <a:latin typeface="+mn-lt"/>
                <a:ea typeface="黑体" panose="02010609060101010101" pitchFamily="2" charset="-122"/>
              </a:rPr>
              <a:t>n</a:t>
            </a:r>
            <a:endParaRPr kumimoji="1" lang="en-US" altLang="zh-CN" sz="2000" b="1">
              <a:solidFill>
                <a:srgbClr val="0000CC"/>
              </a:solidFill>
              <a:latin typeface="+mn-lt"/>
              <a:ea typeface="黑体" panose="02010609060101010101" pitchFamily="2" charset="-122"/>
            </a:endParaRPr>
          </a:p>
        </p:txBody>
      </p:sp>
      <p:grpSp>
        <p:nvGrpSpPr>
          <p:cNvPr id="481354" name="Group 74"/>
          <p:cNvGrpSpPr/>
          <p:nvPr/>
        </p:nvGrpSpPr>
        <p:grpSpPr bwMode="auto">
          <a:xfrm>
            <a:off x="6416840" y="3551956"/>
            <a:ext cx="2713831" cy="708024"/>
            <a:chOff x="3606" y="1875"/>
            <a:chExt cx="1578" cy="446"/>
          </a:xfrm>
        </p:grpSpPr>
        <p:sp>
          <p:nvSpPr>
            <p:cNvPr id="481328" name="Rectangle 48"/>
            <p:cNvSpPr>
              <a:spLocks noChangeArrowheads="1"/>
            </p:cNvSpPr>
            <p:nvPr/>
          </p:nvSpPr>
          <p:spPr bwMode="auto">
            <a:xfrm>
              <a:off x="4333" y="2000"/>
              <a:ext cx="851" cy="1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anose="02010609060101010101" pitchFamily="2" charset="-122"/>
                </a:rPr>
                <a:t>16 </a:t>
              </a:r>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481329" name="Text Box 49"/>
            <p:cNvSpPr txBox="1">
              <a:spLocks noChangeArrowheads="1"/>
            </p:cNvSpPr>
            <p:nvPr/>
          </p:nvSpPr>
          <p:spPr bwMode="auto">
            <a:xfrm>
              <a:off x="3606" y="1875"/>
              <a:ext cx="70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反码算术</a:t>
              </a:r>
              <a:endParaRPr kumimoji="1" lang="zh-CN" altLang="en-US" sz="2000" b="1">
                <a:solidFill>
                  <a:srgbClr val="0000CC"/>
                </a:solidFill>
                <a:latin typeface="+mn-lt"/>
                <a:ea typeface="黑体" panose="02010609060101010101" pitchFamily="2" charset="-122"/>
              </a:endParaRPr>
            </a:p>
            <a:p>
              <a:r>
                <a:rPr kumimoji="1" lang="zh-CN" altLang="en-US" sz="2000" b="1">
                  <a:solidFill>
                    <a:srgbClr val="0000CC"/>
                  </a:solidFill>
                  <a:latin typeface="+mn-lt"/>
                  <a:ea typeface="黑体" panose="02010609060101010101" pitchFamily="2" charset="-122"/>
                </a:rPr>
                <a:t>运算求和</a:t>
              </a:r>
              <a:endParaRPr kumimoji="1" lang="zh-CN" altLang="en-US" sz="2000" b="1">
                <a:solidFill>
                  <a:srgbClr val="0000CC"/>
                </a:solidFill>
                <a:latin typeface="+mn-lt"/>
                <a:ea typeface="黑体" panose="02010609060101010101" pitchFamily="2" charset="-122"/>
              </a:endParaRPr>
            </a:p>
          </p:txBody>
        </p:sp>
      </p:grpSp>
      <p:grpSp>
        <p:nvGrpSpPr>
          <p:cNvPr id="481356" name="Group 76"/>
          <p:cNvGrpSpPr/>
          <p:nvPr/>
        </p:nvGrpSpPr>
        <p:grpSpPr bwMode="auto">
          <a:xfrm>
            <a:off x="6958575" y="4661624"/>
            <a:ext cx="2172096" cy="400051"/>
            <a:chOff x="3921" y="2574"/>
            <a:chExt cx="1263" cy="252"/>
          </a:xfrm>
        </p:grpSpPr>
        <p:sp>
          <p:nvSpPr>
            <p:cNvPr id="481330" name="Rectangle 50"/>
            <p:cNvSpPr>
              <a:spLocks noChangeArrowheads="1"/>
            </p:cNvSpPr>
            <p:nvPr/>
          </p:nvSpPr>
          <p:spPr bwMode="auto">
            <a:xfrm>
              <a:off x="4333" y="2619"/>
              <a:ext cx="851" cy="186"/>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anose="02010609060101010101" pitchFamily="2" charset="-122"/>
                </a:rPr>
                <a:t>16 </a:t>
              </a:r>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481331" name="Text Box 51"/>
            <p:cNvSpPr txBox="1">
              <a:spLocks noChangeArrowheads="1"/>
            </p:cNvSpPr>
            <p:nvPr/>
          </p:nvSpPr>
          <p:spPr bwMode="auto">
            <a:xfrm>
              <a:off x="3921" y="2574"/>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结果</a:t>
              </a:r>
              <a:endParaRPr kumimoji="1" lang="zh-CN" altLang="en-US" sz="2000" b="1">
                <a:solidFill>
                  <a:srgbClr val="0000CC"/>
                </a:solidFill>
                <a:latin typeface="+mn-lt"/>
                <a:ea typeface="黑体" panose="02010609060101010101" pitchFamily="2" charset="-122"/>
              </a:endParaRPr>
            </a:p>
          </p:txBody>
        </p:sp>
      </p:grpSp>
      <p:sp>
        <p:nvSpPr>
          <p:cNvPr id="481333" name="Text Box 53"/>
          <p:cNvSpPr txBox="1">
            <a:spLocks noChangeArrowheads="1"/>
          </p:cNvSpPr>
          <p:nvPr/>
        </p:nvSpPr>
        <p:spPr bwMode="auto">
          <a:xfrm>
            <a:off x="8050642" y="202002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a:t>
            </a:r>
            <a:endParaRPr kumimoji="1" lang="en-US" altLang="zh-CN" sz="2000" b="1">
              <a:solidFill>
                <a:srgbClr val="0000CC"/>
              </a:solidFill>
              <a:latin typeface="+mn-lt"/>
              <a:ea typeface="黑体" panose="02010609060101010101" pitchFamily="2" charset="-122"/>
            </a:endParaRPr>
          </a:p>
        </p:txBody>
      </p:sp>
      <p:sp>
        <p:nvSpPr>
          <p:cNvPr id="481334" name="Text Box 54"/>
          <p:cNvSpPr txBox="1">
            <a:spLocks noChangeArrowheads="1"/>
          </p:cNvSpPr>
          <p:nvPr/>
        </p:nvSpPr>
        <p:spPr bwMode="auto">
          <a:xfrm>
            <a:off x="8033444" y="261057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a:t>
            </a:r>
            <a:endParaRPr kumimoji="1" lang="en-US" altLang="zh-CN" sz="2000" b="1">
              <a:solidFill>
                <a:srgbClr val="0000CC"/>
              </a:solidFill>
              <a:latin typeface="+mn-lt"/>
              <a:ea typeface="黑体" panose="02010609060101010101" pitchFamily="2" charset="-122"/>
            </a:endParaRPr>
          </a:p>
        </p:txBody>
      </p:sp>
      <p:sp>
        <p:nvSpPr>
          <p:cNvPr id="481335" name="Line 55"/>
          <p:cNvSpPr>
            <a:spLocks noChangeShapeType="1"/>
          </p:cNvSpPr>
          <p:nvPr/>
        </p:nvSpPr>
        <p:spPr bwMode="auto">
          <a:xfrm>
            <a:off x="6863986" y="3455119"/>
            <a:ext cx="279982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481355" name="Group 75"/>
          <p:cNvGrpSpPr/>
          <p:nvPr/>
        </p:nvGrpSpPr>
        <p:grpSpPr bwMode="auto">
          <a:xfrm>
            <a:off x="7352407" y="4152032"/>
            <a:ext cx="1174618" cy="501650"/>
            <a:chOff x="4150" y="2253"/>
            <a:chExt cx="683" cy="316"/>
          </a:xfrm>
        </p:grpSpPr>
        <p:sp>
          <p:nvSpPr>
            <p:cNvPr id="481332" name="AutoShape 52"/>
            <p:cNvSpPr>
              <a:spLocks noChangeArrowheads="1"/>
            </p:cNvSpPr>
            <p:nvPr/>
          </p:nvSpPr>
          <p:spPr bwMode="auto">
            <a:xfrm>
              <a:off x="4733" y="2253"/>
              <a:ext cx="100" cy="316"/>
            </a:xfrm>
            <a:prstGeom prst="downArrow">
              <a:avLst>
                <a:gd name="adj1" fmla="val 50000"/>
                <a:gd name="adj2" fmla="val 79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1336" name="Text Box 56"/>
            <p:cNvSpPr txBox="1">
              <a:spLocks noChangeArrowheads="1"/>
            </p:cNvSpPr>
            <p:nvPr/>
          </p:nvSpPr>
          <p:spPr bwMode="auto">
            <a:xfrm>
              <a:off x="4150" y="226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取反码</a:t>
              </a:r>
              <a:endParaRPr kumimoji="1" lang="zh-CN" altLang="en-US" sz="2000" b="1">
                <a:solidFill>
                  <a:srgbClr val="0000CC"/>
                </a:solidFill>
                <a:latin typeface="+mn-lt"/>
                <a:ea typeface="黑体" panose="02010609060101010101" pitchFamily="2" charset="-122"/>
              </a:endParaRPr>
            </a:p>
          </p:txBody>
        </p:sp>
      </p:grpSp>
      <p:sp>
        <p:nvSpPr>
          <p:cNvPr id="481337" name="AutoShape 57"/>
          <p:cNvSpPr/>
          <p:nvPr/>
        </p:nvSpPr>
        <p:spPr bwMode="auto">
          <a:xfrm>
            <a:off x="6649012" y="1402483"/>
            <a:ext cx="171979" cy="1931987"/>
          </a:xfrm>
          <a:prstGeom prst="leftBrace">
            <a:avLst>
              <a:gd name="adj1" fmla="val 10141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latin typeface="+mn-lt"/>
              <a:ea typeface="黑体" panose="02010609060101010101" pitchFamily="2" charset="-122"/>
            </a:endParaRPr>
          </a:p>
        </p:txBody>
      </p:sp>
      <p:sp>
        <p:nvSpPr>
          <p:cNvPr id="481338" name="Text Box 58"/>
          <p:cNvSpPr txBox="1">
            <a:spLocks noChangeArrowheads="1"/>
          </p:cNvSpPr>
          <p:nvPr/>
        </p:nvSpPr>
        <p:spPr bwMode="auto">
          <a:xfrm>
            <a:off x="4435640" y="5477595"/>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数据部分</a:t>
            </a:r>
            <a:endParaRPr kumimoji="1" lang="zh-CN" altLang="en-US" sz="2000" b="1">
              <a:solidFill>
                <a:srgbClr val="0000CC"/>
              </a:solidFill>
              <a:latin typeface="+mn-lt"/>
              <a:ea typeface="黑体" panose="02010609060101010101" pitchFamily="2" charset="-122"/>
            </a:endParaRPr>
          </a:p>
        </p:txBody>
      </p:sp>
      <p:sp>
        <p:nvSpPr>
          <p:cNvPr id="481339" name="AutoShape 59"/>
          <p:cNvSpPr/>
          <p:nvPr/>
        </p:nvSpPr>
        <p:spPr bwMode="auto">
          <a:xfrm>
            <a:off x="5985173" y="4523507"/>
            <a:ext cx="173698" cy="742950"/>
          </a:xfrm>
          <a:prstGeom prst="rightBrace">
            <a:avLst>
              <a:gd name="adj1" fmla="val 38614"/>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1340" name="Freeform 60"/>
          <p:cNvSpPr/>
          <p:nvPr/>
        </p:nvSpPr>
        <p:spPr bwMode="auto">
          <a:xfrm>
            <a:off x="6158872" y="2367682"/>
            <a:ext cx="491860" cy="2525712"/>
          </a:xfrm>
          <a:custGeom>
            <a:avLst/>
            <a:gdLst>
              <a:gd name="T0" fmla="*/ 0 w 464"/>
              <a:gd name="T1" fmla="*/ 1624 h 1624"/>
              <a:gd name="T2" fmla="*/ 56 w 464"/>
              <a:gd name="T3" fmla="*/ 1624 h 1624"/>
              <a:gd name="T4" fmla="*/ 56 w 464"/>
              <a:gd name="T5" fmla="*/ 0 h 1624"/>
              <a:gd name="T6" fmla="*/ 464 w 464"/>
              <a:gd name="T7" fmla="*/ 0 h 1624"/>
            </a:gdLst>
            <a:ahLst/>
            <a:cxnLst>
              <a:cxn ang="0">
                <a:pos x="T0" y="T1"/>
              </a:cxn>
              <a:cxn ang="0">
                <a:pos x="T2" y="T3"/>
              </a:cxn>
              <a:cxn ang="0">
                <a:pos x="T4" y="T5"/>
              </a:cxn>
              <a:cxn ang="0">
                <a:pos x="T6" y="T7"/>
              </a:cxn>
            </a:cxnLst>
            <a:rect l="0" t="0" r="r" b="b"/>
            <a:pathLst>
              <a:path w="464" h="1624">
                <a:moveTo>
                  <a:pt x="0" y="1624"/>
                </a:moveTo>
                <a:lnTo>
                  <a:pt x="56" y="1624"/>
                </a:lnTo>
                <a:lnTo>
                  <a:pt x="56" y="0"/>
                </a:lnTo>
                <a:lnTo>
                  <a:pt x="464" y="0"/>
                </a:lnTo>
              </a:path>
            </a:pathLst>
          </a:custGeom>
          <a:noFill/>
          <a:ln w="28575" cmpd="sng">
            <a:solidFill>
              <a:schemeClr val="tx1"/>
            </a:solidFill>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481352" name="Group 72"/>
          <p:cNvGrpSpPr/>
          <p:nvPr/>
        </p:nvGrpSpPr>
        <p:grpSpPr bwMode="auto">
          <a:xfrm>
            <a:off x="1235109" y="5312497"/>
            <a:ext cx="3092185" cy="708025"/>
            <a:chOff x="593" y="2984"/>
            <a:chExt cx="1798" cy="446"/>
          </a:xfrm>
        </p:grpSpPr>
        <p:sp>
          <p:nvSpPr>
            <p:cNvPr id="481343" name="Text Box 63"/>
            <p:cNvSpPr txBox="1">
              <a:spLocks noChangeArrowheads="1"/>
            </p:cNvSpPr>
            <p:nvPr/>
          </p:nvSpPr>
          <p:spPr bwMode="auto">
            <a:xfrm>
              <a:off x="593" y="2984"/>
              <a:ext cx="145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CC"/>
                  </a:solidFill>
                  <a:latin typeface="+mn-lt"/>
                  <a:ea typeface="黑体" panose="02010609060101010101" pitchFamily="2" charset="-122"/>
                </a:rPr>
                <a:t>数据部分</a:t>
              </a:r>
              <a:endParaRPr kumimoji="1" lang="zh-CN" altLang="en-US" sz="2000" b="1" dirty="0">
                <a:solidFill>
                  <a:srgbClr val="0000CC"/>
                </a:solidFill>
                <a:latin typeface="+mn-lt"/>
                <a:ea typeface="黑体" panose="02010609060101010101" pitchFamily="2" charset="-122"/>
              </a:endParaRPr>
            </a:p>
            <a:p>
              <a:pPr algn="ctr"/>
              <a:r>
                <a:rPr kumimoji="1" lang="zh-CN" altLang="en-US" sz="2000" b="1" dirty="0">
                  <a:solidFill>
                    <a:srgbClr val="0000CC"/>
                  </a:solidFill>
                  <a:latin typeface="+mn-lt"/>
                  <a:ea typeface="黑体" panose="02010609060101010101" pitchFamily="2" charset="-122"/>
                </a:rPr>
                <a:t>不参与检验和的计算</a:t>
              </a:r>
              <a:endParaRPr kumimoji="1" lang="zh-CN" altLang="en-US" sz="2000" b="1" dirty="0">
                <a:solidFill>
                  <a:srgbClr val="0000CC"/>
                </a:solidFill>
                <a:latin typeface="+mn-lt"/>
                <a:ea typeface="黑体" panose="02010609060101010101" pitchFamily="2" charset="-122"/>
              </a:endParaRPr>
            </a:p>
          </p:txBody>
        </p:sp>
        <p:sp>
          <p:nvSpPr>
            <p:cNvPr id="481344" name="Line 64"/>
            <p:cNvSpPr>
              <a:spLocks noChangeShapeType="1"/>
            </p:cNvSpPr>
            <p:nvPr/>
          </p:nvSpPr>
          <p:spPr bwMode="auto">
            <a:xfrm>
              <a:off x="2020" y="3266"/>
              <a:ext cx="371"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74" name="矩形 73"/>
          <p:cNvSpPr/>
          <p:nvPr/>
        </p:nvSpPr>
        <p:spPr>
          <a:xfrm>
            <a:off x="317174" y="97468"/>
            <a:ext cx="8380242" cy="461665"/>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square">
            <a:spAutoFit/>
          </a:bodyPr>
          <a:lstStyle/>
          <a:p>
            <a:pPr algn="ctr"/>
            <a:r>
              <a:rPr lang="en-US" altLang="zh-CN" sz="2400" b="1" dirty="0">
                <a:solidFill>
                  <a:srgbClr val="0000CC"/>
                </a:solidFill>
                <a:latin typeface="Arial" panose="020B0604020202020204" pitchFamily="34" charset="0"/>
                <a:ea typeface="黑体" panose="02010609060101010101" pitchFamily="2" charset="-122"/>
              </a:rPr>
              <a:t>IP </a:t>
            </a:r>
            <a:r>
              <a:rPr lang="zh-CN" altLang="en-US" sz="2400" b="1" dirty="0">
                <a:solidFill>
                  <a:srgbClr val="0000CC"/>
                </a:solidFill>
                <a:latin typeface="Arial" panose="020B0604020202020204" pitchFamily="34" charset="0"/>
                <a:ea typeface="黑体" panose="02010609060101010101" pitchFamily="2" charset="-122"/>
              </a:rPr>
              <a:t>数据报</a:t>
            </a:r>
            <a:r>
              <a:rPr lang="zh-CN" altLang="zh-CN" sz="2400" b="1" dirty="0">
                <a:solidFill>
                  <a:srgbClr val="0000CC"/>
                </a:solidFill>
                <a:latin typeface="Arial" panose="020B0604020202020204" pitchFamily="34" charset="0"/>
                <a:ea typeface="黑体" panose="02010609060101010101" pitchFamily="2" charset="-122"/>
              </a:rPr>
              <a:t>首部检验和的计算</a:t>
            </a:r>
            <a:r>
              <a:rPr lang="zh-CN" altLang="en-US" sz="2400" b="1" dirty="0">
                <a:solidFill>
                  <a:srgbClr val="0000CC"/>
                </a:solidFill>
                <a:latin typeface="Arial" panose="020B0604020202020204" pitchFamily="34" charset="0"/>
                <a:ea typeface="黑体" panose="02010609060101010101" pitchFamily="2" charset="-122"/>
              </a:rPr>
              <a:t>采用 </a:t>
            </a:r>
            <a:r>
              <a:rPr lang="en-US" altLang="zh-CN" sz="2400" b="1" dirty="0">
                <a:solidFill>
                  <a:srgbClr val="0000CC"/>
                </a:solidFill>
                <a:latin typeface="Arial" panose="020B0604020202020204" pitchFamily="34" charset="0"/>
                <a:ea typeface="黑体" panose="02010609060101010101" pitchFamily="2" charset="-122"/>
              </a:rPr>
              <a:t>16 </a:t>
            </a:r>
            <a:r>
              <a:rPr lang="zh-CN" altLang="en-US" sz="2400" b="1" dirty="0">
                <a:solidFill>
                  <a:srgbClr val="0000CC"/>
                </a:solidFill>
                <a:latin typeface="Arial" panose="020B0604020202020204" pitchFamily="34" charset="0"/>
                <a:ea typeface="黑体" panose="02010609060101010101" pitchFamily="2" charset="-122"/>
              </a:rPr>
              <a:t>位</a:t>
            </a:r>
            <a:r>
              <a:rPr lang="zh-CN" altLang="zh-CN" sz="2400" b="1" dirty="0">
                <a:solidFill>
                  <a:srgbClr val="C00000"/>
                </a:solidFill>
                <a:latin typeface="Arial" panose="020B0604020202020204" pitchFamily="34" charset="0"/>
                <a:ea typeface="黑体" panose="02010609060101010101" pitchFamily="2" charset="-122"/>
              </a:rPr>
              <a:t>二进制反码求和</a:t>
            </a:r>
            <a:r>
              <a:rPr lang="zh-CN" altLang="en-US" sz="2400" b="1" dirty="0">
                <a:solidFill>
                  <a:srgbClr val="C00000"/>
                </a:solidFill>
                <a:latin typeface="Arial" panose="020B0604020202020204" pitchFamily="34" charset="0"/>
                <a:ea typeface="黑体" panose="02010609060101010101" pitchFamily="2" charset="-122"/>
              </a:rPr>
              <a:t>算法</a:t>
            </a:r>
            <a:endParaRPr lang="zh-CN" altLang="en-US" sz="2400" b="1" dirty="0">
              <a:solidFill>
                <a:srgbClr val="C00000"/>
              </a:solidFill>
              <a:latin typeface="Arial" panose="020B0604020202020204" pitchFamily="34" charset="0"/>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grpSp>
        <p:nvGrpSpPr>
          <p:cNvPr id="481357" name="Group 77"/>
          <p:cNvGrpSpPr/>
          <p:nvPr/>
        </p:nvGrpSpPr>
        <p:grpSpPr bwMode="auto">
          <a:xfrm>
            <a:off x="7166669" y="5136282"/>
            <a:ext cx="2682875" cy="1389062"/>
            <a:chOff x="4042" y="2873"/>
            <a:chExt cx="1560" cy="875"/>
          </a:xfrm>
        </p:grpSpPr>
        <p:sp>
          <p:nvSpPr>
            <p:cNvPr id="481341" name="AutoShape 61"/>
            <p:cNvSpPr>
              <a:spLocks noChangeArrowheads="1"/>
            </p:cNvSpPr>
            <p:nvPr/>
          </p:nvSpPr>
          <p:spPr bwMode="auto">
            <a:xfrm>
              <a:off x="4742" y="2873"/>
              <a:ext cx="101" cy="316"/>
            </a:xfrm>
            <a:prstGeom prst="downArrow">
              <a:avLst>
                <a:gd name="adj1" fmla="val 50000"/>
                <a:gd name="adj2" fmla="val 7821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1342" name="Rectangle 62"/>
            <p:cNvSpPr>
              <a:spLocks noChangeArrowheads="1"/>
            </p:cNvSpPr>
            <p:nvPr/>
          </p:nvSpPr>
          <p:spPr bwMode="auto">
            <a:xfrm>
              <a:off x="4042" y="3235"/>
              <a:ext cx="1560" cy="513"/>
            </a:xfrm>
            <a:prstGeom prst="rect">
              <a:avLst/>
            </a:prstGeom>
            <a:solidFill>
              <a:srgbClr val="CCECFF"/>
            </a:solidFill>
            <a:ln w="12700">
              <a:solidFill>
                <a:srgbClr val="333399"/>
              </a:solidFill>
              <a:miter lim="800000"/>
            </a:ln>
            <a:effectLst>
              <a:outerShdw dist="35921" dir="2700000" algn="ctr" rotWithShape="0">
                <a:schemeClr val="bg2"/>
              </a:outerShdw>
            </a:effectLst>
          </p:spPr>
          <p:txBody>
            <a:bodyPr wrap="none" anchor="ctr"/>
            <a:lstStyle/>
            <a:p>
              <a:r>
                <a:rPr kumimoji="1" lang="zh-CN" altLang="en-US" sz="2000" b="1">
                  <a:solidFill>
                    <a:srgbClr val="0000CC"/>
                  </a:solidFill>
                  <a:latin typeface="+mn-lt"/>
                  <a:ea typeface="黑体" panose="02010609060101010101" pitchFamily="2" charset="-122"/>
                </a:rPr>
                <a:t>若结果为 </a:t>
              </a:r>
              <a:r>
                <a:rPr kumimoji="1" lang="en-US" altLang="zh-CN" sz="2000" b="1">
                  <a:solidFill>
                    <a:srgbClr val="0000CC"/>
                  </a:solidFill>
                  <a:latin typeface="+mn-lt"/>
                  <a:ea typeface="黑体" panose="02010609060101010101" pitchFamily="2" charset="-122"/>
                </a:rPr>
                <a:t>0, </a:t>
              </a:r>
              <a:r>
                <a:rPr kumimoji="1" lang="zh-CN" altLang="en-US" sz="2000" b="1">
                  <a:solidFill>
                    <a:srgbClr val="0000CC"/>
                  </a:solidFill>
                  <a:latin typeface="+mn-lt"/>
                  <a:ea typeface="黑体" panose="02010609060101010101" pitchFamily="2" charset="-122"/>
                </a:rPr>
                <a:t>则保留；</a:t>
              </a:r>
              <a:endParaRPr kumimoji="1" lang="zh-CN" altLang="en-US" sz="2000" b="1">
                <a:solidFill>
                  <a:srgbClr val="0000CC"/>
                </a:solidFill>
                <a:latin typeface="+mn-lt"/>
                <a:ea typeface="黑体" panose="02010609060101010101" pitchFamily="2" charset="-122"/>
              </a:endParaRPr>
            </a:p>
            <a:p>
              <a:r>
                <a:rPr kumimoji="1" lang="zh-CN" altLang="en-US" sz="2000" b="1">
                  <a:solidFill>
                    <a:srgbClr val="0000CC"/>
                  </a:solidFill>
                  <a:latin typeface="+mn-lt"/>
                  <a:ea typeface="黑体" panose="02010609060101010101" pitchFamily="2" charset="-122"/>
                </a:rPr>
                <a:t>否则，丢弃该数据报</a:t>
              </a:r>
              <a:endParaRPr kumimoji="1" lang="zh-CN" altLang="en-US" sz="2000" b="1">
                <a:solidFill>
                  <a:srgbClr val="0000CC"/>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nodeType="clickEffect">
                                  <p:stCondLst>
                                    <p:cond delay="0"/>
                                  </p:stCondLst>
                                  <p:childTnLst>
                                    <p:anim calcmode="discrete" valueType="str">
                                      <p:cBhvr>
                                        <p:cTn id="6" dur="1000" fill="hold"/>
                                        <p:tgtEl>
                                          <p:spTgt spid="48134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481348"/>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2000" fill="hold" nodeType="clickEffect">
                                  <p:stCondLst>
                                    <p:cond delay="0"/>
                                  </p:stCondLst>
                                  <p:childTnLst>
                                    <p:anim calcmode="discrete" valueType="str">
                                      <p:cBhvr>
                                        <p:cTn id="14" dur="1000" fill="hold"/>
                                        <p:tgtEl>
                                          <p:spTgt spid="481352"/>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2000" fill="hold" nodeType="clickEffect">
                                  <p:stCondLst>
                                    <p:cond delay="0"/>
                                  </p:stCondLst>
                                  <p:childTnLst>
                                    <p:anim calcmode="discrete" valueType="str">
                                      <p:cBhvr>
                                        <p:cTn id="18" dur="1000" fill="hold"/>
                                        <p:tgtEl>
                                          <p:spTgt spid="481349"/>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2000" fill="hold" nodeType="clickEffect">
                                  <p:stCondLst>
                                    <p:cond delay="0"/>
                                  </p:stCondLst>
                                  <p:childTnLst>
                                    <p:anim calcmode="discrete" valueType="str">
                                      <p:cBhvr>
                                        <p:cTn id="22" dur="1000" fill="hold"/>
                                        <p:tgtEl>
                                          <p:spTgt spid="481351"/>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19"/>
                                        </p:tgtEl>
                                        <p:attrNameLst>
                                          <p:attrName>style.visibility</p:attrName>
                                        </p:attrNameLst>
                                      </p:cBhvr>
                                      <p:to>
                                        <p:strVal val="visible"/>
                                      </p:to>
                                    </p:set>
                                    <p:animEffect transition="in" filter="wipe(left)">
                                      <p:cBhvr>
                                        <p:cTn id="27" dur="2000"/>
                                        <p:tgtEl>
                                          <p:spTgt spid="481319"/>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emph" presetSubtype="0" repeatCount="2000" fill="hold" nodeType="clickEffect">
                                  <p:stCondLst>
                                    <p:cond delay="0"/>
                                  </p:stCondLst>
                                  <p:childTnLst>
                                    <p:anim calcmode="discrete" valueType="str">
                                      <p:cBhvr>
                                        <p:cTn id="31" dur="1000" fill="hold"/>
                                        <p:tgtEl>
                                          <p:spTgt spid="481353"/>
                                        </p:tgtEl>
                                        <p:attrNameLst>
                                          <p:attrName>style.visibility</p:attrName>
                                        </p:attrNameLst>
                                      </p:cBhvr>
                                      <p:tavLst>
                                        <p:tav tm="0">
                                          <p:val>
                                            <p:strVal val="hidden"/>
                                          </p:val>
                                        </p:tav>
                                        <p:tav tm="50000">
                                          <p:val>
                                            <p:strVal val="visible"/>
                                          </p:val>
                                        </p:tav>
                                      </p:tavLst>
                                    </p:anim>
                                  </p:childTnLst>
                                </p:cTn>
                              </p:par>
                            </p:childTnLst>
                          </p:cTn>
                        </p:par>
                      </p:childTnLst>
                    </p:cTn>
                  </p:par>
                  <p:par>
                    <p:cTn id="32" fill="hold">
                      <p:stCondLst>
                        <p:cond delay="indefinite"/>
                      </p:stCondLst>
                      <p:childTnLst>
                        <p:par>
                          <p:cTn id="33" fill="hold">
                            <p:stCondLst>
                              <p:cond delay="0"/>
                            </p:stCondLst>
                            <p:childTnLst>
                              <p:par>
                                <p:cTn id="34" presetID="35" presetClass="emph" presetSubtype="0" repeatCount="2000" fill="hold" nodeType="clickEffect">
                                  <p:stCondLst>
                                    <p:cond delay="0"/>
                                  </p:stCondLst>
                                  <p:childTnLst>
                                    <p:anim calcmode="discrete" valueType="str">
                                      <p:cBhvr>
                                        <p:cTn id="35" dur="1000" fill="hold"/>
                                        <p:tgtEl>
                                          <p:spTgt spid="481354"/>
                                        </p:tgtEl>
                                        <p:attrNameLst>
                                          <p:attrName>style.visibility</p:attrName>
                                        </p:attrNameLst>
                                      </p:cBhvr>
                                      <p:tavLst>
                                        <p:tav tm="0">
                                          <p:val>
                                            <p:strVal val="hidden"/>
                                          </p:val>
                                        </p:tav>
                                        <p:tav tm="50000">
                                          <p:val>
                                            <p:strVal val="visible"/>
                                          </p:val>
                                        </p:tav>
                                      </p:tavLst>
                                    </p:anim>
                                  </p:childTnLst>
                                </p:cTn>
                              </p:par>
                            </p:childTnLst>
                          </p:cTn>
                        </p:par>
                      </p:childTnLst>
                    </p:cTn>
                  </p:par>
                  <p:par>
                    <p:cTn id="36" fill="hold">
                      <p:stCondLst>
                        <p:cond delay="indefinite"/>
                      </p:stCondLst>
                      <p:childTnLst>
                        <p:par>
                          <p:cTn id="37" fill="hold">
                            <p:stCondLst>
                              <p:cond delay="0"/>
                            </p:stCondLst>
                            <p:childTnLst>
                              <p:par>
                                <p:cTn id="38" presetID="35" presetClass="emph" presetSubtype="0" repeatCount="2000" fill="hold" nodeType="clickEffect">
                                  <p:stCondLst>
                                    <p:cond delay="0"/>
                                  </p:stCondLst>
                                  <p:childTnLst>
                                    <p:anim calcmode="discrete" valueType="str">
                                      <p:cBhvr>
                                        <p:cTn id="39" dur="1000" fill="hold"/>
                                        <p:tgtEl>
                                          <p:spTgt spid="481355"/>
                                        </p:tgtEl>
                                        <p:attrNameLst>
                                          <p:attrName>style.visibility</p:attrName>
                                        </p:attrNameLst>
                                      </p:cBhvr>
                                      <p:tavLst>
                                        <p:tav tm="0">
                                          <p:val>
                                            <p:strVal val="hidden"/>
                                          </p:val>
                                        </p:tav>
                                        <p:tav tm="50000">
                                          <p:val>
                                            <p:strVal val="visible"/>
                                          </p:val>
                                        </p:tav>
                                      </p:tavLst>
                                    </p:anim>
                                  </p:childTnLst>
                                </p:cTn>
                              </p:par>
                            </p:childTnLst>
                          </p:cTn>
                        </p:par>
                      </p:childTnLst>
                    </p:cTn>
                  </p:par>
                  <p:par>
                    <p:cTn id="40" fill="hold">
                      <p:stCondLst>
                        <p:cond delay="indefinite"/>
                      </p:stCondLst>
                      <p:childTnLst>
                        <p:par>
                          <p:cTn id="41" fill="hold">
                            <p:stCondLst>
                              <p:cond delay="0"/>
                            </p:stCondLst>
                            <p:childTnLst>
                              <p:par>
                                <p:cTn id="42" presetID="35" presetClass="emph" presetSubtype="0" repeatCount="2000" fill="hold" nodeType="clickEffect">
                                  <p:stCondLst>
                                    <p:cond delay="0"/>
                                  </p:stCondLst>
                                  <p:childTnLst>
                                    <p:anim calcmode="discrete" valueType="str">
                                      <p:cBhvr>
                                        <p:cTn id="43" dur="1000" fill="hold"/>
                                        <p:tgtEl>
                                          <p:spTgt spid="481356"/>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35" presetClass="emph" presetSubtype="0" repeatCount="2000" fill="hold" nodeType="clickEffect">
                                  <p:stCondLst>
                                    <p:cond delay="0"/>
                                  </p:stCondLst>
                                  <p:childTnLst>
                                    <p:anim calcmode="discrete" valueType="str">
                                      <p:cBhvr>
                                        <p:cTn id="47" dur="1000" fill="hold"/>
                                        <p:tgtEl>
                                          <p:spTgt spid="4813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60796"/>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716558"/>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659159"/>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649633"/>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303933"/>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100483"/>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54339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8789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42604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70546"/>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657571"/>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657571"/>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552921"/>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657571"/>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65783"/>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110008"/>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7022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7022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7022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7022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7022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7022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7022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84558"/>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60808"/>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65621"/>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65621"/>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6080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84558"/>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8455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6080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9435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65621"/>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302440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65733"/>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94358"/>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255933"/>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6550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4035646"/>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4045172"/>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437283"/>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628997"/>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sp>
        <p:nvSpPr>
          <p:cNvPr id="380001" name="AutoShape 97"/>
          <p:cNvSpPr/>
          <p:nvPr/>
        </p:nvSpPr>
        <p:spPr bwMode="auto">
          <a:xfrm>
            <a:off x="998834" y="1700433"/>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60" name="Group 77"/>
          <p:cNvGrpSpPr/>
          <p:nvPr/>
        </p:nvGrpSpPr>
        <p:grpSpPr bwMode="auto">
          <a:xfrm>
            <a:off x="1209014" y="2995835"/>
            <a:ext cx="8521567" cy="2665413"/>
            <a:chOff x="703" y="1706"/>
            <a:chExt cx="4955" cy="1679"/>
          </a:xfrm>
        </p:grpSpPr>
        <p:sp>
          <p:nvSpPr>
            <p:cNvPr id="61" name="Text Box 74"/>
            <p:cNvSpPr txBox="1">
              <a:spLocks noChangeArrowheads="1"/>
            </p:cNvSpPr>
            <p:nvPr/>
          </p:nvSpPr>
          <p:spPr bwMode="auto">
            <a:xfrm>
              <a:off x="1175" y="3094"/>
              <a:ext cx="26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defRPr sz="2400" b="1">
                  <a:solidFill>
                    <a:srgbClr val="0000CC"/>
                  </a:solidFill>
                  <a:latin typeface="+mn-lt"/>
                  <a:ea typeface="黑体" panose="02010609060101010101" pitchFamily="2" charset="-122"/>
                </a:defRPr>
              </a:lvl1pPr>
            </a:lstStyle>
            <a:p>
              <a:r>
                <a:rPr lang="zh-CN" altLang="en-US" dirty="0"/>
                <a:t>源地址和目的地址都各占 </a:t>
              </a:r>
              <a:r>
                <a:rPr lang="en-US" altLang="zh-CN" dirty="0"/>
                <a:t>4 </a:t>
              </a:r>
              <a:r>
                <a:rPr lang="zh-CN" altLang="en-US" dirty="0"/>
                <a:t>字节</a:t>
              </a:r>
              <a:endParaRPr lang="zh-CN" altLang="en-US" dirty="0"/>
            </a:p>
          </p:txBody>
        </p:sp>
        <p:sp>
          <p:nvSpPr>
            <p:cNvPr id="62" name="Rectangle 75"/>
            <p:cNvSpPr>
              <a:spLocks noChangeArrowheads="1"/>
            </p:cNvSpPr>
            <p:nvPr/>
          </p:nvSpPr>
          <p:spPr bwMode="auto">
            <a:xfrm>
              <a:off x="703" y="1706"/>
              <a:ext cx="4955" cy="545"/>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a:t>
            </a:r>
            <a:br>
              <a:rPr lang="en-US" altLang="zh-CN" sz="3600" dirty="0"/>
            </a:br>
            <a:r>
              <a:rPr lang="zh-CN" altLang="en-US" sz="3600" dirty="0"/>
              <a:t>中的各字段 </a:t>
            </a:r>
            <a:endParaRPr lang="zh-CN" altLang="en-US" sz="3600" dirty="0"/>
          </a:p>
        </p:txBody>
      </p:sp>
      <p:sp>
        <p:nvSpPr>
          <p:cNvPr id="2" name="内容占位符 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50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092" name="Rectangle 212"/>
          <p:cNvSpPr>
            <a:spLocks noGrp="1" noChangeArrowheads="1"/>
          </p:cNvSpPr>
          <p:nvPr>
            <p:ph type="title"/>
          </p:nvPr>
        </p:nvSpPr>
        <p:spPr/>
        <p:txBody>
          <a:bodyPr/>
          <a:lstStyle/>
          <a:p>
            <a:r>
              <a:rPr lang="en-US" altLang="zh-CN" dirty="0"/>
              <a:t>2.  IP </a:t>
            </a:r>
            <a:r>
              <a:rPr lang="zh-CN" altLang="en-US" dirty="0"/>
              <a:t>数据报首部的可变部分 </a:t>
            </a:r>
            <a:endParaRPr lang="zh-CN" altLang="en-US" dirty="0"/>
          </a:p>
        </p:txBody>
      </p:sp>
      <p:sp>
        <p:nvSpPr>
          <p:cNvPr id="251093" name="Rectangle 213"/>
          <p:cNvSpPr>
            <a:spLocks noGrp="1" noChangeArrowheads="1"/>
          </p:cNvSpPr>
          <p:nvPr>
            <p:ph idx="1"/>
          </p:nvPr>
        </p:nvSpPr>
        <p:spPr>
          <a:xfrm>
            <a:off x="1031983" y="1844824"/>
            <a:ext cx="8346723" cy="3332816"/>
          </a:xfrm>
        </p:spPr>
        <p:txBody>
          <a:bodyPr/>
          <a:lstStyle/>
          <a:p>
            <a:pPr algn="just">
              <a:lnSpc>
                <a:spcPct val="100000"/>
              </a:lnSpc>
            </a:pPr>
            <a:r>
              <a:rPr lang="en-US" altLang="zh-CN" dirty="0"/>
              <a:t>IP </a:t>
            </a:r>
            <a:r>
              <a:rPr lang="zh-CN" altLang="en-US" dirty="0"/>
              <a:t>首部的可变部分就是一个选项字段，用来支持排错、测量以及安全等措施，内容很丰富。</a:t>
            </a:r>
            <a:endParaRPr lang="zh-CN" altLang="en-US" dirty="0"/>
          </a:p>
          <a:p>
            <a:pPr algn="just">
              <a:lnSpc>
                <a:spcPct val="100000"/>
              </a:lnSpc>
            </a:pPr>
            <a:r>
              <a:rPr lang="zh-CN" altLang="en-US" dirty="0"/>
              <a:t>选项字段的长度可变，</a:t>
            </a:r>
            <a:r>
              <a:rPr lang="zh-CN" altLang="en-US" dirty="0">
                <a:solidFill>
                  <a:srgbClr val="FF0000"/>
                </a:solidFill>
              </a:rPr>
              <a:t>从 </a:t>
            </a:r>
            <a:r>
              <a:rPr lang="en-US" altLang="zh-CN" dirty="0">
                <a:solidFill>
                  <a:srgbClr val="FF0000"/>
                </a:solidFill>
              </a:rPr>
              <a:t>1 </a:t>
            </a:r>
            <a:r>
              <a:rPr lang="zh-CN" altLang="en-US" dirty="0">
                <a:solidFill>
                  <a:srgbClr val="FF0000"/>
                </a:solidFill>
              </a:rPr>
              <a:t>个字节到 </a:t>
            </a:r>
            <a:r>
              <a:rPr lang="en-US" altLang="zh-CN" dirty="0">
                <a:solidFill>
                  <a:srgbClr val="FF0000"/>
                </a:solidFill>
              </a:rPr>
              <a:t>40 </a:t>
            </a:r>
            <a:r>
              <a:rPr lang="zh-CN" altLang="en-US" dirty="0">
                <a:solidFill>
                  <a:srgbClr val="FF0000"/>
                </a:solidFill>
              </a:rPr>
              <a:t>个字节不等，</a:t>
            </a:r>
            <a:r>
              <a:rPr lang="zh-CN" altLang="en-US" dirty="0"/>
              <a:t>取决于所选择的项目。多个选项拼接，中间无需分隔符，且要用全</a:t>
            </a:r>
            <a:r>
              <a:rPr lang="en-US" altLang="zh-CN" dirty="0"/>
              <a:t>0</a:t>
            </a:r>
            <a:r>
              <a:rPr lang="zh-CN" altLang="en-US" dirty="0"/>
              <a:t>的填充字段补齐为</a:t>
            </a:r>
            <a:r>
              <a:rPr lang="en-US" altLang="zh-CN" dirty="0"/>
              <a:t>4</a:t>
            </a:r>
            <a:r>
              <a:rPr lang="zh-CN" altLang="en-US" dirty="0"/>
              <a:t>字节的整数倍。</a:t>
            </a:r>
            <a:endParaRPr lang="zh-CN" altLang="en-US" dirty="0"/>
          </a:p>
          <a:p>
            <a:pPr algn="just">
              <a:lnSpc>
                <a:spcPct val="100000"/>
              </a:lnSpc>
            </a:pPr>
            <a:r>
              <a:rPr lang="zh-CN" altLang="en-US" dirty="0"/>
              <a:t>增加首部的可变部分是为了增加 </a:t>
            </a:r>
            <a:r>
              <a:rPr lang="en-US" altLang="zh-CN" dirty="0"/>
              <a:t>IP </a:t>
            </a:r>
            <a:r>
              <a:rPr lang="zh-CN" altLang="en-US" dirty="0"/>
              <a:t>数据报的功能，但这同时也使得 </a:t>
            </a:r>
            <a:r>
              <a:rPr lang="en-US" altLang="zh-CN" dirty="0"/>
              <a:t>IP </a:t>
            </a:r>
            <a:r>
              <a:rPr lang="zh-CN" altLang="en-US" dirty="0"/>
              <a:t>数据报的首部长度成为可变的。这就增加了每一个路由器处理数据报的开销。</a:t>
            </a:r>
            <a:endParaRPr lang="zh-CN" altLang="en-US" dirty="0"/>
          </a:p>
          <a:p>
            <a:pPr algn="just">
              <a:lnSpc>
                <a:spcPct val="100000"/>
              </a:lnSpc>
            </a:pPr>
            <a:r>
              <a:rPr lang="zh-CN" altLang="en-US" dirty="0">
                <a:solidFill>
                  <a:srgbClr val="0000FF"/>
                </a:solidFill>
              </a:rPr>
              <a:t>实际上这些选项很少被使用。</a:t>
            </a:r>
            <a:endParaRPr lang="zh-CN" altLang="en-US" dirty="0">
              <a:solidFill>
                <a:srgbClr val="0000FF"/>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0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0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0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09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89" name="Rectangle 45"/>
          <p:cNvSpPr>
            <a:spLocks noGrp="1" noChangeArrowheads="1"/>
          </p:cNvSpPr>
          <p:nvPr>
            <p:ph type="title"/>
          </p:nvPr>
        </p:nvSpPr>
        <p:spPr/>
        <p:txBody>
          <a:bodyPr/>
          <a:lstStyle/>
          <a:p>
            <a:r>
              <a:rPr lang="en-US" altLang="zh-CN" dirty="0"/>
              <a:t>IP </a:t>
            </a:r>
            <a:r>
              <a:rPr lang="zh-CN" altLang="en-US" dirty="0"/>
              <a:t>层转发分组的流程 </a:t>
            </a:r>
            <a:endParaRPr lang="zh-CN" altLang="en-US" dirty="0"/>
          </a:p>
        </p:txBody>
      </p:sp>
      <p:sp>
        <p:nvSpPr>
          <p:cNvPr id="390193" name="Rectangle 4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pPr>
            <a:r>
              <a:rPr lang="zh-CN" altLang="en-US" dirty="0"/>
              <a:t>假设：有四个 </a:t>
            </a:r>
            <a:r>
              <a:rPr lang="en-US" altLang="zh-CN" dirty="0"/>
              <a:t>A </a:t>
            </a:r>
            <a:r>
              <a:rPr lang="zh-CN" altLang="en-US" dirty="0"/>
              <a:t>类网络通过三个路由器连接在一起。每一个网络上都可能有成千上万个主机。</a:t>
            </a:r>
            <a:endParaRPr lang="zh-CN" altLang="en-US" dirty="0"/>
          </a:p>
          <a:p>
            <a:pPr>
              <a:lnSpc>
                <a:spcPct val="100000"/>
              </a:lnSpc>
            </a:pPr>
            <a:r>
              <a:rPr lang="zh-CN" altLang="en-US" dirty="0"/>
              <a:t>可以想像，</a:t>
            </a:r>
            <a:r>
              <a:rPr lang="zh-CN" altLang="en-US" dirty="0">
                <a:solidFill>
                  <a:srgbClr val="FF0000"/>
                </a:solidFill>
              </a:rPr>
              <a:t>若按目的主机号来制作路由表，</a:t>
            </a:r>
            <a:r>
              <a:rPr lang="zh-CN" altLang="zh-CN" dirty="0"/>
              <a:t>每一个路由表就有</a:t>
            </a:r>
            <a:r>
              <a:rPr lang="en-US" altLang="zh-CN" dirty="0"/>
              <a:t> 4 </a:t>
            </a:r>
            <a:r>
              <a:rPr lang="zh-CN" altLang="zh-CN" dirty="0"/>
              <a:t>万个项目，即</a:t>
            </a:r>
            <a:r>
              <a:rPr lang="en-US" altLang="zh-CN" dirty="0"/>
              <a:t> 4 </a:t>
            </a:r>
            <a:r>
              <a:rPr lang="zh-CN" altLang="zh-CN" dirty="0"/>
              <a:t>万行</a:t>
            </a:r>
            <a:r>
              <a:rPr lang="zh-CN" altLang="en-US" dirty="0"/>
              <a:t>（</a:t>
            </a:r>
            <a:r>
              <a:rPr lang="zh-CN" altLang="zh-CN" dirty="0"/>
              <a:t>每一行对应于一台主机</a:t>
            </a:r>
            <a:r>
              <a:rPr lang="zh-CN" altLang="en-US" dirty="0"/>
              <a:t>），则所得出的路由表就会过于庞大。</a:t>
            </a:r>
            <a:endParaRPr lang="zh-CN" altLang="en-US" dirty="0"/>
          </a:p>
          <a:p>
            <a:pPr>
              <a:lnSpc>
                <a:spcPct val="100000"/>
              </a:lnSpc>
            </a:pPr>
            <a:r>
              <a:rPr lang="zh-CN" altLang="en-US" dirty="0"/>
              <a:t>但</a:t>
            </a:r>
            <a:r>
              <a:rPr lang="zh-CN" altLang="en-US" dirty="0">
                <a:solidFill>
                  <a:srgbClr val="FF0000"/>
                </a:solidFill>
              </a:rPr>
              <a:t>若按主机所在的网络地址来制作路由表，</a:t>
            </a:r>
            <a:r>
              <a:rPr lang="zh-CN" altLang="en-US" dirty="0"/>
              <a:t>那么每一个路由器中的路由表就只包含 </a:t>
            </a:r>
            <a:r>
              <a:rPr lang="en-US" altLang="zh-CN" dirty="0"/>
              <a:t>4 </a:t>
            </a:r>
            <a:r>
              <a:rPr lang="zh-CN" altLang="en-US" dirty="0"/>
              <a:t>个项目（</a:t>
            </a:r>
            <a:r>
              <a:rPr lang="zh-CN" altLang="zh-CN" dirty="0"/>
              <a:t>每一行对应于一个网络</a:t>
            </a:r>
            <a:r>
              <a:rPr lang="zh-CN" altLang="en-US" dirty="0"/>
              <a:t>），这样就可使路由表大大简化。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459" name="Text Box 155"/>
          <p:cNvSpPr txBox="1">
            <a:spLocks noChangeArrowheads="1"/>
          </p:cNvSpPr>
          <p:nvPr/>
        </p:nvSpPr>
        <p:spPr bwMode="auto">
          <a:xfrm>
            <a:off x="1545961" y="197055"/>
            <a:ext cx="6617970" cy="1038860"/>
          </a:xfrm>
          <a:prstGeom prst="rect">
            <a:avLst/>
          </a:prstGeom>
          <a:solidFill>
            <a:srgbClr val="FFCCFF"/>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在路由表中，对每一条路由，最主要的是</a:t>
            </a:r>
            <a:endParaRPr lang="zh-CN" altLang="en-US" sz="28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pPr algn="ctr">
              <a:lnSpc>
                <a:spcPct val="110000"/>
              </a:lnSpc>
            </a:pPr>
            <a:r>
              <a:rPr lang="zh-CN" altLang="en-US" sz="28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（目的网络地址，下一跳地址） </a:t>
            </a:r>
            <a:endParaRPr lang="zh-CN" altLang="en-US" sz="28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 name="组合 1"/>
          <p:cNvGrpSpPr/>
          <p:nvPr/>
        </p:nvGrpSpPr>
        <p:grpSpPr>
          <a:xfrm>
            <a:off x="84344" y="1268760"/>
            <a:ext cx="9837208" cy="5120090"/>
            <a:chOff x="84344" y="1477964"/>
            <a:chExt cx="9837208" cy="5120090"/>
          </a:xfrm>
        </p:grpSpPr>
        <p:sp>
          <p:nvSpPr>
            <p:cNvPr id="482308" name="Freeform 4"/>
            <p:cNvSpPr/>
            <p:nvPr/>
          </p:nvSpPr>
          <p:spPr bwMode="auto">
            <a:xfrm>
              <a:off x="2349310" y="2401889"/>
              <a:ext cx="5458619" cy="1027111"/>
            </a:xfrm>
            <a:custGeom>
              <a:avLst/>
              <a:gdLst>
                <a:gd name="T0" fmla="*/ 0 w 3024"/>
                <a:gd name="T1" fmla="*/ 636 h 636"/>
                <a:gd name="T2" fmla="*/ 1520 w 3024"/>
                <a:gd name="T3" fmla="*/ 0 h 636"/>
                <a:gd name="T4" fmla="*/ 3024 w 3024"/>
                <a:gd name="T5" fmla="*/ 636 h 636"/>
                <a:gd name="T6" fmla="*/ 0 w 3024"/>
                <a:gd name="T7" fmla="*/ 636 h 636"/>
              </a:gdLst>
              <a:ahLst/>
              <a:cxnLst>
                <a:cxn ang="0">
                  <a:pos x="T0" y="T1"/>
                </a:cxn>
                <a:cxn ang="0">
                  <a:pos x="T2" y="T3"/>
                </a:cxn>
                <a:cxn ang="0">
                  <a:pos x="T4" y="T5"/>
                </a:cxn>
                <a:cxn ang="0">
                  <a:pos x="T6" y="T7"/>
                </a:cxn>
              </a:cxnLst>
              <a:rect l="0" t="0" r="r" b="b"/>
              <a:pathLst>
                <a:path w="3024" h="636">
                  <a:moveTo>
                    <a:pt x="0" y="636"/>
                  </a:moveTo>
                  <a:lnTo>
                    <a:pt x="1520" y="0"/>
                  </a:lnTo>
                  <a:lnTo>
                    <a:pt x="3024" y="636"/>
                  </a:lnTo>
                  <a:lnTo>
                    <a:pt x="0" y="636"/>
                  </a:lnTo>
                  <a:close/>
                </a:path>
              </a:pathLst>
            </a:custGeom>
            <a:gradFill rotWithShape="1">
              <a:gsLst>
                <a:gs pos="0">
                  <a:srgbClr val="FFFF99">
                    <a:gamma/>
                    <a:shade val="81961"/>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3" name="Group 5"/>
            <p:cNvGrpSpPr/>
            <p:nvPr/>
          </p:nvGrpSpPr>
          <p:grpSpPr bwMode="auto">
            <a:xfrm>
              <a:off x="84344" y="1855788"/>
              <a:ext cx="1379273" cy="914400"/>
              <a:chOff x="912" y="768"/>
              <a:chExt cx="2400" cy="1584"/>
            </a:xfrm>
          </p:grpSpPr>
          <p:sp>
            <p:nvSpPr>
              <p:cNvPr id="482310" name="Oval 6"/>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11" name="Oval 7"/>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12" name="Oval 8"/>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13" name="Oval 9"/>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14" name="Oval 10"/>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15" name="Oval 11"/>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16" name="Oval 12"/>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17" name="Oval 13"/>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18" name="Oval 14"/>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4" name="Group 15"/>
              <p:cNvGrpSpPr/>
              <p:nvPr/>
            </p:nvGrpSpPr>
            <p:grpSpPr bwMode="auto">
              <a:xfrm>
                <a:off x="912" y="768"/>
                <a:ext cx="2386" cy="1553"/>
                <a:chOff x="912" y="768"/>
                <a:chExt cx="2386" cy="1553"/>
              </a:xfrm>
            </p:grpSpPr>
            <p:sp>
              <p:nvSpPr>
                <p:cNvPr id="482320" name="Oval 16"/>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21" name="Oval 17"/>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22" name="Oval 18"/>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23" name="Oval 19"/>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24" name="Oval 20"/>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25" name="Oval 21"/>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26" name="Oval 22"/>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27" name="Oval 23"/>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28" name="Oval 24"/>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482329" name="Line 25"/>
            <p:cNvSpPr>
              <a:spLocks noChangeShapeType="1"/>
            </p:cNvSpPr>
            <p:nvPr/>
          </p:nvSpPr>
          <p:spPr bwMode="auto">
            <a:xfrm>
              <a:off x="1463616" y="2286000"/>
              <a:ext cx="732115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5" name="Group 26"/>
            <p:cNvGrpSpPr/>
            <p:nvPr/>
          </p:nvGrpSpPr>
          <p:grpSpPr bwMode="auto">
            <a:xfrm>
              <a:off x="8542279" y="1855788"/>
              <a:ext cx="1379273" cy="914400"/>
              <a:chOff x="912" y="768"/>
              <a:chExt cx="2400" cy="1584"/>
            </a:xfrm>
          </p:grpSpPr>
          <p:sp>
            <p:nvSpPr>
              <p:cNvPr id="482331" name="Oval 2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32" name="Oval 2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33" name="Oval 2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34" name="Oval 3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35" name="Oval 3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36" name="Oval 3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37" name="Oval 3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38" name="Oval 3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39" name="Oval 3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6" name="Group 36"/>
              <p:cNvGrpSpPr/>
              <p:nvPr/>
            </p:nvGrpSpPr>
            <p:grpSpPr bwMode="auto">
              <a:xfrm>
                <a:off x="912" y="768"/>
                <a:ext cx="2386" cy="1553"/>
                <a:chOff x="912" y="768"/>
                <a:chExt cx="2386" cy="1553"/>
              </a:xfrm>
            </p:grpSpPr>
            <p:sp>
              <p:nvSpPr>
                <p:cNvPr id="482341" name="Oval 3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42" name="Oval 3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43" name="Oval 3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44" name="Oval 4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45" name="Oval 4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46" name="Oval 4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47" name="Oval 4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48" name="Oval 4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49" name="Oval 4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7" name="Group 46"/>
            <p:cNvGrpSpPr/>
            <p:nvPr/>
          </p:nvGrpSpPr>
          <p:grpSpPr bwMode="auto">
            <a:xfrm>
              <a:off x="5818129" y="1890714"/>
              <a:ext cx="1379273" cy="915987"/>
              <a:chOff x="912" y="768"/>
              <a:chExt cx="2400" cy="1584"/>
            </a:xfrm>
          </p:grpSpPr>
          <p:sp>
            <p:nvSpPr>
              <p:cNvPr id="482351" name="Oval 4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52" name="Oval 4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53" name="Oval 4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54" name="Oval 5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55" name="Oval 5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56" name="Oval 5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57" name="Oval 5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58" name="Oval 5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59" name="Oval 5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8" name="Group 56"/>
              <p:cNvGrpSpPr/>
              <p:nvPr/>
            </p:nvGrpSpPr>
            <p:grpSpPr bwMode="auto">
              <a:xfrm>
                <a:off x="912" y="768"/>
                <a:ext cx="2386" cy="1553"/>
                <a:chOff x="912" y="768"/>
                <a:chExt cx="2386" cy="1553"/>
              </a:xfrm>
            </p:grpSpPr>
            <p:sp>
              <p:nvSpPr>
                <p:cNvPr id="482361" name="Oval 5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62" name="Oval 5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63" name="Oval 5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64" name="Oval 6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65" name="Oval 6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66" name="Oval 6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67" name="Oval 6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68" name="Oval 6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69" name="Oval 6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grpSp>
          <p:nvGrpSpPr>
            <p:cNvPr id="9" name="Group 66"/>
            <p:cNvGrpSpPr/>
            <p:nvPr/>
          </p:nvGrpSpPr>
          <p:grpSpPr bwMode="auto">
            <a:xfrm>
              <a:off x="2983912" y="1855788"/>
              <a:ext cx="1379273" cy="914400"/>
              <a:chOff x="912" y="768"/>
              <a:chExt cx="2400" cy="1584"/>
            </a:xfrm>
          </p:grpSpPr>
          <p:sp>
            <p:nvSpPr>
              <p:cNvPr id="482371" name="Oval 6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72" name="Oval 6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73" name="Oval 6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74" name="Oval 7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75" name="Oval 7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76" name="Oval 7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77" name="Oval 7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78" name="Oval 7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79" name="Oval 7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0" name="Group 76"/>
              <p:cNvGrpSpPr/>
              <p:nvPr/>
            </p:nvGrpSpPr>
            <p:grpSpPr bwMode="auto">
              <a:xfrm>
                <a:off x="912" y="768"/>
                <a:ext cx="2386" cy="1553"/>
                <a:chOff x="912" y="768"/>
                <a:chExt cx="2386" cy="1553"/>
              </a:xfrm>
            </p:grpSpPr>
            <p:sp>
              <p:nvSpPr>
                <p:cNvPr id="482381" name="Oval 7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82" name="Oval 7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83" name="Oval 7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84" name="Oval 8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85" name="Oval 8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86" name="Oval 8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87" name="Oval 8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88" name="Oval 8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89" name="Oval 8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482390" name="Text Box 86"/>
            <p:cNvSpPr txBox="1">
              <a:spLocks noChangeArrowheads="1"/>
            </p:cNvSpPr>
            <p:nvPr/>
          </p:nvSpPr>
          <p:spPr bwMode="auto">
            <a:xfrm>
              <a:off x="216768" y="1908176"/>
              <a:ext cx="11095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12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15.0.0.0</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91" name="Text Box 87"/>
            <p:cNvSpPr txBox="1">
              <a:spLocks noChangeArrowheads="1"/>
            </p:cNvSpPr>
            <p:nvPr/>
          </p:nvSpPr>
          <p:spPr bwMode="auto">
            <a:xfrm>
              <a:off x="8784770" y="1908176"/>
              <a:ext cx="11095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1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40.0.0.0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92" name="Text Box 88"/>
            <p:cNvSpPr txBox="1">
              <a:spLocks noChangeArrowheads="1"/>
            </p:cNvSpPr>
            <p:nvPr/>
          </p:nvSpPr>
          <p:spPr bwMode="auto">
            <a:xfrm>
              <a:off x="5969470" y="1908176"/>
              <a:ext cx="11095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12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30.0.0.0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93" name="Text Box 89"/>
            <p:cNvSpPr txBox="1">
              <a:spLocks noChangeArrowheads="1"/>
            </p:cNvSpPr>
            <p:nvPr/>
          </p:nvSpPr>
          <p:spPr bwMode="auto">
            <a:xfrm>
              <a:off x="3135254" y="1908176"/>
              <a:ext cx="11095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网</a:t>
              </a:r>
              <a:r>
                <a:rPr kumimoji="1" lang="zh-CN" altLang="en-US" sz="1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20.0.0.0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94" name="Text Box 90"/>
            <p:cNvSpPr txBox="1">
              <a:spLocks noChangeArrowheads="1"/>
            </p:cNvSpPr>
            <p:nvPr/>
          </p:nvSpPr>
          <p:spPr bwMode="auto">
            <a:xfrm>
              <a:off x="902964"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15.0.0.4</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95" name="Text Box 91"/>
            <p:cNvSpPr txBox="1">
              <a:spLocks noChangeArrowheads="1"/>
            </p:cNvSpPr>
            <p:nvPr/>
          </p:nvSpPr>
          <p:spPr bwMode="auto">
            <a:xfrm>
              <a:off x="7897358"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40.0.0.4</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96" name="Text Box 92"/>
            <p:cNvSpPr txBox="1">
              <a:spLocks noChangeArrowheads="1"/>
            </p:cNvSpPr>
            <p:nvPr/>
          </p:nvSpPr>
          <p:spPr bwMode="auto">
            <a:xfrm>
              <a:off x="5238560"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30.0.0.2</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97" name="Text Box 93"/>
            <p:cNvSpPr txBox="1">
              <a:spLocks noChangeArrowheads="1"/>
            </p:cNvSpPr>
            <p:nvPr/>
          </p:nvSpPr>
          <p:spPr bwMode="auto">
            <a:xfrm>
              <a:off x="3883364"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20.0.0.9</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98" name="Text Box 94"/>
            <p:cNvSpPr txBox="1">
              <a:spLocks noChangeArrowheads="1"/>
            </p:cNvSpPr>
            <p:nvPr/>
          </p:nvSpPr>
          <p:spPr bwMode="auto">
            <a:xfrm>
              <a:off x="2228924"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20.0.0.7</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399" name="Line 95"/>
            <p:cNvSpPr>
              <a:spLocks noChangeShapeType="1"/>
            </p:cNvSpPr>
            <p:nvPr/>
          </p:nvSpPr>
          <p:spPr bwMode="auto">
            <a:xfrm>
              <a:off x="1633876" y="1881188"/>
              <a:ext cx="0" cy="404812"/>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00" name="Line 96"/>
            <p:cNvSpPr>
              <a:spLocks noChangeShapeType="1"/>
            </p:cNvSpPr>
            <p:nvPr/>
          </p:nvSpPr>
          <p:spPr bwMode="auto">
            <a:xfrm>
              <a:off x="2827411" y="1881188"/>
              <a:ext cx="0" cy="404812"/>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01" name="Line 97"/>
            <p:cNvSpPr>
              <a:spLocks noChangeShapeType="1"/>
            </p:cNvSpPr>
            <p:nvPr/>
          </p:nvSpPr>
          <p:spPr bwMode="auto">
            <a:xfrm>
              <a:off x="7262753" y="1881188"/>
              <a:ext cx="0" cy="404812"/>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02" name="Line 98"/>
            <p:cNvSpPr>
              <a:spLocks noChangeShapeType="1"/>
            </p:cNvSpPr>
            <p:nvPr/>
          </p:nvSpPr>
          <p:spPr bwMode="auto">
            <a:xfrm>
              <a:off x="4619434" y="1881188"/>
              <a:ext cx="0" cy="404812"/>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03" name="Line 99"/>
            <p:cNvSpPr>
              <a:spLocks noChangeShapeType="1"/>
            </p:cNvSpPr>
            <p:nvPr/>
          </p:nvSpPr>
          <p:spPr bwMode="auto">
            <a:xfrm>
              <a:off x="8458009" y="1860550"/>
              <a:ext cx="0" cy="403225"/>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04" name="Line 100"/>
            <p:cNvSpPr>
              <a:spLocks noChangeShapeType="1"/>
            </p:cNvSpPr>
            <p:nvPr/>
          </p:nvSpPr>
          <p:spPr bwMode="auto">
            <a:xfrm>
              <a:off x="5728699" y="1881188"/>
              <a:ext cx="0" cy="404812"/>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05" name="Rectangle 101"/>
            <p:cNvSpPr>
              <a:spLocks noChangeArrowheads="1"/>
            </p:cNvSpPr>
            <p:nvPr/>
          </p:nvSpPr>
          <p:spPr bwMode="auto">
            <a:xfrm>
              <a:off x="2349310" y="3429000"/>
              <a:ext cx="5458619" cy="1778000"/>
            </a:xfrm>
            <a:prstGeom prst="rect">
              <a:avLst/>
            </a:prstGeom>
            <a:solidFill>
              <a:srgbClr val="FFFF99"/>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06" name="Line 102"/>
            <p:cNvSpPr>
              <a:spLocks noChangeShapeType="1"/>
            </p:cNvSpPr>
            <p:nvPr/>
          </p:nvSpPr>
          <p:spPr bwMode="auto">
            <a:xfrm>
              <a:off x="2349310" y="3914775"/>
              <a:ext cx="5458619"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07" name="Text Box 103"/>
            <p:cNvSpPr txBox="1">
              <a:spLocks noChangeArrowheads="1"/>
            </p:cNvSpPr>
            <p:nvPr/>
          </p:nvSpPr>
          <p:spPr bwMode="auto">
            <a:xfrm>
              <a:off x="2361347" y="345281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目的主机所在的网络</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482408" name="Text Box 104"/>
            <p:cNvSpPr txBox="1">
              <a:spLocks noChangeArrowheads="1"/>
            </p:cNvSpPr>
            <p:nvPr/>
          </p:nvSpPr>
          <p:spPr bwMode="auto">
            <a:xfrm>
              <a:off x="5646149" y="344805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下一跳地址</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482409" name="Line 105"/>
            <p:cNvSpPr>
              <a:spLocks noChangeShapeType="1"/>
            </p:cNvSpPr>
            <p:nvPr/>
          </p:nvSpPr>
          <p:spPr bwMode="auto">
            <a:xfrm>
              <a:off x="5078618" y="3429000"/>
              <a:ext cx="0" cy="177800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10" name="Line 106"/>
            <p:cNvSpPr>
              <a:spLocks noChangeShapeType="1"/>
            </p:cNvSpPr>
            <p:nvPr/>
          </p:nvSpPr>
          <p:spPr bwMode="auto">
            <a:xfrm>
              <a:off x="2349310" y="4237037"/>
              <a:ext cx="5458619"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11" name="Line 107"/>
            <p:cNvSpPr>
              <a:spLocks noChangeShapeType="1"/>
            </p:cNvSpPr>
            <p:nvPr/>
          </p:nvSpPr>
          <p:spPr bwMode="auto">
            <a:xfrm>
              <a:off x="2349310" y="4560887"/>
              <a:ext cx="5458619"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12" name="Line 108"/>
            <p:cNvSpPr>
              <a:spLocks noChangeShapeType="1"/>
            </p:cNvSpPr>
            <p:nvPr/>
          </p:nvSpPr>
          <p:spPr bwMode="auto">
            <a:xfrm>
              <a:off x="2349310" y="4884737"/>
              <a:ext cx="5458619"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13" name="Text Box 109"/>
            <p:cNvSpPr txBox="1">
              <a:spLocks noChangeArrowheads="1"/>
            </p:cNvSpPr>
            <p:nvPr/>
          </p:nvSpPr>
          <p:spPr bwMode="auto">
            <a:xfrm>
              <a:off x="3087099" y="386397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20.0.0.0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14" name="Text Box 110"/>
            <p:cNvSpPr txBox="1">
              <a:spLocks noChangeArrowheads="1"/>
            </p:cNvSpPr>
            <p:nvPr/>
          </p:nvSpPr>
          <p:spPr bwMode="auto">
            <a:xfrm>
              <a:off x="3087099" y="4178300"/>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30.0.0.0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15" name="Text Box 111"/>
            <p:cNvSpPr txBox="1">
              <a:spLocks noChangeArrowheads="1"/>
            </p:cNvSpPr>
            <p:nvPr/>
          </p:nvSpPr>
          <p:spPr bwMode="auto">
            <a:xfrm>
              <a:off x="3087099" y="452437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15.0.0.0</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16" name="Text Box 112"/>
            <p:cNvSpPr txBox="1">
              <a:spLocks noChangeArrowheads="1"/>
            </p:cNvSpPr>
            <p:nvPr/>
          </p:nvSpPr>
          <p:spPr bwMode="auto">
            <a:xfrm>
              <a:off x="3087099" y="4822825"/>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40.0.0.0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17" name="Text Box 113"/>
            <p:cNvSpPr txBox="1">
              <a:spLocks noChangeArrowheads="1"/>
            </p:cNvSpPr>
            <p:nvPr/>
          </p:nvSpPr>
          <p:spPr bwMode="auto">
            <a:xfrm>
              <a:off x="5747618" y="451167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20.0.0.7</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18" name="Text Box 114"/>
            <p:cNvSpPr txBox="1">
              <a:spLocks noChangeArrowheads="1"/>
            </p:cNvSpPr>
            <p:nvPr/>
          </p:nvSpPr>
          <p:spPr bwMode="auto">
            <a:xfrm>
              <a:off x="5747618" y="483552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30.0.0.1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19" name="Text Box 115"/>
            <p:cNvSpPr txBox="1">
              <a:spLocks noChangeArrowheads="1"/>
            </p:cNvSpPr>
            <p:nvPr/>
          </p:nvSpPr>
          <p:spPr bwMode="auto">
            <a:xfrm>
              <a:off x="5271235" y="4205287"/>
              <a:ext cx="2250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直接交付，接口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20" name="Text Box 116"/>
            <p:cNvSpPr txBox="1">
              <a:spLocks noChangeArrowheads="1"/>
            </p:cNvSpPr>
            <p:nvPr/>
          </p:nvSpPr>
          <p:spPr bwMode="auto">
            <a:xfrm>
              <a:off x="5271235" y="3860801"/>
              <a:ext cx="2250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直接交付，接口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21" name="Text Box 117"/>
            <p:cNvSpPr txBox="1">
              <a:spLocks noChangeArrowheads="1"/>
            </p:cNvSpPr>
            <p:nvPr/>
          </p:nvSpPr>
          <p:spPr bwMode="auto">
            <a:xfrm>
              <a:off x="3542845" y="2924944"/>
              <a:ext cx="2920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路由器 </a:t>
              </a:r>
              <a:r>
                <a:rPr kumimoji="1"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400" b="1" baseline="-25000"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r>
                <a:rPr kumimoji="1" lang="en-US" altLang="zh-CN"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的路由表</a:t>
              </a:r>
              <a:endParaRPr kumimoji="1" lang="zh-CN" altLang="en-US" sz="24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22" name="Text Box 118"/>
            <p:cNvSpPr txBox="1">
              <a:spLocks noChangeArrowheads="1"/>
            </p:cNvSpPr>
            <p:nvPr/>
          </p:nvSpPr>
          <p:spPr bwMode="auto">
            <a:xfrm>
              <a:off x="6617833"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30.0.0.1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25" name="Line 121"/>
            <p:cNvSpPr>
              <a:spLocks noChangeShapeType="1"/>
            </p:cNvSpPr>
            <p:nvPr/>
          </p:nvSpPr>
          <p:spPr bwMode="auto">
            <a:xfrm flipV="1">
              <a:off x="130778" y="6181254"/>
              <a:ext cx="9520767" cy="158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26" name="Rectangle 122"/>
            <p:cNvSpPr>
              <a:spLocks noChangeArrowheads="1"/>
            </p:cNvSpPr>
            <p:nvPr/>
          </p:nvSpPr>
          <p:spPr bwMode="auto">
            <a:xfrm>
              <a:off x="7887039" y="5458941"/>
              <a:ext cx="999198" cy="276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27" name="Text Box 123"/>
            <p:cNvSpPr txBox="1">
              <a:spLocks noChangeArrowheads="1"/>
            </p:cNvSpPr>
            <p:nvPr/>
          </p:nvSpPr>
          <p:spPr bwMode="auto">
            <a:xfrm>
              <a:off x="980356"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15.0.0.4</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28" name="Text Box 124"/>
            <p:cNvSpPr txBox="1">
              <a:spLocks noChangeArrowheads="1"/>
            </p:cNvSpPr>
            <p:nvPr/>
          </p:nvSpPr>
          <p:spPr bwMode="auto">
            <a:xfrm>
              <a:off x="8009143"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40.0.0.4</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29" name="Text Box 125"/>
            <p:cNvSpPr txBox="1">
              <a:spLocks noChangeArrowheads="1"/>
            </p:cNvSpPr>
            <p:nvPr/>
          </p:nvSpPr>
          <p:spPr bwMode="auto">
            <a:xfrm>
              <a:off x="5193845"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30.0.0.2</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30" name="Text Box 126"/>
            <p:cNvSpPr txBox="1">
              <a:spLocks noChangeArrowheads="1"/>
            </p:cNvSpPr>
            <p:nvPr/>
          </p:nvSpPr>
          <p:spPr bwMode="auto">
            <a:xfrm>
              <a:off x="3788774"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20.0.0.9</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31" name="Text Box 127"/>
            <p:cNvSpPr txBox="1">
              <a:spLocks noChangeArrowheads="1"/>
            </p:cNvSpPr>
            <p:nvPr/>
          </p:nvSpPr>
          <p:spPr bwMode="auto">
            <a:xfrm>
              <a:off x="2385424"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20.0.0.7</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32" name="Line 128"/>
            <p:cNvSpPr>
              <a:spLocks noChangeShapeType="1"/>
            </p:cNvSpPr>
            <p:nvPr/>
          </p:nvSpPr>
          <p:spPr bwMode="auto">
            <a:xfrm>
              <a:off x="1633876" y="5778029"/>
              <a:ext cx="0" cy="403225"/>
            </a:xfrm>
            <a:prstGeom prst="line">
              <a:avLst/>
            </a:prstGeom>
            <a:noFill/>
            <a:ln w="38100">
              <a:solidFill>
                <a:srgbClr val="99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33" name="Line 129"/>
            <p:cNvSpPr>
              <a:spLocks noChangeShapeType="1"/>
            </p:cNvSpPr>
            <p:nvPr/>
          </p:nvSpPr>
          <p:spPr bwMode="auto">
            <a:xfrm>
              <a:off x="2913401" y="5778029"/>
              <a:ext cx="0" cy="403225"/>
            </a:xfrm>
            <a:prstGeom prst="line">
              <a:avLst/>
            </a:prstGeom>
            <a:noFill/>
            <a:ln w="38100">
              <a:solidFill>
                <a:srgbClr val="99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34" name="Line 130"/>
            <p:cNvSpPr>
              <a:spLocks noChangeShapeType="1"/>
            </p:cNvSpPr>
            <p:nvPr/>
          </p:nvSpPr>
          <p:spPr bwMode="auto">
            <a:xfrm>
              <a:off x="7262753" y="5778029"/>
              <a:ext cx="0" cy="403225"/>
            </a:xfrm>
            <a:prstGeom prst="line">
              <a:avLst/>
            </a:prstGeom>
            <a:noFill/>
            <a:ln w="38100">
              <a:solidFill>
                <a:srgbClr val="99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35" name="Line 131"/>
            <p:cNvSpPr>
              <a:spLocks noChangeShapeType="1"/>
            </p:cNvSpPr>
            <p:nvPr/>
          </p:nvSpPr>
          <p:spPr bwMode="auto">
            <a:xfrm>
              <a:off x="4449174" y="5778029"/>
              <a:ext cx="0" cy="403225"/>
            </a:xfrm>
            <a:prstGeom prst="line">
              <a:avLst/>
            </a:prstGeom>
            <a:noFill/>
            <a:ln w="38100">
              <a:solidFill>
                <a:srgbClr val="99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36" name="Line 132"/>
            <p:cNvSpPr>
              <a:spLocks noChangeShapeType="1"/>
            </p:cNvSpPr>
            <p:nvPr/>
          </p:nvSpPr>
          <p:spPr bwMode="auto">
            <a:xfrm>
              <a:off x="8542278" y="5755804"/>
              <a:ext cx="0" cy="403225"/>
            </a:xfrm>
            <a:prstGeom prst="line">
              <a:avLst/>
            </a:prstGeom>
            <a:noFill/>
            <a:ln w="38100">
              <a:solidFill>
                <a:srgbClr val="99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37" name="Line 133"/>
            <p:cNvSpPr>
              <a:spLocks noChangeShapeType="1"/>
            </p:cNvSpPr>
            <p:nvPr/>
          </p:nvSpPr>
          <p:spPr bwMode="auto">
            <a:xfrm>
              <a:off x="5728699" y="5793903"/>
              <a:ext cx="0" cy="404812"/>
            </a:xfrm>
            <a:prstGeom prst="line">
              <a:avLst/>
            </a:prstGeom>
            <a:noFill/>
            <a:ln w="38100">
              <a:solidFill>
                <a:srgbClr val="99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2438" name="Text Box 134"/>
            <p:cNvSpPr txBox="1">
              <a:spLocks noChangeArrowheads="1"/>
            </p:cNvSpPr>
            <p:nvPr/>
          </p:nvSpPr>
          <p:spPr bwMode="auto">
            <a:xfrm>
              <a:off x="6573118"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30.0.0.1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39" name="Text Box 135"/>
            <p:cNvSpPr txBox="1">
              <a:spLocks noChangeArrowheads="1"/>
            </p:cNvSpPr>
            <p:nvPr/>
          </p:nvSpPr>
          <p:spPr bwMode="auto">
            <a:xfrm>
              <a:off x="8884518" y="5747866"/>
              <a:ext cx="8883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链路</a:t>
              </a:r>
              <a:r>
                <a:rPr kumimoji="1" lang="zh-CN" altLang="en-US" sz="9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4</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40" name="Text Box 136"/>
            <p:cNvSpPr txBox="1">
              <a:spLocks noChangeArrowheads="1"/>
            </p:cNvSpPr>
            <p:nvPr/>
          </p:nvSpPr>
          <p:spPr bwMode="auto">
            <a:xfrm>
              <a:off x="6096735" y="5747866"/>
              <a:ext cx="8947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链路</a:t>
              </a:r>
              <a:r>
                <a:rPr kumimoji="1" lang="zh-CN" altLang="en-US" sz="1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41" name="Text Box 137"/>
            <p:cNvSpPr txBox="1">
              <a:spLocks noChangeArrowheads="1"/>
            </p:cNvSpPr>
            <p:nvPr/>
          </p:nvSpPr>
          <p:spPr bwMode="auto">
            <a:xfrm>
              <a:off x="3253919" y="5747866"/>
              <a:ext cx="8947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链路</a:t>
              </a:r>
              <a:r>
                <a:rPr kumimoji="1" lang="zh-CN" altLang="en-US" sz="1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42" name="Text Box 138"/>
            <p:cNvSpPr txBox="1">
              <a:spLocks noChangeArrowheads="1"/>
            </p:cNvSpPr>
            <p:nvPr/>
          </p:nvSpPr>
          <p:spPr bwMode="auto">
            <a:xfrm>
              <a:off x="184091" y="5747866"/>
              <a:ext cx="89479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链路</a:t>
              </a:r>
              <a:r>
                <a:rPr kumimoji="1" lang="zh-CN" altLang="en-US" sz="1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482443" name="Picture 1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90124" y="2103438"/>
              <a:ext cx="777346"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82444" name="Text Box 140"/>
            <p:cNvSpPr txBox="1">
              <a:spLocks noChangeArrowheads="1"/>
            </p:cNvSpPr>
            <p:nvPr/>
          </p:nvSpPr>
          <p:spPr bwMode="auto">
            <a:xfrm>
              <a:off x="4946195" y="169703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45" name="Text Box 141"/>
            <p:cNvSpPr txBox="1">
              <a:spLocks noChangeArrowheads="1"/>
            </p:cNvSpPr>
            <p:nvPr/>
          </p:nvSpPr>
          <p:spPr bwMode="auto">
            <a:xfrm>
              <a:off x="7703021" y="169703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46" name="Text Box 142"/>
            <p:cNvSpPr txBox="1">
              <a:spLocks noChangeArrowheads="1"/>
            </p:cNvSpPr>
            <p:nvPr/>
          </p:nvSpPr>
          <p:spPr bwMode="auto">
            <a:xfrm>
              <a:off x="2003631" y="169703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50" name="Text Box 146"/>
            <p:cNvSpPr txBox="1">
              <a:spLocks noChangeArrowheads="1"/>
            </p:cNvSpPr>
            <p:nvPr/>
          </p:nvSpPr>
          <p:spPr bwMode="auto">
            <a:xfrm>
              <a:off x="4407899" y="2232026"/>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51" name="Text Box 147"/>
            <p:cNvSpPr txBox="1">
              <a:spLocks noChangeArrowheads="1"/>
            </p:cNvSpPr>
            <p:nvPr/>
          </p:nvSpPr>
          <p:spPr bwMode="auto">
            <a:xfrm>
              <a:off x="5503408" y="223837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482452" name="Picture 14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41539" y="2081213"/>
              <a:ext cx="77906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82453" name="Picture 14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94926" y="2087563"/>
              <a:ext cx="77734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82454" name="Picture 15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03524" y="5995515"/>
              <a:ext cx="777346"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82455" name="Picture 1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67588" y="6003453"/>
              <a:ext cx="77734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82456" name="Picture 1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98724" y="6009803"/>
              <a:ext cx="77734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82447" name="Text Box 143"/>
            <p:cNvSpPr txBox="1">
              <a:spLocks noChangeArrowheads="1"/>
            </p:cNvSpPr>
            <p:nvPr/>
          </p:nvSpPr>
          <p:spPr bwMode="auto">
            <a:xfrm>
              <a:off x="4789693" y="55970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49" name="Text Box 145"/>
            <p:cNvSpPr txBox="1">
              <a:spLocks noChangeArrowheads="1"/>
            </p:cNvSpPr>
            <p:nvPr/>
          </p:nvSpPr>
          <p:spPr bwMode="auto">
            <a:xfrm>
              <a:off x="7646268" y="55970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3</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2448" name="Text Box 144"/>
            <p:cNvSpPr txBox="1">
              <a:spLocks noChangeArrowheads="1"/>
            </p:cNvSpPr>
            <p:nvPr/>
          </p:nvSpPr>
          <p:spPr bwMode="auto">
            <a:xfrm>
              <a:off x="2060385" y="55970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R</a:t>
              </a:r>
              <a:r>
                <a:rPr kumimoji="1" lang="en-US" altLang="zh-CN" sz="2000" b="1" baseline="-25000">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0" name="Text Box 146"/>
            <p:cNvSpPr txBox="1">
              <a:spLocks noChangeArrowheads="1"/>
            </p:cNvSpPr>
            <p:nvPr/>
          </p:nvSpPr>
          <p:spPr bwMode="auto">
            <a:xfrm>
              <a:off x="4407899" y="61915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2000" b="1" dirty="0">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1" name="Text Box 147"/>
            <p:cNvSpPr txBox="1">
              <a:spLocks noChangeArrowheads="1"/>
            </p:cNvSpPr>
            <p:nvPr/>
          </p:nvSpPr>
          <p:spPr bwMode="auto">
            <a:xfrm>
              <a:off x="5503408" y="61979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000" b="1">
                <a:solidFill>
                  <a:srgbClr val="0000CC"/>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11" name="灯片编号占位符 10"/>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grpId="0" nodeType="clickEffect">
                                  <p:stCondLst>
                                    <p:cond delay="0"/>
                                  </p:stCondLst>
                                  <p:childTnLst>
                                    <p:anim calcmode="discrete" valueType="str">
                                      <p:cBhvr>
                                        <p:cTn id="6" dur="1000" fill="hold"/>
                                        <p:tgtEl>
                                          <p:spTgt spid="4824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45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pPr algn="ctr"/>
            <a:r>
              <a:rPr lang="zh-CN" altLang="en-US"/>
              <a:t>查找路由表</a:t>
            </a:r>
            <a:endParaRPr lang="zh-CN" altLang="en-US"/>
          </a:p>
        </p:txBody>
      </p:sp>
      <p:sp>
        <p:nvSpPr>
          <p:cNvPr id="978947" name="Rectangle 3"/>
          <p:cNvSpPr>
            <a:spLocks noGrp="1" noChangeArrowheads="1"/>
          </p:cNvSpPr>
          <p:nvPr>
            <p:ph idx="1"/>
          </p:nvPr>
        </p:nvSpPr>
        <p:spPr/>
        <p:txBody>
          <a:bodyPr/>
          <a:lstStyle/>
          <a:p>
            <a:pPr>
              <a:buFont typeface="Wingdings" panose="05000000000000000000" pitchFamily="2" charset="2"/>
              <a:buNone/>
            </a:pPr>
            <a:r>
              <a:rPr lang="en-US" altLang="zh-CN" dirty="0"/>
              <a:t>	</a:t>
            </a:r>
            <a:r>
              <a:rPr lang="zh-CN" altLang="en-US" dirty="0">
                <a:solidFill>
                  <a:srgbClr val="FF0000"/>
                </a:solidFill>
              </a:rPr>
              <a:t>根据目的网络地址</a:t>
            </a:r>
            <a:r>
              <a:rPr lang="zh-CN" altLang="en-US" dirty="0"/>
              <a:t>就能确定下一跳路由器，这样做的结果是：</a:t>
            </a:r>
            <a:endParaRPr lang="zh-CN" altLang="en-US" dirty="0"/>
          </a:p>
          <a:p>
            <a:r>
              <a:rPr lang="en-US" altLang="zh-CN" dirty="0"/>
              <a:t>IP </a:t>
            </a:r>
            <a:r>
              <a:rPr lang="zh-CN" altLang="en-US" dirty="0"/>
              <a:t>数据报最终一定可以找到目的主机所在目的网络上的路由器（可能要通过多次的</a:t>
            </a:r>
            <a:r>
              <a:rPr lang="zh-CN" altLang="en-US" dirty="0">
                <a:solidFill>
                  <a:srgbClr val="FF0000"/>
                </a:solidFill>
              </a:rPr>
              <a:t>间接交付</a:t>
            </a:r>
            <a:r>
              <a:rPr lang="zh-CN" altLang="en-US" dirty="0"/>
              <a:t>）。</a:t>
            </a:r>
            <a:endParaRPr lang="zh-CN" altLang="en-US" dirty="0"/>
          </a:p>
          <a:p>
            <a:r>
              <a:rPr lang="zh-CN" altLang="en-US" dirty="0"/>
              <a:t>只有到达最后一个路由器时，才试图向目的主机进行</a:t>
            </a:r>
            <a:r>
              <a:rPr lang="zh-CN" altLang="en-US" dirty="0">
                <a:solidFill>
                  <a:srgbClr val="FF0000"/>
                </a:solidFill>
              </a:rPr>
              <a:t>直接交付。 </a:t>
            </a:r>
            <a:endParaRPr lang="zh-CN" altLang="en-US" dirty="0">
              <a:solidFill>
                <a:srgbClr val="FF0000"/>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305" name="Rectangle 41"/>
          <p:cNvSpPr>
            <a:spLocks noGrp="1" noChangeArrowheads="1"/>
          </p:cNvSpPr>
          <p:nvPr>
            <p:ph type="title"/>
          </p:nvPr>
        </p:nvSpPr>
        <p:spPr/>
        <p:txBody>
          <a:bodyPr/>
          <a:lstStyle/>
          <a:p>
            <a:pPr algn="ctr"/>
            <a:r>
              <a:rPr lang="zh-CN" altLang="en-US" dirty="0"/>
              <a:t>特定主机路由 </a:t>
            </a:r>
            <a:endParaRPr lang="zh-CN" altLang="en-US" dirty="0"/>
          </a:p>
        </p:txBody>
      </p:sp>
      <p:sp>
        <p:nvSpPr>
          <p:cNvPr id="395306" name="Rectangle 42"/>
          <p:cNvSpPr>
            <a:spLocks noGrp="1" noChangeArrowheads="1"/>
          </p:cNvSpPr>
          <p:nvPr>
            <p:ph idx="1"/>
          </p:nvPr>
        </p:nvSpPr>
        <p:spPr/>
        <p:txBody>
          <a:bodyPr/>
          <a:lstStyle/>
          <a:p>
            <a:r>
              <a:rPr lang="zh-CN" altLang="zh-CN" dirty="0"/>
              <a:t>虽然互联网所有的分组转发都是</a:t>
            </a:r>
            <a:r>
              <a:rPr lang="zh-CN" altLang="zh-CN" dirty="0">
                <a:solidFill>
                  <a:srgbClr val="FF0000"/>
                </a:solidFill>
              </a:rPr>
              <a:t>基于目的主机所在的网络，</a:t>
            </a:r>
            <a:r>
              <a:rPr lang="zh-CN" altLang="zh-CN" dirty="0"/>
              <a:t>但在大多数情况下都允许有这样的特例，即</a:t>
            </a:r>
            <a:r>
              <a:rPr lang="zh-CN" altLang="en-US" dirty="0"/>
              <a:t>为</a:t>
            </a:r>
            <a:r>
              <a:rPr lang="zh-CN" altLang="zh-CN" dirty="0"/>
              <a:t>特定的目的主机指明一个路由</a:t>
            </a:r>
            <a:r>
              <a:rPr lang="zh-CN" altLang="en-US" dirty="0"/>
              <a:t>。</a:t>
            </a:r>
            <a:endParaRPr lang="en-US" altLang="zh-CN" dirty="0"/>
          </a:p>
          <a:p>
            <a:r>
              <a:rPr lang="zh-CN" altLang="en-US" dirty="0"/>
              <a:t>采用</a:t>
            </a:r>
            <a:r>
              <a:rPr lang="zh-CN" altLang="en-US" dirty="0">
                <a:solidFill>
                  <a:srgbClr val="FF0000"/>
                </a:solidFill>
              </a:rPr>
              <a:t>特定主机路由</a:t>
            </a:r>
            <a:r>
              <a:rPr lang="zh-CN" altLang="en-US" dirty="0"/>
              <a:t>可使网络管理人员能更方便地控制网络和测试网络，同时也可在需要考虑某种安全问题时采用这种特定主机路由。 </a:t>
            </a:r>
            <a:endParaRPr lang="zh-CN" altLang="en-US" dirty="0"/>
          </a:p>
        </p:txBody>
      </p:sp>
      <p:sp>
        <p:nvSpPr>
          <p:cNvPr id="39526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67"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69"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71" name="Rectangle 7"/>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72"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3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pPr algn="ctr"/>
            <a:r>
              <a:rPr lang="zh-CN" altLang="en-US" dirty="0"/>
              <a:t>默认路由 </a:t>
            </a:r>
            <a:r>
              <a:rPr lang="en-US" altLang="zh-CN" dirty="0"/>
              <a:t>(default route)</a:t>
            </a:r>
            <a:endParaRPr lang="en-US" altLang="zh-CN" dirty="0"/>
          </a:p>
        </p:txBody>
      </p:sp>
      <p:sp>
        <p:nvSpPr>
          <p:cNvPr id="980995" name="Rectangle 3"/>
          <p:cNvSpPr>
            <a:spLocks noGrp="1" noChangeArrowheads="1"/>
          </p:cNvSpPr>
          <p:nvPr>
            <p:ph idx="1"/>
          </p:nvPr>
        </p:nvSpPr>
        <p:spPr>
          <a:xfrm>
            <a:off x="1031983" y="1752368"/>
            <a:ext cx="8346723" cy="3332816"/>
          </a:xfrm>
        </p:spPr>
        <p:txBody>
          <a:bodyPr/>
          <a:lstStyle/>
          <a:p>
            <a:pPr>
              <a:lnSpc>
                <a:spcPct val="100000"/>
              </a:lnSpc>
            </a:pPr>
            <a:r>
              <a:rPr lang="zh-CN" altLang="en-US" dirty="0"/>
              <a:t>路由器还可采用</a:t>
            </a:r>
            <a:r>
              <a:rPr lang="zh-CN" altLang="en-US" dirty="0">
                <a:solidFill>
                  <a:srgbClr val="FF0000"/>
                </a:solidFill>
              </a:rPr>
              <a:t>默认路由</a:t>
            </a:r>
            <a:r>
              <a:rPr lang="zh-CN" altLang="en-US" dirty="0"/>
              <a:t>以</a:t>
            </a:r>
            <a:r>
              <a:rPr lang="zh-CN" altLang="en-US" dirty="0">
                <a:solidFill>
                  <a:srgbClr val="FF0000"/>
                </a:solidFill>
              </a:rPr>
              <a:t>减少路由表所占用的空间和搜索路由表所用的时间。</a:t>
            </a:r>
            <a:endParaRPr lang="zh-CN" altLang="en-US" dirty="0">
              <a:solidFill>
                <a:srgbClr val="FF0000"/>
              </a:solidFill>
            </a:endParaRPr>
          </a:p>
          <a:p>
            <a:pPr>
              <a:lnSpc>
                <a:spcPct val="100000"/>
              </a:lnSpc>
            </a:pPr>
            <a:r>
              <a:rPr lang="zh-CN" altLang="en-US" dirty="0"/>
              <a:t>这种转发方式在一个网络只有很少的对外连接时是很有用的。</a:t>
            </a:r>
            <a:endParaRPr lang="zh-CN" altLang="en-US" dirty="0"/>
          </a:p>
          <a:p>
            <a:pPr>
              <a:lnSpc>
                <a:spcPct val="100000"/>
              </a:lnSpc>
            </a:pPr>
            <a:r>
              <a:rPr lang="zh-CN" altLang="en-US" dirty="0"/>
              <a:t>默认路由在主机发送 </a:t>
            </a:r>
            <a:r>
              <a:rPr lang="en-US" altLang="zh-CN" dirty="0"/>
              <a:t>IP </a:t>
            </a:r>
            <a:r>
              <a:rPr lang="zh-CN" altLang="en-US" dirty="0"/>
              <a:t>数据报时往往更能显示出它的好处。</a:t>
            </a:r>
            <a:endParaRPr lang="zh-CN" altLang="en-US" dirty="0"/>
          </a:p>
          <a:p>
            <a:pPr>
              <a:lnSpc>
                <a:spcPct val="100000"/>
              </a:lnSpc>
            </a:pPr>
            <a:r>
              <a:rPr lang="zh-CN" altLang="en-US" dirty="0"/>
              <a:t>如果一个主机连接在一个小网络上，而这个网络只用一个路由器和互联网连接，那么在这种情况下使用默认路由是非常合适的。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Line 5"/>
          <p:cNvSpPr>
            <a:spLocks noChangeShapeType="1"/>
          </p:cNvSpPr>
          <p:nvPr/>
        </p:nvSpPr>
        <p:spPr bwMode="auto">
          <a:xfrm flipV="1">
            <a:off x="6112707" y="2975652"/>
            <a:ext cx="88741" cy="123284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83044" name="Line 4"/>
          <p:cNvSpPr>
            <a:spLocks noChangeShapeType="1"/>
          </p:cNvSpPr>
          <p:nvPr/>
        </p:nvSpPr>
        <p:spPr bwMode="auto">
          <a:xfrm flipV="1">
            <a:off x="6269247" y="2485851"/>
            <a:ext cx="748110" cy="3730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83045" name="Line 5"/>
          <p:cNvSpPr>
            <a:spLocks noChangeShapeType="1"/>
          </p:cNvSpPr>
          <p:nvPr/>
        </p:nvSpPr>
        <p:spPr bwMode="auto">
          <a:xfrm flipV="1">
            <a:off x="5026355" y="2999523"/>
            <a:ext cx="1009285" cy="84797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83046" name="Line 6"/>
          <p:cNvSpPr>
            <a:spLocks noChangeShapeType="1"/>
          </p:cNvSpPr>
          <p:nvPr/>
        </p:nvSpPr>
        <p:spPr bwMode="auto">
          <a:xfrm>
            <a:off x="5365749" y="4107407"/>
            <a:ext cx="1347759" cy="4139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83047" name="Line 7"/>
          <p:cNvSpPr>
            <a:spLocks noChangeShapeType="1"/>
          </p:cNvSpPr>
          <p:nvPr/>
        </p:nvSpPr>
        <p:spPr bwMode="auto">
          <a:xfrm flipH="1">
            <a:off x="3958960" y="4218532"/>
            <a:ext cx="639763" cy="6524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83048" name="Line 8"/>
          <p:cNvSpPr>
            <a:spLocks noChangeShapeType="1"/>
          </p:cNvSpPr>
          <p:nvPr/>
        </p:nvSpPr>
        <p:spPr bwMode="auto">
          <a:xfrm>
            <a:off x="5025232" y="4310607"/>
            <a:ext cx="319881" cy="6524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83049" name="Line 9"/>
          <p:cNvSpPr>
            <a:spLocks noChangeShapeType="1"/>
          </p:cNvSpPr>
          <p:nvPr/>
        </p:nvSpPr>
        <p:spPr bwMode="auto">
          <a:xfrm flipV="1">
            <a:off x="3530733" y="4126458"/>
            <a:ext cx="854736" cy="920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983069" name="Picture 2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19464" y="4160779"/>
            <a:ext cx="557213"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83071" name="Text Box 31"/>
          <p:cNvSpPr txBox="1">
            <a:spLocks noChangeArrowheads="1"/>
          </p:cNvSpPr>
          <p:nvPr/>
        </p:nvSpPr>
        <p:spPr bwMode="auto">
          <a:xfrm>
            <a:off x="5639936" y="362004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CC"/>
                </a:solidFill>
                <a:latin typeface="+mn-lt"/>
                <a:ea typeface="黑体" panose="02010609060101010101" pitchFamily="2" charset="-122"/>
              </a:rPr>
              <a:t>R</a:t>
            </a:r>
            <a:r>
              <a:rPr lang="en-US" altLang="zh-CN" sz="2000" b="1" baseline="-25000" dirty="0">
                <a:solidFill>
                  <a:srgbClr val="0000CC"/>
                </a:solidFill>
                <a:latin typeface="+mn-lt"/>
                <a:ea typeface="黑体" panose="02010609060101010101" pitchFamily="2" charset="-122"/>
              </a:rPr>
              <a:t>1</a:t>
            </a:r>
            <a:endParaRPr lang="en-US" altLang="zh-CN" sz="2000" b="1" baseline="-25000" dirty="0">
              <a:solidFill>
                <a:srgbClr val="0000CC"/>
              </a:solidFill>
              <a:latin typeface="+mn-lt"/>
              <a:ea typeface="黑体" panose="02010609060101010101" pitchFamily="2" charset="-122"/>
            </a:endParaRPr>
          </a:p>
        </p:txBody>
      </p:sp>
      <p:graphicFrame>
        <p:nvGraphicFramePr>
          <p:cNvPr id="983072" name="Object 32"/>
          <p:cNvGraphicFramePr>
            <a:graphicFrameLocks noChangeAspect="1"/>
          </p:cNvGraphicFramePr>
          <p:nvPr/>
        </p:nvGraphicFramePr>
        <p:xfrm>
          <a:off x="6538239" y="3890966"/>
          <a:ext cx="3306762" cy="1963737"/>
        </p:xfrm>
        <a:graphic>
          <a:graphicData uri="http://schemas.openxmlformats.org/presentationml/2006/ole">
            <mc:AlternateContent xmlns:mc="http://schemas.openxmlformats.org/markup-compatibility/2006">
              <mc:Choice xmlns:v="urn:schemas-microsoft-com:vml" Requires="v">
                <p:oleObj spid="_x0000_s10425" name="Visio" r:id="rId2" imgW="1644015" imgH="942340" progId="Visio.Drawing.11">
                  <p:embed/>
                </p:oleObj>
              </mc:Choice>
              <mc:Fallback>
                <p:oleObj name="Visio" r:id="rId2" imgW="1644015" imgH="942340" progId="Visio.Drawing.11">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239" y="3890966"/>
                        <a:ext cx="3306762" cy="1963737"/>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073" name="Text Box 33"/>
          <p:cNvSpPr txBox="1">
            <a:spLocks noChangeArrowheads="1"/>
          </p:cNvSpPr>
          <p:nvPr/>
        </p:nvSpPr>
        <p:spPr bwMode="auto">
          <a:xfrm>
            <a:off x="7627740" y="452131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latin typeface="+mn-lt"/>
                <a:ea typeface="黑体" panose="02010609060101010101" pitchFamily="2" charset="-122"/>
              </a:rPr>
              <a:t>互联网</a:t>
            </a:r>
            <a:endParaRPr lang="zh-CN" altLang="en-US" sz="2400" b="1" baseline="-25000" dirty="0">
              <a:solidFill>
                <a:srgbClr val="0000CC"/>
              </a:solidFill>
              <a:latin typeface="+mn-lt"/>
              <a:ea typeface="黑体" panose="02010609060101010101" pitchFamily="2" charset="-122"/>
            </a:endParaRPr>
          </a:p>
        </p:txBody>
      </p:sp>
      <p:pic>
        <p:nvPicPr>
          <p:cNvPr id="983074"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3579" y="4775744"/>
            <a:ext cx="488421"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080" name="Text Box 40"/>
          <p:cNvSpPr txBox="1">
            <a:spLocks noChangeArrowheads="1"/>
          </p:cNvSpPr>
          <p:nvPr/>
        </p:nvSpPr>
        <p:spPr bwMode="auto">
          <a:xfrm>
            <a:off x="987202" y="2915194"/>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latin typeface="+mn-lt"/>
                <a:ea typeface="黑体" panose="02010609060101010101" pitchFamily="2" charset="-122"/>
              </a:rPr>
              <a:t>路由表</a:t>
            </a:r>
            <a:endParaRPr lang="zh-CN" altLang="en-US" sz="2400" b="1" baseline="-25000" dirty="0">
              <a:solidFill>
                <a:srgbClr val="0000CC"/>
              </a:solidFill>
              <a:latin typeface="+mn-lt"/>
              <a:ea typeface="黑体" panose="02010609060101010101" pitchFamily="2" charset="-122"/>
            </a:endParaRPr>
          </a:p>
        </p:txBody>
      </p:sp>
      <p:pic>
        <p:nvPicPr>
          <p:cNvPr id="983082"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9198" y="3847057"/>
            <a:ext cx="488421"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3083"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5706" y="4683669"/>
            <a:ext cx="488421"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83084" name="Group 44"/>
          <p:cNvGrpSpPr/>
          <p:nvPr/>
        </p:nvGrpSpPr>
        <p:grpSpPr bwMode="auto">
          <a:xfrm>
            <a:off x="6537176" y="2079253"/>
            <a:ext cx="1183217" cy="701675"/>
            <a:chOff x="1776" y="2768"/>
            <a:chExt cx="1824" cy="736"/>
          </a:xfrm>
          <a:solidFill>
            <a:schemeClr val="bg1">
              <a:lumMod val="75000"/>
            </a:schemeClr>
          </a:solidFill>
        </p:grpSpPr>
        <p:grpSp>
          <p:nvGrpSpPr>
            <p:cNvPr id="983085" name="Group 45"/>
            <p:cNvGrpSpPr/>
            <p:nvPr/>
          </p:nvGrpSpPr>
          <p:grpSpPr bwMode="auto">
            <a:xfrm>
              <a:off x="1787" y="2783"/>
              <a:ext cx="1813" cy="721"/>
              <a:chOff x="1787" y="2783"/>
              <a:chExt cx="1813" cy="721"/>
            </a:xfrm>
            <a:grpFill/>
          </p:grpSpPr>
          <p:sp>
            <p:nvSpPr>
              <p:cNvPr id="983086"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87"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88"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89"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90"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91"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92"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93"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94"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sp>
          <p:nvSpPr>
            <p:cNvPr id="983095"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96"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97"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98"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099"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100"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101"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102"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983103"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sp>
        <p:nvSpPr>
          <p:cNvPr id="983104" name="Text Box 64"/>
          <p:cNvSpPr txBox="1">
            <a:spLocks noChangeArrowheads="1"/>
          </p:cNvSpPr>
          <p:nvPr/>
        </p:nvSpPr>
        <p:spPr bwMode="auto">
          <a:xfrm>
            <a:off x="6792064" y="220486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anose="02010609060101010101" pitchFamily="2" charset="-122"/>
              </a:rPr>
              <a:t>N</a:t>
            </a:r>
            <a:r>
              <a:rPr lang="en-US" altLang="zh-CN" sz="2000" b="1" baseline="-25000" dirty="0">
                <a:solidFill>
                  <a:srgbClr val="0000CC"/>
                </a:solidFill>
                <a:latin typeface="+mn-lt"/>
                <a:ea typeface="黑体" panose="02010609060101010101" pitchFamily="2" charset="-122"/>
              </a:rPr>
              <a:t>2</a:t>
            </a:r>
            <a:endParaRPr lang="en-US" altLang="zh-CN" sz="2000" b="1" baseline="-25000" dirty="0">
              <a:solidFill>
                <a:srgbClr val="0000CC"/>
              </a:solidFill>
              <a:latin typeface="+mn-lt"/>
              <a:ea typeface="黑体" panose="02010609060101010101" pitchFamily="2" charset="-122"/>
            </a:endParaRPr>
          </a:p>
        </p:txBody>
      </p:sp>
      <p:pic>
        <p:nvPicPr>
          <p:cNvPr id="983105"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49365" y="2766839"/>
            <a:ext cx="558933"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83106" name="Text Box 66"/>
          <p:cNvSpPr txBox="1">
            <a:spLocks noChangeArrowheads="1"/>
          </p:cNvSpPr>
          <p:nvPr/>
        </p:nvSpPr>
        <p:spPr bwMode="auto">
          <a:xfrm>
            <a:off x="5693117" y="235250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CC"/>
                </a:solidFill>
                <a:latin typeface="+mn-lt"/>
                <a:ea typeface="黑体" panose="02010609060101010101" pitchFamily="2" charset="-122"/>
              </a:rPr>
              <a:t>R</a:t>
            </a:r>
            <a:r>
              <a:rPr lang="en-US" altLang="zh-CN" sz="2000" b="1" baseline="-25000">
                <a:solidFill>
                  <a:srgbClr val="0000CC"/>
                </a:solidFill>
                <a:latin typeface="+mn-lt"/>
                <a:ea typeface="黑体" panose="02010609060101010101" pitchFamily="2" charset="-122"/>
              </a:rPr>
              <a:t>2</a:t>
            </a:r>
            <a:endParaRPr lang="en-US" altLang="zh-CN" sz="2000" b="1" baseline="-25000">
              <a:solidFill>
                <a:srgbClr val="0000CC"/>
              </a:solidFill>
              <a:latin typeface="+mn-lt"/>
              <a:ea typeface="黑体" panose="02010609060101010101" pitchFamily="2" charset="-122"/>
            </a:endParaRPr>
          </a:p>
        </p:txBody>
      </p:sp>
      <p:sp>
        <p:nvSpPr>
          <p:cNvPr id="983109" name="Text Box 69"/>
          <p:cNvSpPr txBox="1">
            <a:spLocks noChangeArrowheads="1"/>
          </p:cNvSpPr>
          <p:nvPr/>
        </p:nvSpPr>
        <p:spPr bwMode="auto">
          <a:xfrm>
            <a:off x="776536" y="1211268"/>
            <a:ext cx="4774282" cy="1569660"/>
          </a:xfrm>
          <a:prstGeom prst="rect">
            <a:avLst/>
          </a:prstGeom>
          <a:solidFill>
            <a:srgbClr val="66FF66"/>
          </a:solidFill>
          <a:ln>
            <a:solidFill>
              <a:srgbClr val="000099"/>
            </a:solidFill>
          </a:ln>
          <a:effectLst/>
        </p:spPr>
        <p:txBody>
          <a:bodyPr wrap="square">
            <a:spAutoFit/>
          </a:bodyPr>
          <a:lstStyle/>
          <a:p>
            <a:pPr algn="ctr"/>
            <a:r>
              <a:rPr lang="zh-CN" altLang="en-US" sz="2400" b="1" dirty="0">
                <a:solidFill>
                  <a:srgbClr val="000066"/>
                </a:solidFill>
                <a:latin typeface="+mn-lt"/>
                <a:ea typeface="黑体" panose="02010609060101010101" pitchFamily="2" charset="-122"/>
              </a:rPr>
              <a:t>只要目的网络不是 </a:t>
            </a:r>
            <a:r>
              <a:rPr lang="en-US" altLang="zh-CN" sz="2400" b="1" dirty="0">
                <a:solidFill>
                  <a:srgbClr val="000066"/>
                </a:solidFill>
                <a:latin typeface="+mn-lt"/>
                <a:ea typeface="黑体" panose="02010609060101010101" pitchFamily="2" charset="-122"/>
              </a:rPr>
              <a:t>N</a:t>
            </a:r>
            <a:r>
              <a:rPr lang="en-US" altLang="zh-CN" sz="2400" b="1" baseline="-25000" dirty="0">
                <a:solidFill>
                  <a:srgbClr val="000066"/>
                </a:solidFill>
                <a:latin typeface="+mn-lt"/>
                <a:ea typeface="黑体" panose="02010609060101010101" pitchFamily="2" charset="-122"/>
              </a:rPr>
              <a:t>1 </a:t>
            </a:r>
            <a:r>
              <a:rPr lang="zh-CN" altLang="en-US" sz="2400" b="1" dirty="0">
                <a:solidFill>
                  <a:srgbClr val="000066"/>
                </a:solidFill>
                <a:latin typeface="+mn-lt"/>
                <a:ea typeface="黑体" panose="02010609060101010101" pitchFamily="2" charset="-122"/>
              </a:rPr>
              <a:t>和 </a:t>
            </a:r>
            <a:r>
              <a:rPr lang="en-US" altLang="zh-CN" sz="2400" b="1" dirty="0">
                <a:solidFill>
                  <a:srgbClr val="000066"/>
                </a:solidFill>
                <a:latin typeface="+mn-lt"/>
                <a:ea typeface="黑体" panose="02010609060101010101" pitchFamily="2" charset="-122"/>
              </a:rPr>
              <a:t>N</a:t>
            </a:r>
            <a:r>
              <a:rPr lang="en-US" altLang="zh-CN" sz="2400" b="1" baseline="-25000" dirty="0">
                <a:solidFill>
                  <a:srgbClr val="000066"/>
                </a:solidFill>
                <a:latin typeface="+mn-lt"/>
                <a:ea typeface="黑体" panose="02010609060101010101" pitchFamily="2" charset="-122"/>
              </a:rPr>
              <a:t>2</a:t>
            </a:r>
            <a:r>
              <a:rPr lang="zh-CN" altLang="en-US" sz="2400" b="1" dirty="0">
                <a:solidFill>
                  <a:srgbClr val="000066"/>
                </a:solidFill>
                <a:latin typeface="+mn-lt"/>
                <a:ea typeface="黑体" panose="02010609060101010101" pitchFamily="2" charset="-122"/>
              </a:rPr>
              <a:t>，</a:t>
            </a:r>
            <a:endParaRPr lang="en-US" altLang="zh-CN" sz="2400" b="1" dirty="0">
              <a:solidFill>
                <a:srgbClr val="000066"/>
              </a:solidFill>
              <a:latin typeface="+mn-lt"/>
              <a:ea typeface="黑体" panose="02010609060101010101" pitchFamily="2" charset="-122"/>
            </a:endParaRPr>
          </a:p>
          <a:p>
            <a:pPr algn="ctr"/>
            <a:r>
              <a:rPr lang="zh-CN" altLang="en-US" sz="2400" b="1" dirty="0">
                <a:solidFill>
                  <a:srgbClr val="000066"/>
                </a:solidFill>
                <a:latin typeface="+mn-lt"/>
                <a:ea typeface="黑体" panose="02010609060101010101" pitchFamily="2" charset="-122"/>
              </a:rPr>
              <a:t>就一律选择默认路由，</a:t>
            </a:r>
            <a:endParaRPr lang="zh-CN" altLang="en-US" sz="2400" b="1" dirty="0">
              <a:solidFill>
                <a:srgbClr val="000066"/>
              </a:solidFill>
              <a:latin typeface="+mn-lt"/>
              <a:ea typeface="黑体" panose="02010609060101010101" pitchFamily="2" charset="-122"/>
            </a:endParaRPr>
          </a:p>
          <a:p>
            <a:pPr algn="ctr"/>
            <a:r>
              <a:rPr lang="zh-CN" altLang="en-US" sz="2400" b="1" dirty="0">
                <a:solidFill>
                  <a:srgbClr val="000066"/>
                </a:solidFill>
                <a:latin typeface="+mn-lt"/>
                <a:ea typeface="黑体" panose="02010609060101010101" pitchFamily="2" charset="-122"/>
              </a:rPr>
              <a:t>把数据报先间接交付路由器 </a:t>
            </a:r>
            <a:r>
              <a:rPr lang="en-US" altLang="zh-CN" sz="2400" b="1" dirty="0">
                <a:solidFill>
                  <a:srgbClr val="000066"/>
                </a:solidFill>
                <a:latin typeface="+mn-lt"/>
                <a:ea typeface="黑体" panose="02010609060101010101" pitchFamily="2" charset="-122"/>
              </a:rPr>
              <a:t>R</a:t>
            </a:r>
            <a:r>
              <a:rPr lang="en-US" altLang="zh-CN" sz="2400" b="1" baseline="-25000" dirty="0">
                <a:solidFill>
                  <a:srgbClr val="000066"/>
                </a:solidFill>
                <a:latin typeface="+mn-lt"/>
                <a:ea typeface="黑体" panose="02010609060101010101" pitchFamily="2" charset="-122"/>
              </a:rPr>
              <a:t>1</a:t>
            </a:r>
            <a:r>
              <a:rPr lang="zh-CN" altLang="en-US" sz="2400" b="1" dirty="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a:p>
            <a:pPr algn="ctr"/>
            <a:r>
              <a:rPr lang="zh-CN" altLang="en-US" sz="2400" b="1" dirty="0">
                <a:solidFill>
                  <a:srgbClr val="000066"/>
                </a:solidFill>
                <a:latin typeface="+mn-lt"/>
                <a:ea typeface="黑体" panose="02010609060101010101" pitchFamily="2" charset="-122"/>
              </a:rPr>
              <a:t>让 </a:t>
            </a:r>
            <a:r>
              <a:rPr lang="en-US" altLang="zh-CN" sz="2400" b="1" dirty="0">
                <a:solidFill>
                  <a:srgbClr val="000066"/>
                </a:solidFill>
                <a:latin typeface="+mn-lt"/>
                <a:ea typeface="黑体" panose="02010609060101010101" pitchFamily="2" charset="-122"/>
              </a:rPr>
              <a:t>R</a:t>
            </a:r>
            <a:r>
              <a:rPr lang="en-US" altLang="zh-CN" sz="2400" b="1" baseline="-25000" dirty="0">
                <a:solidFill>
                  <a:srgbClr val="000066"/>
                </a:solidFill>
                <a:latin typeface="+mn-lt"/>
                <a:ea typeface="黑体" panose="02010609060101010101" pitchFamily="2" charset="-122"/>
              </a:rPr>
              <a:t>1 </a:t>
            </a:r>
            <a:r>
              <a:rPr lang="zh-CN" altLang="en-US" sz="2400" b="1" dirty="0">
                <a:solidFill>
                  <a:srgbClr val="000066"/>
                </a:solidFill>
                <a:latin typeface="+mn-lt"/>
                <a:ea typeface="黑体" panose="02010609060101010101" pitchFamily="2" charset="-122"/>
              </a:rPr>
              <a:t>再转发给下一个路由器。 </a:t>
            </a:r>
            <a:endParaRPr lang="zh-CN" altLang="en-US" sz="2400" b="1" dirty="0">
              <a:solidFill>
                <a:srgbClr val="000066"/>
              </a:solidFill>
              <a:latin typeface="+mn-lt"/>
              <a:ea typeface="黑体" panose="02010609060101010101" pitchFamily="2" charset="-122"/>
            </a:endParaRPr>
          </a:p>
        </p:txBody>
      </p:sp>
      <p:sp>
        <p:nvSpPr>
          <p:cNvPr id="2" name="标题 1"/>
          <p:cNvSpPr>
            <a:spLocks noGrp="1"/>
          </p:cNvSpPr>
          <p:nvPr>
            <p:ph type="title"/>
          </p:nvPr>
        </p:nvSpPr>
        <p:spPr/>
        <p:txBody>
          <a:bodyPr/>
          <a:lstStyle/>
          <a:p>
            <a:pPr algn="ctr"/>
            <a:r>
              <a:rPr lang="zh-CN" altLang="en-US" dirty="0"/>
              <a:t>默认路由举例</a:t>
            </a:r>
            <a:endParaRPr lang="zh-CN" altLang="en-US" dirty="0"/>
          </a:p>
        </p:txBody>
      </p:sp>
      <p:grpSp>
        <p:nvGrpSpPr>
          <p:cNvPr id="68" name="Group 44"/>
          <p:cNvGrpSpPr/>
          <p:nvPr/>
        </p:nvGrpSpPr>
        <p:grpSpPr bwMode="auto">
          <a:xfrm>
            <a:off x="4089597" y="3572419"/>
            <a:ext cx="1439467" cy="917947"/>
            <a:chOff x="1776" y="2768"/>
            <a:chExt cx="1824" cy="736"/>
          </a:xfrm>
          <a:solidFill>
            <a:schemeClr val="bg1">
              <a:lumMod val="75000"/>
            </a:schemeClr>
          </a:solidFill>
        </p:grpSpPr>
        <p:grpSp>
          <p:nvGrpSpPr>
            <p:cNvPr id="69" name="Group 45"/>
            <p:cNvGrpSpPr/>
            <p:nvPr/>
          </p:nvGrpSpPr>
          <p:grpSpPr bwMode="auto">
            <a:xfrm>
              <a:off x="1787" y="2783"/>
              <a:ext cx="1813" cy="721"/>
              <a:chOff x="1787" y="2783"/>
              <a:chExt cx="1813" cy="721"/>
            </a:xfrm>
            <a:grpFill/>
          </p:grpSpPr>
          <p:sp>
            <p:nvSpPr>
              <p:cNvPr id="79"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80"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81"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82"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83"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84"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85"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86"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87"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sp>
          <p:nvSpPr>
            <p:cNvPr id="70"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71"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72"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73"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74"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75"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76"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77"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78"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sp>
        <p:nvSpPr>
          <p:cNvPr id="983070" name="Text Box 30"/>
          <p:cNvSpPr txBox="1">
            <a:spLocks noChangeArrowheads="1"/>
          </p:cNvSpPr>
          <p:nvPr/>
        </p:nvSpPr>
        <p:spPr bwMode="auto">
          <a:xfrm>
            <a:off x="4598723" y="381371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CC"/>
                </a:solidFill>
                <a:latin typeface="+mn-lt"/>
                <a:ea typeface="黑体" panose="02010609060101010101" pitchFamily="2" charset="-122"/>
              </a:rPr>
              <a:t>N</a:t>
            </a:r>
            <a:r>
              <a:rPr lang="en-US" altLang="zh-CN" sz="2000" b="1" baseline="-25000">
                <a:solidFill>
                  <a:srgbClr val="0000CC"/>
                </a:solidFill>
                <a:latin typeface="+mn-lt"/>
                <a:ea typeface="黑体" panose="02010609060101010101" pitchFamily="2" charset="-122"/>
              </a:rPr>
              <a:t>1</a:t>
            </a:r>
            <a:endParaRPr lang="en-US" altLang="zh-CN" sz="2000" b="1" baseline="-25000">
              <a:solidFill>
                <a:srgbClr val="0000CC"/>
              </a:solidFill>
              <a:latin typeface="+mn-lt"/>
              <a:ea typeface="黑体" panose="02010609060101010101" pitchFamily="2" charset="-122"/>
            </a:endParaRPr>
          </a:p>
        </p:txBody>
      </p:sp>
      <p:sp>
        <p:nvSpPr>
          <p:cNvPr id="3" name="矩形 2"/>
          <p:cNvSpPr/>
          <p:nvPr/>
        </p:nvSpPr>
        <p:spPr>
          <a:xfrm>
            <a:off x="2144688" y="5517232"/>
            <a:ext cx="6494399" cy="461665"/>
          </a:xfrm>
          <a:prstGeom prst="rect">
            <a:avLst/>
          </a:prstGeom>
        </p:spPr>
        <p:txBody>
          <a:bodyPr wrap="square">
            <a:spAutoFit/>
          </a:bodyPr>
          <a:lstStyle/>
          <a:p>
            <a:pPr algn="ctr"/>
            <a:r>
              <a:rPr lang="zh-CN" altLang="zh-CN" sz="2400" b="1" dirty="0">
                <a:latin typeface="+mn-lt"/>
                <a:ea typeface="黑体" panose="02010609060101010101" pitchFamily="2" charset="-122"/>
              </a:rPr>
              <a:t>路由器</a:t>
            </a:r>
            <a:r>
              <a:rPr lang="en-US" altLang="zh-CN" sz="2400" b="1" dirty="0">
                <a:latin typeface="+mn-lt"/>
                <a:ea typeface="黑体" panose="02010609060101010101" pitchFamily="2" charset="-122"/>
              </a:rPr>
              <a:t> R</a:t>
            </a:r>
            <a:r>
              <a:rPr lang="en-US" altLang="zh-CN" sz="2400" b="1" baseline="-25000" dirty="0">
                <a:latin typeface="+mn-lt"/>
                <a:ea typeface="黑体" panose="02010609060101010101" pitchFamily="2" charset="-122"/>
              </a:rPr>
              <a:t>1 </a:t>
            </a:r>
            <a:r>
              <a:rPr lang="zh-CN" altLang="zh-CN" sz="2400" b="1" dirty="0">
                <a:latin typeface="+mn-lt"/>
                <a:ea typeface="黑体" panose="02010609060101010101" pitchFamily="2" charset="-122"/>
              </a:rPr>
              <a:t>充当网络</a:t>
            </a:r>
            <a:r>
              <a:rPr lang="en-US" altLang="zh-CN" sz="2400" b="1" dirty="0">
                <a:latin typeface="+mn-lt"/>
                <a:ea typeface="黑体" panose="02010609060101010101" pitchFamily="2" charset="-122"/>
              </a:rPr>
              <a:t> N</a:t>
            </a:r>
            <a:r>
              <a:rPr lang="en-US" altLang="zh-CN" sz="2400" b="1" baseline="-25000" dirty="0">
                <a:latin typeface="+mn-lt"/>
                <a:ea typeface="黑体" panose="02010609060101010101" pitchFamily="2" charset="-122"/>
              </a:rPr>
              <a:t>1 </a:t>
            </a:r>
            <a:r>
              <a:rPr lang="zh-CN" altLang="zh-CN" sz="2400" b="1" dirty="0">
                <a:latin typeface="+mn-lt"/>
                <a:ea typeface="黑体" panose="02010609060101010101" pitchFamily="2" charset="-122"/>
              </a:rPr>
              <a:t>的默认路由器</a:t>
            </a:r>
            <a:endParaRPr lang="zh-CN" altLang="en-US" sz="2400" b="1" dirty="0">
              <a:latin typeface="+mn-lt"/>
              <a:ea typeface="黑体" panose="02010609060101010101" pitchFamily="2" charset="-122"/>
            </a:endParaRPr>
          </a:p>
        </p:txBody>
      </p:sp>
      <p:grpSp>
        <p:nvGrpSpPr>
          <p:cNvPr id="6" name="组合 5"/>
          <p:cNvGrpSpPr/>
          <p:nvPr/>
        </p:nvGrpSpPr>
        <p:grpSpPr>
          <a:xfrm>
            <a:off x="374956" y="3358108"/>
            <a:ext cx="3035392" cy="1540037"/>
            <a:chOff x="374956" y="3358108"/>
            <a:chExt cx="3035392" cy="1540037"/>
          </a:xfrm>
        </p:grpSpPr>
        <p:sp>
          <p:nvSpPr>
            <p:cNvPr id="983081" name="Freeform 41"/>
            <p:cNvSpPr/>
            <p:nvPr/>
          </p:nvSpPr>
          <p:spPr bwMode="auto">
            <a:xfrm>
              <a:off x="2720752" y="3426369"/>
              <a:ext cx="689596" cy="1462088"/>
            </a:xfrm>
            <a:custGeom>
              <a:avLst/>
              <a:gdLst>
                <a:gd name="T0" fmla="*/ 4 w 368"/>
                <a:gd name="T1" fmla="*/ 0 h 524"/>
                <a:gd name="T2" fmla="*/ 368 w 368"/>
                <a:gd name="T3" fmla="*/ 256 h 524"/>
                <a:gd name="T4" fmla="*/ 367 w 368"/>
                <a:gd name="T5" fmla="*/ 277 h 524"/>
                <a:gd name="T6" fmla="*/ 0 w 368"/>
                <a:gd name="T7" fmla="*/ 524 h 524"/>
                <a:gd name="T8" fmla="*/ 4 w 368"/>
                <a:gd name="T9" fmla="*/ 0 h 524"/>
              </a:gdLst>
              <a:ahLst/>
              <a:cxnLst>
                <a:cxn ang="0">
                  <a:pos x="T0" y="T1"/>
                </a:cxn>
                <a:cxn ang="0">
                  <a:pos x="T2" y="T3"/>
                </a:cxn>
                <a:cxn ang="0">
                  <a:pos x="T4" y="T5"/>
                </a:cxn>
                <a:cxn ang="0">
                  <a:pos x="T6" y="T7"/>
                </a:cxn>
                <a:cxn ang="0">
                  <a:pos x="T8" y="T9"/>
                </a:cxn>
              </a:cxnLst>
              <a:rect l="0" t="0" r="r" b="b"/>
              <a:pathLst>
                <a:path w="368" h="524">
                  <a:moveTo>
                    <a:pt x="4" y="0"/>
                  </a:moveTo>
                  <a:lnTo>
                    <a:pt x="368" y="256"/>
                  </a:lnTo>
                  <a:lnTo>
                    <a:pt x="367" y="277"/>
                  </a:lnTo>
                  <a:lnTo>
                    <a:pt x="0" y="524"/>
                  </a:lnTo>
                  <a:lnTo>
                    <a:pt x="4" y="0"/>
                  </a:lnTo>
                  <a:close/>
                </a:path>
              </a:pathLst>
            </a:custGeom>
            <a:gradFill>
              <a:gsLst>
                <a:gs pos="0">
                  <a:srgbClr val="FFFF66"/>
                </a:gs>
                <a:gs pos="100000">
                  <a:schemeClr val="bg1">
                    <a:lumMod val="65000"/>
                  </a:schemeClr>
                </a:gs>
              </a:gsLst>
              <a:lin ang="0" scaled="0"/>
            </a:gradFill>
            <a:ln>
              <a:noFill/>
            </a:ln>
            <a:effectLst/>
          </p:spPr>
          <p:txBody>
            <a:bodyPr/>
            <a:lstStyle/>
            <a:p>
              <a:endParaRPr lang="zh-CN" altLang="en-US" b="1">
                <a:solidFill>
                  <a:srgbClr val="0000CC"/>
                </a:solidFill>
                <a:latin typeface="+mn-lt"/>
                <a:ea typeface="黑体" panose="02010609060101010101" pitchFamily="2" charset="-122"/>
              </a:endParaRPr>
            </a:p>
          </p:txBody>
        </p:sp>
        <p:sp>
          <p:nvSpPr>
            <p:cNvPr id="983076" name="Rectangle 36"/>
            <p:cNvSpPr>
              <a:spLocks noChangeArrowheads="1"/>
            </p:cNvSpPr>
            <p:nvPr/>
          </p:nvSpPr>
          <p:spPr bwMode="auto">
            <a:xfrm>
              <a:off x="374956" y="3431132"/>
              <a:ext cx="2345796" cy="1436687"/>
            </a:xfrm>
            <a:prstGeom prst="rect">
              <a:avLst/>
            </a:prstGeom>
            <a:solidFill>
              <a:srgbClr val="FF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983075" name="Text Box 35"/>
            <p:cNvSpPr txBox="1">
              <a:spLocks noChangeArrowheads="1"/>
            </p:cNvSpPr>
            <p:nvPr/>
          </p:nvSpPr>
          <p:spPr bwMode="auto">
            <a:xfrm>
              <a:off x="374957" y="3358108"/>
              <a:ext cx="2255746" cy="154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000" b="1" dirty="0">
                  <a:solidFill>
                    <a:srgbClr val="000099"/>
                  </a:solidFill>
                  <a:latin typeface="+mn-lt"/>
                  <a:ea typeface="黑体" panose="02010609060101010101" pitchFamily="2" charset="-122"/>
                </a:rPr>
                <a:t>目的网络     下一跳</a:t>
              </a:r>
              <a:endParaRPr lang="zh-CN" altLang="en-US" sz="2000" b="1" dirty="0">
                <a:solidFill>
                  <a:srgbClr val="000099"/>
                </a:solidFill>
                <a:latin typeface="+mn-lt"/>
                <a:ea typeface="黑体" panose="02010609060101010101" pitchFamily="2" charset="-122"/>
              </a:endParaRPr>
            </a:p>
            <a:p>
              <a:pPr>
                <a:lnSpc>
                  <a:spcPct val="120000"/>
                </a:lnSpc>
              </a:pPr>
              <a:r>
                <a:rPr lang="zh-CN" altLang="en-US" sz="2000" b="1" dirty="0">
                  <a:solidFill>
                    <a:srgbClr val="000099"/>
                  </a:solidFill>
                  <a:latin typeface="+mn-lt"/>
                  <a:ea typeface="黑体" panose="02010609060101010101" pitchFamily="2" charset="-122"/>
                </a:rPr>
                <a:t>      </a:t>
              </a:r>
              <a:r>
                <a:rPr lang="en-US" altLang="zh-CN" sz="2000" b="1" dirty="0">
                  <a:solidFill>
                    <a:srgbClr val="000099"/>
                  </a:solidFill>
                  <a:latin typeface="+mn-lt"/>
                  <a:ea typeface="黑体" panose="02010609060101010101" pitchFamily="2" charset="-122"/>
                </a:rPr>
                <a:t>N</a:t>
              </a:r>
              <a:r>
                <a:rPr lang="en-US" altLang="zh-CN" sz="2000" b="1" baseline="-25000" dirty="0">
                  <a:solidFill>
                    <a:srgbClr val="000099"/>
                  </a:solidFill>
                  <a:latin typeface="+mn-lt"/>
                  <a:ea typeface="黑体" panose="02010609060101010101" pitchFamily="2" charset="-122"/>
                </a:rPr>
                <a:t>1</a:t>
              </a:r>
              <a:r>
                <a:rPr lang="en-US" altLang="zh-CN" sz="2000" b="1" dirty="0">
                  <a:solidFill>
                    <a:srgbClr val="000099"/>
                  </a:solidFill>
                  <a:latin typeface="+mn-lt"/>
                  <a:ea typeface="黑体" panose="02010609060101010101" pitchFamily="2" charset="-122"/>
                </a:rPr>
                <a:t>               </a:t>
              </a:r>
              <a:r>
                <a:rPr lang="zh-CN" altLang="en-US" sz="2000" b="1" dirty="0">
                  <a:solidFill>
                    <a:srgbClr val="000099"/>
                  </a:solidFill>
                  <a:latin typeface="+mn-lt"/>
                  <a:ea typeface="黑体" panose="02010609060101010101" pitchFamily="2" charset="-122"/>
                </a:rPr>
                <a:t>直接 </a:t>
              </a:r>
              <a:endParaRPr lang="zh-CN" altLang="en-US" sz="2000" b="1" dirty="0">
                <a:solidFill>
                  <a:srgbClr val="000099"/>
                </a:solidFill>
                <a:latin typeface="+mn-lt"/>
                <a:ea typeface="黑体" panose="02010609060101010101" pitchFamily="2" charset="-122"/>
              </a:endParaRPr>
            </a:p>
            <a:p>
              <a:pPr>
                <a:lnSpc>
                  <a:spcPct val="120000"/>
                </a:lnSpc>
              </a:pPr>
              <a:r>
                <a:rPr lang="zh-CN" altLang="en-US" sz="2000" b="1" dirty="0">
                  <a:solidFill>
                    <a:srgbClr val="000099"/>
                  </a:solidFill>
                  <a:latin typeface="+mn-lt"/>
                  <a:ea typeface="黑体" panose="02010609060101010101" pitchFamily="2" charset="-122"/>
                </a:rPr>
                <a:t>      </a:t>
              </a:r>
              <a:r>
                <a:rPr lang="en-US" altLang="zh-CN" sz="2000" b="1" dirty="0">
                  <a:solidFill>
                    <a:srgbClr val="000099"/>
                  </a:solidFill>
                  <a:latin typeface="+mn-lt"/>
                  <a:ea typeface="黑体" panose="02010609060101010101" pitchFamily="2" charset="-122"/>
                </a:rPr>
                <a:t>N</a:t>
              </a:r>
              <a:r>
                <a:rPr lang="en-US" altLang="zh-CN" sz="2000" b="1" baseline="-25000" dirty="0">
                  <a:solidFill>
                    <a:srgbClr val="000099"/>
                  </a:solidFill>
                  <a:latin typeface="+mn-lt"/>
                  <a:ea typeface="黑体" panose="02010609060101010101" pitchFamily="2" charset="-122"/>
                </a:rPr>
                <a:t>2</a:t>
              </a:r>
              <a:r>
                <a:rPr lang="en-US" altLang="zh-CN" sz="2000" b="1" dirty="0">
                  <a:solidFill>
                    <a:srgbClr val="000099"/>
                  </a:solidFill>
                  <a:latin typeface="+mn-lt"/>
                  <a:ea typeface="黑体" panose="02010609060101010101" pitchFamily="2" charset="-122"/>
                </a:rPr>
                <a:t>     </a:t>
              </a:r>
              <a:r>
                <a:rPr lang="en-US" altLang="zh-CN" sz="1000" b="1" dirty="0">
                  <a:solidFill>
                    <a:srgbClr val="000099"/>
                  </a:solidFill>
                  <a:latin typeface="+mn-lt"/>
                  <a:ea typeface="黑体" panose="02010609060101010101" pitchFamily="2" charset="-122"/>
                </a:rPr>
                <a:t>            </a:t>
              </a:r>
              <a:r>
                <a:rPr lang="en-US" altLang="zh-CN" sz="2000" b="1" dirty="0">
                  <a:solidFill>
                    <a:srgbClr val="000099"/>
                  </a:solidFill>
                  <a:latin typeface="+mn-lt"/>
                  <a:ea typeface="黑体" panose="02010609060101010101" pitchFamily="2" charset="-122"/>
                </a:rPr>
                <a:t>      R</a:t>
              </a:r>
              <a:r>
                <a:rPr lang="en-US" altLang="zh-CN" sz="2000" b="1" baseline="-25000" dirty="0">
                  <a:solidFill>
                    <a:srgbClr val="000099"/>
                  </a:solidFill>
                  <a:latin typeface="+mn-lt"/>
                  <a:ea typeface="黑体" panose="02010609060101010101" pitchFamily="2" charset="-122"/>
                </a:rPr>
                <a:t>2</a:t>
              </a:r>
              <a:endParaRPr lang="en-US" altLang="zh-CN" sz="2000" b="1" baseline="-25000" dirty="0">
                <a:solidFill>
                  <a:srgbClr val="000099"/>
                </a:solidFill>
                <a:latin typeface="+mn-lt"/>
                <a:ea typeface="黑体" panose="02010609060101010101" pitchFamily="2" charset="-122"/>
              </a:endParaRPr>
            </a:p>
            <a:p>
              <a:pPr>
                <a:lnSpc>
                  <a:spcPct val="120000"/>
                </a:lnSpc>
              </a:pPr>
              <a:r>
                <a:rPr lang="en-US" altLang="zh-CN" sz="2000" b="1" dirty="0">
                  <a:solidFill>
                    <a:srgbClr val="000099"/>
                  </a:solidFill>
                  <a:latin typeface="+mn-lt"/>
                  <a:ea typeface="黑体" panose="02010609060101010101" pitchFamily="2" charset="-122"/>
                </a:rPr>
                <a:t>    </a:t>
              </a:r>
              <a:r>
                <a:rPr lang="zh-CN" altLang="en-US" sz="2000" b="1" dirty="0">
                  <a:solidFill>
                    <a:srgbClr val="000099"/>
                  </a:solidFill>
                  <a:latin typeface="+mn-lt"/>
                  <a:ea typeface="黑体" panose="02010609060101010101" pitchFamily="2" charset="-122"/>
                </a:rPr>
                <a:t>默认              </a:t>
              </a:r>
              <a:r>
                <a:rPr lang="en-US" altLang="zh-CN" sz="2000" b="1" dirty="0">
                  <a:solidFill>
                    <a:srgbClr val="000099"/>
                  </a:solidFill>
                  <a:latin typeface="+mn-lt"/>
                  <a:ea typeface="黑体" panose="02010609060101010101" pitchFamily="2" charset="-122"/>
                </a:rPr>
                <a:t>R</a:t>
              </a:r>
              <a:r>
                <a:rPr lang="en-US" altLang="zh-CN" sz="2000" b="1" baseline="-25000" dirty="0">
                  <a:solidFill>
                    <a:srgbClr val="000099"/>
                  </a:solidFill>
                  <a:latin typeface="+mn-lt"/>
                  <a:ea typeface="黑体" panose="02010609060101010101" pitchFamily="2" charset="-122"/>
                </a:rPr>
                <a:t>1</a:t>
              </a:r>
              <a:endParaRPr lang="en-US" altLang="zh-CN" sz="2000" b="1" baseline="-25000" dirty="0">
                <a:solidFill>
                  <a:srgbClr val="000099"/>
                </a:solidFill>
                <a:latin typeface="+mn-lt"/>
                <a:ea typeface="黑体" panose="02010609060101010101" pitchFamily="2" charset="-122"/>
              </a:endParaRPr>
            </a:p>
          </p:txBody>
        </p:sp>
        <p:sp>
          <p:nvSpPr>
            <p:cNvPr id="983077" name="Line 37"/>
            <p:cNvSpPr>
              <a:spLocks noChangeShapeType="1"/>
            </p:cNvSpPr>
            <p:nvPr/>
          </p:nvSpPr>
          <p:spPr bwMode="auto">
            <a:xfrm>
              <a:off x="374956" y="3796257"/>
              <a:ext cx="2345796"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983078" name="Line 38"/>
            <p:cNvSpPr>
              <a:spLocks noChangeShapeType="1"/>
            </p:cNvSpPr>
            <p:nvPr/>
          </p:nvSpPr>
          <p:spPr bwMode="auto">
            <a:xfrm>
              <a:off x="374956" y="4161382"/>
              <a:ext cx="234579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983079" name="Line 39"/>
            <p:cNvSpPr>
              <a:spLocks noChangeShapeType="1"/>
            </p:cNvSpPr>
            <p:nvPr/>
          </p:nvSpPr>
          <p:spPr bwMode="auto">
            <a:xfrm>
              <a:off x="1654481" y="3431132"/>
              <a:ext cx="5159" cy="1417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983107" name="Line 67"/>
            <p:cNvSpPr>
              <a:spLocks noChangeShapeType="1"/>
            </p:cNvSpPr>
            <p:nvPr/>
          </p:nvSpPr>
          <p:spPr bwMode="auto">
            <a:xfrm>
              <a:off x="374956" y="4497932"/>
              <a:ext cx="234579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5" name="对话气泡: 矩形 4"/>
          <p:cNvSpPr/>
          <p:nvPr/>
        </p:nvSpPr>
        <p:spPr>
          <a:xfrm>
            <a:off x="6284256" y="1211269"/>
            <a:ext cx="2917565" cy="3086659"/>
          </a:xfrm>
          <a:custGeom>
            <a:avLst/>
            <a:gdLst>
              <a:gd name="connsiteX0" fmla="*/ 0 w 1224136"/>
              <a:gd name="connsiteY0" fmla="*/ 0 h 1963737"/>
              <a:gd name="connsiteX1" fmla="*/ 204023 w 1224136"/>
              <a:gd name="connsiteY1" fmla="*/ 0 h 1963737"/>
              <a:gd name="connsiteX2" fmla="*/ 204023 w 1224136"/>
              <a:gd name="connsiteY2" fmla="*/ 0 h 1963737"/>
              <a:gd name="connsiteX3" fmla="*/ 510057 w 1224136"/>
              <a:gd name="connsiteY3" fmla="*/ 0 h 1963737"/>
              <a:gd name="connsiteX4" fmla="*/ 1224136 w 1224136"/>
              <a:gd name="connsiteY4" fmla="*/ 0 h 1963737"/>
              <a:gd name="connsiteX5" fmla="*/ 1224136 w 1224136"/>
              <a:gd name="connsiteY5" fmla="*/ 1145513 h 1963737"/>
              <a:gd name="connsiteX6" fmla="*/ 1224136 w 1224136"/>
              <a:gd name="connsiteY6" fmla="*/ 1145513 h 1963737"/>
              <a:gd name="connsiteX7" fmla="*/ 1224136 w 1224136"/>
              <a:gd name="connsiteY7" fmla="*/ 1636448 h 1963737"/>
              <a:gd name="connsiteX8" fmla="*/ 1224136 w 1224136"/>
              <a:gd name="connsiteY8" fmla="*/ 1963737 h 1963737"/>
              <a:gd name="connsiteX9" fmla="*/ 510057 w 1224136"/>
              <a:gd name="connsiteY9" fmla="*/ 1963737 h 1963737"/>
              <a:gd name="connsiteX10" fmla="*/ 357044 w 1224136"/>
              <a:gd name="connsiteY10" fmla="*/ 2209204 h 1963737"/>
              <a:gd name="connsiteX11" fmla="*/ 204023 w 1224136"/>
              <a:gd name="connsiteY11" fmla="*/ 1963737 h 1963737"/>
              <a:gd name="connsiteX12" fmla="*/ 0 w 1224136"/>
              <a:gd name="connsiteY12" fmla="*/ 1963737 h 1963737"/>
              <a:gd name="connsiteX13" fmla="*/ 0 w 1224136"/>
              <a:gd name="connsiteY13" fmla="*/ 1636448 h 1963737"/>
              <a:gd name="connsiteX14" fmla="*/ 0 w 1224136"/>
              <a:gd name="connsiteY14" fmla="*/ 1145513 h 1963737"/>
              <a:gd name="connsiteX15" fmla="*/ 0 w 1224136"/>
              <a:gd name="connsiteY15" fmla="*/ 1145513 h 1963737"/>
              <a:gd name="connsiteX16" fmla="*/ 0 w 1224136"/>
              <a:gd name="connsiteY16" fmla="*/ 0 h 1963737"/>
              <a:gd name="connsiteX0-1" fmla="*/ 1865746 w 3089882"/>
              <a:gd name="connsiteY0-2" fmla="*/ 0 h 2209204"/>
              <a:gd name="connsiteX1-3" fmla="*/ 2069769 w 3089882"/>
              <a:gd name="connsiteY1-4" fmla="*/ 0 h 2209204"/>
              <a:gd name="connsiteX2-5" fmla="*/ 2069769 w 3089882"/>
              <a:gd name="connsiteY2-6" fmla="*/ 0 h 2209204"/>
              <a:gd name="connsiteX3-7" fmla="*/ 2375803 w 3089882"/>
              <a:gd name="connsiteY3-8" fmla="*/ 0 h 2209204"/>
              <a:gd name="connsiteX4-9" fmla="*/ 3089882 w 3089882"/>
              <a:gd name="connsiteY4-10" fmla="*/ 0 h 2209204"/>
              <a:gd name="connsiteX5-11" fmla="*/ 3089882 w 3089882"/>
              <a:gd name="connsiteY5-12" fmla="*/ 1145513 h 2209204"/>
              <a:gd name="connsiteX6-13" fmla="*/ 3089882 w 3089882"/>
              <a:gd name="connsiteY6-14" fmla="*/ 1145513 h 2209204"/>
              <a:gd name="connsiteX7-15" fmla="*/ 3089882 w 3089882"/>
              <a:gd name="connsiteY7-16" fmla="*/ 1636448 h 2209204"/>
              <a:gd name="connsiteX8-17" fmla="*/ 3089882 w 3089882"/>
              <a:gd name="connsiteY8-18" fmla="*/ 1963737 h 2209204"/>
              <a:gd name="connsiteX9-19" fmla="*/ 2375803 w 3089882"/>
              <a:gd name="connsiteY9-20" fmla="*/ 1963737 h 2209204"/>
              <a:gd name="connsiteX10-21" fmla="*/ 2222790 w 3089882"/>
              <a:gd name="connsiteY10-22" fmla="*/ 2209204 h 2209204"/>
              <a:gd name="connsiteX11-23" fmla="*/ 2069769 w 3089882"/>
              <a:gd name="connsiteY11-24" fmla="*/ 1963737 h 2209204"/>
              <a:gd name="connsiteX12-25" fmla="*/ 1865746 w 3089882"/>
              <a:gd name="connsiteY12-26" fmla="*/ 1963737 h 2209204"/>
              <a:gd name="connsiteX13-27" fmla="*/ 0 w 3089882"/>
              <a:gd name="connsiteY13-28" fmla="*/ 1636448 h 2209204"/>
              <a:gd name="connsiteX14-29" fmla="*/ 1865746 w 3089882"/>
              <a:gd name="connsiteY14-30" fmla="*/ 1145513 h 2209204"/>
              <a:gd name="connsiteX15-31" fmla="*/ 1865746 w 3089882"/>
              <a:gd name="connsiteY15-32" fmla="*/ 1145513 h 2209204"/>
              <a:gd name="connsiteX16-33" fmla="*/ 1865746 w 3089882"/>
              <a:gd name="connsiteY16-34" fmla="*/ 0 h 2209204"/>
              <a:gd name="connsiteX0-35" fmla="*/ 2044411 w 3268547"/>
              <a:gd name="connsiteY0-36" fmla="*/ 0 h 2874222"/>
              <a:gd name="connsiteX1-37" fmla="*/ 2248434 w 3268547"/>
              <a:gd name="connsiteY1-38" fmla="*/ 0 h 2874222"/>
              <a:gd name="connsiteX2-39" fmla="*/ 2248434 w 3268547"/>
              <a:gd name="connsiteY2-40" fmla="*/ 0 h 2874222"/>
              <a:gd name="connsiteX3-41" fmla="*/ 2554468 w 3268547"/>
              <a:gd name="connsiteY3-42" fmla="*/ 0 h 2874222"/>
              <a:gd name="connsiteX4-43" fmla="*/ 3268547 w 3268547"/>
              <a:gd name="connsiteY4-44" fmla="*/ 0 h 2874222"/>
              <a:gd name="connsiteX5-45" fmla="*/ 3268547 w 3268547"/>
              <a:gd name="connsiteY5-46" fmla="*/ 1145513 h 2874222"/>
              <a:gd name="connsiteX6-47" fmla="*/ 3268547 w 3268547"/>
              <a:gd name="connsiteY6-48" fmla="*/ 1145513 h 2874222"/>
              <a:gd name="connsiteX7-49" fmla="*/ 3268547 w 3268547"/>
              <a:gd name="connsiteY7-50" fmla="*/ 1636448 h 2874222"/>
              <a:gd name="connsiteX8-51" fmla="*/ 3268547 w 3268547"/>
              <a:gd name="connsiteY8-52" fmla="*/ 1963737 h 2874222"/>
              <a:gd name="connsiteX9-53" fmla="*/ 2554468 w 3268547"/>
              <a:gd name="connsiteY9-54" fmla="*/ 1963737 h 2874222"/>
              <a:gd name="connsiteX10-55" fmla="*/ 0 w 3268547"/>
              <a:gd name="connsiteY10-56" fmla="*/ 2874222 h 2874222"/>
              <a:gd name="connsiteX11-57" fmla="*/ 2248434 w 3268547"/>
              <a:gd name="connsiteY11-58" fmla="*/ 1963737 h 2874222"/>
              <a:gd name="connsiteX12-59" fmla="*/ 2044411 w 3268547"/>
              <a:gd name="connsiteY12-60" fmla="*/ 1963737 h 2874222"/>
              <a:gd name="connsiteX13-61" fmla="*/ 178665 w 3268547"/>
              <a:gd name="connsiteY13-62" fmla="*/ 1636448 h 2874222"/>
              <a:gd name="connsiteX14-63" fmla="*/ 2044411 w 3268547"/>
              <a:gd name="connsiteY14-64" fmla="*/ 1145513 h 2874222"/>
              <a:gd name="connsiteX15-65" fmla="*/ 2044411 w 3268547"/>
              <a:gd name="connsiteY15-66" fmla="*/ 1145513 h 2874222"/>
              <a:gd name="connsiteX16-67" fmla="*/ 2044411 w 3268547"/>
              <a:gd name="connsiteY16-68" fmla="*/ 0 h 2874222"/>
              <a:gd name="connsiteX0-69" fmla="*/ 2044411 w 3268547"/>
              <a:gd name="connsiteY0-70" fmla="*/ 0 h 2874222"/>
              <a:gd name="connsiteX1-71" fmla="*/ 2248434 w 3268547"/>
              <a:gd name="connsiteY1-72" fmla="*/ 0 h 2874222"/>
              <a:gd name="connsiteX2-73" fmla="*/ 2248434 w 3268547"/>
              <a:gd name="connsiteY2-74" fmla="*/ 0 h 2874222"/>
              <a:gd name="connsiteX3-75" fmla="*/ 2554468 w 3268547"/>
              <a:gd name="connsiteY3-76" fmla="*/ 0 h 2874222"/>
              <a:gd name="connsiteX4-77" fmla="*/ 3268547 w 3268547"/>
              <a:gd name="connsiteY4-78" fmla="*/ 0 h 2874222"/>
              <a:gd name="connsiteX5-79" fmla="*/ 3268547 w 3268547"/>
              <a:gd name="connsiteY5-80" fmla="*/ 1145513 h 2874222"/>
              <a:gd name="connsiteX6-81" fmla="*/ 3268547 w 3268547"/>
              <a:gd name="connsiteY6-82" fmla="*/ 1145513 h 2874222"/>
              <a:gd name="connsiteX7-83" fmla="*/ 3268547 w 3268547"/>
              <a:gd name="connsiteY7-84" fmla="*/ 1636448 h 2874222"/>
              <a:gd name="connsiteX8-85" fmla="*/ 3268547 w 3268547"/>
              <a:gd name="connsiteY8-86" fmla="*/ 1963737 h 2874222"/>
              <a:gd name="connsiteX9-87" fmla="*/ 2554468 w 3268547"/>
              <a:gd name="connsiteY9-88" fmla="*/ 1963737 h 2874222"/>
              <a:gd name="connsiteX10-89" fmla="*/ 0 w 3268547"/>
              <a:gd name="connsiteY10-90" fmla="*/ 2874222 h 2874222"/>
              <a:gd name="connsiteX11-91" fmla="*/ 2248434 w 3268547"/>
              <a:gd name="connsiteY11-92" fmla="*/ 1963737 h 2874222"/>
              <a:gd name="connsiteX12-93" fmla="*/ 2044411 w 3268547"/>
              <a:gd name="connsiteY12-94" fmla="*/ 1963737 h 2874222"/>
              <a:gd name="connsiteX13-95" fmla="*/ 557356 w 3268547"/>
              <a:gd name="connsiteY13-96" fmla="*/ 1756521 h 2874222"/>
              <a:gd name="connsiteX14-97" fmla="*/ 2044411 w 3268547"/>
              <a:gd name="connsiteY14-98" fmla="*/ 1145513 h 2874222"/>
              <a:gd name="connsiteX15-99" fmla="*/ 2044411 w 3268547"/>
              <a:gd name="connsiteY15-100" fmla="*/ 1145513 h 2874222"/>
              <a:gd name="connsiteX16-101" fmla="*/ 2044411 w 3268547"/>
              <a:gd name="connsiteY16-102" fmla="*/ 0 h 2874222"/>
              <a:gd name="connsiteX0-103" fmla="*/ 1684193 w 2908329"/>
              <a:gd name="connsiteY0-104" fmla="*/ 0 h 2874222"/>
              <a:gd name="connsiteX1-105" fmla="*/ 1888216 w 2908329"/>
              <a:gd name="connsiteY1-106" fmla="*/ 0 h 2874222"/>
              <a:gd name="connsiteX2-107" fmla="*/ 1888216 w 2908329"/>
              <a:gd name="connsiteY2-108" fmla="*/ 0 h 2874222"/>
              <a:gd name="connsiteX3-109" fmla="*/ 2194250 w 2908329"/>
              <a:gd name="connsiteY3-110" fmla="*/ 0 h 2874222"/>
              <a:gd name="connsiteX4-111" fmla="*/ 2908329 w 2908329"/>
              <a:gd name="connsiteY4-112" fmla="*/ 0 h 2874222"/>
              <a:gd name="connsiteX5-113" fmla="*/ 2908329 w 2908329"/>
              <a:gd name="connsiteY5-114" fmla="*/ 1145513 h 2874222"/>
              <a:gd name="connsiteX6-115" fmla="*/ 2908329 w 2908329"/>
              <a:gd name="connsiteY6-116" fmla="*/ 1145513 h 2874222"/>
              <a:gd name="connsiteX7-117" fmla="*/ 2908329 w 2908329"/>
              <a:gd name="connsiteY7-118" fmla="*/ 1636448 h 2874222"/>
              <a:gd name="connsiteX8-119" fmla="*/ 2908329 w 2908329"/>
              <a:gd name="connsiteY8-120" fmla="*/ 1963737 h 2874222"/>
              <a:gd name="connsiteX9-121" fmla="*/ 2194250 w 2908329"/>
              <a:gd name="connsiteY9-122" fmla="*/ 1963737 h 2874222"/>
              <a:gd name="connsiteX10-123" fmla="*/ 0 w 2908329"/>
              <a:gd name="connsiteY10-124" fmla="*/ 2874222 h 2874222"/>
              <a:gd name="connsiteX11-125" fmla="*/ 1888216 w 2908329"/>
              <a:gd name="connsiteY11-126" fmla="*/ 1963737 h 2874222"/>
              <a:gd name="connsiteX12-127" fmla="*/ 1684193 w 2908329"/>
              <a:gd name="connsiteY12-128" fmla="*/ 1963737 h 2874222"/>
              <a:gd name="connsiteX13-129" fmla="*/ 197138 w 2908329"/>
              <a:gd name="connsiteY13-130" fmla="*/ 1756521 h 2874222"/>
              <a:gd name="connsiteX14-131" fmla="*/ 1684193 w 2908329"/>
              <a:gd name="connsiteY14-132" fmla="*/ 1145513 h 2874222"/>
              <a:gd name="connsiteX15-133" fmla="*/ 1684193 w 2908329"/>
              <a:gd name="connsiteY15-134" fmla="*/ 1145513 h 2874222"/>
              <a:gd name="connsiteX16-135" fmla="*/ 1684193 w 2908329"/>
              <a:gd name="connsiteY16-136" fmla="*/ 0 h 2874222"/>
              <a:gd name="connsiteX0-137" fmla="*/ 1693429 w 2917565"/>
              <a:gd name="connsiteY0-138" fmla="*/ 0 h 3086659"/>
              <a:gd name="connsiteX1-139" fmla="*/ 1897452 w 2917565"/>
              <a:gd name="connsiteY1-140" fmla="*/ 0 h 3086659"/>
              <a:gd name="connsiteX2-141" fmla="*/ 1897452 w 2917565"/>
              <a:gd name="connsiteY2-142" fmla="*/ 0 h 3086659"/>
              <a:gd name="connsiteX3-143" fmla="*/ 2203486 w 2917565"/>
              <a:gd name="connsiteY3-144" fmla="*/ 0 h 3086659"/>
              <a:gd name="connsiteX4-145" fmla="*/ 2917565 w 2917565"/>
              <a:gd name="connsiteY4-146" fmla="*/ 0 h 3086659"/>
              <a:gd name="connsiteX5-147" fmla="*/ 2917565 w 2917565"/>
              <a:gd name="connsiteY5-148" fmla="*/ 1145513 h 3086659"/>
              <a:gd name="connsiteX6-149" fmla="*/ 2917565 w 2917565"/>
              <a:gd name="connsiteY6-150" fmla="*/ 1145513 h 3086659"/>
              <a:gd name="connsiteX7-151" fmla="*/ 2917565 w 2917565"/>
              <a:gd name="connsiteY7-152" fmla="*/ 1636448 h 3086659"/>
              <a:gd name="connsiteX8-153" fmla="*/ 2917565 w 2917565"/>
              <a:gd name="connsiteY8-154" fmla="*/ 1963737 h 3086659"/>
              <a:gd name="connsiteX9-155" fmla="*/ 2203486 w 2917565"/>
              <a:gd name="connsiteY9-156" fmla="*/ 1963737 h 3086659"/>
              <a:gd name="connsiteX10-157" fmla="*/ 0 w 2917565"/>
              <a:gd name="connsiteY10-158" fmla="*/ 3086659 h 3086659"/>
              <a:gd name="connsiteX11-159" fmla="*/ 1897452 w 2917565"/>
              <a:gd name="connsiteY11-160" fmla="*/ 1963737 h 3086659"/>
              <a:gd name="connsiteX12-161" fmla="*/ 1693429 w 2917565"/>
              <a:gd name="connsiteY12-162" fmla="*/ 1963737 h 3086659"/>
              <a:gd name="connsiteX13-163" fmla="*/ 206374 w 2917565"/>
              <a:gd name="connsiteY13-164" fmla="*/ 1756521 h 3086659"/>
              <a:gd name="connsiteX14-165" fmla="*/ 1693429 w 2917565"/>
              <a:gd name="connsiteY14-166" fmla="*/ 1145513 h 3086659"/>
              <a:gd name="connsiteX15-167" fmla="*/ 1693429 w 2917565"/>
              <a:gd name="connsiteY15-168" fmla="*/ 1145513 h 3086659"/>
              <a:gd name="connsiteX16-169" fmla="*/ 1693429 w 2917565"/>
              <a:gd name="connsiteY16-170" fmla="*/ 0 h 3086659"/>
              <a:gd name="connsiteX0-171" fmla="*/ 1693429 w 2917565"/>
              <a:gd name="connsiteY0-172" fmla="*/ 0 h 3086659"/>
              <a:gd name="connsiteX1-173" fmla="*/ 1897452 w 2917565"/>
              <a:gd name="connsiteY1-174" fmla="*/ 0 h 3086659"/>
              <a:gd name="connsiteX2-175" fmla="*/ 1897452 w 2917565"/>
              <a:gd name="connsiteY2-176" fmla="*/ 0 h 3086659"/>
              <a:gd name="connsiteX3-177" fmla="*/ 2203486 w 2917565"/>
              <a:gd name="connsiteY3-178" fmla="*/ 0 h 3086659"/>
              <a:gd name="connsiteX4-179" fmla="*/ 2917565 w 2917565"/>
              <a:gd name="connsiteY4-180" fmla="*/ 0 h 3086659"/>
              <a:gd name="connsiteX5-181" fmla="*/ 2917565 w 2917565"/>
              <a:gd name="connsiteY5-182" fmla="*/ 1145513 h 3086659"/>
              <a:gd name="connsiteX6-183" fmla="*/ 2917565 w 2917565"/>
              <a:gd name="connsiteY6-184" fmla="*/ 1145513 h 3086659"/>
              <a:gd name="connsiteX7-185" fmla="*/ 2917565 w 2917565"/>
              <a:gd name="connsiteY7-186" fmla="*/ 1636448 h 3086659"/>
              <a:gd name="connsiteX8-187" fmla="*/ 2917565 w 2917565"/>
              <a:gd name="connsiteY8-188" fmla="*/ 1963737 h 3086659"/>
              <a:gd name="connsiteX9-189" fmla="*/ 2203486 w 2917565"/>
              <a:gd name="connsiteY9-190" fmla="*/ 1963737 h 3086659"/>
              <a:gd name="connsiteX10-191" fmla="*/ 0 w 2917565"/>
              <a:gd name="connsiteY10-192" fmla="*/ 3086659 h 3086659"/>
              <a:gd name="connsiteX11-193" fmla="*/ 1897452 w 2917565"/>
              <a:gd name="connsiteY11-194" fmla="*/ 1963737 h 3086659"/>
              <a:gd name="connsiteX12-195" fmla="*/ 1693429 w 2917565"/>
              <a:gd name="connsiteY12-196" fmla="*/ 1963737 h 3086659"/>
              <a:gd name="connsiteX13-197" fmla="*/ 1674956 w 2917565"/>
              <a:gd name="connsiteY13-198" fmla="*/ 1645685 h 3086659"/>
              <a:gd name="connsiteX14-199" fmla="*/ 1693429 w 2917565"/>
              <a:gd name="connsiteY14-200" fmla="*/ 1145513 h 3086659"/>
              <a:gd name="connsiteX15-201" fmla="*/ 1693429 w 2917565"/>
              <a:gd name="connsiteY15-202" fmla="*/ 1145513 h 3086659"/>
              <a:gd name="connsiteX16-203" fmla="*/ 1693429 w 2917565"/>
              <a:gd name="connsiteY16-204" fmla="*/ 0 h 3086659"/>
              <a:gd name="connsiteX0-205" fmla="*/ 1693429 w 2917565"/>
              <a:gd name="connsiteY0-206" fmla="*/ 0 h 3086659"/>
              <a:gd name="connsiteX1-207" fmla="*/ 1897452 w 2917565"/>
              <a:gd name="connsiteY1-208" fmla="*/ 0 h 3086659"/>
              <a:gd name="connsiteX2-209" fmla="*/ 1897452 w 2917565"/>
              <a:gd name="connsiteY2-210" fmla="*/ 0 h 3086659"/>
              <a:gd name="connsiteX3-211" fmla="*/ 2203486 w 2917565"/>
              <a:gd name="connsiteY3-212" fmla="*/ 0 h 3086659"/>
              <a:gd name="connsiteX4-213" fmla="*/ 2917565 w 2917565"/>
              <a:gd name="connsiteY4-214" fmla="*/ 0 h 3086659"/>
              <a:gd name="connsiteX5-215" fmla="*/ 2917565 w 2917565"/>
              <a:gd name="connsiteY5-216" fmla="*/ 1145513 h 3086659"/>
              <a:gd name="connsiteX6-217" fmla="*/ 2917565 w 2917565"/>
              <a:gd name="connsiteY6-218" fmla="*/ 1145513 h 3086659"/>
              <a:gd name="connsiteX7-219" fmla="*/ 2917565 w 2917565"/>
              <a:gd name="connsiteY7-220" fmla="*/ 1636448 h 3086659"/>
              <a:gd name="connsiteX8-221" fmla="*/ 2917565 w 2917565"/>
              <a:gd name="connsiteY8-222" fmla="*/ 1963737 h 3086659"/>
              <a:gd name="connsiteX9-223" fmla="*/ 2203486 w 2917565"/>
              <a:gd name="connsiteY9-224" fmla="*/ 1963737 h 3086659"/>
              <a:gd name="connsiteX10-225" fmla="*/ 0 w 2917565"/>
              <a:gd name="connsiteY10-226" fmla="*/ 3086659 h 3086659"/>
              <a:gd name="connsiteX11-227" fmla="*/ 1897452 w 2917565"/>
              <a:gd name="connsiteY11-228" fmla="*/ 1963737 h 3086659"/>
              <a:gd name="connsiteX12-229" fmla="*/ 1693429 w 2917565"/>
              <a:gd name="connsiteY12-230" fmla="*/ 1963737 h 3086659"/>
              <a:gd name="connsiteX13-231" fmla="*/ 1674956 w 2917565"/>
              <a:gd name="connsiteY13-232" fmla="*/ 1645685 h 3086659"/>
              <a:gd name="connsiteX14-233" fmla="*/ 236617 w 2917565"/>
              <a:gd name="connsiteY14-234" fmla="*/ 1670476 h 3086659"/>
              <a:gd name="connsiteX15-235" fmla="*/ 1693429 w 2917565"/>
              <a:gd name="connsiteY15-236" fmla="*/ 1145513 h 3086659"/>
              <a:gd name="connsiteX16-237" fmla="*/ 1693429 w 2917565"/>
              <a:gd name="connsiteY16-238" fmla="*/ 1145513 h 3086659"/>
              <a:gd name="connsiteX17" fmla="*/ 1693429 w 2917565"/>
              <a:gd name="connsiteY17" fmla="*/ 0 h 3086659"/>
              <a:gd name="connsiteX0-239" fmla="*/ 1693429 w 2917565"/>
              <a:gd name="connsiteY0-240" fmla="*/ 0 h 3086659"/>
              <a:gd name="connsiteX1-241" fmla="*/ 1897452 w 2917565"/>
              <a:gd name="connsiteY1-242" fmla="*/ 0 h 3086659"/>
              <a:gd name="connsiteX2-243" fmla="*/ 1897452 w 2917565"/>
              <a:gd name="connsiteY2-244" fmla="*/ 0 h 3086659"/>
              <a:gd name="connsiteX3-245" fmla="*/ 2203486 w 2917565"/>
              <a:gd name="connsiteY3-246" fmla="*/ 0 h 3086659"/>
              <a:gd name="connsiteX4-247" fmla="*/ 2917565 w 2917565"/>
              <a:gd name="connsiteY4-248" fmla="*/ 0 h 3086659"/>
              <a:gd name="connsiteX5-249" fmla="*/ 2917565 w 2917565"/>
              <a:gd name="connsiteY5-250" fmla="*/ 1145513 h 3086659"/>
              <a:gd name="connsiteX6-251" fmla="*/ 2917565 w 2917565"/>
              <a:gd name="connsiteY6-252" fmla="*/ 1145513 h 3086659"/>
              <a:gd name="connsiteX7-253" fmla="*/ 2917565 w 2917565"/>
              <a:gd name="connsiteY7-254" fmla="*/ 1636448 h 3086659"/>
              <a:gd name="connsiteX8-255" fmla="*/ 2917565 w 2917565"/>
              <a:gd name="connsiteY8-256" fmla="*/ 1963737 h 3086659"/>
              <a:gd name="connsiteX9-257" fmla="*/ 2499049 w 2917565"/>
              <a:gd name="connsiteY9-258" fmla="*/ 1991447 h 3086659"/>
              <a:gd name="connsiteX10-259" fmla="*/ 0 w 2917565"/>
              <a:gd name="connsiteY10-260" fmla="*/ 3086659 h 3086659"/>
              <a:gd name="connsiteX11-261" fmla="*/ 1897452 w 2917565"/>
              <a:gd name="connsiteY11-262" fmla="*/ 1963737 h 3086659"/>
              <a:gd name="connsiteX12-263" fmla="*/ 1693429 w 2917565"/>
              <a:gd name="connsiteY12-264" fmla="*/ 1963737 h 3086659"/>
              <a:gd name="connsiteX13-265" fmla="*/ 1674956 w 2917565"/>
              <a:gd name="connsiteY13-266" fmla="*/ 1645685 h 3086659"/>
              <a:gd name="connsiteX14-267" fmla="*/ 236617 w 2917565"/>
              <a:gd name="connsiteY14-268" fmla="*/ 1670476 h 3086659"/>
              <a:gd name="connsiteX15-269" fmla="*/ 1693429 w 2917565"/>
              <a:gd name="connsiteY15-270" fmla="*/ 1145513 h 3086659"/>
              <a:gd name="connsiteX16-271" fmla="*/ 1693429 w 2917565"/>
              <a:gd name="connsiteY16-272" fmla="*/ 1145513 h 3086659"/>
              <a:gd name="connsiteX17-273" fmla="*/ 1693429 w 2917565"/>
              <a:gd name="connsiteY17-274" fmla="*/ 0 h 30866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273" y="connsiteY17-274"/>
              </a:cxn>
            </a:cxnLst>
            <a:rect l="l" t="t" r="r" b="b"/>
            <a:pathLst>
              <a:path w="2917565" h="3086659">
                <a:moveTo>
                  <a:pt x="1693429" y="0"/>
                </a:moveTo>
                <a:lnTo>
                  <a:pt x="1897452" y="0"/>
                </a:lnTo>
                <a:lnTo>
                  <a:pt x="1897452" y="0"/>
                </a:lnTo>
                <a:lnTo>
                  <a:pt x="2203486" y="0"/>
                </a:lnTo>
                <a:lnTo>
                  <a:pt x="2917565" y="0"/>
                </a:lnTo>
                <a:lnTo>
                  <a:pt x="2917565" y="1145513"/>
                </a:lnTo>
                <a:lnTo>
                  <a:pt x="2917565" y="1145513"/>
                </a:lnTo>
                <a:lnTo>
                  <a:pt x="2917565" y="1636448"/>
                </a:lnTo>
                <a:lnTo>
                  <a:pt x="2917565" y="1963737"/>
                </a:lnTo>
                <a:lnTo>
                  <a:pt x="2499049" y="1991447"/>
                </a:lnTo>
                <a:lnTo>
                  <a:pt x="0" y="3086659"/>
                </a:lnTo>
                <a:lnTo>
                  <a:pt x="1897452" y="1963737"/>
                </a:lnTo>
                <a:lnTo>
                  <a:pt x="1693429" y="1963737"/>
                </a:lnTo>
                <a:lnTo>
                  <a:pt x="1674956" y="1645685"/>
                </a:lnTo>
                <a:cubicBezTo>
                  <a:pt x="1678879" y="1570822"/>
                  <a:pt x="232694" y="1745339"/>
                  <a:pt x="236617" y="1670476"/>
                </a:cubicBezTo>
                <a:lnTo>
                  <a:pt x="1693429" y="1145513"/>
                </a:lnTo>
                <a:lnTo>
                  <a:pt x="1693429" y="1145513"/>
                </a:lnTo>
                <a:lnTo>
                  <a:pt x="1693429" y="0"/>
                </a:lnTo>
                <a:close/>
              </a:path>
            </a:pathLst>
          </a:custGeom>
          <a:noFill/>
          <a:ln w="381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a:solidFill>
                  <a:srgbClr val="FF0000"/>
                </a:solidFill>
              </a:rPr>
              <a:t>双出口</a:t>
            </a:r>
            <a:endParaRPr lang="en-US" altLang="zh-CN" sz="2400" dirty="0">
              <a:solidFill>
                <a:srgbClr val="FF0000"/>
              </a:solidFill>
            </a:endParaRPr>
          </a:p>
          <a:p>
            <a:pPr algn="r"/>
            <a:r>
              <a:rPr lang="zh-CN" altLang="en-US" sz="2400" dirty="0">
                <a:solidFill>
                  <a:srgbClr val="FF0000"/>
                </a:solidFill>
              </a:rPr>
              <a:t>网络</a:t>
            </a:r>
            <a:endParaRPr lang="zh-CN" altLang="en-US" sz="2400" dirty="0">
              <a:solidFill>
                <a:srgbClr val="FF0000"/>
              </a:solidFill>
            </a:endParaRPr>
          </a:p>
        </p:txBody>
      </p:sp>
      <p:sp>
        <p:nvSpPr>
          <p:cNvPr id="89" name="对话气泡: 矩形 4"/>
          <p:cNvSpPr/>
          <p:nvPr/>
        </p:nvSpPr>
        <p:spPr>
          <a:xfrm>
            <a:off x="6229893" y="1162206"/>
            <a:ext cx="2936816" cy="3157173"/>
          </a:xfrm>
          <a:custGeom>
            <a:avLst/>
            <a:gdLst>
              <a:gd name="connsiteX0" fmla="*/ 0 w 1224136"/>
              <a:gd name="connsiteY0" fmla="*/ 0 h 1963737"/>
              <a:gd name="connsiteX1" fmla="*/ 204023 w 1224136"/>
              <a:gd name="connsiteY1" fmla="*/ 0 h 1963737"/>
              <a:gd name="connsiteX2" fmla="*/ 204023 w 1224136"/>
              <a:gd name="connsiteY2" fmla="*/ 0 h 1963737"/>
              <a:gd name="connsiteX3" fmla="*/ 510057 w 1224136"/>
              <a:gd name="connsiteY3" fmla="*/ 0 h 1963737"/>
              <a:gd name="connsiteX4" fmla="*/ 1224136 w 1224136"/>
              <a:gd name="connsiteY4" fmla="*/ 0 h 1963737"/>
              <a:gd name="connsiteX5" fmla="*/ 1224136 w 1224136"/>
              <a:gd name="connsiteY5" fmla="*/ 1145513 h 1963737"/>
              <a:gd name="connsiteX6" fmla="*/ 1224136 w 1224136"/>
              <a:gd name="connsiteY6" fmla="*/ 1145513 h 1963737"/>
              <a:gd name="connsiteX7" fmla="*/ 1224136 w 1224136"/>
              <a:gd name="connsiteY7" fmla="*/ 1636448 h 1963737"/>
              <a:gd name="connsiteX8" fmla="*/ 1224136 w 1224136"/>
              <a:gd name="connsiteY8" fmla="*/ 1963737 h 1963737"/>
              <a:gd name="connsiteX9" fmla="*/ 510057 w 1224136"/>
              <a:gd name="connsiteY9" fmla="*/ 1963737 h 1963737"/>
              <a:gd name="connsiteX10" fmla="*/ 357044 w 1224136"/>
              <a:gd name="connsiteY10" fmla="*/ 2209204 h 1963737"/>
              <a:gd name="connsiteX11" fmla="*/ 204023 w 1224136"/>
              <a:gd name="connsiteY11" fmla="*/ 1963737 h 1963737"/>
              <a:gd name="connsiteX12" fmla="*/ 0 w 1224136"/>
              <a:gd name="connsiteY12" fmla="*/ 1963737 h 1963737"/>
              <a:gd name="connsiteX13" fmla="*/ 0 w 1224136"/>
              <a:gd name="connsiteY13" fmla="*/ 1636448 h 1963737"/>
              <a:gd name="connsiteX14" fmla="*/ 0 w 1224136"/>
              <a:gd name="connsiteY14" fmla="*/ 1145513 h 1963737"/>
              <a:gd name="connsiteX15" fmla="*/ 0 w 1224136"/>
              <a:gd name="connsiteY15" fmla="*/ 1145513 h 1963737"/>
              <a:gd name="connsiteX16" fmla="*/ 0 w 1224136"/>
              <a:gd name="connsiteY16" fmla="*/ 0 h 1963737"/>
              <a:gd name="connsiteX0-1" fmla="*/ 1865746 w 3089882"/>
              <a:gd name="connsiteY0-2" fmla="*/ 0 h 2209204"/>
              <a:gd name="connsiteX1-3" fmla="*/ 2069769 w 3089882"/>
              <a:gd name="connsiteY1-4" fmla="*/ 0 h 2209204"/>
              <a:gd name="connsiteX2-5" fmla="*/ 2069769 w 3089882"/>
              <a:gd name="connsiteY2-6" fmla="*/ 0 h 2209204"/>
              <a:gd name="connsiteX3-7" fmla="*/ 2375803 w 3089882"/>
              <a:gd name="connsiteY3-8" fmla="*/ 0 h 2209204"/>
              <a:gd name="connsiteX4-9" fmla="*/ 3089882 w 3089882"/>
              <a:gd name="connsiteY4-10" fmla="*/ 0 h 2209204"/>
              <a:gd name="connsiteX5-11" fmla="*/ 3089882 w 3089882"/>
              <a:gd name="connsiteY5-12" fmla="*/ 1145513 h 2209204"/>
              <a:gd name="connsiteX6-13" fmla="*/ 3089882 w 3089882"/>
              <a:gd name="connsiteY6-14" fmla="*/ 1145513 h 2209204"/>
              <a:gd name="connsiteX7-15" fmla="*/ 3089882 w 3089882"/>
              <a:gd name="connsiteY7-16" fmla="*/ 1636448 h 2209204"/>
              <a:gd name="connsiteX8-17" fmla="*/ 3089882 w 3089882"/>
              <a:gd name="connsiteY8-18" fmla="*/ 1963737 h 2209204"/>
              <a:gd name="connsiteX9-19" fmla="*/ 2375803 w 3089882"/>
              <a:gd name="connsiteY9-20" fmla="*/ 1963737 h 2209204"/>
              <a:gd name="connsiteX10-21" fmla="*/ 2222790 w 3089882"/>
              <a:gd name="connsiteY10-22" fmla="*/ 2209204 h 2209204"/>
              <a:gd name="connsiteX11-23" fmla="*/ 2069769 w 3089882"/>
              <a:gd name="connsiteY11-24" fmla="*/ 1963737 h 2209204"/>
              <a:gd name="connsiteX12-25" fmla="*/ 1865746 w 3089882"/>
              <a:gd name="connsiteY12-26" fmla="*/ 1963737 h 2209204"/>
              <a:gd name="connsiteX13-27" fmla="*/ 0 w 3089882"/>
              <a:gd name="connsiteY13-28" fmla="*/ 1636448 h 2209204"/>
              <a:gd name="connsiteX14-29" fmla="*/ 1865746 w 3089882"/>
              <a:gd name="connsiteY14-30" fmla="*/ 1145513 h 2209204"/>
              <a:gd name="connsiteX15-31" fmla="*/ 1865746 w 3089882"/>
              <a:gd name="connsiteY15-32" fmla="*/ 1145513 h 2209204"/>
              <a:gd name="connsiteX16-33" fmla="*/ 1865746 w 3089882"/>
              <a:gd name="connsiteY16-34" fmla="*/ 0 h 2209204"/>
              <a:gd name="connsiteX0-35" fmla="*/ 2044411 w 3268547"/>
              <a:gd name="connsiteY0-36" fmla="*/ 0 h 2874222"/>
              <a:gd name="connsiteX1-37" fmla="*/ 2248434 w 3268547"/>
              <a:gd name="connsiteY1-38" fmla="*/ 0 h 2874222"/>
              <a:gd name="connsiteX2-39" fmla="*/ 2248434 w 3268547"/>
              <a:gd name="connsiteY2-40" fmla="*/ 0 h 2874222"/>
              <a:gd name="connsiteX3-41" fmla="*/ 2554468 w 3268547"/>
              <a:gd name="connsiteY3-42" fmla="*/ 0 h 2874222"/>
              <a:gd name="connsiteX4-43" fmla="*/ 3268547 w 3268547"/>
              <a:gd name="connsiteY4-44" fmla="*/ 0 h 2874222"/>
              <a:gd name="connsiteX5-45" fmla="*/ 3268547 w 3268547"/>
              <a:gd name="connsiteY5-46" fmla="*/ 1145513 h 2874222"/>
              <a:gd name="connsiteX6-47" fmla="*/ 3268547 w 3268547"/>
              <a:gd name="connsiteY6-48" fmla="*/ 1145513 h 2874222"/>
              <a:gd name="connsiteX7-49" fmla="*/ 3268547 w 3268547"/>
              <a:gd name="connsiteY7-50" fmla="*/ 1636448 h 2874222"/>
              <a:gd name="connsiteX8-51" fmla="*/ 3268547 w 3268547"/>
              <a:gd name="connsiteY8-52" fmla="*/ 1963737 h 2874222"/>
              <a:gd name="connsiteX9-53" fmla="*/ 2554468 w 3268547"/>
              <a:gd name="connsiteY9-54" fmla="*/ 1963737 h 2874222"/>
              <a:gd name="connsiteX10-55" fmla="*/ 0 w 3268547"/>
              <a:gd name="connsiteY10-56" fmla="*/ 2874222 h 2874222"/>
              <a:gd name="connsiteX11-57" fmla="*/ 2248434 w 3268547"/>
              <a:gd name="connsiteY11-58" fmla="*/ 1963737 h 2874222"/>
              <a:gd name="connsiteX12-59" fmla="*/ 2044411 w 3268547"/>
              <a:gd name="connsiteY12-60" fmla="*/ 1963737 h 2874222"/>
              <a:gd name="connsiteX13-61" fmla="*/ 178665 w 3268547"/>
              <a:gd name="connsiteY13-62" fmla="*/ 1636448 h 2874222"/>
              <a:gd name="connsiteX14-63" fmla="*/ 2044411 w 3268547"/>
              <a:gd name="connsiteY14-64" fmla="*/ 1145513 h 2874222"/>
              <a:gd name="connsiteX15-65" fmla="*/ 2044411 w 3268547"/>
              <a:gd name="connsiteY15-66" fmla="*/ 1145513 h 2874222"/>
              <a:gd name="connsiteX16-67" fmla="*/ 2044411 w 3268547"/>
              <a:gd name="connsiteY16-68" fmla="*/ 0 h 2874222"/>
              <a:gd name="connsiteX0-69" fmla="*/ 2044411 w 3268547"/>
              <a:gd name="connsiteY0-70" fmla="*/ 0 h 2874222"/>
              <a:gd name="connsiteX1-71" fmla="*/ 2248434 w 3268547"/>
              <a:gd name="connsiteY1-72" fmla="*/ 0 h 2874222"/>
              <a:gd name="connsiteX2-73" fmla="*/ 2248434 w 3268547"/>
              <a:gd name="connsiteY2-74" fmla="*/ 0 h 2874222"/>
              <a:gd name="connsiteX3-75" fmla="*/ 2554468 w 3268547"/>
              <a:gd name="connsiteY3-76" fmla="*/ 0 h 2874222"/>
              <a:gd name="connsiteX4-77" fmla="*/ 3268547 w 3268547"/>
              <a:gd name="connsiteY4-78" fmla="*/ 0 h 2874222"/>
              <a:gd name="connsiteX5-79" fmla="*/ 3268547 w 3268547"/>
              <a:gd name="connsiteY5-80" fmla="*/ 1145513 h 2874222"/>
              <a:gd name="connsiteX6-81" fmla="*/ 3268547 w 3268547"/>
              <a:gd name="connsiteY6-82" fmla="*/ 1145513 h 2874222"/>
              <a:gd name="connsiteX7-83" fmla="*/ 3268547 w 3268547"/>
              <a:gd name="connsiteY7-84" fmla="*/ 1636448 h 2874222"/>
              <a:gd name="connsiteX8-85" fmla="*/ 3268547 w 3268547"/>
              <a:gd name="connsiteY8-86" fmla="*/ 1963737 h 2874222"/>
              <a:gd name="connsiteX9-87" fmla="*/ 2554468 w 3268547"/>
              <a:gd name="connsiteY9-88" fmla="*/ 1963737 h 2874222"/>
              <a:gd name="connsiteX10-89" fmla="*/ 0 w 3268547"/>
              <a:gd name="connsiteY10-90" fmla="*/ 2874222 h 2874222"/>
              <a:gd name="connsiteX11-91" fmla="*/ 2248434 w 3268547"/>
              <a:gd name="connsiteY11-92" fmla="*/ 1963737 h 2874222"/>
              <a:gd name="connsiteX12-93" fmla="*/ 2044411 w 3268547"/>
              <a:gd name="connsiteY12-94" fmla="*/ 1963737 h 2874222"/>
              <a:gd name="connsiteX13-95" fmla="*/ 557356 w 3268547"/>
              <a:gd name="connsiteY13-96" fmla="*/ 1756521 h 2874222"/>
              <a:gd name="connsiteX14-97" fmla="*/ 2044411 w 3268547"/>
              <a:gd name="connsiteY14-98" fmla="*/ 1145513 h 2874222"/>
              <a:gd name="connsiteX15-99" fmla="*/ 2044411 w 3268547"/>
              <a:gd name="connsiteY15-100" fmla="*/ 1145513 h 2874222"/>
              <a:gd name="connsiteX16-101" fmla="*/ 2044411 w 3268547"/>
              <a:gd name="connsiteY16-102" fmla="*/ 0 h 2874222"/>
              <a:gd name="connsiteX0-103" fmla="*/ 1684193 w 2908329"/>
              <a:gd name="connsiteY0-104" fmla="*/ 0 h 2874222"/>
              <a:gd name="connsiteX1-105" fmla="*/ 1888216 w 2908329"/>
              <a:gd name="connsiteY1-106" fmla="*/ 0 h 2874222"/>
              <a:gd name="connsiteX2-107" fmla="*/ 1888216 w 2908329"/>
              <a:gd name="connsiteY2-108" fmla="*/ 0 h 2874222"/>
              <a:gd name="connsiteX3-109" fmla="*/ 2194250 w 2908329"/>
              <a:gd name="connsiteY3-110" fmla="*/ 0 h 2874222"/>
              <a:gd name="connsiteX4-111" fmla="*/ 2908329 w 2908329"/>
              <a:gd name="connsiteY4-112" fmla="*/ 0 h 2874222"/>
              <a:gd name="connsiteX5-113" fmla="*/ 2908329 w 2908329"/>
              <a:gd name="connsiteY5-114" fmla="*/ 1145513 h 2874222"/>
              <a:gd name="connsiteX6-115" fmla="*/ 2908329 w 2908329"/>
              <a:gd name="connsiteY6-116" fmla="*/ 1145513 h 2874222"/>
              <a:gd name="connsiteX7-117" fmla="*/ 2908329 w 2908329"/>
              <a:gd name="connsiteY7-118" fmla="*/ 1636448 h 2874222"/>
              <a:gd name="connsiteX8-119" fmla="*/ 2908329 w 2908329"/>
              <a:gd name="connsiteY8-120" fmla="*/ 1963737 h 2874222"/>
              <a:gd name="connsiteX9-121" fmla="*/ 2194250 w 2908329"/>
              <a:gd name="connsiteY9-122" fmla="*/ 1963737 h 2874222"/>
              <a:gd name="connsiteX10-123" fmla="*/ 0 w 2908329"/>
              <a:gd name="connsiteY10-124" fmla="*/ 2874222 h 2874222"/>
              <a:gd name="connsiteX11-125" fmla="*/ 1888216 w 2908329"/>
              <a:gd name="connsiteY11-126" fmla="*/ 1963737 h 2874222"/>
              <a:gd name="connsiteX12-127" fmla="*/ 1684193 w 2908329"/>
              <a:gd name="connsiteY12-128" fmla="*/ 1963737 h 2874222"/>
              <a:gd name="connsiteX13-129" fmla="*/ 197138 w 2908329"/>
              <a:gd name="connsiteY13-130" fmla="*/ 1756521 h 2874222"/>
              <a:gd name="connsiteX14-131" fmla="*/ 1684193 w 2908329"/>
              <a:gd name="connsiteY14-132" fmla="*/ 1145513 h 2874222"/>
              <a:gd name="connsiteX15-133" fmla="*/ 1684193 w 2908329"/>
              <a:gd name="connsiteY15-134" fmla="*/ 1145513 h 2874222"/>
              <a:gd name="connsiteX16-135" fmla="*/ 1684193 w 2908329"/>
              <a:gd name="connsiteY16-136" fmla="*/ 0 h 2874222"/>
              <a:gd name="connsiteX0-137" fmla="*/ 1693429 w 2917565"/>
              <a:gd name="connsiteY0-138" fmla="*/ 0 h 3086659"/>
              <a:gd name="connsiteX1-139" fmla="*/ 1897452 w 2917565"/>
              <a:gd name="connsiteY1-140" fmla="*/ 0 h 3086659"/>
              <a:gd name="connsiteX2-141" fmla="*/ 1897452 w 2917565"/>
              <a:gd name="connsiteY2-142" fmla="*/ 0 h 3086659"/>
              <a:gd name="connsiteX3-143" fmla="*/ 2203486 w 2917565"/>
              <a:gd name="connsiteY3-144" fmla="*/ 0 h 3086659"/>
              <a:gd name="connsiteX4-145" fmla="*/ 2917565 w 2917565"/>
              <a:gd name="connsiteY4-146" fmla="*/ 0 h 3086659"/>
              <a:gd name="connsiteX5-147" fmla="*/ 2917565 w 2917565"/>
              <a:gd name="connsiteY5-148" fmla="*/ 1145513 h 3086659"/>
              <a:gd name="connsiteX6-149" fmla="*/ 2917565 w 2917565"/>
              <a:gd name="connsiteY6-150" fmla="*/ 1145513 h 3086659"/>
              <a:gd name="connsiteX7-151" fmla="*/ 2917565 w 2917565"/>
              <a:gd name="connsiteY7-152" fmla="*/ 1636448 h 3086659"/>
              <a:gd name="connsiteX8-153" fmla="*/ 2917565 w 2917565"/>
              <a:gd name="connsiteY8-154" fmla="*/ 1963737 h 3086659"/>
              <a:gd name="connsiteX9-155" fmla="*/ 2203486 w 2917565"/>
              <a:gd name="connsiteY9-156" fmla="*/ 1963737 h 3086659"/>
              <a:gd name="connsiteX10-157" fmla="*/ 0 w 2917565"/>
              <a:gd name="connsiteY10-158" fmla="*/ 3086659 h 3086659"/>
              <a:gd name="connsiteX11-159" fmla="*/ 1897452 w 2917565"/>
              <a:gd name="connsiteY11-160" fmla="*/ 1963737 h 3086659"/>
              <a:gd name="connsiteX12-161" fmla="*/ 1693429 w 2917565"/>
              <a:gd name="connsiteY12-162" fmla="*/ 1963737 h 3086659"/>
              <a:gd name="connsiteX13-163" fmla="*/ 206374 w 2917565"/>
              <a:gd name="connsiteY13-164" fmla="*/ 1756521 h 3086659"/>
              <a:gd name="connsiteX14-165" fmla="*/ 1693429 w 2917565"/>
              <a:gd name="connsiteY14-166" fmla="*/ 1145513 h 3086659"/>
              <a:gd name="connsiteX15-167" fmla="*/ 1693429 w 2917565"/>
              <a:gd name="connsiteY15-168" fmla="*/ 1145513 h 3086659"/>
              <a:gd name="connsiteX16-169" fmla="*/ 1693429 w 2917565"/>
              <a:gd name="connsiteY16-170" fmla="*/ 0 h 3086659"/>
              <a:gd name="connsiteX0-171" fmla="*/ 1693429 w 2917565"/>
              <a:gd name="connsiteY0-172" fmla="*/ 0 h 3086659"/>
              <a:gd name="connsiteX1-173" fmla="*/ 1897452 w 2917565"/>
              <a:gd name="connsiteY1-174" fmla="*/ 0 h 3086659"/>
              <a:gd name="connsiteX2-175" fmla="*/ 1897452 w 2917565"/>
              <a:gd name="connsiteY2-176" fmla="*/ 0 h 3086659"/>
              <a:gd name="connsiteX3-177" fmla="*/ 2203486 w 2917565"/>
              <a:gd name="connsiteY3-178" fmla="*/ 0 h 3086659"/>
              <a:gd name="connsiteX4-179" fmla="*/ 2917565 w 2917565"/>
              <a:gd name="connsiteY4-180" fmla="*/ 0 h 3086659"/>
              <a:gd name="connsiteX5-181" fmla="*/ 2917565 w 2917565"/>
              <a:gd name="connsiteY5-182" fmla="*/ 1145513 h 3086659"/>
              <a:gd name="connsiteX6-183" fmla="*/ 2917565 w 2917565"/>
              <a:gd name="connsiteY6-184" fmla="*/ 1145513 h 3086659"/>
              <a:gd name="connsiteX7-185" fmla="*/ 2917565 w 2917565"/>
              <a:gd name="connsiteY7-186" fmla="*/ 1636448 h 3086659"/>
              <a:gd name="connsiteX8-187" fmla="*/ 2917565 w 2917565"/>
              <a:gd name="connsiteY8-188" fmla="*/ 1963737 h 3086659"/>
              <a:gd name="connsiteX9-189" fmla="*/ 2203486 w 2917565"/>
              <a:gd name="connsiteY9-190" fmla="*/ 1963737 h 3086659"/>
              <a:gd name="connsiteX10-191" fmla="*/ 0 w 2917565"/>
              <a:gd name="connsiteY10-192" fmla="*/ 3086659 h 3086659"/>
              <a:gd name="connsiteX11-193" fmla="*/ 1897452 w 2917565"/>
              <a:gd name="connsiteY11-194" fmla="*/ 1963737 h 3086659"/>
              <a:gd name="connsiteX12-195" fmla="*/ 1693429 w 2917565"/>
              <a:gd name="connsiteY12-196" fmla="*/ 1963737 h 3086659"/>
              <a:gd name="connsiteX13-197" fmla="*/ 1674956 w 2917565"/>
              <a:gd name="connsiteY13-198" fmla="*/ 1645685 h 3086659"/>
              <a:gd name="connsiteX14-199" fmla="*/ 1693429 w 2917565"/>
              <a:gd name="connsiteY14-200" fmla="*/ 1145513 h 3086659"/>
              <a:gd name="connsiteX15-201" fmla="*/ 1693429 w 2917565"/>
              <a:gd name="connsiteY15-202" fmla="*/ 1145513 h 3086659"/>
              <a:gd name="connsiteX16-203" fmla="*/ 1693429 w 2917565"/>
              <a:gd name="connsiteY16-204" fmla="*/ 0 h 3086659"/>
              <a:gd name="connsiteX0-205" fmla="*/ 1693429 w 2917565"/>
              <a:gd name="connsiteY0-206" fmla="*/ 0 h 3086659"/>
              <a:gd name="connsiteX1-207" fmla="*/ 1897452 w 2917565"/>
              <a:gd name="connsiteY1-208" fmla="*/ 0 h 3086659"/>
              <a:gd name="connsiteX2-209" fmla="*/ 1897452 w 2917565"/>
              <a:gd name="connsiteY2-210" fmla="*/ 0 h 3086659"/>
              <a:gd name="connsiteX3-211" fmla="*/ 2203486 w 2917565"/>
              <a:gd name="connsiteY3-212" fmla="*/ 0 h 3086659"/>
              <a:gd name="connsiteX4-213" fmla="*/ 2917565 w 2917565"/>
              <a:gd name="connsiteY4-214" fmla="*/ 0 h 3086659"/>
              <a:gd name="connsiteX5-215" fmla="*/ 2917565 w 2917565"/>
              <a:gd name="connsiteY5-216" fmla="*/ 1145513 h 3086659"/>
              <a:gd name="connsiteX6-217" fmla="*/ 2917565 w 2917565"/>
              <a:gd name="connsiteY6-218" fmla="*/ 1145513 h 3086659"/>
              <a:gd name="connsiteX7-219" fmla="*/ 2917565 w 2917565"/>
              <a:gd name="connsiteY7-220" fmla="*/ 1636448 h 3086659"/>
              <a:gd name="connsiteX8-221" fmla="*/ 2917565 w 2917565"/>
              <a:gd name="connsiteY8-222" fmla="*/ 1963737 h 3086659"/>
              <a:gd name="connsiteX9-223" fmla="*/ 2203486 w 2917565"/>
              <a:gd name="connsiteY9-224" fmla="*/ 1963737 h 3086659"/>
              <a:gd name="connsiteX10-225" fmla="*/ 0 w 2917565"/>
              <a:gd name="connsiteY10-226" fmla="*/ 3086659 h 3086659"/>
              <a:gd name="connsiteX11-227" fmla="*/ 1897452 w 2917565"/>
              <a:gd name="connsiteY11-228" fmla="*/ 1963737 h 3086659"/>
              <a:gd name="connsiteX12-229" fmla="*/ 1693429 w 2917565"/>
              <a:gd name="connsiteY12-230" fmla="*/ 1963737 h 3086659"/>
              <a:gd name="connsiteX13-231" fmla="*/ 1674956 w 2917565"/>
              <a:gd name="connsiteY13-232" fmla="*/ 1645685 h 3086659"/>
              <a:gd name="connsiteX14-233" fmla="*/ 236617 w 2917565"/>
              <a:gd name="connsiteY14-234" fmla="*/ 1670476 h 3086659"/>
              <a:gd name="connsiteX15-235" fmla="*/ 1693429 w 2917565"/>
              <a:gd name="connsiteY15-236" fmla="*/ 1145513 h 3086659"/>
              <a:gd name="connsiteX16-237" fmla="*/ 1693429 w 2917565"/>
              <a:gd name="connsiteY16-238" fmla="*/ 1145513 h 3086659"/>
              <a:gd name="connsiteX17" fmla="*/ 1693429 w 2917565"/>
              <a:gd name="connsiteY17" fmla="*/ 0 h 3086659"/>
              <a:gd name="connsiteX0-239" fmla="*/ 1693429 w 2917565"/>
              <a:gd name="connsiteY0-240" fmla="*/ 0 h 3086659"/>
              <a:gd name="connsiteX1-241" fmla="*/ 1897452 w 2917565"/>
              <a:gd name="connsiteY1-242" fmla="*/ 0 h 3086659"/>
              <a:gd name="connsiteX2-243" fmla="*/ 1897452 w 2917565"/>
              <a:gd name="connsiteY2-244" fmla="*/ 0 h 3086659"/>
              <a:gd name="connsiteX3-245" fmla="*/ 2203486 w 2917565"/>
              <a:gd name="connsiteY3-246" fmla="*/ 0 h 3086659"/>
              <a:gd name="connsiteX4-247" fmla="*/ 2917565 w 2917565"/>
              <a:gd name="connsiteY4-248" fmla="*/ 0 h 3086659"/>
              <a:gd name="connsiteX5-249" fmla="*/ 2917565 w 2917565"/>
              <a:gd name="connsiteY5-250" fmla="*/ 1145513 h 3086659"/>
              <a:gd name="connsiteX6-251" fmla="*/ 2917565 w 2917565"/>
              <a:gd name="connsiteY6-252" fmla="*/ 1145513 h 3086659"/>
              <a:gd name="connsiteX7-253" fmla="*/ 2917565 w 2917565"/>
              <a:gd name="connsiteY7-254" fmla="*/ 1636448 h 3086659"/>
              <a:gd name="connsiteX8-255" fmla="*/ 2917565 w 2917565"/>
              <a:gd name="connsiteY8-256" fmla="*/ 1963737 h 3086659"/>
              <a:gd name="connsiteX9-257" fmla="*/ 2499049 w 2917565"/>
              <a:gd name="connsiteY9-258" fmla="*/ 1991447 h 3086659"/>
              <a:gd name="connsiteX10-259" fmla="*/ 0 w 2917565"/>
              <a:gd name="connsiteY10-260" fmla="*/ 3086659 h 3086659"/>
              <a:gd name="connsiteX11-261" fmla="*/ 1897452 w 2917565"/>
              <a:gd name="connsiteY11-262" fmla="*/ 1963737 h 3086659"/>
              <a:gd name="connsiteX12-263" fmla="*/ 1693429 w 2917565"/>
              <a:gd name="connsiteY12-264" fmla="*/ 1963737 h 3086659"/>
              <a:gd name="connsiteX13-265" fmla="*/ 1674956 w 2917565"/>
              <a:gd name="connsiteY13-266" fmla="*/ 1645685 h 3086659"/>
              <a:gd name="connsiteX14-267" fmla="*/ 236617 w 2917565"/>
              <a:gd name="connsiteY14-268" fmla="*/ 1670476 h 3086659"/>
              <a:gd name="connsiteX15-269" fmla="*/ 1693429 w 2917565"/>
              <a:gd name="connsiteY15-270" fmla="*/ 1145513 h 3086659"/>
              <a:gd name="connsiteX16-271" fmla="*/ 1693429 w 2917565"/>
              <a:gd name="connsiteY16-272" fmla="*/ 1145513 h 3086659"/>
              <a:gd name="connsiteX17-273" fmla="*/ 1693429 w 2917565"/>
              <a:gd name="connsiteY17-274" fmla="*/ 0 h 3086659"/>
              <a:gd name="connsiteX0-275" fmla="*/ 1693429 w 2917565"/>
              <a:gd name="connsiteY0-276" fmla="*/ 0 h 3086659"/>
              <a:gd name="connsiteX1-277" fmla="*/ 1897452 w 2917565"/>
              <a:gd name="connsiteY1-278" fmla="*/ 0 h 3086659"/>
              <a:gd name="connsiteX2-279" fmla="*/ 1897452 w 2917565"/>
              <a:gd name="connsiteY2-280" fmla="*/ 0 h 3086659"/>
              <a:gd name="connsiteX3-281" fmla="*/ 2203486 w 2917565"/>
              <a:gd name="connsiteY3-282" fmla="*/ 0 h 3086659"/>
              <a:gd name="connsiteX4-283" fmla="*/ 2917565 w 2917565"/>
              <a:gd name="connsiteY4-284" fmla="*/ 0 h 3086659"/>
              <a:gd name="connsiteX5-285" fmla="*/ 2917565 w 2917565"/>
              <a:gd name="connsiteY5-286" fmla="*/ 1145513 h 3086659"/>
              <a:gd name="connsiteX6-287" fmla="*/ 2917565 w 2917565"/>
              <a:gd name="connsiteY6-288" fmla="*/ 1145513 h 3086659"/>
              <a:gd name="connsiteX7-289" fmla="*/ 2917565 w 2917565"/>
              <a:gd name="connsiteY7-290" fmla="*/ 1636448 h 3086659"/>
              <a:gd name="connsiteX8-291" fmla="*/ 2917565 w 2917565"/>
              <a:gd name="connsiteY8-292" fmla="*/ 1963737 h 3086659"/>
              <a:gd name="connsiteX9-293" fmla="*/ 2499049 w 2917565"/>
              <a:gd name="connsiteY9-294" fmla="*/ 1991447 h 3086659"/>
              <a:gd name="connsiteX10-295" fmla="*/ 0 w 2917565"/>
              <a:gd name="connsiteY10-296" fmla="*/ 3086659 h 3086659"/>
              <a:gd name="connsiteX11-297" fmla="*/ 1897452 w 2917565"/>
              <a:gd name="connsiteY11-298" fmla="*/ 1963737 h 3086659"/>
              <a:gd name="connsiteX12-299" fmla="*/ 1693429 w 2917565"/>
              <a:gd name="connsiteY12-300" fmla="*/ 1963737 h 3086659"/>
              <a:gd name="connsiteX13-301" fmla="*/ 1674956 w 2917565"/>
              <a:gd name="connsiteY13-302" fmla="*/ 1645685 h 3086659"/>
              <a:gd name="connsiteX14-303" fmla="*/ 236617 w 2917565"/>
              <a:gd name="connsiteY14-304" fmla="*/ 1670476 h 3086659"/>
              <a:gd name="connsiteX15-305" fmla="*/ 1693429 w 2917565"/>
              <a:gd name="connsiteY15-306" fmla="*/ 1145513 h 3086659"/>
              <a:gd name="connsiteX16-307" fmla="*/ 1693429 w 2917565"/>
              <a:gd name="connsiteY16-308" fmla="*/ 1145513 h 3086659"/>
              <a:gd name="connsiteX17-309" fmla="*/ 1693429 w 2917565"/>
              <a:gd name="connsiteY17-310" fmla="*/ 0 h 3086659"/>
              <a:gd name="connsiteX0-311" fmla="*/ 1693429 w 2917565"/>
              <a:gd name="connsiteY0-312" fmla="*/ 0 h 3086659"/>
              <a:gd name="connsiteX1-313" fmla="*/ 1897452 w 2917565"/>
              <a:gd name="connsiteY1-314" fmla="*/ 0 h 3086659"/>
              <a:gd name="connsiteX2-315" fmla="*/ 1897452 w 2917565"/>
              <a:gd name="connsiteY2-316" fmla="*/ 0 h 3086659"/>
              <a:gd name="connsiteX3-317" fmla="*/ 2203486 w 2917565"/>
              <a:gd name="connsiteY3-318" fmla="*/ 0 h 3086659"/>
              <a:gd name="connsiteX4-319" fmla="*/ 2917565 w 2917565"/>
              <a:gd name="connsiteY4-320" fmla="*/ 0 h 3086659"/>
              <a:gd name="connsiteX5-321" fmla="*/ 2917565 w 2917565"/>
              <a:gd name="connsiteY5-322" fmla="*/ 1145513 h 3086659"/>
              <a:gd name="connsiteX6-323" fmla="*/ 2917565 w 2917565"/>
              <a:gd name="connsiteY6-324" fmla="*/ 1145513 h 3086659"/>
              <a:gd name="connsiteX7-325" fmla="*/ 2917565 w 2917565"/>
              <a:gd name="connsiteY7-326" fmla="*/ 1636448 h 3086659"/>
              <a:gd name="connsiteX8-327" fmla="*/ 2917565 w 2917565"/>
              <a:gd name="connsiteY8-328" fmla="*/ 1963737 h 3086659"/>
              <a:gd name="connsiteX9-329" fmla="*/ 2499049 w 2917565"/>
              <a:gd name="connsiteY9-330" fmla="*/ 1991447 h 3086659"/>
              <a:gd name="connsiteX10-331" fmla="*/ 0 w 2917565"/>
              <a:gd name="connsiteY10-332" fmla="*/ 3086659 h 3086659"/>
              <a:gd name="connsiteX11-333" fmla="*/ 1897452 w 2917565"/>
              <a:gd name="connsiteY11-334" fmla="*/ 1963737 h 3086659"/>
              <a:gd name="connsiteX12-335" fmla="*/ 1693429 w 2917565"/>
              <a:gd name="connsiteY12-336" fmla="*/ 1963737 h 3086659"/>
              <a:gd name="connsiteX13-337" fmla="*/ 1674956 w 2917565"/>
              <a:gd name="connsiteY13-338" fmla="*/ 1645685 h 3086659"/>
              <a:gd name="connsiteX14-339" fmla="*/ 1693429 w 2917565"/>
              <a:gd name="connsiteY14-340" fmla="*/ 1145513 h 3086659"/>
              <a:gd name="connsiteX15-341" fmla="*/ 1693429 w 2917565"/>
              <a:gd name="connsiteY15-342" fmla="*/ 1145513 h 3086659"/>
              <a:gd name="connsiteX16-343" fmla="*/ 1693429 w 2917565"/>
              <a:gd name="connsiteY16-344" fmla="*/ 0 h 3086659"/>
              <a:gd name="connsiteX0-345" fmla="*/ 1712680 w 2936816"/>
              <a:gd name="connsiteY0-346" fmla="*/ 0 h 2643416"/>
              <a:gd name="connsiteX1-347" fmla="*/ 1916703 w 2936816"/>
              <a:gd name="connsiteY1-348" fmla="*/ 0 h 2643416"/>
              <a:gd name="connsiteX2-349" fmla="*/ 1916703 w 2936816"/>
              <a:gd name="connsiteY2-350" fmla="*/ 0 h 2643416"/>
              <a:gd name="connsiteX3-351" fmla="*/ 2222737 w 2936816"/>
              <a:gd name="connsiteY3-352" fmla="*/ 0 h 2643416"/>
              <a:gd name="connsiteX4-353" fmla="*/ 2936816 w 2936816"/>
              <a:gd name="connsiteY4-354" fmla="*/ 0 h 2643416"/>
              <a:gd name="connsiteX5-355" fmla="*/ 2936816 w 2936816"/>
              <a:gd name="connsiteY5-356" fmla="*/ 1145513 h 2643416"/>
              <a:gd name="connsiteX6-357" fmla="*/ 2936816 w 2936816"/>
              <a:gd name="connsiteY6-358" fmla="*/ 1145513 h 2643416"/>
              <a:gd name="connsiteX7-359" fmla="*/ 2936816 w 2936816"/>
              <a:gd name="connsiteY7-360" fmla="*/ 1636448 h 2643416"/>
              <a:gd name="connsiteX8-361" fmla="*/ 2936816 w 2936816"/>
              <a:gd name="connsiteY8-362" fmla="*/ 1963737 h 2643416"/>
              <a:gd name="connsiteX9-363" fmla="*/ 2518300 w 2936816"/>
              <a:gd name="connsiteY9-364" fmla="*/ 1991447 h 2643416"/>
              <a:gd name="connsiteX10-365" fmla="*/ 0 w 2936816"/>
              <a:gd name="connsiteY10-366" fmla="*/ 2643416 h 2643416"/>
              <a:gd name="connsiteX11-367" fmla="*/ 1916703 w 2936816"/>
              <a:gd name="connsiteY11-368" fmla="*/ 1963737 h 2643416"/>
              <a:gd name="connsiteX12-369" fmla="*/ 1712680 w 2936816"/>
              <a:gd name="connsiteY12-370" fmla="*/ 1963737 h 2643416"/>
              <a:gd name="connsiteX13-371" fmla="*/ 1694207 w 2936816"/>
              <a:gd name="connsiteY13-372" fmla="*/ 1645685 h 2643416"/>
              <a:gd name="connsiteX14-373" fmla="*/ 1712680 w 2936816"/>
              <a:gd name="connsiteY14-374" fmla="*/ 1145513 h 2643416"/>
              <a:gd name="connsiteX15-375" fmla="*/ 1712680 w 2936816"/>
              <a:gd name="connsiteY15-376" fmla="*/ 1145513 h 2643416"/>
              <a:gd name="connsiteX16-377" fmla="*/ 1712680 w 2936816"/>
              <a:gd name="connsiteY16-378" fmla="*/ 0 h 26434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2936816" h="2643416">
                <a:moveTo>
                  <a:pt x="1712680" y="0"/>
                </a:moveTo>
                <a:lnTo>
                  <a:pt x="1916703" y="0"/>
                </a:lnTo>
                <a:lnTo>
                  <a:pt x="1916703" y="0"/>
                </a:lnTo>
                <a:lnTo>
                  <a:pt x="2222737" y="0"/>
                </a:lnTo>
                <a:lnTo>
                  <a:pt x="2936816" y="0"/>
                </a:lnTo>
                <a:lnTo>
                  <a:pt x="2936816" y="1145513"/>
                </a:lnTo>
                <a:lnTo>
                  <a:pt x="2936816" y="1145513"/>
                </a:lnTo>
                <a:lnTo>
                  <a:pt x="2936816" y="1636448"/>
                </a:lnTo>
                <a:lnTo>
                  <a:pt x="2936816" y="1963737"/>
                </a:lnTo>
                <a:lnTo>
                  <a:pt x="2518300" y="1991447"/>
                </a:lnTo>
                <a:lnTo>
                  <a:pt x="0" y="2643416"/>
                </a:lnTo>
                <a:lnTo>
                  <a:pt x="1916703" y="1963737"/>
                </a:lnTo>
                <a:lnTo>
                  <a:pt x="1712680" y="1963737"/>
                </a:lnTo>
                <a:lnTo>
                  <a:pt x="1694207" y="1645685"/>
                </a:lnTo>
                <a:cubicBezTo>
                  <a:pt x="1694207" y="1509314"/>
                  <a:pt x="1709601" y="1228875"/>
                  <a:pt x="1712680" y="1145513"/>
                </a:cubicBezTo>
                <a:lnTo>
                  <a:pt x="1712680" y="1145513"/>
                </a:lnTo>
                <a:lnTo>
                  <a:pt x="1712680" y="0"/>
                </a:lnTo>
                <a:close/>
              </a:path>
            </a:pathLst>
          </a:custGeom>
          <a:noFill/>
          <a:ln w="381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a:solidFill>
                  <a:srgbClr val="FF0000"/>
                </a:solidFill>
              </a:rPr>
              <a:t>单一</a:t>
            </a:r>
            <a:endParaRPr lang="en-US" altLang="zh-CN" sz="2400" dirty="0">
              <a:solidFill>
                <a:srgbClr val="FF0000"/>
              </a:solidFill>
            </a:endParaRPr>
          </a:p>
          <a:p>
            <a:pPr algn="r"/>
            <a:r>
              <a:rPr lang="zh-CN" altLang="en-US" sz="2400" dirty="0">
                <a:solidFill>
                  <a:srgbClr val="FF0000"/>
                </a:solidFill>
              </a:rPr>
              <a:t>出口</a:t>
            </a:r>
            <a:endParaRPr lang="en-US" altLang="zh-CN" sz="2400" dirty="0">
              <a:solidFill>
                <a:srgbClr val="FF0000"/>
              </a:solidFill>
            </a:endParaRPr>
          </a:p>
          <a:p>
            <a:pPr algn="r"/>
            <a:r>
              <a:rPr lang="zh-CN" altLang="en-US" sz="2400" dirty="0">
                <a:solidFill>
                  <a:srgbClr val="FF0000"/>
                </a:solidFill>
              </a:rPr>
              <a:t>网络</a:t>
            </a:r>
            <a:endParaRPr lang="zh-CN" altLang="en-US" sz="2400" dirty="0">
              <a:solidFill>
                <a:srgbClr val="FF0000"/>
              </a:solidFill>
            </a:endParaRPr>
          </a:p>
        </p:txBody>
      </p:sp>
      <p:grpSp>
        <p:nvGrpSpPr>
          <p:cNvPr id="8" name="组合 7"/>
          <p:cNvGrpSpPr/>
          <p:nvPr/>
        </p:nvGrpSpPr>
        <p:grpSpPr>
          <a:xfrm>
            <a:off x="365505" y="3729611"/>
            <a:ext cx="3035392" cy="820677"/>
            <a:chOff x="327005" y="4887122"/>
            <a:chExt cx="3035392" cy="820677"/>
          </a:xfrm>
        </p:grpSpPr>
        <p:grpSp>
          <p:nvGrpSpPr>
            <p:cNvPr id="7" name="组合 6"/>
            <p:cNvGrpSpPr/>
            <p:nvPr/>
          </p:nvGrpSpPr>
          <p:grpSpPr>
            <a:xfrm>
              <a:off x="327005" y="4887122"/>
              <a:ext cx="3035392" cy="820677"/>
              <a:chOff x="327005" y="4887122"/>
              <a:chExt cx="3035392" cy="820677"/>
            </a:xfrm>
          </p:grpSpPr>
          <p:sp>
            <p:nvSpPr>
              <p:cNvPr id="92" name="Freeform 41"/>
              <p:cNvSpPr/>
              <p:nvPr/>
            </p:nvSpPr>
            <p:spPr bwMode="auto">
              <a:xfrm>
                <a:off x="2672801" y="4955383"/>
                <a:ext cx="689596" cy="740403"/>
              </a:xfrm>
              <a:custGeom>
                <a:avLst/>
                <a:gdLst>
                  <a:gd name="T0" fmla="*/ 4 w 368"/>
                  <a:gd name="T1" fmla="*/ 0 h 524"/>
                  <a:gd name="T2" fmla="*/ 368 w 368"/>
                  <a:gd name="T3" fmla="*/ 256 h 524"/>
                  <a:gd name="T4" fmla="*/ 367 w 368"/>
                  <a:gd name="T5" fmla="*/ 277 h 524"/>
                  <a:gd name="T6" fmla="*/ 0 w 368"/>
                  <a:gd name="T7" fmla="*/ 524 h 524"/>
                  <a:gd name="T8" fmla="*/ 4 w 368"/>
                  <a:gd name="T9" fmla="*/ 0 h 524"/>
                </a:gdLst>
                <a:ahLst/>
                <a:cxnLst>
                  <a:cxn ang="0">
                    <a:pos x="T0" y="T1"/>
                  </a:cxn>
                  <a:cxn ang="0">
                    <a:pos x="T2" y="T3"/>
                  </a:cxn>
                  <a:cxn ang="0">
                    <a:pos x="T4" y="T5"/>
                  </a:cxn>
                  <a:cxn ang="0">
                    <a:pos x="T6" y="T7"/>
                  </a:cxn>
                  <a:cxn ang="0">
                    <a:pos x="T8" y="T9"/>
                  </a:cxn>
                </a:cxnLst>
                <a:rect l="0" t="0" r="r" b="b"/>
                <a:pathLst>
                  <a:path w="368" h="524">
                    <a:moveTo>
                      <a:pt x="4" y="0"/>
                    </a:moveTo>
                    <a:lnTo>
                      <a:pt x="368" y="256"/>
                    </a:lnTo>
                    <a:lnTo>
                      <a:pt x="367" y="277"/>
                    </a:lnTo>
                    <a:lnTo>
                      <a:pt x="0" y="524"/>
                    </a:lnTo>
                    <a:lnTo>
                      <a:pt x="4" y="0"/>
                    </a:lnTo>
                    <a:close/>
                  </a:path>
                </a:pathLst>
              </a:custGeom>
              <a:gradFill>
                <a:gsLst>
                  <a:gs pos="0">
                    <a:srgbClr val="FFFF66"/>
                  </a:gs>
                  <a:gs pos="100000">
                    <a:schemeClr val="bg1">
                      <a:lumMod val="65000"/>
                    </a:schemeClr>
                  </a:gs>
                </a:gsLst>
                <a:lin ang="0" scaled="0"/>
              </a:gradFill>
              <a:ln>
                <a:noFill/>
              </a:ln>
              <a:effectLst/>
            </p:spPr>
            <p:txBody>
              <a:bodyPr/>
              <a:lstStyle/>
              <a:p>
                <a:endParaRPr lang="zh-CN" altLang="en-US" b="1">
                  <a:solidFill>
                    <a:srgbClr val="0000CC"/>
                  </a:solidFill>
                  <a:latin typeface="+mn-lt"/>
                  <a:ea typeface="黑体" panose="02010609060101010101" pitchFamily="2" charset="-122"/>
                </a:endParaRPr>
              </a:p>
            </p:txBody>
          </p:sp>
          <p:sp>
            <p:nvSpPr>
              <p:cNvPr id="93" name="Rectangle 36"/>
              <p:cNvSpPr>
                <a:spLocks noChangeArrowheads="1"/>
              </p:cNvSpPr>
              <p:nvPr/>
            </p:nvSpPr>
            <p:spPr bwMode="auto">
              <a:xfrm>
                <a:off x="327005" y="4960147"/>
                <a:ext cx="2345796" cy="747652"/>
              </a:xfrm>
              <a:prstGeom prst="rect">
                <a:avLst/>
              </a:prstGeom>
              <a:solidFill>
                <a:srgbClr val="FF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Text Box 35"/>
              <p:cNvSpPr txBox="1">
                <a:spLocks noChangeArrowheads="1"/>
              </p:cNvSpPr>
              <p:nvPr/>
            </p:nvSpPr>
            <p:spPr bwMode="auto">
              <a:xfrm>
                <a:off x="327006" y="4887122"/>
                <a:ext cx="2255746" cy="801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000" b="1" dirty="0">
                    <a:solidFill>
                      <a:srgbClr val="000099"/>
                    </a:solidFill>
                    <a:latin typeface="+mn-lt"/>
                    <a:ea typeface="黑体" panose="02010609060101010101" pitchFamily="2" charset="-122"/>
                  </a:rPr>
                  <a:t>目的网络     下一跳</a:t>
                </a:r>
                <a:endParaRPr lang="zh-CN" altLang="en-US" sz="2000" b="1" dirty="0">
                  <a:solidFill>
                    <a:srgbClr val="000099"/>
                  </a:solidFill>
                  <a:latin typeface="+mn-lt"/>
                  <a:ea typeface="黑体" panose="02010609060101010101" pitchFamily="2" charset="-122"/>
                </a:endParaRPr>
              </a:p>
              <a:p>
                <a:pPr>
                  <a:lnSpc>
                    <a:spcPct val="120000"/>
                  </a:lnSpc>
                </a:pPr>
                <a:r>
                  <a:rPr lang="zh-CN" altLang="en-US" sz="2000" b="1" dirty="0">
                    <a:solidFill>
                      <a:srgbClr val="000099"/>
                    </a:solidFill>
                    <a:ea typeface="黑体" panose="02010609060101010101" pitchFamily="2" charset="-122"/>
                  </a:rPr>
                  <a:t>     默认              </a:t>
                </a:r>
                <a:r>
                  <a:rPr lang="en-US" altLang="zh-CN" sz="2000" b="1" dirty="0">
                    <a:solidFill>
                      <a:srgbClr val="000099"/>
                    </a:solidFill>
                    <a:ea typeface="黑体" panose="02010609060101010101" pitchFamily="2" charset="-122"/>
                  </a:rPr>
                  <a:t>R</a:t>
                </a:r>
                <a:r>
                  <a:rPr lang="en-US" altLang="zh-CN" sz="2000" b="1" baseline="-25000" dirty="0">
                    <a:solidFill>
                      <a:srgbClr val="000099"/>
                    </a:solidFill>
                    <a:ea typeface="黑体" panose="02010609060101010101" pitchFamily="2" charset="-122"/>
                  </a:rPr>
                  <a:t>1</a:t>
                </a:r>
                <a:endParaRPr lang="en-US" altLang="zh-CN" sz="2000" b="1" baseline="-25000" dirty="0">
                  <a:solidFill>
                    <a:srgbClr val="000099"/>
                  </a:solidFill>
                  <a:latin typeface="+mn-lt"/>
                  <a:ea typeface="黑体" panose="02010609060101010101" pitchFamily="2" charset="-122"/>
                </a:endParaRPr>
              </a:p>
            </p:txBody>
          </p:sp>
          <p:sp>
            <p:nvSpPr>
              <p:cNvPr id="95" name="Line 37"/>
              <p:cNvSpPr>
                <a:spLocks noChangeShapeType="1"/>
              </p:cNvSpPr>
              <p:nvPr/>
            </p:nvSpPr>
            <p:spPr bwMode="auto">
              <a:xfrm>
                <a:off x="327005" y="5325271"/>
                <a:ext cx="2345796"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96" name="Line 38"/>
              <p:cNvSpPr>
                <a:spLocks noChangeShapeType="1"/>
              </p:cNvSpPr>
              <p:nvPr/>
            </p:nvSpPr>
            <p:spPr bwMode="auto">
              <a:xfrm>
                <a:off x="327005" y="5690396"/>
                <a:ext cx="234579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97" name="Line 39"/>
            <p:cNvSpPr>
              <a:spLocks noChangeShapeType="1"/>
            </p:cNvSpPr>
            <p:nvPr/>
          </p:nvSpPr>
          <p:spPr bwMode="auto">
            <a:xfrm>
              <a:off x="1654481" y="4990473"/>
              <a:ext cx="0" cy="6562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xit" presetSubtype="0" fill="hold" grpId="0" nodeType="withEffect">
                                  <p:stCondLst>
                                    <p:cond delay="0"/>
                                  </p:stCondLst>
                                  <p:childTnLst>
                                    <p:set>
                                      <p:cBhvr>
                                        <p:cTn id="9" dur="1" fill="hold">
                                          <p:stCondLst>
                                            <p:cond delay="0"/>
                                          </p:stCondLst>
                                        </p:cTn>
                                        <p:tgtEl>
                                          <p:spTgt spid="983045"/>
                                        </p:tgtEl>
                                        <p:attrNameLst>
                                          <p:attrName>style.visibility</p:attrName>
                                        </p:attrNameLst>
                                      </p:cBhvr>
                                      <p:to>
                                        <p:strVal val="hidden"/>
                                      </p:to>
                                    </p:set>
                                  </p:childTnLst>
                                </p:cTn>
                              </p:par>
                              <p:par>
                                <p:cTn id="10" presetID="22" presetClass="exit" presetSubtype="4" fill="hold" nodeType="with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22" presetClass="entr" presetSubtype="2"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right)">
                                      <p:cBhvr>
                                        <p:cTn id="15" dur="500"/>
                                        <p:tgtEl>
                                          <p:spTgt spid="89"/>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88"/>
                                        </p:tgtEl>
                                        <p:attrNameLst>
                                          <p:attrName>style.visibility</p:attrName>
                                        </p:attrNameLst>
                                      </p:cBhvr>
                                      <p:to>
                                        <p:strVal val="visible"/>
                                      </p:to>
                                    </p:set>
                                  </p:childTnLst>
                                </p:cTn>
                              </p:par>
                              <p:par>
                                <p:cTn id="18" presetID="2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83045" grpId="0" animBg="1"/>
      <p:bldP spid="5" grpId="0" animBg="1"/>
      <p:bldP spid="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4.3  IP </a:t>
            </a:r>
            <a:r>
              <a:rPr lang="zh-CN" altLang="en-US" dirty="0">
                <a:latin typeface="Times New Roman" panose="02020603050405020304" pitchFamily="18" charset="0"/>
                <a:cs typeface="Times New Roman" panose="02020603050405020304" pitchFamily="18" charset="0"/>
              </a:rPr>
              <a:t>数据报的格式 </a:t>
            </a:r>
            <a:endParaRPr lang="zh-CN" altLang="en-US" dirty="0">
              <a:latin typeface="Times New Roman" panose="02020603050405020304" pitchFamily="18" charset="0"/>
              <a:cs typeface="Times New Roman" panose="02020603050405020304" pitchFamily="18" charset="0"/>
            </a:endParaRPr>
          </a:p>
        </p:txBody>
      </p:sp>
      <p:sp>
        <p:nvSpPr>
          <p:cNvPr id="238596" name="Rectangle 4"/>
          <p:cNvSpPr>
            <a:spLocks noGrp="1" noChangeArrowheads="1"/>
          </p:cNvSpPr>
          <p:nvPr>
            <p:ph idx="1"/>
          </p:nvPr>
        </p:nvSpPr>
        <p:spPr/>
        <p:txBody>
          <a:bodyPr/>
          <a:lstStyle/>
          <a:p>
            <a:r>
              <a:rPr lang="zh-CN" altLang="en-US" dirty="0"/>
              <a:t>一个 </a:t>
            </a:r>
            <a:r>
              <a:rPr lang="en-US" altLang="zh-CN" dirty="0"/>
              <a:t>IP </a:t>
            </a:r>
            <a:r>
              <a:rPr lang="zh-CN" altLang="en-US" dirty="0"/>
              <a:t>数据报由</a:t>
            </a:r>
            <a:r>
              <a:rPr lang="zh-CN" altLang="en-US" dirty="0">
                <a:solidFill>
                  <a:srgbClr val="FF0000"/>
                </a:solidFill>
              </a:rPr>
              <a:t>首部</a:t>
            </a:r>
            <a:r>
              <a:rPr lang="zh-CN" altLang="en-US" dirty="0"/>
              <a:t>和</a:t>
            </a:r>
            <a:r>
              <a:rPr lang="zh-CN" altLang="en-US" dirty="0">
                <a:solidFill>
                  <a:srgbClr val="FF0000"/>
                </a:solidFill>
              </a:rPr>
              <a:t>数据</a:t>
            </a:r>
            <a:r>
              <a:rPr lang="zh-CN" altLang="en-US" dirty="0"/>
              <a:t>两部分组成。</a:t>
            </a:r>
            <a:endParaRPr lang="zh-CN" altLang="en-US" dirty="0"/>
          </a:p>
          <a:p>
            <a:r>
              <a:rPr lang="zh-CN" altLang="en-US" dirty="0">
                <a:solidFill>
                  <a:srgbClr val="0000FF"/>
                </a:solidFill>
              </a:rPr>
              <a:t>首部的前一部分是固定长度，共 </a:t>
            </a:r>
            <a:r>
              <a:rPr lang="en-US" altLang="zh-CN" dirty="0">
                <a:solidFill>
                  <a:srgbClr val="0000FF"/>
                </a:solidFill>
              </a:rPr>
              <a:t>20 </a:t>
            </a:r>
            <a:r>
              <a:rPr lang="zh-CN" altLang="en-US" dirty="0">
                <a:solidFill>
                  <a:srgbClr val="0000FF"/>
                </a:solidFill>
              </a:rPr>
              <a:t>字节，是所有 </a:t>
            </a:r>
            <a:r>
              <a:rPr lang="en-US" altLang="zh-CN" dirty="0">
                <a:solidFill>
                  <a:srgbClr val="0000FF"/>
                </a:solidFill>
              </a:rPr>
              <a:t>IP </a:t>
            </a:r>
            <a:r>
              <a:rPr lang="zh-CN" altLang="en-US" dirty="0">
                <a:solidFill>
                  <a:srgbClr val="0000FF"/>
                </a:solidFill>
              </a:rPr>
              <a:t>数据报必须具有的。</a:t>
            </a:r>
            <a:endParaRPr lang="zh-CN" altLang="en-US" dirty="0">
              <a:solidFill>
                <a:srgbClr val="0000FF"/>
              </a:solidFill>
            </a:endParaRPr>
          </a:p>
          <a:p>
            <a:r>
              <a:rPr lang="zh-CN" altLang="en-US" dirty="0"/>
              <a:t>在首部的固定部分的后面是一些可选字段，其长度是可变的。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8" name="Rectangle 6"/>
          <p:cNvSpPr>
            <a:spLocks noGrp="1" noChangeArrowheads="1"/>
          </p:cNvSpPr>
          <p:nvPr>
            <p:ph type="title"/>
          </p:nvPr>
        </p:nvSpPr>
        <p:spPr/>
        <p:txBody>
          <a:bodyPr/>
          <a:lstStyle/>
          <a:p>
            <a:pPr algn="ctr"/>
            <a:r>
              <a:rPr lang="zh-CN" altLang="en-US" dirty="0"/>
              <a:t>必须强调指出 </a:t>
            </a:r>
            <a:endParaRPr lang="zh-CN" altLang="en-US" dirty="0"/>
          </a:p>
        </p:txBody>
      </p:sp>
      <p:sp>
        <p:nvSpPr>
          <p:cNvPr id="397319" name="Rectangle 7"/>
          <p:cNvSpPr>
            <a:spLocks noGrp="1" noChangeArrowheads="1"/>
          </p:cNvSpPr>
          <p:nvPr>
            <p:ph idx="1"/>
          </p:nvPr>
        </p:nvSpPr>
        <p:spPr/>
        <p:txBody>
          <a:bodyPr/>
          <a:lstStyle/>
          <a:p>
            <a:pPr algn="just"/>
            <a:r>
              <a:rPr lang="en-US" altLang="zh-CN" dirty="0"/>
              <a:t>IP</a:t>
            </a:r>
            <a:r>
              <a:rPr lang="en-US" altLang="zh-CN" sz="2000" dirty="0"/>
              <a:t> </a:t>
            </a:r>
            <a:r>
              <a:rPr lang="zh-CN" altLang="en-US" dirty="0"/>
              <a:t>数据报的首部中</a:t>
            </a:r>
            <a:r>
              <a:rPr lang="zh-CN" altLang="en-US" dirty="0">
                <a:solidFill>
                  <a:srgbClr val="FF0000"/>
                </a:solidFill>
              </a:rPr>
              <a:t>没有</a:t>
            </a:r>
            <a:r>
              <a:rPr lang="zh-CN" altLang="en-US" dirty="0"/>
              <a:t>地方可以用来指明“下一跳路由器的 </a:t>
            </a:r>
            <a:r>
              <a:rPr lang="en-US" altLang="zh-CN" dirty="0"/>
              <a:t>IP </a:t>
            </a:r>
            <a:r>
              <a:rPr lang="zh-CN" altLang="en-US" dirty="0"/>
              <a:t>地址”。</a:t>
            </a:r>
            <a:endParaRPr lang="zh-CN" altLang="en-US" dirty="0"/>
          </a:p>
          <a:p>
            <a:pPr algn="just"/>
            <a:r>
              <a:rPr lang="zh-CN" altLang="en-US" dirty="0"/>
              <a:t>当路由器收到待转发的数据报，不是将下一跳路由器的</a:t>
            </a:r>
            <a:r>
              <a:rPr lang="zh-CN" altLang="en-US" sz="1800" dirty="0"/>
              <a:t> </a:t>
            </a:r>
            <a:r>
              <a:rPr lang="en-US" altLang="zh-CN" dirty="0"/>
              <a:t>IP</a:t>
            </a:r>
            <a:r>
              <a:rPr lang="en-US" altLang="zh-CN" sz="2000" dirty="0"/>
              <a:t> </a:t>
            </a:r>
            <a:r>
              <a:rPr lang="zh-CN" altLang="en-US" dirty="0"/>
              <a:t>地址填入 </a:t>
            </a:r>
            <a:r>
              <a:rPr lang="en-US" altLang="zh-CN" dirty="0"/>
              <a:t>IP </a:t>
            </a:r>
            <a:r>
              <a:rPr lang="zh-CN" altLang="en-US" dirty="0"/>
              <a:t>数据报，而是</a:t>
            </a:r>
            <a:r>
              <a:rPr lang="zh-CN" altLang="en-US" dirty="0">
                <a:solidFill>
                  <a:srgbClr val="FF0000"/>
                </a:solidFill>
              </a:rPr>
              <a:t>送交下层</a:t>
            </a:r>
            <a:r>
              <a:rPr lang="zh-CN" altLang="en-US" dirty="0"/>
              <a:t>的网络接口软件。</a:t>
            </a:r>
            <a:endParaRPr lang="zh-CN" altLang="en-US" dirty="0"/>
          </a:p>
          <a:p>
            <a:pPr algn="just"/>
            <a:r>
              <a:rPr lang="zh-CN" altLang="en-US" dirty="0"/>
              <a:t>网络接口软件</a:t>
            </a:r>
            <a:r>
              <a:rPr lang="zh-CN" altLang="en-US" dirty="0">
                <a:solidFill>
                  <a:srgbClr val="FF0000"/>
                </a:solidFill>
              </a:rPr>
              <a:t>使用</a:t>
            </a:r>
            <a:r>
              <a:rPr lang="zh-CN" altLang="en-US" sz="1800" dirty="0">
                <a:solidFill>
                  <a:srgbClr val="FF0000"/>
                </a:solidFill>
              </a:rPr>
              <a:t> </a:t>
            </a:r>
            <a:r>
              <a:rPr lang="en-US" altLang="zh-CN" dirty="0">
                <a:solidFill>
                  <a:srgbClr val="FF0000"/>
                </a:solidFill>
              </a:rPr>
              <a:t>ARP</a:t>
            </a:r>
            <a:r>
              <a:rPr lang="zh-CN" altLang="en-US" dirty="0">
                <a:solidFill>
                  <a:srgbClr val="FF0000"/>
                </a:solidFill>
              </a:rPr>
              <a:t>协议</a:t>
            </a:r>
            <a:r>
              <a:rPr lang="zh-CN" altLang="en-US" dirty="0"/>
              <a:t>负责将下一跳路由器的 </a:t>
            </a:r>
            <a:r>
              <a:rPr lang="en-US" altLang="zh-CN" dirty="0"/>
              <a:t>IP</a:t>
            </a:r>
            <a:r>
              <a:rPr lang="en-US" altLang="zh-CN" sz="2000" dirty="0"/>
              <a:t> </a:t>
            </a:r>
            <a:r>
              <a:rPr lang="zh-CN" altLang="en-US" dirty="0"/>
              <a:t>地址转换成硬件地址，并将此硬件地址放在链路层的</a:t>
            </a:r>
            <a:r>
              <a:rPr lang="zh-CN" altLang="en-US" sz="2000" dirty="0"/>
              <a:t> </a:t>
            </a:r>
            <a:r>
              <a:rPr lang="en-US" altLang="zh-CN" dirty="0"/>
              <a:t>MAC</a:t>
            </a:r>
            <a:r>
              <a:rPr lang="en-US" altLang="zh-CN" sz="1800" dirty="0"/>
              <a:t> </a:t>
            </a:r>
            <a:r>
              <a:rPr lang="zh-CN" altLang="en-US" dirty="0"/>
              <a:t>帧的首部，然后根据这个硬件地址找到下一跳路由器。  </a:t>
            </a:r>
            <a:endParaRPr lang="zh-CN" altLang="en-US" dirty="0"/>
          </a:p>
        </p:txBody>
      </p:sp>
      <p:sp>
        <p:nvSpPr>
          <p:cNvPr id="39731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15"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1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17"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20" name="Rectangle 8"/>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21"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73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1"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3"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4" name="Rectangle 6"/>
          <p:cNvSpPr>
            <a:spLocks noGrp="1" noChangeArrowheads="1"/>
          </p:cNvSpPr>
          <p:nvPr>
            <p:ph type="title"/>
          </p:nvPr>
        </p:nvSpPr>
        <p:spPr/>
        <p:txBody>
          <a:bodyPr/>
          <a:lstStyle/>
          <a:p>
            <a:pPr algn="ctr"/>
            <a:r>
              <a:rPr lang="zh-CN" altLang="en-US" dirty="0"/>
              <a:t>路由器分组转发算法 </a:t>
            </a:r>
            <a:endParaRPr lang="zh-CN" altLang="en-US" dirty="0"/>
          </a:p>
        </p:txBody>
      </p:sp>
      <p:sp>
        <p:nvSpPr>
          <p:cNvPr id="396295" name="Rectangle 7"/>
          <p:cNvSpPr>
            <a:spLocks noGrp="1" noChangeArrowheads="1"/>
          </p:cNvSpPr>
          <p:nvPr>
            <p:ph idx="1"/>
          </p:nvPr>
        </p:nvSpPr>
        <p:spPr>
          <a:xfrm>
            <a:off x="1031983" y="1124744"/>
            <a:ext cx="8346723" cy="4824536"/>
          </a:xfrm>
          <a:ln>
            <a:noFill/>
            <a:miter lim="800000"/>
          </a:ln>
        </p:spPr>
        <p:txBody>
          <a:bodyPr/>
          <a:lstStyle/>
          <a:p>
            <a:pPr marL="539750" indent="-539750" algn="just">
              <a:spcBef>
                <a:spcPct val="0"/>
              </a:spcBef>
              <a:spcAft>
                <a:spcPct val="20000"/>
              </a:spcAft>
              <a:buFont typeface="Wingdings" panose="05000000000000000000" pitchFamily="2" charset="2"/>
              <a:buNone/>
              <a:tabLst>
                <a:tab pos="1528445" algn="l"/>
              </a:tabLst>
            </a:pPr>
            <a:r>
              <a:rPr lang="en-US" altLang="zh-CN" sz="2400" dirty="0"/>
              <a:t>(1) </a:t>
            </a:r>
            <a:r>
              <a:rPr lang="zh-CN" altLang="en-US" sz="2400" dirty="0"/>
              <a:t>从数据报的首部提取</a:t>
            </a:r>
            <a:r>
              <a:rPr lang="zh-CN" altLang="en-US" sz="2400" dirty="0">
                <a:solidFill>
                  <a:srgbClr val="FF0000"/>
                </a:solidFill>
              </a:rPr>
              <a:t>目的主机的</a:t>
            </a:r>
            <a:r>
              <a:rPr lang="zh-CN" altLang="en-US" sz="1600" dirty="0">
                <a:solidFill>
                  <a:srgbClr val="FF0000"/>
                </a:solidFill>
              </a:rPr>
              <a:t> </a:t>
            </a:r>
            <a:r>
              <a:rPr lang="en-US" altLang="zh-CN" sz="2400" dirty="0">
                <a:solidFill>
                  <a:srgbClr val="FF0000"/>
                </a:solidFill>
              </a:rPr>
              <a:t>IP</a:t>
            </a:r>
            <a:r>
              <a:rPr lang="en-US" altLang="zh-CN" sz="1600" dirty="0">
                <a:solidFill>
                  <a:srgbClr val="FF0000"/>
                </a:solidFill>
              </a:rPr>
              <a:t> </a:t>
            </a:r>
            <a:r>
              <a:rPr lang="zh-CN" altLang="en-US" sz="2400" dirty="0">
                <a:solidFill>
                  <a:srgbClr val="FF0000"/>
                </a:solidFill>
              </a:rPr>
              <a:t>地址</a:t>
            </a:r>
            <a:r>
              <a:rPr lang="zh-CN" altLang="en-US" sz="1400" dirty="0">
                <a:solidFill>
                  <a:srgbClr val="FF0000"/>
                </a:solidFill>
              </a:rPr>
              <a:t> </a:t>
            </a:r>
            <a:r>
              <a:rPr lang="en-US" altLang="zh-CN" sz="2400" dirty="0">
                <a:solidFill>
                  <a:srgbClr val="FF0000"/>
                </a:solidFill>
              </a:rPr>
              <a:t>D, </a:t>
            </a:r>
            <a:r>
              <a:rPr lang="zh-CN" altLang="en-US" sz="2400" dirty="0"/>
              <a:t>得出</a:t>
            </a:r>
            <a:r>
              <a:rPr lang="zh-CN" altLang="en-US" sz="2400" dirty="0">
                <a:solidFill>
                  <a:srgbClr val="FF0000"/>
                </a:solidFill>
              </a:rPr>
              <a:t>目的网络地址为</a:t>
            </a:r>
            <a:r>
              <a:rPr lang="zh-CN" altLang="en-US" sz="1400" dirty="0">
                <a:solidFill>
                  <a:srgbClr val="FF0000"/>
                </a:solidFill>
              </a:rPr>
              <a:t> </a:t>
            </a:r>
            <a:r>
              <a:rPr lang="en-US" altLang="zh-CN" sz="2400" dirty="0">
                <a:solidFill>
                  <a:srgbClr val="FF0000"/>
                </a:solidFill>
              </a:rPr>
              <a:t>N</a:t>
            </a:r>
            <a:r>
              <a:rPr lang="zh-CN" altLang="en-US" sz="2400" dirty="0">
                <a:solidFill>
                  <a:srgbClr val="FF0000"/>
                </a:solidFill>
              </a:rPr>
              <a:t>。</a:t>
            </a:r>
            <a:endParaRPr lang="zh-CN" altLang="en-US" sz="2400" dirty="0">
              <a:solidFill>
                <a:srgbClr val="FF0000"/>
              </a:solidFill>
            </a:endParaRPr>
          </a:p>
          <a:p>
            <a:pPr marL="539750" indent="-539750" algn="just">
              <a:spcBef>
                <a:spcPct val="0"/>
              </a:spcBef>
              <a:spcAft>
                <a:spcPct val="20000"/>
              </a:spcAft>
              <a:buFont typeface="Wingdings" panose="05000000000000000000" pitchFamily="2" charset="2"/>
              <a:buNone/>
              <a:tabLst>
                <a:tab pos="1528445" algn="l"/>
              </a:tabLst>
            </a:pPr>
            <a:r>
              <a:rPr lang="en-US" altLang="zh-CN" sz="2400" dirty="0"/>
              <a:t>(2) </a:t>
            </a:r>
            <a:r>
              <a:rPr lang="zh-CN" altLang="en-US" sz="2400" dirty="0"/>
              <a:t>若网络</a:t>
            </a:r>
            <a:r>
              <a:rPr lang="zh-CN" altLang="en-US" sz="1200" dirty="0"/>
              <a:t> </a:t>
            </a:r>
            <a:r>
              <a:rPr lang="en-US" altLang="zh-CN" sz="2400" i="1" dirty="0"/>
              <a:t>N </a:t>
            </a:r>
            <a:r>
              <a:rPr lang="zh-CN" altLang="en-US" sz="2400" dirty="0"/>
              <a:t>与此路由器直接相连，则把数据报</a:t>
            </a:r>
            <a:r>
              <a:rPr lang="zh-CN" altLang="en-US" sz="2400" dirty="0">
                <a:solidFill>
                  <a:srgbClr val="FF0000"/>
                </a:solidFill>
              </a:rPr>
              <a:t>直接交付</a:t>
            </a:r>
            <a:r>
              <a:rPr lang="zh-CN" altLang="en-US" sz="2400" dirty="0"/>
              <a:t>目的主机</a:t>
            </a:r>
            <a:r>
              <a:rPr lang="zh-CN" altLang="en-US" sz="1200" dirty="0"/>
              <a:t> </a:t>
            </a:r>
            <a:r>
              <a:rPr lang="en-US" altLang="zh-CN" sz="2400" i="1" dirty="0"/>
              <a:t>D</a:t>
            </a:r>
            <a:r>
              <a:rPr lang="zh-CN" altLang="en-US" sz="2400" dirty="0"/>
              <a:t>；否则是</a:t>
            </a:r>
            <a:r>
              <a:rPr lang="zh-CN" altLang="en-US" sz="2400" dirty="0">
                <a:solidFill>
                  <a:srgbClr val="FF0000"/>
                </a:solidFill>
              </a:rPr>
              <a:t>间接交付，</a:t>
            </a:r>
            <a:r>
              <a:rPr lang="zh-CN" altLang="en-US" sz="2400" dirty="0"/>
              <a:t>执行 </a:t>
            </a:r>
            <a:r>
              <a:rPr lang="en-US" altLang="zh-CN" sz="2400" dirty="0"/>
              <a:t>(3)</a:t>
            </a:r>
            <a:r>
              <a:rPr lang="zh-CN" altLang="en-US" sz="2400" dirty="0"/>
              <a:t>。</a:t>
            </a:r>
            <a:endParaRPr lang="zh-CN" altLang="en-US" sz="2400" dirty="0"/>
          </a:p>
          <a:p>
            <a:pPr marL="539750" indent="-539750" algn="just">
              <a:spcBef>
                <a:spcPct val="0"/>
              </a:spcBef>
              <a:spcAft>
                <a:spcPct val="20000"/>
              </a:spcAft>
              <a:buFont typeface="Wingdings" panose="05000000000000000000" pitchFamily="2" charset="2"/>
              <a:buNone/>
              <a:tabLst>
                <a:tab pos="1528445" algn="l"/>
              </a:tabLst>
            </a:pPr>
            <a:r>
              <a:rPr lang="en-US" altLang="zh-CN" sz="2400" dirty="0"/>
              <a:t>(3) </a:t>
            </a:r>
            <a:r>
              <a:rPr lang="zh-CN" altLang="en-US" sz="2400" dirty="0"/>
              <a:t>若路由表中有目的地址为 </a:t>
            </a:r>
            <a:r>
              <a:rPr lang="en-US" altLang="zh-CN" sz="2400" i="1" dirty="0"/>
              <a:t>D </a:t>
            </a:r>
            <a:r>
              <a:rPr lang="zh-CN" altLang="en-US" sz="2400" dirty="0"/>
              <a:t>的</a:t>
            </a:r>
            <a:r>
              <a:rPr lang="zh-CN" altLang="en-US" sz="2400" dirty="0">
                <a:solidFill>
                  <a:srgbClr val="FF0000"/>
                </a:solidFill>
              </a:rPr>
              <a:t>特定主机路由，</a:t>
            </a:r>
            <a:r>
              <a:rPr lang="zh-CN" altLang="en-US" sz="2400" dirty="0"/>
              <a:t>则把数据报传送给路由表中所指明的下一跳路由器；否则，执行 </a:t>
            </a:r>
            <a:r>
              <a:rPr lang="en-US" altLang="zh-CN" sz="2400" dirty="0"/>
              <a:t>(4)</a:t>
            </a:r>
            <a:r>
              <a:rPr lang="zh-CN" altLang="en-US" sz="2400" dirty="0"/>
              <a:t>。</a:t>
            </a:r>
            <a:endParaRPr lang="zh-CN" altLang="en-US" sz="2400" dirty="0"/>
          </a:p>
          <a:p>
            <a:pPr marL="539750" indent="-539750" algn="just">
              <a:spcBef>
                <a:spcPct val="0"/>
              </a:spcBef>
              <a:spcAft>
                <a:spcPct val="20000"/>
              </a:spcAft>
              <a:buFont typeface="Wingdings" panose="05000000000000000000" pitchFamily="2" charset="2"/>
              <a:buNone/>
              <a:tabLst>
                <a:tab pos="1528445" algn="l"/>
              </a:tabLst>
            </a:pPr>
            <a:r>
              <a:rPr lang="en-US" altLang="zh-CN" sz="2400" dirty="0"/>
              <a:t>(4) </a:t>
            </a:r>
            <a:r>
              <a:rPr lang="zh-CN" altLang="en-US" sz="2400" dirty="0"/>
              <a:t>若路由表中有</a:t>
            </a:r>
            <a:r>
              <a:rPr lang="zh-CN" altLang="en-US" sz="2400" dirty="0">
                <a:solidFill>
                  <a:srgbClr val="FF0000"/>
                </a:solidFill>
              </a:rPr>
              <a:t>到达网络 </a:t>
            </a:r>
            <a:r>
              <a:rPr lang="en-US" altLang="zh-CN" sz="2400" i="1" dirty="0">
                <a:solidFill>
                  <a:srgbClr val="FF0000"/>
                </a:solidFill>
              </a:rPr>
              <a:t>N </a:t>
            </a:r>
            <a:r>
              <a:rPr lang="zh-CN" altLang="en-US" sz="2400" dirty="0">
                <a:solidFill>
                  <a:srgbClr val="FF0000"/>
                </a:solidFill>
              </a:rPr>
              <a:t>的路由，</a:t>
            </a:r>
            <a:r>
              <a:rPr lang="zh-CN" altLang="en-US" sz="2400" dirty="0"/>
              <a:t>则把数据报传送给路由表指明的下一跳路由器；否则，执行 </a:t>
            </a:r>
            <a:r>
              <a:rPr lang="en-US" altLang="zh-CN" sz="2400" dirty="0"/>
              <a:t>(5)</a:t>
            </a:r>
            <a:r>
              <a:rPr lang="zh-CN" altLang="en-US" sz="2400" dirty="0"/>
              <a:t>。</a:t>
            </a:r>
            <a:endParaRPr lang="zh-CN" altLang="en-US" sz="2400" dirty="0"/>
          </a:p>
          <a:p>
            <a:pPr marL="539750" indent="-539750" algn="just">
              <a:spcBef>
                <a:spcPct val="0"/>
              </a:spcBef>
              <a:spcAft>
                <a:spcPct val="20000"/>
              </a:spcAft>
              <a:buFont typeface="Wingdings" panose="05000000000000000000" pitchFamily="2" charset="2"/>
              <a:buNone/>
              <a:tabLst>
                <a:tab pos="1528445" algn="l"/>
              </a:tabLst>
            </a:pPr>
            <a:r>
              <a:rPr lang="en-US" altLang="zh-CN" sz="2400" dirty="0"/>
              <a:t>(5) </a:t>
            </a:r>
            <a:r>
              <a:rPr lang="zh-CN" altLang="en-US" sz="2400" dirty="0"/>
              <a:t>若路由表中有一个</a:t>
            </a:r>
            <a:r>
              <a:rPr lang="zh-CN" altLang="en-US" sz="2400" dirty="0">
                <a:solidFill>
                  <a:srgbClr val="FF0000"/>
                </a:solidFill>
              </a:rPr>
              <a:t>默认路由，</a:t>
            </a:r>
            <a:r>
              <a:rPr lang="zh-CN" altLang="en-US" sz="2400" dirty="0"/>
              <a:t>则把数据报传送给路由表中所指明的默认路由器；否则，执行 </a:t>
            </a:r>
            <a:r>
              <a:rPr lang="en-US" altLang="zh-CN" sz="2400" dirty="0"/>
              <a:t>(6)</a:t>
            </a:r>
            <a:r>
              <a:rPr lang="zh-CN" altLang="en-US" sz="2400" dirty="0"/>
              <a:t>。</a:t>
            </a:r>
            <a:endParaRPr lang="zh-CN" altLang="en-US" sz="2400" dirty="0"/>
          </a:p>
          <a:p>
            <a:pPr marL="539750" indent="-539750" algn="just">
              <a:spcBef>
                <a:spcPct val="0"/>
              </a:spcBef>
              <a:spcAft>
                <a:spcPct val="20000"/>
              </a:spcAft>
              <a:buFont typeface="Wingdings" panose="05000000000000000000" pitchFamily="2" charset="2"/>
              <a:buNone/>
              <a:tabLst>
                <a:tab pos="1528445" algn="l"/>
              </a:tabLst>
            </a:pPr>
            <a:r>
              <a:rPr lang="en-US" altLang="zh-CN" sz="2400" dirty="0"/>
              <a:t>(6)  </a:t>
            </a:r>
            <a:r>
              <a:rPr lang="zh-CN" altLang="en-US" sz="2400" dirty="0"/>
              <a:t>报告转发分组出错。 </a:t>
            </a:r>
            <a:endParaRPr lang="zh-CN" altLang="en-US" sz="2400" dirty="0"/>
          </a:p>
        </p:txBody>
      </p:sp>
      <p:sp>
        <p:nvSpPr>
          <p:cNvPr id="396296" name="Rectangle 8"/>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7"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6295">
                                            <p:txEl>
                                              <p:pRg st="0" end="0"/>
                                            </p:txEl>
                                          </p:spTgt>
                                        </p:tgtEl>
                                        <p:attrNameLst>
                                          <p:attrName>style.visibility</p:attrName>
                                        </p:attrNameLst>
                                      </p:cBhvr>
                                      <p:to>
                                        <p:strVal val="visible"/>
                                      </p:to>
                                    </p:set>
                                    <p:animEffect transition="in" filter="fade">
                                      <p:cBhvr>
                                        <p:cTn id="7" dur="3000"/>
                                        <p:tgtEl>
                                          <p:spTgt spid="396295">
                                            <p:txEl>
                                              <p:pRg st="0" end="0"/>
                                            </p:txEl>
                                          </p:spTgt>
                                        </p:tgtEl>
                                      </p:cBhvr>
                                    </p:animEffect>
                                    <p:anim calcmode="lin" valueType="num">
                                      <p:cBhvr>
                                        <p:cTn id="8" dur="3000" fill="hold"/>
                                        <p:tgtEl>
                                          <p:spTgt spid="396295">
                                            <p:txEl>
                                              <p:pRg st="0" end="0"/>
                                            </p:txEl>
                                          </p:spTgt>
                                        </p:tgtEl>
                                        <p:attrNameLst>
                                          <p:attrName>ppt_x</p:attrName>
                                        </p:attrNameLst>
                                      </p:cBhvr>
                                      <p:tavLst>
                                        <p:tav tm="0">
                                          <p:val>
                                            <p:strVal val="#ppt_x"/>
                                          </p:val>
                                        </p:tav>
                                        <p:tav tm="100000">
                                          <p:val>
                                            <p:strVal val="#ppt_x"/>
                                          </p:val>
                                        </p:tav>
                                      </p:tavLst>
                                    </p:anim>
                                    <p:anim calcmode="lin" valueType="num">
                                      <p:cBhvr>
                                        <p:cTn id="9" dur="3000" fill="hold"/>
                                        <p:tgtEl>
                                          <p:spTgt spid="39629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1000"/>
                                  </p:stCondLst>
                                  <p:childTnLst>
                                    <p:set>
                                      <p:cBhvr>
                                        <p:cTn id="12" dur="1" fill="hold">
                                          <p:stCondLst>
                                            <p:cond delay="0"/>
                                          </p:stCondLst>
                                        </p:cTn>
                                        <p:tgtEl>
                                          <p:spTgt spid="396295">
                                            <p:txEl>
                                              <p:pRg st="1" end="1"/>
                                            </p:txEl>
                                          </p:spTgt>
                                        </p:tgtEl>
                                        <p:attrNameLst>
                                          <p:attrName>style.visibility</p:attrName>
                                        </p:attrNameLst>
                                      </p:cBhvr>
                                      <p:to>
                                        <p:strVal val="visible"/>
                                      </p:to>
                                    </p:set>
                                    <p:animEffect transition="in" filter="fade">
                                      <p:cBhvr>
                                        <p:cTn id="13" dur="3000"/>
                                        <p:tgtEl>
                                          <p:spTgt spid="396295">
                                            <p:txEl>
                                              <p:pRg st="1" end="1"/>
                                            </p:txEl>
                                          </p:spTgt>
                                        </p:tgtEl>
                                      </p:cBhvr>
                                    </p:animEffect>
                                    <p:anim calcmode="lin" valueType="num">
                                      <p:cBhvr>
                                        <p:cTn id="14" dur="3000" fill="hold"/>
                                        <p:tgtEl>
                                          <p:spTgt spid="396295">
                                            <p:txEl>
                                              <p:pRg st="1" end="1"/>
                                            </p:txEl>
                                          </p:spTgt>
                                        </p:tgtEl>
                                        <p:attrNameLst>
                                          <p:attrName>ppt_x</p:attrName>
                                        </p:attrNameLst>
                                      </p:cBhvr>
                                      <p:tavLst>
                                        <p:tav tm="0">
                                          <p:val>
                                            <p:strVal val="#ppt_x"/>
                                          </p:val>
                                        </p:tav>
                                        <p:tav tm="100000">
                                          <p:val>
                                            <p:strVal val="#ppt_x"/>
                                          </p:val>
                                        </p:tav>
                                      </p:tavLst>
                                    </p:anim>
                                    <p:anim calcmode="lin" valueType="num">
                                      <p:cBhvr>
                                        <p:cTn id="15" dur="3000" fill="hold"/>
                                        <p:tgtEl>
                                          <p:spTgt spid="39629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7000"/>
                            </p:stCondLst>
                            <p:childTnLst>
                              <p:par>
                                <p:cTn id="17" presetID="42" presetClass="entr" presetSubtype="0" fill="hold" nodeType="afterEffect">
                                  <p:stCondLst>
                                    <p:cond delay="1000"/>
                                  </p:stCondLst>
                                  <p:childTnLst>
                                    <p:set>
                                      <p:cBhvr>
                                        <p:cTn id="18" dur="1" fill="hold">
                                          <p:stCondLst>
                                            <p:cond delay="0"/>
                                          </p:stCondLst>
                                        </p:cTn>
                                        <p:tgtEl>
                                          <p:spTgt spid="396295">
                                            <p:txEl>
                                              <p:pRg st="2" end="2"/>
                                            </p:txEl>
                                          </p:spTgt>
                                        </p:tgtEl>
                                        <p:attrNameLst>
                                          <p:attrName>style.visibility</p:attrName>
                                        </p:attrNameLst>
                                      </p:cBhvr>
                                      <p:to>
                                        <p:strVal val="visible"/>
                                      </p:to>
                                    </p:set>
                                    <p:animEffect transition="in" filter="fade">
                                      <p:cBhvr>
                                        <p:cTn id="19" dur="3000"/>
                                        <p:tgtEl>
                                          <p:spTgt spid="396295">
                                            <p:txEl>
                                              <p:pRg st="2" end="2"/>
                                            </p:txEl>
                                          </p:spTgt>
                                        </p:tgtEl>
                                      </p:cBhvr>
                                    </p:animEffect>
                                    <p:anim calcmode="lin" valueType="num">
                                      <p:cBhvr>
                                        <p:cTn id="20" dur="3000" fill="hold"/>
                                        <p:tgtEl>
                                          <p:spTgt spid="396295">
                                            <p:txEl>
                                              <p:pRg st="2" end="2"/>
                                            </p:txEl>
                                          </p:spTgt>
                                        </p:tgtEl>
                                        <p:attrNameLst>
                                          <p:attrName>ppt_x</p:attrName>
                                        </p:attrNameLst>
                                      </p:cBhvr>
                                      <p:tavLst>
                                        <p:tav tm="0">
                                          <p:val>
                                            <p:strVal val="#ppt_x"/>
                                          </p:val>
                                        </p:tav>
                                        <p:tav tm="100000">
                                          <p:val>
                                            <p:strVal val="#ppt_x"/>
                                          </p:val>
                                        </p:tav>
                                      </p:tavLst>
                                    </p:anim>
                                    <p:anim calcmode="lin" valueType="num">
                                      <p:cBhvr>
                                        <p:cTn id="21" dur="3000" fill="hold"/>
                                        <p:tgtEl>
                                          <p:spTgt spid="39629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1000"/>
                            </p:stCondLst>
                            <p:childTnLst>
                              <p:par>
                                <p:cTn id="23" presetID="42" presetClass="entr" presetSubtype="0" fill="hold" nodeType="afterEffect">
                                  <p:stCondLst>
                                    <p:cond delay="1000"/>
                                  </p:stCondLst>
                                  <p:childTnLst>
                                    <p:set>
                                      <p:cBhvr>
                                        <p:cTn id="24" dur="1" fill="hold">
                                          <p:stCondLst>
                                            <p:cond delay="0"/>
                                          </p:stCondLst>
                                        </p:cTn>
                                        <p:tgtEl>
                                          <p:spTgt spid="396295">
                                            <p:txEl>
                                              <p:pRg st="3" end="3"/>
                                            </p:txEl>
                                          </p:spTgt>
                                        </p:tgtEl>
                                        <p:attrNameLst>
                                          <p:attrName>style.visibility</p:attrName>
                                        </p:attrNameLst>
                                      </p:cBhvr>
                                      <p:to>
                                        <p:strVal val="visible"/>
                                      </p:to>
                                    </p:set>
                                    <p:animEffect transition="in" filter="fade">
                                      <p:cBhvr>
                                        <p:cTn id="25" dur="3000"/>
                                        <p:tgtEl>
                                          <p:spTgt spid="396295">
                                            <p:txEl>
                                              <p:pRg st="3" end="3"/>
                                            </p:txEl>
                                          </p:spTgt>
                                        </p:tgtEl>
                                      </p:cBhvr>
                                    </p:animEffect>
                                    <p:anim calcmode="lin" valueType="num">
                                      <p:cBhvr>
                                        <p:cTn id="26" dur="3000" fill="hold"/>
                                        <p:tgtEl>
                                          <p:spTgt spid="396295">
                                            <p:txEl>
                                              <p:pRg st="3" end="3"/>
                                            </p:txEl>
                                          </p:spTgt>
                                        </p:tgtEl>
                                        <p:attrNameLst>
                                          <p:attrName>ppt_x</p:attrName>
                                        </p:attrNameLst>
                                      </p:cBhvr>
                                      <p:tavLst>
                                        <p:tav tm="0">
                                          <p:val>
                                            <p:strVal val="#ppt_x"/>
                                          </p:val>
                                        </p:tav>
                                        <p:tav tm="100000">
                                          <p:val>
                                            <p:strVal val="#ppt_x"/>
                                          </p:val>
                                        </p:tav>
                                      </p:tavLst>
                                    </p:anim>
                                    <p:anim calcmode="lin" valueType="num">
                                      <p:cBhvr>
                                        <p:cTn id="27" dur="3000" fill="hold"/>
                                        <p:tgtEl>
                                          <p:spTgt spid="39629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15000"/>
                            </p:stCondLst>
                            <p:childTnLst>
                              <p:par>
                                <p:cTn id="29" presetID="42" presetClass="entr" presetSubtype="0" fill="hold" nodeType="afterEffect">
                                  <p:stCondLst>
                                    <p:cond delay="1000"/>
                                  </p:stCondLst>
                                  <p:childTnLst>
                                    <p:set>
                                      <p:cBhvr>
                                        <p:cTn id="30" dur="1" fill="hold">
                                          <p:stCondLst>
                                            <p:cond delay="0"/>
                                          </p:stCondLst>
                                        </p:cTn>
                                        <p:tgtEl>
                                          <p:spTgt spid="396295">
                                            <p:txEl>
                                              <p:pRg st="4" end="4"/>
                                            </p:txEl>
                                          </p:spTgt>
                                        </p:tgtEl>
                                        <p:attrNameLst>
                                          <p:attrName>style.visibility</p:attrName>
                                        </p:attrNameLst>
                                      </p:cBhvr>
                                      <p:to>
                                        <p:strVal val="visible"/>
                                      </p:to>
                                    </p:set>
                                    <p:animEffect transition="in" filter="fade">
                                      <p:cBhvr>
                                        <p:cTn id="31" dur="3000"/>
                                        <p:tgtEl>
                                          <p:spTgt spid="396295">
                                            <p:txEl>
                                              <p:pRg st="4" end="4"/>
                                            </p:txEl>
                                          </p:spTgt>
                                        </p:tgtEl>
                                      </p:cBhvr>
                                    </p:animEffect>
                                    <p:anim calcmode="lin" valueType="num">
                                      <p:cBhvr>
                                        <p:cTn id="32" dur="3000" fill="hold"/>
                                        <p:tgtEl>
                                          <p:spTgt spid="396295">
                                            <p:txEl>
                                              <p:pRg st="4" end="4"/>
                                            </p:txEl>
                                          </p:spTgt>
                                        </p:tgtEl>
                                        <p:attrNameLst>
                                          <p:attrName>ppt_x</p:attrName>
                                        </p:attrNameLst>
                                      </p:cBhvr>
                                      <p:tavLst>
                                        <p:tav tm="0">
                                          <p:val>
                                            <p:strVal val="#ppt_x"/>
                                          </p:val>
                                        </p:tav>
                                        <p:tav tm="100000">
                                          <p:val>
                                            <p:strVal val="#ppt_x"/>
                                          </p:val>
                                        </p:tav>
                                      </p:tavLst>
                                    </p:anim>
                                    <p:anim calcmode="lin" valueType="num">
                                      <p:cBhvr>
                                        <p:cTn id="33" dur="3000" fill="hold"/>
                                        <p:tgtEl>
                                          <p:spTgt spid="396295">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19000"/>
                            </p:stCondLst>
                            <p:childTnLst>
                              <p:par>
                                <p:cTn id="35" presetID="42" presetClass="entr" presetSubtype="0" fill="hold" nodeType="afterEffect">
                                  <p:stCondLst>
                                    <p:cond delay="1000"/>
                                  </p:stCondLst>
                                  <p:childTnLst>
                                    <p:set>
                                      <p:cBhvr>
                                        <p:cTn id="36" dur="1" fill="hold">
                                          <p:stCondLst>
                                            <p:cond delay="0"/>
                                          </p:stCondLst>
                                        </p:cTn>
                                        <p:tgtEl>
                                          <p:spTgt spid="396295">
                                            <p:txEl>
                                              <p:pRg st="5" end="5"/>
                                            </p:txEl>
                                          </p:spTgt>
                                        </p:tgtEl>
                                        <p:attrNameLst>
                                          <p:attrName>style.visibility</p:attrName>
                                        </p:attrNameLst>
                                      </p:cBhvr>
                                      <p:to>
                                        <p:strVal val="visible"/>
                                      </p:to>
                                    </p:set>
                                    <p:animEffect transition="in" filter="fade">
                                      <p:cBhvr>
                                        <p:cTn id="37" dur="3000"/>
                                        <p:tgtEl>
                                          <p:spTgt spid="396295">
                                            <p:txEl>
                                              <p:pRg st="5" end="5"/>
                                            </p:txEl>
                                          </p:spTgt>
                                        </p:tgtEl>
                                      </p:cBhvr>
                                    </p:animEffect>
                                    <p:anim calcmode="lin" valueType="num">
                                      <p:cBhvr>
                                        <p:cTn id="38" dur="3000" fill="hold"/>
                                        <p:tgtEl>
                                          <p:spTgt spid="396295">
                                            <p:txEl>
                                              <p:pRg st="5" end="5"/>
                                            </p:txEl>
                                          </p:spTgt>
                                        </p:tgtEl>
                                        <p:attrNameLst>
                                          <p:attrName>ppt_x</p:attrName>
                                        </p:attrNameLst>
                                      </p:cBhvr>
                                      <p:tavLst>
                                        <p:tav tm="0">
                                          <p:val>
                                            <p:strVal val="#ppt_x"/>
                                          </p:val>
                                        </p:tav>
                                        <p:tav tm="100000">
                                          <p:val>
                                            <p:strVal val="#ppt_x"/>
                                          </p:val>
                                        </p:tav>
                                      </p:tavLst>
                                    </p:anim>
                                    <p:anim calcmode="lin" valueType="num">
                                      <p:cBhvr>
                                        <p:cTn id="39" dur="3000" fill="hold"/>
                                        <p:tgtEl>
                                          <p:spTgt spid="3962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关于路由表</a:t>
            </a:r>
            <a:endParaRPr lang="zh-CN" altLang="en-US" dirty="0"/>
          </a:p>
        </p:txBody>
      </p:sp>
      <p:sp>
        <p:nvSpPr>
          <p:cNvPr id="3" name="内容占位符 2"/>
          <p:cNvSpPr>
            <a:spLocks noGrp="1"/>
          </p:cNvSpPr>
          <p:nvPr>
            <p:ph idx="1"/>
          </p:nvPr>
        </p:nvSpPr>
        <p:spPr/>
        <p:txBody>
          <a:bodyPr/>
          <a:lstStyle/>
          <a:p>
            <a:pPr>
              <a:spcBef>
                <a:spcPts val="1200"/>
              </a:spcBef>
            </a:pPr>
            <a:r>
              <a:rPr lang="zh-CN" altLang="zh-CN" dirty="0"/>
              <a:t>路由表没有给分组指明到某个网络的完整路径</a:t>
            </a:r>
            <a:r>
              <a:rPr lang="zh-CN" altLang="en-US" dirty="0"/>
              <a:t>。</a:t>
            </a:r>
            <a:endParaRPr lang="en-US" altLang="zh-CN" dirty="0"/>
          </a:p>
          <a:p>
            <a:pPr>
              <a:spcBef>
                <a:spcPts val="1200"/>
              </a:spcBef>
            </a:pPr>
            <a:r>
              <a:rPr lang="zh-CN" altLang="zh-CN" dirty="0">
                <a:solidFill>
                  <a:srgbClr val="FF0000"/>
                </a:solidFill>
              </a:rPr>
              <a:t>路由表指出，到某个网络应当先到某个路由器（即下一跳路由器）</a:t>
            </a:r>
            <a:r>
              <a:rPr lang="zh-CN" altLang="en-US" dirty="0">
                <a:solidFill>
                  <a:srgbClr val="FF0000"/>
                </a:solidFill>
              </a:rPr>
              <a:t>。</a:t>
            </a:r>
            <a:endParaRPr lang="en-US" altLang="zh-CN" dirty="0">
              <a:solidFill>
                <a:srgbClr val="FF0000"/>
              </a:solidFill>
            </a:endParaRPr>
          </a:p>
          <a:p>
            <a:pPr>
              <a:spcBef>
                <a:spcPts val="1200"/>
              </a:spcBef>
            </a:pPr>
            <a:r>
              <a:rPr lang="zh-CN" altLang="zh-CN" dirty="0"/>
              <a:t>在到达下一跳路由器后，再继续查找其路由表，知道再下一步应当到哪一个路由器。</a:t>
            </a:r>
            <a:endParaRPr lang="en-US" altLang="zh-CN" dirty="0"/>
          </a:p>
          <a:p>
            <a:pPr>
              <a:spcBef>
                <a:spcPts val="1200"/>
              </a:spcBef>
            </a:pPr>
            <a:r>
              <a:rPr lang="zh-CN" altLang="zh-CN" dirty="0"/>
              <a:t>这样一步一步地查找下去，直到最后到达目的网络。</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1998364"/>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54126"/>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0" name="Line 6"/>
          <p:cNvSpPr>
            <a:spLocks noChangeShapeType="1"/>
          </p:cNvSpPr>
          <p:nvPr/>
        </p:nvSpPr>
        <p:spPr bwMode="auto">
          <a:xfrm>
            <a:off x="2490259" y="5911551"/>
            <a:ext cx="587136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596727"/>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94" name="Rectangle 90"/>
          <p:cNvSpPr>
            <a:spLocks noChangeArrowheads="1"/>
          </p:cNvSpPr>
          <p:nvPr/>
        </p:nvSpPr>
        <p:spPr bwMode="auto">
          <a:xfrm>
            <a:off x="2457583" y="5220989"/>
            <a:ext cx="1559851" cy="449262"/>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587201"/>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41501"/>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38051"/>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480964"/>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25464"/>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363614"/>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08114"/>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595139"/>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595139"/>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490489"/>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595139"/>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03351"/>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47576"/>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22126"/>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098376"/>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0318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03189"/>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098376"/>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22126"/>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2212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09837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31926"/>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03189"/>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6197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03301"/>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31926"/>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193501"/>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03076"/>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3973214"/>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3982740"/>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374851"/>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sp>
        <p:nvSpPr>
          <p:cNvPr id="379984" name="Rectangle 80"/>
          <p:cNvSpPr>
            <a:spLocks noChangeArrowheads="1"/>
          </p:cNvSpPr>
          <p:nvPr/>
        </p:nvSpPr>
        <p:spPr bwMode="auto">
          <a:xfrm>
            <a:off x="4017433" y="5220989"/>
            <a:ext cx="4314958" cy="449262"/>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86" name="Rectangle 82"/>
          <p:cNvSpPr>
            <a:spLocks noChangeArrowheads="1"/>
          </p:cNvSpPr>
          <p:nvPr/>
        </p:nvSpPr>
        <p:spPr bwMode="auto">
          <a:xfrm>
            <a:off x="4634839" y="5238451"/>
            <a:ext cx="3353594"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sp>
        <p:nvSpPr>
          <p:cNvPr id="379987" name="Rectangle 83"/>
          <p:cNvSpPr>
            <a:spLocks noChangeArrowheads="1"/>
          </p:cNvSpPr>
          <p:nvPr/>
        </p:nvSpPr>
        <p:spPr bwMode="auto">
          <a:xfrm>
            <a:off x="2691475" y="5238451"/>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a:t>
            </a:r>
            <a:endParaRPr kumimoji="1" lang="zh-CN" altLang="en-US" sz="2000" b="1">
              <a:solidFill>
                <a:srgbClr val="0000CC"/>
              </a:solidFill>
              <a:latin typeface="+mn-lt"/>
              <a:ea typeface="黑体" panose="02010609060101010101" pitchFamily="2" charset="-122"/>
            </a:endParaRPr>
          </a:p>
        </p:txBody>
      </p:sp>
      <p:sp>
        <p:nvSpPr>
          <p:cNvPr id="379989" name="Rectangle 85"/>
          <p:cNvSpPr>
            <a:spLocks noChangeArrowheads="1"/>
          </p:cNvSpPr>
          <p:nvPr/>
        </p:nvSpPr>
        <p:spPr bwMode="auto">
          <a:xfrm>
            <a:off x="4636558" y="5706764"/>
            <a:ext cx="126496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IP </a:t>
            </a:r>
            <a:r>
              <a:rPr kumimoji="1" lang="zh-CN" altLang="en-US" sz="2000" b="1">
                <a:solidFill>
                  <a:srgbClr val="0000CC"/>
                </a:solidFill>
                <a:latin typeface="+mn-lt"/>
                <a:ea typeface="黑体" panose="02010609060101010101" pitchFamily="2" charset="-122"/>
              </a:rPr>
              <a:t>数据报</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566565"/>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grpSp>
        <p:nvGrpSpPr>
          <p:cNvPr id="379997" name="Group 93"/>
          <p:cNvGrpSpPr/>
          <p:nvPr/>
        </p:nvGrpSpPr>
        <p:grpSpPr bwMode="auto">
          <a:xfrm>
            <a:off x="1209015" y="1566564"/>
            <a:ext cx="8554244" cy="4102100"/>
            <a:chOff x="703" y="845"/>
            <a:chExt cx="4974" cy="2584"/>
          </a:xfrm>
        </p:grpSpPr>
        <p:sp>
          <p:nvSpPr>
            <p:cNvPr id="379995" name="Rectangle 91"/>
            <p:cNvSpPr>
              <a:spLocks noChangeArrowheads="1"/>
            </p:cNvSpPr>
            <p:nvPr/>
          </p:nvSpPr>
          <p:spPr bwMode="auto">
            <a:xfrm>
              <a:off x="703" y="845"/>
              <a:ext cx="4974" cy="1678"/>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96" name="Rectangle 92"/>
            <p:cNvSpPr>
              <a:spLocks noChangeArrowheads="1"/>
            </p:cNvSpPr>
            <p:nvPr/>
          </p:nvSpPr>
          <p:spPr bwMode="auto">
            <a:xfrm>
              <a:off x="1426" y="3145"/>
              <a:ext cx="915" cy="284"/>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80001" name="AutoShape 97"/>
          <p:cNvSpPr/>
          <p:nvPr/>
        </p:nvSpPr>
        <p:spPr bwMode="auto">
          <a:xfrm>
            <a:off x="998834" y="1638001"/>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380004" name="Group 100"/>
          <p:cNvGrpSpPr/>
          <p:nvPr/>
        </p:nvGrpSpPr>
        <p:grpSpPr bwMode="auto">
          <a:xfrm>
            <a:off x="1783426" y="5741690"/>
            <a:ext cx="1209014" cy="855662"/>
            <a:chOff x="1037" y="3475"/>
            <a:chExt cx="703" cy="539"/>
          </a:xfrm>
        </p:grpSpPr>
        <p:sp>
          <p:nvSpPr>
            <p:cNvPr id="380002" name="Line 98"/>
            <p:cNvSpPr>
              <a:spLocks noChangeShapeType="1"/>
            </p:cNvSpPr>
            <p:nvPr/>
          </p:nvSpPr>
          <p:spPr bwMode="auto">
            <a:xfrm flipV="1">
              <a:off x="1428" y="3475"/>
              <a:ext cx="0" cy="317"/>
            </a:xfrm>
            <a:prstGeom prst="line">
              <a:avLst/>
            </a:prstGeom>
            <a:noFill/>
            <a:ln w="5715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80003" name="Rectangle 99"/>
            <p:cNvSpPr>
              <a:spLocks noChangeArrowheads="1"/>
            </p:cNvSpPr>
            <p:nvPr/>
          </p:nvSpPr>
          <p:spPr bwMode="auto">
            <a:xfrm>
              <a:off x="1037" y="3764"/>
              <a:ext cx="703" cy="2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FF0000"/>
                  </a:solidFill>
                  <a:latin typeface="+mn-lt"/>
                  <a:ea typeface="黑体" panose="02010609060101010101" pitchFamily="2" charset="-122"/>
                </a:rPr>
                <a:t>发送在前</a:t>
              </a:r>
              <a:endParaRPr kumimoji="1" lang="zh-CN" altLang="en-US" sz="2000" b="1" dirty="0">
                <a:solidFill>
                  <a:srgbClr val="FF0000"/>
                </a:solidFill>
                <a:latin typeface="+mn-lt"/>
                <a:ea typeface="黑体" panose="02010609060101010101" pitchFamily="2" charset="-122"/>
              </a:endParaRPr>
            </a:p>
          </p:txBody>
        </p:sp>
      </p:grpSp>
      <p:sp>
        <p:nvSpPr>
          <p:cNvPr id="2" name="矩形 1"/>
          <p:cNvSpPr/>
          <p:nvPr/>
        </p:nvSpPr>
        <p:spPr>
          <a:xfrm>
            <a:off x="1890803" y="251937"/>
            <a:ext cx="6446573" cy="584775"/>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a:spAutoFit/>
          </a:bodyPr>
          <a:lstStyle/>
          <a:p>
            <a:r>
              <a:rPr lang="en-US" altLang="zh-CN" sz="3200" b="1" dirty="0">
                <a:solidFill>
                  <a:srgbClr val="0000CC"/>
                </a:solidFill>
                <a:latin typeface="Arial" panose="020B0604020202020204" pitchFamily="34" charset="0"/>
                <a:ea typeface="黑体" panose="02010609060101010101" pitchFamily="2" charset="-122"/>
              </a:rPr>
              <a:t>IP </a:t>
            </a:r>
            <a:r>
              <a:rPr lang="zh-CN" altLang="en-US" sz="3200" b="1" dirty="0">
                <a:solidFill>
                  <a:srgbClr val="0000CC"/>
                </a:solidFill>
                <a:latin typeface="Arial" panose="020B0604020202020204" pitchFamily="34" charset="0"/>
                <a:ea typeface="黑体" panose="02010609060101010101" pitchFamily="2" charset="-122"/>
              </a:rPr>
              <a:t>数据报由首部和数据两部分组成</a:t>
            </a:r>
            <a:endParaRPr lang="zh-CN" altLang="en-US" sz="3200" b="1" dirty="0">
              <a:solidFill>
                <a:srgbClr val="0000CC"/>
              </a:solidFill>
              <a:latin typeface="Arial" panose="020B0604020202020204" pitchFamily="34" charset="0"/>
              <a:ea typeface="黑体" panose="02010609060101010101" pitchFamily="2" charset="-122"/>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7999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379997"/>
                                        </p:tgtEl>
                                        <p:attrNameLst>
                                          <p:attrName>style.visibility</p:attrName>
                                        </p:attrNameLst>
                                      </p:cBhvr>
                                      <p:tavLst>
                                        <p:tav tm="0">
                                          <p:val>
                                            <p:strVal val="hidden"/>
                                          </p:val>
                                        </p:tav>
                                        <p:tav tm="50000">
                                          <p:val>
                                            <p:strVal val="visible"/>
                                          </p:val>
                                        </p:tav>
                                      </p:tavLst>
                                    </p:anim>
                                  </p:childTnLst>
                                </p:cTn>
                              </p:par>
                              <p:par>
                                <p:cTn id="10" presetID="35" presetClass="emph" presetSubtype="0" repeatCount="4000" fill="hold" nodeType="withEffect">
                                  <p:stCondLst>
                                    <p:cond delay="500"/>
                                  </p:stCondLst>
                                  <p:childTnLst>
                                    <p:anim calcmode="discrete" valueType="str">
                                      <p:cBhvr>
                                        <p:cTn id="11" dur="1000" fill="hold"/>
                                        <p:tgtEl>
                                          <p:spTgt spid="37999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1998364"/>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54126"/>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0" name="Line 6"/>
          <p:cNvSpPr>
            <a:spLocks noChangeShapeType="1"/>
          </p:cNvSpPr>
          <p:nvPr/>
        </p:nvSpPr>
        <p:spPr bwMode="auto">
          <a:xfrm>
            <a:off x="2490259" y="5911551"/>
            <a:ext cx="587136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596727"/>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94" name="Rectangle 90"/>
          <p:cNvSpPr>
            <a:spLocks noChangeArrowheads="1"/>
          </p:cNvSpPr>
          <p:nvPr/>
        </p:nvSpPr>
        <p:spPr bwMode="auto">
          <a:xfrm>
            <a:off x="2457583" y="5220989"/>
            <a:ext cx="1559851" cy="449262"/>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587201"/>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41501"/>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38051"/>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480964"/>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25464"/>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363614"/>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08114"/>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595139"/>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595139"/>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490489"/>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595139"/>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03351"/>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47576"/>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22126"/>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098376"/>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0318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03189"/>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098376"/>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22126"/>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2212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09837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31926"/>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03189"/>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6197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03301"/>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31926"/>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193501"/>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03076"/>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3973214"/>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3982740"/>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374851"/>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sp>
        <p:nvSpPr>
          <p:cNvPr id="379984" name="Rectangle 80"/>
          <p:cNvSpPr>
            <a:spLocks noChangeArrowheads="1"/>
          </p:cNvSpPr>
          <p:nvPr/>
        </p:nvSpPr>
        <p:spPr bwMode="auto">
          <a:xfrm>
            <a:off x="4017433" y="5220989"/>
            <a:ext cx="4314958" cy="449262"/>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86" name="Rectangle 82"/>
          <p:cNvSpPr>
            <a:spLocks noChangeArrowheads="1"/>
          </p:cNvSpPr>
          <p:nvPr/>
        </p:nvSpPr>
        <p:spPr bwMode="auto">
          <a:xfrm>
            <a:off x="4634839" y="5238451"/>
            <a:ext cx="3353594"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sp>
        <p:nvSpPr>
          <p:cNvPr id="379987" name="Rectangle 83"/>
          <p:cNvSpPr>
            <a:spLocks noChangeArrowheads="1"/>
          </p:cNvSpPr>
          <p:nvPr/>
        </p:nvSpPr>
        <p:spPr bwMode="auto">
          <a:xfrm>
            <a:off x="2691475" y="5238451"/>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a:t>
            </a:r>
            <a:endParaRPr kumimoji="1" lang="zh-CN" altLang="en-US" sz="2000" b="1">
              <a:solidFill>
                <a:srgbClr val="0000CC"/>
              </a:solidFill>
              <a:latin typeface="+mn-lt"/>
              <a:ea typeface="黑体" panose="02010609060101010101" pitchFamily="2" charset="-122"/>
            </a:endParaRPr>
          </a:p>
        </p:txBody>
      </p:sp>
      <p:sp>
        <p:nvSpPr>
          <p:cNvPr id="379989" name="Rectangle 85"/>
          <p:cNvSpPr>
            <a:spLocks noChangeArrowheads="1"/>
          </p:cNvSpPr>
          <p:nvPr/>
        </p:nvSpPr>
        <p:spPr bwMode="auto">
          <a:xfrm>
            <a:off x="4636558" y="5706764"/>
            <a:ext cx="126496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IP </a:t>
            </a:r>
            <a:r>
              <a:rPr kumimoji="1" lang="zh-CN" altLang="en-US" sz="2000" b="1">
                <a:solidFill>
                  <a:srgbClr val="0000CC"/>
                </a:solidFill>
                <a:latin typeface="+mn-lt"/>
                <a:ea typeface="黑体" panose="02010609060101010101" pitchFamily="2" charset="-122"/>
              </a:rPr>
              <a:t>数据报</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566565"/>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grpSp>
        <p:nvGrpSpPr>
          <p:cNvPr id="379997" name="Group 93"/>
          <p:cNvGrpSpPr/>
          <p:nvPr/>
        </p:nvGrpSpPr>
        <p:grpSpPr bwMode="auto">
          <a:xfrm>
            <a:off x="1209015" y="1566564"/>
            <a:ext cx="8554244" cy="4102100"/>
            <a:chOff x="703" y="845"/>
            <a:chExt cx="4974" cy="2584"/>
          </a:xfrm>
        </p:grpSpPr>
        <p:sp>
          <p:nvSpPr>
            <p:cNvPr id="379995" name="Rectangle 91"/>
            <p:cNvSpPr>
              <a:spLocks noChangeArrowheads="1"/>
            </p:cNvSpPr>
            <p:nvPr/>
          </p:nvSpPr>
          <p:spPr bwMode="auto">
            <a:xfrm>
              <a:off x="703" y="845"/>
              <a:ext cx="4974" cy="1427"/>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96" name="Rectangle 92"/>
            <p:cNvSpPr>
              <a:spLocks noChangeArrowheads="1"/>
            </p:cNvSpPr>
            <p:nvPr/>
          </p:nvSpPr>
          <p:spPr bwMode="auto">
            <a:xfrm>
              <a:off x="1426" y="3145"/>
              <a:ext cx="915" cy="284"/>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80001" name="AutoShape 97"/>
          <p:cNvSpPr/>
          <p:nvPr/>
        </p:nvSpPr>
        <p:spPr bwMode="auto">
          <a:xfrm>
            <a:off x="998834" y="1638001"/>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380004" name="Group 100"/>
          <p:cNvGrpSpPr/>
          <p:nvPr/>
        </p:nvGrpSpPr>
        <p:grpSpPr bwMode="auto">
          <a:xfrm>
            <a:off x="1783426" y="5741690"/>
            <a:ext cx="1209014" cy="855662"/>
            <a:chOff x="1037" y="3475"/>
            <a:chExt cx="703" cy="539"/>
          </a:xfrm>
        </p:grpSpPr>
        <p:sp>
          <p:nvSpPr>
            <p:cNvPr id="380002" name="Line 98"/>
            <p:cNvSpPr>
              <a:spLocks noChangeShapeType="1"/>
            </p:cNvSpPr>
            <p:nvPr/>
          </p:nvSpPr>
          <p:spPr bwMode="auto">
            <a:xfrm flipV="1">
              <a:off x="1428" y="3475"/>
              <a:ext cx="0" cy="317"/>
            </a:xfrm>
            <a:prstGeom prst="line">
              <a:avLst/>
            </a:prstGeom>
            <a:noFill/>
            <a:ln w="5715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80003" name="Rectangle 99"/>
            <p:cNvSpPr>
              <a:spLocks noChangeArrowheads="1"/>
            </p:cNvSpPr>
            <p:nvPr/>
          </p:nvSpPr>
          <p:spPr bwMode="auto">
            <a:xfrm>
              <a:off x="1037" y="3764"/>
              <a:ext cx="703" cy="2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FF0000"/>
                  </a:solidFill>
                  <a:latin typeface="+mn-lt"/>
                  <a:ea typeface="黑体" panose="02010609060101010101" pitchFamily="2" charset="-122"/>
                </a:rPr>
                <a:t>发送在前</a:t>
              </a:r>
              <a:endParaRPr kumimoji="1" lang="zh-CN" altLang="en-US" sz="2000" b="1" dirty="0">
                <a:solidFill>
                  <a:srgbClr val="FF0000"/>
                </a:solidFill>
                <a:latin typeface="+mn-lt"/>
                <a:ea typeface="黑体" panose="02010609060101010101" pitchFamily="2" charset="-122"/>
              </a:endParaRPr>
            </a:p>
          </p:txBody>
        </p:sp>
      </p:grpSp>
      <p:sp>
        <p:nvSpPr>
          <p:cNvPr id="2" name="矩形 1"/>
          <p:cNvSpPr/>
          <p:nvPr/>
        </p:nvSpPr>
        <p:spPr>
          <a:xfrm>
            <a:off x="1715841" y="232192"/>
            <a:ext cx="6902414" cy="954107"/>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square">
            <a:spAutoFit/>
          </a:bodyPr>
          <a:lstStyle/>
          <a:p>
            <a:r>
              <a:rPr lang="zh-CN" altLang="en-US" sz="2800" b="1" dirty="0">
                <a:solidFill>
                  <a:srgbClr val="0000CC"/>
                </a:solidFill>
                <a:latin typeface="Arial" panose="020B0604020202020204" pitchFamily="34" charset="0"/>
                <a:ea typeface="黑体" panose="02010609060101010101" pitchFamily="2" charset="-122"/>
              </a:rPr>
              <a:t>首部的前一部分是固定长度，共 </a:t>
            </a:r>
            <a:r>
              <a:rPr lang="en-US" altLang="zh-CN" sz="2800" b="1" dirty="0">
                <a:solidFill>
                  <a:srgbClr val="0000CC"/>
                </a:solidFill>
                <a:latin typeface="Arial" panose="020B0604020202020204" pitchFamily="34" charset="0"/>
                <a:ea typeface="黑体" panose="02010609060101010101" pitchFamily="2" charset="-122"/>
              </a:rPr>
              <a:t>20 </a:t>
            </a:r>
            <a:r>
              <a:rPr lang="zh-CN" altLang="en-US" sz="2800" b="1" dirty="0">
                <a:solidFill>
                  <a:srgbClr val="0000CC"/>
                </a:solidFill>
                <a:latin typeface="Arial" panose="020B0604020202020204" pitchFamily="34" charset="0"/>
                <a:ea typeface="黑体" panose="02010609060101010101" pitchFamily="2" charset="-122"/>
              </a:rPr>
              <a:t>字节，是所有 </a:t>
            </a:r>
            <a:r>
              <a:rPr lang="en-US" altLang="zh-CN" sz="2800" b="1" dirty="0">
                <a:solidFill>
                  <a:srgbClr val="0000CC"/>
                </a:solidFill>
                <a:latin typeface="Arial" panose="020B0604020202020204" pitchFamily="34" charset="0"/>
                <a:ea typeface="黑体" panose="02010609060101010101" pitchFamily="2" charset="-122"/>
              </a:rPr>
              <a:t>IP </a:t>
            </a:r>
            <a:r>
              <a:rPr lang="zh-CN" altLang="en-US" sz="2800" b="1" dirty="0">
                <a:solidFill>
                  <a:srgbClr val="0000CC"/>
                </a:solidFill>
                <a:latin typeface="Arial" panose="020B0604020202020204" pitchFamily="34" charset="0"/>
                <a:ea typeface="黑体" panose="02010609060101010101" pitchFamily="2" charset="-122"/>
              </a:rPr>
              <a:t>数据报必须具有的。</a:t>
            </a:r>
            <a:endParaRPr lang="zh-CN" altLang="en-US" sz="2800" b="1" dirty="0">
              <a:solidFill>
                <a:srgbClr val="0000CC"/>
              </a:solidFill>
              <a:latin typeface="Arial" panose="020B0604020202020204" pitchFamily="34" charset="0"/>
              <a:ea typeface="黑体" panose="02010609060101010101" pitchFamily="2" charset="-122"/>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7999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379997"/>
                                        </p:tgtEl>
                                        <p:attrNameLst>
                                          <p:attrName>style.visibility</p:attrName>
                                        </p:attrNameLst>
                                      </p:cBhvr>
                                      <p:tavLst>
                                        <p:tav tm="0">
                                          <p:val>
                                            <p:strVal val="hidden"/>
                                          </p:val>
                                        </p:tav>
                                        <p:tav tm="50000">
                                          <p:val>
                                            <p:strVal val="visible"/>
                                          </p:val>
                                        </p:tav>
                                      </p:tavLst>
                                    </p:anim>
                                  </p:childTnLst>
                                </p:cTn>
                              </p:par>
                              <p:par>
                                <p:cTn id="10" presetID="35" presetClass="emph" presetSubtype="0" repeatCount="4000" fill="hold" nodeType="withEffect">
                                  <p:stCondLst>
                                    <p:cond delay="500"/>
                                  </p:stCondLst>
                                  <p:childTnLst>
                                    <p:anim calcmode="discrete" valueType="str">
                                      <p:cBhvr>
                                        <p:cTn id="11" dur="1000" fill="hold"/>
                                        <p:tgtEl>
                                          <p:spTgt spid="37999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0161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5737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0" name="Line 6"/>
          <p:cNvSpPr>
            <a:spLocks noChangeShapeType="1"/>
          </p:cNvSpPr>
          <p:nvPr/>
        </p:nvSpPr>
        <p:spPr bwMode="auto">
          <a:xfrm>
            <a:off x="2490259" y="5914802"/>
            <a:ext cx="587136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59997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94" name="Rectangle 90"/>
          <p:cNvSpPr>
            <a:spLocks noChangeArrowheads="1"/>
          </p:cNvSpPr>
          <p:nvPr/>
        </p:nvSpPr>
        <p:spPr bwMode="auto">
          <a:xfrm>
            <a:off x="2457583" y="5224240"/>
            <a:ext cx="1559851" cy="449262"/>
          </a:xfrm>
          <a:prstGeom prst="rect">
            <a:avLst/>
          </a:prstGeom>
          <a:solidFill>
            <a:srgbClr val="CCEC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590452"/>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44752"/>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41302"/>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48421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2871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36686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1136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59839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598390"/>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493740"/>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598390"/>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06602"/>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50827"/>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2537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0162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0644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0644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0162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2537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2537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0162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3517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0644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6522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06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3517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19675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0632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397646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398599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37810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sp>
        <p:nvSpPr>
          <p:cNvPr id="379984" name="Rectangle 80"/>
          <p:cNvSpPr>
            <a:spLocks noChangeArrowheads="1"/>
          </p:cNvSpPr>
          <p:nvPr/>
        </p:nvSpPr>
        <p:spPr bwMode="auto">
          <a:xfrm>
            <a:off x="4017433" y="5224240"/>
            <a:ext cx="4314958" cy="449262"/>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86" name="Rectangle 82"/>
          <p:cNvSpPr>
            <a:spLocks noChangeArrowheads="1"/>
          </p:cNvSpPr>
          <p:nvPr/>
        </p:nvSpPr>
        <p:spPr bwMode="auto">
          <a:xfrm>
            <a:off x="4634839" y="5241702"/>
            <a:ext cx="3353594"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sp>
        <p:nvSpPr>
          <p:cNvPr id="379987" name="Rectangle 83"/>
          <p:cNvSpPr>
            <a:spLocks noChangeArrowheads="1"/>
          </p:cNvSpPr>
          <p:nvPr/>
        </p:nvSpPr>
        <p:spPr bwMode="auto">
          <a:xfrm>
            <a:off x="2691475" y="5241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a:t>
            </a:r>
            <a:endParaRPr kumimoji="1" lang="zh-CN" altLang="en-US" sz="2000" b="1">
              <a:solidFill>
                <a:srgbClr val="0000CC"/>
              </a:solidFill>
              <a:latin typeface="+mn-lt"/>
              <a:ea typeface="黑体" panose="02010609060101010101" pitchFamily="2" charset="-122"/>
            </a:endParaRPr>
          </a:p>
        </p:txBody>
      </p:sp>
      <p:sp>
        <p:nvSpPr>
          <p:cNvPr id="379989" name="Rectangle 85"/>
          <p:cNvSpPr>
            <a:spLocks noChangeArrowheads="1"/>
          </p:cNvSpPr>
          <p:nvPr/>
        </p:nvSpPr>
        <p:spPr bwMode="auto">
          <a:xfrm>
            <a:off x="4636558" y="5710015"/>
            <a:ext cx="126496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IP </a:t>
            </a:r>
            <a:r>
              <a:rPr kumimoji="1" lang="zh-CN" altLang="en-US" sz="2000" b="1">
                <a:solidFill>
                  <a:srgbClr val="0000CC"/>
                </a:solidFill>
                <a:latin typeface="+mn-lt"/>
                <a:ea typeface="黑体" panose="02010609060101010101" pitchFamily="2" charset="-122"/>
              </a:rPr>
              <a:t>数据报</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56981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grpSp>
        <p:nvGrpSpPr>
          <p:cNvPr id="379997" name="Group 93"/>
          <p:cNvGrpSpPr/>
          <p:nvPr/>
        </p:nvGrpSpPr>
        <p:grpSpPr bwMode="auto">
          <a:xfrm>
            <a:off x="1209015" y="3811365"/>
            <a:ext cx="8554244" cy="1860550"/>
            <a:chOff x="703" y="2257"/>
            <a:chExt cx="4974" cy="1172"/>
          </a:xfrm>
        </p:grpSpPr>
        <p:sp>
          <p:nvSpPr>
            <p:cNvPr id="379995" name="Rectangle 91"/>
            <p:cNvSpPr>
              <a:spLocks noChangeArrowheads="1"/>
            </p:cNvSpPr>
            <p:nvPr/>
          </p:nvSpPr>
          <p:spPr bwMode="auto">
            <a:xfrm>
              <a:off x="703" y="2257"/>
              <a:ext cx="4974" cy="265"/>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96" name="Rectangle 92"/>
            <p:cNvSpPr>
              <a:spLocks noChangeArrowheads="1"/>
            </p:cNvSpPr>
            <p:nvPr/>
          </p:nvSpPr>
          <p:spPr bwMode="auto">
            <a:xfrm>
              <a:off x="1426" y="3145"/>
              <a:ext cx="915" cy="284"/>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80001" name="AutoShape 97"/>
          <p:cNvSpPr/>
          <p:nvPr/>
        </p:nvSpPr>
        <p:spPr bwMode="auto">
          <a:xfrm>
            <a:off x="998834" y="1641252"/>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380004" name="Group 100"/>
          <p:cNvGrpSpPr/>
          <p:nvPr/>
        </p:nvGrpSpPr>
        <p:grpSpPr bwMode="auto">
          <a:xfrm>
            <a:off x="1783426" y="5744941"/>
            <a:ext cx="1209014" cy="855662"/>
            <a:chOff x="1037" y="3475"/>
            <a:chExt cx="703" cy="539"/>
          </a:xfrm>
        </p:grpSpPr>
        <p:sp>
          <p:nvSpPr>
            <p:cNvPr id="380002" name="Line 98"/>
            <p:cNvSpPr>
              <a:spLocks noChangeShapeType="1"/>
            </p:cNvSpPr>
            <p:nvPr/>
          </p:nvSpPr>
          <p:spPr bwMode="auto">
            <a:xfrm flipV="1">
              <a:off x="1428" y="3475"/>
              <a:ext cx="0" cy="317"/>
            </a:xfrm>
            <a:prstGeom prst="line">
              <a:avLst/>
            </a:prstGeom>
            <a:noFill/>
            <a:ln w="5715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80003" name="Rectangle 99"/>
            <p:cNvSpPr>
              <a:spLocks noChangeArrowheads="1"/>
            </p:cNvSpPr>
            <p:nvPr/>
          </p:nvSpPr>
          <p:spPr bwMode="auto">
            <a:xfrm>
              <a:off x="1037" y="3764"/>
              <a:ext cx="703" cy="2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FF0000"/>
                  </a:solidFill>
                  <a:latin typeface="+mn-lt"/>
                  <a:ea typeface="黑体" panose="02010609060101010101" pitchFamily="2" charset="-122"/>
                </a:rPr>
                <a:t>发送在前</a:t>
              </a:r>
              <a:endParaRPr kumimoji="1" lang="zh-CN" altLang="en-US" sz="2000" b="1" dirty="0">
                <a:solidFill>
                  <a:srgbClr val="FF0000"/>
                </a:solidFill>
                <a:latin typeface="+mn-lt"/>
                <a:ea typeface="黑体" panose="02010609060101010101" pitchFamily="2" charset="-122"/>
              </a:endParaRPr>
            </a:p>
          </p:txBody>
        </p:sp>
      </p:grpSp>
      <p:sp>
        <p:nvSpPr>
          <p:cNvPr id="2" name="矩形 1"/>
          <p:cNvSpPr/>
          <p:nvPr/>
        </p:nvSpPr>
        <p:spPr>
          <a:xfrm>
            <a:off x="2275285" y="251937"/>
            <a:ext cx="5852451" cy="584775"/>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square">
            <a:spAutoFit/>
          </a:bodyPr>
          <a:lstStyle/>
          <a:p>
            <a:r>
              <a:rPr lang="zh-CN" altLang="en-US" sz="3200" b="1" dirty="0">
                <a:solidFill>
                  <a:srgbClr val="0000CC"/>
                </a:solidFill>
                <a:latin typeface="Arial" panose="020B0604020202020204" pitchFamily="34" charset="0"/>
                <a:ea typeface="黑体" panose="02010609060101010101" pitchFamily="2" charset="-122"/>
              </a:rPr>
              <a:t>可选字段，其长度是可变的</a:t>
            </a:r>
            <a:endParaRPr lang="zh-CN" altLang="en-US" sz="3200" b="1" dirty="0">
              <a:solidFill>
                <a:srgbClr val="0000CC"/>
              </a:solidFill>
              <a:latin typeface="Arial" panose="020B0604020202020204" pitchFamily="34" charset="0"/>
              <a:ea typeface="黑体" panose="02010609060101010101" pitchFamily="2" charset="-122"/>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7999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379997"/>
                                        </p:tgtEl>
                                        <p:attrNameLst>
                                          <p:attrName>style.visibility</p:attrName>
                                        </p:attrNameLst>
                                      </p:cBhvr>
                                      <p:tavLst>
                                        <p:tav tm="0">
                                          <p:val>
                                            <p:strVal val="hidden"/>
                                          </p:val>
                                        </p:tav>
                                        <p:tav tm="50000">
                                          <p:val>
                                            <p:strVal val="visible"/>
                                          </p:val>
                                        </p:tav>
                                      </p:tavLst>
                                    </p:anim>
                                  </p:childTnLst>
                                </p:cTn>
                              </p:par>
                              <p:par>
                                <p:cTn id="10" presetID="35" presetClass="emph" presetSubtype="0" repeatCount="4000" fill="hold" nodeType="withEffect">
                                  <p:stCondLst>
                                    <p:cond delay="500"/>
                                  </p:stCondLst>
                                  <p:childTnLst>
                                    <p:anim calcmode="discrete" valueType="str">
                                      <p:cBhvr>
                                        <p:cTn id="11" dur="1000" fill="hold"/>
                                        <p:tgtEl>
                                          <p:spTgt spid="37999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22373"/>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7813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620736"/>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611210"/>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65510"/>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62060"/>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504973"/>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49473"/>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387623"/>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32123"/>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619148"/>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619148"/>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514498"/>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619148"/>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27360"/>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71585"/>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31798"/>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31798"/>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31798"/>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31798"/>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31798"/>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31798"/>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31798"/>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46135"/>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22385"/>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27198"/>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2719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22385"/>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46135"/>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46135"/>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22385"/>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55935"/>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27198"/>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85985"/>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27310"/>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55935"/>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217510"/>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27085"/>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3997223"/>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4006749"/>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398860"/>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590574"/>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sp>
        <p:nvSpPr>
          <p:cNvPr id="380001" name="AutoShape 97"/>
          <p:cNvSpPr/>
          <p:nvPr/>
        </p:nvSpPr>
        <p:spPr bwMode="auto">
          <a:xfrm>
            <a:off x="998834" y="1662010"/>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67" name="Group 90"/>
          <p:cNvGrpSpPr/>
          <p:nvPr/>
        </p:nvGrpSpPr>
        <p:grpSpPr bwMode="auto">
          <a:xfrm>
            <a:off x="1209015" y="1590574"/>
            <a:ext cx="5620278" cy="4430714"/>
            <a:chOff x="703" y="845"/>
            <a:chExt cx="3268" cy="2791"/>
          </a:xfrm>
        </p:grpSpPr>
        <p:sp>
          <p:nvSpPr>
            <p:cNvPr id="68" name="Text Box 85"/>
            <p:cNvSpPr txBox="1">
              <a:spLocks noChangeArrowheads="1"/>
            </p:cNvSpPr>
            <p:nvPr/>
          </p:nvSpPr>
          <p:spPr bwMode="auto">
            <a:xfrm>
              <a:off x="884" y="3113"/>
              <a:ext cx="308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latin typeface="+mn-lt"/>
                  <a:ea typeface="黑体" panose="02010609060101010101" pitchFamily="2" charset="-122"/>
                </a:rPr>
                <a:t>版本</a:t>
              </a:r>
              <a:r>
                <a:rPr lang="en-US" altLang="zh-CN" sz="2400" b="1" dirty="0">
                  <a:solidFill>
                    <a:srgbClr val="0000CC"/>
                  </a:solidFill>
                  <a:latin typeface="+mn-lt"/>
                  <a:ea typeface="黑体" panose="02010609060101010101" pitchFamily="2" charset="-122"/>
                </a:rPr>
                <a:t>——</a:t>
              </a:r>
              <a:r>
                <a:rPr lang="zh-CN" altLang="en-US" sz="2400" b="1" dirty="0">
                  <a:solidFill>
                    <a:srgbClr val="0000CC"/>
                  </a:solidFill>
                  <a:latin typeface="+mn-lt"/>
                  <a:ea typeface="黑体" panose="02010609060101010101" pitchFamily="2" charset="-122"/>
                </a:rPr>
                <a:t>占 </a:t>
              </a:r>
              <a:r>
                <a:rPr lang="en-US" altLang="zh-CN" sz="2400" b="1" dirty="0">
                  <a:solidFill>
                    <a:srgbClr val="0000CC"/>
                  </a:solidFill>
                  <a:latin typeface="+mn-lt"/>
                  <a:ea typeface="黑体" panose="02010609060101010101" pitchFamily="2" charset="-122"/>
                </a:rPr>
                <a:t>4 </a:t>
              </a:r>
              <a:r>
                <a:rPr lang="zh-CN" altLang="en-US" sz="2400" b="1" dirty="0">
                  <a:solidFill>
                    <a:srgbClr val="0000CC"/>
                  </a:solidFill>
                  <a:latin typeface="+mn-lt"/>
                  <a:ea typeface="黑体" panose="02010609060101010101" pitchFamily="2" charset="-122"/>
                </a:rPr>
                <a:t>位，指 </a:t>
              </a:r>
              <a:r>
                <a:rPr lang="en-US" altLang="zh-CN" sz="2400" b="1" dirty="0">
                  <a:solidFill>
                    <a:srgbClr val="0000CC"/>
                  </a:solidFill>
                  <a:latin typeface="+mn-lt"/>
                  <a:ea typeface="黑体" panose="02010609060101010101" pitchFamily="2" charset="-122"/>
                </a:rPr>
                <a:t>IP </a:t>
              </a:r>
              <a:r>
                <a:rPr lang="zh-CN" altLang="en-US" sz="2400" b="1" dirty="0">
                  <a:solidFill>
                    <a:srgbClr val="0000CC"/>
                  </a:solidFill>
                  <a:latin typeface="+mn-lt"/>
                  <a:ea typeface="黑体" panose="02010609060101010101" pitchFamily="2" charset="-122"/>
                </a:rPr>
                <a:t>协议的版本。</a:t>
              </a:r>
              <a:endParaRPr lang="zh-CN" altLang="en-US" sz="2400" b="1" dirty="0">
                <a:solidFill>
                  <a:srgbClr val="0000CC"/>
                </a:solidFill>
                <a:latin typeface="+mn-lt"/>
                <a:ea typeface="黑体" panose="02010609060101010101" pitchFamily="2" charset="-122"/>
              </a:endParaRPr>
            </a:p>
            <a:p>
              <a:r>
                <a:rPr lang="zh-CN" altLang="en-US" sz="2400" b="1" dirty="0">
                  <a:solidFill>
                    <a:srgbClr val="0000CC"/>
                  </a:solidFill>
                  <a:latin typeface="+mn-lt"/>
                  <a:ea typeface="黑体" panose="02010609060101010101" pitchFamily="2" charset="-122"/>
                </a:rPr>
                <a:t>目前的 </a:t>
              </a:r>
              <a:r>
                <a:rPr lang="en-US" altLang="zh-CN" sz="2400" b="1" dirty="0">
                  <a:solidFill>
                    <a:srgbClr val="0000CC"/>
                  </a:solidFill>
                  <a:latin typeface="+mn-lt"/>
                  <a:ea typeface="黑体" panose="02010609060101010101" pitchFamily="2" charset="-122"/>
                </a:rPr>
                <a:t>IP </a:t>
              </a:r>
              <a:r>
                <a:rPr lang="zh-CN" altLang="en-US" sz="2400" b="1" dirty="0">
                  <a:solidFill>
                    <a:srgbClr val="0000CC"/>
                  </a:solidFill>
                  <a:latin typeface="+mn-lt"/>
                  <a:ea typeface="黑体" panose="02010609060101010101" pitchFamily="2" charset="-122"/>
                </a:rPr>
                <a:t>协议版本号为 </a:t>
              </a:r>
              <a:r>
                <a:rPr lang="en-US" altLang="zh-CN" sz="2400" b="1" dirty="0">
                  <a:solidFill>
                    <a:srgbClr val="0000CC"/>
                  </a:solidFill>
                  <a:latin typeface="+mn-lt"/>
                  <a:ea typeface="黑体" panose="02010609060101010101" pitchFamily="2" charset="-122"/>
                </a:rPr>
                <a:t>4 (</a:t>
              </a:r>
              <a:r>
                <a:rPr lang="zh-CN" altLang="en-US" sz="2400" b="1" dirty="0">
                  <a:solidFill>
                    <a:srgbClr val="0000CC"/>
                  </a:solidFill>
                  <a:latin typeface="+mn-lt"/>
                  <a:ea typeface="黑体" panose="02010609060101010101" pitchFamily="2" charset="-122"/>
                </a:rPr>
                <a:t>即 </a:t>
              </a:r>
              <a:r>
                <a:rPr lang="en-US" altLang="zh-CN" sz="2400" b="1" dirty="0">
                  <a:solidFill>
                    <a:srgbClr val="0000CC"/>
                  </a:solidFill>
                  <a:latin typeface="+mn-lt"/>
                  <a:ea typeface="黑体" panose="02010609060101010101" pitchFamily="2" charset="-122"/>
                </a:rPr>
                <a:t>IPv4)</a:t>
              </a:r>
              <a:r>
                <a:rPr lang="zh-CN" altLang="en-US" sz="2400" b="1" dirty="0">
                  <a:solidFill>
                    <a:srgbClr val="0000CC"/>
                  </a:solidFill>
                  <a:latin typeface="+mn-lt"/>
                  <a:ea typeface="黑体" panose="02010609060101010101" pitchFamily="2" charset="-122"/>
                </a:rPr>
                <a:t>。</a:t>
              </a:r>
              <a:endParaRPr lang="en-US" altLang="zh-CN" sz="2400" b="1" dirty="0">
                <a:solidFill>
                  <a:srgbClr val="0000CC"/>
                </a:solidFill>
                <a:latin typeface="+mn-lt"/>
                <a:ea typeface="黑体" panose="02010609060101010101" pitchFamily="2" charset="-122"/>
              </a:endParaRPr>
            </a:p>
          </p:txBody>
        </p:sp>
        <p:sp>
          <p:nvSpPr>
            <p:cNvPr id="69" name="Rectangle 89"/>
            <p:cNvSpPr>
              <a:spLocks noChangeArrowheads="1"/>
            </p:cNvSpPr>
            <p:nvPr/>
          </p:nvSpPr>
          <p:spPr bwMode="auto">
            <a:xfrm>
              <a:off x="703" y="845"/>
              <a:ext cx="635" cy="317"/>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 name="标题 5"/>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sz="3600" dirty="0"/>
              <a:t>1.  IP </a:t>
            </a:r>
            <a:r>
              <a:rPr lang="zh-CN" altLang="en-US" sz="3600" dirty="0"/>
              <a:t>数据报首部的固定部分</a:t>
            </a:r>
            <a:br>
              <a:rPr lang="en-US" altLang="zh-CN" sz="3600" dirty="0"/>
            </a:br>
            <a:r>
              <a:rPr lang="zh-CN" altLang="en-US" sz="3600" dirty="0"/>
              <a:t>中的各字段 </a:t>
            </a:r>
            <a:endParaRPr lang="zh-CN" altLang="en-US" sz="3600" dirty="0"/>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60721"/>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716483"/>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659084"/>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649558"/>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303858"/>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100408"/>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543321"/>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87821"/>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425971"/>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70471"/>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657496"/>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657496"/>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552846"/>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657496"/>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65708"/>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109933"/>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70146"/>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70146"/>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70146"/>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70146"/>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70146"/>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70146"/>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70146"/>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84483"/>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60733"/>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65546"/>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65546"/>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60733"/>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84483"/>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84483"/>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60733"/>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94283"/>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65546"/>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3024333"/>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65658"/>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94283"/>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255858"/>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6543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4035571"/>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4045097"/>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437208"/>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628922"/>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sp>
        <p:nvSpPr>
          <p:cNvPr id="380001" name="AutoShape 97"/>
          <p:cNvSpPr/>
          <p:nvPr/>
        </p:nvSpPr>
        <p:spPr bwMode="auto">
          <a:xfrm>
            <a:off x="998834" y="1700358"/>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8" name="Text Box 74"/>
          <p:cNvSpPr txBox="1">
            <a:spLocks noChangeArrowheads="1"/>
          </p:cNvSpPr>
          <p:nvPr/>
        </p:nvSpPr>
        <p:spPr bwMode="auto">
          <a:xfrm>
            <a:off x="1638075" y="5081116"/>
            <a:ext cx="78096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CC"/>
                </a:solidFill>
                <a:latin typeface="+mn-lt"/>
                <a:ea typeface="黑体" panose="02010609060101010101" pitchFamily="2" charset="-122"/>
              </a:rPr>
              <a:t>首部长度</a:t>
            </a:r>
            <a:r>
              <a:rPr lang="en-US" altLang="zh-CN" sz="2400" b="1" dirty="0">
                <a:solidFill>
                  <a:srgbClr val="0000CC"/>
                </a:solidFill>
                <a:latin typeface="+mn-lt"/>
                <a:ea typeface="黑体" panose="02010609060101010101" pitchFamily="2" charset="-122"/>
              </a:rPr>
              <a:t>——</a:t>
            </a:r>
            <a:r>
              <a:rPr lang="zh-CN" altLang="en-US" sz="2400" b="1" dirty="0">
                <a:solidFill>
                  <a:srgbClr val="0000CC"/>
                </a:solidFill>
                <a:latin typeface="+mn-lt"/>
                <a:ea typeface="黑体" panose="02010609060101010101" pitchFamily="2" charset="-122"/>
              </a:rPr>
              <a:t>占 </a:t>
            </a:r>
            <a:r>
              <a:rPr lang="en-US" altLang="zh-CN" sz="2400" b="1" dirty="0">
                <a:solidFill>
                  <a:srgbClr val="0000CC"/>
                </a:solidFill>
                <a:latin typeface="+mn-lt"/>
                <a:ea typeface="黑体" panose="02010609060101010101" pitchFamily="2" charset="-122"/>
              </a:rPr>
              <a:t>4 </a:t>
            </a:r>
            <a:r>
              <a:rPr lang="zh-CN" altLang="en-US" sz="2400" b="1" dirty="0">
                <a:solidFill>
                  <a:srgbClr val="0000CC"/>
                </a:solidFill>
                <a:latin typeface="+mn-lt"/>
                <a:ea typeface="黑体" panose="02010609060101010101" pitchFamily="2" charset="-122"/>
              </a:rPr>
              <a:t>位，可表示的最大数值</a:t>
            </a:r>
            <a:endParaRPr lang="zh-CN" altLang="en-US" sz="2400" b="1" dirty="0">
              <a:solidFill>
                <a:srgbClr val="0000CC"/>
              </a:solidFill>
              <a:latin typeface="+mn-lt"/>
              <a:ea typeface="黑体" panose="02010609060101010101" pitchFamily="2" charset="-122"/>
            </a:endParaRPr>
          </a:p>
          <a:p>
            <a:pPr algn="ctr"/>
            <a:r>
              <a:rPr lang="zh-CN" altLang="en-US" sz="2400" b="1" dirty="0">
                <a:solidFill>
                  <a:srgbClr val="0000CC"/>
                </a:solidFill>
                <a:latin typeface="+mn-lt"/>
                <a:ea typeface="黑体" panose="02010609060101010101" pitchFamily="2" charset="-122"/>
              </a:rPr>
              <a:t>是 </a:t>
            </a:r>
            <a:r>
              <a:rPr lang="en-US" altLang="zh-CN" sz="2400" b="1" dirty="0">
                <a:solidFill>
                  <a:srgbClr val="0000CC"/>
                </a:solidFill>
                <a:latin typeface="+mn-lt"/>
                <a:ea typeface="黑体" panose="02010609060101010101" pitchFamily="2" charset="-122"/>
              </a:rPr>
              <a:t>15 </a:t>
            </a:r>
            <a:r>
              <a:rPr lang="zh-CN" altLang="en-US" sz="2400" b="1" dirty="0">
                <a:solidFill>
                  <a:srgbClr val="0000CC"/>
                </a:solidFill>
                <a:latin typeface="+mn-lt"/>
                <a:ea typeface="黑体" panose="02010609060101010101" pitchFamily="2" charset="-122"/>
              </a:rPr>
              <a:t>个单位</a:t>
            </a:r>
            <a:r>
              <a:rPr lang="en-US" altLang="zh-CN" sz="2400" b="1" dirty="0">
                <a:solidFill>
                  <a:srgbClr val="0000CC"/>
                </a:solidFill>
                <a:latin typeface="+mn-lt"/>
                <a:ea typeface="黑体" panose="02010609060101010101" pitchFamily="2" charset="-122"/>
              </a:rPr>
              <a:t>(</a:t>
            </a:r>
            <a:r>
              <a:rPr lang="zh-CN" altLang="en-US" sz="2400" b="1" dirty="0">
                <a:solidFill>
                  <a:srgbClr val="0000CC"/>
                </a:solidFill>
                <a:latin typeface="+mn-lt"/>
                <a:ea typeface="黑体" panose="02010609060101010101" pitchFamily="2" charset="-122"/>
              </a:rPr>
              <a:t>一个单位为 </a:t>
            </a:r>
            <a:r>
              <a:rPr lang="en-US" altLang="zh-CN" sz="2400" b="1" dirty="0">
                <a:solidFill>
                  <a:srgbClr val="0000CC"/>
                </a:solidFill>
                <a:latin typeface="+mn-lt"/>
                <a:ea typeface="黑体" panose="02010609060101010101" pitchFamily="2" charset="-122"/>
              </a:rPr>
              <a:t>4 </a:t>
            </a:r>
            <a:r>
              <a:rPr lang="zh-CN" altLang="en-US" sz="2400" b="1" dirty="0">
                <a:solidFill>
                  <a:srgbClr val="0000CC"/>
                </a:solidFill>
                <a:latin typeface="+mn-lt"/>
                <a:ea typeface="黑体" panose="02010609060101010101" pitchFamily="2" charset="-122"/>
              </a:rPr>
              <a:t>字节</a:t>
            </a:r>
            <a:r>
              <a:rPr lang="en-US" altLang="zh-CN" sz="2400" b="1" dirty="0">
                <a:solidFill>
                  <a:srgbClr val="0000CC"/>
                </a:solidFill>
                <a:latin typeface="+mn-lt"/>
                <a:ea typeface="黑体" panose="02010609060101010101" pitchFamily="2" charset="-122"/>
              </a:rPr>
              <a:t>)</a:t>
            </a:r>
            <a:r>
              <a:rPr lang="zh-CN" altLang="en-US" sz="2400" b="1" dirty="0">
                <a:solidFill>
                  <a:srgbClr val="0000CC"/>
                </a:solidFill>
                <a:latin typeface="+mn-lt"/>
                <a:ea typeface="黑体" panose="02010609060101010101" pitchFamily="2" charset="-122"/>
              </a:rPr>
              <a:t>，</a:t>
            </a:r>
            <a:endParaRPr lang="en-US" altLang="zh-CN" sz="2400" b="1" dirty="0">
              <a:solidFill>
                <a:srgbClr val="0000CC"/>
              </a:solidFill>
              <a:latin typeface="+mn-lt"/>
              <a:ea typeface="黑体" panose="02010609060101010101" pitchFamily="2" charset="-122"/>
            </a:endParaRPr>
          </a:p>
          <a:p>
            <a:pPr algn="ctr"/>
            <a:r>
              <a:rPr lang="zh-CN" altLang="en-US" sz="2400" b="1" dirty="0">
                <a:solidFill>
                  <a:srgbClr val="0000CC"/>
                </a:solidFill>
                <a:latin typeface="+mn-lt"/>
                <a:ea typeface="黑体" panose="02010609060101010101" pitchFamily="2" charset="-122"/>
              </a:rPr>
              <a:t>因此 </a:t>
            </a:r>
            <a:r>
              <a:rPr lang="en-US" altLang="zh-CN" sz="2400" b="1" dirty="0">
                <a:solidFill>
                  <a:srgbClr val="0000CC"/>
                </a:solidFill>
                <a:latin typeface="+mn-lt"/>
                <a:ea typeface="黑体" panose="02010609060101010101" pitchFamily="2" charset="-122"/>
              </a:rPr>
              <a:t>IP </a:t>
            </a:r>
            <a:r>
              <a:rPr lang="zh-CN" altLang="en-US" sz="2400" b="1" dirty="0">
                <a:solidFill>
                  <a:srgbClr val="0000CC"/>
                </a:solidFill>
                <a:latin typeface="+mn-lt"/>
                <a:ea typeface="黑体" panose="02010609060101010101" pitchFamily="2" charset="-122"/>
              </a:rPr>
              <a:t>的首部长度的最大值是 </a:t>
            </a:r>
            <a:r>
              <a:rPr lang="en-US" altLang="zh-CN" sz="2400" b="1" dirty="0">
                <a:solidFill>
                  <a:srgbClr val="0000CC"/>
                </a:solidFill>
                <a:latin typeface="+mn-lt"/>
                <a:ea typeface="黑体" panose="02010609060101010101" pitchFamily="2" charset="-122"/>
              </a:rPr>
              <a:t>60 </a:t>
            </a:r>
            <a:r>
              <a:rPr lang="zh-CN" altLang="en-US" sz="2400" b="1" dirty="0">
                <a:solidFill>
                  <a:srgbClr val="0000CC"/>
                </a:solidFill>
                <a:latin typeface="+mn-lt"/>
                <a:ea typeface="黑体" panose="02010609060101010101" pitchFamily="2" charset="-122"/>
              </a:rPr>
              <a:t>字节。</a:t>
            </a:r>
            <a:endParaRPr lang="zh-CN" altLang="en-US" sz="2400" b="1" dirty="0">
              <a:solidFill>
                <a:srgbClr val="0000CC"/>
              </a:solidFill>
              <a:latin typeface="+mn-lt"/>
              <a:ea typeface="黑体" panose="02010609060101010101" pitchFamily="2" charset="-122"/>
            </a:endParaRPr>
          </a:p>
        </p:txBody>
      </p:sp>
      <p:sp>
        <p:nvSpPr>
          <p:cNvPr id="59" name="Rectangle 78"/>
          <p:cNvSpPr>
            <a:spLocks noChangeArrowheads="1"/>
          </p:cNvSpPr>
          <p:nvPr/>
        </p:nvSpPr>
        <p:spPr bwMode="auto">
          <a:xfrm>
            <a:off x="2264968" y="1628922"/>
            <a:ext cx="1083467" cy="503238"/>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标题 2"/>
          <p:cNvSpPr>
            <a:spLocks noGrp="1"/>
          </p:cNvSpPr>
          <p:nvPr>
            <p:ph type="title"/>
          </p:nvPr>
        </p:nvSpPr>
        <p:spPr/>
        <p:txBody>
          <a:bodyPr/>
          <a:lstStyle/>
          <a:p>
            <a:r>
              <a:rPr lang="en-US" altLang="zh-CN" sz="3600" dirty="0"/>
              <a:t>1.  IP </a:t>
            </a:r>
            <a:r>
              <a:rPr lang="zh-CN" altLang="en-US" sz="3600" dirty="0"/>
              <a:t>数据报首部的固定部分</a:t>
            </a:r>
            <a:br>
              <a:rPr lang="en-US" altLang="zh-CN" sz="3600" dirty="0"/>
            </a:br>
            <a:r>
              <a:rPr lang="zh-CN" altLang="en-US" sz="3600" dirty="0"/>
              <a:t>中的各字段 </a:t>
            </a:r>
            <a:endParaRPr lang="zh-CN" altLang="en-US" sz="36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9"/>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35448"/>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anose="02010609060101010101" pitchFamily="2" charset="-122"/>
              </a:rPr>
              <a:t>固</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定</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a:p>
            <a:pPr defTabSz="762000" eaLnBrk="0" hangingPunct="0">
              <a:lnSpc>
                <a:spcPct val="90000"/>
              </a:lnSpc>
            </a:pPr>
            <a:r>
              <a:rPr kumimoji="1" lang="zh-CN" altLang="en-US" sz="2000" b="1">
                <a:solidFill>
                  <a:srgbClr val="0000CC"/>
                </a:solidFill>
                <a:latin typeface="+mn-lt"/>
                <a:ea typeface="黑体" panose="02010609060101010101" pitchFamily="2" charset="-122"/>
              </a:rPr>
              <a:t>分</a:t>
            </a:r>
            <a:endParaRPr kumimoji="1" lang="zh-CN" altLang="en-US" sz="2000" b="1">
              <a:solidFill>
                <a:srgbClr val="0000CC"/>
              </a:solidFill>
              <a:latin typeface="+mn-lt"/>
              <a:ea typeface="黑体" panose="02010609060101010101" pitchFamily="2" charset="-122"/>
            </a:endParaRPr>
          </a:p>
        </p:txBody>
      </p:sp>
      <p:sp>
        <p:nvSpPr>
          <p:cNvPr id="379958" name="Rectangle 54"/>
          <p:cNvSpPr>
            <a:spLocks noChangeArrowheads="1"/>
          </p:cNvSpPr>
          <p:nvPr/>
        </p:nvSpPr>
        <p:spPr bwMode="auto">
          <a:xfrm>
            <a:off x="507339" y="3691210"/>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可变</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部分</a:t>
            </a:r>
            <a:endParaRPr kumimoji="1" lang="zh-CN" altLang="en-US" sz="2000" b="1">
              <a:solidFill>
                <a:srgbClr val="0000CC"/>
              </a:solidFill>
              <a:latin typeface="+mn-lt"/>
              <a:ea typeface="黑体" panose="02010609060101010101" pitchFamily="2" charset="-122"/>
            </a:endParaRPr>
          </a:p>
        </p:txBody>
      </p:sp>
      <p:sp>
        <p:nvSpPr>
          <p:cNvPr id="379912" name="Rectangle 8"/>
          <p:cNvSpPr>
            <a:spLocks noChangeArrowheads="1"/>
          </p:cNvSpPr>
          <p:nvPr/>
        </p:nvSpPr>
        <p:spPr bwMode="auto">
          <a:xfrm>
            <a:off x="3351875" y="1633811"/>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4" name="Rectangle 10"/>
          <p:cNvSpPr>
            <a:spLocks noChangeArrowheads="1"/>
          </p:cNvSpPr>
          <p:nvPr/>
        </p:nvSpPr>
        <p:spPr bwMode="auto">
          <a:xfrm>
            <a:off x="1231371" y="1624285"/>
            <a:ext cx="8519848" cy="2643188"/>
          </a:xfrm>
          <a:prstGeom prst="rect">
            <a:avLst/>
          </a:prstGeom>
          <a:solidFill>
            <a:srgbClr val="CCECFF"/>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5" name="Rectangle 11"/>
          <p:cNvSpPr>
            <a:spLocks noChangeArrowheads="1"/>
          </p:cNvSpPr>
          <p:nvPr/>
        </p:nvSpPr>
        <p:spPr bwMode="auto">
          <a:xfrm>
            <a:off x="1246850" y="4278585"/>
            <a:ext cx="8485452" cy="681038"/>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6" name="Line 12"/>
          <p:cNvSpPr>
            <a:spLocks noChangeShapeType="1"/>
          </p:cNvSpPr>
          <p:nvPr/>
        </p:nvSpPr>
        <p:spPr bwMode="auto">
          <a:xfrm>
            <a:off x="1226212" y="2075135"/>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7" name="Line 13"/>
          <p:cNvSpPr>
            <a:spLocks noChangeShapeType="1"/>
          </p:cNvSpPr>
          <p:nvPr/>
        </p:nvSpPr>
        <p:spPr bwMode="auto">
          <a:xfrm>
            <a:off x="1226212" y="2518048"/>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8" name="Line 14"/>
          <p:cNvSpPr>
            <a:spLocks noChangeShapeType="1"/>
          </p:cNvSpPr>
          <p:nvPr/>
        </p:nvSpPr>
        <p:spPr bwMode="auto">
          <a:xfrm>
            <a:off x="1226212" y="2962548"/>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19" name="Line 15"/>
          <p:cNvSpPr>
            <a:spLocks noChangeShapeType="1"/>
          </p:cNvSpPr>
          <p:nvPr/>
        </p:nvSpPr>
        <p:spPr bwMode="auto">
          <a:xfrm>
            <a:off x="1226212" y="3400698"/>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0" name="Line 16"/>
          <p:cNvSpPr>
            <a:spLocks noChangeShapeType="1"/>
          </p:cNvSpPr>
          <p:nvPr/>
        </p:nvSpPr>
        <p:spPr bwMode="auto">
          <a:xfrm>
            <a:off x="1226212" y="3845198"/>
            <a:ext cx="85353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1" name="Line 17"/>
          <p:cNvSpPr>
            <a:spLocks noChangeShapeType="1"/>
          </p:cNvSpPr>
          <p:nvPr/>
        </p:nvSpPr>
        <p:spPr bwMode="auto">
          <a:xfrm>
            <a:off x="2275285" y="1632223"/>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2" name="Line 18"/>
          <p:cNvSpPr>
            <a:spLocks noChangeShapeType="1"/>
          </p:cNvSpPr>
          <p:nvPr/>
        </p:nvSpPr>
        <p:spPr bwMode="auto">
          <a:xfrm>
            <a:off x="3341556" y="1632223"/>
            <a:ext cx="0" cy="4429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3" name="Line 19"/>
          <p:cNvSpPr>
            <a:spLocks noChangeShapeType="1"/>
          </p:cNvSpPr>
          <p:nvPr/>
        </p:nvSpPr>
        <p:spPr bwMode="auto">
          <a:xfrm>
            <a:off x="3341556" y="2527573"/>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4" name="Line 20"/>
          <p:cNvSpPr>
            <a:spLocks noChangeShapeType="1"/>
          </p:cNvSpPr>
          <p:nvPr/>
        </p:nvSpPr>
        <p:spPr bwMode="auto">
          <a:xfrm>
            <a:off x="5479256" y="1632223"/>
            <a:ext cx="0" cy="1327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5" name="Line 21"/>
          <p:cNvSpPr>
            <a:spLocks noChangeShapeType="1"/>
          </p:cNvSpPr>
          <p:nvPr/>
        </p:nvSpPr>
        <p:spPr bwMode="auto">
          <a:xfrm flipV="1">
            <a:off x="7615238" y="3840435"/>
            <a:ext cx="0" cy="4413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6" name="Line 22"/>
          <p:cNvSpPr>
            <a:spLocks noChangeShapeType="1"/>
          </p:cNvSpPr>
          <p:nvPr/>
        </p:nvSpPr>
        <p:spPr bwMode="auto">
          <a:xfrm>
            <a:off x="6347752" y="2084660"/>
            <a:ext cx="0" cy="433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27" name="Rectangle 23"/>
          <p:cNvSpPr>
            <a:spLocks noChangeArrowheads="1"/>
          </p:cNvSpPr>
          <p:nvPr/>
        </p:nvSpPr>
        <p:spPr bwMode="auto">
          <a:xfrm>
            <a:off x="1169459" y="124487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0</a:t>
            </a:r>
            <a:endParaRPr kumimoji="1" lang="en-US" altLang="zh-CN" sz="2000" b="1">
              <a:solidFill>
                <a:srgbClr val="0000CC"/>
              </a:solidFill>
              <a:latin typeface="+mn-lt"/>
              <a:ea typeface="黑体" panose="02010609060101010101" pitchFamily="2" charset="-122"/>
            </a:endParaRPr>
          </a:p>
        </p:txBody>
      </p:sp>
      <p:sp>
        <p:nvSpPr>
          <p:cNvPr id="379928" name="Rectangle 24"/>
          <p:cNvSpPr>
            <a:spLocks noChangeArrowheads="1"/>
          </p:cNvSpPr>
          <p:nvPr/>
        </p:nvSpPr>
        <p:spPr bwMode="auto">
          <a:xfrm>
            <a:off x="2182416" y="124487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4</a:t>
            </a:r>
            <a:endParaRPr kumimoji="1" lang="en-US" altLang="zh-CN" sz="2000" b="1">
              <a:solidFill>
                <a:srgbClr val="0000CC"/>
              </a:solidFill>
              <a:latin typeface="+mn-lt"/>
              <a:ea typeface="黑体" panose="02010609060101010101" pitchFamily="2" charset="-122"/>
            </a:endParaRPr>
          </a:p>
        </p:txBody>
      </p:sp>
      <p:sp>
        <p:nvSpPr>
          <p:cNvPr id="379929" name="Rectangle 25"/>
          <p:cNvSpPr>
            <a:spLocks noChangeArrowheads="1"/>
          </p:cNvSpPr>
          <p:nvPr/>
        </p:nvSpPr>
        <p:spPr bwMode="auto">
          <a:xfrm>
            <a:off x="3260726" y="124487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8</a:t>
            </a:r>
            <a:endParaRPr kumimoji="1" lang="en-US" altLang="zh-CN" sz="2000" b="1">
              <a:solidFill>
                <a:srgbClr val="0000CC"/>
              </a:solidFill>
              <a:latin typeface="+mn-lt"/>
              <a:ea typeface="黑体" panose="02010609060101010101" pitchFamily="2" charset="-122"/>
            </a:endParaRPr>
          </a:p>
        </p:txBody>
      </p:sp>
      <p:sp>
        <p:nvSpPr>
          <p:cNvPr id="379930" name="Rectangle 26"/>
          <p:cNvSpPr>
            <a:spLocks noChangeArrowheads="1"/>
          </p:cNvSpPr>
          <p:nvPr/>
        </p:nvSpPr>
        <p:spPr bwMode="auto">
          <a:xfrm>
            <a:off x="5374350" y="1244873"/>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16</a:t>
            </a:r>
            <a:endParaRPr kumimoji="1" lang="en-US" altLang="zh-CN" sz="2000" b="1">
              <a:solidFill>
                <a:srgbClr val="0000CC"/>
              </a:solidFill>
              <a:latin typeface="+mn-lt"/>
              <a:ea typeface="黑体" panose="02010609060101010101" pitchFamily="2" charset="-122"/>
            </a:endParaRPr>
          </a:p>
        </p:txBody>
      </p:sp>
      <p:sp>
        <p:nvSpPr>
          <p:cNvPr id="379931" name="Rectangle 27"/>
          <p:cNvSpPr>
            <a:spLocks noChangeArrowheads="1"/>
          </p:cNvSpPr>
          <p:nvPr/>
        </p:nvSpPr>
        <p:spPr bwMode="auto">
          <a:xfrm>
            <a:off x="6237685" y="1244873"/>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19</a:t>
            </a:r>
            <a:endParaRPr kumimoji="1" lang="en-US" altLang="zh-CN" sz="2000" b="1">
              <a:solidFill>
                <a:srgbClr val="0000CC"/>
              </a:solidFill>
              <a:latin typeface="+mn-lt"/>
              <a:ea typeface="黑体" panose="02010609060101010101" pitchFamily="2" charset="-122"/>
            </a:endParaRPr>
          </a:p>
        </p:txBody>
      </p:sp>
      <p:sp>
        <p:nvSpPr>
          <p:cNvPr id="379932" name="Rectangle 28"/>
          <p:cNvSpPr>
            <a:spLocks noChangeArrowheads="1"/>
          </p:cNvSpPr>
          <p:nvPr/>
        </p:nvSpPr>
        <p:spPr bwMode="auto">
          <a:xfrm>
            <a:off x="7510331" y="1244873"/>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24</a:t>
            </a:r>
            <a:endParaRPr kumimoji="1" lang="en-US" altLang="zh-CN" sz="2000" b="1">
              <a:solidFill>
                <a:srgbClr val="0000CC"/>
              </a:solidFill>
              <a:latin typeface="+mn-lt"/>
              <a:ea typeface="黑体" panose="02010609060101010101" pitchFamily="2" charset="-122"/>
            </a:endParaRPr>
          </a:p>
        </p:txBody>
      </p:sp>
      <p:sp>
        <p:nvSpPr>
          <p:cNvPr id="379933" name="Rectangle 29"/>
          <p:cNvSpPr>
            <a:spLocks noChangeArrowheads="1"/>
          </p:cNvSpPr>
          <p:nvPr/>
        </p:nvSpPr>
        <p:spPr bwMode="auto">
          <a:xfrm>
            <a:off x="9365986" y="1244873"/>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anose="02010609060101010101" pitchFamily="2" charset="-122"/>
              </a:rPr>
              <a:t>31</a:t>
            </a:r>
            <a:endParaRPr kumimoji="1" lang="en-US" altLang="zh-CN" sz="2000" b="1">
              <a:solidFill>
                <a:srgbClr val="0000CC"/>
              </a:solidFill>
              <a:latin typeface="+mn-lt"/>
              <a:ea typeface="黑体" panose="02010609060101010101" pitchFamily="2" charset="-122"/>
            </a:endParaRPr>
          </a:p>
        </p:txBody>
      </p:sp>
      <p:sp>
        <p:nvSpPr>
          <p:cNvPr id="379934" name="Rectangle 30"/>
          <p:cNvSpPr>
            <a:spLocks noChangeArrowheads="1"/>
          </p:cNvSpPr>
          <p:nvPr/>
        </p:nvSpPr>
        <p:spPr bwMode="auto">
          <a:xfrm>
            <a:off x="1331120" y="1659210"/>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版 本</a:t>
            </a:r>
            <a:endParaRPr kumimoji="1" lang="zh-CN" altLang="en-US" sz="2000" b="1">
              <a:solidFill>
                <a:srgbClr val="0000CC"/>
              </a:solidFill>
              <a:latin typeface="+mn-lt"/>
              <a:ea typeface="黑体" panose="02010609060101010101" pitchFamily="2" charset="-122"/>
            </a:endParaRPr>
          </a:p>
        </p:txBody>
      </p:sp>
      <p:sp>
        <p:nvSpPr>
          <p:cNvPr id="379935" name="Rectangle 31"/>
          <p:cNvSpPr>
            <a:spLocks noChangeArrowheads="1"/>
          </p:cNvSpPr>
          <p:nvPr/>
        </p:nvSpPr>
        <p:spPr bwMode="auto">
          <a:xfrm>
            <a:off x="5542889" y="2135460"/>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标志</a:t>
            </a:r>
            <a:endParaRPr kumimoji="1" lang="zh-CN" altLang="en-US" sz="2000" b="1">
              <a:solidFill>
                <a:srgbClr val="0000CC"/>
              </a:solidFill>
              <a:latin typeface="+mn-lt"/>
              <a:ea typeface="黑体" panose="02010609060101010101" pitchFamily="2" charset="-122"/>
            </a:endParaRPr>
          </a:p>
        </p:txBody>
      </p:sp>
      <p:sp>
        <p:nvSpPr>
          <p:cNvPr id="379936" name="Rectangle 32"/>
          <p:cNvSpPr>
            <a:spLocks noChangeArrowheads="1"/>
          </p:cNvSpPr>
          <p:nvPr/>
        </p:nvSpPr>
        <p:spPr bwMode="auto">
          <a:xfrm>
            <a:off x="1544374" y="2540273"/>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生 存 时 间</a:t>
            </a:r>
            <a:endParaRPr kumimoji="1" lang="zh-CN" altLang="en-US" sz="2000" b="1">
              <a:solidFill>
                <a:srgbClr val="0000CC"/>
              </a:solidFill>
              <a:latin typeface="+mn-lt"/>
              <a:ea typeface="黑体" panose="02010609060101010101" pitchFamily="2" charset="-122"/>
            </a:endParaRPr>
          </a:p>
        </p:txBody>
      </p:sp>
      <p:sp>
        <p:nvSpPr>
          <p:cNvPr id="379937" name="Rectangle 33"/>
          <p:cNvSpPr>
            <a:spLocks noChangeArrowheads="1"/>
          </p:cNvSpPr>
          <p:nvPr/>
        </p:nvSpPr>
        <p:spPr bwMode="auto">
          <a:xfrm>
            <a:off x="3852334" y="2540273"/>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协    议</a:t>
            </a:r>
            <a:endParaRPr kumimoji="1" lang="zh-CN" altLang="en-US" sz="2000" b="1">
              <a:solidFill>
                <a:srgbClr val="0000CC"/>
              </a:solidFill>
              <a:latin typeface="+mn-lt"/>
              <a:ea typeface="黑体" panose="02010609060101010101" pitchFamily="2" charset="-122"/>
            </a:endParaRPr>
          </a:p>
        </p:txBody>
      </p:sp>
      <p:sp>
        <p:nvSpPr>
          <p:cNvPr id="379938" name="Rectangle 34"/>
          <p:cNvSpPr>
            <a:spLocks noChangeArrowheads="1"/>
          </p:cNvSpPr>
          <p:nvPr/>
        </p:nvSpPr>
        <p:spPr bwMode="auto">
          <a:xfrm>
            <a:off x="2784344" y="213546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标    识</a:t>
            </a:r>
            <a:endParaRPr kumimoji="1" lang="zh-CN" altLang="en-US" sz="2000" b="1">
              <a:solidFill>
                <a:srgbClr val="0000CC"/>
              </a:solidFill>
              <a:latin typeface="+mn-lt"/>
              <a:ea typeface="黑体" panose="02010609060101010101" pitchFamily="2" charset="-122"/>
            </a:endParaRPr>
          </a:p>
        </p:txBody>
      </p:sp>
      <p:sp>
        <p:nvSpPr>
          <p:cNvPr id="379939" name="Rectangle 35"/>
          <p:cNvSpPr>
            <a:spLocks noChangeArrowheads="1"/>
          </p:cNvSpPr>
          <p:nvPr/>
        </p:nvSpPr>
        <p:spPr bwMode="auto">
          <a:xfrm>
            <a:off x="3663157" y="165921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区 分 服 务</a:t>
            </a:r>
            <a:endParaRPr kumimoji="1" lang="zh-CN" altLang="en-US" sz="2000" b="1">
              <a:solidFill>
                <a:srgbClr val="0000CC"/>
              </a:solidFill>
              <a:latin typeface="+mn-lt"/>
              <a:ea typeface="黑体" panose="02010609060101010101" pitchFamily="2" charset="-122"/>
            </a:endParaRPr>
          </a:p>
        </p:txBody>
      </p:sp>
      <p:sp>
        <p:nvSpPr>
          <p:cNvPr id="379940" name="Rectangle 36"/>
          <p:cNvSpPr>
            <a:spLocks noChangeArrowheads="1"/>
          </p:cNvSpPr>
          <p:nvPr/>
        </p:nvSpPr>
        <p:spPr bwMode="auto">
          <a:xfrm>
            <a:off x="7049427" y="1659210"/>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总   长   度</a:t>
            </a:r>
            <a:endParaRPr kumimoji="1" lang="zh-CN" altLang="en-US" sz="2000" b="1">
              <a:solidFill>
                <a:srgbClr val="0000CC"/>
              </a:solidFill>
              <a:latin typeface="+mn-lt"/>
              <a:ea typeface="黑体" panose="02010609060101010101" pitchFamily="2" charset="-122"/>
            </a:endParaRPr>
          </a:p>
        </p:txBody>
      </p:sp>
      <p:sp>
        <p:nvSpPr>
          <p:cNvPr id="379941" name="Rectangle 37"/>
          <p:cNvSpPr>
            <a:spLocks noChangeArrowheads="1"/>
          </p:cNvSpPr>
          <p:nvPr/>
        </p:nvSpPr>
        <p:spPr bwMode="auto">
          <a:xfrm>
            <a:off x="7343511" y="2135460"/>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片   偏   移</a:t>
            </a:r>
            <a:endParaRPr kumimoji="1" lang="zh-CN" altLang="en-US" sz="2000" b="1">
              <a:solidFill>
                <a:srgbClr val="0000CC"/>
              </a:solidFill>
              <a:latin typeface="+mn-lt"/>
              <a:ea typeface="黑体" panose="02010609060101010101" pitchFamily="2" charset="-122"/>
            </a:endParaRPr>
          </a:p>
        </p:txBody>
      </p:sp>
      <p:sp>
        <p:nvSpPr>
          <p:cNvPr id="379942" name="Rectangle 38"/>
          <p:cNvSpPr>
            <a:spLocks noChangeArrowheads="1"/>
          </p:cNvSpPr>
          <p:nvPr/>
        </p:nvSpPr>
        <p:spPr bwMode="auto">
          <a:xfrm>
            <a:off x="8127736" y="386901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填    充</a:t>
            </a:r>
            <a:endParaRPr kumimoji="1" lang="zh-CN" altLang="en-US" sz="2000" b="1" dirty="0">
              <a:solidFill>
                <a:srgbClr val="C00000"/>
              </a:solidFill>
              <a:latin typeface="+mn-lt"/>
              <a:ea typeface="黑体" panose="02010609060101010101" pitchFamily="2" charset="-122"/>
            </a:endParaRPr>
          </a:p>
        </p:txBody>
      </p:sp>
      <p:sp>
        <p:nvSpPr>
          <p:cNvPr id="379943" name="Rectangle 39"/>
          <p:cNvSpPr>
            <a:spLocks noChangeArrowheads="1"/>
          </p:cNvSpPr>
          <p:nvPr/>
        </p:nvSpPr>
        <p:spPr bwMode="auto">
          <a:xfrm>
            <a:off x="6419983" y="2540273"/>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   部   检   验   和</a:t>
            </a:r>
            <a:endParaRPr kumimoji="1" lang="zh-CN" altLang="en-US" sz="2000" b="1">
              <a:solidFill>
                <a:srgbClr val="0000CC"/>
              </a:solidFill>
              <a:latin typeface="+mn-lt"/>
              <a:ea typeface="黑体" panose="02010609060101010101" pitchFamily="2" charset="-122"/>
            </a:endParaRPr>
          </a:p>
        </p:txBody>
      </p:sp>
      <p:sp>
        <p:nvSpPr>
          <p:cNvPr id="379944" name="Rectangle 40"/>
          <p:cNvSpPr>
            <a:spLocks noChangeArrowheads="1"/>
          </p:cNvSpPr>
          <p:nvPr/>
        </p:nvSpPr>
        <p:spPr bwMode="auto">
          <a:xfrm>
            <a:off x="4784461" y="2999060"/>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源   地   址</a:t>
            </a:r>
            <a:endParaRPr kumimoji="1" lang="zh-CN" altLang="en-US" sz="2000" b="1">
              <a:solidFill>
                <a:srgbClr val="0000CC"/>
              </a:solidFill>
              <a:latin typeface="+mn-lt"/>
              <a:ea typeface="黑体" panose="02010609060101010101" pitchFamily="2" charset="-122"/>
            </a:endParaRPr>
          </a:p>
        </p:txBody>
      </p:sp>
      <p:sp>
        <p:nvSpPr>
          <p:cNvPr id="379945" name="Rectangle 41"/>
          <p:cNvSpPr>
            <a:spLocks noChangeArrowheads="1"/>
          </p:cNvSpPr>
          <p:nvPr/>
        </p:nvSpPr>
        <p:spPr bwMode="auto">
          <a:xfrm>
            <a:off x="4507575" y="3440385"/>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目   的   地   址</a:t>
            </a:r>
            <a:endParaRPr kumimoji="1" lang="zh-CN" altLang="en-US" sz="2000" b="1">
              <a:solidFill>
                <a:srgbClr val="0000CC"/>
              </a:solidFill>
              <a:latin typeface="+mn-lt"/>
              <a:ea typeface="黑体" panose="02010609060101010101" pitchFamily="2" charset="-122"/>
            </a:endParaRPr>
          </a:p>
        </p:txBody>
      </p:sp>
      <p:sp>
        <p:nvSpPr>
          <p:cNvPr id="379946" name="Rectangle 42"/>
          <p:cNvSpPr>
            <a:spLocks noChangeArrowheads="1"/>
          </p:cNvSpPr>
          <p:nvPr/>
        </p:nvSpPr>
        <p:spPr bwMode="auto">
          <a:xfrm>
            <a:off x="2414588" y="3869010"/>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anose="02010609060101010101" pitchFamily="2" charset="-122"/>
              </a:rPr>
              <a:t>可   选   字   段  （长   度   可   变）</a:t>
            </a:r>
            <a:endParaRPr kumimoji="1" lang="zh-CN" altLang="en-US" sz="2000" b="1" dirty="0">
              <a:solidFill>
                <a:srgbClr val="C00000"/>
              </a:solidFill>
              <a:latin typeface="+mn-lt"/>
              <a:ea typeface="黑体" panose="02010609060101010101" pitchFamily="2" charset="-122"/>
            </a:endParaRPr>
          </a:p>
        </p:txBody>
      </p:sp>
      <p:sp>
        <p:nvSpPr>
          <p:cNvPr id="379947" name="Rectangle 43"/>
          <p:cNvSpPr>
            <a:spLocks noChangeArrowheads="1"/>
          </p:cNvSpPr>
          <p:nvPr/>
        </p:nvSpPr>
        <p:spPr bwMode="auto">
          <a:xfrm>
            <a:off x="658681" y="1230585"/>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位</a:t>
            </a:r>
            <a:endParaRPr kumimoji="1" lang="zh-CN" altLang="en-US" sz="2000" b="1">
              <a:solidFill>
                <a:srgbClr val="0000CC"/>
              </a:solidFill>
              <a:latin typeface="+mn-lt"/>
              <a:ea typeface="黑体" panose="02010609060101010101" pitchFamily="2" charset="-122"/>
            </a:endParaRPr>
          </a:p>
        </p:txBody>
      </p:sp>
      <p:sp>
        <p:nvSpPr>
          <p:cNvPr id="379948" name="Rectangle 44"/>
          <p:cNvSpPr>
            <a:spLocks noChangeArrowheads="1"/>
          </p:cNvSpPr>
          <p:nvPr/>
        </p:nvSpPr>
        <p:spPr bwMode="auto">
          <a:xfrm>
            <a:off x="2170378" y="1640160"/>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首部长度</a:t>
            </a:r>
            <a:endParaRPr kumimoji="1" lang="zh-CN" altLang="en-US" sz="2000" b="1">
              <a:solidFill>
                <a:srgbClr val="0000CC"/>
              </a:solidFill>
              <a:latin typeface="+mn-lt"/>
              <a:ea typeface="黑体" panose="02010609060101010101" pitchFamily="2" charset="-122"/>
            </a:endParaRPr>
          </a:p>
        </p:txBody>
      </p:sp>
      <p:grpSp>
        <p:nvGrpSpPr>
          <p:cNvPr id="379950" name="Group 46"/>
          <p:cNvGrpSpPr/>
          <p:nvPr/>
        </p:nvGrpSpPr>
        <p:grpSpPr bwMode="auto">
          <a:xfrm>
            <a:off x="1159140" y="4010298"/>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379954" name="Group 50"/>
          <p:cNvGrpSpPr/>
          <p:nvPr/>
        </p:nvGrpSpPr>
        <p:grpSpPr bwMode="auto">
          <a:xfrm>
            <a:off x="9682428" y="4019824"/>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379979" name="Rectangle 75"/>
          <p:cNvSpPr>
            <a:spLocks noChangeArrowheads="1"/>
          </p:cNvSpPr>
          <p:nvPr/>
        </p:nvSpPr>
        <p:spPr bwMode="auto">
          <a:xfrm>
            <a:off x="4129220" y="4411935"/>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数       据       部       分</a:t>
            </a:r>
            <a:endParaRPr kumimoji="1" lang="zh-CN" altLang="en-US" sz="2000" b="1">
              <a:solidFill>
                <a:srgbClr val="0000CC"/>
              </a:solidFill>
              <a:latin typeface="+mn-lt"/>
              <a:ea typeface="黑体" panose="02010609060101010101" pitchFamily="2" charset="-122"/>
            </a:endParaRPr>
          </a:p>
        </p:txBody>
      </p:sp>
      <p:grpSp>
        <p:nvGrpSpPr>
          <p:cNvPr id="379998" name="Group 94"/>
          <p:cNvGrpSpPr/>
          <p:nvPr/>
        </p:nvGrpSpPr>
        <p:grpSpPr bwMode="auto">
          <a:xfrm>
            <a:off x="265981" y="1603649"/>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anose="02010609060101010101" pitchFamily="2" charset="-122"/>
                </a:rPr>
                <a:t>首</a:t>
              </a:r>
              <a:endParaRPr kumimoji="1" lang="zh-CN" altLang="en-US" sz="2000" b="1">
                <a:solidFill>
                  <a:srgbClr val="0000CC"/>
                </a:solidFill>
                <a:latin typeface="+mn-lt"/>
                <a:ea typeface="黑体" panose="02010609060101010101" pitchFamily="2" charset="-122"/>
              </a:endParaRPr>
            </a:p>
            <a:p>
              <a:pPr defTabSz="762000" eaLnBrk="0" hangingPunct="0"/>
              <a:r>
                <a:rPr kumimoji="1" lang="zh-CN" altLang="en-US" sz="2000" b="1">
                  <a:solidFill>
                    <a:srgbClr val="0000CC"/>
                  </a:solidFill>
                  <a:latin typeface="+mn-lt"/>
                  <a:ea typeface="黑体" panose="02010609060101010101" pitchFamily="2" charset="-122"/>
                </a:rPr>
                <a:t>部</a:t>
              </a:r>
              <a:endParaRPr kumimoji="1" lang="zh-CN" altLang="en-US" sz="2000" b="1">
                <a:solidFill>
                  <a:srgbClr val="0000CC"/>
                </a:solidFill>
                <a:latin typeface="+mn-lt"/>
                <a:ea typeface="黑体" panose="02010609060101010101" pitchFamily="2" charset="-122"/>
              </a:endParaRPr>
            </a:p>
          </p:txBody>
        </p:sp>
      </p:grpSp>
      <p:sp>
        <p:nvSpPr>
          <p:cNvPr id="380001" name="AutoShape 97"/>
          <p:cNvSpPr/>
          <p:nvPr/>
        </p:nvSpPr>
        <p:spPr bwMode="auto">
          <a:xfrm>
            <a:off x="998834" y="1675085"/>
            <a:ext cx="180579" cy="2160588"/>
          </a:xfrm>
          <a:prstGeom prst="leftBrace">
            <a:avLst>
              <a:gd name="adj1" fmla="val 10801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61" name="Text Box 74"/>
          <p:cNvSpPr txBox="1">
            <a:spLocks noChangeArrowheads="1"/>
          </p:cNvSpPr>
          <p:nvPr/>
        </p:nvSpPr>
        <p:spPr bwMode="auto">
          <a:xfrm>
            <a:off x="2712631" y="5037410"/>
            <a:ext cx="7064905"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CC"/>
                </a:solidFill>
                <a:latin typeface="+mn-lt"/>
                <a:ea typeface="黑体" panose="02010609060101010101" pitchFamily="2" charset="-122"/>
              </a:rPr>
              <a:t>区分服务</a:t>
            </a:r>
            <a:r>
              <a:rPr lang="en-US" altLang="zh-CN" sz="2000" b="1" dirty="0">
                <a:solidFill>
                  <a:srgbClr val="0000CC"/>
                </a:solidFill>
                <a:latin typeface="+mn-lt"/>
                <a:ea typeface="黑体" panose="02010609060101010101" pitchFamily="2" charset="-122"/>
              </a:rPr>
              <a:t>——</a:t>
            </a:r>
            <a:r>
              <a:rPr lang="zh-CN" altLang="en-US" sz="2000" b="1" dirty="0">
                <a:solidFill>
                  <a:srgbClr val="0000CC"/>
                </a:solidFill>
                <a:latin typeface="+mn-lt"/>
                <a:ea typeface="黑体" panose="02010609060101010101" pitchFamily="2" charset="-122"/>
              </a:rPr>
              <a:t>占 </a:t>
            </a:r>
            <a:r>
              <a:rPr lang="en-US" altLang="zh-CN" sz="2000" b="1" dirty="0">
                <a:solidFill>
                  <a:srgbClr val="0000CC"/>
                </a:solidFill>
                <a:latin typeface="+mn-lt"/>
                <a:ea typeface="黑体" panose="02010609060101010101" pitchFamily="2" charset="-122"/>
              </a:rPr>
              <a:t>8 </a:t>
            </a:r>
            <a:r>
              <a:rPr lang="zh-CN" altLang="en-US" sz="2000" b="1" dirty="0">
                <a:solidFill>
                  <a:srgbClr val="0000CC"/>
                </a:solidFill>
                <a:latin typeface="+mn-lt"/>
                <a:ea typeface="黑体" panose="02010609060101010101" pitchFamily="2" charset="-122"/>
              </a:rPr>
              <a:t>位，用来获得更好的服务。</a:t>
            </a:r>
            <a:endParaRPr lang="zh-CN" altLang="en-US" sz="2000" b="1" dirty="0">
              <a:solidFill>
                <a:srgbClr val="0000CC"/>
              </a:solidFill>
              <a:latin typeface="+mn-lt"/>
              <a:ea typeface="黑体" panose="02010609060101010101" pitchFamily="2" charset="-122"/>
            </a:endParaRPr>
          </a:p>
          <a:p>
            <a:r>
              <a:rPr lang="zh-CN" altLang="en-US" sz="2000" b="1" dirty="0">
                <a:solidFill>
                  <a:srgbClr val="0000CC"/>
                </a:solidFill>
                <a:latin typeface="+mn-lt"/>
                <a:ea typeface="黑体" panose="02010609060101010101" pitchFamily="2" charset="-122"/>
              </a:rPr>
              <a:t>在旧标准中叫做服务类型，但实际上一直未被使用过。</a:t>
            </a:r>
            <a:endParaRPr lang="zh-CN" altLang="en-US" sz="2000" b="1" dirty="0">
              <a:solidFill>
                <a:srgbClr val="0000CC"/>
              </a:solidFill>
              <a:latin typeface="+mn-lt"/>
              <a:ea typeface="黑体" panose="02010609060101010101" pitchFamily="2" charset="-122"/>
            </a:endParaRPr>
          </a:p>
          <a:p>
            <a:r>
              <a:rPr lang="en-US" altLang="zh-CN" sz="2000" b="1" dirty="0">
                <a:solidFill>
                  <a:srgbClr val="0000CC"/>
                </a:solidFill>
                <a:latin typeface="+mn-lt"/>
                <a:ea typeface="黑体" panose="02010609060101010101" pitchFamily="2" charset="-122"/>
              </a:rPr>
              <a:t>1998 </a:t>
            </a:r>
            <a:r>
              <a:rPr lang="zh-CN" altLang="en-US" sz="2000" b="1" dirty="0">
                <a:solidFill>
                  <a:srgbClr val="0000CC"/>
                </a:solidFill>
                <a:latin typeface="+mn-lt"/>
                <a:ea typeface="黑体" panose="02010609060101010101" pitchFamily="2" charset="-122"/>
              </a:rPr>
              <a:t>年这个字段改名为区分服务。</a:t>
            </a:r>
            <a:endParaRPr lang="zh-CN" altLang="en-US" sz="2000" b="1" dirty="0">
              <a:solidFill>
                <a:srgbClr val="0000CC"/>
              </a:solidFill>
              <a:latin typeface="+mn-lt"/>
              <a:ea typeface="黑体" panose="02010609060101010101" pitchFamily="2" charset="-122"/>
            </a:endParaRPr>
          </a:p>
          <a:p>
            <a:r>
              <a:rPr lang="zh-CN" altLang="en-US" sz="2000" b="1" dirty="0">
                <a:solidFill>
                  <a:srgbClr val="0000CC"/>
                </a:solidFill>
                <a:latin typeface="+mn-lt"/>
                <a:ea typeface="黑体" panose="02010609060101010101" pitchFamily="2" charset="-122"/>
              </a:rPr>
              <a:t>只有在使用区分服务（</a:t>
            </a:r>
            <a:r>
              <a:rPr lang="en-US" altLang="zh-CN" sz="2000" b="1" dirty="0" err="1">
                <a:solidFill>
                  <a:srgbClr val="0000CC"/>
                </a:solidFill>
                <a:latin typeface="+mn-lt"/>
                <a:ea typeface="黑体" panose="02010609060101010101" pitchFamily="2" charset="-122"/>
              </a:rPr>
              <a:t>DiffServ</a:t>
            </a:r>
            <a:r>
              <a:rPr lang="zh-CN" altLang="en-US" sz="2000" b="1" dirty="0">
                <a:solidFill>
                  <a:srgbClr val="0000CC"/>
                </a:solidFill>
                <a:latin typeface="+mn-lt"/>
                <a:ea typeface="黑体" panose="02010609060101010101" pitchFamily="2" charset="-122"/>
              </a:rPr>
              <a:t>）时，这个字段才起作用。</a:t>
            </a:r>
            <a:endParaRPr lang="zh-CN" altLang="en-US" sz="2000" b="1" dirty="0">
              <a:solidFill>
                <a:srgbClr val="0000CC"/>
              </a:solidFill>
              <a:latin typeface="+mn-lt"/>
              <a:ea typeface="黑体" panose="02010609060101010101" pitchFamily="2" charset="-122"/>
            </a:endParaRPr>
          </a:p>
          <a:p>
            <a:r>
              <a:rPr lang="zh-CN" altLang="en-US" sz="2000" b="1" dirty="0">
                <a:solidFill>
                  <a:srgbClr val="0000CC"/>
                </a:solidFill>
                <a:latin typeface="+mn-lt"/>
                <a:ea typeface="黑体" panose="02010609060101010101" pitchFamily="2" charset="-122"/>
              </a:rPr>
              <a:t>在一般的情况下都不使用这个字段 </a:t>
            </a:r>
            <a:endParaRPr lang="zh-CN" altLang="en-US" sz="2000" b="1" dirty="0">
              <a:solidFill>
                <a:srgbClr val="0000CC"/>
              </a:solidFill>
              <a:latin typeface="+mn-lt"/>
              <a:ea typeface="黑体" panose="02010609060101010101" pitchFamily="2" charset="-122"/>
            </a:endParaRPr>
          </a:p>
        </p:txBody>
      </p:sp>
      <p:sp>
        <p:nvSpPr>
          <p:cNvPr id="62" name="Rectangle 76"/>
          <p:cNvSpPr>
            <a:spLocks noChangeArrowheads="1"/>
          </p:cNvSpPr>
          <p:nvPr/>
        </p:nvSpPr>
        <p:spPr bwMode="auto">
          <a:xfrm>
            <a:off x="3368824" y="1603648"/>
            <a:ext cx="2146300" cy="503237"/>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标题 2"/>
          <p:cNvSpPr>
            <a:spLocks noGrp="1"/>
          </p:cNvSpPr>
          <p:nvPr>
            <p:ph type="title"/>
          </p:nvPr>
        </p:nvSpPr>
        <p:spPr/>
        <p:txBody>
          <a:bodyPr/>
          <a:lstStyle/>
          <a:p>
            <a:r>
              <a:rPr lang="en-US" altLang="zh-CN" sz="3600" dirty="0"/>
              <a:t>1.  IP </a:t>
            </a:r>
            <a:r>
              <a:rPr lang="zh-CN" altLang="en-US" sz="3600" dirty="0"/>
              <a:t>数据报首部的固定部分</a:t>
            </a:r>
            <a:br>
              <a:rPr lang="en-US" altLang="zh-CN" sz="3600" dirty="0"/>
            </a:br>
            <a:r>
              <a:rPr lang="zh-CN" altLang="en-US" sz="3600" dirty="0"/>
              <a:t>中的各字段 </a:t>
            </a:r>
            <a:endParaRPr lang="zh-CN" altLang="en-US" sz="36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62"/>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2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2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2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2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2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27.xml><?xml version="1.0" encoding="utf-8"?>
<p:tagLst xmlns:p="http://schemas.openxmlformats.org/presentationml/2006/main">
  <p:tag name="KSO_WM_UNIT_TABLE_BEAUTIFY" val="smartTable{fdb66400-4760-4f60-acec-b34f3dd83b9b}"/>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中北大学教案3</Template>
  <TotalTime>0</TotalTime>
  <Words>6625</Words>
  <Application>WPS 演示</Application>
  <PresentationFormat>A4 纸张(210x297 毫米)</PresentationFormat>
  <Paragraphs>1440</Paragraphs>
  <Slides>32</Slides>
  <Notes>267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7" baseType="lpstr">
      <vt:lpstr>Arial</vt:lpstr>
      <vt:lpstr>宋体</vt:lpstr>
      <vt:lpstr>Wingdings</vt:lpstr>
      <vt:lpstr>Corbel</vt:lpstr>
      <vt:lpstr>Times New Roman</vt:lpstr>
      <vt:lpstr>Tahoma</vt:lpstr>
      <vt:lpstr>Arial</vt:lpstr>
      <vt:lpstr>黑体</vt:lpstr>
      <vt:lpstr>造字工房言宋体</vt:lpstr>
      <vt:lpstr>华文楷体</vt:lpstr>
      <vt:lpstr>微软雅黑</vt:lpstr>
      <vt:lpstr>Arial Unicode MS</vt:lpstr>
      <vt:lpstr>Symbol</vt:lpstr>
      <vt:lpstr>中北大学教案3</vt:lpstr>
      <vt:lpstr>Visio.Drawing.11</vt:lpstr>
      <vt:lpstr> 4.3 IP数据报格式</vt:lpstr>
      <vt:lpstr>PowerPoint 演示文稿</vt:lpstr>
      <vt:lpstr>4.3  IP 数据报的格式 </vt:lpstr>
      <vt:lpstr>PowerPoint 演示文稿</vt:lpstr>
      <vt:lpstr>PowerPoint 演示文稿</vt:lpstr>
      <vt:lpstr>PowerPoint 演示文稿</vt:lpstr>
      <vt:lpstr>1.  IP 数据报首部的固定部分 中的各字段 </vt:lpstr>
      <vt:lpstr>1.  IP 数据报首部的固定部分 中的各字段 </vt:lpstr>
      <vt:lpstr>1.  IP 数据报首部的固定部分 中的各字段 </vt:lpstr>
      <vt:lpstr>1.  IP 数据报首部的固定部分 中的各字段 </vt:lpstr>
      <vt:lpstr>1.  IP 数据报首部的固定部分 中的各字段 </vt:lpstr>
      <vt:lpstr>1.  IP 数据报首部的固定部分 中的各字段 </vt:lpstr>
      <vt:lpstr>1.  IP 数据报首部的固定部分 中的各字段 </vt:lpstr>
      <vt:lpstr>【例4-1】 IP 数据报分片</vt:lpstr>
      <vt:lpstr>【例4-1】 IP 数据报分片</vt:lpstr>
      <vt:lpstr>【例4-1】 IP 数据报分片</vt:lpstr>
      <vt:lpstr>1.  IP 数据报首部的固定部分 中的各字段 </vt:lpstr>
      <vt:lpstr>1.  IP 数据报首部的固定部分 中的各字段 </vt:lpstr>
      <vt:lpstr>PowerPoint 演示文稿</vt:lpstr>
      <vt:lpstr>1.  IP 数据报首部的固定部分 中的各字段 </vt:lpstr>
      <vt:lpstr>PowerPoint 演示文稿</vt:lpstr>
      <vt:lpstr>1.  IP 数据报首部的固定部分 中的各字段 </vt:lpstr>
      <vt:lpstr>2.  IP 数据报首部的可变部分 </vt:lpstr>
      <vt:lpstr>IP 层转发分组的流程 </vt:lpstr>
      <vt:lpstr>PowerPoint 演示文稿</vt:lpstr>
      <vt:lpstr>查找路由表</vt:lpstr>
      <vt:lpstr>特定主机路由 </vt:lpstr>
      <vt:lpstr>默认路由 (default route)</vt:lpstr>
      <vt:lpstr>默认路由举例</vt:lpstr>
      <vt:lpstr>必须强调指出 </vt:lpstr>
      <vt:lpstr>路由器分组转发算法 </vt:lpstr>
      <vt:lpstr>关于路由表</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4 章  网络层</dc:title>
  <dc:creator>andx</dc:creator>
  <cp:lastModifiedBy>黄花鱼</cp:lastModifiedBy>
  <cp:revision>346</cp:revision>
  <dcterms:created xsi:type="dcterms:W3CDTF">2016-10-04T02:36:00Z</dcterms:created>
  <dcterms:modified xsi:type="dcterms:W3CDTF">2021-03-14T09:31:40Z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327EC3CBFED14FD4966EED1CBE71F56A</vt:lpwstr>
  </property>
</Properties>
</file>