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24"/>
  </p:handoutMasterIdLst>
  <p:sldIdLst>
    <p:sldId id="1022" r:id="rId3"/>
    <p:sldId id="1065" r:id="rId4"/>
    <p:sldId id="735" r:id="rId5"/>
    <p:sldId id="736" r:id="rId7"/>
    <p:sldId id="737" r:id="rId8"/>
    <p:sldId id="738" r:id="rId9"/>
    <p:sldId id="739" r:id="rId10"/>
    <p:sldId id="740" r:id="rId11"/>
    <p:sldId id="741" r:id="rId12"/>
    <p:sldId id="742" r:id="rId13"/>
    <p:sldId id="1055" r:id="rId14"/>
    <p:sldId id="1056" r:id="rId15"/>
    <p:sldId id="743" r:id="rId16"/>
    <p:sldId id="1057" r:id="rId17"/>
    <p:sldId id="744" r:id="rId18"/>
    <p:sldId id="1058" r:id="rId19"/>
    <p:sldId id="1059" r:id="rId20"/>
    <p:sldId id="745" r:id="rId21"/>
    <p:sldId id="1060" r:id="rId22"/>
    <p:sldId id="746" r:id="rId23"/>
  </p:sldIdLst>
  <p:sldSz cx="9906000" cy="6858000" type="A4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53C28C-C02E-4F3C-B6BE-C9A97CA4C7E4}">
          <p14:sldIdLst>
            <p14:sldId id="1022"/>
            <p14:sldId id="1065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1055"/>
            <p14:sldId id="1056"/>
            <p14:sldId id="743"/>
            <p14:sldId id="1057"/>
            <p14:sldId id="744"/>
            <p14:sldId id="1058"/>
            <p14:sldId id="1059"/>
            <p14:sldId id="745"/>
            <p14:sldId id="1060"/>
            <p14:sldId id="74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x" initials="a" lastIdx="18" clrIdx="0"/>
  <p:cmAuthor id="2" name="AN DAOXIN" initials="AD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0000CC"/>
    <a:srgbClr val="000099"/>
    <a:srgbClr val="66FF66"/>
    <a:srgbClr val="66FF33"/>
    <a:srgbClr val="0000FF"/>
    <a:srgbClr val="6699FF"/>
    <a:srgbClr val="00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2" autoAdjust="0"/>
    <p:restoredTop sz="87006" autoAdjust="0"/>
  </p:normalViewPr>
  <p:slideViewPr>
    <p:cSldViewPr>
      <p:cViewPr varScale="1">
        <p:scale>
          <a:sx n="58" d="100"/>
          <a:sy n="58" d="100"/>
        </p:scale>
        <p:origin x="1216" y="76"/>
      </p:cViewPr>
      <p:guideLst>
        <p:guide orient="horz" pos="2158"/>
        <p:guide pos="31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4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7086A1-AA6B-4540-9AEA-06C3FCB8888D}" type="slidenum">
              <a:rPr lang="en-US" altLang="zh-CN"/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FA26C14-570E-4A65-918E-2B9F7D837DBF}" type="slidenum">
              <a:rPr lang="en-US" altLang="zh-CN"/>
            </a:fld>
            <a:endParaRPr lang="en-US" altLang="zh-CN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CE79B8-81F4-4B2F-A030-1E17DB324DE7}" type="slidenum">
              <a:rPr lang="en-US" altLang="zh-CN"/>
            </a:fld>
            <a:endParaRPr lang="en-US" altLang="zh-CN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CE79B8-81F4-4B2F-A030-1E17DB324DE7}" type="slidenum">
              <a:rPr lang="en-US" altLang="zh-CN"/>
            </a:fld>
            <a:endParaRPr lang="en-US" altLang="zh-CN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7086A1-AA6B-4540-9AEA-06C3FCB8888D}" type="slidenum">
              <a:rPr lang="en-US" altLang="zh-CN"/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6BD9F58-1938-4D8C-8922-054B3FDAC032}" type="slidenum">
              <a:rPr lang="en-US" altLang="zh-CN"/>
            </a:fld>
            <a:endParaRPr lang="en-US" altLang="zh-CN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29C18B0-0124-472A-B22F-ED82A54FEBB1}" type="slidenum">
              <a:rPr lang="en-US" altLang="zh-CN"/>
            </a:fld>
            <a:endParaRPr lang="en-US" altLang="zh-CN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3513D1-119B-40B4-A0ED-B4585D6EA6C1}" type="slidenum">
              <a:rPr lang="en-US" altLang="zh-CN"/>
            </a:fld>
            <a:endParaRPr lang="en-US" altLang="zh-CN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&lt;&gt;</a:t>
            </a:r>
            <a:r>
              <a:rPr lang="zh-CN" altLang="en-US" dirty="0"/>
              <a:t>括号中为</a:t>
            </a:r>
            <a:r>
              <a:rPr lang="en-US" altLang="zh-CN" dirty="0"/>
              <a:t>ICMP</a:t>
            </a:r>
            <a:r>
              <a:rPr lang="zh-CN" altLang="en-US" dirty="0"/>
              <a:t>报文类型字段的数值。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223A760-3085-46D8-8182-753E0891EF30}" type="slidenum">
              <a:rPr lang="en-US" altLang="zh-CN"/>
            </a:fld>
            <a:endParaRPr lang="en-US" altLang="zh-CN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1A16D1C-627C-4891-ABFE-A6A31D9AB457}" type="slidenum">
              <a:rPr lang="en-US" altLang="zh-CN"/>
            </a:fld>
            <a:endParaRPr lang="en-US" altLang="zh-CN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1A876E-3C2C-46C3-B0C0-95D84A4C4E14}" type="slidenum">
              <a:rPr lang="en-US" altLang="zh-CN"/>
            </a:fld>
            <a:endParaRPr lang="en-US" altLang="zh-CN"/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2928BA6-A975-4AA7-B3B6-EBDE68FED28B}" type="slidenum">
              <a:rPr lang="en-US" altLang="zh-CN"/>
            </a:fld>
            <a:endParaRPr lang="en-US" altLang="zh-CN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"/>
          <p:cNvSpPr/>
          <p:nvPr/>
        </p:nvSpPr>
        <p:spPr bwMode="auto">
          <a:xfrm>
            <a:off x="220133" y="3771900"/>
            <a:ext cx="392113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607087" y="3867150"/>
            <a:ext cx="67071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3488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925" y="4402667"/>
            <a:ext cx="6242777" cy="136453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936839" y="6116639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6285" y="6116639"/>
            <a:ext cx="39090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5274" y="6116639"/>
            <a:ext cx="44542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7" y="4732865"/>
            <a:ext cx="814232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9140" y="932112"/>
            <a:ext cx="6685320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7" y="5299603"/>
            <a:ext cx="8142324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685800"/>
            <a:ext cx="8142324" cy="30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 dirty="0">
                <a:ea typeface="宋体" panose="02010600030101010101" pitchFamily="2" charset="-122"/>
              </a:rPr>
              <a:t>“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 dirty="0">
                <a:ea typeface="宋体" panose="02010600030101010101" pitchFamily="2" charset="-122"/>
              </a:rPr>
              <a:t>”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31421" y="3428999"/>
            <a:ext cx="7183722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343400"/>
            <a:ext cx="8142324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20" y="3308581"/>
            <a:ext cx="8142321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7381"/>
            <a:ext cx="8142323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 dirty="0">
                <a:ea typeface="宋体" panose="02010600030101010101" pitchFamily="2" charset="-122"/>
              </a:rPr>
              <a:t>“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 dirty="0">
                <a:ea typeface="宋体" panose="02010600030101010101" pitchFamily="2" charset="-122"/>
              </a:rPr>
              <a:t>”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9" y="3886200"/>
            <a:ext cx="8142323" cy="8890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5200"/>
            <a:ext cx="8142323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9" y="685802"/>
            <a:ext cx="8142324" cy="272732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8" y="3505200"/>
            <a:ext cx="8142325" cy="838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4552" y="2667001"/>
            <a:ext cx="8346148" cy="335756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9843" y="685800"/>
            <a:ext cx="1438800" cy="5105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06318" y="685800"/>
            <a:ext cx="6517737" cy="51054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11" y="44624"/>
            <a:ext cx="7482627" cy="113461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1983" y="1556792"/>
            <a:ext cx="8346723" cy="33328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5756" y="6108701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7702" y="6108701"/>
            <a:ext cx="575614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57" y="6108701"/>
            <a:ext cx="46434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 smtClean="0"/>
            </a:fld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/>
              <a:t>单击图标添加联机映像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67" y="161926"/>
            <a:ext cx="8676348" cy="600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3967" y="1276351"/>
            <a:ext cx="8676348" cy="50323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579" y="2666999"/>
            <a:ext cx="7258122" cy="2360071"/>
          </a:xfrm>
          <a:prstGeom prst="rect">
            <a:avLst/>
          </a:prstGeo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52581" y="5027070"/>
            <a:ext cx="7258119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685802"/>
            <a:ext cx="8346723" cy="175259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3977" y="2667000"/>
            <a:ext cx="4051554" cy="33686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59146" y="2667000"/>
            <a:ext cx="4051554" cy="3346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0272" y="2658533"/>
            <a:ext cx="374431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06316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591852" y="2667000"/>
            <a:ext cx="375679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70371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1600200"/>
            <a:ext cx="288441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76516" y="685801"/>
            <a:ext cx="5072126" cy="5105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8" y="2971800"/>
            <a:ext cx="288441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27" y="1752599"/>
            <a:ext cx="44099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72287" y="914400"/>
            <a:ext cx="266648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5027" y="3124199"/>
            <a:ext cx="440990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"/>
            <a:ext cx="9906000" cy="6853240"/>
          </a:xfrm>
          <a:prstGeom prst="rect">
            <a:avLst/>
          </a:prstGeom>
          <a:gradFill>
            <a:gsLst>
              <a:gs pos="85574">
                <a:schemeClr val="accent1">
                  <a:lumMod val="40000"/>
                  <a:lumOff val="60000"/>
                </a:schemeClr>
              </a:gs>
              <a:gs pos="69500">
                <a:schemeClr val="accent1">
                  <a:lumMod val="20000"/>
                  <a:lumOff val="80000"/>
                </a:schemeClr>
              </a:gs>
              <a:gs pos="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</p:spPr>
      </p:pic>
      <p:grpSp>
        <p:nvGrpSpPr>
          <p:cNvPr id="1026" name="Group 13"/>
          <p:cNvGrpSpPr/>
          <p:nvPr/>
        </p:nvGrpSpPr>
        <p:grpSpPr bwMode="auto">
          <a:xfrm>
            <a:off x="0" y="0"/>
            <a:ext cx="2309681" cy="6858000"/>
            <a:chOff x="0" y="0"/>
            <a:chExt cx="2132013" cy="6858001"/>
          </a:xfrm>
        </p:grpSpPr>
        <p:sp>
          <p:nvSpPr>
            <p:cNvPr id="1036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064552" y="457200"/>
            <a:ext cx="834614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4552" y="2667001"/>
            <a:ext cx="8346148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481542" y="6216650"/>
            <a:ext cx="8911960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zh-CN" sz="2400" b="0">
              <a:latin typeface="Tahoma" panose="020B0604030504040204" pitchFamily="34" charset="0"/>
            </a:endParaRPr>
          </a:p>
        </p:txBody>
      </p:sp>
      <p:sp>
        <p:nvSpPr>
          <p:cNvPr id="21" name="AutoShape 5" descr="https://publicrelationssydney.com.au/wp-content/uploads/2013/01/shutterstock_804343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image" Target="../media/image5.png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1.sv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2683489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ICMP</a:t>
            </a:r>
            <a:endParaRPr lang="en-US" altLang="zh-C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167925" y="3933057"/>
            <a:ext cx="6242777" cy="1834142"/>
          </a:xfrm>
        </p:spPr>
        <p:txBody>
          <a:bodyPr>
            <a:normAutofit/>
          </a:bodyPr>
          <a:lstStyle/>
          <a:p>
            <a:endParaRPr lang="en-US" altLang="zh-CN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计算机网络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课程组</a:t>
            </a:r>
            <a:endParaRPr lang="zh-CN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endParaRPr lang="zh-CN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ICMP </a:t>
            </a:r>
            <a:r>
              <a:rPr lang="zh-CN" altLang="en-US" dirty="0"/>
              <a:t>询问报文有两种 </a:t>
            </a:r>
            <a:endParaRPr lang="zh-CN" altLang="en-US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896384"/>
            <a:ext cx="8346723" cy="3332816"/>
          </a:xfrm>
        </p:spPr>
        <p:txBody>
          <a:bodyPr/>
          <a:lstStyle/>
          <a:p>
            <a:pPr algn="just">
              <a:lnSpc>
                <a:spcPct val="85000"/>
              </a:lnSpc>
            </a:pPr>
            <a:r>
              <a:rPr lang="zh-CN" altLang="en-US" dirty="0"/>
              <a:t>回送（</a:t>
            </a:r>
            <a:r>
              <a:rPr lang="en-US" altLang="zh-CN" dirty="0"/>
              <a:t>Echo</a:t>
            </a:r>
            <a:r>
              <a:rPr lang="zh-CN" altLang="en-US" dirty="0"/>
              <a:t>）请求或回答报文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&gt;——</a:t>
            </a:r>
            <a:r>
              <a:rPr lang="zh-CN" altLang="en-US" sz="2200" dirty="0"/>
              <a:t>由主机或路由器向一个特定的目的主机发出的询问。收到此报文的主机必须给源主机或路由器发送</a:t>
            </a:r>
            <a:r>
              <a:rPr lang="en-US" altLang="zh-CN" sz="2200" dirty="0"/>
              <a:t>ICMP</a:t>
            </a:r>
            <a:r>
              <a:rPr lang="zh-CN" altLang="en-US" sz="2200" dirty="0"/>
              <a:t>回送回答报文。常用于目的站是否可达测试及工作状态查询。</a:t>
            </a:r>
            <a:endParaRPr lang="zh-CN" altLang="en-US" sz="2200" dirty="0"/>
          </a:p>
          <a:p>
            <a:pPr algn="just">
              <a:lnSpc>
                <a:spcPct val="85000"/>
              </a:lnSpc>
            </a:pPr>
            <a:r>
              <a:rPr lang="zh-CN" altLang="en-US" dirty="0"/>
              <a:t>时间戳（</a:t>
            </a:r>
            <a:r>
              <a:rPr lang="en-US" altLang="zh-CN" dirty="0"/>
              <a:t>Timestamp</a:t>
            </a:r>
            <a:r>
              <a:rPr lang="zh-CN" altLang="en-US" dirty="0"/>
              <a:t>）请求或回答报文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13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en-US" altLang="zh-CN" dirty="0"/>
              <a:t>&gt;——</a:t>
            </a:r>
            <a:r>
              <a:rPr lang="zh-CN" altLang="en-US" sz="2200" dirty="0"/>
              <a:t>请某台主机或路由器回答当前的日期和时间。用于时钟同步和测量。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下面的几种 </a:t>
            </a:r>
            <a:r>
              <a:rPr lang="en-US" altLang="zh-CN" dirty="0">
                <a:solidFill>
                  <a:srgbClr val="FF0000"/>
                </a:solidFill>
              </a:rPr>
              <a:t>ICMP </a:t>
            </a:r>
            <a:r>
              <a:rPr lang="zh-CN" altLang="en-US" dirty="0">
                <a:solidFill>
                  <a:srgbClr val="FF0000"/>
                </a:solidFill>
              </a:rPr>
              <a:t>报文不再使用：</a:t>
            </a:r>
            <a:endParaRPr lang="zh-CN" altLang="en-US" dirty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zh-CN" altLang="en-US" sz="2400" dirty="0"/>
              <a:t>信息请求与回答报文</a:t>
            </a:r>
            <a:endParaRPr lang="zh-CN" altLang="en-US" sz="2400" dirty="0"/>
          </a:p>
          <a:p>
            <a:pPr algn="just">
              <a:lnSpc>
                <a:spcPct val="80000"/>
              </a:lnSpc>
            </a:pPr>
            <a:r>
              <a:rPr lang="zh-CN" altLang="en-US" sz="2400" dirty="0"/>
              <a:t>掩码地址请求和回答报文</a:t>
            </a:r>
            <a:endParaRPr lang="zh-CN" altLang="en-US" sz="2400" dirty="0"/>
          </a:p>
          <a:p>
            <a:pPr algn="just">
              <a:lnSpc>
                <a:spcPct val="80000"/>
              </a:lnSpc>
            </a:pPr>
            <a:r>
              <a:rPr lang="zh-CN" altLang="en-US" sz="2400" dirty="0"/>
              <a:t>路由器询问和通告报文 </a:t>
            </a:r>
            <a:endParaRPr lang="en-US" altLang="zh-CN" sz="2400" dirty="0"/>
          </a:p>
          <a:p>
            <a:pPr algn="just">
              <a:lnSpc>
                <a:spcPct val="80000"/>
              </a:lnSpc>
            </a:pPr>
            <a:r>
              <a:rPr lang="zh-CN" altLang="en-US" sz="2400" dirty="0"/>
              <a:t>源点抑制报文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ICMP的报文格式 </a:t>
            </a:r>
            <a:endParaRPr lang="zh-CN" altLang="en-US"/>
          </a:p>
        </p:txBody>
      </p:sp>
      <p:sp>
        <p:nvSpPr>
          <p:cNvPr id="464900" name="Text Box 3"/>
          <p:cNvSpPr txBox="1">
            <a:spLocks noChangeArrowheads="1"/>
          </p:cNvSpPr>
          <p:nvPr/>
        </p:nvSpPr>
        <p:spPr bwMode="auto">
          <a:xfrm>
            <a:off x="1004722" y="1340768"/>
            <a:ext cx="8268758" cy="2409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lt"/>
                <a:ea typeface="+mn-ea"/>
              </a:rPr>
              <a:t>ICMP</a:t>
            </a:r>
            <a:r>
              <a:rPr lang="zh-CN" altLang="en-US" sz="2800" dirty="0">
                <a:latin typeface="+mn-lt"/>
                <a:ea typeface="+mn-ea"/>
              </a:rPr>
              <a:t>（</a:t>
            </a:r>
            <a:r>
              <a:rPr lang="en-US" altLang="zh-CN" sz="2800" dirty="0">
                <a:latin typeface="+mn-lt"/>
                <a:ea typeface="+mn-ea"/>
              </a:rPr>
              <a:t>Internet Control Message Protocol</a:t>
            </a:r>
            <a:r>
              <a:rPr lang="zh-CN" altLang="en-US" sz="2800" dirty="0">
                <a:latin typeface="+mn-lt"/>
                <a:ea typeface="+mn-ea"/>
              </a:rPr>
              <a:t>）是因特网控制报文协议</a:t>
            </a:r>
            <a:r>
              <a:rPr lang="en-US" altLang="zh-CN" sz="2800" dirty="0">
                <a:latin typeface="+mn-lt"/>
                <a:ea typeface="+mn-ea"/>
              </a:rPr>
              <a:t>[RFC792]</a:t>
            </a:r>
            <a:r>
              <a:rPr lang="zh-CN" altLang="en-US" sz="2800" dirty="0">
                <a:latin typeface="+mn-lt"/>
                <a:ea typeface="+mn-ea"/>
              </a:rPr>
              <a:t>的缩写，是因特网的标准协议。</a:t>
            </a:r>
            <a:endParaRPr lang="zh-CN" altLang="en-US" sz="2800" dirty="0">
              <a:latin typeface="+mn-lt"/>
              <a:ea typeface="+mn-ea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lt"/>
                <a:ea typeface="+mn-ea"/>
              </a:rPr>
              <a:t>ICMP</a:t>
            </a:r>
            <a:r>
              <a:rPr lang="zh-CN" altLang="en-US" sz="2800" dirty="0">
                <a:latin typeface="+mn-lt"/>
                <a:ea typeface="+mn-ea"/>
              </a:rPr>
              <a:t>允许路由器或主机报告差错情况和提供有关信息，用以调试、监视网络。</a:t>
            </a:r>
            <a:endParaRPr lang="zh-CN" altLang="en-US" sz="2800" dirty="0">
              <a:latin typeface="+mn-lt"/>
              <a:ea typeface="+mn-ea"/>
            </a:endParaRPr>
          </a:p>
        </p:txBody>
      </p:sp>
      <p:graphicFrame>
        <p:nvGraphicFramePr>
          <p:cNvPr id="369687" name="Group 23"/>
          <p:cNvGraphicFramePr>
            <a:graphicFrameLocks noGrp="1"/>
          </p:cNvGraphicFramePr>
          <p:nvPr/>
        </p:nvGraphicFramePr>
        <p:xfrm>
          <a:off x="1520296" y="3789363"/>
          <a:ext cx="6786298" cy="1243024"/>
        </p:xfrm>
        <a:graphic>
          <a:graphicData uri="http://schemas.openxmlformats.org/drawingml/2006/table">
            <a:tbl>
              <a:tblPr/>
              <a:tblGrid>
                <a:gridCol w="1733550"/>
                <a:gridCol w="1688835"/>
                <a:gridCol w="3363913"/>
              </a:tblGrid>
              <a:tr h="31075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0                           7  8                         15  16                                                       31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650" marB="4565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10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8/0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650" marB="4565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650" marB="456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校验和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650" marB="456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1075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标识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650" marB="4565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序列号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650" marB="456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1075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数据区（可变长）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650" marB="4565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ICMP的报文类型 </a:t>
            </a:r>
            <a:endParaRPr lang="zh-CN" altLang="en-US"/>
          </a:p>
        </p:txBody>
      </p:sp>
      <p:sp>
        <p:nvSpPr>
          <p:cNvPr id="465924" name="Text Box 3"/>
          <p:cNvSpPr txBox="1">
            <a:spLocks noChangeArrowheads="1"/>
          </p:cNvSpPr>
          <p:nvPr/>
        </p:nvSpPr>
        <p:spPr bwMode="auto">
          <a:xfrm>
            <a:off x="1004722" y="1124744"/>
            <a:ext cx="82687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lt"/>
                <a:ea typeface="+mn-ea"/>
              </a:rPr>
              <a:t>ICMP</a:t>
            </a:r>
            <a:r>
              <a:rPr lang="zh-CN" altLang="en-US" sz="2800" dirty="0">
                <a:latin typeface="+mn-lt"/>
                <a:ea typeface="+mn-ea"/>
              </a:rPr>
              <a:t>报文的种类可以分为</a:t>
            </a:r>
            <a:r>
              <a:rPr lang="en-US" altLang="zh-CN" sz="2800" dirty="0">
                <a:latin typeface="+mn-lt"/>
                <a:ea typeface="+mn-ea"/>
              </a:rPr>
              <a:t>ICMP</a:t>
            </a:r>
            <a:r>
              <a:rPr lang="zh-CN" altLang="en-US" sz="2800" dirty="0">
                <a:latin typeface="+mn-lt"/>
                <a:ea typeface="+mn-ea"/>
              </a:rPr>
              <a:t>差错报告报文和</a:t>
            </a:r>
            <a:r>
              <a:rPr lang="en-US" altLang="zh-CN" sz="2800" dirty="0">
                <a:latin typeface="+mn-lt"/>
                <a:ea typeface="+mn-ea"/>
              </a:rPr>
              <a:t>ICMP</a:t>
            </a:r>
            <a:r>
              <a:rPr lang="zh-CN" altLang="en-US" sz="2800" dirty="0">
                <a:latin typeface="+mn-lt"/>
                <a:ea typeface="+mn-ea"/>
              </a:rPr>
              <a:t>询问报文两种</a:t>
            </a:r>
            <a:endParaRPr lang="zh-CN" altLang="en-US" sz="2800" dirty="0">
              <a:latin typeface="+mn-lt"/>
              <a:ea typeface="+mn-ea"/>
            </a:endParaRPr>
          </a:p>
        </p:txBody>
      </p:sp>
      <p:graphicFrame>
        <p:nvGraphicFramePr>
          <p:cNvPr id="375864" name="Group 56"/>
          <p:cNvGraphicFramePr>
            <a:graphicFrameLocks noGrp="1"/>
          </p:cNvGraphicFramePr>
          <p:nvPr/>
        </p:nvGraphicFramePr>
        <p:xfrm>
          <a:off x="547860" y="2535238"/>
          <a:ext cx="9085660" cy="2798766"/>
        </p:xfrm>
        <a:graphic>
          <a:graphicData uri="http://schemas.openxmlformats.org/drawingml/2006/table">
            <a:tbl>
              <a:tblPr/>
              <a:tblGrid>
                <a:gridCol w="1024996"/>
                <a:gridCol w="3384550"/>
                <a:gridCol w="1024996"/>
                <a:gridCol w="3651118"/>
              </a:tblGrid>
              <a:tr h="31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类型值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ICMP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消息类型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类型值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ICMP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消息类型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回送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(Echo)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应答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参数出错报告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目的站点不可达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(Timestamp)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请求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源站点抑制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(Source quench)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(Timestamp)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应答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路由重定向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(Redirect)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信息请求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回送请求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信息应答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路由器询问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地址掩码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(Address mask)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请求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路由器通告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地址掩码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(Address mask)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应答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超时报告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ICMP </a:t>
            </a:r>
            <a:r>
              <a:rPr lang="zh-CN" altLang="en-US" dirty="0"/>
              <a:t>的应用举例</a:t>
            </a:r>
            <a:endParaRPr lang="en-US" altLang="zh-CN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3600" dirty="0">
                <a:solidFill>
                  <a:srgbClr val="FF0000"/>
                </a:solidFill>
              </a:rPr>
              <a:t>分组网间探测</a:t>
            </a:r>
            <a:r>
              <a:rPr lang="en-US" altLang="zh-CN" sz="3600" dirty="0">
                <a:solidFill>
                  <a:srgbClr val="FF0000"/>
                </a:solidFill>
              </a:rPr>
              <a:t>PING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3600" dirty="0">
                <a:solidFill>
                  <a:srgbClr val="FF0000"/>
                </a:solidFill>
              </a:rPr>
              <a:t> (Packet </a:t>
            </a:r>
            <a:r>
              <a:rPr lang="en-US" altLang="zh-CN" sz="3600" dirty="0" err="1">
                <a:solidFill>
                  <a:srgbClr val="FF0000"/>
                </a:solidFill>
              </a:rPr>
              <a:t>InterNet</a:t>
            </a:r>
            <a:r>
              <a:rPr lang="en-US" altLang="zh-CN" sz="3600" dirty="0">
                <a:solidFill>
                  <a:srgbClr val="FF0000"/>
                </a:solidFill>
              </a:rPr>
              <a:t> Groper) 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PING </a:t>
            </a:r>
            <a:r>
              <a:rPr lang="zh-CN" altLang="en-US" dirty="0">
                <a:solidFill>
                  <a:srgbClr val="0000FF"/>
                </a:solidFill>
              </a:rPr>
              <a:t>用来测试两个主机之间的连通性。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/>
              <a:t>PING </a:t>
            </a:r>
            <a:r>
              <a:rPr lang="zh-CN" altLang="en-US" dirty="0"/>
              <a:t>使用了 </a:t>
            </a:r>
            <a:r>
              <a:rPr lang="en-US" altLang="zh-CN" dirty="0"/>
              <a:t>ICMP </a:t>
            </a:r>
            <a:r>
              <a:rPr lang="zh-CN" altLang="en-US" dirty="0"/>
              <a:t>回送请求与回送回答报文。</a:t>
            </a:r>
            <a:endParaRPr lang="zh-CN" altLang="en-US" dirty="0"/>
          </a:p>
          <a:p>
            <a:r>
              <a:rPr lang="en-US" altLang="zh-CN" dirty="0"/>
              <a:t>PING </a:t>
            </a:r>
            <a:r>
              <a:rPr lang="zh-CN" altLang="en-US" dirty="0"/>
              <a:t>是应用层直接使用网络层 </a:t>
            </a:r>
            <a:r>
              <a:rPr lang="en-US" altLang="zh-CN" dirty="0"/>
              <a:t>ICMP </a:t>
            </a:r>
            <a:r>
              <a:rPr lang="zh-CN" altLang="en-US" dirty="0"/>
              <a:t>的例子，它没有通过运输层的 </a:t>
            </a:r>
            <a:r>
              <a:rPr lang="en-US" altLang="zh-CN" dirty="0"/>
              <a:t>TCP </a:t>
            </a:r>
            <a:r>
              <a:rPr lang="zh-CN" altLang="en-US" dirty="0"/>
              <a:t>或</a:t>
            </a:r>
            <a:r>
              <a:rPr lang="en-US" altLang="zh-CN" dirty="0"/>
              <a:t>UDP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ping命令 </a:t>
            </a:r>
            <a:endParaRPr lang="zh-CN" altLang="en-US"/>
          </a:p>
        </p:txBody>
      </p:sp>
      <p:sp>
        <p:nvSpPr>
          <p:cNvPr id="466948" name="Text Box 3"/>
          <p:cNvSpPr txBox="1">
            <a:spLocks noChangeArrowheads="1"/>
          </p:cNvSpPr>
          <p:nvPr/>
        </p:nvSpPr>
        <p:spPr bwMode="auto">
          <a:xfrm>
            <a:off x="818621" y="1196752"/>
            <a:ext cx="8736542" cy="447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lt"/>
                <a:ea typeface="+mn-ea"/>
              </a:rPr>
              <a:t>Ping</a:t>
            </a:r>
            <a:r>
              <a:rPr lang="zh-CN" altLang="en-US" sz="2800" dirty="0">
                <a:latin typeface="+mn-lt"/>
                <a:ea typeface="+mn-ea"/>
              </a:rPr>
              <a:t>命令是调试网络常用的工具之一，通过发出</a:t>
            </a:r>
            <a:r>
              <a:rPr lang="en-US" altLang="zh-CN" sz="2800" dirty="0">
                <a:latin typeface="+mn-lt"/>
                <a:ea typeface="+mn-ea"/>
              </a:rPr>
              <a:t>ICMP Echo</a:t>
            </a:r>
            <a:r>
              <a:rPr lang="zh-CN" altLang="en-US" sz="2800" dirty="0">
                <a:latin typeface="+mn-lt"/>
                <a:ea typeface="+mn-ea"/>
              </a:rPr>
              <a:t>请求报文并监听其回应来检测网络的连通性。</a:t>
            </a:r>
            <a:endParaRPr lang="en-US" altLang="zh-CN" sz="2800" dirty="0">
              <a:latin typeface="+mn-lt"/>
              <a:ea typeface="+mn-ea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endParaRPr lang="zh-CN" altLang="en-US" sz="2800" dirty="0">
              <a:latin typeface="+mn-lt"/>
              <a:ea typeface="+mn-ea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Blip>
                <a:blip r:embed="rId1"/>
              </a:buBlip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</a:rPr>
              <a:t>-t </a:t>
            </a:r>
            <a:r>
              <a:rPr lang="zh-CN" altLang="en-US" sz="2000" dirty="0">
                <a:latin typeface="+mn-lt"/>
                <a:ea typeface="+mn-ea"/>
              </a:rPr>
              <a:t>：不断向目标主机发送回送请求报文 ，直到用户中断（</a:t>
            </a:r>
            <a:r>
              <a:rPr lang="en-US" altLang="zh-CN" sz="2000" dirty="0" err="1">
                <a:latin typeface="+mn-lt"/>
                <a:ea typeface="+mn-ea"/>
              </a:rPr>
              <a:t>Ctrl+C</a:t>
            </a:r>
            <a:r>
              <a:rPr lang="zh-CN" altLang="en-US" sz="2000" dirty="0">
                <a:latin typeface="+mn-lt"/>
                <a:ea typeface="+mn-ea"/>
              </a:rPr>
              <a:t>）；</a:t>
            </a:r>
            <a:endParaRPr lang="zh-CN" altLang="en-US" sz="2000" dirty="0">
              <a:latin typeface="+mn-lt"/>
              <a:ea typeface="+mn-ea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</a:rPr>
              <a:t>-n </a:t>
            </a:r>
            <a:r>
              <a:rPr lang="en-US" altLang="zh-CN" sz="2000" i="1" dirty="0">
                <a:latin typeface="+mn-lt"/>
                <a:ea typeface="+mn-ea"/>
              </a:rPr>
              <a:t>count</a:t>
            </a:r>
            <a:r>
              <a:rPr lang="zh-CN" altLang="en-US" sz="2000" dirty="0">
                <a:latin typeface="+mn-lt"/>
                <a:ea typeface="+mn-ea"/>
              </a:rPr>
              <a:t>： 由</a:t>
            </a:r>
            <a:r>
              <a:rPr lang="en-US" altLang="zh-CN" sz="2000" i="1" dirty="0">
                <a:latin typeface="+mn-lt"/>
                <a:ea typeface="+mn-ea"/>
              </a:rPr>
              <a:t>count</a:t>
            </a:r>
            <a:r>
              <a:rPr lang="zh-CN" altLang="en-US" sz="2000" dirty="0">
                <a:latin typeface="+mn-lt"/>
                <a:ea typeface="+mn-ea"/>
              </a:rPr>
              <a:t>指定要</a:t>
            </a:r>
            <a:r>
              <a:rPr lang="en-US" altLang="zh-CN" sz="2000" dirty="0">
                <a:latin typeface="+mn-lt"/>
                <a:ea typeface="+mn-ea"/>
              </a:rPr>
              <a:t>Ping</a:t>
            </a:r>
            <a:r>
              <a:rPr lang="zh-CN" altLang="en-US" sz="2000" dirty="0">
                <a:latin typeface="+mn-lt"/>
                <a:ea typeface="+mn-ea"/>
              </a:rPr>
              <a:t>多少次，缺省值为</a:t>
            </a:r>
            <a:r>
              <a:rPr lang="en-US" altLang="zh-CN" sz="2000" dirty="0">
                <a:latin typeface="+mn-lt"/>
                <a:ea typeface="+mn-ea"/>
              </a:rPr>
              <a:t>4</a:t>
            </a:r>
            <a:r>
              <a:rPr lang="zh-CN" altLang="en-US" sz="2000" dirty="0">
                <a:latin typeface="+mn-lt"/>
                <a:ea typeface="+mn-ea"/>
              </a:rPr>
              <a:t>；</a:t>
            </a:r>
            <a:endParaRPr lang="zh-CN" altLang="en-US" sz="2000" dirty="0">
              <a:latin typeface="+mn-lt"/>
              <a:ea typeface="+mn-ea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</a:rPr>
              <a:t>-l </a:t>
            </a:r>
            <a:r>
              <a:rPr lang="en-US" altLang="zh-CN" sz="2000" i="1" dirty="0">
                <a:latin typeface="+mn-lt"/>
                <a:ea typeface="+mn-ea"/>
              </a:rPr>
              <a:t>size</a:t>
            </a:r>
            <a:r>
              <a:rPr lang="zh-CN" altLang="en-US" sz="2000" dirty="0">
                <a:latin typeface="+mn-lt"/>
                <a:ea typeface="+mn-ea"/>
              </a:rPr>
              <a:t>： 指定数据包大小 ，默认为 </a:t>
            </a:r>
            <a:r>
              <a:rPr lang="en-US" altLang="zh-CN" sz="2000" dirty="0">
                <a:latin typeface="+mn-lt"/>
                <a:ea typeface="+mn-ea"/>
              </a:rPr>
              <a:t>32 </a:t>
            </a:r>
            <a:r>
              <a:rPr lang="zh-CN" altLang="en-US" sz="2000" dirty="0">
                <a:latin typeface="+mn-lt"/>
                <a:ea typeface="+mn-ea"/>
              </a:rPr>
              <a:t>字节，最大值是</a:t>
            </a:r>
            <a:r>
              <a:rPr lang="en-US" altLang="zh-CN" sz="2000" dirty="0">
                <a:latin typeface="+mn-lt"/>
                <a:ea typeface="+mn-ea"/>
              </a:rPr>
              <a:t>65,527</a:t>
            </a:r>
            <a:r>
              <a:rPr lang="zh-CN" altLang="en-US" sz="2000" dirty="0">
                <a:latin typeface="+mn-lt"/>
                <a:ea typeface="+mn-ea"/>
              </a:rPr>
              <a:t>；</a:t>
            </a:r>
            <a:endParaRPr lang="zh-CN" altLang="en-US" sz="2000" dirty="0">
              <a:latin typeface="+mn-lt"/>
              <a:ea typeface="+mn-ea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</a:rPr>
              <a:t>-w </a:t>
            </a:r>
            <a:r>
              <a:rPr lang="en-US" altLang="zh-CN" sz="2000" i="1" dirty="0">
                <a:latin typeface="+mn-lt"/>
                <a:ea typeface="+mn-ea"/>
              </a:rPr>
              <a:t>timeout</a:t>
            </a:r>
            <a:r>
              <a:rPr lang="zh-CN" altLang="en-US" sz="2000" dirty="0">
                <a:latin typeface="+mn-lt"/>
                <a:ea typeface="+mn-ea"/>
              </a:rPr>
              <a:t>：指定超时间隔，单位为毫秒，默认是</a:t>
            </a:r>
            <a:r>
              <a:rPr lang="en-US" altLang="zh-CN" sz="2000" dirty="0">
                <a:latin typeface="+mn-lt"/>
                <a:ea typeface="+mn-ea"/>
              </a:rPr>
              <a:t>4000</a:t>
            </a:r>
            <a:r>
              <a:rPr lang="zh-CN" altLang="en-US" sz="2000" dirty="0">
                <a:latin typeface="+mn-lt"/>
                <a:ea typeface="+mn-ea"/>
              </a:rPr>
              <a:t>毫秒；</a:t>
            </a:r>
            <a:endParaRPr lang="zh-CN" altLang="en-US" sz="2000" dirty="0">
              <a:latin typeface="+mn-lt"/>
              <a:ea typeface="+mn-ea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n-lt"/>
                <a:ea typeface="+mn-ea"/>
              </a:rPr>
              <a:t>target_name</a:t>
            </a:r>
            <a:r>
              <a:rPr lang="zh-CN" altLang="en-US" sz="2000" dirty="0">
                <a:latin typeface="+mn-lt"/>
                <a:ea typeface="+mn-ea"/>
              </a:rPr>
              <a:t>：指定要 </a:t>
            </a:r>
            <a:r>
              <a:rPr lang="en-US" altLang="zh-CN" sz="2000" dirty="0">
                <a:latin typeface="+mn-lt"/>
                <a:ea typeface="+mn-ea"/>
              </a:rPr>
              <a:t>ping </a:t>
            </a:r>
            <a:r>
              <a:rPr lang="zh-CN" altLang="en-US" sz="2000" dirty="0">
                <a:latin typeface="+mn-lt"/>
                <a:ea typeface="+mn-ea"/>
              </a:rPr>
              <a:t>的远程计算机。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920552" y="2132856"/>
            <a:ext cx="8580040" cy="11969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342900" algn="l"/>
              </a:tabLst>
              <a:defRPr/>
            </a:pP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ping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[-t] [-a] [-n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[-l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[-f] [-i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TTL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[-v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  <a:buNone/>
              <a:tabLst>
                <a:tab pos="342900" algn="l"/>
              </a:tabLs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[-r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[-s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[[-j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host-list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| [-k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host-list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]] [-w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timeout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target_name</a:t>
            </a:r>
            <a:endParaRPr lang="en-US" altLang="zh-CN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/>
              <a:t>PING </a:t>
            </a:r>
            <a:r>
              <a:rPr lang="zh-CN" altLang="en-US" sz="4000"/>
              <a:t>的应用举例</a:t>
            </a:r>
            <a:endParaRPr lang="zh-CN" altLang="en-US" sz="4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pic>
        <p:nvPicPr>
          <p:cNvPr id="993284" name="Picture 4" descr="2006-2-19-p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5"/>
          <a:stretch>
            <a:fillRect/>
          </a:stretch>
        </p:blipFill>
        <p:spPr bwMode="auto">
          <a:xfrm>
            <a:off x="488504" y="1412776"/>
            <a:ext cx="9217024" cy="36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648744" y="5157192"/>
            <a:ext cx="5298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用</a:t>
            </a:r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 PING </a:t>
            </a:r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测试主机的连通性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IP和ICMP协议分析</a:t>
            </a:r>
            <a:endParaRPr lang="zh-CN" altLang="en-US"/>
          </a:p>
        </p:txBody>
      </p:sp>
      <p:grpSp>
        <p:nvGrpSpPr>
          <p:cNvPr id="468996" name="Group 66"/>
          <p:cNvGrpSpPr/>
          <p:nvPr/>
        </p:nvGrpSpPr>
        <p:grpSpPr bwMode="auto">
          <a:xfrm>
            <a:off x="741232" y="1412875"/>
            <a:ext cx="7644473" cy="1620838"/>
            <a:chOff x="431" y="890"/>
            <a:chExt cx="4445" cy="1021"/>
          </a:xfrm>
        </p:grpSpPr>
        <p:sp>
          <p:nvSpPr>
            <p:cNvPr id="469049" name="Line 67"/>
            <p:cNvSpPr>
              <a:spLocks noChangeShapeType="1"/>
            </p:cNvSpPr>
            <p:nvPr/>
          </p:nvSpPr>
          <p:spPr bwMode="auto">
            <a:xfrm>
              <a:off x="1066" y="1344"/>
              <a:ext cx="3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9050" name="Group 68"/>
            <p:cNvGrpSpPr/>
            <p:nvPr/>
          </p:nvGrpSpPr>
          <p:grpSpPr bwMode="auto">
            <a:xfrm>
              <a:off x="1791" y="890"/>
              <a:ext cx="1860" cy="971"/>
              <a:chOff x="2526" y="2804"/>
              <a:chExt cx="680" cy="472"/>
            </a:xfrm>
          </p:grpSpPr>
          <p:sp>
            <p:nvSpPr>
              <p:cNvPr id="469056" name="Freeform 69"/>
              <p:cNvSpPr/>
              <p:nvPr/>
            </p:nvSpPr>
            <p:spPr bwMode="auto">
              <a:xfrm>
                <a:off x="2526" y="2804"/>
                <a:ext cx="680" cy="472"/>
              </a:xfrm>
              <a:custGeom>
                <a:avLst/>
                <a:gdLst>
                  <a:gd name="T0" fmla="*/ 0 w 2041"/>
                  <a:gd name="T1" fmla="*/ 0 h 1417"/>
                  <a:gd name="T2" fmla="*/ 0 w 2041"/>
                  <a:gd name="T3" fmla="*/ 0 h 1417"/>
                  <a:gd name="T4" fmla="*/ 0 w 2041"/>
                  <a:gd name="T5" fmla="*/ 0 h 1417"/>
                  <a:gd name="T6" fmla="*/ 0 w 2041"/>
                  <a:gd name="T7" fmla="*/ 0 h 1417"/>
                  <a:gd name="T8" fmla="*/ 0 w 2041"/>
                  <a:gd name="T9" fmla="*/ 0 h 1417"/>
                  <a:gd name="T10" fmla="*/ 0 w 2041"/>
                  <a:gd name="T11" fmla="*/ 0 h 1417"/>
                  <a:gd name="T12" fmla="*/ 0 w 2041"/>
                  <a:gd name="T13" fmla="*/ 0 h 1417"/>
                  <a:gd name="T14" fmla="*/ 0 w 2041"/>
                  <a:gd name="T15" fmla="*/ 0 h 1417"/>
                  <a:gd name="T16" fmla="*/ 0 w 2041"/>
                  <a:gd name="T17" fmla="*/ 0 h 1417"/>
                  <a:gd name="T18" fmla="*/ 0 w 2041"/>
                  <a:gd name="T19" fmla="*/ 0 h 1417"/>
                  <a:gd name="T20" fmla="*/ 0 w 2041"/>
                  <a:gd name="T21" fmla="*/ 0 h 1417"/>
                  <a:gd name="T22" fmla="*/ 0 w 2041"/>
                  <a:gd name="T23" fmla="*/ 0 h 1417"/>
                  <a:gd name="T24" fmla="*/ 0 w 2041"/>
                  <a:gd name="T25" fmla="*/ 0 h 1417"/>
                  <a:gd name="T26" fmla="*/ 0 w 2041"/>
                  <a:gd name="T27" fmla="*/ 0 h 1417"/>
                  <a:gd name="T28" fmla="*/ 0 w 2041"/>
                  <a:gd name="T29" fmla="*/ 0 h 1417"/>
                  <a:gd name="T30" fmla="*/ 0 w 2041"/>
                  <a:gd name="T31" fmla="*/ 0 h 1417"/>
                  <a:gd name="T32" fmla="*/ 0 w 2041"/>
                  <a:gd name="T33" fmla="*/ 0 h 1417"/>
                  <a:gd name="T34" fmla="*/ 0 w 2041"/>
                  <a:gd name="T35" fmla="*/ 0 h 1417"/>
                  <a:gd name="T36" fmla="*/ 0 w 2041"/>
                  <a:gd name="T37" fmla="*/ 0 h 1417"/>
                  <a:gd name="T38" fmla="*/ 0 w 2041"/>
                  <a:gd name="T39" fmla="*/ 0 h 1417"/>
                  <a:gd name="T40" fmla="*/ 0 w 2041"/>
                  <a:gd name="T41" fmla="*/ 0 h 1417"/>
                  <a:gd name="T42" fmla="*/ 0 w 2041"/>
                  <a:gd name="T43" fmla="*/ 0 h 1417"/>
                  <a:gd name="T44" fmla="*/ 0 w 2041"/>
                  <a:gd name="T45" fmla="*/ 0 h 1417"/>
                  <a:gd name="T46" fmla="*/ 0 w 2041"/>
                  <a:gd name="T47" fmla="*/ 0 h 1417"/>
                  <a:gd name="T48" fmla="*/ 0 w 2041"/>
                  <a:gd name="T49" fmla="*/ 0 h 1417"/>
                  <a:gd name="T50" fmla="*/ 0 w 2041"/>
                  <a:gd name="T51" fmla="*/ 0 h 1417"/>
                  <a:gd name="T52" fmla="*/ 0 w 2041"/>
                  <a:gd name="T53" fmla="*/ 0 h 1417"/>
                  <a:gd name="T54" fmla="*/ 0 w 2041"/>
                  <a:gd name="T55" fmla="*/ 0 h 1417"/>
                  <a:gd name="T56" fmla="*/ 0 w 2041"/>
                  <a:gd name="T57" fmla="*/ 0 h 1417"/>
                  <a:gd name="T58" fmla="*/ 0 w 2041"/>
                  <a:gd name="T59" fmla="*/ 0 h 1417"/>
                  <a:gd name="T60" fmla="*/ 0 w 2041"/>
                  <a:gd name="T61" fmla="*/ 0 h 1417"/>
                  <a:gd name="T62" fmla="*/ 0 w 2041"/>
                  <a:gd name="T63" fmla="*/ 0 h 1417"/>
                  <a:gd name="T64" fmla="*/ 0 w 2041"/>
                  <a:gd name="T65" fmla="*/ 0 h 1417"/>
                  <a:gd name="T66" fmla="*/ 0 w 2041"/>
                  <a:gd name="T67" fmla="*/ 0 h 1417"/>
                  <a:gd name="T68" fmla="*/ 0 w 2041"/>
                  <a:gd name="T69" fmla="*/ 0 h 1417"/>
                  <a:gd name="T70" fmla="*/ 0 w 2041"/>
                  <a:gd name="T71" fmla="*/ 0 h 1417"/>
                  <a:gd name="T72" fmla="*/ 0 w 2041"/>
                  <a:gd name="T73" fmla="*/ 0 h 1417"/>
                  <a:gd name="T74" fmla="*/ 0 w 2041"/>
                  <a:gd name="T75" fmla="*/ 0 h 1417"/>
                  <a:gd name="T76" fmla="*/ 0 w 2041"/>
                  <a:gd name="T77" fmla="*/ 0 h 1417"/>
                  <a:gd name="T78" fmla="*/ 0 w 2041"/>
                  <a:gd name="T79" fmla="*/ 0 h 1417"/>
                  <a:gd name="T80" fmla="*/ 0 w 2041"/>
                  <a:gd name="T81" fmla="*/ 0 h 1417"/>
                  <a:gd name="T82" fmla="*/ 0 w 2041"/>
                  <a:gd name="T83" fmla="*/ 0 h 1417"/>
                  <a:gd name="T84" fmla="*/ 0 w 2041"/>
                  <a:gd name="T85" fmla="*/ 0 h 1417"/>
                  <a:gd name="T86" fmla="*/ 0 w 2041"/>
                  <a:gd name="T87" fmla="*/ 0 h 1417"/>
                  <a:gd name="T88" fmla="*/ 0 w 2041"/>
                  <a:gd name="T89" fmla="*/ 0 h 1417"/>
                  <a:gd name="T90" fmla="*/ 0 w 2041"/>
                  <a:gd name="T91" fmla="*/ 0 h 1417"/>
                  <a:gd name="T92" fmla="*/ 0 w 2041"/>
                  <a:gd name="T93" fmla="*/ 0 h 1417"/>
                  <a:gd name="T94" fmla="*/ 0 w 2041"/>
                  <a:gd name="T95" fmla="*/ 0 h 1417"/>
                  <a:gd name="T96" fmla="*/ 0 w 2041"/>
                  <a:gd name="T97" fmla="*/ 0 h 1417"/>
                  <a:gd name="T98" fmla="*/ 0 w 2041"/>
                  <a:gd name="T99" fmla="*/ 0 h 1417"/>
                  <a:gd name="T100" fmla="*/ 0 w 2041"/>
                  <a:gd name="T101" fmla="*/ 0 h 1417"/>
                  <a:gd name="T102" fmla="*/ 0 w 2041"/>
                  <a:gd name="T103" fmla="*/ 0 h 1417"/>
                  <a:gd name="T104" fmla="*/ 0 w 2041"/>
                  <a:gd name="T105" fmla="*/ 0 h 1417"/>
                  <a:gd name="T106" fmla="*/ 0 w 2041"/>
                  <a:gd name="T107" fmla="*/ 0 h 1417"/>
                  <a:gd name="T108" fmla="*/ 0 w 2041"/>
                  <a:gd name="T109" fmla="*/ 0 h 1417"/>
                  <a:gd name="T110" fmla="*/ 0 w 2041"/>
                  <a:gd name="T111" fmla="*/ 0 h 1417"/>
                  <a:gd name="T112" fmla="*/ 0 w 2041"/>
                  <a:gd name="T113" fmla="*/ 0 h 1417"/>
                  <a:gd name="T114" fmla="*/ 0 w 2041"/>
                  <a:gd name="T115" fmla="*/ 0 h 1417"/>
                  <a:gd name="T116" fmla="*/ 0 w 2041"/>
                  <a:gd name="T117" fmla="*/ 0 h 1417"/>
                  <a:gd name="T118" fmla="*/ 0 w 2041"/>
                  <a:gd name="T119" fmla="*/ 0 h 141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041" h="1417">
                    <a:moveTo>
                      <a:pt x="237" y="1062"/>
                    </a:moveTo>
                    <a:lnTo>
                      <a:pt x="239" y="1067"/>
                    </a:lnTo>
                    <a:lnTo>
                      <a:pt x="239" y="1071"/>
                    </a:lnTo>
                    <a:lnTo>
                      <a:pt x="240" y="1074"/>
                    </a:lnTo>
                    <a:lnTo>
                      <a:pt x="242" y="1078"/>
                    </a:lnTo>
                    <a:lnTo>
                      <a:pt x="242" y="1081"/>
                    </a:lnTo>
                    <a:lnTo>
                      <a:pt x="243" y="1085"/>
                    </a:lnTo>
                    <a:lnTo>
                      <a:pt x="245" y="1088"/>
                    </a:lnTo>
                    <a:lnTo>
                      <a:pt x="246" y="1093"/>
                    </a:lnTo>
                    <a:lnTo>
                      <a:pt x="247" y="1096"/>
                    </a:lnTo>
                    <a:lnTo>
                      <a:pt x="249" y="1100"/>
                    </a:lnTo>
                    <a:lnTo>
                      <a:pt x="250" y="1104"/>
                    </a:lnTo>
                    <a:lnTo>
                      <a:pt x="252" y="1107"/>
                    </a:lnTo>
                    <a:lnTo>
                      <a:pt x="253" y="1111"/>
                    </a:lnTo>
                    <a:lnTo>
                      <a:pt x="255" y="1114"/>
                    </a:lnTo>
                    <a:lnTo>
                      <a:pt x="258" y="1119"/>
                    </a:lnTo>
                    <a:lnTo>
                      <a:pt x="259" y="1121"/>
                    </a:lnTo>
                    <a:lnTo>
                      <a:pt x="263" y="1130"/>
                    </a:lnTo>
                    <a:lnTo>
                      <a:pt x="268" y="1137"/>
                    </a:lnTo>
                    <a:lnTo>
                      <a:pt x="273" y="1145"/>
                    </a:lnTo>
                    <a:lnTo>
                      <a:pt x="279" y="1152"/>
                    </a:lnTo>
                    <a:lnTo>
                      <a:pt x="285" y="1159"/>
                    </a:lnTo>
                    <a:lnTo>
                      <a:pt x="291" y="1166"/>
                    </a:lnTo>
                    <a:lnTo>
                      <a:pt x="296" y="1172"/>
                    </a:lnTo>
                    <a:lnTo>
                      <a:pt x="304" y="1179"/>
                    </a:lnTo>
                    <a:lnTo>
                      <a:pt x="311" y="1185"/>
                    </a:lnTo>
                    <a:lnTo>
                      <a:pt x="317" y="1191"/>
                    </a:lnTo>
                    <a:lnTo>
                      <a:pt x="325" y="1196"/>
                    </a:lnTo>
                    <a:lnTo>
                      <a:pt x="332" y="1201"/>
                    </a:lnTo>
                    <a:lnTo>
                      <a:pt x="340" y="1206"/>
                    </a:lnTo>
                    <a:lnTo>
                      <a:pt x="347" y="1211"/>
                    </a:lnTo>
                    <a:lnTo>
                      <a:pt x="355" y="1215"/>
                    </a:lnTo>
                    <a:lnTo>
                      <a:pt x="363" y="1219"/>
                    </a:lnTo>
                    <a:lnTo>
                      <a:pt x="371" y="1222"/>
                    </a:lnTo>
                    <a:lnTo>
                      <a:pt x="380" y="1225"/>
                    </a:lnTo>
                    <a:lnTo>
                      <a:pt x="388" y="1229"/>
                    </a:lnTo>
                    <a:lnTo>
                      <a:pt x="397" y="1232"/>
                    </a:lnTo>
                    <a:lnTo>
                      <a:pt x="406" y="1234"/>
                    </a:lnTo>
                    <a:lnTo>
                      <a:pt x="414" y="1237"/>
                    </a:lnTo>
                    <a:lnTo>
                      <a:pt x="423" y="1238"/>
                    </a:lnTo>
                    <a:lnTo>
                      <a:pt x="432" y="1240"/>
                    </a:lnTo>
                    <a:lnTo>
                      <a:pt x="440" y="1241"/>
                    </a:lnTo>
                    <a:lnTo>
                      <a:pt x="449" y="1241"/>
                    </a:lnTo>
                    <a:lnTo>
                      <a:pt x="458" y="1242"/>
                    </a:lnTo>
                    <a:lnTo>
                      <a:pt x="468" y="1242"/>
                    </a:lnTo>
                    <a:lnTo>
                      <a:pt x="476" y="1241"/>
                    </a:lnTo>
                    <a:lnTo>
                      <a:pt x="485" y="1241"/>
                    </a:lnTo>
                    <a:lnTo>
                      <a:pt x="494" y="1240"/>
                    </a:lnTo>
                    <a:lnTo>
                      <a:pt x="502" y="1238"/>
                    </a:lnTo>
                    <a:lnTo>
                      <a:pt x="506" y="1247"/>
                    </a:lnTo>
                    <a:lnTo>
                      <a:pt x="512" y="1257"/>
                    </a:lnTo>
                    <a:lnTo>
                      <a:pt x="518" y="1265"/>
                    </a:lnTo>
                    <a:lnTo>
                      <a:pt x="524" y="1274"/>
                    </a:lnTo>
                    <a:lnTo>
                      <a:pt x="531" y="1283"/>
                    </a:lnTo>
                    <a:lnTo>
                      <a:pt x="538" y="1290"/>
                    </a:lnTo>
                    <a:lnTo>
                      <a:pt x="547" y="1299"/>
                    </a:lnTo>
                    <a:lnTo>
                      <a:pt x="555" y="1306"/>
                    </a:lnTo>
                    <a:lnTo>
                      <a:pt x="564" y="1314"/>
                    </a:lnTo>
                    <a:lnTo>
                      <a:pt x="573" y="1322"/>
                    </a:lnTo>
                    <a:lnTo>
                      <a:pt x="583" y="1329"/>
                    </a:lnTo>
                    <a:lnTo>
                      <a:pt x="593" y="1336"/>
                    </a:lnTo>
                    <a:lnTo>
                      <a:pt x="604" y="1343"/>
                    </a:lnTo>
                    <a:lnTo>
                      <a:pt x="614" y="1349"/>
                    </a:lnTo>
                    <a:lnTo>
                      <a:pt x="626" y="1356"/>
                    </a:lnTo>
                    <a:lnTo>
                      <a:pt x="637" y="1362"/>
                    </a:lnTo>
                    <a:lnTo>
                      <a:pt x="650" y="1368"/>
                    </a:lnTo>
                    <a:lnTo>
                      <a:pt x="663" y="1373"/>
                    </a:lnTo>
                    <a:lnTo>
                      <a:pt x="676" y="1378"/>
                    </a:lnTo>
                    <a:lnTo>
                      <a:pt x="689" y="1384"/>
                    </a:lnTo>
                    <a:lnTo>
                      <a:pt x="702" y="1388"/>
                    </a:lnTo>
                    <a:lnTo>
                      <a:pt x="717" y="1392"/>
                    </a:lnTo>
                    <a:lnTo>
                      <a:pt x="731" y="1396"/>
                    </a:lnTo>
                    <a:lnTo>
                      <a:pt x="745" y="1399"/>
                    </a:lnTo>
                    <a:lnTo>
                      <a:pt x="760" y="1402"/>
                    </a:lnTo>
                    <a:lnTo>
                      <a:pt x="776" y="1405"/>
                    </a:lnTo>
                    <a:lnTo>
                      <a:pt x="790" y="1408"/>
                    </a:lnTo>
                    <a:lnTo>
                      <a:pt x="806" y="1411"/>
                    </a:lnTo>
                    <a:lnTo>
                      <a:pt x="822" y="1412"/>
                    </a:lnTo>
                    <a:lnTo>
                      <a:pt x="838" y="1414"/>
                    </a:lnTo>
                    <a:lnTo>
                      <a:pt x="853" y="1415"/>
                    </a:lnTo>
                    <a:lnTo>
                      <a:pt x="871" y="1415"/>
                    </a:lnTo>
                    <a:lnTo>
                      <a:pt x="884" y="1417"/>
                    </a:lnTo>
                    <a:lnTo>
                      <a:pt x="898" y="1417"/>
                    </a:lnTo>
                    <a:lnTo>
                      <a:pt x="911" y="1415"/>
                    </a:lnTo>
                    <a:lnTo>
                      <a:pt x="924" y="1415"/>
                    </a:lnTo>
                    <a:lnTo>
                      <a:pt x="937" y="1415"/>
                    </a:lnTo>
                    <a:lnTo>
                      <a:pt x="951" y="1414"/>
                    </a:lnTo>
                    <a:lnTo>
                      <a:pt x="963" y="1412"/>
                    </a:lnTo>
                    <a:lnTo>
                      <a:pt x="976" y="1411"/>
                    </a:lnTo>
                    <a:lnTo>
                      <a:pt x="989" y="1408"/>
                    </a:lnTo>
                    <a:lnTo>
                      <a:pt x="1002" y="1407"/>
                    </a:lnTo>
                    <a:lnTo>
                      <a:pt x="1013" y="1404"/>
                    </a:lnTo>
                    <a:lnTo>
                      <a:pt x="1026" y="1402"/>
                    </a:lnTo>
                    <a:lnTo>
                      <a:pt x="1038" y="1399"/>
                    </a:lnTo>
                    <a:lnTo>
                      <a:pt x="1049" y="1395"/>
                    </a:lnTo>
                    <a:lnTo>
                      <a:pt x="1061" y="1392"/>
                    </a:lnTo>
                    <a:lnTo>
                      <a:pt x="1072" y="1389"/>
                    </a:lnTo>
                    <a:lnTo>
                      <a:pt x="1084" y="1385"/>
                    </a:lnTo>
                    <a:lnTo>
                      <a:pt x="1094" y="1381"/>
                    </a:lnTo>
                    <a:lnTo>
                      <a:pt x="1105" y="1378"/>
                    </a:lnTo>
                    <a:lnTo>
                      <a:pt x="1115" y="1373"/>
                    </a:lnTo>
                    <a:lnTo>
                      <a:pt x="1125" y="1368"/>
                    </a:lnTo>
                    <a:lnTo>
                      <a:pt x="1135" y="1363"/>
                    </a:lnTo>
                    <a:lnTo>
                      <a:pt x="1144" y="1359"/>
                    </a:lnTo>
                    <a:lnTo>
                      <a:pt x="1154" y="1353"/>
                    </a:lnTo>
                    <a:lnTo>
                      <a:pt x="1163" y="1348"/>
                    </a:lnTo>
                    <a:lnTo>
                      <a:pt x="1171" y="1343"/>
                    </a:lnTo>
                    <a:lnTo>
                      <a:pt x="1180" y="1337"/>
                    </a:lnTo>
                    <a:lnTo>
                      <a:pt x="1189" y="1332"/>
                    </a:lnTo>
                    <a:lnTo>
                      <a:pt x="1196" y="1324"/>
                    </a:lnTo>
                    <a:lnTo>
                      <a:pt x="1203" y="1319"/>
                    </a:lnTo>
                    <a:lnTo>
                      <a:pt x="1210" y="1313"/>
                    </a:lnTo>
                    <a:lnTo>
                      <a:pt x="1217" y="1306"/>
                    </a:lnTo>
                    <a:lnTo>
                      <a:pt x="1219" y="1306"/>
                    </a:lnTo>
                    <a:lnTo>
                      <a:pt x="1222" y="1306"/>
                    </a:lnTo>
                    <a:lnTo>
                      <a:pt x="1223" y="1306"/>
                    </a:lnTo>
                    <a:lnTo>
                      <a:pt x="1225" y="1304"/>
                    </a:lnTo>
                    <a:lnTo>
                      <a:pt x="1228" y="1304"/>
                    </a:lnTo>
                    <a:lnTo>
                      <a:pt x="1229" y="1304"/>
                    </a:lnTo>
                    <a:lnTo>
                      <a:pt x="1232" y="1304"/>
                    </a:lnTo>
                    <a:lnTo>
                      <a:pt x="1233" y="1304"/>
                    </a:lnTo>
                    <a:lnTo>
                      <a:pt x="1238" y="1307"/>
                    </a:lnTo>
                    <a:lnTo>
                      <a:pt x="1243" y="1310"/>
                    </a:lnTo>
                    <a:lnTo>
                      <a:pt x="1248" y="1313"/>
                    </a:lnTo>
                    <a:lnTo>
                      <a:pt x="1253" y="1316"/>
                    </a:lnTo>
                    <a:lnTo>
                      <a:pt x="1258" y="1319"/>
                    </a:lnTo>
                    <a:lnTo>
                      <a:pt x="1264" y="1322"/>
                    </a:lnTo>
                    <a:lnTo>
                      <a:pt x="1269" y="1324"/>
                    </a:lnTo>
                    <a:lnTo>
                      <a:pt x="1275" y="1327"/>
                    </a:lnTo>
                    <a:lnTo>
                      <a:pt x="1279" y="1329"/>
                    </a:lnTo>
                    <a:lnTo>
                      <a:pt x="1285" y="1332"/>
                    </a:lnTo>
                    <a:lnTo>
                      <a:pt x="1291" y="1335"/>
                    </a:lnTo>
                    <a:lnTo>
                      <a:pt x="1297" y="1336"/>
                    </a:lnTo>
                    <a:lnTo>
                      <a:pt x="1304" y="1339"/>
                    </a:lnTo>
                    <a:lnTo>
                      <a:pt x="1310" y="1340"/>
                    </a:lnTo>
                    <a:lnTo>
                      <a:pt x="1315" y="1342"/>
                    </a:lnTo>
                    <a:lnTo>
                      <a:pt x="1321" y="1345"/>
                    </a:lnTo>
                    <a:lnTo>
                      <a:pt x="1328" y="1346"/>
                    </a:lnTo>
                    <a:lnTo>
                      <a:pt x="1334" y="1348"/>
                    </a:lnTo>
                    <a:lnTo>
                      <a:pt x="1341" y="1349"/>
                    </a:lnTo>
                    <a:lnTo>
                      <a:pt x="1347" y="1350"/>
                    </a:lnTo>
                    <a:lnTo>
                      <a:pt x="1354" y="1352"/>
                    </a:lnTo>
                    <a:lnTo>
                      <a:pt x="1360" y="1353"/>
                    </a:lnTo>
                    <a:lnTo>
                      <a:pt x="1367" y="1355"/>
                    </a:lnTo>
                    <a:lnTo>
                      <a:pt x="1374" y="1355"/>
                    </a:lnTo>
                    <a:lnTo>
                      <a:pt x="1382" y="1356"/>
                    </a:lnTo>
                    <a:lnTo>
                      <a:pt x="1387" y="1356"/>
                    </a:lnTo>
                    <a:lnTo>
                      <a:pt x="1394" y="1358"/>
                    </a:lnTo>
                    <a:lnTo>
                      <a:pt x="1402" y="1358"/>
                    </a:lnTo>
                    <a:lnTo>
                      <a:pt x="1409" y="1359"/>
                    </a:lnTo>
                    <a:lnTo>
                      <a:pt x="1423" y="1359"/>
                    </a:lnTo>
                    <a:lnTo>
                      <a:pt x="1430" y="1359"/>
                    </a:lnTo>
                    <a:lnTo>
                      <a:pt x="1445" y="1359"/>
                    </a:lnTo>
                    <a:lnTo>
                      <a:pt x="1459" y="1358"/>
                    </a:lnTo>
                    <a:lnTo>
                      <a:pt x="1472" y="1356"/>
                    </a:lnTo>
                    <a:lnTo>
                      <a:pt x="1485" y="1355"/>
                    </a:lnTo>
                    <a:lnTo>
                      <a:pt x="1500" y="1353"/>
                    </a:lnTo>
                    <a:lnTo>
                      <a:pt x="1512" y="1350"/>
                    </a:lnTo>
                    <a:lnTo>
                      <a:pt x="1525" y="1348"/>
                    </a:lnTo>
                    <a:lnTo>
                      <a:pt x="1537" y="1345"/>
                    </a:lnTo>
                    <a:lnTo>
                      <a:pt x="1550" y="1340"/>
                    </a:lnTo>
                    <a:lnTo>
                      <a:pt x="1561" y="1337"/>
                    </a:lnTo>
                    <a:lnTo>
                      <a:pt x="1573" y="1333"/>
                    </a:lnTo>
                    <a:lnTo>
                      <a:pt x="1584" y="1327"/>
                    </a:lnTo>
                    <a:lnTo>
                      <a:pt x="1595" y="1323"/>
                    </a:lnTo>
                    <a:lnTo>
                      <a:pt x="1606" y="1317"/>
                    </a:lnTo>
                    <a:lnTo>
                      <a:pt x="1616" y="1312"/>
                    </a:lnTo>
                    <a:lnTo>
                      <a:pt x="1625" y="1306"/>
                    </a:lnTo>
                    <a:lnTo>
                      <a:pt x="1635" y="1299"/>
                    </a:lnTo>
                    <a:lnTo>
                      <a:pt x="1643" y="1293"/>
                    </a:lnTo>
                    <a:lnTo>
                      <a:pt x="1651" y="1286"/>
                    </a:lnTo>
                    <a:lnTo>
                      <a:pt x="1659" y="1278"/>
                    </a:lnTo>
                    <a:lnTo>
                      <a:pt x="1666" y="1271"/>
                    </a:lnTo>
                    <a:lnTo>
                      <a:pt x="1672" y="1263"/>
                    </a:lnTo>
                    <a:lnTo>
                      <a:pt x="1679" y="1255"/>
                    </a:lnTo>
                    <a:lnTo>
                      <a:pt x="1684" y="1247"/>
                    </a:lnTo>
                    <a:lnTo>
                      <a:pt x="1689" y="1240"/>
                    </a:lnTo>
                    <a:lnTo>
                      <a:pt x="1694" y="1231"/>
                    </a:lnTo>
                    <a:lnTo>
                      <a:pt x="1698" y="1222"/>
                    </a:lnTo>
                    <a:lnTo>
                      <a:pt x="1701" y="1214"/>
                    </a:lnTo>
                    <a:lnTo>
                      <a:pt x="1702" y="1204"/>
                    </a:lnTo>
                    <a:lnTo>
                      <a:pt x="1705" y="1195"/>
                    </a:lnTo>
                    <a:lnTo>
                      <a:pt x="1705" y="1186"/>
                    </a:lnTo>
                    <a:lnTo>
                      <a:pt x="1707" y="1176"/>
                    </a:lnTo>
                    <a:lnTo>
                      <a:pt x="1705" y="1172"/>
                    </a:lnTo>
                    <a:lnTo>
                      <a:pt x="1705" y="1169"/>
                    </a:lnTo>
                    <a:lnTo>
                      <a:pt x="1705" y="1165"/>
                    </a:lnTo>
                    <a:lnTo>
                      <a:pt x="1705" y="1162"/>
                    </a:lnTo>
                    <a:lnTo>
                      <a:pt x="1704" y="1157"/>
                    </a:lnTo>
                    <a:lnTo>
                      <a:pt x="1704" y="1150"/>
                    </a:lnTo>
                    <a:lnTo>
                      <a:pt x="1702" y="1146"/>
                    </a:lnTo>
                    <a:lnTo>
                      <a:pt x="1701" y="1139"/>
                    </a:lnTo>
                    <a:lnTo>
                      <a:pt x="1700" y="1136"/>
                    </a:lnTo>
                    <a:lnTo>
                      <a:pt x="1698" y="1132"/>
                    </a:lnTo>
                    <a:lnTo>
                      <a:pt x="1697" y="1129"/>
                    </a:lnTo>
                    <a:lnTo>
                      <a:pt x="1695" y="1126"/>
                    </a:lnTo>
                    <a:lnTo>
                      <a:pt x="1694" y="1121"/>
                    </a:lnTo>
                    <a:lnTo>
                      <a:pt x="1692" y="1119"/>
                    </a:lnTo>
                    <a:lnTo>
                      <a:pt x="1698" y="1119"/>
                    </a:lnTo>
                    <a:lnTo>
                      <a:pt x="1704" y="1120"/>
                    </a:lnTo>
                    <a:lnTo>
                      <a:pt x="1711" y="1120"/>
                    </a:lnTo>
                    <a:lnTo>
                      <a:pt x="1717" y="1121"/>
                    </a:lnTo>
                    <a:lnTo>
                      <a:pt x="1723" y="1121"/>
                    </a:lnTo>
                    <a:lnTo>
                      <a:pt x="1730" y="1121"/>
                    </a:lnTo>
                    <a:lnTo>
                      <a:pt x="1743" y="1121"/>
                    </a:lnTo>
                    <a:lnTo>
                      <a:pt x="1757" y="1121"/>
                    </a:lnTo>
                    <a:lnTo>
                      <a:pt x="1773" y="1120"/>
                    </a:lnTo>
                    <a:lnTo>
                      <a:pt x="1787" y="1119"/>
                    </a:lnTo>
                    <a:lnTo>
                      <a:pt x="1802" y="1117"/>
                    </a:lnTo>
                    <a:lnTo>
                      <a:pt x="1816" y="1114"/>
                    </a:lnTo>
                    <a:lnTo>
                      <a:pt x="1831" y="1111"/>
                    </a:lnTo>
                    <a:lnTo>
                      <a:pt x="1845" y="1107"/>
                    </a:lnTo>
                    <a:lnTo>
                      <a:pt x="1858" y="1103"/>
                    </a:lnTo>
                    <a:lnTo>
                      <a:pt x="1871" y="1098"/>
                    </a:lnTo>
                    <a:lnTo>
                      <a:pt x="1884" y="1093"/>
                    </a:lnTo>
                    <a:lnTo>
                      <a:pt x="1897" y="1087"/>
                    </a:lnTo>
                    <a:lnTo>
                      <a:pt x="1908" y="1081"/>
                    </a:lnTo>
                    <a:lnTo>
                      <a:pt x="1920" y="1074"/>
                    </a:lnTo>
                    <a:lnTo>
                      <a:pt x="1931" y="1067"/>
                    </a:lnTo>
                    <a:lnTo>
                      <a:pt x="1943" y="1060"/>
                    </a:lnTo>
                    <a:lnTo>
                      <a:pt x="1953" y="1051"/>
                    </a:lnTo>
                    <a:lnTo>
                      <a:pt x="1963" y="1044"/>
                    </a:lnTo>
                    <a:lnTo>
                      <a:pt x="1972" y="1034"/>
                    </a:lnTo>
                    <a:lnTo>
                      <a:pt x="1982" y="1025"/>
                    </a:lnTo>
                    <a:lnTo>
                      <a:pt x="1989" y="1016"/>
                    </a:lnTo>
                    <a:lnTo>
                      <a:pt x="1997" y="1006"/>
                    </a:lnTo>
                    <a:lnTo>
                      <a:pt x="2005" y="996"/>
                    </a:lnTo>
                    <a:lnTo>
                      <a:pt x="2010" y="986"/>
                    </a:lnTo>
                    <a:lnTo>
                      <a:pt x="2016" y="975"/>
                    </a:lnTo>
                    <a:lnTo>
                      <a:pt x="2022" y="965"/>
                    </a:lnTo>
                    <a:lnTo>
                      <a:pt x="2026" y="953"/>
                    </a:lnTo>
                    <a:lnTo>
                      <a:pt x="2031" y="942"/>
                    </a:lnTo>
                    <a:lnTo>
                      <a:pt x="2033" y="930"/>
                    </a:lnTo>
                    <a:lnTo>
                      <a:pt x="2036" y="918"/>
                    </a:lnTo>
                    <a:lnTo>
                      <a:pt x="2039" y="906"/>
                    </a:lnTo>
                    <a:lnTo>
                      <a:pt x="2039" y="894"/>
                    </a:lnTo>
                    <a:lnTo>
                      <a:pt x="2041" y="881"/>
                    </a:lnTo>
                    <a:lnTo>
                      <a:pt x="2039" y="871"/>
                    </a:lnTo>
                    <a:lnTo>
                      <a:pt x="2039" y="861"/>
                    </a:lnTo>
                    <a:lnTo>
                      <a:pt x="2038" y="851"/>
                    </a:lnTo>
                    <a:lnTo>
                      <a:pt x="2036" y="841"/>
                    </a:lnTo>
                    <a:lnTo>
                      <a:pt x="2033" y="831"/>
                    </a:lnTo>
                    <a:lnTo>
                      <a:pt x="2031" y="822"/>
                    </a:lnTo>
                    <a:lnTo>
                      <a:pt x="2028" y="812"/>
                    </a:lnTo>
                    <a:lnTo>
                      <a:pt x="2023" y="803"/>
                    </a:lnTo>
                    <a:lnTo>
                      <a:pt x="2019" y="793"/>
                    </a:lnTo>
                    <a:lnTo>
                      <a:pt x="2015" y="785"/>
                    </a:lnTo>
                    <a:lnTo>
                      <a:pt x="2009" y="776"/>
                    </a:lnTo>
                    <a:lnTo>
                      <a:pt x="2005" y="767"/>
                    </a:lnTo>
                    <a:lnTo>
                      <a:pt x="1997" y="759"/>
                    </a:lnTo>
                    <a:lnTo>
                      <a:pt x="1992" y="750"/>
                    </a:lnTo>
                    <a:lnTo>
                      <a:pt x="1985" y="743"/>
                    </a:lnTo>
                    <a:lnTo>
                      <a:pt x="1977" y="734"/>
                    </a:lnTo>
                    <a:lnTo>
                      <a:pt x="1970" y="727"/>
                    </a:lnTo>
                    <a:lnTo>
                      <a:pt x="1963" y="720"/>
                    </a:lnTo>
                    <a:lnTo>
                      <a:pt x="1954" y="713"/>
                    </a:lnTo>
                    <a:lnTo>
                      <a:pt x="1946" y="707"/>
                    </a:lnTo>
                    <a:lnTo>
                      <a:pt x="1937" y="700"/>
                    </a:lnTo>
                    <a:lnTo>
                      <a:pt x="1927" y="694"/>
                    </a:lnTo>
                    <a:lnTo>
                      <a:pt x="1918" y="688"/>
                    </a:lnTo>
                    <a:lnTo>
                      <a:pt x="1908" y="682"/>
                    </a:lnTo>
                    <a:lnTo>
                      <a:pt x="1898" y="677"/>
                    </a:lnTo>
                    <a:lnTo>
                      <a:pt x="1888" y="672"/>
                    </a:lnTo>
                    <a:lnTo>
                      <a:pt x="1877" y="668"/>
                    </a:lnTo>
                    <a:lnTo>
                      <a:pt x="1867" y="664"/>
                    </a:lnTo>
                    <a:lnTo>
                      <a:pt x="1855" y="659"/>
                    </a:lnTo>
                    <a:lnTo>
                      <a:pt x="1843" y="656"/>
                    </a:lnTo>
                    <a:lnTo>
                      <a:pt x="1832" y="652"/>
                    </a:lnTo>
                    <a:lnTo>
                      <a:pt x="1820" y="649"/>
                    </a:lnTo>
                    <a:lnTo>
                      <a:pt x="1820" y="648"/>
                    </a:lnTo>
                    <a:lnTo>
                      <a:pt x="1819" y="646"/>
                    </a:lnTo>
                    <a:lnTo>
                      <a:pt x="1819" y="645"/>
                    </a:lnTo>
                    <a:lnTo>
                      <a:pt x="1818" y="643"/>
                    </a:lnTo>
                    <a:lnTo>
                      <a:pt x="1820" y="641"/>
                    </a:lnTo>
                    <a:lnTo>
                      <a:pt x="1823" y="636"/>
                    </a:lnTo>
                    <a:lnTo>
                      <a:pt x="1825" y="632"/>
                    </a:lnTo>
                    <a:lnTo>
                      <a:pt x="1828" y="628"/>
                    </a:lnTo>
                    <a:lnTo>
                      <a:pt x="1829" y="622"/>
                    </a:lnTo>
                    <a:lnTo>
                      <a:pt x="1832" y="618"/>
                    </a:lnTo>
                    <a:lnTo>
                      <a:pt x="1833" y="613"/>
                    </a:lnTo>
                    <a:lnTo>
                      <a:pt x="1835" y="609"/>
                    </a:lnTo>
                    <a:lnTo>
                      <a:pt x="1838" y="597"/>
                    </a:lnTo>
                    <a:lnTo>
                      <a:pt x="1841" y="587"/>
                    </a:lnTo>
                    <a:lnTo>
                      <a:pt x="1842" y="576"/>
                    </a:lnTo>
                    <a:lnTo>
                      <a:pt x="1843" y="564"/>
                    </a:lnTo>
                    <a:lnTo>
                      <a:pt x="1843" y="553"/>
                    </a:lnTo>
                    <a:lnTo>
                      <a:pt x="1842" y="541"/>
                    </a:lnTo>
                    <a:lnTo>
                      <a:pt x="1841" y="531"/>
                    </a:lnTo>
                    <a:lnTo>
                      <a:pt x="1839" y="520"/>
                    </a:lnTo>
                    <a:lnTo>
                      <a:pt x="1836" y="508"/>
                    </a:lnTo>
                    <a:lnTo>
                      <a:pt x="1832" y="497"/>
                    </a:lnTo>
                    <a:lnTo>
                      <a:pt x="1829" y="485"/>
                    </a:lnTo>
                    <a:lnTo>
                      <a:pt x="1823" y="474"/>
                    </a:lnTo>
                    <a:lnTo>
                      <a:pt x="1818" y="464"/>
                    </a:lnTo>
                    <a:lnTo>
                      <a:pt x="1812" y="452"/>
                    </a:lnTo>
                    <a:lnTo>
                      <a:pt x="1805" y="440"/>
                    </a:lnTo>
                    <a:lnTo>
                      <a:pt x="1797" y="430"/>
                    </a:lnTo>
                    <a:lnTo>
                      <a:pt x="1790" y="420"/>
                    </a:lnTo>
                    <a:lnTo>
                      <a:pt x="1782" y="409"/>
                    </a:lnTo>
                    <a:lnTo>
                      <a:pt x="1773" y="399"/>
                    </a:lnTo>
                    <a:lnTo>
                      <a:pt x="1763" y="389"/>
                    </a:lnTo>
                    <a:lnTo>
                      <a:pt x="1753" y="380"/>
                    </a:lnTo>
                    <a:lnTo>
                      <a:pt x="1743" y="370"/>
                    </a:lnTo>
                    <a:lnTo>
                      <a:pt x="1731" y="361"/>
                    </a:lnTo>
                    <a:lnTo>
                      <a:pt x="1720" y="351"/>
                    </a:lnTo>
                    <a:lnTo>
                      <a:pt x="1707" y="343"/>
                    </a:lnTo>
                    <a:lnTo>
                      <a:pt x="1695" y="335"/>
                    </a:lnTo>
                    <a:lnTo>
                      <a:pt x="1682" y="327"/>
                    </a:lnTo>
                    <a:lnTo>
                      <a:pt x="1668" y="320"/>
                    </a:lnTo>
                    <a:lnTo>
                      <a:pt x="1655" y="312"/>
                    </a:lnTo>
                    <a:lnTo>
                      <a:pt x="1641" y="305"/>
                    </a:lnTo>
                    <a:lnTo>
                      <a:pt x="1626" y="299"/>
                    </a:lnTo>
                    <a:lnTo>
                      <a:pt x="1610" y="292"/>
                    </a:lnTo>
                    <a:lnTo>
                      <a:pt x="1610" y="291"/>
                    </a:lnTo>
                    <a:lnTo>
                      <a:pt x="1610" y="289"/>
                    </a:lnTo>
                    <a:lnTo>
                      <a:pt x="1609" y="288"/>
                    </a:lnTo>
                    <a:lnTo>
                      <a:pt x="1609" y="286"/>
                    </a:lnTo>
                    <a:lnTo>
                      <a:pt x="1609" y="285"/>
                    </a:lnTo>
                    <a:lnTo>
                      <a:pt x="1609" y="284"/>
                    </a:lnTo>
                    <a:lnTo>
                      <a:pt x="1603" y="266"/>
                    </a:lnTo>
                    <a:lnTo>
                      <a:pt x="1596" y="248"/>
                    </a:lnTo>
                    <a:lnTo>
                      <a:pt x="1587" y="230"/>
                    </a:lnTo>
                    <a:lnTo>
                      <a:pt x="1579" y="213"/>
                    </a:lnTo>
                    <a:lnTo>
                      <a:pt x="1567" y="197"/>
                    </a:lnTo>
                    <a:lnTo>
                      <a:pt x="1556" y="181"/>
                    </a:lnTo>
                    <a:lnTo>
                      <a:pt x="1544" y="165"/>
                    </a:lnTo>
                    <a:lnTo>
                      <a:pt x="1530" y="151"/>
                    </a:lnTo>
                    <a:lnTo>
                      <a:pt x="1515" y="137"/>
                    </a:lnTo>
                    <a:lnTo>
                      <a:pt x="1500" y="124"/>
                    </a:lnTo>
                    <a:lnTo>
                      <a:pt x="1484" y="111"/>
                    </a:lnTo>
                    <a:lnTo>
                      <a:pt x="1466" y="98"/>
                    </a:lnTo>
                    <a:lnTo>
                      <a:pt x="1448" y="86"/>
                    </a:lnTo>
                    <a:lnTo>
                      <a:pt x="1429" y="75"/>
                    </a:lnTo>
                    <a:lnTo>
                      <a:pt x="1409" y="65"/>
                    </a:lnTo>
                    <a:lnTo>
                      <a:pt x="1389" y="55"/>
                    </a:lnTo>
                    <a:lnTo>
                      <a:pt x="1369" y="46"/>
                    </a:lnTo>
                    <a:lnTo>
                      <a:pt x="1347" y="37"/>
                    </a:lnTo>
                    <a:lnTo>
                      <a:pt x="1324" y="30"/>
                    </a:lnTo>
                    <a:lnTo>
                      <a:pt x="1301" y="24"/>
                    </a:lnTo>
                    <a:lnTo>
                      <a:pt x="1278" y="19"/>
                    </a:lnTo>
                    <a:lnTo>
                      <a:pt x="1255" y="13"/>
                    </a:lnTo>
                    <a:lnTo>
                      <a:pt x="1230" y="9"/>
                    </a:lnTo>
                    <a:lnTo>
                      <a:pt x="1206" y="6"/>
                    </a:lnTo>
                    <a:lnTo>
                      <a:pt x="1180" y="3"/>
                    </a:lnTo>
                    <a:lnTo>
                      <a:pt x="1156" y="1"/>
                    </a:lnTo>
                    <a:lnTo>
                      <a:pt x="1130" y="0"/>
                    </a:lnTo>
                    <a:lnTo>
                      <a:pt x="1104" y="0"/>
                    </a:lnTo>
                    <a:lnTo>
                      <a:pt x="1078" y="1"/>
                    </a:lnTo>
                    <a:lnTo>
                      <a:pt x="1052" y="4"/>
                    </a:lnTo>
                    <a:lnTo>
                      <a:pt x="1026" y="7"/>
                    </a:lnTo>
                    <a:lnTo>
                      <a:pt x="999" y="11"/>
                    </a:lnTo>
                    <a:lnTo>
                      <a:pt x="984" y="13"/>
                    </a:lnTo>
                    <a:lnTo>
                      <a:pt x="970" y="16"/>
                    </a:lnTo>
                    <a:lnTo>
                      <a:pt x="956" y="20"/>
                    </a:lnTo>
                    <a:lnTo>
                      <a:pt x="941" y="23"/>
                    </a:lnTo>
                    <a:lnTo>
                      <a:pt x="928" y="27"/>
                    </a:lnTo>
                    <a:lnTo>
                      <a:pt x="914" y="30"/>
                    </a:lnTo>
                    <a:lnTo>
                      <a:pt x="901" y="34"/>
                    </a:lnTo>
                    <a:lnTo>
                      <a:pt x="888" y="39"/>
                    </a:lnTo>
                    <a:lnTo>
                      <a:pt x="875" y="45"/>
                    </a:lnTo>
                    <a:lnTo>
                      <a:pt x="862" y="49"/>
                    </a:lnTo>
                    <a:lnTo>
                      <a:pt x="849" y="53"/>
                    </a:lnTo>
                    <a:lnTo>
                      <a:pt x="838" y="59"/>
                    </a:lnTo>
                    <a:lnTo>
                      <a:pt x="825" y="65"/>
                    </a:lnTo>
                    <a:lnTo>
                      <a:pt x="813" y="70"/>
                    </a:lnTo>
                    <a:lnTo>
                      <a:pt x="802" y="76"/>
                    </a:lnTo>
                    <a:lnTo>
                      <a:pt x="790" y="83"/>
                    </a:lnTo>
                    <a:lnTo>
                      <a:pt x="778" y="89"/>
                    </a:lnTo>
                    <a:lnTo>
                      <a:pt x="767" y="96"/>
                    </a:lnTo>
                    <a:lnTo>
                      <a:pt x="757" y="102"/>
                    </a:lnTo>
                    <a:lnTo>
                      <a:pt x="747" y="109"/>
                    </a:lnTo>
                    <a:lnTo>
                      <a:pt x="737" y="117"/>
                    </a:lnTo>
                    <a:lnTo>
                      <a:pt x="727" y="124"/>
                    </a:lnTo>
                    <a:lnTo>
                      <a:pt x="717" y="131"/>
                    </a:lnTo>
                    <a:lnTo>
                      <a:pt x="708" y="140"/>
                    </a:lnTo>
                    <a:lnTo>
                      <a:pt x="698" y="147"/>
                    </a:lnTo>
                    <a:lnTo>
                      <a:pt x="689" y="155"/>
                    </a:lnTo>
                    <a:lnTo>
                      <a:pt x="681" y="163"/>
                    </a:lnTo>
                    <a:lnTo>
                      <a:pt x="673" y="171"/>
                    </a:lnTo>
                    <a:lnTo>
                      <a:pt x="665" y="180"/>
                    </a:lnTo>
                    <a:lnTo>
                      <a:pt x="658" y="189"/>
                    </a:lnTo>
                    <a:lnTo>
                      <a:pt x="650" y="197"/>
                    </a:lnTo>
                    <a:lnTo>
                      <a:pt x="643" y="206"/>
                    </a:lnTo>
                    <a:lnTo>
                      <a:pt x="636" y="204"/>
                    </a:lnTo>
                    <a:lnTo>
                      <a:pt x="629" y="201"/>
                    </a:lnTo>
                    <a:lnTo>
                      <a:pt x="622" y="200"/>
                    </a:lnTo>
                    <a:lnTo>
                      <a:pt x="616" y="199"/>
                    </a:lnTo>
                    <a:lnTo>
                      <a:pt x="609" y="197"/>
                    </a:lnTo>
                    <a:lnTo>
                      <a:pt x="601" y="196"/>
                    </a:lnTo>
                    <a:lnTo>
                      <a:pt x="593" y="194"/>
                    </a:lnTo>
                    <a:lnTo>
                      <a:pt x="578" y="193"/>
                    </a:lnTo>
                    <a:lnTo>
                      <a:pt x="571" y="191"/>
                    </a:lnTo>
                    <a:lnTo>
                      <a:pt x="563" y="191"/>
                    </a:lnTo>
                    <a:lnTo>
                      <a:pt x="555" y="190"/>
                    </a:lnTo>
                    <a:lnTo>
                      <a:pt x="548" y="190"/>
                    </a:lnTo>
                    <a:lnTo>
                      <a:pt x="540" y="190"/>
                    </a:lnTo>
                    <a:lnTo>
                      <a:pt x="532" y="189"/>
                    </a:lnTo>
                    <a:lnTo>
                      <a:pt x="524" y="189"/>
                    </a:lnTo>
                    <a:lnTo>
                      <a:pt x="508" y="189"/>
                    </a:lnTo>
                    <a:lnTo>
                      <a:pt x="492" y="190"/>
                    </a:lnTo>
                    <a:lnTo>
                      <a:pt x="483" y="190"/>
                    </a:lnTo>
                    <a:lnTo>
                      <a:pt x="475" y="190"/>
                    </a:lnTo>
                    <a:lnTo>
                      <a:pt x="466" y="191"/>
                    </a:lnTo>
                    <a:lnTo>
                      <a:pt x="459" y="191"/>
                    </a:lnTo>
                    <a:lnTo>
                      <a:pt x="450" y="193"/>
                    </a:lnTo>
                    <a:lnTo>
                      <a:pt x="442" y="194"/>
                    </a:lnTo>
                    <a:lnTo>
                      <a:pt x="433" y="194"/>
                    </a:lnTo>
                    <a:lnTo>
                      <a:pt x="424" y="196"/>
                    </a:lnTo>
                    <a:lnTo>
                      <a:pt x="407" y="199"/>
                    </a:lnTo>
                    <a:lnTo>
                      <a:pt x="399" y="200"/>
                    </a:lnTo>
                    <a:lnTo>
                      <a:pt x="390" y="203"/>
                    </a:lnTo>
                    <a:lnTo>
                      <a:pt x="371" y="207"/>
                    </a:lnTo>
                    <a:lnTo>
                      <a:pt x="354" y="212"/>
                    </a:lnTo>
                    <a:lnTo>
                      <a:pt x="335" y="217"/>
                    </a:lnTo>
                    <a:lnTo>
                      <a:pt x="318" y="223"/>
                    </a:lnTo>
                    <a:lnTo>
                      <a:pt x="301" y="230"/>
                    </a:lnTo>
                    <a:lnTo>
                      <a:pt x="283" y="237"/>
                    </a:lnTo>
                    <a:lnTo>
                      <a:pt x="268" y="245"/>
                    </a:lnTo>
                    <a:lnTo>
                      <a:pt x="252" y="252"/>
                    </a:lnTo>
                    <a:lnTo>
                      <a:pt x="237" y="261"/>
                    </a:lnTo>
                    <a:lnTo>
                      <a:pt x="223" y="269"/>
                    </a:lnTo>
                    <a:lnTo>
                      <a:pt x="209" y="278"/>
                    </a:lnTo>
                    <a:lnTo>
                      <a:pt x="194" y="288"/>
                    </a:lnTo>
                    <a:lnTo>
                      <a:pt x="183" y="297"/>
                    </a:lnTo>
                    <a:lnTo>
                      <a:pt x="170" y="307"/>
                    </a:lnTo>
                    <a:lnTo>
                      <a:pt x="158" y="317"/>
                    </a:lnTo>
                    <a:lnTo>
                      <a:pt x="147" y="328"/>
                    </a:lnTo>
                    <a:lnTo>
                      <a:pt x="137" y="338"/>
                    </a:lnTo>
                    <a:lnTo>
                      <a:pt x="128" y="350"/>
                    </a:lnTo>
                    <a:lnTo>
                      <a:pt x="118" y="360"/>
                    </a:lnTo>
                    <a:lnTo>
                      <a:pt x="111" y="371"/>
                    </a:lnTo>
                    <a:lnTo>
                      <a:pt x="104" y="383"/>
                    </a:lnTo>
                    <a:lnTo>
                      <a:pt x="96" y="394"/>
                    </a:lnTo>
                    <a:lnTo>
                      <a:pt x="91" y="407"/>
                    </a:lnTo>
                    <a:lnTo>
                      <a:pt x="86" y="419"/>
                    </a:lnTo>
                    <a:lnTo>
                      <a:pt x="82" y="430"/>
                    </a:lnTo>
                    <a:lnTo>
                      <a:pt x="79" y="442"/>
                    </a:lnTo>
                    <a:lnTo>
                      <a:pt x="76" y="455"/>
                    </a:lnTo>
                    <a:lnTo>
                      <a:pt x="75" y="466"/>
                    </a:lnTo>
                    <a:lnTo>
                      <a:pt x="75" y="478"/>
                    </a:lnTo>
                    <a:lnTo>
                      <a:pt x="75" y="491"/>
                    </a:lnTo>
                    <a:lnTo>
                      <a:pt x="76" y="502"/>
                    </a:lnTo>
                    <a:lnTo>
                      <a:pt x="78" y="514"/>
                    </a:lnTo>
                    <a:lnTo>
                      <a:pt x="79" y="520"/>
                    </a:lnTo>
                    <a:lnTo>
                      <a:pt x="80" y="524"/>
                    </a:lnTo>
                    <a:lnTo>
                      <a:pt x="82" y="528"/>
                    </a:lnTo>
                    <a:lnTo>
                      <a:pt x="83" y="533"/>
                    </a:lnTo>
                    <a:lnTo>
                      <a:pt x="85" y="536"/>
                    </a:lnTo>
                    <a:lnTo>
                      <a:pt x="86" y="540"/>
                    </a:lnTo>
                    <a:lnTo>
                      <a:pt x="89" y="544"/>
                    </a:lnTo>
                    <a:lnTo>
                      <a:pt x="91" y="548"/>
                    </a:lnTo>
                    <a:lnTo>
                      <a:pt x="92" y="553"/>
                    </a:lnTo>
                    <a:lnTo>
                      <a:pt x="95" y="557"/>
                    </a:lnTo>
                    <a:lnTo>
                      <a:pt x="98" y="560"/>
                    </a:lnTo>
                    <a:lnTo>
                      <a:pt x="99" y="564"/>
                    </a:lnTo>
                    <a:lnTo>
                      <a:pt x="102" y="569"/>
                    </a:lnTo>
                    <a:lnTo>
                      <a:pt x="105" y="572"/>
                    </a:lnTo>
                    <a:lnTo>
                      <a:pt x="108" y="576"/>
                    </a:lnTo>
                    <a:lnTo>
                      <a:pt x="111" y="579"/>
                    </a:lnTo>
                    <a:lnTo>
                      <a:pt x="114" y="583"/>
                    </a:lnTo>
                    <a:lnTo>
                      <a:pt x="116" y="586"/>
                    </a:lnTo>
                    <a:lnTo>
                      <a:pt x="119" y="590"/>
                    </a:lnTo>
                    <a:lnTo>
                      <a:pt x="127" y="596"/>
                    </a:lnTo>
                    <a:lnTo>
                      <a:pt x="131" y="600"/>
                    </a:lnTo>
                    <a:lnTo>
                      <a:pt x="134" y="603"/>
                    </a:lnTo>
                    <a:lnTo>
                      <a:pt x="138" y="606"/>
                    </a:lnTo>
                    <a:lnTo>
                      <a:pt x="141" y="609"/>
                    </a:lnTo>
                    <a:lnTo>
                      <a:pt x="145" y="612"/>
                    </a:lnTo>
                    <a:lnTo>
                      <a:pt x="154" y="618"/>
                    </a:lnTo>
                    <a:lnTo>
                      <a:pt x="158" y="620"/>
                    </a:lnTo>
                    <a:lnTo>
                      <a:pt x="163" y="623"/>
                    </a:lnTo>
                    <a:lnTo>
                      <a:pt x="167" y="626"/>
                    </a:lnTo>
                    <a:lnTo>
                      <a:pt x="171" y="629"/>
                    </a:lnTo>
                    <a:lnTo>
                      <a:pt x="164" y="632"/>
                    </a:lnTo>
                    <a:lnTo>
                      <a:pt x="158" y="633"/>
                    </a:lnTo>
                    <a:lnTo>
                      <a:pt x="152" y="636"/>
                    </a:lnTo>
                    <a:lnTo>
                      <a:pt x="147" y="639"/>
                    </a:lnTo>
                    <a:lnTo>
                      <a:pt x="141" y="641"/>
                    </a:lnTo>
                    <a:lnTo>
                      <a:pt x="134" y="643"/>
                    </a:lnTo>
                    <a:lnTo>
                      <a:pt x="128" y="646"/>
                    </a:lnTo>
                    <a:lnTo>
                      <a:pt x="122" y="649"/>
                    </a:lnTo>
                    <a:lnTo>
                      <a:pt x="118" y="652"/>
                    </a:lnTo>
                    <a:lnTo>
                      <a:pt x="112" y="656"/>
                    </a:lnTo>
                    <a:lnTo>
                      <a:pt x="106" y="659"/>
                    </a:lnTo>
                    <a:lnTo>
                      <a:pt x="101" y="662"/>
                    </a:lnTo>
                    <a:lnTo>
                      <a:pt x="95" y="667"/>
                    </a:lnTo>
                    <a:lnTo>
                      <a:pt x="91" y="669"/>
                    </a:lnTo>
                    <a:lnTo>
                      <a:pt x="85" y="674"/>
                    </a:lnTo>
                    <a:lnTo>
                      <a:pt x="80" y="678"/>
                    </a:lnTo>
                    <a:lnTo>
                      <a:pt x="70" y="687"/>
                    </a:lnTo>
                    <a:lnTo>
                      <a:pt x="60" y="695"/>
                    </a:lnTo>
                    <a:lnTo>
                      <a:pt x="52" y="704"/>
                    </a:lnTo>
                    <a:lnTo>
                      <a:pt x="43" y="714"/>
                    </a:lnTo>
                    <a:lnTo>
                      <a:pt x="36" y="724"/>
                    </a:lnTo>
                    <a:lnTo>
                      <a:pt x="29" y="734"/>
                    </a:lnTo>
                    <a:lnTo>
                      <a:pt x="23" y="744"/>
                    </a:lnTo>
                    <a:lnTo>
                      <a:pt x="17" y="754"/>
                    </a:lnTo>
                    <a:lnTo>
                      <a:pt x="13" y="764"/>
                    </a:lnTo>
                    <a:lnTo>
                      <a:pt x="9" y="776"/>
                    </a:lnTo>
                    <a:lnTo>
                      <a:pt x="6" y="786"/>
                    </a:lnTo>
                    <a:lnTo>
                      <a:pt x="3" y="798"/>
                    </a:lnTo>
                    <a:lnTo>
                      <a:pt x="1" y="808"/>
                    </a:lnTo>
                    <a:lnTo>
                      <a:pt x="1" y="819"/>
                    </a:lnTo>
                    <a:lnTo>
                      <a:pt x="0" y="831"/>
                    </a:lnTo>
                    <a:lnTo>
                      <a:pt x="0" y="841"/>
                    </a:lnTo>
                    <a:lnTo>
                      <a:pt x="1" y="852"/>
                    </a:lnTo>
                    <a:lnTo>
                      <a:pt x="3" y="864"/>
                    </a:lnTo>
                    <a:lnTo>
                      <a:pt x="6" y="875"/>
                    </a:lnTo>
                    <a:lnTo>
                      <a:pt x="9" y="885"/>
                    </a:lnTo>
                    <a:lnTo>
                      <a:pt x="13" y="897"/>
                    </a:lnTo>
                    <a:lnTo>
                      <a:pt x="17" y="907"/>
                    </a:lnTo>
                    <a:lnTo>
                      <a:pt x="23" y="918"/>
                    </a:lnTo>
                    <a:lnTo>
                      <a:pt x="29" y="929"/>
                    </a:lnTo>
                    <a:lnTo>
                      <a:pt x="34" y="939"/>
                    </a:lnTo>
                    <a:lnTo>
                      <a:pt x="42" y="949"/>
                    </a:lnTo>
                    <a:lnTo>
                      <a:pt x="50" y="959"/>
                    </a:lnTo>
                    <a:lnTo>
                      <a:pt x="59" y="969"/>
                    </a:lnTo>
                    <a:lnTo>
                      <a:pt x="68" y="978"/>
                    </a:lnTo>
                    <a:lnTo>
                      <a:pt x="78" y="988"/>
                    </a:lnTo>
                    <a:lnTo>
                      <a:pt x="89" y="996"/>
                    </a:lnTo>
                    <a:lnTo>
                      <a:pt x="101" y="1005"/>
                    </a:lnTo>
                    <a:lnTo>
                      <a:pt x="104" y="1008"/>
                    </a:lnTo>
                    <a:lnTo>
                      <a:pt x="108" y="1009"/>
                    </a:lnTo>
                    <a:lnTo>
                      <a:pt x="112" y="1012"/>
                    </a:lnTo>
                    <a:lnTo>
                      <a:pt x="115" y="1015"/>
                    </a:lnTo>
                    <a:lnTo>
                      <a:pt x="124" y="1019"/>
                    </a:lnTo>
                    <a:lnTo>
                      <a:pt x="128" y="1022"/>
                    </a:lnTo>
                    <a:lnTo>
                      <a:pt x="131" y="1025"/>
                    </a:lnTo>
                    <a:lnTo>
                      <a:pt x="135" y="1026"/>
                    </a:lnTo>
                    <a:lnTo>
                      <a:pt x="140" y="1029"/>
                    </a:lnTo>
                    <a:lnTo>
                      <a:pt x="144" y="1031"/>
                    </a:lnTo>
                    <a:lnTo>
                      <a:pt x="148" y="1034"/>
                    </a:lnTo>
                    <a:lnTo>
                      <a:pt x="157" y="1037"/>
                    </a:lnTo>
                    <a:lnTo>
                      <a:pt x="165" y="1041"/>
                    </a:lnTo>
                    <a:lnTo>
                      <a:pt x="174" y="1044"/>
                    </a:lnTo>
                    <a:lnTo>
                      <a:pt x="183" y="1048"/>
                    </a:lnTo>
                    <a:lnTo>
                      <a:pt x="191" y="1051"/>
                    </a:lnTo>
                    <a:lnTo>
                      <a:pt x="201" y="1054"/>
                    </a:lnTo>
                    <a:lnTo>
                      <a:pt x="210" y="1057"/>
                    </a:lnTo>
                    <a:lnTo>
                      <a:pt x="219" y="1058"/>
                    </a:lnTo>
                    <a:lnTo>
                      <a:pt x="229" y="1061"/>
                    </a:lnTo>
                    <a:lnTo>
                      <a:pt x="237" y="1062"/>
                    </a:lnTo>
                    <a:close/>
                  </a:path>
                </a:pathLst>
              </a:custGeom>
              <a:solidFill>
                <a:srgbClr val="8E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9057" name="Freeform 70"/>
              <p:cNvSpPr/>
              <p:nvPr/>
            </p:nvSpPr>
            <p:spPr bwMode="auto">
              <a:xfrm>
                <a:off x="2566" y="2826"/>
                <a:ext cx="615" cy="427"/>
              </a:xfrm>
              <a:custGeom>
                <a:avLst/>
                <a:gdLst>
                  <a:gd name="T0" fmla="*/ 0 w 1845"/>
                  <a:gd name="T1" fmla="*/ 0 h 1281"/>
                  <a:gd name="T2" fmla="*/ 0 w 1845"/>
                  <a:gd name="T3" fmla="*/ 0 h 1281"/>
                  <a:gd name="T4" fmla="*/ 0 w 1845"/>
                  <a:gd name="T5" fmla="*/ 0 h 1281"/>
                  <a:gd name="T6" fmla="*/ 0 w 1845"/>
                  <a:gd name="T7" fmla="*/ 0 h 1281"/>
                  <a:gd name="T8" fmla="*/ 0 w 1845"/>
                  <a:gd name="T9" fmla="*/ 0 h 1281"/>
                  <a:gd name="T10" fmla="*/ 0 w 1845"/>
                  <a:gd name="T11" fmla="*/ 0 h 1281"/>
                  <a:gd name="T12" fmla="*/ 0 w 1845"/>
                  <a:gd name="T13" fmla="*/ 0 h 1281"/>
                  <a:gd name="T14" fmla="*/ 0 w 1845"/>
                  <a:gd name="T15" fmla="*/ 0 h 1281"/>
                  <a:gd name="T16" fmla="*/ 0 w 1845"/>
                  <a:gd name="T17" fmla="*/ 0 h 1281"/>
                  <a:gd name="T18" fmla="*/ 0 w 1845"/>
                  <a:gd name="T19" fmla="*/ 0 h 1281"/>
                  <a:gd name="T20" fmla="*/ 0 w 1845"/>
                  <a:gd name="T21" fmla="*/ 0 h 1281"/>
                  <a:gd name="T22" fmla="*/ 0 w 1845"/>
                  <a:gd name="T23" fmla="*/ 0 h 1281"/>
                  <a:gd name="T24" fmla="*/ 0 w 1845"/>
                  <a:gd name="T25" fmla="*/ 0 h 1281"/>
                  <a:gd name="T26" fmla="*/ 0 w 1845"/>
                  <a:gd name="T27" fmla="*/ 0 h 1281"/>
                  <a:gd name="T28" fmla="*/ 0 w 1845"/>
                  <a:gd name="T29" fmla="*/ 0 h 1281"/>
                  <a:gd name="T30" fmla="*/ 0 w 1845"/>
                  <a:gd name="T31" fmla="*/ 0 h 1281"/>
                  <a:gd name="T32" fmla="*/ 0 w 1845"/>
                  <a:gd name="T33" fmla="*/ 0 h 1281"/>
                  <a:gd name="T34" fmla="*/ 0 w 1845"/>
                  <a:gd name="T35" fmla="*/ 0 h 1281"/>
                  <a:gd name="T36" fmla="*/ 0 w 1845"/>
                  <a:gd name="T37" fmla="*/ 0 h 1281"/>
                  <a:gd name="T38" fmla="*/ 0 w 1845"/>
                  <a:gd name="T39" fmla="*/ 0 h 1281"/>
                  <a:gd name="T40" fmla="*/ 0 w 1845"/>
                  <a:gd name="T41" fmla="*/ 0 h 1281"/>
                  <a:gd name="T42" fmla="*/ 0 w 1845"/>
                  <a:gd name="T43" fmla="*/ 0 h 1281"/>
                  <a:gd name="T44" fmla="*/ 0 w 1845"/>
                  <a:gd name="T45" fmla="*/ 0 h 1281"/>
                  <a:gd name="T46" fmla="*/ 0 w 1845"/>
                  <a:gd name="T47" fmla="*/ 0 h 1281"/>
                  <a:gd name="T48" fmla="*/ 0 w 1845"/>
                  <a:gd name="T49" fmla="*/ 0 h 1281"/>
                  <a:gd name="T50" fmla="*/ 0 w 1845"/>
                  <a:gd name="T51" fmla="*/ 0 h 1281"/>
                  <a:gd name="T52" fmla="*/ 0 w 1845"/>
                  <a:gd name="T53" fmla="*/ 0 h 1281"/>
                  <a:gd name="T54" fmla="*/ 0 w 1845"/>
                  <a:gd name="T55" fmla="*/ 0 h 1281"/>
                  <a:gd name="T56" fmla="*/ 0 w 1845"/>
                  <a:gd name="T57" fmla="*/ 0 h 1281"/>
                  <a:gd name="T58" fmla="*/ 0 w 1845"/>
                  <a:gd name="T59" fmla="*/ 0 h 1281"/>
                  <a:gd name="T60" fmla="*/ 0 w 1845"/>
                  <a:gd name="T61" fmla="*/ 0 h 1281"/>
                  <a:gd name="T62" fmla="*/ 0 w 1845"/>
                  <a:gd name="T63" fmla="*/ 0 h 1281"/>
                  <a:gd name="T64" fmla="*/ 0 w 1845"/>
                  <a:gd name="T65" fmla="*/ 0 h 1281"/>
                  <a:gd name="T66" fmla="*/ 0 w 1845"/>
                  <a:gd name="T67" fmla="*/ 0 h 1281"/>
                  <a:gd name="T68" fmla="*/ 0 w 1845"/>
                  <a:gd name="T69" fmla="*/ 0 h 1281"/>
                  <a:gd name="T70" fmla="*/ 0 w 1845"/>
                  <a:gd name="T71" fmla="*/ 0 h 1281"/>
                  <a:gd name="T72" fmla="*/ 0 w 1845"/>
                  <a:gd name="T73" fmla="*/ 0 h 1281"/>
                  <a:gd name="T74" fmla="*/ 0 w 1845"/>
                  <a:gd name="T75" fmla="*/ 0 h 1281"/>
                  <a:gd name="T76" fmla="*/ 0 w 1845"/>
                  <a:gd name="T77" fmla="*/ 0 h 1281"/>
                  <a:gd name="T78" fmla="*/ 0 w 1845"/>
                  <a:gd name="T79" fmla="*/ 0 h 1281"/>
                  <a:gd name="T80" fmla="*/ 0 w 1845"/>
                  <a:gd name="T81" fmla="*/ 0 h 1281"/>
                  <a:gd name="T82" fmla="*/ 0 w 1845"/>
                  <a:gd name="T83" fmla="*/ 0 h 1281"/>
                  <a:gd name="T84" fmla="*/ 0 w 1845"/>
                  <a:gd name="T85" fmla="*/ 0 h 1281"/>
                  <a:gd name="T86" fmla="*/ 0 w 1845"/>
                  <a:gd name="T87" fmla="*/ 0 h 1281"/>
                  <a:gd name="T88" fmla="*/ 0 w 1845"/>
                  <a:gd name="T89" fmla="*/ 0 h 1281"/>
                  <a:gd name="T90" fmla="*/ 0 w 1845"/>
                  <a:gd name="T91" fmla="*/ 0 h 1281"/>
                  <a:gd name="T92" fmla="*/ 0 w 1845"/>
                  <a:gd name="T93" fmla="*/ 0 h 1281"/>
                  <a:gd name="T94" fmla="*/ 0 w 1845"/>
                  <a:gd name="T95" fmla="*/ 0 h 1281"/>
                  <a:gd name="T96" fmla="*/ 0 w 1845"/>
                  <a:gd name="T97" fmla="*/ 0 h 1281"/>
                  <a:gd name="T98" fmla="*/ 0 w 1845"/>
                  <a:gd name="T99" fmla="*/ 0 h 1281"/>
                  <a:gd name="T100" fmla="*/ 0 w 1845"/>
                  <a:gd name="T101" fmla="*/ 0 h 1281"/>
                  <a:gd name="T102" fmla="*/ 0 w 1845"/>
                  <a:gd name="T103" fmla="*/ 0 h 1281"/>
                  <a:gd name="T104" fmla="*/ 0 w 1845"/>
                  <a:gd name="T105" fmla="*/ 0 h 1281"/>
                  <a:gd name="T106" fmla="*/ 0 w 1845"/>
                  <a:gd name="T107" fmla="*/ 0 h 1281"/>
                  <a:gd name="T108" fmla="*/ 0 w 1845"/>
                  <a:gd name="T109" fmla="*/ 0 h 1281"/>
                  <a:gd name="T110" fmla="*/ 0 w 1845"/>
                  <a:gd name="T111" fmla="*/ 0 h 1281"/>
                  <a:gd name="T112" fmla="*/ 0 w 1845"/>
                  <a:gd name="T113" fmla="*/ 0 h 1281"/>
                  <a:gd name="T114" fmla="*/ 0 w 1845"/>
                  <a:gd name="T115" fmla="*/ 0 h 1281"/>
                  <a:gd name="T116" fmla="*/ 0 w 1845"/>
                  <a:gd name="T117" fmla="*/ 0 h 128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845" h="1281">
                    <a:moveTo>
                      <a:pt x="215" y="961"/>
                    </a:moveTo>
                    <a:lnTo>
                      <a:pt x="215" y="964"/>
                    </a:lnTo>
                    <a:lnTo>
                      <a:pt x="216" y="969"/>
                    </a:lnTo>
                    <a:lnTo>
                      <a:pt x="216" y="971"/>
                    </a:lnTo>
                    <a:lnTo>
                      <a:pt x="218" y="974"/>
                    </a:lnTo>
                    <a:lnTo>
                      <a:pt x="219" y="979"/>
                    </a:lnTo>
                    <a:lnTo>
                      <a:pt x="219" y="982"/>
                    </a:lnTo>
                    <a:lnTo>
                      <a:pt x="220" y="984"/>
                    </a:lnTo>
                    <a:lnTo>
                      <a:pt x="223" y="992"/>
                    </a:lnTo>
                    <a:lnTo>
                      <a:pt x="225" y="994"/>
                    </a:lnTo>
                    <a:lnTo>
                      <a:pt x="228" y="1002"/>
                    </a:lnTo>
                    <a:lnTo>
                      <a:pt x="229" y="1005"/>
                    </a:lnTo>
                    <a:lnTo>
                      <a:pt x="231" y="1007"/>
                    </a:lnTo>
                    <a:lnTo>
                      <a:pt x="232" y="1012"/>
                    </a:lnTo>
                    <a:lnTo>
                      <a:pt x="233" y="1015"/>
                    </a:lnTo>
                    <a:lnTo>
                      <a:pt x="238" y="1022"/>
                    </a:lnTo>
                    <a:lnTo>
                      <a:pt x="242" y="1029"/>
                    </a:lnTo>
                    <a:lnTo>
                      <a:pt x="246" y="1035"/>
                    </a:lnTo>
                    <a:lnTo>
                      <a:pt x="252" y="1042"/>
                    </a:lnTo>
                    <a:lnTo>
                      <a:pt x="256" y="1048"/>
                    </a:lnTo>
                    <a:lnTo>
                      <a:pt x="262" y="1055"/>
                    </a:lnTo>
                    <a:lnTo>
                      <a:pt x="268" y="1061"/>
                    </a:lnTo>
                    <a:lnTo>
                      <a:pt x="274" y="1066"/>
                    </a:lnTo>
                    <a:lnTo>
                      <a:pt x="279" y="1071"/>
                    </a:lnTo>
                    <a:lnTo>
                      <a:pt x="287" y="1077"/>
                    </a:lnTo>
                    <a:lnTo>
                      <a:pt x="292" y="1081"/>
                    </a:lnTo>
                    <a:lnTo>
                      <a:pt x="300" y="1087"/>
                    </a:lnTo>
                    <a:lnTo>
                      <a:pt x="307" y="1091"/>
                    </a:lnTo>
                    <a:lnTo>
                      <a:pt x="314" y="1095"/>
                    </a:lnTo>
                    <a:lnTo>
                      <a:pt x="321" y="1098"/>
                    </a:lnTo>
                    <a:lnTo>
                      <a:pt x="328" y="1102"/>
                    </a:lnTo>
                    <a:lnTo>
                      <a:pt x="336" y="1105"/>
                    </a:lnTo>
                    <a:lnTo>
                      <a:pt x="343" y="1108"/>
                    </a:lnTo>
                    <a:lnTo>
                      <a:pt x="350" y="1111"/>
                    </a:lnTo>
                    <a:lnTo>
                      <a:pt x="359" y="1114"/>
                    </a:lnTo>
                    <a:lnTo>
                      <a:pt x="366" y="1115"/>
                    </a:lnTo>
                    <a:lnTo>
                      <a:pt x="374" y="1118"/>
                    </a:lnTo>
                    <a:lnTo>
                      <a:pt x="382" y="1120"/>
                    </a:lnTo>
                    <a:lnTo>
                      <a:pt x="390" y="1121"/>
                    </a:lnTo>
                    <a:lnTo>
                      <a:pt x="397" y="1121"/>
                    </a:lnTo>
                    <a:lnTo>
                      <a:pt x="406" y="1123"/>
                    </a:lnTo>
                    <a:lnTo>
                      <a:pt x="413" y="1123"/>
                    </a:lnTo>
                    <a:lnTo>
                      <a:pt x="422" y="1123"/>
                    </a:lnTo>
                    <a:lnTo>
                      <a:pt x="431" y="1123"/>
                    </a:lnTo>
                    <a:lnTo>
                      <a:pt x="438" y="1123"/>
                    </a:lnTo>
                    <a:lnTo>
                      <a:pt x="446" y="1121"/>
                    </a:lnTo>
                    <a:lnTo>
                      <a:pt x="454" y="1120"/>
                    </a:lnTo>
                    <a:lnTo>
                      <a:pt x="458" y="1128"/>
                    </a:lnTo>
                    <a:lnTo>
                      <a:pt x="462" y="1136"/>
                    </a:lnTo>
                    <a:lnTo>
                      <a:pt x="468" y="1144"/>
                    </a:lnTo>
                    <a:lnTo>
                      <a:pt x="474" y="1151"/>
                    </a:lnTo>
                    <a:lnTo>
                      <a:pt x="479" y="1160"/>
                    </a:lnTo>
                    <a:lnTo>
                      <a:pt x="487" y="1167"/>
                    </a:lnTo>
                    <a:lnTo>
                      <a:pt x="494" y="1174"/>
                    </a:lnTo>
                    <a:lnTo>
                      <a:pt x="501" y="1182"/>
                    </a:lnTo>
                    <a:lnTo>
                      <a:pt x="510" y="1189"/>
                    </a:lnTo>
                    <a:lnTo>
                      <a:pt x="518" y="1195"/>
                    </a:lnTo>
                    <a:lnTo>
                      <a:pt x="527" y="1202"/>
                    </a:lnTo>
                    <a:lnTo>
                      <a:pt x="536" y="1208"/>
                    </a:lnTo>
                    <a:lnTo>
                      <a:pt x="546" y="1215"/>
                    </a:lnTo>
                    <a:lnTo>
                      <a:pt x="556" y="1221"/>
                    </a:lnTo>
                    <a:lnTo>
                      <a:pt x="566" y="1226"/>
                    </a:lnTo>
                    <a:lnTo>
                      <a:pt x="577" y="1231"/>
                    </a:lnTo>
                    <a:lnTo>
                      <a:pt x="587" y="1236"/>
                    </a:lnTo>
                    <a:lnTo>
                      <a:pt x="599" y="1242"/>
                    </a:lnTo>
                    <a:lnTo>
                      <a:pt x="610" y="1246"/>
                    </a:lnTo>
                    <a:lnTo>
                      <a:pt x="623" y="1251"/>
                    </a:lnTo>
                    <a:lnTo>
                      <a:pt x="635" y="1255"/>
                    </a:lnTo>
                    <a:lnTo>
                      <a:pt x="648" y="1259"/>
                    </a:lnTo>
                    <a:lnTo>
                      <a:pt x="661" y="1262"/>
                    </a:lnTo>
                    <a:lnTo>
                      <a:pt x="674" y="1265"/>
                    </a:lnTo>
                    <a:lnTo>
                      <a:pt x="687" y="1268"/>
                    </a:lnTo>
                    <a:lnTo>
                      <a:pt x="701" y="1271"/>
                    </a:lnTo>
                    <a:lnTo>
                      <a:pt x="714" y="1274"/>
                    </a:lnTo>
                    <a:lnTo>
                      <a:pt x="728" y="1275"/>
                    </a:lnTo>
                    <a:lnTo>
                      <a:pt x="743" y="1277"/>
                    </a:lnTo>
                    <a:lnTo>
                      <a:pt x="757" y="1278"/>
                    </a:lnTo>
                    <a:lnTo>
                      <a:pt x="772" y="1280"/>
                    </a:lnTo>
                    <a:lnTo>
                      <a:pt x="786" y="1281"/>
                    </a:lnTo>
                    <a:lnTo>
                      <a:pt x="799" y="1281"/>
                    </a:lnTo>
                    <a:lnTo>
                      <a:pt x="812" y="1281"/>
                    </a:lnTo>
                    <a:lnTo>
                      <a:pt x="823" y="1281"/>
                    </a:lnTo>
                    <a:lnTo>
                      <a:pt x="835" y="1280"/>
                    </a:lnTo>
                    <a:lnTo>
                      <a:pt x="848" y="1280"/>
                    </a:lnTo>
                    <a:lnTo>
                      <a:pt x="859" y="1278"/>
                    </a:lnTo>
                    <a:lnTo>
                      <a:pt x="871" y="1277"/>
                    </a:lnTo>
                    <a:lnTo>
                      <a:pt x="882" y="1275"/>
                    </a:lnTo>
                    <a:lnTo>
                      <a:pt x="894" y="1274"/>
                    </a:lnTo>
                    <a:lnTo>
                      <a:pt x="905" y="1272"/>
                    </a:lnTo>
                    <a:lnTo>
                      <a:pt x="916" y="1269"/>
                    </a:lnTo>
                    <a:lnTo>
                      <a:pt x="927" y="1268"/>
                    </a:lnTo>
                    <a:lnTo>
                      <a:pt x="939" y="1265"/>
                    </a:lnTo>
                    <a:lnTo>
                      <a:pt x="949" y="1262"/>
                    </a:lnTo>
                    <a:lnTo>
                      <a:pt x="959" y="1259"/>
                    </a:lnTo>
                    <a:lnTo>
                      <a:pt x="969" y="1256"/>
                    </a:lnTo>
                    <a:lnTo>
                      <a:pt x="979" y="1252"/>
                    </a:lnTo>
                    <a:lnTo>
                      <a:pt x="989" y="1249"/>
                    </a:lnTo>
                    <a:lnTo>
                      <a:pt x="999" y="1245"/>
                    </a:lnTo>
                    <a:lnTo>
                      <a:pt x="1008" y="1242"/>
                    </a:lnTo>
                    <a:lnTo>
                      <a:pt x="1018" y="1238"/>
                    </a:lnTo>
                    <a:lnTo>
                      <a:pt x="1026" y="1233"/>
                    </a:lnTo>
                    <a:lnTo>
                      <a:pt x="1035" y="1229"/>
                    </a:lnTo>
                    <a:lnTo>
                      <a:pt x="1044" y="1223"/>
                    </a:lnTo>
                    <a:lnTo>
                      <a:pt x="1051" y="1219"/>
                    </a:lnTo>
                    <a:lnTo>
                      <a:pt x="1059" y="1215"/>
                    </a:lnTo>
                    <a:lnTo>
                      <a:pt x="1067" y="1209"/>
                    </a:lnTo>
                    <a:lnTo>
                      <a:pt x="1074" y="1203"/>
                    </a:lnTo>
                    <a:lnTo>
                      <a:pt x="1081" y="1199"/>
                    </a:lnTo>
                    <a:lnTo>
                      <a:pt x="1088" y="1193"/>
                    </a:lnTo>
                    <a:lnTo>
                      <a:pt x="1094" y="1187"/>
                    </a:lnTo>
                    <a:lnTo>
                      <a:pt x="1101" y="1182"/>
                    </a:lnTo>
                    <a:lnTo>
                      <a:pt x="1103" y="1182"/>
                    </a:lnTo>
                    <a:lnTo>
                      <a:pt x="1104" y="1180"/>
                    </a:lnTo>
                    <a:lnTo>
                      <a:pt x="1108" y="1180"/>
                    </a:lnTo>
                    <a:lnTo>
                      <a:pt x="1110" y="1180"/>
                    </a:lnTo>
                    <a:lnTo>
                      <a:pt x="1113" y="1179"/>
                    </a:lnTo>
                    <a:lnTo>
                      <a:pt x="1116" y="1179"/>
                    </a:lnTo>
                    <a:lnTo>
                      <a:pt x="1120" y="1182"/>
                    </a:lnTo>
                    <a:lnTo>
                      <a:pt x="1124" y="1185"/>
                    </a:lnTo>
                    <a:lnTo>
                      <a:pt x="1129" y="1187"/>
                    </a:lnTo>
                    <a:lnTo>
                      <a:pt x="1133" y="1190"/>
                    </a:lnTo>
                    <a:lnTo>
                      <a:pt x="1137" y="1193"/>
                    </a:lnTo>
                    <a:lnTo>
                      <a:pt x="1143" y="1195"/>
                    </a:lnTo>
                    <a:lnTo>
                      <a:pt x="1147" y="1197"/>
                    </a:lnTo>
                    <a:lnTo>
                      <a:pt x="1153" y="1200"/>
                    </a:lnTo>
                    <a:lnTo>
                      <a:pt x="1157" y="1202"/>
                    </a:lnTo>
                    <a:lnTo>
                      <a:pt x="1163" y="1205"/>
                    </a:lnTo>
                    <a:lnTo>
                      <a:pt x="1167" y="1206"/>
                    </a:lnTo>
                    <a:lnTo>
                      <a:pt x="1173" y="1209"/>
                    </a:lnTo>
                    <a:lnTo>
                      <a:pt x="1179" y="1210"/>
                    </a:lnTo>
                    <a:lnTo>
                      <a:pt x="1185" y="1212"/>
                    </a:lnTo>
                    <a:lnTo>
                      <a:pt x="1189" y="1213"/>
                    </a:lnTo>
                    <a:lnTo>
                      <a:pt x="1195" y="1215"/>
                    </a:lnTo>
                    <a:lnTo>
                      <a:pt x="1201" y="1218"/>
                    </a:lnTo>
                    <a:lnTo>
                      <a:pt x="1206" y="1219"/>
                    </a:lnTo>
                    <a:lnTo>
                      <a:pt x="1212" y="1221"/>
                    </a:lnTo>
                    <a:lnTo>
                      <a:pt x="1218" y="1221"/>
                    </a:lnTo>
                    <a:lnTo>
                      <a:pt x="1225" y="1222"/>
                    </a:lnTo>
                    <a:lnTo>
                      <a:pt x="1231" y="1223"/>
                    </a:lnTo>
                    <a:lnTo>
                      <a:pt x="1236" y="1225"/>
                    </a:lnTo>
                    <a:lnTo>
                      <a:pt x="1242" y="1225"/>
                    </a:lnTo>
                    <a:lnTo>
                      <a:pt x="1249" y="1226"/>
                    </a:lnTo>
                    <a:lnTo>
                      <a:pt x="1255" y="1226"/>
                    </a:lnTo>
                    <a:lnTo>
                      <a:pt x="1261" y="1228"/>
                    </a:lnTo>
                    <a:lnTo>
                      <a:pt x="1268" y="1228"/>
                    </a:lnTo>
                    <a:lnTo>
                      <a:pt x="1274" y="1229"/>
                    </a:lnTo>
                    <a:lnTo>
                      <a:pt x="1281" y="1229"/>
                    </a:lnTo>
                    <a:lnTo>
                      <a:pt x="1287" y="1229"/>
                    </a:lnTo>
                    <a:lnTo>
                      <a:pt x="1294" y="1229"/>
                    </a:lnTo>
                    <a:lnTo>
                      <a:pt x="1307" y="1229"/>
                    </a:lnTo>
                    <a:lnTo>
                      <a:pt x="1319" y="1228"/>
                    </a:lnTo>
                    <a:lnTo>
                      <a:pt x="1331" y="1228"/>
                    </a:lnTo>
                    <a:lnTo>
                      <a:pt x="1343" y="1225"/>
                    </a:lnTo>
                    <a:lnTo>
                      <a:pt x="1356" y="1223"/>
                    </a:lnTo>
                    <a:lnTo>
                      <a:pt x="1367" y="1222"/>
                    </a:lnTo>
                    <a:lnTo>
                      <a:pt x="1379" y="1219"/>
                    </a:lnTo>
                    <a:lnTo>
                      <a:pt x="1390" y="1216"/>
                    </a:lnTo>
                    <a:lnTo>
                      <a:pt x="1402" y="1213"/>
                    </a:lnTo>
                    <a:lnTo>
                      <a:pt x="1412" y="1209"/>
                    </a:lnTo>
                    <a:lnTo>
                      <a:pt x="1422" y="1205"/>
                    </a:lnTo>
                    <a:lnTo>
                      <a:pt x="1432" y="1200"/>
                    </a:lnTo>
                    <a:lnTo>
                      <a:pt x="1442" y="1196"/>
                    </a:lnTo>
                    <a:lnTo>
                      <a:pt x="1452" y="1192"/>
                    </a:lnTo>
                    <a:lnTo>
                      <a:pt x="1461" y="1186"/>
                    </a:lnTo>
                    <a:lnTo>
                      <a:pt x="1470" y="1180"/>
                    </a:lnTo>
                    <a:lnTo>
                      <a:pt x="1478" y="1174"/>
                    </a:lnTo>
                    <a:lnTo>
                      <a:pt x="1485" y="1169"/>
                    </a:lnTo>
                    <a:lnTo>
                      <a:pt x="1493" y="1163"/>
                    </a:lnTo>
                    <a:lnTo>
                      <a:pt x="1500" y="1156"/>
                    </a:lnTo>
                    <a:lnTo>
                      <a:pt x="1507" y="1149"/>
                    </a:lnTo>
                    <a:lnTo>
                      <a:pt x="1513" y="1143"/>
                    </a:lnTo>
                    <a:lnTo>
                      <a:pt x="1519" y="1136"/>
                    </a:lnTo>
                    <a:lnTo>
                      <a:pt x="1523" y="1128"/>
                    </a:lnTo>
                    <a:lnTo>
                      <a:pt x="1527" y="1120"/>
                    </a:lnTo>
                    <a:lnTo>
                      <a:pt x="1532" y="1113"/>
                    </a:lnTo>
                    <a:lnTo>
                      <a:pt x="1534" y="1105"/>
                    </a:lnTo>
                    <a:lnTo>
                      <a:pt x="1537" y="1097"/>
                    </a:lnTo>
                    <a:lnTo>
                      <a:pt x="1540" y="1089"/>
                    </a:lnTo>
                    <a:lnTo>
                      <a:pt x="1542" y="1081"/>
                    </a:lnTo>
                    <a:lnTo>
                      <a:pt x="1543" y="1072"/>
                    </a:lnTo>
                    <a:lnTo>
                      <a:pt x="1543" y="1064"/>
                    </a:lnTo>
                    <a:lnTo>
                      <a:pt x="1543" y="1056"/>
                    </a:lnTo>
                    <a:lnTo>
                      <a:pt x="1543" y="1053"/>
                    </a:lnTo>
                    <a:lnTo>
                      <a:pt x="1542" y="1051"/>
                    </a:lnTo>
                    <a:lnTo>
                      <a:pt x="1542" y="1046"/>
                    </a:lnTo>
                    <a:lnTo>
                      <a:pt x="1542" y="1043"/>
                    </a:lnTo>
                    <a:lnTo>
                      <a:pt x="1540" y="1041"/>
                    </a:lnTo>
                    <a:lnTo>
                      <a:pt x="1540" y="1036"/>
                    </a:lnTo>
                    <a:lnTo>
                      <a:pt x="1539" y="1033"/>
                    </a:lnTo>
                    <a:lnTo>
                      <a:pt x="1537" y="1030"/>
                    </a:lnTo>
                    <a:lnTo>
                      <a:pt x="1537" y="1028"/>
                    </a:lnTo>
                    <a:lnTo>
                      <a:pt x="1536" y="1023"/>
                    </a:lnTo>
                    <a:lnTo>
                      <a:pt x="1534" y="1020"/>
                    </a:lnTo>
                    <a:lnTo>
                      <a:pt x="1533" y="1017"/>
                    </a:lnTo>
                    <a:lnTo>
                      <a:pt x="1532" y="1015"/>
                    </a:lnTo>
                    <a:lnTo>
                      <a:pt x="1530" y="1012"/>
                    </a:lnTo>
                    <a:lnTo>
                      <a:pt x="1536" y="1012"/>
                    </a:lnTo>
                    <a:lnTo>
                      <a:pt x="1542" y="1013"/>
                    </a:lnTo>
                    <a:lnTo>
                      <a:pt x="1547" y="1013"/>
                    </a:lnTo>
                    <a:lnTo>
                      <a:pt x="1559" y="1015"/>
                    </a:lnTo>
                    <a:lnTo>
                      <a:pt x="1565" y="1015"/>
                    </a:lnTo>
                    <a:lnTo>
                      <a:pt x="1576" y="1015"/>
                    </a:lnTo>
                    <a:lnTo>
                      <a:pt x="1589" y="1015"/>
                    </a:lnTo>
                    <a:lnTo>
                      <a:pt x="1603" y="1013"/>
                    </a:lnTo>
                    <a:lnTo>
                      <a:pt x="1616" y="1012"/>
                    </a:lnTo>
                    <a:lnTo>
                      <a:pt x="1629" y="1010"/>
                    </a:lnTo>
                    <a:lnTo>
                      <a:pt x="1642" y="1007"/>
                    </a:lnTo>
                    <a:lnTo>
                      <a:pt x="1655" y="1005"/>
                    </a:lnTo>
                    <a:lnTo>
                      <a:pt x="1668" y="1002"/>
                    </a:lnTo>
                    <a:lnTo>
                      <a:pt x="1681" y="997"/>
                    </a:lnTo>
                    <a:lnTo>
                      <a:pt x="1693" y="993"/>
                    </a:lnTo>
                    <a:lnTo>
                      <a:pt x="1704" y="989"/>
                    </a:lnTo>
                    <a:lnTo>
                      <a:pt x="1716" y="983"/>
                    </a:lnTo>
                    <a:lnTo>
                      <a:pt x="1726" y="977"/>
                    </a:lnTo>
                    <a:lnTo>
                      <a:pt x="1737" y="971"/>
                    </a:lnTo>
                    <a:lnTo>
                      <a:pt x="1747" y="964"/>
                    </a:lnTo>
                    <a:lnTo>
                      <a:pt x="1757" y="958"/>
                    </a:lnTo>
                    <a:lnTo>
                      <a:pt x="1766" y="951"/>
                    </a:lnTo>
                    <a:lnTo>
                      <a:pt x="1775" y="943"/>
                    </a:lnTo>
                    <a:lnTo>
                      <a:pt x="1783" y="935"/>
                    </a:lnTo>
                    <a:lnTo>
                      <a:pt x="1792" y="927"/>
                    </a:lnTo>
                    <a:lnTo>
                      <a:pt x="1799" y="918"/>
                    </a:lnTo>
                    <a:lnTo>
                      <a:pt x="1806" y="910"/>
                    </a:lnTo>
                    <a:lnTo>
                      <a:pt x="1812" y="901"/>
                    </a:lnTo>
                    <a:lnTo>
                      <a:pt x="1818" y="891"/>
                    </a:lnTo>
                    <a:lnTo>
                      <a:pt x="1824" y="882"/>
                    </a:lnTo>
                    <a:lnTo>
                      <a:pt x="1829" y="872"/>
                    </a:lnTo>
                    <a:lnTo>
                      <a:pt x="1834" y="862"/>
                    </a:lnTo>
                    <a:lnTo>
                      <a:pt x="1837" y="852"/>
                    </a:lnTo>
                    <a:lnTo>
                      <a:pt x="1840" y="840"/>
                    </a:lnTo>
                    <a:lnTo>
                      <a:pt x="1842" y="830"/>
                    </a:lnTo>
                    <a:lnTo>
                      <a:pt x="1844" y="819"/>
                    </a:lnTo>
                    <a:lnTo>
                      <a:pt x="1845" y="809"/>
                    </a:lnTo>
                    <a:lnTo>
                      <a:pt x="1845" y="797"/>
                    </a:lnTo>
                    <a:lnTo>
                      <a:pt x="1845" y="787"/>
                    </a:lnTo>
                    <a:lnTo>
                      <a:pt x="1844" y="778"/>
                    </a:lnTo>
                    <a:lnTo>
                      <a:pt x="1842" y="770"/>
                    </a:lnTo>
                    <a:lnTo>
                      <a:pt x="1841" y="760"/>
                    </a:lnTo>
                    <a:lnTo>
                      <a:pt x="1840" y="751"/>
                    </a:lnTo>
                    <a:lnTo>
                      <a:pt x="1837" y="743"/>
                    </a:lnTo>
                    <a:lnTo>
                      <a:pt x="1834" y="734"/>
                    </a:lnTo>
                    <a:lnTo>
                      <a:pt x="1831" y="725"/>
                    </a:lnTo>
                    <a:lnTo>
                      <a:pt x="1827" y="717"/>
                    </a:lnTo>
                    <a:lnTo>
                      <a:pt x="1822" y="709"/>
                    </a:lnTo>
                    <a:lnTo>
                      <a:pt x="1818" y="701"/>
                    </a:lnTo>
                    <a:lnTo>
                      <a:pt x="1812" y="694"/>
                    </a:lnTo>
                    <a:lnTo>
                      <a:pt x="1806" y="686"/>
                    </a:lnTo>
                    <a:lnTo>
                      <a:pt x="1801" y="678"/>
                    </a:lnTo>
                    <a:lnTo>
                      <a:pt x="1795" y="671"/>
                    </a:lnTo>
                    <a:lnTo>
                      <a:pt x="1789" y="665"/>
                    </a:lnTo>
                    <a:lnTo>
                      <a:pt x="1782" y="658"/>
                    </a:lnTo>
                    <a:lnTo>
                      <a:pt x="1775" y="650"/>
                    </a:lnTo>
                    <a:lnTo>
                      <a:pt x="1768" y="645"/>
                    </a:lnTo>
                    <a:lnTo>
                      <a:pt x="1759" y="639"/>
                    </a:lnTo>
                    <a:lnTo>
                      <a:pt x="1752" y="633"/>
                    </a:lnTo>
                    <a:lnTo>
                      <a:pt x="1743" y="627"/>
                    </a:lnTo>
                    <a:lnTo>
                      <a:pt x="1734" y="622"/>
                    </a:lnTo>
                    <a:lnTo>
                      <a:pt x="1726" y="617"/>
                    </a:lnTo>
                    <a:lnTo>
                      <a:pt x="1717" y="611"/>
                    </a:lnTo>
                    <a:lnTo>
                      <a:pt x="1707" y="607"/>
                    </a:lnTo>
                    <a:lnTo>
                      <a:pt x="1697" y="603"/>
                    </a:lnTo>
                    <a:lnTo>
                      <a:pt x="1688" y="600"/>
                    </a:lnTo>
                    <a:lnTo>
                      <a:pt x="1678" y="596"/>
                    </a:lnTo>
                    <a:lnTo>
                      <a:pt x="1668" y="593"/>
                    </a:lnTo>
                    <a:lnTo>
                      <a:pt x="1657" y="590"/>
                    </a:lnTo>
                    <a:lnTo>
                      <a:pt x="1647" y="587"/>
                    </a:lnTo>
                    <a:lnTo>
                      <a:pt x="1645" y="586"/>
                    </a:lnTo>
                    <a:lnTo>
                      <a:pt x="1645" y="584"/>
                    </a:lnTo>
                    <a:lnTo>
                      <a:pt x="1645" y="583"/>
                    </a:lnTo>
                    <a:lnTo>
                      <a:pt x="1644" y="583"/>
                    </a:lnTo>
                    <a:lnTo>
                      <a:pt x="1647" y="578"/>
                    </a:lnTo>
                    <a:lnTo>
                      <a:pt x="1650" y="574"/>
                    </a:lnTo>
                    <a:lnTo>
                      <a:pt x="1651" y="571"/>
                    </a:lnTo>
                    <a:lnTo>
                      <a:pt x="1652" y="567"/>
                    </a:lnTo>
                    <a:lnTo>
                      <a:pt x="1655" y="563"/>
                    </a:lnTo>
                    <a:lnTo>
                      <a:pt x="1657" y="558"/>
                    </a:lnTo>
                    <a:lnTo>
                      <a:pt x="1658" y="554"/>
                    </a:lnTo>
                    <a:lnTo>
                      <a:pt x="1660" y="550"/>
                    </a:lnTo>
                    <a:lnTo>
                      <a:pt x="1662" y="541"/>
                    </a:lnTo>
                    <a:lnTo>
                      <a:pt x="1664" y="531"/>
                    </a:lnTo>
                    <a:lnTo>
                      <a:pt x="1665" y="521"/>
                    </a:lnTo>
                    <a:lnTo>
                      <a:pt x="1667" y="511"/>
                    </a:lnTo>
                    <a:lnTo>
                      <a:pt x="1667" y="501"/>
                    </a:lnTo>
                    <a:lnTo>
                      <a:pt x="1667" y="489"/>
                    </a:lnTo>
                    <a:lnTo>
                      <a:pt x="1665" y="479"/>
                    </a:lnTo>
                    <a:lnTo>
                      <a:pt x="1662" y="469"/>
                    </a:lnTo>
                    <a:lnTo>
                      <a:pt x="1661" y="459"/>
                    </a:lnTo>
                    <a:lnTo>
                      <a:pt x="1657" y="449"/>
                    </a:lnTo>
                    <a:lnTo>
                      <a:pt x="1654" y="439"/>
                    </a:lnTo>
                    <a:lnTo>
                      <a:pt x="1650" y="429"/>
                    </a:lnTo>
                    <a:lnTo>
                      <a:pt x="1644" y="419"/>
                    </a:lnTo>
                    <a:lnTo>
                      <a:pt x="1638" y="408"/>
                    </a:lnTo>
                    <a:lnTo>
                      <a:pt x="1632" y="398"/>
                    </a:lnTo>
                    <a:lnTo>
                      <a:pt x="1627" y="388"/>
                    </a:lnTo>
                    <a:lnTo>
                      <a:pt x="1619" y="380"/>
                    </a:lnTo>
                    <a:lnTo>
                      <a:pt x="1611" y="370"/>
                    </a:lnTo>
                    <a:lnTo>
                      <a:pt x="1603" y="361"/>
                    </a:lnTo>
                    <a:lnTo>
                      <a:pt x="1595" y="351"/>
                    </a:lnTo>
                    <a:lnTo>
                      <a:pt x="1585" y="342"/>
                    </a:lnTo>
                    <a:lnTo>
                      <a:pt x="1576" y="334"/>
                    </a:lnTo>
                    <a:lnTo>
                      <a:pt x="1566" y="326"/>
                    </a:lnTo>
                    <a:lnTo>
                      <a:pt x="1555" y="318"/>
                    </a:lnTo>
                    <a:lnTo>
                      <a:pt x="1544" y="309"/>
                    </a:lnTo>
                    <a:lnTo>
                      <a:pt x="1533" y="302"/>
                    </a:lnTo>
                    <a:lnTo>
                      <a:pt x="1521" y="295"/>
                    </a:lnTo>
                    <a:lnTo>
                      <a:pt x="1508" y="289"/>
                    </a:lnTo>
                    <a:lnTo>
                      <a:pt x="1496" y="282"/>
                    </a:lnTo>
                    <a:lnTo>
                      <a:pt x="1483" y="276"/>
                    </a:lnTo>
                    <a:lnTo>
                      <a:pt x="1470" y="270"/>
                    </a:lnTo>
                    <a:lnTo>
                      <a:pt x="1457" y="265"/>
                    </a:lnTo>
                    <a:lnTo>
                      <a:pt x="1457" y="263"/>
                    </a:lnTo>
                    <a:lnTo>
                      <a:pt x="1455" y="263"/>
                    </a:lnTo>
                    <a:lnTo>
                      <a:pt x="1455" y="262"/>
                    </a:lnTo>
                    <a:lnTo>
                      <a:pt x="1455" y="260"/>
                    </a:lnTo>
                    <a:lnTo>
                      <a:pt x="1455" y="259"/>
                    </a:lnTo>
                    <a:lnTo>
                      <a:pt x="1455" y="257"/>
                    </a:lnTo>
                    <a:lnTo>
                      <a:pt x="1454" y="257"/>
                    </a:lnTo>
                    <a:lnTo>
                      <a:pt x="1449" y="240"/>
                    </a:lnTo>
                    <a:lnTo>
                      <a:pt x="1444" y="224"/>
                    </a:lnTo>
                    <a:lnTo>
                      <a:pt x="1435" y="208"/>
                    </a:lnTo>
                    <a:lnTo>
                      <a:pt x="1428" y="193"/>
                    </a:lnTo>
                    <a:lnTo>
                      <a:pt x="1418" y="178"/>
                    </a:lnTo>
                    <a:lnTo>
                      <a:pt x="1408" y="164"/>
                    </a:lnTo>
                    <a:lnTo>
                      <a:pt x="1396" y="149"/>
                    </a:lnTo>
                    <a:lnTo>
                      <a:pt x="1383" y="136"/>
                    </a:lnTo>
                    <a:lnTo>
                      <a:pt x="1370" y="123"/>
                    </a:lnTo>
                    <a:lnTo>
                      <a:pt x="1356" y="110"/>
                    </a:lnTo>
                    <a:lnTo>
                      <a:pt x="1342" y="99"/>
                    </a:lnTo>
                    <a:lnTo>
                      <a:pt x="1326" y="87"/>
                    </a:lnTo>
                    <a:lnTo>
                      <a:pt x="1310" y="77"/>
                    </a:lnTo>
                    <a:lnTo>
                      <a:pt x="1293" y="67"/>
                    </a:lnTo>
                    <a:lnTo>
                      <a:pt x="1274" y="59"/>
                    </a:lnTo>
                    <a:lnTo>
                      <a:pt x="1257" y="50"/>
                    </a:lnTo>
                    <a:lnTo>
                      <a:pt x="1236" y="41"/>
                    </a:lnTo>
                    <a:lnTo>
                      <a:pt x="1218" y="34"/>
                    </a:lnTo>
                    <a:lnTo>
                      <a:pt x="1198" y="27"/>
                    </a:lnTo>
                    <a:lnTo>
                      <a:pt x="1176" y="21"/>
                    </a:lnTo>
                    <a:lnTo>
                      <a:pt x="1156" y="15"/>
                    </a:lnTo>
                    <a:lnTo>
                      <a:pt x="1134" y="11"/>
                    </a:lnTo>
                    <a:lnTo>
                      <a:pt x="1113" y="7"/>
                    </a:lnTo>
                    <a:lnTo>
                      <a:pt x="1090" y="4"/>
                    </a:lnTo>
                    <a:lnTo>
                      <a:pt x="1068" y="2"/>
                    </a:lnTo>
                    <a:lnTo>
                      <a:pt x="1045" y="1"/>
                    </a:lnTo>
                    <a:lnTo>
                      <a:pt x="1022" y="0"/>
                    </a:lnTo>
                    <a:lnTo>
                      <a:pt x="998" y="0"/>
                    </a:lnTo>
                    <a:lnTo>
                      <a:pt x="975" y="1"/>
                    </a:lnTo>
                    <a:lnTo>
                      <a:pt x="952" y="2"/>
                    </a:lnTo>
                    <a:lnTo>
                      <a:pt x="927" y="5"/>
                    </a:lnTo>
                    <a:lnTo>
                      <a:pt x="903" y="10"/>
                    </a:lnTo>
                    <a:lnTo>
                      <a:pt x="890" y="11"/>
                    </a:lnTo>
                    <a:lnTo>
                      <a:pt x="877" y="14"/>
                    </a:lnTo>
                    <a:lnTo>
                      <a:pt x="864" y="17"/>
                    </a:lnTo>
                    <a:lnTo>
                      <a:pt x="851" y="20"/>
                    </a:lnTo>
                    <a:lnTo>
                      <a:pt x="839" y="24"/>
                    </a:lnTo>
                    <a:lnTo>
                      <a:pt x="826" y="27"/>
                    </a:lnTo>
                    <a:lnTo>
                      <a:pt x="815" y="31"/>
                    </a:lnTo>
                    <a:lnTo>
                      <a:pt x="802" y="36"/>
                    </a:lnTo>
                    <a:lnTo>
                      <a:pt x="790" y="40"/>
                    </a:lnTo>
                    <a:lnTo>
                      <a:pt x="779" y="44"/>
                    </a:lnTo>
                    <a:lnTo>
                      <a:pt x="767" y="49"/>
                    </a:lnTo>
                    <a:lnTo>
                      <a:pt x="757" y="53"/>
                    </a:lnTo>
                    <a:lnTo>
                      <a:pt x="746" y="59"/>
                    </a:lnTo>
                    <a:lnTo>
                      <a:pt x="734" y="63"/>
                    </a:lnTo>
                    <a:lnTo>
                      <a:pt x="724" y="69"/>
                    </a:lnTo>
                    <a:lnTo>
                      <a:pt x="714" y="74"/>
                    </a:lnTo>
                    <a:lnTo>
                      <a:pt x="704" y="80"/>
                    </a:lnTo>
                    <a:lnTo>
                      <a:pt x="694" y="86"/>
                    </a:lnTo>
                    <a:lnTo>
                      <a:pt x="684" y="92"/>
                    </a:lnTo>
                    <a:lnTo>
                      <a:pt x="675" y="99"/>
                    </a:lnTo>
                    <a:lnTo>
                      <a:pt x="665" y="105"/>
                    </a:lnTo>
                    <a:lnTo>
                      <a:pt x="656" y="112"/>
                    </a:lnTo>
                    <a:lnTo>
                      <a:pt x="648" y="119"/>
                    </a:lnTo>
                    <a:lnTo>
                      <a:pt x="639" y="125"/>
                    </a:lnTo>
                    <a:lnTo>
                      <a:pt x="631" y="132"/>
                    </a:lnTo>
                    <a:lnTo>
                      <a:pt x="623" y="139"/>
                    </a:lnTo>
                    <a:lnTo>
                      <a:pt x="616" y="146"/>
                    </a:lnTo>
                    <a:lnTo>
                      <a:pt x="608" y="155"/>
                    </a:lnTo>
                    <a:lnTo>
                      <a:pt x="600" y="162"/>
                    </a:lnTo>
                    <a:lnTo>
                      <a:pt x="595" y="169"/>
                    </a:lnTo>
                    <a:lnTo>
                      <a:pt x="587" y="178"/>
                    </a:lnTo>
                    <a:lnTo>
                      <a:pt x="582" y="185"/>
                    </a:lnTo>
                    <a:lnTo>
                      <a:pt x="574" y="184"/>
                    </a:lnTo>
                    <a:lnTo>
                      <a:pt x="569" y="182"/>
                    </a:lnTo>
                    <a:lnTo>
                      <a:pt x="563" y="181"/>
                    </a:lnTo>
                    <a:lnTo>
                      <a:pt x="556" y="180"/>
                    </a:lnTo>
                    <a:lnTo>
                      <a:pt x="550" y="178"/>
                    </a:lnTo>
                    <a:lnTo>
                      <a:pt x="543" y="177"/>
                    </a:lnTo>
                    <a:lnTo>
                      <a:pt x="536" y="175"/>
                    </a:lnTo>
                    <a:lnTo>
                      <a:pt x="530" y="175"/>
                    </a:lnTo>
                    <a:lnTo>
                      <a:pt x="515" y="172"/>
                    </a:lnTo>
                    <a:lnTo>
                      <a:pt x="508" y="172"/>
                    </a:lnTo>
                    <a:lnTo>
                      <a:pt x="503" y="172"/>
                    </a:lnTo>
                    <a:lnTo>
                      <a:pt x="495" y="171"/>
                    </a:lnTo>
                    <a:lnTo>
                      <a:pt x="488" y="171"/>
                    </a:lnTo>
                    <a:lnTo>
                      <a:pt x="481" y="171"/>
                    </a:lnTo>
                    <a:lnTo>
                      <a:pt x="474" y="171"/>
                    </a:lnTo>
                    <a:lnTo>
                      <a:pt x="459" y="171"/>
                    </a:lnTo>
                    <a:lnTo>
                      <a:pt x="451" y="171"/>
                    </a:lnTo>
                    <a:lnTo>
                      <a:pt x="444" y="171"/>
                    </a:lnTo>
                    <a:lnTo>
                      <a:pt x="436" y="171"/>
                    </a:lnTo>
                    <a:lnTo>
                      <a:pt x="429" y="171"/>
                    </a:lnTo>
                    <a:lnTo>
                      <a:pt x="413" y="172"/>
                    </a:lnTo>
                    <a:lnTo>
                      <a:pt x="406" y="174"/>
                    </a:lnTo>
                    <a:lnTo>
                      <a:pt x="399" y="175"/>
                    </a:lnTo>
                    <a:lnTo>
                      <a:pt x="392" y="175"/>
                    </a:lnTo>
                    <a:lnTo>
                      <a:pt x="383" y="177"/>
                    </a:lnTo>
                    <a:lnTo>
                      <a:pt x="376" y="178"/>
                    </a:lnTo>
                    <a:lnTo>
                      <a:pt x="369" y="180"/>
                    </a:lnTo>
                    <a:lnTo>
                      <a:pt x="360" y="181"/>
                    </a:lnTo>
                    <a:lnTo>
                      <a:pt x="353" y="182"/>
                    </a:lnTo>
                    <a:lnTo>
                      <a:pt x="336" y="187"/>
                    </a:lnTo>
                    <a:lnTo>
                      <a:pt x="320" y="191"/>
                    </a:lnTo>
                    <a:lnTo>
                      <a:pt x="302" y="197"/>
                    </a:lnTo>
                    <a:lnTo>
                      <a:pt x="287" y="201"/>
                    </a:lnTo>
                    <a:lnTo>
                      <a:pt x="271" y="208"/>
                    </a:lnTo>
                    <a:lnTo>
                      <a:pt x="256" y="214"/>
                    </a:lnTo>
                    <a:lnTo>
                      <a:pt x="242" y="221"/>
                    </a:lnTo>
                    <a:lnTo>
                      <a:pt x="228" y="229"/>
                    </a:lnTo>
                    <a:lnTo>
                      <a:pt x="213" y="236"/>
                    </a:lnTo>
                    <a:lnTo>
                      <a:pt x="200" y="243"/>
                    </a:lnTo>
                    <a:lnTo>
                      <a:pt x="187" y="252"/>
                    </a:lnTo>
                    <a:lnTo>
                      <a:pt x="176" y="260"/>
                    </a:lnTo>
                    <a:lnTo>
                      <a:pt x="164" y="269"/>
                    </a:lnTo>
                    <a:lnTo>
                      <a:pt x="153" y="277"/>
                    </a:lnTo>
                    <a:lnTo>
                      <a:pt x="143" y="286"/>
                    </a:lnTo>
                    <a:lnTo>
                      <a:pt x="133" y="296"/>
                    </a:lnTo>
                    <a:lnTo>
                      <a:pt x="124" y="306"/>
                    </a:lnTo>
                    <a:lnTo>
                      <a:pt x="114" y="315"/>
                    </a:lnTo>
                    <a:lnTo>
                      <a:pt x="107" y="325"/>
                    </a:lnTo>
                    <a:lnTo>
                      <a:pt x="100" y="336"/>
                    </a:lnTo>
                    <a:lnTo>
                      <a:pt x="92" y="347"/>
                    </a:lnTo>
                    <a:lnTo>
                      <a:pt x="87" y="357"/>
                    </a:lnTo>
                    <a:lnTo>
                      <a:pt x="81" y="367"/>
                    </a:lnTo>
                    <a:lnTo>
                      <a:pt x="77" y="378"/>
                    </a:lnTo>
                    <a:lnTo>
                      <a:pt x="74" y="388"/>
                    </a:lnTo>
                    <a:lnTo>
                      <a:pt x="71" y="400"/>
                    </a:lnTo>
                    <a:lnTo>
                      <a:pt x="68" y="411"/>
                    </a:lnTo>
                    <a:lnTo>
                      <a:pt x="66" y="421"/>
                    </a:lnTo>
                    <a:lnTo>
                      <a:pt x="66" y="433"/>
                    </a:lnTo>
                    <a:lnTo>
                      <a:pt x="66" y="443"/>
                    </a:lnTo>
                    <a:lnTo>
                      <a:pt x="68" y="455"/>
                    </a:lnTo>
                    <a:lnTo>
                      <a:pt x="71" y="465"/>
                    </a:lnTo>
                    <a:lnTo>
                      <a:pt x="72" y="473"/>
                    </a:lnTo>
                    <a:lnTo>
                      <a:pt x="74" y="478"/>
                    </a:lnTo>
                    <a:lnTo>
                      <a:pt x="77" y="485"/>
                    </a:lnTo>
                    <a:lnTo>
                      <a:pt x="78" y="488"/>
                    </a:lnTo>
                    <a:lnTo>
                      <a:pt x="79" y="492"/>
                    </a:lnTo>
                    <a:lnTo>
                      <a:pt x="81" y="496"/>
                    </a:lnTo>
                    <a:lnTo>
                      <a:pt x="84" y="499"/>
                    </a:lnTo>
                    <a:lnTo>
                      <a:pt x="85" y="504"/>
                    </a:lnTo>
                    <a:lnTo>
                      <a:pt x="88" y="506"/>
                    </a:lnTo>
                    <a:lnTo>
                      <a:pt x="92" y="514"/>
                    </a:lnTo>
                    <a:lnTo>
                      <a:pt x="94" y="516"/>
                    </a:lnTo>
                    <a:lnTo>
                      <a:pt x="100" y="524"/>
                    </a:lnTo>
                    <a:lnTo>
                      <a:pt x="105" y="529"/>
                    </a:lnTo>
                    <a:lnTo>
                      <a:pt x="108" y="532"/>
                    </a:lnTo>
                    <a:lnTo>
                      <a:pt x="111" y="537"/>
                    </a:lnTo>
                    <a:lnTo>
                      <a:pt x="117" y="542"/>
                    </a:lnTo>
                    <a:lnTo>
                      <a:pt x="121" y="545"/>
                    </a:lnTo>
                    <a:lnTo>
                      <a:pt x="124" y="548"/>
                    </a:lnTo>
                    <a:lnTo>
                      <a:pt x="127" y="551"/>
                    </a:lnTo>
                    <a:lnTo>
                      <a:pt x="131" y="554"/>
                    </a:lnTo>
                    <a:lnTo>
                      <a:pt x="134" y="555"/>
                    </a:lnTo>
                    <a:lnTo>
                      <a:pt x="138" y="558"/>
                    </a:lnTo>
                    <a:lnTo>
                      <a:pt x="143" y="561"/>
                    </a:lnTo>
                    <a:lnTo>
                      <a:pt x="146" y="564"/>
                    </a:lnTo>
                    <a:lnTo>
                      <a:pt x="150" y="567"/>
                    </a:lnTo>
                    <a:lnTo>
                      <a:pt x="154" y="568"/>
                    </a:lnTo>
                    <a:lnTo>
                      <a:pt x="148" y="571"/>
                    </a:lnTo>
                    <a:lnTo>
                      <a:pt x="143" y="573"/>
                    </a:lnTo>
                    <a:lnTo>
                      <a:pt x="137" y="575"/>
                    </a:lnTo>
                    <a:lnTo>
                      <a:pt x="131" y="577"/>
                    </a:lnTo>
                    <a:lnTo>
                      <a:pt x="127" y="580"/>
                    </a:lnTo>
                    <a:lnTo>
                      <a:pt x="121" y="583"/>
                    </a:lnTo>
                    <a:lnTo>
                      <a:pt x="115" y="584"/>
                    </a:lnTo>
                    <a:lnTo>
                      <a:pt x="111" y="587"/>
                    </a:lnTo>
                    <a:lnTo>
                      <a:pt x="105" y="590"/>
                    </a:lnTo>
                    <a:lnTo>
                      <a:pt x="101" y="593"/>
                    </a:lnTo>
                    <a:lnTo>
                      <a:pt x="95" y="596"/>
                    </a:lnTo>
                    <a:lnTo>
                      <a:pt x="91" y="599"/>
                    </a:lnTo>
                    <a:lnTo>
                      <a:pt x="85" y="603"/>
                    </a:lnTo>
                    <a:lnTo>
                      <a:pt x="81" y="606"/>
                    </a:lnTo>
                    <a:lnTo>
                      <a:pt x="72" y="613"/>
                    </a:lnTo>
                    <a:lnTo>
                      <a:pt x="62" y="620"/>
                    </a:lnTo>
                    <a:lnTo>
                      <a:pt x="53" y="629"/>
                    </a:lnTo>
                    <a:lnTo>
                      <a:pt x="46" y="637"/>
                    </a:lnTo>
                    <a:lnTo>
                      <a:pt x="39" y="646"/>
                    </a:lnTo>
                    <a:lnTo>
                      <a:pt x="32" y="655"/>
                    </a:lnTo>
                    <a:lnTo>
                      <a:pt x="26" y="663"/>
                    </a:lnTo>
                    <a:lnTo>
                      <a:pt x="20" y="672"/>
                    </a:lnTo>
                    <a:lnTo>
                      <a:pt x="16" y="682"/>
                    </a:lnTo>
                    <a:lnTo>
                      <a:pt x="12" y="692"/>
                    </a:lnTo>
                    <a:lnTo>
                      <a:pt x="7" y="701"/>
                    </a:lnTo>
                    <a:lnTo>
                      <a:pt x="5" y="711"/>
                    </a:lnTo>
                    <a:lnTo>
                      <a:pt x="3" y="721"/>
                    </a:lnTo>
                    <a:lnTo>
                      <a:pt x="2" y="731"/>
                    </a:lnTo>
                    <a:lnTo>
                      <a:pt x="0" y="741"/>
                    </a:lnTo>
                    <a:lnTo>
                      <a:pt x="0" y="751"/>
                    </a:lnTo>
                    <a:lnTo>
                      <a:pt x="0" y="761"/>
                    </a:lnTo>
                    <a:lnTo>
                      <a:pt x="0" y="771"/>
                    </a:lnTo>
                    <a:lnTo>
                      <a:pt x="2" y="781"/>
                    </a:lnTo>
                    <a:lnTo>
                      <a:pt x="5" y="791"/>
                    </a:lnTo>
                    <a:lnTo>
                      <a:pt x="7" y="800"/>
                    </a:lnTo>
                    <a:lnTo>
                      <a:pt x="10" y="810"/>
                    </a:lnTo>
                    <a:lnTo>
                      <a:pt x="15" y="820"/>
                    </a:lnTo>
                    <a:lnTo>
                      <a:pt x="19" y="830"/>
                    </a:lnTo>
                    <a:lnTo>
                      <a:pt x="25" y="839"/>
                    </a:lnTo>
                    <a:lnTo>
                      <a:pt x="30" y="849"/>
                    </a:lnTo>
                    <a:lnTo>
                      <a:pt x="38" y="858"/>
                    </a:lnTo>
                    <a:lnTo>
                      <a:pt x="45" y="866"/>
                    </a:lnTo>
                    <a:lnTo>
                      <a:pt x="52" y="876"/>
                    </a:lnTo>
                    <a:lnTo>
                      <a:pt x="61" y="884"/>
                    </a:lnTo>
                    <a:lnTo>
                      <a:pt x="69" y="892"/>
                    </a:lnTo>
                    <a:lnTo>
                      <a:pt x="79" y="901"/>
                    </a:lnTo>
                    <a:lnTo>
                      <a:pt x="89" y="908"/>
                    </a:lnTo>
                    <a:lnTo>
                      <a:pt x="97" y="914"/>
                    </a:lnTo>
                    <a:lnTo>
                      <a:pt x="104" y="918"/>
                    </a:lnTo>
                    <a:lnTo>
                      <a:pt x="111" y="922"/>
                    </a:lnTo>
                    <a:lnTo>
                      <a:pt x="118" y="927"/>
                    </a:lnTo>
                    <a:lnTo>
                      <a:pt x="125" y="930"/>
                    </a:lnTo>
                    <a:lnTo>
                      <a:pt x="133" y="934"/>
                    </a:lnTo>
                    <a:lnTo>
                      <a:pt x="141" y="938"/>
                    </a:lnTo>
                    <a:lnTo>
                      <a:pt x="148" y="941"/>
                    </a:lnTo>
                    <a:lnTo>
                      <a:pt x="157" y="944"/>
                    </a:lnTo>
                    <a:lnTo>
                      <a:pt x="164" y="947"/>
                    </a:lnTo>
                    <a:lnTo>
                      <a:pt x="173" y="950"/>
                    </a:lnTo>
                    <a:lnTo>
                      <a:pt x="182" y="953"/>
                    </a:lnTo>
                    <a:lnTo>
                      <a:pt x="189" y="956"/>
                    </a:lnTo>
                    <a:lnTo>
                      <a:pt x="197" y="957"/>
                    </a:lnTo>
                    <a:lnTo>
                      <a:pt x="206" y="960"/>
                    </a:lnTo>
                    <a:lnTo>
                      <a:pt x="215" y="9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469051" name="Picture 71" descr="计算机0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162"/>
              <a:ext cx="532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9052" name="Picture 72" descr="计算机0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1162"/>
              <a:ext cx="532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9053" name="Text Box 73"/>
            <p:cNvSpPr txBox="1">
              <a:spLocks noChangeArrowheads="1"/>
            </p:cNvSpPr>
            <p:nvPr/>
          </p:nvSpPr>
          <p:spPr bwMode="auto">
            <a:xfrm>
              <a:off x="567" y="890"/>
              <a:ext cx="10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192.168.1.10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9054" name="Text Box 74"/>
            <p:cNvSpPr txBox="1">
              <a:spLocks noChangeArrowheads="1"/>
            </p:cNvSpPr>
            <p:nvPr/>
          </p:nvSpPr>
          <p:spPr bwMode="auto">
            <a:xfrm>
              <a:off x="3833" y="890"/>
              <a:ext cx="10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192.168.1.20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9055" name="Text Box 75"/>
            <p:cNvSpPr txBox="1">
              <a:spLocks noChangeArrowheads="1"/>
            </p:cNvSpPr>
            <p:nvPr/>
          </p:nvSpPr>
          <p:spPr bwMode="auto">
            <a:xfrm>
              <a:off x="431" y="1661"/>
              <a:ext cx="1633" cy="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Tahoma" panose="020B0604030504040204" pitchFamily="34" charset="0"/>
                </a:rPr>
                <a:t>ping 192.168.1.20</a:t>
              </a:r>
              <a:endParaRPr lang="en-US" altLang="zh-CN" sz="2000" b="1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</p:grpSp>
      <p:graphicFrame>
        <p:nvGraphicFramePr>
          <p:cNvPr id="372812" name="Group 76"/>
          <p:cNvGraphicFramePr>
            <a:graphicFrameLocks noGrp="1"/>
          </p:cNvGraphicFramePr>
          <p:nvPr/>
        </p:nvGraphicFramePr>
        <p:xfrm>
          <a:off x="896012" y="3321050"/>
          <a:ext cx="6007231" cy="376238"/>
        </p:xfrm>
        <a:graphic>
          <a:graphicData uri="http://schemas.openxmlformats.org/drawingml/2006/table">
            <a:tbl>
              <a:tblPr/>
              <a:tblGrid>
                <a:gridCol w="858175"/>
                <a:gridCol w="858177"/>
                <a:gridCol w="858175"/>
                <a:gridCol w="858177"/>
                <a:gridCol w="858175"/>
                <a:gridCol w="171635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校验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标识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2828" name="Rectangle 92"/>
          <p:cNvSpPr>
            <a:spLocks noChangeArrowheads="1"/>
          </p:cNvSpPr>
          <p:nvPr/>
        </p:nvSpPr>
        <p:spPr bwMode="auto">
          <a:xfrm>
            <a:off x="896012" y="3357564"/>
            <a:ext cx="858176" cy="3587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08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829" name="Rectangle 93"/>
          <p:cNvSpPr>
            <a:spLocks noChangeArrowheads="1"/>
          </p:cNvSpPr>
          <p:nvPr/>
        </p:nvSpPr>
        <p:spPr bwMode="auto">
          <a:xfrm>
            <a:off x="1754188" y="3357564"/>
            <a:ext cx="858177" cy="3587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830" name="Rectangle 94"/>
          <p:cNvSpPr>
            <a:spLocks noChangeArrowheads="1"/>
          </p:cNvSpPr>
          <p:nvPr/>
        </p:nvSpPr>
        <p:spPr bwMode="auto">
          <a:xfrm>
            <a:off x="2612364" y="3357564"/>
            <a:ext cx="858176" cy="3587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4a5c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831" name="Rectangle 95"/>
          <p:cNvSpPr>
            <a:spLocks noChangeArrowheads="1"/>
          </p:cNvSpPr>
          <p:nvPr/>
        </p:nvSpPr>
        <p:spPr bwMode="auto">
          <a:xfrm>
            <a:off x="3470540" y="3357564"/>
            <a:ext cx="858177" cy="3587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0200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832" name="Rectangle 96"/>
          <p:cNvSpPr>
            <a:spLocks noChangeArrowheads="1"/>
          </p:cNvSpPr>
          <p:nvPr/>
        </p:nvSpPr>
        <p:spPr bwMode="auto">
          <a:xfrm>
            <a:off x="4328716" y="3357564"/>
            <a:ext cx="858176" cy="3587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0100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833" name="Rectangle 97"/>
          <p:cNvSpPr>
            <a:spLocks noChangeArrowheads="1"/>
          </p:cNvSpPr>
          <p:nvPr/>
        </p:nvSpPr>
        <p:spPr bwMode="auto">
          <a:xfrm>
            <a:off x="5186892" y="3357564"/>
            <a:ext cx="1716352" cy="3587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abcd</a:t>
            </a:r>
            <a:r>
              <a:rPr lang="en-US" altLang="zh-CN" sz="2400">
                <a:solidFill>
                  <a:srgbClr val="000000"/>
                </a:solidFill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2834" name="Group 98"/>
          <p:cNvGraphicFramePr>
            <a:graphicFrameLocks noGrp="1"/>
          </p:cNvGraphicFramePr>
          <p:nvPr/>
        </p:nvGraphicFramePr>
        <p:xfrm>
          <a:off x="896012" y="4292600"/>
          <a:ext cx="8034869" cy="433388"/>
        </p:xfrm>
        <a:graphic>
          <a:graphicData uri="http://schemas.openxmlformats.org/drawingml/2006/table">
            <a:tbl>
              <a:tblPr/>
              <a:tblGrid>
                <a:gridCol w="259688"/>
                <a:gridCol w="233892"/>
                <a:gridCol w="233892"/>
                <a:gridCol w="858177"/>
                <a:gridCol w="233892"/>
                <a:gridCol w="1559851"/>
                <a:gridCol w="1795462"/>
                <a:gridCol w="311283"/>
                <a:gridCol w="287205"/>
                <a:gridCol w="2261527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协议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源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目标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ICMP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报文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72858" name="Rectangle 122"/>
          <p:cNvSpPr>
            <a:spLocks noChangeArrowheads="1"/>
          </p:cNvSpPr>
          <p:nvPr/>
        </p:nvSpPr>
        <p:spPr bwMode="auto">
          <a:xfrm>
            <a:off x="1599407" y="4292600"/>
            <a:ext cx="858177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859" name="Rectangle 123"/>
          <p:cNvSpPr>
            <a:spLocks noChangeArrowheads="1"/>
          </p:cNvSpPr>
          <p:nvPr/>
        </p:nvSpPr>
        <p:spPr bwMode="auto">
          <a:xfrm>
            <a:off x="2691474" y="4292600"/>
            <a:ext cx="1559851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c0a8010a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860" name="Rectangle 124"/>
          <p:cNvSpPr>
            <a:spLocks noChangeArrowheads="1"/>
          </p:cNvSpPr>
          <p:nvPr/>
        </p:nvSpPr>
        <p:spPr bwMode="auto">
          <a:xfrm>
            <a:off x="4328716" y="4292600"/>
            <a:ext cx="1559851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c0a80114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72861" name="Group 125"/>
          <p:cNvGrpSpPr/>
          <p:nvPr/>
        </p:nvGrpSpPr>
        <p:grpSpPr bwMode="auto">
          <a:xfrm>
            <a:off x="271727" y="1989138"/>
            <a:ext cx="3666596" cy="431800"/>
            <a:chOff x="1474" y="3385"/>
            <a:chExt cx="2132" cy="272"/>
          </a:xfrm>
        </p:grpSpPr>
        <p:sp>
          <p:nvSpPr>
            <p:cNvPr id="469047" name="Rectangle 126"/>
            <p:cNvSpPr>
              <a:spLocks noChangeArrowheads="1"/>
            </p:cNvSpPr>
            <p:nvPr/>
          </p:nvSpPr>
          <p:spPr bwMode="auto">
            <a:xfrm>
              <a:off x="1474" y="3385"/>
              <a:ext cx="2132" cy="27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IP(ICMP)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9048" name="Rectangle 127"/>
            <p:cNvSpPr>
              <a:spLocks noChangeArrowheads="1"/>
            </p:cNvSpPr>
            <p:nvPr/>
          </p:nvSpPr>
          <p:spPr bwMode="auto">
            <a:xfrm>
              <a:off x="2336" y="3385"/>
              <a:ext cx="1224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ICMP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回显请求</a:t>
              </a:r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sp>
        <p:nvSpPr>
          <p:cNvPr id="5" name="箭头: 圆角右 4"/>
          <p:cNvSpPr/>
          <p:nvPr/>
        </p:nvSpPr>
        <p:spPr>
          <a:xfrm rot="5400000">
            <a:off x="6984084" y="3381946"/>
            <a:ext cx="829811" cy="9914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2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2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2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2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2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2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2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2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2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2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2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2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2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2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2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2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2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2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2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2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5434 2.22222E-6 " pathEditMode="relative" ptsTypes="AA">
                                      <p:cBhvr>
                                        <p:cTn id="83" dur="2000" fill="hold"/>
                                        <p:tgtEl>
                                          <p:spTgt spid="372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72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72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72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828" grpId="0" animBg="1"/>
      <p:bldP spid="372829" grpId="0" animBg="1"/>
      <p:bldP spid="372830" grpId="0" animBg="1"/>
      <p:bldP spid="372831" grpId="0" animBg="1"/>
      <p:bldP spid="372832" grpId="0" animBg="1"/>
      <p:bldP spid="372833" grpId="0" animBg="1"/>
      <p:bldP spid="372858" grpId="0" animBg="1"/>
      <p:bldP spid="372859" grpId="0" animBg="1"/>
      <p:bldP spid="372860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IP和ICMP协议分析</a:t>
            </a:r>
            <a:endParaRPr lang="zh-CN" altLang="en-US"/>
          </a:p>
        </p:txBody>
      </p:sp>
      <p:grpSp>
        <p:nvGrpSpPr>
          <p:cNvPr id="470020" name="Group 66"/>
          <p:cNvGrpSpPr/>
          <p:nvPr/>
        </p:nvGrpSpPr>
        <p:grpSpPr bwMode="auto">
          <a:xfrm>
            <a:off x="975123" y="1628775"/>
            <a:ext cx="7644473" cy="1620838"/>
            <a:chOff x="431" y="890"/>
            <a:chExt cx="4445" cy="1021"/>
          </a:xfrm>
        </p:grpSpPr>
        <p:sp>
          <p:nvSpPr>
            <p:cNvPr id="470074" name="Line 67"/>
            <p:cNvSpPr>
              <a:spLocks noChangeShapeType="1"/>
            </p:cNvSpPr>
            <p:nvPr/>
          </p:nvSpPr>
          <p:spPr bwMode="auto">
            <a:xfrm>
              <a:off x="1066" y="1344"/>
              <a:ext cx="32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0075" name="Group 68"/>
            <p:cNvGrpSpPr/>
            <p:nvPr/>
          </p:nvGrpSpPr>
          <p:grpSpPr bwMode="auto">
            <a:xfrm>
              <a:off x="1791" y="890"/>
              <a:ext cx="1860" cy="971"/>
              <a:chOff x="2526" y="2804"/>
              <a:chExt cx="680" cy="472"/>
            </a:xfrm>
          </p:grpSpPr>
          <p:sp>
            <p:nvSpPr>
              <p:cNvPr id="470081" name="Freeform 69"/>
              <p:cNvSpPr/>
              <p:nvPr/>
            </p:nvSpPr>
            <p:spPr bwMode="auto">
              <a:xfrm>
                <a:off x="2526" y="2804"/>
                <a:ext cx="680" cy="472"/>
              </a:xfrm>
              <a:custGeom>
                <a:avLst/>
                <a:gdLst>
                  <a:gd name="T0" fmla="*/ 0 w 2041"/>
                  <a:gd name="T1" fmla="*/ 0 h 1417"/>
                  <a:gd name="T2" fmla="*/ 0 w 2041"/>
                  <a:gd name="T3" fmla="*/ 0 h 1417"/>
                  <a:gd name="T4" fmla="*/ 0 w 2041"/>
                  <a:gd name="T5" fmla="*/ 0 h 1417"/>
                  <a:gd name="T6" fmla="*/ 0 w 2041"/>
                  <a:gd name="T7" fmla="*/ 0 h 1417"/>
                  <a:gd name="T8" fmla="*/ 0 w 2041"/>
                  <a:gd name="T9" fmla="*/ 0 h 1417"/>
                  <a:gd name="T10" fmla="*/ 0 w 2041"/>
                  <a:gd name="T11" fmla="*/ 0 h 1417"/>
                  <a:gd name="T12" fmla="*/ 0 w 2041"/>
                  <a:gd name="T13" fmla="*/ 0 h 1417"/>
                  <a:gd name="T14" fmla="*/ 0 w 2041"/>
                  <a:gd name="T15" fmla="*/ 0 h 1417"/>
                  <a:gd name="T16" fmla="*/ 0 w 2041"/>
                  <a:gd name="T17" fmla="*/ 0 h 1417"/>
                  <a:gd name="T18" fmla="*/ 0 w 2041"/>
                  <a:gd name="T19" fmla="*/ 0 h 1417"/>
                  <a:gd name="T20" fmla="*/ 0 w 2041"/>
                  <a:gd name="T21" fmla="*/ 0 h 1417"/>
                  <a:gd name="T22" fmla="*/ 0 w 2041"/>
                  <a:gd name="T23" fmla="*/ 0 h 1417"/>
                  <a:gd name="T24" fmla="*/ 0 w 2041"/>
                  <a:gd name="T25" fmla="*/ 0 h 1417"/>
                  <a:gd name="T26" fmla="*/ 0 w 2041"/>
                  <a:gd name="T27" fmla="*/ 0 h 1417"/>
                  <a:gd name="T28" fmla="*/ 0 w 2041"/>
                  <a:gd name="T29" fmla="*/ 0 h 1417"/>
                  <a:gd name="T30" fmla="*/ 0 w 2041"/>
                  <a:gd name="T31" fmla="*/ 0 h 1417"/>
                  <a:gd name="T32" fmla="*/ 0 w 2041"/>
                  <a:gd name="T33" fmla="*/ 0 h 1417"/>
                  <a:gd name="T34" fmla="*/ 0 w 2041"/>
                  <a:gd name="T35" fmla="*/ 0 h 1417"/>
                  <a:gd name="T36" fmla="*/ 0 w 2041"/>
                  <a:gd name="T37" fmla="*/ 0 h 1417"/>
                  <a:gd name="T38" fmla="*/ 0 w 2041"/>
                  <a:gd name="T39" fmla="*/ 0 h 1417"/>
                  <a:gd name="T40" fmla="*/ 0 w 2041"/>
                  <a:gd name="T41" fmla="*/ 0 h 1417"/>
                  <a:gd name="T42" fmla="*/ 0 w 2041"/>
                  <a:gd name="T43" fmla="*/ 0 h 1417"/>
                  <a:gd name="T44" fmla="*/ 0 w 2041"/>
                  <a:gd name="T45" fmla="*/ 0 h 1417"/>
                  <a:gd name="T46" fmla="*/ 0 w 2041"/>
                  <a:gd name="T47" fmla="*/ 0 h 1417"/>
                  <a:gd name="T48" fmla="*/ 0 w 2041"/>
                  <a:gd name="T49" fmla="*/ 0 h 1417"/>
                  <a:gd name="T50" fmla="*/ 0 w 2041"/>
                  <a:gd name="T51" fmla="*/ 0 h 1417"/>
                  <a:gd name="T52" fmla="*/ 0 w 2041"/>
                  <a:gd name="T53" fmla="*/ 0 h 1417"/>
                  <a:gd name="T54" fmla="*/ 0 w 2041"/>
                  <a:gd name="T55" fmla="*/ 0 h 1417"/>
                  <a:gd name="T56" fmla="*/ 0 w 2041"/>
                  <a:gd name="T57" fmla="*/ 0 h 1417"/>
                  <a:gd name="T58" fmla="*/ 0 w 2041"/>
                  <a:gd name="T59" fmla="*/ 0 h 1417"/>
                  <a:gd name="T60" fmla="*/ 0 w 2041"/>
                  <a:gd name="T61" fmla="*/ 0 h 1417"/>
                  <a:gd name="T62" fmla="*/ 0 w 2041"/>
                  <a:gd name="T63" fmla="*/ 0 h 1417"/>
                  <a:gd name="T64" fmla="*/ 0 w 2041"/>
                  <a:gd name="T65" fmla="*/ 0 h 1417"/>
                  <a:gd name="T66" fmla="*/ 0 w 2041"/>
                  <a:gd name="T67" fmla="*/ 0 h 1417"/>
                  <a:gd name="T68" fmla="*/ 0 w 2041"/>
                  <a:gd name="T69" fmla="*/ 0 h 1417"/>
                  <a:gd name="T70" fmla="*/ 0 w 2041"/>
                  <a:gd name="T71" fmla="*/ 0 h 1417"/>
                  <a:gd name="T72" fmla="*/ 0 w 2041"/>
                  <a:gd name="T73" fmla="*/ 0 h 1417"/>
                  <a:gd name="T74" fmla="*/ 0 w 2041"/>
                  <a:gd name="T75" fmla="*/ 0 h 1417"/>
                  <a:gd name="T76" fmla="*/ 0 w 2041"/>
                  <a:gd name="T77" fmla="*/ 0 h 1417"/>
                  <a:gd name="T78" fmla="*/ 0 w 2041"/>
                  <a:gd name="T79" fmla="*/ 0 h 1417"/>
                  <a:gd name="T80" fmla="*/ 0 w 2041"/>
                  <a:gd name="T81" fmla="*/ 0 h 1417"/>
                  <a:gd name="T82" fmla="*/ 0 w 2041"/>
                  <a:gd name="T83" fmla="*/ 0 h 1417"/>
                  <a:gd name="T84" fmla="*/ 0 w 2041"/>
                  <a:gd name="T85" fmla="*/ 0 h 1417"/>
                  <a:gd name="T86" fmla="*/ 0 w 2041"/>
                  <a:gd name="T87" fmla="*/ 0 h 1417"/>
                  <a:gd name="T88" fmla="*/ 0 w 2041"/>
                  <a:gd name="T89" fmla="*/ 0 h 1417"/>
                  <a:gd name="T90" fmla="*/ 0 w 2041"/>
                  <a:gd name="T91" fmla="*/ 0 h 1417"/>
                  <a:gd name="T92" fmla="*/ 0 w 2041"/>
                  <a:gd name="T93" fmla="*/ 0 h 1417"/>
                  <a:gd name="T94" fmla="*/ 0 w 2041"/>
                  <a:gd name="T95" fmla="*/ 0 h 1417"/>
                  <a:gd name="T96" fmla="*/ 0 w 2041"/>
                  <a:gd name="T97" fmla="*/ 0 h 1417"/>
                  <a:gd name="T98" fmla="*/ 0 w 2041"/>
                  <a:gd name="T99" fmla="*/ 0 h 1417"/>
                  <a:gd name="T100" fmla="*/ 0 w 2041"/>
                  <a:gd name="T101" fmla="*/ 0 h 1417"/>
                  <a:gd name="T102" fmla="*/ 0 w 2041"/>
                  <a:gd name="T103" fmla="*/ 0 h 1417"/>
                  <a:gd name="T104" fmla="*/ 0 w 2041"/>
                  <a:gd name="T105" fmla="*/ 0 h 1417"/>
                  <a:gd name="T106" fmla="*/ 0 w 2041"/>
                  <a:gd name="T107" fmla="*/ 0 h 1417"/>
                  <a:gd name="T108" fmla="*/ 0 w 2041"/>
                  <a:gd name="T109" fmla="*/ 0 h 1417"/>
                  <a:gd name="T110" fmla="*/ 0 w 2041"/>
                  <a:gd name="T111" fmla="*/ 0 h 1417"/>
                  <a:gd name="T112" fmla="*/ 0 w 2041"/>
                  <a:gd name="T113" fmla="*/ 0 h 1417"/>
                  <a:gd name="T114" fmla="*/ 0 w 2041"/>
                  <a:gd name="T115" fmla="*/ 0 h 1417"/>
                  <a:gd name="T116" fmla="*/ 0 w 2041"/>
                  <a:gd name="T117" fmla="*/ 0 h 1417"/>
                  <a:gd name="T118" fmla="*/ 0 w 2041"/>
                  <a:gd name="T119" fmla="*/ 0 h 141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041" h="1417">
                    <a:moveTo>
                      <a:pt x="237" y="1062"/>
                    </a:moveTo>
                    <a:lnTo>
                      <a:pt x="239" y="1067"/>
                    </a:lnTo>
                    <a:lnTo>
                      <a:pt x="239" y="1071"/>
                    </a:lnTo>
                    <a:lnTo>
                      <a:pt x="240" y="1074"/>
                    </a:lnTo>
                    <a:lnTo>
                      <a:pt x="242" y="1078"/>
                    </a:lnTo>
                    <a:lnTo>
                      <a:pt x="242" y="1081"/>
                    </a:lnTo>
                    <a:lnTo>
                      <a:pt x="243" y="1085"/>
                    </a:lnTo>
                    <a:lnTo>
                      <a:pt x="245" y="1088"/>
                    </a:lnTo>
                    <a:lnTo>
                      <a:pt x="246" y="1093"/>
                    </a:lnTo>
                    <a:lnTo>
                      <a:pt x="247" y="1096"/>
                    </a:lnTo>
                    <a:lnTo>
                      <a:pt x="249" y="1100"/>
                    </a:lnTo>
                    <a:lnTo>
                      <a:pt x="250" y="1104"/>
                    </a:lnTo>
                    <a:lnTo>
                      <a:pt x="252" y="1107"/>
                    </a:lnTo>
                    <a:lnTo>
                      <a:pt x="253" y="1111"/>
                    </a:lnTo>
                    <a:lnTo>
                      <a:pt x="255" y="1114"/>
                    </a:lnTo>
                    <a:lnTo>
                      <a:pt x="258" y="1119"/>
                    </a:lnTo>
                    <a:lnTo>
                      <a:pt x="259" y="1121"/>
                    </a:lnTo>
                    <a:lnTo>
                      <a:pt x="263" y="1130"/>
                    </a:lnTo>
                    <a:lnTo>
                      <a:pt x="268" y="1137"/>
                    </a:lnTo>
                    <a:lnTo>
                      <a:pt x="273" y="1145"/>
                    </a:lnTo>
                    <a:lnTo>
                      <a:pt x="279" y="1152"/>
                    </a:lnTo>
                    <a:lnTo>
                      <a:pt x="285" y="1159"/>
                    </a:lnTo>
                    <a:lnTo>
                      <a:pt x="291" y="1166"/>
                    </a:lnTo>
                    <a:lnTo>
                      <a:pt x="296" y="1172"/>
                    </a:lnTo>
                    <a:lnTo>
                      <a:pt x="304" y="1179"/>
                    </a:lnTo>
                    <a:lnTo>
                      <a:pt x="311" y="1185"/>
                    </a:lnTo>
                    <a:lnTo>
                      <a:pt x="317" y="1191"/>
                    </a:lnTo>
                    <a:lnTo>
                      <a:pt x="325" y="1196"/>
                    </a:lnTo>
                    <a:lnTo>
                      <a:pt x="332" y="1201"/>
                    </a:lnTo>
                    <a:lnTo>
                      <a:pt x="340" y="1206"/>
                    </a:lnTo>
                    <a:lnTo>
                      <a:pt x="347" y="1211"/>
                    </a:lnTo>
                    <a:lnTo>
                      <a:pt x="355" y="1215"/>
                    </a:lnTo>
                    <a:lnTo>
                      <a:pt x="363" y="1219"/>
                    </a:lnTo>
                    <a:lnTo>
                      <a:pt x="371" y="1222"/>
                    </a:lnTo>
                    <a:lnTo>
                      <a:pt x="380" y="1225"/>
                    </a:lnTo>
                    <a:lnTo>
                      <a:pt x="388" y="1229"/>
                    </a:lnTo>
                    <a:lnTo>
                      <a:pt x="397" y="1232"/>
                    </a:lnTo>
                    <a:lnTo>
                      <a:pt x="406" y="1234"/>
                    </a:lnTo>
                    <a:lnTo>
                      <a:pt x="414" y="1237"/>
                    </a:lnTo>
                    <a:lnTo>
                      <a:pt x="423" y="1238"/>
                    </a:lnTo>
                    <a:lnTo>
                      <a:pt x="432" y="1240"/>
                    </a:lnTo>
                    <a:lnTo>
                      <a:pt x="440" y="1241"/>
                    </a:lnTo>
                    <a:lnTo>
                      <a:pt x="449" y="1241"/>
                    </a:lnTo>
                    <a:lnTo>
                      <a:pt x="458" y="1242"/>
                    </a:lnTo>
                    <a:lnTo>
                      <a:pt x="468" y="1242"/>
                    </a:lnTo>
                    <a:lnTo>
                      <a:pt x="476" y="1241"/>
                    </a:lnTo>
                    <a:lnTo>
                      <a:pt x="485" y="1241"/>
                    </a:lnTo>
                    <a:lnTo>
                      <a:pt x="494" y="1240"/>
                    </a:lnTo>
                    <a:lnTo>
                      <a:pt x="502" y="1238"/>
                    </a:lnTo>
                    <a:lnTo>
                      <a:pt x="506" y="1247"/>
                    </a:lnTo>
                    <a:lnTo>
                      <a:pt x="512" y="1257"/>
                    </a:lnTo>
                    <a:lnTo>
                      <a:pt x="518" y="1265"/>
                    </a:lnTo>
                    <a:lnTo>
                      <a:pt x="524" y="1274"/>
                    </a:lnTo>
                    <a:lnTo>
                      <a:pt x="531" y="1283"/>
                    </a:lnTo>
                    <a:lnTo>
                      <a:pt x="538" y="1290"/>
                    </a:lnTo>
                    <a:lnTo>
                      <a:pt x="547" y="1299"/>
                    </a:lnTo>
                    <a:lnTo>
                      <a:pt x="555" y="1306"/>
                    </a:lnTo>
                    <a:lnTo>
                      <a:pt x="564" y="1314"/>
                    </a:lnTo>
                    <a:lnTo>
                      <a:pt x="573" y="1322"/>
                    </a:lnTo>
                    <a:lnTo>
                      <a:pt x="583" y="1329"/>
                    </a:lnTo>
                    <a:lnTo>
                      <a:pt x="593" y="1336"/>
                    </a:lnTo>
                    <a:lnTo>
                      <a:pt x="604" y="1343"/>
                    </a:lnTo>
                    <a:lnTo>
                      <a:pt x="614" y="1349"/>
                    </a:lnTo>
                    <a:lnTo>
                      <a:pt x="626" y="1356"/>
                    </a:lnTo>
                    <a:lnTo>
                      <a:pt x="637" y="1362"/>
                    </a:lnTo>
                    <a:lnTo>
                      <a:pt x="650" y="1368"/>
                    </a:lnTo>
                    <a:lnTo>
                      <a:pt x="663" y="1373"/>
                    </a:lnTo>
                    <a:lnTo>
                      <a:pt x="676" y="1378"/>
                    </a:lnTo>
                    <a:lnTo>
                      <a:pt x="689" y="1384"/>
                    </a:lnTo>
                    <a:lnTo>
                      <a:pt x="702" y="1388"/>
                    </a:lnTo>
                    <a:lnTo>
                      <a:pt x="717" y="1392"/>
                    </a:lnTo>
                    <a:lnTo>
                      <a:pt x="731" y="1396"/>
                    </a:lnTo>
                    <a:lnTo>
                      <a:pt x="745" y="1399"/>
                    </a:lnTo>
                    <a:lnTo>
                      <a:pt x="760" y="1402"/>
                    </a:lnTo>
                    <a:lnTo>
                      <a:pt x="776" y="1405"/>
                    </a:lnTo>
                    <a:lnTo>
                      <a:pt x="790" y="1408"/>
                    </a:lnTo>
                    <a:lnTo>
                      <a:pt x="806" y="1411"/>
                    </a:lnTo>
                    <a:lnTo>
                      <a:pt x="822" y="1412"/>
                    </a:lnTo>
                    <a:lnTo>
                      <a:pt x="838" y="1414"/>
                    </a:lnTo>
                    <a:lnTo>
                      <a:pt x="853" y="1415"/>
                    </a:lnTo>
                    <a:lnTo>
                      <a:pt x="871" y="1415"/>
                    </a:lnTo>
                    <a:lnTo>
                      <a:pt x="884" y="1417"/>
                    </a:lnTo>
                    <a:lnTo>
                      <a:pt x="898" y="1417"/>
                    </a:lnTo>
                    <a:lnTo>
                      <a:pt x="911" y="1415"/>
                    </a:lnTo>
                    <a:lnTo>
                      <a:pt x="924" y="1415"/>
                    </a:lnTo>
                    <a:lnTo>
                      <a:pt x="937" y="1415"/>
                    </a:lnTo>
                    <a:lnTo>
                      <a:pt x="951" y="1414"/>
                    </a:lnTo>
                    <a:lnTo>
                      <a:pt x="963" y="1412"/>
                    </a:lnTo>
                    <a:lnTo>
                      <a:pt x="976" y="1411"/>
                    </a:lnTo>
                    <a:lnTo>
                      <a:pt x="989" y="1408"/>
                    </a:lnTo>
                    <a:lnTo>
                      <a:pt x="1002" y="1407"/>
                    </a:lnTo>
                    <a:lnTo>
                      <a:pt x="1013" y="1404"/>
                    </a:lnTo>
                    <a:lnTo>
                      <a:pt x="1026" y="1402"/>
                    </a:lnTo>
                    <a:lnTo>
                      <a:pt x="1038" y="1399"/>
                    </a:lnTo>
                    <a:lnTo>
                      <a:pt x="1049" y="1395"/>
                    </a:lnTo>
                    <a:lnTo>
                      <a:pt x="1061" y="1392"/>
                    </a:lnTo>
                    <a:lnTo>
                      <a:pt x="1072" y="1389"/>
                    </a:lnTo>
                    <a:lnTo>
                      <a:pt x="1084" y="1385"/>
                    </a:lnTo>
                    <a:lnTo>
                      <a:pt x="1094" y="1381"/>
                    </a:lnTo>
                    <a:lnTo>
                      <a:pt x="1105" y="1378"/>
                    </a:lnTo>
                    <a:lnTo>
                      <a:pt x="1115" y="1373"/>
                    </a:lnTo>
                    <a:lnTo>
                      <a:pt x="1125" y="1368"/>
                    </a:lnTo>
                    <a:lnTo>
                      <a:pt x="1135" y="1363"/>
                    </a:lnTo>
                    <a:lnTo>
                      <a:pt x="1144" y="1359"/>
                    </a:lnTo>
                    <a:lnTo>
                      <a:pt x="1154" y="1353"/>
                    </a:lnTo>
                    <a:lnTo>
                      <a:pt x="1163" y="1348"/>
                    </a:lnTo>
                    <a:lnTo>
                      <a:pt x="1171" y="1343"/>
                    </a:lnTo>
                    <a:lnTo>
                      <a:pt x="1180" y="1337"/>
                    </a:lnTo>
                    <a:lnTo>
                      <a:pt x="1189" y="1332"/>
                    </a:lnTo>
                    <a:lnTo>
                      <a:pt x="1196" y="1324"/>
                    </a:lnTo>
                    <a:lnTo>
                      <a:pt x="1203" y="1319"/>
                    </a:lnTo>
                    <a:lnTo>
                      <a:pt x="1210" y="1313"/>
                    </a:lnTo>
                    <a:lnTo>
                      <a:pt x="1217" y="1306"/>
                    </a:lnTo>
                    <a:lnTo>
                      <a:pt x="1219" y="1306"/>
                    </a:lnTo>
                    <a:lnTo>
                      <a:pt x="1222" y="1306"/>
                    </a:lnTo>
                    <a:lnTo>
                      <a:pt x="1223" y="1306"/>
                    </a:lnTo>
                    <a:lnTo>
                      <a:pt x="1225" y="1304"/>
                    </a:lnTo>
                    <a:lnTo>
                      <a:pt x="1228" y="1304"/>
                    </a:lnTo>
                    <a:lnTo>
                      <a:pt x="1229" y="1304"/>
                    </a:lnTo>
                    <a:lnTo>
                      <a:pt x="1232" y="1304"/>
                    </a:lnTo>
                    <a:lnTo>
                      <a:pt x="1233" y="1304"/>
                    </a:lnTo>
                    <a:lnTo>
                      <a:pt x="1238" y="1307"/>
                    </a:lnTo>
                    <a:lnTo>
                      <a:pt x="1243" y="1310"/>
                    </a:lnTo>
                    <a:lnTo>
                      <a:pt x="1248" y="1313"/>
                    </a:lnTo>
                    <a:lnTo>
                      <a:pt x="1253" y="1316"/>
                    </a:lnTo>
                    <a:lnTo>
                      <a:pt x="1258" y="1319"/>
                    </a:lnTo>
                    <a:lnTo>
                      <a:pt x="1264" y="1322"/>
                    </a:lnTo>
                    <a:lnTo>
                      <a:pt x="1269" y="1324"/>
                    </a:lnTo>
                    <a:lnTo>
                      <a:pt x="1275" y="1327"/>
                    </a:lnTo>
                    <a:lnTo>
                      <a:pt x="1279" y="1329"/>
                    </a:lnTo>
                    <a:lnTo>
                      <a:pt x="1285" y="1332"/>
                    </a:lnTo>
                    <a:lnTo>
                      <a:pt x="1291" y="1335"/>
                    </a:lnTo>
                    <a:lnTo>
                      <a:pt x="1297" y="1336"/>
                    </a:lnTo>
                    <a:lnTo>
                      <a:pt x="1304" y="1339"/>
                    </a:lnTo>
                    <a:lnTo>
                      <a:pt x="1310" y="1340"/>
                    </a:lnTo>
                    <a:lnTo>
                      <a:pt x="1315" y="1342"/>
                    </a:lnTo>
                    <a:lnTo>
                      <a:pt x="1321" y="1345"/>
                    </a:lnTo>
                    <a:lnTo>
                      <a:pt x="1328" y="1346"/>
                    </a:lnTo>
                    <a:lnTo>
                      <a:pt x="1334" y="1348"/>
                    </a:lnTo>
                    <a:lnTo>
                      <a:pt x="1341" y="1349"/>
                    </a:lnTo>
                    <a:lnTo>
                      <a:pt x="1347" y="1350"/>
                    </a:lnTo>
                    <a:lnTo>
                      <a:pt x="1354" y="1352"/>
                    </a:lnTo>
                    <a:lnTo>
                      <a:pt x="1360" y="1353"/>
                    </a:lnTo>
                    <a:lnTo>
                      <a:pt x="1367" y="1355"/>
                    </a:lnTo>
                    <a:lnTo>
                      <a:pt x="1374" y="1355"/>
                    </a:lnTo>
                    <a:lnTo>
                      <a:pt x="1382" y="1356"/>
                    </a:lnTo>
                    <a:lnTo>
                      <a:pt x="1387" y="1356"/>
                    </a:lnTo>
                    <a:lnTo>
                      <a:pt x="1394" y="1358"/>
                    </a:lnTo>
                    <a:lnTo>
                      <a:pt x="1402" y="1358"/>
                    </a:lnTo>
                    <a:lnTo>
                      <a:pt x="1409" y="1359"/>
                    </a:lnTo>
                    <a:lnTo>
                      <a:pt x="1423" y="1359"/>
                    </a:lnTo>
                    <a:lnTo>
                      <a:pt x="1430" y="1359"/>
                    </a:lnTo>
                    <a:lnTo>
                      <a:pt x="1445" y="1359"/>
                    </a:lnTo>
                    <a:lnTo>
                      <a:pt x="1459" y="1358"/>
                    </a:lnTo>
                    <a:lnTo>
                      <a:pt x="1472" y="1356"/>
                    </a:lnTo>
                    <a:lnTo>
                      <a:pt x="1485" y="1355"/>
                    </a:lnTo>
                    <a:lnTo>
                      <a:pt x="1500" y="1353"/>
                    </a:lnTo>
                    <a:lnTo>
                      <a:pt x="1512" y="1350"/>
                    </a:lnTo>
                    <a:lnTo>
                      <a:pt x="1525" y="1348"/>
                    </a:lnTo>
                    <a:lnTo>
                      <a:pt x="1537" y="1345"/>
                    </a:lnTo>
                    <a:lnTo>
                      <a:pt x="1550" y="1340"/>
                    </a:lnTo>
                    <a:lnTo>
                      <a:pt x="1561" y="1337"/>
                    </a:lnTo>
                    <a:lnTo>
                      <a:pt x="1573" y="1333"/>
                    </a:lnTo>
                    <a:lnTo>
                      <a:pt x="1584" y="1327"/>
                    </a:lnTo>
                    <a:lnTo>
                      <a:pt x="1595" y="1323"/>
                    </a:lnTo>
                    <a:lnTo>
                      <a:pt x="1606" y="1317"/>
                    </a:lnTo>
                    <a:lnTo>
                      <a:pt x="1616" y="1312"/>
                    </a:lnTo>
                    <a:lnTo>
                      <a:pt x="1625" y="1306"/>
                    </a:lnTo>
                    <a:lnTo>
                      <a:pt x="1635" y="1299"/>
                    </a:lnTo>
                    <a:lnTo>
                      <a:pt x="1643" y="1293"/>
                    </a:lnTo>
                    <a:lnTo>
                      <a:pt x="1651" y="1286"/>
                    </a:lnTo>
                    <a:lnTo>
                      <a:pt x="1659" y="1278"/>
                    </a:lnTo>
                    <a:lnTo>
                      <a:pt x="1666" y="1271"/>
                    </a:lnTo>
                    <a:lnTo>
                      <a:pt x="1672" y="1263"/>
                    </a:lnTo>
                    <a:lnTo>
                      <a:pt x="1679" y="1255"/>
                    </a:lnTo>
                    <a:lnTo>
                      <a:pt x="1684" y="1247"/>
                    </a:lnTo>
                    <a:lnTo>
                      <a:pt x="1689" y="1240"/>
                    </a:lnTo>
                    <a:lnTo>
                      <a:pt x="1694" y="1231"/>
                    </a:lnTo>
                    <a:lnTo>
                      <a:pt x="1698" y="1222"/>
                    </a:lnTo>
                    <a:lnTo>
                      <a:pt x="1701" y="1214"/>
                    </a:lnTo>
                    <a:lnTo>
                      <a:pt x="1702" y="1204"/>
                    </a:lnTo>
                    <a:lnTo>
                      <a:pt x="1705" y="1195"/>
                    </a:lnTo>
                    <a:lnTo>
                      <a:pt x="1705" y="1186"/>
                    </a:lnTo>
                    <a:lnTo>
                      <a:pt x="1707" y="1176"/>
                    </a:lnTo>
                    <a:lnTo>
                      <a:pt x="1705" y="1172"/>
                    </a:lnTo>
                    <a:lnTo>
                      <a:pt x="1705" y="1169"/>
                    </a:lnTo>
                    <a:lnTo>
                      <a:pt x="1705" y="1165"/>
                    </a:lnTo>
                    <a:lnTo>
                      <a:pt x="1705" y="1162"/>
                    </a:lnTo>
                    <a:lnTo>
                      <a:pt x="1704" y="1157"/>
                    </a:lnTo>
                    <a:lnTo>
                      <a:pt x="1704" y="1150"/>
                    </a:lnTo>
                    <a:lnTo>
                      <a:pt x="1702" y="1146"/>
                    </a:lnTo>
                    <a:lnTo>
                      <a:pt x="1701" y="1139"/>
                    </a:lnTo>
                    <a:lnTo>
                      <a:pt x="1700" y="1136"/>
                    </a:lnTo>
                    <a:lnTo>
                      <a:pt x="1698" y="1132"/>
                    </a:lnTo>
                    <a:lnTo>
                      <a:pt x="1697" y="1129"/>
                    </a:lnTo>
                    <a:lnTo>
                      <a:pt x="1695" y="1126"/>
                    </a:lnTo>
                    <a:lnTo>
                      <a:pt x="1694" y="1121"/>
                    </a:lnTo>
                    <a:lnTo>
                      <a:pt x="1692" y="1119"/>
                    </a:lnTo>
                    <a:lnTo>
                      <a:pt x="1698" y="1119"/>
                    </a:lnTo>
                    <a:lnTo>
                      <a:pt x="1704" y="1120"/>
                    </a:lnTo>
                    <a:lnTo>
                      <a:pt x="1711" y="1120"/>
                    </a:lnTo>
                    <a:lnTo>
                      <a:pt x="1717" y="1121"/>
                    </a:lnTo>
                    <a:lnTo>
                      <a:pt x="1723" y="1121"/>
                    </a:lnTo>
                    <a:lnTo>
                      <a:pt x="1730" y="1121"/>
                    </a:lnTo>
                    <a:lnTo>
                      <a:pt x="1743" y="1121"/>
                    </a:lnTo>
                    <a:lnTo>
                      <a:pt x="1757" y="1121"/>
                    </a:lnTo>
                    <a:lnTo>
                      <a:pt x="1773" y="1120"/>
                    </a:lnTo>
                    <a:lnTo>
                      <a:pt x="1787" y="1119"/>
                    </a:lnTo>
                    <a:lnTo>
                      <a:pt x="1802" y="1117"/>
                    </a:lnTo>
                    <a:lnTo>
                      <a:pt x="1816" y="1114"/>
                    </a:lnTo>
                    <a:lnTo>
                      <a:pt x="1831" y="1111"/>
                    </a:lnTo>
                    <a:lnTo>
                      <a:pt x="1845" y="1107"/>
                    </a:lnTo>
                    <a:lnTo>
                      <a:pt x="1858" y="1103"/>
                    </a:lnTo>
                    <a:lnTo>
                      <a:pt x="1871" y="1098"/>
                    </a:lnTo>
                    <a:lnTo>
                      <a:pt x="1884" y="1093"/>
                    </a:lnTo>
                    <a:lnTo>
                      <a:pt x="1897" y="1087"/>
                    </a:lnTo>
                    <a:lnTo>
                      <a:pt x="1908" y="1081"/>
                    </a:lnTo>
                    <a:lnTo>
                      <a:pt x="1920" y="1074"/>
                    </a:lnTo>
                    <a:lnTo>
                      <a:pt x="1931" y="1067"/>
                    </a:lnTo>
                    <a:lnTo>
                      <a:pt x="1943" y="1060"/>
                    </a:lnTo>
                    <a:lnTo>
                      <a:pt x="1953" y="1051"/>
                    </a:lnTo>
                    <a:lnTo>
                      <a:pt x="1963" y="1044"/>
                    </a:lnTo>
                    <a:lnTo>
                      <a:pt x="1972" y="1034"/>
                    </a:lnTo>
                    <a:lnTo>
                      <a:pt x="1982" y="1025"/>
                    </a:lnTo>
                    <a:lnTo>
                      <a:pt x="1989" y="1016"/>
                    </a:lnTo>
                    <a:lnTo>
                      <a:pt x="1997" y="1006"/>
                    </a:lnTo>
                    <a:lnTo>
                      <a:pt x="2005" y="996"/>
                    </a:lnTo>
                    <a:lnTo>
                      <a:pt x="2010" y="986"/>
                    </a:lnTo>
                    <a:lnTo>
                      <a:pt x="2016" y="975"/>
                    </a:lnTo>
                    <a:lnTo>
                      <a:pt x="2022" y="965"/>
                    </a:lnTo>
                    <a:lnTo>
                      <a:pt x="2026" y="953"/>
                    </a:lnTo>
                    <a:lnTo>
                      <a:pt x="2031" y="942"/>
                    </a:lnTo>
                    <a:lnTo>
                      <a:pt x="2033" y="930"/>
                    </a:lnTo>
                    <a:lnTo>
                      <a:pt x="2036" y="918"/>
                    </a:lnTo>
                    <a:lnTo>
                      <a:pt x="2039" y="906"/>
                    </a:lnTo>
                    <a:lnTo>
                      <a:pt x="2039" y="894"/>
                    </a:lnTo>
                    <a:lnTo>
                      <a:pt x="2041" y="881"/>
                    </a:lnTo>
                    <a:lnTo>
                      <a:pt x="2039" y="871"/>
                    </a:lnTo>
                    <a:lnTo>
                      <a:pt x="2039" y="861"/>
                    </a:lnTo>
                    <a:lnTo>
                      <a:pt x="2038" y="851"/>
                    </a:lnTo>
                    <a:lnTo>
                      <a:pt x="2036" y="841"/>
                    </a:lnTo>
                    <a:lnTo>
                      <a:pt x="2033" y="831"/>
                    </a:lnTo>
                    <a:lnTo>
                      <a:pt x="2031" y="822"/>
                    </a:lnTo>
                    <a:lnTo>
                      <a:pt x="2028" y="812"/>
                    </a:lnTo>
                    <a:lnTo>
                      <a:pt x="2023" y="803"/>
                    </a:lnTo>
                    <a:lnTo>
                      <a:pt x="2019" y="793"/>
                    </a:lnTo>
                    <a:lnTo>
                      <a:pt x="2015" y="785"/>
                    </a:lnTo>
                    <a:lnTo>
                      <a:pt x="2009" y="776"/>
                    </a:lnTo>
                    <a:lnTo>
                      <a:pt x="2005" y="767"/>
                    </a:lnTo>
                    <a:lnTo>
                      <a:pt x="1997" y="759"/>
                    </a:lnTo>
                    <a:lnTo>
                      <a:pt x="1992" y="750"/>
                    </a:lnTo>
                    <a:lnTo>
                      <a:pt x="1985" y="743"/>
                    </a:lnTo>
                    <a:lnTo>
                      <a:pt x="1977" y="734"/>
                    </a:lnTo>
                    <a:lnTo>
                      <a:pt x="1970" y="727"/>
                    </a:lnTo>
                    <a:lnTo>
                      <a:pt x="1963" y="720"/>
                    </a:lnTo>
                    <a:lnTo>
                      <a:pt x="1954" y="713"/>
                    </a:lnTo>
                    <a:lnTo>
                      <a:pt x="1946" y="707"/>
                    </a:lnTo>
                    <a:lnTo>
                      <a:pt x="1937" y="700"/>
                    </a:lnTo>
                    <a:lnTo>
                      <a:pt x="1927" y="694"/>
                    </a:lnTo>
                    <a:lnTo>
                      <a:pt x="1918" y="688"/>
                    </a:lnTo>
                    <a:lnTo>
                      <a:pt x="1908" y="682"/>
                    </a:lnTo>
                    <a:lnTo>
                      <a:pt x="1898" y="677"/>
                    </a:lnTo>
                    <a:lnTo>
                      <a:pt x="1888" y="672"/>
                    </a:lnTo>
                    <a:lnTo>
                      <a:pt x="1877" y="668"/>
                    </a:lnTo>
                    <a:lnTo>
                      <a:pt x="1867" y="664"/>
                    </a:lnTo>
                    <a:lnTo>
                      <a:pt x="1855" y="659"/>
                    </a:lnTo>
                    <a:lnTo>
                      <a:pt x="1843" y="656"/>
                    </a:lnTo>
                    <a:lnTo>
                      <a:pt x="1832" y="652"/>
                    </a:lnTo>
                    <a:lnTo>
                      <a:pt x="1820" y="649"/>
                    </a:lnTo>
                    <a:lnTo>
                      <a:pt x="1820" y="648"/>
                    </a:lnTo>
                    <a:lnTo>
                      <a:pt x="1819" y="646"/>
                    </a:lnTo>
                    <a:lnTo>
                      <a:pt x="1819" y="645"/>
                    </a:lnTo>
                    <a:lnTo>
                      <a:pt x="1818" y="643"/>
                    </a:lnTo>
                    <a:lnTo>
                      <a:pt x="1820" y="641"/>
                    </a:lnTo>
                    <a:lnTo>
                      <a:pt x="1823" y="636"/>
                    </a:lnTo>
                    <a:lnTo>
                      <a:pt x="1825" y="632"/>
                    </a:lnTo>
                    <a:lnTo>
                      <a:pt x="1828" y="628"/>
                    </a:lnTo>
                    <a:lnTo>
                      <a:pt x="1829" y="622"/>
                    </a:lnTo>
                    <a:lnTo>
                      <a:pt x="1832" y="618"/>
                    </a:lnTo>
                    <a:lnTo>
                      <a:pt x="1833" y="613"/>
                    </a:lnTo>
                    <a:lnTo>
                      <a:pt x="1835" y="609"/>
                    </a:lnTo>
                    <a:lnTo>
                      <a:pt x="1838" y="597"/>
                    </a:lnTo>
                    <a:lnTo>
                      <a:pt x="1841" y="587"/>
                    </a:lnTo>
                    <a:lnTo>
                      <a:pt x="1842" y="576"/>
                    </a:lnTo>
                    <a:lnTo>
                      <a:pt x="1843" y="564"/>
                    </a:lnTo>
                    <a:lnTo>
                      <a:pt x="1843" y="553"/>
                    </a:lnTo>
                    <a:lnTo>
                      <a:pt x="1842" y="541"/>
                    </a:lnTo>
                    <a:lnTo>
                      <a:pt x="1841" y="531"/>
                    </a:lnTo>
                    <a:lnTo>
                      <a:pt x="1839" y="520"/>
                    </a:lnTo>
                    <a:lnTo>
                      <a:pt x="1836" y="508"/>
                    </a:lnTo>
                    <a:lnTo>
                      <a:pt x="1832" y="497"/>
                    </a:lnTo>
                    <a:lnTo>
                      <a:pt x="1829" y="485"/>
                    </a:lnTo>
                    <a:lnTo>
                      <a:pt x="1823" y="474"/>
                    </a:lnTo>
                    <a:lnTo>
                      <a:pt x="1818" y="464"/>
                    </a:lnTo>
                    <a:lnTo>
                      <a:pt x="1812" y="452"/>
                    </a:lnTo>
                    <a:lnTo>
                      <a:pt x="1805" y="440"/>
                    </a:lnTo>
                    <a:lnTo>
                      <a:pt x="1797" y="430"/>
                    </a:lnTo>
                    <a:lnTo>
                      <a:pt x="1790" y="420"/>
                    </a:lnTo>
                    <a:lnTo>
                      <a:pt x="1782" y="409"/>
                    </a:lnTo>
                    <a:lnTo>
                      <a:pt x="1773" y="399"/>
                    </a:lnTo>
                    <a:lnTo>
                      <a:pt x="1763" y="389"/>
                    </a:lnTo>
                    <a:lnTo>
                      <a:pt x="1753" y="380"/>
                    </a:lnTo>
                    <a:lnTo>
                      <a:pt x="1743" y="370"/>
                    </a:lnTo>
                    <a:lnTo>
                      <a:pt x="1731" y="361"/>
                    </a:lnTo>
                    <a:lnTo>
                      <a:pt x="1720" y="351"/>
                    </a:lnTo>
                    <a:lnTo>
                      <a:pt x="1707" y="343"/>
                    </a:lnTo>
                    <a:lnTo>
                      <a:pt x="1695" y="335"/>
                    </a:lnTo>
                    <a:lnTo>
                      <a:pt x="1682" y="327"/>
                    </a:lnTo>
                    <a:lnTo>
                      <a:pt x="1668" y="320"/>
                    </a:lnTo>
                    <a:lnTo>
                      <a:pt x="1655" y="312"/>
                    </a:lnTo>
                    <a:lnTo>
                      <a:pt x="1641" y="305"/>
                    </a:lnTo>
                    <a:lnTo>
                      <a:pt x="1626" y="299"/>
                    </a:lnTo>
                    <a:lnTo>
                      <a:pt x="1610" y="292"/>
                    </a:lnTo>
                    <a:lnTo>
                      <a:pt x="1610" y="291"/>
                    </a:lnTo>
                    <a:lnTo>
                      <a:pt x="1610" y="289"/>
                    </a:lnTo>
                    <a:lnTo>
                      <a:pt x="1609" y="288"/>
                    </a:lnTo>
                    <a:lnTo>
                      <a:pt x="1609" y="286"/>
                    </a:lnTo>
                    <a:lnTo>
                      <a:pt x="1609" y="285"/>
                    </a:lnTo>
                    <a:lnTo>
                      <a:pt x="1609" y="284"/>
                    </a:lnTo>
                    <a:lnTo>
                      <a:pt x="1603" y="266"/>
                    </a:lnTo>
                    <a:lnTo>
                      <a:pt x="1596" y="248"/>
                    </a:lnTo>
                    <a:lnTo>
                      <a:pt x="1587" y="230"/>
                    </a:lnTo>
                    <a:lnTo>
                      <a:pt x="1579" y="213"/>
                    </a:lnTo>
                    <a:lnTo>
                      <a:pt x="1567" y="197"/>
                    </a:lnTo>
                    <a:lnTo>
                      <a:pt x="1556" y="181"/>
                    </a:lnTo>
                    <a:lnTo>
                      <a:pt x="1544" y="165"/>
                    </a:lnTo>
                    <a:lnTo>
                      <a:pt x="1530" y="151"/>
                    </a:lnTo>
                    <a:lnTo>
                      <a:pt x="1515" y="137"/>
                    </a:lnTo>
                    <a:lnTo>
                      <a:pt x="1500" y="124"/>
                    </a:lnTo>
                    <a:lnTo>
                      <a:pt x="1484" y="111"/>
                    </a:lnTo>
                    <a:lnTo>
                      <a:pt x="1466" y="98"/>
                    </a:lnTo>
                    <a:lnTo>
                      <a:pt x="1448" y="86"/>
                    </a:lnTo>
                    <a:lnTo>
                      <a:pt x="1429" y="75"/>
                    </a:lnTo>
                    <a:lnTo>
                      <a:pt x="1409" y="65"/>
                    </a:lnTo>
                    <a:lnTo>
                      <a:pt x="1389" y="55"/>
                    </a:lnTo>
                    <a:lnTo>
                      <a:pt x="1369" y="46"/>
                    </a:lnTo>
                    <a:lnTo>
                      <a:pt x="1347" y="37"/>
                    </a:lnTo>
                    <a:lnTo>
                      <a:pt x="1324" y="30"/>
                    </a:lnTo>
                    <a:lnTo>
                      <a:pt x="1301" y="24"/>
                    </a:lnTo>
                    <a:lnTo>
                      <a:pt x="1278" y="19"/>
                    </a:lnTo>
                    <a:lnTo>
                      <a:pt x="1255" y="13"/>
                    </a:lnTo>
                    <a:lnTo>
                      <a:pt x="1230" y="9"/>
                    </a:lnTo>
                    <a:lnTo>
                      <a:pt x="1206" y="6"/>
                    </a:lnTo>
                    <a:lnTo>
                      <a:pt x="1180" y="3"/>
                    </a:lnTo>
                    <a:lnTo>
                      <a:pt x="1156" y="1"/>
                    </a:lnTo>
                    <a:lnTo>
                      <a:pt x="1130" y="0"/>
                    </a:lnTo>
                    <a:lnTo>
                      <a:pt x="1104" y="0"/>
                    </a:lnTo>
                    <a:lnTo>
                      <a:pt x="1078" y="1"/>
                    </a:lnTo>
                    <a:lnTo>
                      <a:pt x="1052" y="4"/>
                    </a:lnTo>
                    <a:lnTo>
                      <a:pt x="1026" y="7"/>
                    </a:lnTo>
                    <a:lnTo>
                      <a:pt x="999" y="11"/>
                    </a:lnTo>
                    <a:lnTo>
                      <a:pt x="984" y="13"/>
                    </a:lnTo>
                    <a:lnTo>
                      <a:pt x="970" y="16"/>
                    </a:lnTo>
                    <a:lnTo>
                      <a:pt x="956" y="20"/>
                    </a:lnTo>
                    <a:lnTo>
                      <a:pt x="941" y="23"/>
                    </a:lnTo>
                    <a:lnTo>
                      <a:pt x="928" y="27"/>
                    </a:lnTo>
                    <a:lnTo>
                      <a:pt x="914" y="30"/>
                    </a:lnTo>
                    <a:lnTo>
                      <a:pt x="901" y="34"/>
                    </a:lnTo>
                    <a:lnTo>
                      <a:pt x="888" y="39"/>
                    </a:lnTo>
                    <a:lnTo>
                      <a:pt x="875" y="45"/>
                    </a:lnTo>
                    <a:lnTo>
                      <a:pt x="862" y="49"/>
                    </a:lnTo>
                    <a:lnTo>
                      <a:pt x="849" y="53"/>
                    </a:lnTo>
                    <a:lnTo>
                      <a:pt x="838" y="59"/>
                    </a:lnTo>
                    <a:lnTo>
                      <a:pt x="825" y="65"/>
                    </a:lnTo>
                    <a:lnTo>
                      <a:pt x="813" y="70"/>
                    </a:lnTo>
                    <a:lnTo>
                      <a:pt x="802" y="76"/>
                    </a:lnTo>
                    <a:lnTo>
                      <a:pt x="790" y="83"/>
                    </a:lnTo>
                    <a:lnTo>
                      <a:pt x="778" y="89"/>
                    </a:lnTo>
                    <a:lnTo>
                      <a:pt x="767" y="96"/>
                    </a:lnTo>
                    <a:lnTo>
                      <a:pt x="757" y="102"/>
                    </a:lnTo>
                    <a:lnTo>
                      <a:pt x="747" y="109"/>
                    </a:lnTo>
                    <a:lnTo>
                      <a:pt x="737" y="117"/>
                    </a:lnTo>
                    <a:lnTo>
                      <a:pt x="727" y="124"/>
                    </a:lnTo>
                    <a:lnTo>
                      <a:pt x="717" y="131"/>
                    </a:lnTo>
                    <a:lnTo>
                      <a:pt x="708" y="140"/>
                    </a:lnTo>
                    <a:lnTo>
                      <a:pt x="698" y="147"/>
                    </a:lnTo>
                    <a:lnTo>
                      <a:pt x="689" y="155"/>
                    </a:lnTo>
                    <a:lnTo>
                      <a:pt x="681" y="163"/>
                    </a:lnTo>
                    <a:lnTo>
                      <a:pt x="673" y="171"/>
                    </a:lnTo>
                    <a:lnTo>
                      <a:pt x="665" y="180"/>
                    </a:lnTo>
                    <a:lnTo>
                      <a:pt x="658" y="189"/>
                    </a:lnTo>
                    <a:lnTo>
                      <a:pt x="650" y="197"/>
                    </a:lnTo>
                    <a:lnTo>
                      <a:pt x="643" y="206"/>
                    </a:lnTo>
                    <a:lnTo>
                      <a:pt x="636" y="204"/>
                    </a:lnTo>
                    <a:lnTo>
                      <a:pt x="629" y="201"/>
                    </a:lnTo>
                    <a:lnTo>
                      <a:pt x="622" y="200"/>
                    </a:lnTo>
                    <a:lnTo>
                      <a:pt x="616" y="199"/>
                    </a:lnTo>
                    <a:lnTo>
                      <a:pt x="609" y="197"/>
                    </a:lnTo>
                    <a:lnTo>
                      <a:pt x="601" y="196"/>
                    </a:lnTo>
                    <a:lnTo>
                      <a:pt x="593" y="194"/>
                    </a:lnTo>
                    <a:lnTo>
                      <a:pt x="578" y="193"/>
                    </a:lnTo>
                    <a:lnTo>
                      <a:pt x="571" y="191"/>
                    </a:lnTo>
                    <a:lnTo>
                      <a:pt x="563" y="191"/>
                    </a:lnTo>
                    <a:lnTo>
                      <a:pt x="555" y="190"/>
                    </a:lnTo>
                    <a:lnTo>
                      <a:pt x="548" y="190"/>
                    </a:lnTo>
                    <a:lnTo>
                      <a:pt x="540" y="190"/>
                    </a:lnTo>
                    <a:lnTo>
                      <a:pt x="532" y="189"/>
                    </a:lnTo>
                    <a:lnTo>
                      <a:pt x="524" y="189"/>
                    </a:lnTo>
                    <a:lnTo>
                      <a:pt x="508" y="189"/>
                    </a:lnTo>
                    <a:lnTo>
                      <a:pt x="492" y="190"/>
                    </a:lnTo>
                    <a:lnTo>
                      <a:pt x="483" y="190"/>
                    </a:lnTo>
                    <a:lnTo>
                      <a:pt x="475" y="190"/>
                    </a:lnTo>
                    <a:lnTo>
                      <a:pt x="466" y="191"/>
                    </a:lnTo>
                    <a:lnTo>
                      <a:pt x="459" y="191"/>
                    </a:lnTo>
                    <a:lnTo>
                      <a:pt x="450" y="193"/>
                    </a:lnTo>
                    <a:lnTo>
                      <a:pt x="442" y="194"/>
                    </a:lnTo>
                    <a:lnTo>
                      <a:pt x="433" y="194"/>
                    </a:lnTo>
                    <a:lnTo>
                      <a:pt x="424" y="196"/>
                    </a:lnTo>
                    <a:lnTo>
                      <a:pt x="407" y="199"/>
                    </a:lnTo>
                    <a:lnTo>
                      <a:pt x="399" y="200"/>
                    </a:lnTo>
                    <a:lnTo>
                      <a:pt x="390" y="203"/>
                    </a:lnTo>
                    <a:lnTo>
                      <a:pt x="371" y="207"/>
                    </a:lnTo>
                    <a:lnTo>
                      <a:pt x="354" y="212"/>
                    </a:lnTo>
                    <a:lnTo>
                      <a:pt x="335" y="217"/>
                    </a:lnTo>
                    <a:lnTo>
                      <a:pt x="318" y="223"/>
                    </a:lnTo>
                    <a:lnTo>
                      <a:pt x="301" y="230"/>
                    </a:lnTo>
                    <a:lnTo>
                      <a:pt x="283" y="237"/>
                    </a:lnTo>
                    <a:lnTo>
                      <a:pt x="268" y="245"/>
                    </a:lnTo>
                    <a:lnTo>
                      <a:pt x="252" y="252"/>
                    </a:lnTo>
                    <a:lnTo>
                      <a:pt x="237" y="261"/>
                    </a:lnTo>
                    <a:lnTo>
                      <a:pt x="223" y="269"/>
                    </a:lnTo>
                    <a:lnTo>
                      <a:pt x="209" y="278"/>
                    </a:lnTo>
                    <a:lnTo>
                      <a:pt x="194" y="288"/>
                    </a:lnTo>
                    <a:lnTo>
                      <a:pt x="183" y="297"/>
                    </a:lnTo>
                    <a:lnTo>
                      <a:pt x="170" y="307"/>
                    </a:lnTo>
                    <a:lnTo>
                      <a:pt x="158" y="317"/>
                    </a:lnTo>
                    <a:lnTo>
                      <a:pt x="147" y="328"/>
                    </a:lnTo>
                    <a:lnTo>
                      <a:pt x="137" y="338"/>
                    </a:lnTo>
                    <a:lnTo>
                      <a:pt x="128" y="350"/>
                    </a:lnTo>
                    <a:lnTo>
                      <a:pt x="118" y="360"/>
                    </a:lnTo>
                    <a:lnTo>
                      <a:pt x="111" y="371"/>
                    </a:lnTo>
                    <a:lnTo>
                      <a:pt x="104" y="383"/>
                    </a:lnTo>
                    <a:lnTo>
                      <a:pt x="96" y="394"/>
                    </a:lnTo>
                    <a:lnTo>
                      <a:pt x="91" y="407"/>
                    </a:lnTo>
                    <a:lnTo>
                      <a:pt x="86" y="419"/>
                    </a:lnTo>
                    <a:lnTo>
                      <a:pt x="82" y="430"/>
                    </a:lnTo>
                    <a:lnTo>
                      <a:pt x="79" y="442"/>
                    </a:lnTo>
                    <a:lnTo>
                      <a:pt x="76" y="455"/>
                    </a:lnTo>
                    <a:lnTo>
                      <a:pt x="75" y="466"/>
                    </a:lnTo>
                    <a:lnTo>
                      <a:pt x="75" y="478"/>
                    </a:lnTo>
                    <a:lnTo>
                      <a:pt x="75" y="491"/>
                    </a:lnTo>
                    <a:lnTo>
                      <a:pt x="76" y="502"/>
                    </a:lnTo>
                    <a:lnTo>
                      <a:pt x="78" y="514"/>
                    </a:lnTo>
                    <a:lnTo>
                      <a:pt x="79" y="520"/>
                    </a:lnTo>
                    <a:lnTo>
                      <a:pt x="80" y="524"/>
                    </a:lnTo>
                    <a:lnTo>
                      <a:pt x="82" y="528"/>
                    </a:lnTo>
                    <a:lnTo>
                      <a:pt x="83" y="533"/>
                    </a:lnTo>
                    <a:lnTo>
                      <a:pt x="85" y="536"/>
                    </a:lnTo>
                    <a:lnTo>
                      <a:pt x="86" y="540"/>
                    </a:lnTo>
                    <a:lnTo>
                      <a:pt x="89" y="544"/>
                    </a:lnTo>
                    <a:lnTo>
                      <a:pt x="91" y="548"/>
                    </a:lnTo>
                    <a:lnTo>
                      <a:pt x="92" y="553"/>
                    </a:lnTo>
                    <a:lnTo>
                      <a:pt x="95" y="557"/>
                    </a:lnTo>
                    <a:lnTo>
                      <a:pt x="98" y="560"/>
                    </a:lnTo>
                    <a:lnTo>
                      <a:pt x="99" y="564"/>
                    </a:lnTo>
                    <a:lnTo>
                      <a:pt x="102" y="569"/>
                    </a:lnTo>
                    <a:lnTo>
                      <a:pt x="105" y="572"/>
                    </a:lnTo>
                    <a:lnTo>
                      <a:pt x="108" y="576"/>
                    </a:lnTo>
                    <a:lnTo>
                      <a:pt x="111" y="579"/>
                    </a:lnTo>
                    <a:lnTo>
                      <a:pt x="114" y="583"/>
                    </a:lnTo>
                    <a:lnTo>
                      <a:pt x="116" y="586"/>
                    </a:lnTo>
                    <a:lnTo>
                      <a:pt x="119" y="590"/>
                    </a:lnTo>
                    <a:lnTo>
                      <a:pt x="127" y="596"/>
                    </a:lnTo>
                    <a:lnTo>
                      <a:pt x="131" y="600"/>
                    </a:lnTo>
                    <a:lnTo>
                      <a:pt x="134" y="603"/>
                    </a:lnTo>
                    <a:lnTo>
                      <a:pt x="138" y="606"/>
                    </a:lnTo>
                    <a:lnTo>
                      <a:pt x="141" y="609"/>
                    </a:lnTo>
                    <a:lnTo>
                      <a:pt x="145" y="612"/>
                    </a:lnTo>
                    <a:lnTo>
                      <a:pt x="154" y="618"/>
                    </a:lnTo>
                    <a:lnTo>
                      <a:pt x="158" y="620"/>
                    </a:lnTo>
                    <a:lnTo>
                      <a:pt x="163" y="623"/>
                    </a:lnTo>
                    <a:lnTo>
                      <a:pt x="167" y="626"/>
                    </a:lnTo>
                    <a:lnTo>
                      <a:pt x="171" y="629"/>
                    </a:lnTo>
                    <a:lnTo>
                      <a:pt x="164" y="632"/>
                    </a:lnTo>
                    <a:lnTo>
                      <a:pt x="158" y="633"/>
                    </a:lnTo>
                    <a:lnTo>
                      <a:pt x="152" y="636"/>
                    </a:lnTo>
                    <a:lnTo>
                      <a:pt x="147" y="639"/>
                    </a:lnTo>
                    <a:lnTo>
                      <a:pt x="141" y="641"/>
                    </a:lnTo>
                    <a:lnTo>
                      <a:pt x="134" y="643"/>
                    </a:lnTo>
                    <a:lnTo>
                      <a:pt x="128" y="646"/>
                    </a:lnTo>
                    <a:lnTo>
                      <a:pt x="122" y="649"/>
                    </a:lnTo>
                    <a:lnTo>
                      <a:pt x="118" y="652"/>
                    </a:lnTo>
                    <a:lnTo>
                      <a:pt x="112" y="656"/>
                    </a:lnTo>
                    <a:lnTo>
                      <a:pt x="106" y="659"/>
                    </a:lnTo>
                    <a:lnTo>
                      <a:pt x="101" y="662"/>
                    </a:lnTo>
                    <a:lnTo>
                      <a:pt x="95" y="667"/>
                    </a:lnTo>
                    <a:lnTo>
                      <a:pt x="91" y="669"/>
                    </a:lnTo>
                    <a:lnTo>
                      <a:pt x="85" y="674"/>
                    </a:lnTo>
                    <a:lnTo>
                      <a:pt x="80" y="678"/>
                    </a:lnTo>
                    <a:lnTo>
                      <a:pt x="70" y="687"/>
                    </a:lnTo>
                    <a:lnTo>
                      <a:pt x="60" y="695"/>
                    </a:lnTo>
                    <a:lnTo>
                      <a:pt x="52" y="704"/>
                    </a:lnTo>
                    <a:lnTo>
                      <a:pt x="43" y="714"/>
                    </a:lnTo>
                    <a:lnTo>
                      <a:pt x="36" y="724"/>
                    </a:lnTo>
                    <a:lnTo>
                      <a:pt x="29" y="734"/>
                    </a:lnTo>
                    <a:lnTo>
                      <a:pt x="23" y="744"/>
                    </a:lnTo>
                    <a:lnTo>
                      <a:pt x="17" y="754"/>
                    </a:lnTo>
                    <a:lnTo>
                      <a:pt x="13" y="764"/>
                    </a:lnTo>
                    <a:lnTo>
                      <a:pt x="9" y="776"/>
                    </a:lnTo>
                    <a:lnTo>
                      <a:pt x="6" y="786"/>
                    </a:lnTo>
                    <a:lnTo>
                      <a:pt x="3" y="798"/>
                    </a:lnTo>
                    <a:lnTo>
                      <a:pt x="1" y="808"/>
                    </a:lnTo>
                    <a:lnTo>
                      <a:pt x="1" y="819"/>
                    </a:lnTo>
                    <a:lnTo>
                      <a:pt x="0" y="831"/>
                    </a:lnTo>
                    <a:lnTo>
                      <a:pt x="0" y="841"/>
                    </a:lnTo>
                    <a:lnTo>
                      <a:pt x="1" y="852"/>
                    </a:lnTo>
                    <a:lnTo>
                      <a:pt x="3" y="864"/>
                    </a:lnTo>
                    <a:lnTo>
                      <a:pt x="6" y="875"/>
                    </a:lnTo>
                    <a:lnTo>
                      <a:pt x="9" y="885"/>
                    </a:lnTo>
                    <a:lnTo>
                      <a:pt x="13" y="897"/>
                    </a:lnTo>
                    <a:lnTo>
                      <a:pt x="17" y="907"/>
                    </a:lnTo>
                    <a:lnTo>
                      <a:pt x="23" y="918"/>
                    </a:lnTo>
                    <a:lnTo>
                      <a:pt x="29" y="929"/>
                    </a:lnTo>
                    <a:lnTo>
                      <a:pt x="34" y="939"/>
                    </a:lnTo>
                    <a:lnTo>
                      <a:pt x="42" y="949"/>
                    </a:lnTo>
                    <a:lnTo>
                      <a:pt x="50" y="959"/>
                    </a:lnTo>
                    <a:lnTo>
                      <a:pt x="59" y="969"/>
                    </a:lnTo>
                    <a:lnTo>
                      <a:pt x="68" y="978"/>
                    </a:lnTo>
                    <a:lnTo>
                      <a:pt x="78" y="988"/>
                    </a:lnTo>
                    <a:lnTo>
                      <a:pt x="89" y="996"/>
                    </a:lnTo>
                    <a:lnTo>
                      <a:pt x="101" y="1005"/>
                    </a:lnTo>
                    <a:lnTo>
                      <a:pt x="104" y="1008"/>
                    </a:lnTo>
                    <a:lnTo>
                      <a:pt x="108" y="1009"/>
                    </a:lnTo>
                    <a:lnTo>
                      <a:pt x="112" y="1012"/>
                    </a:lnTo>
                    <a:lnTo>
                      <a:pt x="115" y="1015"/>
                    </a:lnTo>
                    <a:lnTo>
                      <a:pt x="124" y="1019"/>
                    </a:lnTo>
                    <a:lnTo>
                      <a:pt x="128" y="1022"/>
                    </a:lnTo>
                    <a:lnTo>
                      <a:pt x="131" y="1025"/>
                    </a:lnTo>
                    <a:lnTo>
                      <a:pt x="135" y="1026"/>
                    </a:lnTo>
                    <a:lnTo>
                      <a:pt x="140" y="1029"/>
                    </a:lnTo>
                    <a:lnTo>
                      <a:pt x="144" y="1031"/>
                    </a:lnTo>
                    <a:lnTo>
                      <a:pt x="148" y="1034"/>
                    </a:lnTo>
                    <a:lnTo>
                      <a:pt x="157" y="1037"/>
                    </a:lnTo>
                    <a:lnTo>
                      <a:pt x="165" y="1041"/>
                    </a:lnTo>
                    <a:lnTo>
                      <a:pt x="174" y="1044"/>
                    </a:lnTo>
                    <a:lnTo>
                      <a:pt x="183" y="1048"/>
                    </a:lnTo>
                    <a:lnTo>
                      <a:pt x="191" y="1051"/>
                    </a:lnTo>
                    <a:lnTo>
                      <a:pt x="201" y="1054"/>
                    </a:lnTo>
                    <a:lnTo>
                      <a:pt x="210" y="1057"/>
                    </a:lnTo>
                    <a:lnTo>
                      <a:pt x="219" y="1058"/>
                    </a:lnTo>
                    <a:lnTo>
                      <a:pt x="229" y="1061"/>
                    </a:lnTo>
                    <a:lnTo>
                      <a:pt x="237" y="1062"/>
                    </a:lnTo>
                    <a:close/>
                  </a:path>
                </a:pathLst>
              </a:custGeom>
              <a:solidFill>
                <a:srgbClr val="8E9E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082" name="Freeform 70"/>
              <p:cNvSpPr/>
              <p:nvPr/>
            </p:nvSpPr>
            <p:spPr bwMode="auto">
              <a:xfrm>
                <a:off x="2566" y="2826"/>
                <a:ext cx="615" cy="427"/>
              </a:xfrm>
              <a:custGeom>
                <a:avLst/>
                <a:gdLst>
                  <a:gd name="T0" fmla="*/ 0 w 1845"/>
                  <a:gd name="T1" fmla="*/ 0 h 1281"/>
                  <a:gd name="T2" fmla="*/ 0 w 1845"/>
                  <a:gd name="T3" fmla="*/ 0 h 1281"/>
                  <a:gd name="T4" fmla="*/ 0 w 1845"/>
                  <a:gd name="T5" fmla="*/ 0 h 1281"/>
                  <a:gd name="T6" fmla="*/ 0 w 1845"/>
                  <a:gd name="T7" fmla="*/ 0 h 1281"/>
                  <a:gd name="T8" fmla="*/ 0 w 1845"/>
                  <a:gd name="T9" fmla="*/ 0 h 1281"/>
                  <a:gd name="T10" fmla="*/ 0 w 1845"/>
                  <a:gd name="T11" fmla="*/ 0 h 1281"/>
                  <a:gd name="T12" fmla="*/ 0 w 1845"/>
                  <a:gd name="T13" fmla="*/ 0 h 1281"/>
                  <a:gd name="T14" fmla="*/ 0 w 1845"/>
                  <a:gd name="T15" fmla="*/ 0 h 1281"/>
                  <a:gd name="T16" fmla="*/ 0 w 1845"/>
                  <a:gd name="T17" fmla="*/ 0 h 1281"/>
                  <a:gd name="T18" fmla="*/ 0 w 1845"/>
                  <a:gd name="T19" fmla="*/ 0 h 1281"/>
                  <a:gd name="T20" fmla="*/ 0 w 1845"/>
                  <a:gd name="T21" fmla="*/ 0 h 1281"/>
                  <a:gd name="T22" fmla="*/ 0 w 1845"/>
                  <a:gd name="T23" fmla="*/ 0 h 1281"/>
                  <a:gd name="T24" fmla="*/ 0 w 1845"/>
                  <a:gd name="T25" fmla="*/ 0 h 1281"/>
                  <a:gd name="T26" fmla="*/ 0 w 1845"/>
                  <a:gd name="T27" fmla="*/ 0 h 1281"/>
                  <a:gd name="T28" fmla="*/ 0 w 1845"/>
                  <a:gd name="T29" fmla="*/ 0 h 1281"/>
                  <a:gd name="T30" fmla="*/ 0 w 1845"/>
                  <a:gd name="T31" fmla="*/ 0 h 1281"/>
                  <a:gd name="T32" fmla="*/ 0 w 1845"/>
                  <a:gd name="T33" fmla="*/ 0 h 1281"/>
                  <a:gd name="T34" fmla="*/ 0 w 1845"/>
                  <a:gd name="T35" fmla="*/ 0 h 1281"/>
                  <a:gd name="T36" fmla="*/ 0 w 1845"/>
                  <a:gd name="T37" fmla="*/ 0 h 1281"/>
                  <a:gd name="T38" fmla="*/ 0 w 1845"/>
                  <a:gd name="T39" fmla="*/ 0 h 1281"/>
                  <a:gd name="T40" fmla="*/ 0 w 1845"/>
                  <a:gd name="T41" fmla="*/ 0 h 1281"/>
                  <a:gd name="T42" fmla="*/ 0 w 1845"/>
                  <a:gd name="T43" fmla="*/ 0 h 1281"/>
                  <a:gd name="T44" fmla="*/ 0 w 1845"/>
                  <a:gd name="T45" fmla="*/ 0 h 1281"/>
                  <a:gd name="T46" fmla="*/ 0 w 1845"/>
                  <a:gd name="T47" fmla="*/ 0 h 1281"/>
                  <a:gd name="T48" fmla="*/ 0 w 1845"/>
                  <a:gd name="T49" fmla="*/ 0 h 1281"/>
                  <a:gd name="T50" fmla="*/ 0 w 1845"/>
                  <a:gd name="T51" fmla="*/ 0 h 1281"/>
                  <a:gd name="T52" fmla="*/ 0 w 1845"/>
                  <a:gd name="T53" fmla="*/ 0 h 1281"/>
                  <a:gd name="T54" fmla="*/ 0 w 1845"/>
                  <a:gd name="T55" fmla="*/ 0 h 1281"/>
                  <a:gd name="T56" fmla="*/ 0 w 1845"/>
                  <a:gd name="T57" fmla="*/ 0 h 1281"/>
                  <a:gd name="T58" fmla="*/ 0 w 1845"/>
                  <a:gd name="T59" fmla="*/ 0 h 1281"/>
                  <a:gd name="T60" fmla="*/ 0 w 1845"/>
                  <a:gd name="T61" fmla="*/ 0 h 1281"/>
                  <a:gd name="T62" fmla="*/ 0 w 1845"/>
                  <a:gd name="T63" fmla="*/ 0 h 1281"/>
                  <a:gd name="T64" fmla="*/ 0 w 1845"/>
                  <a:gd name="T65" fmla="*/ 0 h 1281"/>
                  <a:gd name="T66" fmla="*/ 0 w 1845"/>
                  <a:gd name="T67" fmla="*/ 0 h 1281"/>
                  <a:gd name="T68" fmla="*/ 0 w 1845"/>
                  <a:gd name="T69" fmla="*/ 0 h 1281"/>
                  <a:gd name="T70" fmla="*/ 0 w 1845"/>
                  <a:gd name="T71" fmla="*/ 0 h 1281"/>
                  <a:gd name="T72" fmla="*/ 0 w 1845"/>
                  <a:gd name="T73" fmla="*/ 0 h 1281"/>
                  <a:gd name="T74" fmla="*/ 0 w 1845"/>
                  <a:gd name="T75" fmla="*/ 0 h 1281"/>
                  <a:gd name="T76" fmla="*/ 0 w 1845"/>
                  <a:gd name="T77" fmla="*/ 0 h 1281"/>
                  <a:gd name="T78" fmla="*/ 0 w 1845"/>
                  <a:gd name="T79" fmla="*/ 0 h 1281"/>
                  <a:gd name="T80" fmla="*/ 0 w 1845"/>
                  <a:gd name="T81" fmla="*/ 0 h 1281"/>
                  <a:gd name="T82" fmla="*/ 0 w 1845"/>
                  <a:gd name="T83" fmla="*/ 0 h 1281"/>
                  <a:gd name="T84" fmla="*/ 0 w 1845"/>
                  <a:gd name="T85" fmla="*/ 0 h 1281"/>
                  <a:gd name="T86" fmla="*/ 0 w 1845"/>
                  <a:gd name="T87" fmla="*/ 0 h 1281"/>
                  <a:gd name="T88" fmla="*/ 0 w 1845"/>
                  <a:gd name="T89" fmla="*/ 0 h 1281"/>
                  <a:gd name="T90" fmla="*/ 0 w 1845"/>
                  <a:gd name="T91" fmla="*/ 0 h 1281"/>
                  <a:gd name="T92" fmla="*/ 0 w 1845"/>
                  <a:gd name="T93" fmla="*/ 0 h 1281"/>
                  <a:gd name="T94" fmla="*/ 0 w 1845"/>
                  <a:gd name="T95" fmla="*/ 0 h 1281"/>
                  <a:gd name="T96" fmla="*/ 0 w 1845"/>
                  <a:gd name="T97" fmla="*/ 0 h 1281"/>
                  <a:gd name="T98" fmla="*/ 0 w 1845"/>
                  <a:gd name="T99" fmla="*/ 0 h 1281"/>
                  <a:gd name="T100" fmla="*/ 0 w 1845"/>
                  <a:gd name="T101" fmla="*/ 0 h 1281"/>
                  <a:gd name="T102" fmla="*/ 0 w 1845"/>
                  <a:gd name="T103" fmla="*/ 0 h 1281"/>
                  <a:gd name="T104" fmla="*/ 0 w 1845"/>
                  <a:gd name="T105" fmla="*/ 0 h 1281"/>
                  <a:gd name="T106" fmla="*/ 0 w 1845"/>
                  <a:gd name="T107" fmla="*/ 0 h 1281"/>
                  <a:gd name="T108" fmla="*/ 0 w 1845"/>
                  <a:gd name="T109" fmla="*/ 0 h 1281"/>
                  <a:gd name="T110" fmla="*/ 0 w 1845"/>
                  <a:gd name="T111" fmla="*/ 0 h 1281"/>
                  <a:gd name="T112" fmla="*/ 0 w 1845"/>
                  <a:gd name="T113" fmla="*/ 0 h 1281"/>
                  <a:gd name="T114" fmla="*/ 0 w 1845"/>
                  <a:gd name="T115" fmla="*/ 0 h 1281"/>
                  <a:gd name="T116" fmla="*/ 0 w 1845"/>
                  <a:gd name="T117" fmla="*/ 0 h 128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845" h="1281">
                    <a:moveTo>
                      <a:pt x="215" y="961"/>
                    </a:moveTo>
                    <a:lnTo>
                      <a:pt x="215" y="964"/>
                    </a:lnTo>
                    <a:lnTo>
                      <a:pt x="216" y="969"/>
                    </a:lnTo>
                    <a:lnTo>
                      <a:pt x="216" y="971"/>
                    </a:lnTo>
                    <a:lnTo>
                      <a:pt x="218" y="974"/>
                    </a:lnTo>
                    <a:lnTo>
                      <a:pt x="219" y="979"/>
                    </a:lnTo>
                    <a:lnTo>
                      <a:pt x="219" y="982"/>
                    </a:lnTo>
                    <a:lnTo>
                      <a:pt x="220" y="984"/>
                    </a:lnTo>
                    <a:lnTo>
                      <a:pt x="223" y="992"/>
                    </a:lnTo>
                    <a:lnTo>
                      <a:pt x="225" y="994"/>
                    </a:lnTo>
                    <a:lnTo>
                      <a:pt x="228" y="1002"/>
                    </a:lnTo>
                    <a:lnTo>
                      <a:pt x="229" y="1005"/>
                    </a:lnTo>
                    <a:lnTo>
                      <a:pt x="231" y="1007"/>
                    </a:lnTo>
                    <a:lnTo>
                      <a:pt x="232" y="1012"/>
                    </a:lnTo>
                    <a:lnTo>
                      <a:pt x="233" y="1015"/>
                    </a:lnTo>
                    <a:lnTo>
                      <a:pt x="238" y="1022"/>
                    </a:lnTo>
                    <a:lnTo>
                      <a:pt x="242" y="1029"/>
                    </a:lnTo>
                    <a:lnTo>
                      <a:pt x="246" y="1035"/>
                    </a:lnTo>
                    <a:lnTo>
                      <a:pt x="252" y="1042"/>
                    </a:lnTo>
                    <a:lnTo>
                      <a:pt x="256" y="1048"/>
                    </a:lnTo>
                    <a:lnTo>
                      <a:pt x="262" y="1055"/>
                    </a:lnTo>
                    <a:lnTo>
                      <a:pt x="268" y="1061"/>
                    </a:lnTo>
                    <a:lnTo>
                      <a:pt x="274" y="1066"/>
                    </a:lnTo>
                    <a:lnTo>
                      <a:pt x="279" y="1071"/>
                    </a:lnTo>
                    <a:lnTo>
                      <a:pt x="287" y="1077"/>
                    </a:lnTo>
                    <a:lnTo>
                      <a:pt x="292" y="1081"/>
                    </a:lnTo>
                    <a:lnTo>
                      <a:pt x="300" y="1087"/>
                    </a:lnTo>
                    <a:lnTo>
                      <a:pt x="307" y="1091"/>
                    </a:lnTo>
                    <a:lnTo>
                      <a:pt x="314" y="1095"/>
                    </a:lnTo>
                    <a:lnTo>
                      <a:pt x="321" y="1098"/>
                    </a:lnTo>
                    <a:lnTo>
                      <a:pt x="328" y="1102"/>
                    </a:lnTo>
                    <a:lnTo>
                      <a:pt x="336" y="1105"/>
                    </a:lnTo>
                    <a:lnTo>
                      <a:pt x="343" y="1108"/>
                    </a:lnTo>
                    <a:lnTo>
                      <a:pt x="350" y="1111"/>
                    </a:lnTo>
                    <a:lnTo>
                      <a:pt x="359" y="1114"/>
                    </a:lnTo>
                    <a:lnTo>
                      <a:pt x="366" y="1115"/>
                    </a:lnTo>
                    <a:lnTo>
                      <a:pt x="374" y="1118"/>
                    </a:lnTo>
                    <a:lnTo>
                      <a:pt x="382" y="1120"/>
                    </a:lnTo>
                    <a:lnTo>
                      <a:pt x="390" y="1121"/>
                    </a:lnTo>
                    <a:lnTo>
                      <a:pt x="397" y="1121"/>
                    </a:lnTo>
                    <a:lnTo>
                      <a:pt x="406" y="1123"/>
                    </a:lnTo>
                    <a:lnTo>
                      <a:pt x="413" y="1123"/>
                    </a:lnTo>
                    <a:lnTo>
                      <a:pt x="422" y="1123"/>
                    </a:lnTo>
                    <a:lnTo>
                      <a:pt x="431" y="1123"/>
                    </a:lnTo>
                    <a:lnTo>
                      <a:pt x="438" y="1123"/>
                    </a:lnTo>
                    <a:lnTo>
                      <a:pt x="446" y="1121"/>
                    </a:lnTo>
                    <a:lnTo>
                      <a:pt x="454" y="1120"/>
                    </a:lnTo>
                    <a:lnTo>
                      <a:pt x="458" y="1128"/>
                    </a:lnTo>
                    <a:lnTo>
                      <a:pt x="462" y="1136"/>
                    </a:lnTo>
                    <a:lnTo>
                      <a:pt x="468" y="1144"/>
                    </a:lnTo>
                    <a:lnTo>
                      <a:pt x="474" y="1151"/>
                    </a:lnTo>
                    <a:lnTo>
                      <a:pt x="479" y="1160"/>
                    </a:lnTo>
                    <a:lnTo>
                      <a:pt x="487" y="1167"/>
                    </a:lnTo>
                    <a:lnTo>
                      <a:pt x="494" y="1174"/>
                    </a:lnTo>
                    <a:lnTo>
                      <a:pt x="501" y="1182"/>
                    </a:lnTo>
                    <a:lnTo>
                      <a:pt x="510" y="1189"/>
                    </a:lnTo>
                    <a:lnTo>
                      <a:pt x="518" y="1195"/>
                    </a:lnTo>
                    <a:lnTo>
                      <a:pt x="527" y="1202"/>
                    </a:lnTo>
                    <a:lnTo>
                      <a:pt x="536" y="1208"/>
                    </a:lnTo>
                    <a:lnTo>
                      <a:pt x="546" y="1215"/>
                    </a:lnTo>
                    <a:lnTo>
                      <a:pt x="556" y="1221"/>
                    </a:lnTo>
                    <a:lnTo>
                      <a:pt x="566" y="1226"/>
                    </a:lnTo>
                    <a:lnTo>
                      <a:pt x="577" y="1231"/>
                    </a:lnTo>
                    <a:lnTo>
                      <a:pt x="587" y="1236"/>
                    </a:lnTo>
                    <a:lnTo>
                      <a:pt x="599" y="1242"/>
                    </a:lnTo>
                    <a:lnTo>
                      <a:pt x="610" y="1246"/>
                    </a:lnTo>
                    <a:lnTo>
                      <a:pt x="623" y="1251"/>
                    </a:lnTo>
                    <a:lnTo>
                      <a:pt x="635" y="1255"/>
                    </a:lnTo>
                    <a:lnTo>
                      <a:pt x="648" y="1259"/>
                    </a:lnTo>
                    <a:lnTo>
                      <a:pt x="661" y="1262"/>
                    </a:lnTo>
                    <a:lnTo>
                      <a:pt x="674" y="1265"/>
                    </a:lnTo>
                    <a:lnTo>
                      <a:pt x="687" y="1268"/>
                    </a:lnTo>
                    <a:lnTo>
                      <a:pt x="701" y="1271"/>
                    </a:lnTo>
                    <a:lnTo>
                      <a:pt x="714" y="1274"/>
                    </a:lnTo>
                    <a:lnTo>
                      <a:pt x="728" y="1275"/>
                    </a:lnTo>
                    <a:lnTo>
                      <a:pt x="743" y="1277"/>
                    </a:lnTo>
                    <a:lnTo>
                      <a:pt x="757" y="1278"/>
                    </a:lnTo>
                    <a:lnTo>
                      <a:pt x="772" y="1280"/>
                    </a:lnTo>
                    <a:lnTo>
                      <a:pt x="786" y="1281"/>
                    </a:lnTo>
                    <a:lnTo>
                      <a:pt x="799" y="1281"/>
                    </a:lnTo>
                    <a:lnTo>
                      <a:pt x="812" y="1281"/>
                    </a:lnTo>
                    <a:lnTo>
                      <a:pt x="823" y="1281"/>
                    </a:lnTo>
                    <a:lnTo>
                      <a:pt x="835" y="1280"/>
                    </a:lnTo>
                    <a:lnTo>
                      <a:pt x="848" y="1280"/>
                    </a:lnTo>
                    <a:lnTo>
                      <a:pt x="859" y="1278"/>
                    </a:lnTo>
                    <a:lnTo>
                      <a:pt x="871" y="1277"/>
                    </a:lnTo>
                    <a:lnTo>
                      <a:pt x="882" y="1275"/>
                    </a:lnTo>
                    <a:lnTo>
                      <a:pt x="894" y="1274"/>
                    </a:lnTo>
                    <a:lnTo>
                      <a:pt x="905" y="1272"/>
                    </a:lnTo>
                    <a:lnTo>
                      <a:pt x="916" y="1269"/>
                    </a:lnTo>
                    <a:lnTo>
                      <a:pt x="927" y="1268"/>
                    </a:lnTo>
                    <a:lnTo>
                      <a:pt x="939" y="1265"/>
                    </a:lnTo>
                    <a:lnTo>
                      <a:pt x="949" y="1262"/>
                    </a:lnTo>
                    <a:lnTo>
                      <a:pt x="959" y="1259"/>
                    </a:lnTo>
                    <a:lnTo>
                      <a:pt x="969" y="1256"/>
                    </a:lnTo>
                    <a:lnTo>
                      <a:pt x="979" y="1252"/>
                    </a:lnTo>
                    <a:lnTo>
                      <a:pt x="989" y="1249"/>
                    </a:lnTo>
                    <a:lnTo>
                      <a:pt x="999" y="1245"/>
                    </a:lnTo>
                    <a:lnTo>
                      <a:pt x="1008" y="1242"/>
                    </a:lnTo>
                    <a:lnTo>
                      <a:pt x="1018" y="1238"/>
                    </a:lnTo>
                    <a:lnTo>
                      <a:pt x="1026" y="1233"/>
                    </a:lnTo>
                    <a:lnTo>
                      <a:pt x="1035" y="1229"/>
                    </a:lnTo>
                    <a:lnTo>
                      <a:pt x="1044" y="1223"/>
                    </a:lnTo>
                    <a:lnTo>
                      <a:pt x="1051" y="1219"/>
                    </a:lnTo>
                    <a:lnTo>
                      <a:pt x="1059" y="1215"/>
                    </a:lnTo>
                    <a:lnTo>
                      <a:pt x="1067" y="1209"/>
                    </a:lnTo>
                    <a:lnTo>
                      <a:pt x="1074" y="1203"/>
                    </a:lnTo>
                    <a:lnTo>
                      <a:pt x="1081" y="1199"/>
                    </a:lnTo>
                    <a:lnTo>
                      <a:pt x="1088" y="1193"/>
                    </a:lnTo>
                    <a:lnTo>
                      <a:pt x="1094" y="1187"/>
                    </a:lnTo>
                    <a:lnTo>
                      <a:pt x="1101" y="1182"/>
                    </a:lnTo>
                    <a:lnTo>
                      <a:pt x="1103" y="1182"/>
                    </a:lnTo>
                    <a:lnTo>
                      <a:pt x="1104" y="1180"/>
                    </a:lnTo>
                    <a:lnTo>
                      <a:pt x="1108" y="1180"/>
                    </a:lnTo>
                    <a:lnTo>
                      <a:pt x="1110" y="1180"/>
                    </a:lnTo>
                    <a:lnTo>
                      <a:pt x="1113" y="1179"/>
                    </a:lnTo>
                    <a:lnTo>
                      <a:pt x="1116" y="1179"/>
                    </a:lnTo>
                    <a:lnTo>
                      <a:pt x="1120" y="1182"/>
                    </a:lnTo>
                    <a:lnTo>
                      <a:pt x="1124" y="1185"/>
                    </a:lnTo>
                    <a:lnTo>
                      <a:pt x="1129" y="1187"/>
                    </a:lnTo>
                    <a:lnTo>
                      <a:pt x="1133" y="1190"/>
                    </a:lnTo>
                    <a:lnTo>
                      <a:pt x="1137" y="1193"/>
                    </a:lnTo>
                    <a:lnTo>
                      <a:pt x="1143" y="1195"/>
                    </a:lnTo>
                    <a:lnTo>
                      <a:pt x="1147" y="1197"/>
                    </a:lnTo>
                    <a:lnTo>
                      <a:pt x="1153" y="1200"/>
                    </a:lnTo>
                    <a:lnTo>
                      <a:pt x="1157" y="1202"/>
                    </a:lnTo>
                    <a:lnTo>
                      <a:pt x="1163" y="1205"/>
                    </a:lnTo>
                    <a:lnTo>
                      <a:pt x="1167" y="1206"/>
                    </a:lnTo>
                    <a:lnTo>
                      <a:pt x="1173" y="1209"/>
                    </a:lnTo>
                    <a:lnTo>
                      <a:pt x="1179" y="1210"/>
                    </a:lnTo>
                    <a:lnTo>
                      <a:pt x="1185" y="1212"/>
                    </a:lnTo>
                    <a:lnTo>
                      <a:pt x="1189" y="1213"/>
                    </a:lnTo>
                    <a:lnTo>
                      <a:pt x="1195" y="1215"/>
                    </a:lnTo>
                    <a:lnTo>
                      <a:pt x="1201" y="1218"/>
                    </a:lnTo>
                    <a:lnTo>
                      <a:pt x="1206" y="1219"/>
                    </a:lnTo>
                    <a:lnTo>
                      <a:pt x="1212" y="1221"/>
                    </a:lnTo>
                    <a:lnTo>
                      <a:pt x="1218" y="1221"/>
                    </a:lnTo>
                    <a:lnTo>
                      <a:pt x="1225" y="1222"/>
                    </a:lnTo>
                    <a:lnTo>
                      <a:pt x="1231" y="1223"/>
                    </a:lnTo>
                    <a:lnTo>
                      <a:pt x="1236" y="1225"/>
                    </a:lnTo>
                    <a:lnTo>
                      <a:pt x="1242" y="1225"/>
                    </a:lnTo>
                    <a:lnTo>
                      <a:pt x="1249" y="1226"/>
                    </a:lnTo>
                    <a:lnTo>
                      <a:pt x="1255" y="1226"/>
                    </a:lnTo>
                    <a:lnTo>
                      <a:pt x="1261" y="1228"/>
                    </a:lnTo>
                    <a:lnTo>
                      <a:pt x="1268" y="1228"/>
                    </a:lnTo>
                    <a:lnTo>
                      <a:pt x="1274" y="1229"/>
                    </a:lnTo>
                    <a:lnTo>
                      <a:pt x="1281" y="1229"/>
                    </a:lnTo>
                    <a:lnTo>
                      <a:pt x="1287" y="1229"/>
                    </a:lnTo>
                    <a:lnTo>
                      <a:pt x="1294" y="1229"/>
                    </a:lnTo>
                    <a:lnTo>
                      <a:pt x="1307" y="1229"/>
                    </a:lnTo>
                    <a:lnTo>
                      <a:pt x="1319" y="1228"/>
                    </a:lnTo>
                    <a:lnTo>
                      <a:pt x="1331" y="1228"/>
                    </a:lnTo>
                    <a:lnTo>
                      <a:pt x="1343" y="1225"/>
                    </a:lnTo>
                    <a:lnTo>
                      <a:pt x="1356" y="1223"/>
                    </a:lnTo>
                    <a:lnTo>
                      <a:pt x="1367" y="1222"/>
                    </a:lnTo>
                    <a:lnTo>
                      <a:pt x="1379" y="1219"/>
                    </a:lnTo>
                    <a:lnTo>
                      <a:pt x="1390" y="1216"/>
                    </a:lnTo>
                    <a:lnTo>
                      <a:pt x="1402" y="1213"/>
                    </a:lnTo>
                    <a:lnTo>
                      <a:pt x="1412" y="1209"/>
                    </a:lnTo>
                    <a:lnTo>
                      <a:pt x="1422" y="1205"/>
                    </a:lnTo>
                    <a:lnTo>
                      <a:pt x="1432" y="1200"/>
                    </a:lnTo>
                    <a:lnTo>
                      <a:pt x="1442" y="1196"/>
                    </a:lnTo>
                    <a:lnTo>
                      <a:pt x="1452" y="1192"/>
                    </a:lnTo>
                    <a:lnTo>
                      <a:pt x="1461" y="1186"/>
                    </a:lnTo>
                    <a:lnTo>
                      <a:pt x="1470" y="1180"/>
                    </a:lnTo>
                    <a:lnTo>
                      <a:pt x="1478" y="1174"/>
                    </a:lnTo>
                    <a:lnTo>
                      <a:pt x="1485" y="1169"/>
                    </a:lnTo>
                    <a:lnTo>
                      <a:pt x="1493" y="1163"/>
                    </a:lnTo>
                    <a:lnTo>
                      <a:pt x="1500" y="1156"/>
                    </a:lnTo>
                    <a:lnTo>
                      <a:pt x="1507" y="1149"/>
                    </a:lnTo>
                    <a:lnTo>
                      <a:pt x="1513" y="1143"/>
                    </a:lnTo>
                    <a:lnTo>
                      <a:pt x="1519" y="1136"/>
                    </a:lnTo>
                    <a:lnTo>
                      <a:pt x="1523" y="1128"/>
                    </a:lnTo>
                    <a:lnTo>
                      <a:pt x="1527" y="1120"/>
                    </a:lnTo>
                    <a:lnTo>
                      <a:pt x="1532" y="1113"/>
                    </a:lnTo>
                    <a:lnTo>
                      <a:pt x="1534" y="1105"/>
                    </a:lnTo>
                    <a:lnTo>
                      <a:pt x="1537" y="1097"/>
                    </a:lnTo>
                    <a:lnTo>
                      <a:pt x="1540" y="1089"/>
                    </a:lnTo>
                    <a:lnTo>
                      <a:pt x="1542" y="1081"/>
                    </a:lnTo>
                    <a:lnTo>
                      <a:pt x="1543" y="1072"/>
                    </a:lnTo>
                    <a:lnTo>
                      <a:pt x="1543" y="1064"/>
                    </a:lnTo>
                    <a:lnTo>
                      <a:pt x="1543" y="1056"/>
                    </a:lnTo>
                    <a:lnTo>
                      <a:pt x="1543" y="1053"/>
                    </a:lnTo>
                    <a:lnTo>
                      <a:pt x="1542" y="1051"/>
                    </a:lnTo>
                    <a:lnTo>
                      <a:pt x="1542" y="1046"/>
                    </a:lnTo>
                    <a:lnTo>
                      <a:pt x="1542" y="1043"/>
                    </a:lnTo>
                    <a:lnTo>
                      <a:pt x="1540" y="1041"/>
                    </a:lnTo>
                    <a:lnTo>
                      <a:pt x="1540" y="1036"/>
                    </a:lnTo>
                    <a:lnTo>
                      <a:pt x="1539" y="1033"/>
                    </a:lnTo>
                    <a:lnTo>
                      <a:pt x="1537" y="1030"/>
                    </a:lnTo>
                    <a:lnTo>
                      <a:pt x="1537" y="1028"/>
                    </a:lnTo>
                    <a:lnTo>
                      <a:pt x="1536" y="1023"/>
                    </a:lnTo>
                    <a:lnTo>
                      <a:pt x="1534" y="1020"/>
                    </a:lnTo>
                    <a:lnTo>
                      <a:pt x="1533" y="1017"/>
                    </a:lnTo>
                    <a:lnTo>
                      <a:pt x="1532" y="1015"/>
                    </a:lnTo>
                    <a:lnTo>
                      <a:pt x="1530" y="1012"/>
                    </a:lnTo>
                    <a:lnTo>
                      <a:pt x="1536" y="1012"/>
                    </a:lnTo>
                    <a:lnTo>
                      <a:pt x="1542" y="1013"/>
                    </a:lnTo>
                    <a:lnTo>
                      <a:pt x="1547" y="1013"/>
                    </a:lnTo>
                    <a:lnTo>
                      <a:pt x="1559" y="1015"/>
                    </a:lnTo>
                    <a:lnTo>
                      <a:pt x="1565" y="1015"/>
                    </a:lnTo>
                    <a:lnTo>
                      <a:pt x="1576" y="1015"/>
                    </a:lnTo>
                    <a:lnTo>
                      <a:pt x="1589" y="1015"/>
                    </a:lnTo>
                    <a:lnTo>
                      <a:pt x="1603" y="1013"/>
                    </a:lnTo>
                    <a:lnTo>
                      <a:pt x="1616" y="1012"/>
                    </a:lnTo>
                    <a:lnTo>
                      <a:pt x="1629" y="1010"/>
                    </a:lnTo>
                    <a:lnTo>
                      <a:pt x="1642" y="1007"/>
                    </a:lnTo>
                    <a:lnTo>
                      <a:pt x="1655" y="1005"/>
                    </a:lnTo>
                    <a:lnTo>
                      <a:pt x="1668" y="1002"/>
                    </a:lnTo>
                    <a:lnTo>
                      <a:pt x="1681" y="997"/>
                    </a:lnTo>
                    <a:lnTo>
                      <a:pt x="1693" y="993"/>
                    </a:lnTo>
                    <a:lnTo>
                      <a:pt x="1704" y="989"/>
                    </a:lnTo>
                    <a:lnTo>
                      <a:pt x="1716" y="983"/>
                    </a:lnTo>
                    <a:lnTo>
                      <a:pt x="1726" y="977"/>
                    </a:lnTo>
                    <a:lnTo>
                      <a:pt x="1737" y="971"/>
                    </a:lnTo>
                    <a:lnTo>
                      <a:pt x="1747" y="964"/>
                    </a:lnTo>
                    <a:lnTo>
                      <a:pt x="1757" y="958"/>
                    </a:lnTo>
                    <a:lnTo>
                      <a:pt x="1766" y="951"/>
                    </a:lnTo>
                    <a:lnTo>
                      <a:pt x="1775" y="943"/>
                    </a:lnTo>
                    <a:lnTo>
                      <a:pt x="1783" y="935"/>
                    </a:lnTo>
                    <a:lnTo>
                      <a:pt x="1792" y="927"/>
                    </a:lnTo>
                    <a:lnTo>
                      <a:pt x="1799" y="918"/>
                    </a:lnTo>
                    <a:lnTo>
                      <a:pt x="1806" y="910"/>
                    </a:lnTo>
                    <a:lnTo>
                      <a:pt x="1812" y="901"/>
                    </a:lnTo>
                    <a:lnTo>
                      <a:pt x="1818" y="891"/>
                    </a:lnTo>
                    <a:lnTo>
                      <a:pt x="1824" y="882"/>
                    </a:lnTo>
                    <a:lnTo>
                      <a:pt x="1829" y="872"/>
                    </a:lnTo>
                    <a:lnTo>
                      <a:pt x="1834" y="862"/>
                    </a:lnTo>
                    <a:lnTo>
                      <a:pt x="1837" y="852"/>
                    </a:lnTo>
                    <a:lnTo>
                      <a:pt x="1840" y="840"/>
                    </a:lnTo>
                    <a:lnTo>
                      <a:pt x="1842" y="830"/>
                    </a:lnTo>
                    <a:lnTo>
                      <a:pt x="1844" y="819"/>
                    </a:lnTo>
                    <a:lnTo>
                      <a:pt x="1845" y="809"/>
                    </a:lnTo>
                    <a:lnTo>
                      <a:pt x="1845" y="797"/>
                    </a:lnTo>
                    <a:lnTo>
                      <a:pt x="1845" y="787"/>
                    </a:lnTo>
                    <a:lnTo>
                      <a:pt x="1844" y="778"/>
                    </a:lnTo>
                    <a:lnTo>
                      <a:pt x="1842" y="770"/>
                    </a:lnTo>
                    <a:lnTo>
                      <a:pt x="1841" y="760"/>
                    </a:lnTo>
                    <a:lnTo>
                      <a:pt x="1840" y="751"/>
                    </a:lnTo>
                    <a:lnTo>
                      <a:pt x="1837" y="743"/>
                    </a:lnTo>
                    <a:lnTo>
                      <a:pt x="1834" y="734"/>
                    </a:lnTo>
                    <a:lnTo>
                      <a:pt x="1831" y="725"/>
                    </a:lnTo>
                    <a:lnTo>
                      <a:pt x="1827" y="717"/>
                    </a:lnTo>
                    <a:lnTo>
                      <a:pt x="1822" y="709"/>
                    </a:lnTo>
                    <a:lnTo>
                      <a:pt x="1818" y="701"/>
                    </a:lnTo>
                    <a:lnTo>
                      <a:pt x="1812" y="694"/>
                    </a:lnTo>
                    <a:lnTo>
                      <a:pt x="1806" y="686"/>
                    </a:lnTo>
                    <a:lnTo>
                      <a:pt x="1801" y="678"/>
                    </a:lnTo>
                    <a:lnTo>
                      <a:pt x="1795" y="671"/>
                    </a:lnTo>
                    <a:lnTo>
                      <a:pt x="1789" y="665"/>
                    </a:lnTo>
                    <a:lnTo>
                      <a:pt x="1782" y="658"/>
                    </a:lnTo>
                    <a:lnTo>
                      <a:pt x="1775" y="650"/>
                    </a:lnTo>
                    <a:lnTo>
                      <a:pt x="1768" y="645"/>
                    </a:lnTo>
                    <a:lnTo>
                      <a:pt x="1759" y="639"/>
                    </a:lnTo>
                    <a:lnTo>
                      <a:pt x="1752" y="633"/>
                    </a:lnTo>
                    <a:lnTo>
                      <a:pt x="1743" y="627"/>
                    </a:lnTo>
                    <a:lnTo>
                      <a:pt x="1734" y="622"/>
                    </a:lnTo>
                    <a:lnTo>
                      <a:pt x="1726" y="617"/>
                    </a:lnTo>
                    <a:lnTo>
                      <a:pt x="1717" y="611"/>
                    </a:lnTo>
                    <a:lnTo>
                      <a:pt x="1707" y="607"/>
                    </a:lnTo>
                    <a:lnTo>
                      <a:pt x="1697" y="603"/>
                    </a:lnTo>
                    <a:lnTo>
                      <a:pt x="1688" y="600"/>
                    </a:lnTo>
                    <a:lnTo>
                      <a:pt x="1678" y="596"/>
                    </a:lnTo>
                    <a:lnTo>
                      <a:pt x="1668" y="593"/>
                    </a:lnTo>
                    <a:lnTo>
                      <a:pt x="1657" y="590"/>
                    </a:lnTo>
                    <a:lnTo>
                      <a:pt x="1647" y="587"/>
                    </a:lnTo>
                    <a:lnTo>
                      <a:pt x="1645" y="586"/>
                    </a:lnTo>
                    <a:lnTo>
                      <a:pt x="1645" y="584"/>
                    </a:lnTo>
                    <a:lnTo>
                      <a:pt x="1645" y="583"/>
                    </a:lnTo>
                    <a:lnTo>
                      <a:pt x="1644" y="583"/>
                    </a:lnTo>
                    <a:lnTo>
                      <a:pt x="1647" y="578"/>
                    </a:lnTo>
                    <a:lnTo>
                      <a:pt x="1650" y="574"/>
                    </a:lnTo>
                    <a:lnTo>
                      <a:pt x="1651" y="571"/>
                    </a:lnTo>
                    <a:lnTo>
                      <a:pt x="1652" y="567"/>
                    </a:lnTo>
                    <a:lnTo>
                      <a:pt x="1655" y="563"/>
                    </a:lnTo>
                    <a:lnTo>
                      <a:pt x="1657" y="558"/>
                    </a:lnTo>
                    <a:lnTo>
                      <a:pt x="1658" y="554"/>
                    </a:lnTo>
                    <a:lnTo>
                      <a:pt x="1660" y="550"/>
                    </a:lnTo>
                    <a:lnTo>
                      <a:pt x="1662" y="541"/>
                    </a:lnTo>
                    <a:lnTo>
                      <a:pt x="1664" y="531"/>
                    </a:lnTo>
                    <a:lnTo>
                      <a:pt x="1665" y="521"/>
                    </a:lnTo>
                    <a:lnTo>
                      <a:pt x="1667" y="511"/>
                    </a:lnTo>
                    <a:lnTo>
                      <a:pt x="1667" y="501"/>
                    </a:lnTo>
                    <a:lnTo>
                      <a:pt x="1667" y="489"/>
                    </a:lnTo>
                    <a:lnTo>
                      <a:pt x="1665" y="479"/>
                    </a:lnTo>
                    <a:lnTo>
                      <a:pt x="1662" y="469"/>
                    </a:lnTo>
                    <a:lnTo>
                      <a:pt x="1661" y="459"/>
                    </a:lnTo>
                    <a:lnTo>
                      <a:pt x="1657" y="449"/>
                    </a:lnTo>
                    <a:lnTo>
                      <a:pt x="1654" y="439"/>
                    </a:lnTo>
                    <a:lnTo>
                      <a:pt x="1650" y="429"/>
                    </a:lnTo>
                    <a:lnTo>
                      <a:pt x="1644" y="419"/>
                    </a:lnTo>
                    <a:lnTo>
                      <a:pt x="1638" y="408"/>
                    </a:lnTo>
                    <a:lnTo>
                      <a:pt x="1632" y="398"/>
                    </a:lnTo>
                    <a:lnTo>
                      <a:pt x="1627" y="388"/>
                    </a:lnTo>
                    <a:lnTo>
                      <a:pt x="1619" y="380"/>
                    </a:lnTo>
                    <a:lnTo>
                      <a:pt x="1611" y="370"/>
                    </a:lnTo>
                    <a:lnTo>
                      <a:pt x="1603" y="361"/>
                    </a:lnTo>
                    <a:lnTo>
                      <a:pt x="1595" y="351"/>
                    </a:lnTo>
                    <a:lnTo>
                      <a:pt x="1585" y="342"/>
                    </a:lnTo>
                    <a:lnTo>
                      <a:pt x="1576" y="334"/>
                    </a:lnTo>
                    <a:lnTo>
                      <a:pt x="1566" y="326"/>
                    </a:lnTo>
                    <a:lnTo>
                      <a:pt x="1555" y="318"/>
                    </a:lnTo>
                    <a:lnTo>
                      <a:pt x="1544" y="309"/>
                    </a:lnTo>
                    <a:lnTo>
                      <a:pt x="1533" y="302"/>
                    </a:lnTo>
                    <a:lnTo>
                      <a:pt x="1521" y="295"/>
                    </a:lnTo>
                    <a:lnTo>
                      <a:pt x="1508" y="289"/>
                    </a:lnTo>
                    <a:lnTo>
                      <a:pt x="1496" y="282"/>
                    </a:lnTo>
                    <a:lnTo>
                      <a:pt x="1483" y="276"/>
                    </a:lnTo>
                    <a:lnTo>
                      <a:pt x="1470" y="270"/>
                    </a:lnTo>
                    <a:lnTo>
                      <a:pt x="1457" y="265"/>
                    </a:lnTo>
                    <a:lnTo>
                      <a:pt x="1457" y="263"/>
                    </a:lnTo>
                    <a:lnTo>
                      <a:pt x="1455" y="263"/>
                    </a:lnTo>
                    <a:lnTo>
                      <a:pt x="1455" y="262"/>
                    </a:lnTo>
                    <a:lnTo>
                      <a:pt x="1455" y="260"/>
                    </a:lnTo>
                    <a:lnTo>
                      <a:pt x="1455" y="259"/>
                    </a:lnTo>
                    <a:lnTo>
                      <a:pt x="1455" y="257"/>
                    </a:lnTo>
                    <a:lnTo>
                      <a:pt x="1454" y="257"/>
                    </a:lnTo>
                    <a:lnTo>
                      <a:pt x="1449" y="240"/>
                    </a:lnTo>
                    <a:lnTo>
                      <a:pt x="1444" y="224"/>
                    </a:lnTo>
                    <a:lnTo>
                      <a:pt x="1435" y="208"/>
                    </a:lnTo>
                    <a:lnTo>
                      <a:pt x="1428" y="193"/>
                    </a:lnTo>
                    <a:lnTo>
                      <a:pt x="1418" y="178"/>
                    </a:lnTo>
                    <a:lnTo>
                      <a:pt x="1408" y="164"/>
                    </a:lnTo>
                    <a:lnTo>
                      <a:pt x="1396" y="149"/>
                    </a:lnTo>
                    <a:lnTo>
                      <a:pt x="1383" y="136"/>
                    </a:lnTo>
                    <a:lnTo>
                      <a:pt x="1370" y="123"/>
                    </a:lnTo>
                    <a:lnTo>
                      <a:pt x="1356" y="110"/>
                    </a:lnTo>
                    <a:lnTo>
                      <a:pt x="1342" y="99"/>
                    </a:lnTo>
                    <a:lnTo>
                      <a:pt x="1326" y="87"/>
                    </a:lnTo>
                    <a:lnTo>
                      <a:pt x="1310" y="77"/>
                    </a:lnTo>
                    <a:lnTo>
                      <a:pt x="1293" y="67"/>
                    </a:lnTo>
                    <a:lnTo>
                      <a:pt x="1274" y="59"/>
                    </a:lnTo>
                    <a:lnTo>
                      <a:pt x="1257" y="50"/>
                    </a:lnTo>
                    <a:lnTo>
                      <a:pt x="1236" y="41"/>
                    </a:lnTo>
                    <a:lnTo>
                      <a:pt x="1218" y="34"/>
                    </a:lnTo>
                    <a:lnTo>
                      <a:pt x="1198" y="27"/>
                    </a:lnTo>
                    <a:lnTo>
                      <a:pt x="1176" y="21"/>
                    </a:lnTo>
                    <a:lnTo>
                      <a:pt x="1156" y="15"/>
                    </a:lnTo>
                    <a:lnTo>
                      <a:pt x="1134" y="11"/>
                    </a:lnTo>
                    <a:lnTo>
                      <a:pt x="1113" y="7"/>
                    </a:lnTo>
                    <a:lnTo>
                      <a:pt x="1090" y="4"/>
                    </a:lnTo>
                    <a:lnTo>
                      <a:pt x="1068" y="2"/>
                    </a:lnTo>
                    <a:lnTo>
                      <a:pt x="1045" y="1"/>
                    </a:lnTo>
                    <a:lnTo>
                      <a:pt x="1022" y="0"/>
                    </a:lnTo>
                    <a:lnTo>
                      <a:pt x="998" y="0"/>
                    </a:lnTo>
                    <a:lnTo>
                      <a:pt x="975" y="1"/>
                    </a:lnTo>
                    <a:lnTo>
                      <a:pt x="952" y="2"/>
                    </a:lnTo>
                    <a:lnTo>
                      <a:pt x="927" y="5"/>
                    </a:lnTo>
                    <a:lnTo>
                      <a:pt x="903" y="10"/>
                    </a:lnTo>
                    <a:lnTo>
                      <a:pt x="890" y="11"/>
                    </a:lnTo>
                    <a:lnTo>
                      <a:pt x="877" y="14"/>
                    </a:lnTo>
                    <a:lnTo>
                      <a:pt x="864" y="17"/>
                    </a:lnTo>
                    <a:lnTo>
                      <a:pt x="851" y="20"/>
                    </a:lnTo>
                    <a:lnTo>
                      <a:pt x="839" y="24"/>
                    </a:lnTo>
                    <a:lnTo>
                      <a:pt x="826" y="27"/>
                    </a:lnTo>
                    <a:lnTo>
                      <a:pt x="815" y="31"/>
                    </a:lnTo>
                    <a:lnTo>
                      <a:pt x="802" y="36"/>
                    </a:lnTo>
                    <a:lnTo>
                      <a:pt x="790" y="40"/>
                    </a:lnTo>
                    <a:lnTo>
                      <a:pt x="779" y="44"/>
                    </a:lnTo>
                    <a:lnTo>
                      <a:pt x="767" y="49"/>
                    </a:lnTo>
                    <a:lnTo>
                      <a:pt x="757" y="53"/>
                    </a:lnTo>
                    <a:lnTo>
                      <a:pt x="746" y="59"/>
                    </a:lnTo>
                    <a:lnTo>
                      <a:pt x="734" y="63"/>
                    </a:lnTo>
                    <a:lnTo>
                      <a:pt x="724" y="69"/>
                    </a:lnTo>
                    <a:lnTo>
                      <a:pt x="714" y="74"/>
                    </a:lnTo>
                    <a:lnTo>
                      <a:pt x="704" y="80"/>
                    </a:lnTo>
                    <a:lnTo>
                      <a:pt x="694" y="86"/>
                    </a:lnTo>
                    <a:lnTo>
                      <a:pt x="684" y="92"/>
                    </a:lnTo>
                    <a:lnTo>
                      <a:pt x="675" y="99"/>
                    </a:lnTo>
                    <a:lnTo>
                      <a:pt x="665" y="105"/>
                    </a:lnTo>
                    <a:lnTo>
                      <a:pt x="656" y="112"/>
                    </a:lnTo>
                    <a:lnTo>
                      <a:pt x="648" y="119"/>
                    </a:lnTo>
                    <a:lnTo>
                      <a:pt x="639" y="125"/>
                    </a:lnTo>
                    <a:lnTo>
                      <a:pt x="631" y="132"/>
                    </a:lnTo>
                    <a:lnTo>
                      <a:pt x="623" y="139"/>
                    </a:lnTo>
                    <a:lnTo>
                      <a:pt x="616" y="146"/>
                    </a:lnTo>
                    <a:lnTo>
                      <a:pt x="608" y="155"/>
                    </a:lnTo>
                    <a:lnTo>
                      <a:pt x="600" y="162"/>
                    </a:lnTo>
                    <a:lnTo>
                      <a:pt x="595" y="169"/>
                    </a:lnTo>
                    <a:lnTo>
                      <a:pt x="587" y="178"/>
                    </a:lnTo>
                    <a:lnTo>
                      <a:pt x="582" y="185"/>
                    </a:lnTo>
                    <a:lnTo>
                      <a:pt x="574" y="184"/>
                    </a:lnTo>
                    <a:lnTo>
                      <a:pt x="569" y="182"/>
                    </a:lnTo>
                    <a:lnTo>
                      <a:pt x="563" y="181"/>
                    </a:lnTo>
                    <a:lnTo>
                      <a:pt x="556" y="180"/>
                    </a:lnTo>
                    <a:lnTo>
                      <a:pt x="550" y="178"/>
                    </a:lnTo>
                    <a:lnTo>
                      <a:pt x="543" y="177"/>
                    </a:lnTo>
                    <a:lnTo>
                      <a:pt x="536" y="175"/>
                    </a:lnTo>
                    <a:lnTo>
                      <a:pt x="530" y="175"/>
                    </a:lnTo>
                    <a:lnTo>
                      <a:pt x="515" y="172"/>
                    </a:lnTo>
                    <a:lnTo>
                      <a:pt x="508" y="172"/>
                    </a:lnTo>
                    <a:lnTo>
                      <a:pt x="503" y="172"/>
                    </a:lnTo>
                    <a:lnTo>
                      <a:pt x="495" y="171"/>
                    </a:lnTo>
                    <a:lnTo>
                      <a:pt x="488" y="171"/>
                    </a:lnTo>
                    <a:lnTo>
                      <a:pt x="481" y="171"/>
                    </a:lnTo>
                    <a:lnTo>
                      <a:pt x="474" y="171"/>
                    </a:lnTo>
                    <a:lnTo>
                      <a:pt x="459" y="171"/>
                    </a:lnTo>
                    <a:lnTo>
                      <a:pt x="451" y="171"/>
                    </a:lnTo>
                    <a:lnTo>
                      <a:pt x="444" y="171"/>
                    </a:lnTo>
                    <a:lnTo>
                      <a:pt x="436" y="171"/>
                    </a:lnTo>
                    <a:lnTo>
                      <a:pt x="429" y="171"/>
                    </a:lnTo>
                    <a:lnTo>
                      <a:pt x="413" y="172"/>
                    </a:lnTo>
                    <a:lnTo>
                      <a:pt x="406" y="174"/>
                    </a:lnTo>
                    <a:lnTo>
                      <a:pt x="399" y="175"/>
                    </a:lnTo>
                    <a:lnTo>
                      <a:pt x="392" y="175"/>
                    </a:lnTo>
                    <a:lnTo>
                      <a:pt x="383" y="177"/>
                    </a:lnTo>
                    <a:lnTo>
                      <a:pt x="376" y="178"/>
                    </a:lnTo>
                    <a:lnTo>
                      <a:pt x="369" y="180"/>
                    </a:lnTo>
                    <a:lnTo>
                      <a:pt x="360" y="181"/>
                    </a:lnTo>
                    <a:lnTo>
                      <a:pt x="353" y="182"/>
                    </a:lnTo>
                    <a:lnTo>
                      <a:pt x="336" y="187"/>
                    </a:lnTo>
                    <a:lnTo>
                      <a:pt x="320" y="191"/>
                    </a:lnTo>
                    <a:lnTo>
                      <a:pt x="302" y="197"/>
                    </a:lnTo>
                    <a:lnTo>
                      <a:pt x="287" y="201"/>
                    </a:lnTo>
                    <a:lnTo>
                      <a:pt x="271" y="208"/>
                    </a:lnTo>
                    <a:lnTo>
                      <a:pt x="256" y="214"/>
                    </a:lnTo>
                    <a:lnTo>
                      <a:pt x="242" y="221"/>
                    </a:lnTo>
                    <a:lnTo>
                      <a:pt x="228" y="229"/>
                    </a:lnTo>
                    <a:lnTo>
                      <a:pt x="213" y="236"/>
                    </a:lnTo>
                    <a:lnTo>
                      <a:pt x="200" y="243"/>
                    </a:lnTo>
                    <a:lnTo>
                      <a:pt x="187" y="252"/>
                    </a:lnTo>
                    <a:lnTo>
                      <a:pt x="176" y="260"/>
                    </a:lnTo>
                    <a:lnTo>
                      <a:pt x="164" y="269"/>
                    </a:lnTo>
                    <a:lnTo>
                      <a:pt x="153" y="277"/>
                    </a:lnTo>
                    <a:lnTo>
                      <a:pt x="143" y="286"/>
                    </a:lnTo>
                    <a:lnTo>
                      <a:pt x="133" y="296"/>
                    </a:lnTo>
                    <a:lnTo>
                      <a:pt x="124" y="306"/>
                    </a:lnTo>
                    <a:lnTo>
                      <a:pt x="114" y="315"/>
                    </a:lnTo>
                    <a:lnTo>
                      <a:pt x="107" y="325"/>
                    </a:lnTo>
                    <a:lnTo>
                      <a:pt x="100" y="336"/>
                    </a:lnTo>
                    <a:lnTo>
                      <a:pt x="92" y="347"/>
                    </a:lnTo>
                    <a:lnTo>
                      <a:pt x="87" y="357"/>
                    </a:lnTo>
                    <a:lnTo>
                      <a:pt x="81" y="367"/>
                    </a:lnTo>
                    <a:lnTo>
                      <a:pt x="77" y="378"/>
                    </a:lnTo>
                    <a:lnTo>
                      <a:pt x="74" y="388"/>
                    </a:lnTo>
                    <a:lnTo>
                      <a:pt x="71" y="400"/>
                    </a:lnTo>
                    <a:lnTo>
                      <a:pt x="68" y="411"/>
                    </a:lnTo>
                    <a:lnTo>
                      <a:pt x="66" y="421"/>
                    </a:lnTo>
                    <a:lnTo>
                      <a:pt x="66" y="433"/>
                    </a:lnTo>
                    <a:lnTo>
                      <a:pt x="66" y="443"/>
                    </a:lnTo>
                    <a:lnTo>
                      <a:pt x="68" y="455"/>
                    </a:lnTo>
                    <a:lnTo>
                      <a:pt x="71" y="465"/>
                    </a:lnTo>
                    <a:lnTo>
                      <a:pt x="72" y="473"/>
                    </a:lnTo>
                    <a:lnTo>
                      <a:pt x="74" y="478"/>
                    </a:lnTo>
                    <a:lnTo>
                      <a:pt x="77" y="485"/>
                    </a:lnTo>
                    <a:lnTo>
                      <a:pt x="78" y="488"/>
                    </a:lnTo>
                    <a:lnTo>
                      <a:pt x="79" y="492"/>
                    </a:lnTo>
                    <a:lnTo>
                      <a:pt x="81" y="496"/>
                    </a:lnTo>
                    <a:lnTo>
                      <a:pt x="84" y="499"/>
                    </a:lnTo>
                    <a:lnTo>
                      <a:pt x="85" y="504"/>
                    </a:lnTo>
                    <a:lnTo>
                      <a:pt x="88" y="506"/>
                    </a:lnTo>
                    <a:lnTo>
                      <a:pt x="92" y="514"/>
                    </a:lnTo>
                    <a:lnTo>
                      <a:pt x="94" y="516"/>
                    </a:lnTo>
                    <a:lnTo>
                      <a:pt x="100" y="524"/>
                    </a:lnTo>
                    <a:lnTo>
                      <a:pt x="105" y="529"/>
                    </a:lnTo>
                    <a:lnTo>
                      <a:pt x="108" y="532"/>
                    </a:lnTo>
                    <a:lnTo>
                      <a:pt x="111" y="537"/>
                    </a:lnTo>
                    <a:lnTo>
                      <a:pt x="117" y="542"/>
                    </a:lnTo>
                    <a:lnTo>
                      <a:pt x="121" y="545"/>
                    </a:lnTo>
                    <a:lnTo>
                      <a:pt x="124" y="548"/>
                    </a:lnTo>
                    <a:lnTo>
                      <a:pt x="127" y="551"/>
                    </a:lnTo>
                    <a:lnTo>
                      <a:pt x="131" y="554"/>
                    </a:lnTo>
                    <a:lnTo>
                      <a:pt x="134" y="555"/>
                    </a:lnTo>
                    <a:lnTo>
                      <a:pt x="138" y="558"/>
                    </a:lnTo>
                    <a:lnTo>
                      <a:pt x="143" y="561"/>
                    </a:lnTo>
                    <a:lnTo>
                      <a:pt x="146" y="564"/>
                    </a:lnTo>
                    <a:lnTo>
                      <a:pt x="150" y="567"/>
                    </a:lnTo>
                    <a:lnTo>
                      <a:pt x="154" y="568"/>
                    </a:lnTo>
                    <a:lnTo>
                      <a:pt x="148" y="571"/>
                    </a:lnTo>
                    <a:lnTo>
                      <a:pt x="143" y="573"/>
                    </a:lnTo>
                    <a:lnTo>
                      <a:pt x="137" y="575"/>
                    </a:lnTo>
                    <a:lnTo>
                      <a:pt x="131" y="577"/>
                    </a:lnTo>
                    <a:lnTo>
                      <a:pt x="127" y="580"/>
                    </a:lnTo>
                    <a:lnTo>
                      <a:pt x="121" y="583"/>
                    </a:lnTo>
                    <a:lnTo>
                      <a:pt x="115" y="584"/>
                    </a:lnTo>
                    <a:lnTo>
                      <a:pt x="111" y="587"/>
                    </a:lnTo>
                    <a:lnTo>
                      <a:pt x="105" y="590"/>
                    </a:lnTo>
                    <a:lnTo>
                      <a:pt x="101" y="593"/>
                    </a:lnTo>
                    <a:lnTo>
                      <a:pt x="95" y="596"/>
                    </a:lnTo>
                    <a:lnTo>
                      <a:pt x="91" y="599"/>
                    </a:lnTo>
                    <a:lnTo>
                      <a:pt x="85" y="603"/>
                    </a:lnTo>
                    <a:lnTo>
                      <a:pt x="81" y="606"/>
                    </a:lnTo>
                    <a:lnTo>
                      <a:pt x="72" y="613"/>
                    </a:lnTo>
                    <a:lnTo>
                      <a:pt x="62" y="620"/>
                    </a:lnTo>
                    <a:lnTo>
                      <a:pt x="53" y="629"/>
                    </a:lnTo>
                    <a:lnTo>
                      <a:pt x="46" y="637"/>
                    </a:lnTo>
                    <a:lnTo>
                      <a:pt x="39" y="646"/>
                    </a:lnTo>
                    <a:lnTo>
                      <a:pt x="32" y="655"/>
                    </a:lnTo>
                    <a:lnTo>
                      <a:pt x="26" y="663"/>
                    </a:lnTo>
                    <a:lnTo>
                      <a:pt x="20" y="672"/>
                    </a:lnTo>
                    <a:lnTo>
                      <a:pt x="16" y="682"/>
                    </a:lnTo>
                    <a:lnTo>
                      <a:pt x="12" y="692"/>
                    </a:lnTo>
                    <a:lnTo>
                      <a:pt x="7" y="701"/>
                    </a:lnTo>
                    <a:lnTo>
                      <a:pt x="5" y="711"/>
                    </a:lnTo>
                    <a:lnTo>
                      <a:pt x="3" y="721"/>
                    </a:lnTo>
                    <a:lnTo>
                      <a:pt x="2" y="731"/>
                    </a:lnTo>
                    <a:lnTo>
                      <a:pt x="0" y="741"/>
                    </a:lnTo>
                    <a:lnTo>
                      <a:pt x="0" y="751"/>
                    </a:lnTo>
                    <a:lnTo>
                      <a:pt x="0" y="761"/>
                    </a:lnTo>
                    <a:lnTo>
                      <a:pt x="0" y="771"/>
                    </a:lnTo>
                    <a:lnTo>
                      <a:pt x="2" y="781"/>
                    </a:lnTo>
                    <a:lnTo>
                      <a:pt x="5" y="791"/>
                    </a:lnTo>
                    <a:lnTo>
                      <a:pt x="7" y="800"/>
                    </a:lnTo>
                    <a:lnTo>
                      <a:pt x="10" y="810"/>
                    </a:lnTo>
                    <a:lnTo>
                      <a:pt x="15" y="820"/>
                    </a:lnTo>
                    <a:lnTo>
                      <a:pt x="19" y="830"/>
                    </a:lnTo>
                    <a:lnTo>
                      <a:pt x="25" y="839"/>
                    </a:lnTo>
                    <a:lnTo>
                      <a:pt x="30" y="849"/>
                    </a:lnTo>
                    <a:lnTo>
                      <a:pt x="38" y="858"/>
                    </a:lnTo>
                    <a:lnTo>
                      <a:pt x="45" y="866"/>
                    </a:lnTo>
                    <a:lnTo>
                      <a:pt x="52" y="876"/>
                    </a:lnTo>
                    <a:lnTo>
                      <a:pt x="61" y="884"/>
                    </a:lnTo>
                    <a:lnTo>
                      <a:pt x="69" y="892"/>
                    </a:lnTo>
                    <a:lnTo>
                      <a:pt x="79" y="901"/>
                    </a:lnTo>
                    <a:lnTo>
                      <a:pt x="89" y="908"/>
                    </a:lnTo>
                    <a:lnTo>
                      <a:pt x="97" y="914"/>
                    </a:lnTo>
                    <a:lnTo>
                      <a:pt x="104" y="918"/>
                    </a:lnTo>
                    <a:lnTo>
                      <a:pt x="111" y="922"/>
                    </a:lnTo>
                    <a:lnTo>
                      <a:pt x="118" y="927"/>
                    </a:lnTo>
                    <a:lnTo>
                      <a:pt x="125" y="930"/>
                    </a:lnTo>
                    <a:lnTo>
                      <a:pt x="133" y="934"/>
                    </a:lnTo>
                    <a:lnTo>
                      <a:pt x="141" y="938"/>
                    </a:lnTo>
                    <a:lnTo>
                      <a:pt x="148" y="941"/>
                    </a:lnTo>
                    <a:lnTo>
                      <a:pt x="157" y="944"/>
                    </a:lnTo>
                    <a:lnTo>
                      <a:pt x="164" y="947"/>
                    </a:lnTo>
                    <a:lnTo>
                      <a:pt x="173" y="950"/>
                    </a:lnTo>
                    <a:lnTo>
                      <a:pt x="182" y="953"/>
                    </a:lnTo>
                    <a:lnTo>
                      <a:pt x="189" y="956"/>
                    </a:lnTo>
                    <a:lnTo>
                      <a:pt x="197" y="957"/>
                    </a:lnTo>
                    <a:lnTo>
                      <a:pt x="206" y="960"/>
                    </a:lnTo>
                    <a:lnTo>
                      <a:pt x="215" y="9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470076" name="Picture 71" descr="计算机0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162"/>
              <a:ext cx="532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0077" name="Picture 72" descr="计算机0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1162"/>
              <a:ext cx="532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0078" name="Text Box 73"/>
            <p:cNvSpPr txBox="1">
              <a:spLocks noChangeArrowheads="1"/>
            </p:cNvSpPr>
            <p:nvPr/>
          </p:nvSpPr>
          <p:spPr bwMode="auto">
            <a:xfrm>
              <a:off x="567" y="890"/>
              <a:ext cx="10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192.168.1.10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0079" name="Text Box 74"/>
            <p:cNvSpPr txBox="1">
              <a:spLocks noChangeArrowheads="1"/>
            </p:cNvSpPr>
            <p:nvPr/>
          </p:nvSpPr>
          <p:spPr bwMode="auto">
            <a:xfrm>
              <a:off x="3833" y="890"/>
              <a:ext cx="10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192.168.1.20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0080" name="Text Box 75"/>
            <p:cNvSpPr txBox="1">
              <a:spLocks noChangeArrowheads="1"/>
            </p:cNvSpPr>
            <p:nvPr/>
          </p:nvSpPr>
          <p:spPr bwMode="auto">
            <a:xfrm>
              <a:off x="431" y="1661"/>
              <a:ext cx="1633" cy="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Tahoma" panose="020B0604030504040204" pitchFamily="34" charset="0"/>
                </a:rPr>
                <a:t>ping 192.168.1.20</a:t>
              </a:r>
              <a:endParaRPr lang="en-US" altLang="zh-CN" sz="2000" b="1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</p:grpSp>
      <p:graphicFrame>
        <p:nvGraphicFramePr>
          <p:cNvPr id="385100" name="Group 76"/>
          <p:cNvGraphicFramePr>
            <a:graphicFrameLocks noGrp="1"/>
          </p:cNvGraphicFramePr>
          <p:nvPr/>
        </p:nvGraphicFramePr>
        <p:xfrm>
          <a:off x="1208584" y="3536950"/>
          <a:ext cx="6007233" cy="395288"/>
        </p:xfrm>
        <a:graphic>
          <a:graphicData uri="http://schemas.openxmlformats.org/drawingml/2006/table">
            <a:tbl>
              <a:tblPr/>
              <a:tblGrid>
                <a:gridCol w="858177"/>
                <a:gridCol w="858175"/>
                <a:gridCol w="858177"/>
                <a:gridCol w="858175"/>
                <a:gridCol w="858177"/>
                <a:gridCol w="171635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校验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标识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5116" name="Rectangle 92"/>
          <p:cNvSpPr>
            <a:spLocks noChangeArrowheads="1"/>
          </p:cNvSpPr>
          <p:nvPr/>
        </p:nvSpPr>
        <p:spPr bwMode="auto">
          <a:xfrm>
            <a:off x="1208584" y="3573464"/>
            <a:ext cx="858177" cy="3587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117" name="Rectangle 93"/>
          <p:cNvSpPr>
            <a:spLocks noChangeArrowheads="1"/>
          </p:cNvSpPr>
          <p:nvPr/>
        </p:nvSpPr>
        <p:spPr bwMode="auto">
          <a:xfrm>
            <a:off x="2066760" y="3573464"/>
            <a:ext cx="858176" cy="3587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118" name="Rectangle 94"/>
          <p:cNvSpPr>
            <a:spLocks noChangeArrowheads="1"/>
          </p:cNvSpPr>
          <p:nvPr/>
        </p:nvSpPr>
        <p:spPr bwMode="auto">
          <a:xfrm>
            <a:off x="2924936" y="3573464"/>
            <a:ext cx="858177" cy="3587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525c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119" name="Rectangle 95"/>
          <p:cNvSpPr>
            <a:spLocks noChangeArrowheads="1"/>
          </p:cNvSpPr>
          <p:nvPr/>
        </p:nvSpPr>
        <p:spPr bwMode="auto">
          <a:xfrm>
            <a:off x="3783112" y="3573464"/>
            <a:ext cx="858176" cy="3587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0200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120" name="Rectangle 96"/>
          <p:cNvSpPr>
            <a:spLocks noChangeArrowheads="1"/>
          </p:cNvSpPr>
          <p:nvPr/>
        </p:nvSpPr>
        <p:spPr bwMode="auto">
          <a:xfrm>
            <a:off x="4641288" y="3573464"/>
            <a:ext cx="858177" cy="3587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0100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121" name="Rectangle 97"/>
          <p:cNvSpPr>
            <a:spLocks noChangeArrowheads="1"/>
          </p:cNvSpPr>
          <p:nvPr/>
        </p:nvSpPr>
        <p:spPr bwMode="auto">
          <a:xfrm>
            <a:off x="5499465" y="3573464"/>
            <a:ext cx="1716352" cy="3587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abcd</a:t>
            </a:r>
            <a:r>
              <a:rPr lang="en-US" altLang="zh-CN" sz="2400">
                <a:solidFill>
                  <a:srgbClr val="000000"/>
                </a:solidFill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5122" name="Group 98"/>
          <p:cNvGraphicFramePr>
            <a:graphicFrameLocks noGrp="1"/>
          </p:cNvGraphicFramePr>
          <p:nvPr/>
        </p:nvGraphicFramePr>
        <p:xfrm>
          <a:off x="1209014" y="4508500"/>
          <a:ext cx="8034869" cy="433388"/>
        </p:xfrm>
        <a:graphic>
          <a:graphicData uri="http://schemas.openxmlformats.org/drawingml/2006/table">
            <a:tbl>
              <a:tblPr/>
              <a:tblGrid>
                <a:gridCol w="259688"/>
                <a:gridCol w="233892"/>
                <a:gridCol w="233892"/>
                <a:gridCol w="858177"/>
                <a:gridCol w="233892"/>
                <a:gridCol w="1559851"/>
                <a:gridCol w="1795462"/>
                <a:gridCol w="311283"/>
                <a:gridCol w="287205"/>
                <a:gridCol w="2261527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协议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源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目标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ICMP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报文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85146" name="Rectangle 122"/>
          <p:cNvSpPr>
            <a:spLocks noChangeArrowheads="1"/>
          </p:cNvSpPr>
          <p:nvPr/>
        </p:nvSpPr>
        <p:spPr bwMode="auto">
          <a:xfrm>
            <a:off x="1912409" y="4508500"/>
            <a:ext cx="858177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147" name="Rectangle 123"/>
          <p:cNvSpPr>
            <a:spLocks noChangeArrowheads="1"/>
          </p:cNvSpPr>
          <p:nvPr/>
        </p:nvSpPr>
        <p:spPr bwMode="auto">
          <a:xfrm>
            <a:off x="3004476" y="4508500"/>
            <a:ext cx="1559851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c0a80114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148" name="Rectangle 124"/>
          <p:cNvSpPr>
            <a:spLocks noChangeArrowheads="1"/>
          </p:cNvSpPr>
          <p:nvPr/>
        </p:nvSpPr>
        <p:spPr bwMode="auto">
          <a:xfrm>
            <a:off x="4641718" y="4508500"/>
            <a:ext cx="1559851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c0a8010a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85149" name="Group 125"/>
          <p:cNvGrpSpPr/>
          <p:nvPr/>
        </p:nvGrpSpPr>
        <p:grpSpPr bwMode="auto">
          <a:xfrm>
            <a:off x="6122458" y="2205038"/>
            <a:ext cx="3666596" cy="431800"/>
            <a:chOff x="1474" y="3385"/>
            <a:chExt cx="2132" cy="272"/>
          </a:xfrm>
        </p:grpSpPr>
        <p:sp>
          <p:nvSpPr>
            <p:cNvPr id="470072" name="Rectangle 126"/>
            <p:cNvSpPr>
              <a:spLocks noChangeArrowheads="1"/>
            </p:cNvSpPr>
            <p:nvPr/>
          </p:nvSpPr>
          <p:spPr bwMode="auto">
            <a:xfrm>
              <a:off x="1474" y="3385"/>
              <a:ext cx="2132" cy="27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IP(ICMP)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0073" name="Rectangle 127"/>
            <p:cNvSpPr>
              <a:spLocks noChangeArrowheads="1"/>
            </p:cNvSpPr>
            <p:nvPr/>
          </p:nvSpPr>
          <p:spPr bwMode="auto">
            <a:xfrm>
              <a:off x="2336" y="3385"/>
              <a:ext cx="1224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ICMP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回显应答</a:t>
              </a:r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85152" name="Rectangle 128"/>
          <p:cNvSpPr>
            <a:spLocks noChangeArrowheads="1"/>
          </p:cNvSpPr>
          <p:nvPr/>
        </p:nvSpPr>
        <p:spPr bwMode="auto">
          <a:xfrm>
            <a:off x="818621" y="5247605"/>
            <a:ext cx="8813933" cy="7016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Tahoma" panose="020B0604030504040204" pitchFamily="34" charset="0"/>
              </a:rPr>
              <a:t>Reply from 192.168.1.20: bytes=32 time&lt;1ms TTL=64</a:t>
            </a:r>
            <a:endParaRPr lang="en-US" altLang="zh-CN" sz="2000" b="1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pPr>
              <a:buFontTx/>
              <a:buNone/>
            </a:pPr>
            <a:endParaRPr lang="zh-CN" altLang="en-US" sz="2000" b="1" dirty="0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sp>
        <p:nvSpPr>
          <p:cNvPr id="29" name="箭头: 圆角右 28"/>
          <p:cNvSpPr/>
          <p:nvPr/>
        </p:nvSpPr>
        <p:spPr>
          <a:xfrm rot="5400000">
            <a:off x="7307819" y="3581798"/>
            <a:ext cx="829811" cy="9914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5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5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5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5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5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5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5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5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5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5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5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5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5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5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5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5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5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5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93064E-6 L -0.5592 3.93064E-6 " pathEditMode="relative" ptsTypes="AA">
                                      <p:cBhvr>
                                        <p:cTn id="83" dur="2000" fill="hold"/>
                                        <p:tgtEl>
                                          <p:spTgt spid="385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85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85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85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5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5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116" grpId="0" animBg="1"/>
      <p:bldP spid="385117" grpId="0" animBg="1"/>
      <p:bldP spid="385118" grpId="0" animBg="1"/>
      <p:bldP spid="385119" grpId="0" animBg="1"/>
      <p:bldP spid="385120" grpId="0" animBg="1"/>
      <p:bldP spid="385121" grpId="0" animBg="1"/>
      <p:bldP spid="385146" grpId="0" animBg="1"/>
      <p:bldP spid="385147" grpId="0" animBg="1"/>
      <p:bldP spid="385148" grpId="0" animBg="1"/>
      <p:bldP spid="385152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ICMP </a:t>
            </a:r>
            <a:r>
              <a:rPr lang="zh-CN" altLang="en-US" dirty="0"/>
              <a:t>的应用举例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31983" y="1772816"/>
            <a:ext cx="8346723" cy="333281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600" dirty="0">
                <a:solidFill>
                  <a:srgbClr val="FF0000"/>
                </a:solidFill>
              </a:rPr>
              <a:t>Traceroute </a:t>
            </a:r>
            <a:r>
              <a:rPr lang="zh-CN" altLang="en-US" sz="3600" dirty="0">
                <a:solidFill>
                  <a:srgbClr val="FF0000"/>
                </a:solidFill>
              </a:rPr>
              <a:t>的应用举例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zh-CN" altLang="zh-CN" dirty="0"/>
              <a:t>在</a:t>
            </a:r>
            <a:r>
              <a:rPr lang="en-US" altLang="zh-CN" dirty="0"/>
              <a:t> Windows </a:t>
            </a:r>
            <a:r>
              <a:rPr lang="zh-CN" altLang="zh-CN" dirty="0"/>
              <a:t>操作系统中这个命令是</a:t>
            </a:r>
            <a:r>
              <a:rPr lang="en-US" altLang="zh-CN" dirty="0"/>
              <a:t> tracert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>
                <a:solidFill>
                  <a:srgbClr val="0000FF"/>
                </a:solidFill>
              </a:rPr>
              <a:t>用来跟踪一个分组从源点到终点的路径。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它利用 </a:t>
            </a:r>
            <a:r>
              <a:rPr lang="en-US" altLang="zh-CN" dirty="0"/>
              <a:t>IP </a:t>
            </a:r>
            <a:r>
              <a:rPr lang="zh-CN" altLang="en-US" dirty="0"/>
              <a:t>数据报中的 </a:t>
            </a:r>
            <a:r>
              <a:rPr lang="en-US" altLang="zh-CN" dirty="0"/>
              <a:t>TTL </a:t>
            </a:r>
            <a:r>
              <a:rPr lang="zh-CN" altLang="en-US" dirty="0"/>
              <a:t>字段和 </a:t>
            </a:r>
            <a:r>
              <a:rPr lang="en-US" altLang="zh-CN" dirty="0"/>
              <a:t>ICMP </a:t>
            </a:r>
            <a:r>
              <a:rPr lang="zh-CN" altLang="zh-CN" dirty="0"/>
              <a:t>时间超过差错报告报文</a:t>
            </a:r>
            <a:r>
              <a:rPr lang="zh-CN" altLang="en-US" dirty="0"/>
              <a:t>实现对从</a:t>
            </a:r>
            <a:r>
              <a:rPr lang="zh-CN" altLang="zh-CN" dirty="0"/>
              <a:t>源点到终点的路径</a:t>
            </a:r>
            <a:r>
              <a:rPr lang="zh-CN" altLang="en-US" dirty="0"/>
              <a:t>的跟踪。</a:t>
            </a:r>
            <a:endParaRPr lang="en-US" altLang="zh-CN" dirty="0"/>
          </a:p>
          <a:p>
            <a:r>
              <a:rPr lang="zh-CN" altLang="en-US" dirty="0"/>
              <a:t>发送一连串的</a:t>
            </a:r>
            <a:r>
              <a:rPr lang="en-US" altLang="zh-CN" dirty="0"/>
              <a:t>IP</a:t>
            </a:r>
            <a:r>
              <a:rPr lang="zh-CN" altLang="en-US" dirty="0"/>
              <a:t>数据报，数据报中封装的是无法交付的</a:t>
            </a:r>
            <a:r>
              <a:rPr lang="en-US" altLang="zh-CN" dirty="0"/>
              <a:t>UDP</a:t>
            </a:r>
            <a:r>
              <a:rPr lang="zh-CN" altLang="en-US" dirty="0"/>
              <a:t>用户数据报。目的主机最后无需转发数据报，也无需将</a:t>
            </a:r>
            <a:r>
              <a:rPr lang="en-US" altLang="zh-CN" dirty="0"/>
              <a:t>TTL</a:t>
            </a:r>
            <a:r>
              <a:rPr lang="zh-CN" altLang="en-US" dirty="0"/>
              <a:t>减</a:t>
            </a:r>
            <a:r>
              <a:rPr lang="en-US" altLang="zh-CN" dirty="0"/>
              <a:t>1</a:t>
            </a:r>
            <a:r>
              <a:rPr lang="zh-CN" altLang="en-US" dirty="0"/>
              <a:t>，但需向源主机发送</a:t>
            </a:r>
            <a:r>
              <a:rPr lang="en-US" altLang="zh-CN" dirty="0">
                <a:solidFill>
                  <a:srgbClr val="FF0000"/>
                </a:solidFill>
              </a:rPr>
              <a:t>ICMP</a:t>
            </a:r>
            <a:r>
              <a:rPr lang="zh-CN" altLang="en-US" dirty="0">
                <a:solidFill>
                  <a:srgbClr val="FF0000"/>
                </a:solidFill>
              </a:rPr>
              <a:t>终点不可达的差错报告报文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95333" name="Rectangle 5"/>
          <p:cNvSpPr>
            <a:spLocks noChangeArrowheads="1"/>
          </p:cNvSpPr>
          <p:nvPr/>
        </p:nvSpPr>
        <p:spPr bwMode="auto">
          <a:xfrm>
            <a:off x="0" y="2063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68986" y="1098082"/>
            <a:ext cx="8808550" cy="499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1200" indent="-254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+mn-lt"/>
                <a:ea typeface="+mn-ea"/>
              </a:rPr>
              <a:t>Traceroute</a:t>
            </a:r>
            <a:r>
              <a:rPr lang="zh-CN" altLang="en-US" sz="2500" dirty="0">
                <a:latin typeface="+mn-lt"/>
                <a:ea typeface="+mn-ea"/>
              </a:rPr>
              <a:t>命令用来获得从本地计算机到目的主机的路径信息。在</a:t>
            </a:r>
            <a:r>
              <a:rPr lang="en-US" altLang="zh-CN" sz="2500" dirty="0">
                <a:latin typeface="+mn-lt"/>
                <a:ea typeface="+mn-ea"/>
              </a:rPr>
              <a:t>MS Windows</a:t>
            </a:r>
            <a:r>
              <a:rPr lang="zh-CN" altLang="en-US" sz="2500" dirty="0">
                <a:latin typeface="+mn-lt"/>
                <a:ea typeface="+mn-ea"/>
              </a:rPr>
              <a:t>中该命令为</a:t>
            </a:r>
            <a:r>
              <a:rPr lang="en-US" altLang="zh-CN" sz="2500" dirty="0">
                <a:latin typeface="+mn-lt"/>
                <a:ea typeface="+mn-ea"/>
              </a:rPr>
              <a:t>Tracert</a:t>
            </a:r>
            <a:r>
              <a:rPr lang="zh-CN" altLang="en-US" sz="2500" dirty="0">
                <a:latin typeface="+mn-lt"/>
                <a:ea typeface="+mn-ea"/>
              </a:rPr>
              <a:t>，而</a:t>
            </a:r>
            <a:r>
              <a:rPr lang="en-US" altLang="zh-CN" sz="2500" dirty="0">
                <a:latin typeface="+mn-lt"/>
                <a:ea typeface="+mn-ea"/>
              </a:rPr>
              <a:t>UNIX</a:t>
            </a:r>
            <a:r>
              <a:rPr lang="zh-CN" altLang="en-US" sz="2500" dirty="0">
                <a:latin typeface="+mn-lt"/>
                <a:ea typeface="+mn-ea"/>
              </a:rPr>
              <a:t>系统中为</a:t>
            </a:r>
            <a:r>
              <a:rPr lang="en-US" altLang="zh-CN" sz="2500" dirty="0">
                <a:latin typeface="+mn-lt"/>
                <a:ea typeface="+mn-ea"/>
              </a:rPr>
              <a:t>Traceroute</a:t>
            </a:r>
            <a:r>
              <a:rPr lang="zh-CN" altLang="en-US" sz="2500" dirty="0">
                <a:latin typeface="+mn-lt"/>
                <a:ea typeface="+mn-ea"/>
              </a:rPr>
              <a:t>。</a:t>
            </a:r>
            <a:endParaRPr lang="zh-CN" altLang="en-US" sz="2500" dirty="0">
              <a:latin typeface="+mn-lt"/>
              <a:ea typeface="+mn-ea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+mn-lt"/>
                <a:ea typeface="+mn-ea"/>
              </a:rPr>
              <a:t>Tracert</a:t>
            </a:r>
            <a:r>
              <a:rPr lang="zh-CN" altLang="en-US" sz="2500" dirty="0">
                <a:latin typeface="+mn-lt"/>
                <a:ea typeface="+mn-ea"/>
              </a:rPr>
              <a:t>先发送</a:t>
            </a:r>
            <a:r>
              <a:rPr lang="en-US" altLang="zh-CN" sz="2500" dirty="0">
                <a:latin typeface="+mn-lt"/>
                <a:ea typeface="+mn-ea"/>
              </a:rPr>
              <a:t>TTL</a:t>
            </a:r>
            <a:r>
              <a:rPr lang="zh-CN" altLang="en-US" sz="2500" dirty="0">
                <a:latin typeface="+mn-lt"/>
                <a:ea typeface="+mn-ea"/>
              </a:rPr>
              <a:t>为</a:t>
            </a:r>
            <a:r>
              <a:rPr lang="en-US" altLang="zh-CN" sz="2500" dirty="0">
                <a:latin typeface="+mn-lt"/>
                <a:ea typeface="+mn-ea"/>
              </a:rPr>
              <a:t>1</a:t>
            </a:r>
            <a:r>
              <a:rPr lang="zh-CN" altLang="en-US" sz="2500" dirty="0">
                <a:latin typeface="+mn-lt"/>
                <a:ea typeface="+mn-ea"/>
              </a:rPr>
              <a:t>的回显请求报文，并在随后的每次发送过程将</a:t>
            </a:r>
            <a:r>
              <a:rPr lang="en-US" altLang="zh-CN" sz="2500" dirty="0">
                <a:latin typeface="+mn-lt"/>
                <a:ea typeface="+mn-ea"/>
              </a:rPr>
              <a:t>TTL</a:t>
            </a:r>
            <a:r>
              <a:rPr lang="zh-CN" altLang="en-US" sz="2500" dirty="0">
                <a:latin typeface="+mn-lt"/>
                <a:ea typeface="+mn-ea"/>
              </a:rPr>
              <a:t>递增</a:t>
            </a:r>
            <a:r>
              <a:rPr lang="en-US" altLang="zh-CN" sz="2500" dirty="0">
                <a:latin typeface="+mn-lt"/>
                <a:ea typeface="+mn-ea"/>
              </a:rPr>
              <a:t>1</a:t>
            </a:r>
            <a:r>
              <a:rPr lang="zh-CN" altLang="en-US" sz="2500" dirty="0">
                <a:latin typeface="+mn-lt"/>
                <a:ea typeface="+mn-ea"/>
              </a:rPr>
              <a:t>，直到目标响应或</a:t>
            </a:r>
            <a:r>
              <a:rPr lang="en-US" altLang="zh-CN" sz="2500" dirty="0">
                <a:latin typeface="+mn-lt"/>
                <a:ea typeface="+mn-ea"/>
              </a:rPr>
              <a:t>TTL</a:t>
            </a:r>
            <a:r>
              <a:rPr lang="zh-CN" altLang="en-US" sz="2500" dirty="0">
                <a:latin typeface="+mn-lt"/>
                <a:ea typeface="+mn-ea"/>
              </a:rPr>
              <a:t>达到最大值，从而确定路由。</a:t>
            </a:r>
            <a:endParaRPr lang="en-US" altLang="zh-CN" sz="2500" dirty="0">
              <a:latin typeface="+mn-lt"/>
              <a:ea typeface="+mn-ea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endParaRPr lang="zh-CN" altLang="en-US" sz="1500" dirty="0">
              <a:latin typeface="+mn-lt"/>
              <a:ea typeface="+mn-ea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Blip>
                <a:blip r:embed="rId1"/>
              </a:buBlip>
            </a:pPr>
            <a:endParaRPr lang="zh-CN" altLang="en-US" sz="15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17550" lvl="2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</a:rPr>
              <a:t>-d</a:t>
            </a:r>
            <a:r>
              <a:rPr lang="zh-CN" altLang="en-US" sz="2000" dirty="0">
                <a:latin typeface="+mn-lt"/>
                <a:ea typeface="+mn-ea"/>
              </a:rPr>
              <a:t>：不解析目标主机的名称；</a:t>
            </a:r>
            <a:endParaRPr lang="zh-CN" altLang="en-US" sz="2000" dirty="0">
              <a:latin typeface="+mn-lt"/>
              <a:ea typeface="+mn-ea"/>
            </a:endParaRPr>
          </a:p>
          <a:p>
            <a:pPr marL="717550" lvl="2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+mn-lt"/>
                <a:ea typeface="+mn-ea"/>
              </a:rPr>
              <a:t>-h</a:t>
            </a:r>
            <a:r>
              <a:rPr lang="zh-CN" altLang="en-US" sz="2000" dirty="0">
                <a:latin typeface="+mn-lt"/>
                <a:ea typeface="+mn-ea"/>
              </a:rPr>
              <a:t>：指定搜索到目标地址的最大跳跃数，默认</a:t>
            </a:r>
            <a:r>
              <a:rPr lang="en-US" altLang="zh-CN" sz="2000" dirty="0">
                <a:latin typeface="+mn-lt"/>
                <a:ea typeface="+mn-ea"/>
              </a:rPr>
              <a:t>30</a:t>
            </a:r>
            <a:r>
              <a:rPr lang="zh-CN" altLang="en-US" sz="2000" dirty="0">
                <a:latin typeface="+mn-lt"/>
                <a:ea typeface="+mn-ea"/>
              </a:rPr>
              <a:t>；</a:t>
            </a:r>
            <a:endParaRPr lang="zh-CN" altLang="en-US" sz="2000" dirty="0">
              <a:latin typeface="+mn-lt"/>
              <a:ea typeface="+mn-ea"/>
            </a:endParaRPr>
          </a:p>
          <a:p>
            <a:pPr marL="717550" lvl="2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</a:rPr>
              <a:t> -j</a:t>
            </a:r>
            <a:r>
              <a:rPr lang="zh-CN" altLang="en-US" sz="2000" dirty="0">
                <a:latin typeface="+mn-lt"/>
                <a:ea typeface="+mn-ea"/>
              </a:rPr>
              <a:t>：按照主机列表中的地址释放源路由；</a:t>
            </a:r>
            <a:endParaRPr lang="zh-CN" altLang="en-US" sz="2000" dirty="0">
              <a:latin typeface="+mn-lt"/>
              <a:ea typeface="+mn-ea"/>
            </a:endParaRPr>
          </a:p>
          <a:p>
            <a:pPr marL="717550" lvl="2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</a:rPr>
              <a:t> -w</a:t>
            </a:r>
            <a:r>
              <a:rPr lang="zh-CN" altLang="en-US" sz="2000" dirty="0">
                <a:latin typeface="+mn-lt"/>
                <a:ea typeface="+mn-ea"/>
              </a:rPr>
              <a:t>：指定超时时间间隔，程序默认的时间单位是毫秒，默认</a:t>
            </a:r>
            <a:r>
              <a:rPr lang="en-US" altLang="zh-CN" sz="2000" dirty="0">
                <a:latin typeface="+mn-lt"/>
                <a:ea typeface="+mn-ea"/>
              </a:rPr>
              <a:t>5</a:t>
            </a:r>
            <a:r>
              <a:rPr lang="zh-CN" altLang="en-US" sz="2000" dirty="0">
                <a:latin typeface="+mn-lt"/>
                <a:ea typeface="+mn-ea"/>
              </a:rPr>
              <a:t>秒。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467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Traceroute命令</a:t>
            </a:r>
            <a:endParaRPr lang="zh-CN" altLang="en-US" dirty="0"/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1299856" y="3573016"/>
            <a:ext cx="8189648" cy="831850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342900" algn="l"/>
              </a:tabLst>
              <a:defRPr/>
            </a:pP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tracert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[-d] [-h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maximum_hops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[-j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computer-list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[-w  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  <a:buNone/>
              <a:tabLst>
                <a:tab pos="342900" algn="l"/>
              </a:tabLst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timeout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target_name</a:t>
            </a:r>
            <a:endParaRPr lang="en-US" altLang="zh-CN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1795" y="342900"/>
            <a:ext cx="9551670" cy="763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2018008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3090" y="342900"/>
            <a:ext cx="763270" cy="763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5295" y="395605"/>
            <a:ext cx="137795" cy="7835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16" name="文本框 1"/>
          <p:cNvSpPr txBox="1"/>
          <p:nvPr/>
        </p:nvSpPr>
        <p:spPr>
          <a:xfrm>
            <a:off x="1356360" y="463550"/>
            <a:ext cx="7770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章   </a:t>
            </a:r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网络层</a:t>
            </a:r>
            <a:endParaRPr lang="zh-CN" altLang="en-US" sz="2800" b="1" dirty="0">
              <a:solidFill>
                <a:schemeClr val="bg1"/>
              </a:solidFill>
              <a:latin typeface="造字工房言宋体" charset="-122"/>
              <a:ea typeface="造字工房言宋体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5352" y="1640801"/>
            <a:ext cx="5477156" cy="3599179"/>
            <a:chOff x="6864" y="4869"/>
            <a:chExt cx="7426" cy="3897"/>
          </a:xfrm>
        </p:grpSpPr>
        <p:cxnSp>
          <p:nvCxnSpPr>
            <p:cNvPr id="47" name="直接连接符 46"/>
            <p:cNvCxnSpPr/>
            <p:nvPr>
              <p:custDataLst>
                <p:tags r:id="rId3"/>
              </p:custDataLst>
            </p:nvPr>
          </p:nvCxnSpPr>
          <p:spPr>
            <a:xfrm>
              <a:off x="10435" y="5468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4"/>
              </p:custDataLst>
            </p:nvPr>
          </p:nvCxnSpPr>
          <p:spPr>
            <a:xfrm>
              <a:off x="10435" y="6141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5"/>
              </p:custDataLst>
            </p:nvPr>
          </p:nvCxnSpPr>
          <p:spPr>
            <a:xfrm>
              <a:off x="10435" y="6815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6"/>
              </p:custDataLst>
            </p:nvPr>
          </p:nvCxnSpPr>
          <p:spPr>
            <a:xfrm>
              <a:off x="10435" y="7489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7"/>
              </p:custDataLst>
            </p:nvPr>
          </p:nvCxnSpPr>
          <p:spPr>
            <a:xfrm>
              <a:off x="10435" y="8163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sp>
          <p:nvSpPr>
            <p:cNvPr id="53" name="矩形 52"/>
            <p:cNvSpPr/>
            <p:nvPr>
              <p:custDataLst>
                <p:tags r:id="rId8"/>
              </p:custDataLst>
            </p:nvPr>
          </p:nvSpPr>
          <p:spPr>
            <a:xfrm>
              <a:off x="6864" y="4869"/>
              <a:ext cx="3788" cy="38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rot="0" spcFirstLastPara="0" vertOverflow="overflow" horzOverflow="overflow" vert="horz" wrap="square" lIns="91440" tIns="45720" rIns="39600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20000"/>
                </a:lnSpc>
              </a:pPr>
              <a:endParaRPr lang="da-DK" altLang="zh-CN" sz="2400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5" name="任意多边形 64"/>
            <p:cNvSpPr/>
            <p:nvPr>
              <p:custDataLst>
                <p:tags r:id="rId9"/>
              </p:custDataLst>
            </p:nvPr>
          </p:nvSpPr>
          <p:spPr>
            <a:xfrm>
              <a:off x="6864" y="4874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6" name="任意多边形 65"/>
            <p:cNvSpPr/>
            <p:nvPr>
              <p:custDataLst>
                <p:tags r:id="rId10"/>
              </p:custDataLst>
            </p:nvPr>
          </p:nvSpPr>
          <p:spPr>
            <a:xfrm flipV="1">
              <a:off x="6864" y="8585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7" name="任意多边形 66"/>
            <p:cNvSpPr/>
            <p:nvPr>
              <p:custDataLst>
                <p:tags r:id="rId11"/>
              </p:custDataLst>
            </p:nvPr>
          </p:nvSpPr>
          <p:spPr>
            <a:xfrm flipH="1">
              <a:off x="10479" y="4869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8" name="任意多边形 67"/>
            <p:cNvSpPr/>
            <p:nvPr>
              <p:custDataLst>
                <p:tags r:id="rId12"/>
              </p:custDataLst>
            </p:nvPr>
          </p:nvSpPr>
          <p:spPr>
            <a:xfrm flipH="1" flipV="1">
              <a:off x="10479" y="8593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9" name="圆角矩形 18"/>
            <p:cNvSpPr/>
            <p:nvPr>
              <p:custDataLst>
                <p:tags r:id="rId13"/>
              </p:custDataLst>
            </p:nvPr>
          </p:nvSpPr>
          <p:spPr>
            <a:xfrm>
              <a:off x="10926" y="5206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1F74AD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8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4.1 </a:t>
              </a:r>
              <a:r>
                <a:rPr lang="zh-CN" altLang="en-US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分类的</a:t>
              </a:r>
              <a:r>
                <a:rPr lang="en-US" altLang="zh-CN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IP</a:t>
              </a:r>
              <a:r>
                <a:rPr lang="zh-CN" altLang="en-US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地址</a:t>
              </a: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0" name="圆角矩形 45"/>
            <p:cNvSpPr/>
            <p:nvPr>
              <p:custDataLst>
                <p:tags r:id="rId14"/>
              </p:custDataLst>
            </p:nvPr>
          </p:nvSpPr>
          <p:spPr>
            <a:xfrm>
              <a:off x="10926" y="5880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3498D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4.2 ARP</a:t>
              </a: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1" name="圆角矩形 53"/>
            <p:cNvSpPr/>
            <p:nvPr>
              <p:custDataLst>
                <p:tags r:id="rId15"/>
              </p:custDataLst>
            </p:nvPr>
          </p:nvSpPr>
          <p:spPr>
            <a:xfrm>
              <a:off x="10926" y="6555"/>
              <a:ext cx="3363" cy="525"/>
            </a:xfrm>
            <a:prstGeom prst="roundRect">
              <a:avLst>
                <a:gd name="adj" fmla="val 7973"/>
              </a:avLst>
            </a:prstGeom>
            <a:solidFill>
              <a:srgbClr val="1AA3AA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9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4.3IP</a:t>
              </a:r>
              <a:r>
                <a:rPr lang="zh-CN" altLang="en-US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数据报格式</a:t>
              </a:r>
              <a:endPara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1" name="圆角矩形 61"/>
            <p:cNvSpPr/>
            <p:nvPr>
              <p:custDataLst>
                <p:tags r:id="rId16"/>
              </p:custDataLst>
            </p:nvPr>
          </p:nvSpPr>
          <p:spPr>
            <a:xfrm>
              <a:off x="10926" y="7229"/>
              <a:ext cx="3364" cy="525"/>
            </a:xfrm>
            <a:prstGeom prst="roundRect">
              <a:avLst>
                <a:gd name="adj" fmla="val 7973"/>
              </a:avLst>
            </a:prstGeom>
            <a:solidFill>
              <a:srgbClr val="69A35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accent4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4.4ICMP</a:t>
              </a:r>
              <a:endParaRPr lang="en-US" altLang="zh-CN" sz="2400" b="1">
                <a:solidFill>
                  <a:schemeClr val="accent4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76" name="圆角矩形 69"/>
            <p:cNvSpPr/>
            <p:nvPr>
              <p:custDataLst>
                <p:tags r:id="rId17"/>
              </p:custDataLst>
            </p:nvPr>
          </p:nvSpPr>
          <p:spPr>
            <a:xfrm>
              <a:off x="10926" y="7903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9BBB59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4.5 </a:t>
              </a:r>
              <a:r>
                <a:rPr lang="zh-CN" altLang="en-US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划分子网</a:t>
              </a: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8"/>
              </p:custDataLst>
            </p:nvPr>
          </p:nvSpPr>
          <p:spPr>
            <a:xfrm>
              <a:off x="10869" y="541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3" name="椭圆 82"/>
            <p:cNvSpPr/>
            <p:nvPr>
              <p:custDataLst>
                <p:tags r:id="rId19"/>
              </p:custDataLst>
            </p:nvPr>
          </p:nvSpPr>
          <p:spPr>
            <a:xfrm>
              <a:off x="10869" y="6085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20"/>
              </p:custDataLst>
            </p:nvPr>
          </p:nvSpPr>
          <p:spPr>
            <a:xfrm>
              <a:off x="10869" y="6757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5" name="椭圆 84"/>
            <p:cNvSpPr/>
            <p:nvPr>
              <p:custDataLst>
                <p:tags r:id="rId21"/>
              </p:custDataLst>
            </p:nvPr>
          </p:nvSpPr>
          <p:spPr>
            <a:xfrm>
              <a:off x="10869" y="743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>
              <p:custDataLst>
                <p:tags r:id="rId22"/>
              </p:custDataLst>
            </p:nvPr>
          </p:nvSpPr>
          <p:spPr>
            <a:xfrm>
              <a:off x="10869" y="8106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864" y="5579"/>
              <a:ext cx="3788" cy="1965"/>
            </a:xfrm>
            <a:prstGeom prst="rect">
              <a:avLst/>
            </a:prstGeom>
          </p:spPr>
        </p:pic>
      </p:grpSp>
      <p:sp>
        <p:nvSpPr>
          <p:cNvPr id="14" name="圆角矩形 18"/>
          <p:cNvSpPr/>
          <p:nvPr>
            <p:custDataLst>
              <p:tags r:id="rId24"/>
            </p:custDataLst>
          </p:nvPr>
        </p:nvSpPr>
        <p:spPr>
          <a:xfrm>
            <a:off x="6666770" y="1922201"/>
            <a:ext cx="2479693" cy="484878"/>
          </a:xfrm>
          <a:prstGeom prst="roundRect">
            <a:avLst>
              <a:gd name="adj" fmla="val 7973"/>
            </a:avLst>
          </a:prstGeom>
          <a:solidFill>
            <a:srgbClr val="1F74AD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4.6</a:t>
            </a:r>
            <a:r>
              <a:rPr lang="zh-CN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 构造超网</a:t>
            </a:r>
            <a:endParaRPr lang="zh-CN" altLang="en-US" sz="2400">
              <a:solidFill>
                <a:schemeClr val="bg1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  <p:sp>
        <p:nvSpPr>
          <p:cNvPr id="15" name="圆角矩形 45"/>
          <p:cNvSpPr/>
          <p:nvPr>
            <p:custDataLst>
              <p:tags r:id="rId25"/>
            </p:custDataLst>
          </p:nvPr>
        </p:nvSpPr>
        <p:spPr>
          <a:xfrm>
            <a:off x="6666770" y="2544692"/>
            <a:ext cx="2479693" cy="484878"/>
          </a:xfrm>
          <a:prstGeom prst="roundRect">
            <a:avLst>
              <a:gd name="adj" fmla="val 7973"/>
            </a:avLst>
          </a:prstGeom>
          <a:solidFill>
            <a:srgbClr val="3498DB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4.7 </a:t>
            </a:r>
            <a:r>
              <a: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路由器</a:t>
            </a:r>
            <a:endParaRPr lang="zh-CN" altLang="en-US" sz="2400">
              <a:solidFill>
                <a:schemeClr val="bg1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  <p:sp>
        <p:nvSpPr>
          <p:cNvPr id="16" name="圆角矩形 53"/>
          <p:cNvSpPr/>
          <p:nvPr>
            <p:custDataLst>
              <p:tags r:id="rId26"/>
            </p:custDataLst>
          </p:nvPr>
        </p:nvSpPr>
        <p:spPr>
          <a:xfrm>
            <a:off x="6666770" y="3168107"/>
            <a:ext cx="2480430" cy="484878"/>
          </a:xfrm>
          <a:prstGeom prst="roundRect">
            <a:avLst>
              <a:gd name="adj" fmla="val 7973"/>
            </a:avLst>
          </a:prstGeom>
          <a:solidFill>
            <a:srgbClr val="1AA3AA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Times New Roman" panose="02020603050405020304" pitchFamily="18" charset="0"/>
                <a:sym typeface="+mn-ea"/>
              </a:rPr>
              <a:t>4.8 RIP</a:t>
            </a:r>
            <a:endParaRPr lang="zh-CN" altLang="en-US" sz="2400">
              <a:solidFill>
                <a:schemeClr val="bg1"/>
              </a:solidFill>
              <a:latin typeface="造字工房言宋体" charset="-122"/>
              <a:ea typeface="造字工房言宋体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圆角矩形 61"/>
          <p:cNvSpPr/>
          <p:nvPr>
            <p:custDataLst>
              <p:tags r:id="rId27"/>
            </p:custDataLst>
          </p:nvPr>
        </p:nvSpPr>
        <p:spPr>
          <a:xfrm>
            <a:off x="6666770" y="3790597"/>
            <a:ext cx="2481168" cy="484878"/>
          </a:xfrm>
          <a:prstGeom prst="roundRect">
            <a:avLst>
              <a:gd name="adj" fmla="val 7973"/>
            </a:avLst>
          </a:prstGeom>
          <a:solidFill>
            <a:srgbClr val="69A35B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4.9 OSPF</a:t>
            </a:r>
            <a:endParaRPr lang="zh-CN" altLang="en-US" sz="2400">
              <a:solidFill>
                <a:schemeClr val="bg1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  <p:sp>
        <p:nvSpPr>
          <p:cNvPr id="18" name="圆角矩形 69"/>
          <p:cNvSpPr/>
          <p:nvPr>
            <p:custDataLst>
              <p:tags r:id="rId28"/>
            </p:custDataLst>
          </p:nvPr>
        </p:nvSpPr>
        <p:spPr>
          <a:xfrm>
            <a:off x="6666770" y="4413088"/>
            <a:ext cx="2479693" cy="484878"/>
          </a:xfrm>
          <a:prstGeom prst="roundRect">
            <a:avLst>
              <a:gd name="adj" fmla="val 7973"/>
            </a:avLst>
          </a:prstGeom>
          <a:solidFill>
            <a:srgbClr val="9BBB59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4.10 BGP</a:t>
            </a:r>
            <a:endParaRPr lang="zh-CN" altLang="en-US" sz="2400">
              <a:solidFill>
                <a:schemeClr val="bg1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  <p:sp>
        <p:nvSpPr>
          <p:cNvPr id="19" name="圆角矩形 69"/>
          <p:cNvSpPr/>
          <p:nvPr>
            <p:custDataLst>
              <p:tags r:id="rId29"/>
            </p:custDataLst>
          </p:nvPr>
        </p:nvSpPr>
        <p:spPr>
          <a:xfrm>
            <a:off x="6666770" y="5012528"/>
            <a:ext cx="2479693" cy="484878"/>
          </a:xfrm>
          <a:prstGeom prst="roundRect">
            <a:avLst>
              <a:gd name="adj" fmla="val 7973"/>
            </a:avLst>
          </a:prstGeom>
          <a:solidFill>
            <a:srgbClr val="9BBB59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4.11 VPN</a:t>
            </a:r>
            <a:r>
              <a: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NAT</a:t>
            </a:r>
            <a:endParaRPr lang="zh-CN" altLang="en-US" sz="2400">
              <a:solidFill>
                <a:schemeClr val="bg1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Traceroute </a:t>
            </a:r>
            <a:r>
              <a:rPr lang="zh-CN" altLang="en-US" dirty="0"/>
              <a:t>的应用举例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9-8FD5-46F1-8A19-651A319ADB19}" type="slidenum">
              <a:rPr lang="zh-CN" altLang="en-US" smtClean="0"/>
            </a:fld>
            <a:endParaRPr lang="en-US" altLang="zh-CN"/>
          </a:p>
        </p:txBody>
      </p:sp>
      <p:sp>
        <p:nvSpPr>
          <p:cNvPr id="995333" name="Rectangle 5"/>
          <p:cNvSpPr>
            <a:spLocks noChangeArrowheads="1"/>
          </p:cNvSpPr>
          <p:nvPr/>
        </p:nvSpPr>
        <p:spPr bwMode="auto">
          <a:xfrm>
            <a:off x="0" y="2063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995334" name="Picture 6" descr="Printscreen-2006-2-19-tr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" r="4201" b="1933"/>
          <a:stretch>
            <a:fillRect/>
          </a:stretch>
        </p:blipFill>
        <p:spPr bwMode="auto">
          <a:xfrm>
            <a:off x="488504" y="1268760"/>
            <a:ext cx="9217024" cy="447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712640" y="5775647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用</a:t>
            </a:r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 </a:t>
            </a:r>
            <a:r>
              <a:rPr lang="en-US" altLang="zh-CN" sz="2400" b="1" dirty="0" err="1">
                <a:latin typeface="+mn-lt"/>
                <a:ea typeface="黑体" panose="02010609060101010101" pitchFamily="2" charset="-122"/>
              </a:rPr>
              <a:t>tracert</a:t>
            </a:r>
            <a:r>
              <a:rPr lang="en-US" altLang="zh-CN" sz="2400" b="1" dirty="0"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zh-CN" sz="2400" b="1" dirty="0">
                <a:latin typeface="+mn-lt"/>
                <a:ea typeface="黑体" panose="02010609060101010101" pitchFamily="2" charset="-122"/>
              </a:rPr>
              <a:t>命令获得到目的主机的路由信息</a:t>
            </a:r>
            <a:endParaRPr lang="zh-CN" altLang="en-US" sz="2400" b="1" dirty="0"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4.4  </a:t>
            </a:r>
            <a:r>
              <a:rPr lang="zh-CN" altLang="zh-CN" sz="3600" dirty="0"/>
              <a:t>网际控制报文协议</a:t>
            </a:r>
            <a:r>
              <a:rPr lang="en-US" altLang="zh-CN" sz="3600" dirty="0"/>
              <a:t> ICMP</a:t>
            </a:r>
            <a:endParaRPr lang="zh-CN" altLang="en-US" sz="3600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4.4.1  ICMP </a:t>
            </a:r>
            <a:r>
              <a:rPr lang="zh-CN" altLang="zh-CN" dirty="0"/>
              <a:t>报文的种类</a:t>
            </a:r>
            <a:endParaRPr lang="zh-CN" altLang="zh-CN" dirty="0"/>
          </a:p>
          <a:p>
            <a:r>
              <a:rPr lang="en-US" altLang="zh-CN" dirty="0"/>
              <a:t>4.4.2  ICMP </a:t>
            </a:r>
            <a:r>
              <a:rPr lang="zh-CN" altLang="zh-CN" dirty="0"/>
              <a:t>的应用举例</a:t>
            </a:r>
            <a:endParaRPr lang="zh-CN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4.4  </a:t>
            </a:r>
            <a:r>
              <a:rPr lang="zh-CN" altLang="zh-CN" sz="3600" dirty="0"/>
              <a:t>网际控制报文协议</a:t>
            </a:r>
            <a:r>
              <a:rPr lang="en-US" altLang="zh-CN" sz="3600" dirty="0"/>
              <a:t> ICMP</a:t>
            </a:r>
            <a:endParaRPr lang="zh-CN" altLang="en-US" sz="3600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752368"/>
            <a:ext cx="8346723" cy="3332816"/>
          </a:xfrm>
        </p:spPr>
        <p:txBody>
          <a:bodyPr/>
          <a:lstStyle/>
          <a:p>
            <a:r>
              <a:rPr lang="zh-CN" altLang="zh-CN" sz="2800" dirty="0"/>
              <a:t>为了更有效地转发</a:t>
            </a:r>
            <a:r>
              <a:rPr lang="en-US" altLang="zh-CN" sz="2800" dirty="0"/>
              <a:t> IP </a:t>
            </a:r>
            <a:r>
              <a:rPr lang="zh-CN" altLang="zh-CN" sz="2800" dirty="0"/>
              <a:t>数据报和提高交付成功的机会，在网际层使用了网际控制报文协议</a:t>
            </a:r>
            <a:r>
              <a:rPr lang="en-US" altLang="zh-CN" sz="2800" dirty="0"/>
              <a:t> ICMP (Internet Control Message Protocol)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ICMP </a:t>
            </a:r>
            <a:r>
              <a:rPr lang="zh-CN" altLang="zh-CN" sz="2800" dirty="0"/>
              <a:t>是互联网的标准协议。</a:t>
            </a:r>
            <a:endParaRPr lang="en-US" altLang="zh-CN" sz="2800" dirty="0"/>
          </a:p>
          <a:p>
            <a:r>
              <a:rPr lang="en-US" altLang="zh-CN" sz="2800" dirty="0"/>
              <a:t>ICMP </a:t>
            </a:r>
            <a:r>
              <a:rPr lang="zh-CN" altLang="zh-CN" sz="2800" dirty="0"/>
              <a:t>允许主机或路由器报告差错情况和提供有关异常情况的报告。</a:t>
            </a:r>
            <a:endParaRPr lang="en-US" altLang="zh-CN" sz="2800" dirty="0"/>
          </a:p>
          <a:p>
            <a:r>
              <a:rPr lang="zh-CN" altLang="zh-CN" sz="2800" dirty="0"/>
              <a:t>但</a:t>
            </a:r>
            <a:r>
              <a:rPr lang="en-US" altLang="zh-CN" sz="2800" dirty="0"/>
              <a:t> ICMP </a:t>
            </a:r>
            <a:r>
              <a:rPr lang="zh-CN" altLang="zh-CN" sz="2800" dirty="0"/>
              <a:t>不是高层协议（看起来好像是高层协议，因为</a:t>
            </a:r>
            <a:r>
              <a:rPr lang="en-US" altLang="zh-CN" sz="2800" dirty="0"/>
              <a:t> ICMP </a:t>
            </a:r>
            <a:r>
              <a:rPr lang="zh-CN" altLang="zh-CN" sz="2800" dirty="0"/>
              <a:t>报文是装在</a:t>
            </a:r>
            <a:r>
              <a:rPr lang="en-US" altLang="zh-CN" sz="2800" dirty="0"/>
              <a:t> IP </a:t>
            </a:r>
            <a:r>
              <a:rPr lang="zh-CN" altLang="zh-CN" sz="2800" dirty="0"/>
              <a:t>数据报中，作为其中的数据部分），而是</a:t>
            </a:r>
            <a:r>
              <a:rPr lang="en-US" altLang="zh-CN" sz="2800" dirty="0"/>
              <a:t> IP </a:t>
            </a:r>
            <a:r>
              <a:rPr lang="zh-CN" altLang="zh-CN" sz="2800" dirty="0"/>
              <a:t>层的协议。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ICMP </a:t>
            </a:r>
            <a:r>
              <a:rPr lang="zh-CN" altLang="en-US" dirty="0"/>
              <a:t>报文的格式 </a:t>
            </a:r>
            <a:endParaRPr lang="zh-CN" altLang="en-US" dirty="0"/>
          </a:p>
        </p:txBody>
      </p:sp>
      <p:sp>
        <p:nvSpPr>
          <p:cNvPr id="538655" name="AutoShape 31"/>
          <p:cNvSpPr>
            <a:spLocks noChangeArrowheads="1"/>
          </p:cNvSpPr>
          <p:nvPr/>
        </p:nvSpPr>
        <p:spPr bwMode="auto">
          <a:xfrm rot="5400000">
            <a:off x="2246455" y="4542640"/>
            <a:ext cx="288925" cy="507338"/>
          </a:xfrm>
          <a:prstGeom prst="downArrow">
            <a:avLst>
              <a:gd name="adj1" fmla="val 47222"/>
              <a:gd name="adj2" fmla="val 83745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26" name="Rectangle 2"/>
          <p:cNvSpPr>
            <a:spLocks noChangeArrowheads="1"/>
          </p:cNvSpPr>
          <p:nvPr/>
        </p:nvSpPr>
        <p:spPr bwMode="auto">
          <a:xfrm>
            <a:off x="2615350" y="4618509"/>
            <a:ext cx="4602163" cy="3905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3870799" y="4642321"/>
            <a:ext cx="3326077" cy="3667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29" name="Freeform 5"/>
          <p:cNvSpPr/>
          <p:nvPr/>
        </p:nvSpPr>
        <p:spPr bwMode="auto">
          <a:xfrm>
            <a:off x="2641147" y="3397721"/>
            <a:ext cx="6081183" cy="468312"/>
          </a:xfrm>
          <a:custGeom>
            <a:avLst/>
            <a:gdLst>
              <a:gd name="T0" fmla="*/ 0 w 2790"/>
              <a:gd name="T1" fmla="*/ 6 h 279"/>
              <a:gd name="T2" fmla="*/ 561 w 2790"/>
              <a:gd name="T3" fmla="*/ 279 h 279"/>
              <a:gd name="T4" fmla="*/ 2100 w 2790"/>
              <a:gd name="T5" fmla="*/ 276 h 279"/>
              <a:gd name="T6" fmla="*/ 2790 w 2790"/>
              <a:gd name="T7" fmla="*/ 0 h 279"/>
              <a:gd name="T8" fmla="*/ 0 w 2790"/>
              <a:gd name="T9" fmla="*/ 6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0" h="279">
                <a:moveTo>
                  <a:pt x="0" y="6"/>
                </a:moveTo>
                <a:lnTo>
                  <a:pt x="561" y="279"/>
                </a:lnTo>
                <a:lnTo>
                  <a:pt x="2100" y="276"/>
                </a:lnTo>
                <a:lnTo>
                  <a:pt x="2790" y="0"/>
                </a:lnTo>
                <a:lnTo>
                  <a:pt x="0" y="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00"/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30" name="Line 6"/>
          <p:cNvSpPr>
            <a:spLocks noChangeShapeType="1"/>
          </p:cNvSpPr>
          <p:nvPr/>
        </p:nvSpPr>
        <p:spPr bwMode="auto">
          <a:xfrm>
            <a:off x="2615350" y="5242396"/>
            <a:ext cx="46021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2721977" y="4615334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首  部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3870798" y="3842221"/>
            <a:ext cx="3346715" cy="3921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ICMP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报文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33" name="Text Box 9"/>
          <p:cNvSpPr txBox="1">
            <a:spLocks noChangeArrowheads="1"/>
          </p:cNvSpPr>
          <p:nvPr/>
        </p:nvSpPr>
        <p:spPr bwMode="auto">
          <a:xfrm>
            <a:off x="2519042" y="148478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0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34" name="Line 10"/>
          <p:cNvSpPr>
            <a:spLocks noChangeShapeType="1"/>
          </p:cNvSpPr>
          <p:nvPr/>
        </p:nvSpPr>
        <p:spPr bwMode="auto">
          <a:xfrm>
            <a:off x="3870798" y="4618509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35" name="Text Box 11"/>
          <p:cNvSpPr txBox="1">
            <a:spLocks noChangeArrowheads="1"/>
          </p:cNvSpPr>
          <p:nvPr/>
        </p:nvSpPr>
        <p:spPr bwMode="auto">
          <a:xfrm>
            <a:off x="4553556" y="4615334"/>
            <a:ext cx="16401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数  据  部  分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36" name="AutoShape 12"/>
          <p:cNvSpPr>
            <a:spLocks noChangeArrowheads="1"/>
          </p:cNvSpPr>
          <p:nvPr/>
        </p:nvSpPr>
        <p:spPr bwMode="auto">
          <a:xfrm>
            <a:off x="5334341" y="4234334"/>
            <a:ext cx="313002" cy="468313"/>
          </a:xfrm>
          <a:prstGeom prst="downArrow">
            <a:avLst>
              <a:gd name="adj1" fmla="val 47222"/>
              <a:gd name="adj2" fmla="val 837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37" name="Rectangle 13"/>
          <p:cNvSpPr>
            <a:spLocks noChangeArrowheads="1"/>
          </p:cNvSpPr>
          <p:nvPr/>
        </p:nvSpPr>
        <p:spPr bwMode="auto">
          <a:xfrm>
            <a:off x="2615350" y="1864197"/>
            <a:ext cx="6067425" cy="15636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38" name="Line 14"/>
          <p:cNvSpPr>
            <a:spLocks noChangeShapeType="1"/>
          </p:cNvSpPr>
          <p:nvPr/>
        </p:nvSpPr>
        <p:spPr bwMode="auto">
          <a:xfrm rot="5400000" flipV="1">
            <a:off x="5649063" y="-809155"/>
            <a:ext cx="0" cy="606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39" name="Line 15"/>
          <p:cNvSpPr>
            <a:spLocks noChangeShapeType="1"/>
          </p:cNvSpPr>
          <p:nvPr/>
        </p:nvSpPr>
        <p:spPr bwMode="auto">
          <a:xfrm flipV="1">
            <a:off x="4130486" y="1834034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40" name="Line 16"/>
          <p:cNvSpPr>
            <a:spLocks noChangeShapeType="1"/>
          </p:cNvSpPr>
          <p:nvPr/>
        </p:nvSpPr>
        <p:spPr bwMode="auto">
          <a:xfrm flipV="1">
            <a:off x="5647342" y="1834034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41" name="Line 17"/>
          <p:cNvSpPr>
            <a:spLocks noChangeShapeType="1"/>
          </p:cNvSpPr>
          <p:nvPr/>
        </p:nvSpPr>
        <p:spPr bwMode="auto">
          <a:xfrm flipV="1">
            <a:off x="5647342" y="1834034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42" name="Text Box 18"/>
          <p:cNvSpPr txBox="1">
            <a:spLocks noChangeArrowheads="1"/>
          </p:cNvSpPr>
          <p:nvPr/>
        </p:nvSpPr>
        <p:spPr bwMode="auto">
          <a:xfrm>
            <a:off x="6589788" y="1807047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检验和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43" name="Text Box 19"/>
          <p:cNvSpPr txBox="1">
            <a:spLocks noChangeArrowheads="1"/>
          </p:cNvSpPr>
          <p:nvPr/>
        </p:nvSpPr>
        <p:spPr bwMode="auto">
          <a:xfrm>
            <a:off x="2928352" y="1807047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类型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44" name="Text Box 20"/>
          <p:cNvSpPr txBox="1">
            <a:spLocks noChangeArrowheads="1"/>
          </p:cNvSpPr>
          <p:nvPr/>
        </p:nvSpPr>
        <p:spPr bwMode="auto">
          <a:xfrm>
            <a:off x="4531198" y="1807047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代码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45" name="Text Box 21"/>
          <p:cNvSpPr txBox="1">
            <a:spLocks noChangeArrowheads="1"/>
          </p:cNvSpPr>
          <p:nvPr/>
        </p:nvSpPr>
        <p:spPr bwMode="auto">
          <a:xfrm>
            <a:off x="2868160" y="2203922"/>
            <a:ext cx="4966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（这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4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个字节取决于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ICMP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报文的类型）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46" name="Text Box 22"/>
          <p:cNvSpPr txBox="1">
            <a:spLocks noChangeArrowheads="1"/>
          </p:cNvSpPr>
          <p:nvPr/>
        </p:nvSpPr>
        <p:spPr bwMode="auto">
          <a:xfrm>
            <a:off x="4015261" y="148478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8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47" name="Text Box 23"/>
          <p:cNvSpPr txBox="1">
            <a:spLocks noChangeArrowheads="1"/>
          </p:cNvSpPr>
          <p:nvPr/>
        </p:nvSpPr>
        <p:spPr bwMode="auto">
          <a:xfrm>
            <a:off x="5454726" y="1484784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16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48" name="Rectangle 24"/>
          <p:cNvSpPr>
            <a:spLocks noChangeArrowheads="1"/>
          </p:cNvSpPr>
          <p:nvPr/>
        </p:nvSpPr>
        <p:spPr bwMode="auto">
          <a:xfrm>
            <a:off x="4164882" y="5086821"/>
            <a:ext cx="1379273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49" name="Text Box 25"/>
          <p:cNvSpPr txBox="1">
            <a:spLocks noChangeArrowheads="1"/>
          </p:cNvSpPr>
          <p:nvPr/>
        </p:nvSpPr>
        <p:spPr bwMode="auto">
          <a:xfrm>
            <a:off x="8325059" y="1484784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31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50" name="Text Box 26"/>
          <p:cNvSpPr txBox="1">
            <a:spLocks noChangeArrowheads="1"/>
          </p:cNvSpPr>
          <p:nvPr/>
        </p:nvSpPr>
        <p:spPr bwMode="auto">
          <a:xfrm>
            <a:off x="4128767" y="5048722"/>
            <a:ext cx="12668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IP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数据报</a:t>
            </a:r>
            <a:endParaRPr kumimoji="1" lang="zh-CN" altLang="en-US" sz="2000" b="1" dirty="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51" name="Line 27"/>
          <p:cNvSpPr>
            <a:spLocks noChangeShapeType="1"/>
          </p:cNvSpPr>
          <p:nvPr/>
        </p:nvSpPr>
        <p:spPr bwMode="auto">
          <a:xfrm rot="-5400000">
            <a:off x="5649063" y="-417041"/>
            <a:ext cx="0" cy="606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52" name="Text Box 28"/>
          <p:cNvSpPr txBox="1">
            <a:spLocks noChangeArrowheads="1"/>
          </p:cNvSpPr>
          <p:nvPr/>
        </p:nvSpPr>
        <p:spPr bwMode="auto">
          <a:xfrm>
            <a:off x="629314" y="1627658"/>
            <a:ext cx="1500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前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4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个字节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>
              <a:lnSpc>
                <a:spcPct val="9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都是一样的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53" name="Text Box 29"/>
          <p:cNvSpPr txBox="1">
            <a:spLocks noChangeArrowheads="1"/>
          </p:cNvSpPr>
          <p:nvPr/>
        </p:nvSpPr>
        <p:spPr bwMode="auto">
          <a:xfrm>
            <a:off x="3249953" y="2815109"/>
            <a:ext cx="44825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ICMP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的数据部分（长度取决于类型）</a:t>
            </a:r>
            <a:endParaRPr kumimoji="1" lang="zh-CN" altLang="en-US" sz="2000" b="1" dirty="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8654" name="Line 30"/>
          <p:cNvSpPr>
            <a:spLocks noChangeShapeType="1"/>
          </p:cNvSpPr>
          <p:nvPr/>
        </p:nvSpPr>
        <p:spPr bwMode="auto">
          <a:xfrm>
            <a:off x="2090813" y="1989608"/>
            <a:ext cx="524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3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42" grpId="0"/>
      <p:bldP spid="538643" grpId="0"/>
      <p:bldP spid="538644" grpId="0"/>
      <p:bldP spid="538652" grpId="0"/>
      <p:bldP spid="5386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4.4.1  ICMP </a:t>
            </a:r>
            <a:r>
              <a:rPr lang="zh-CN" altLang="en-US" dirty="0"/>
              <a:t>报文的种类</a:t>
            </a:r>
            <a:endParaRPr lang="zh-CN" altLang="en-US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ICMP </a:t>
            </a:r>
            <a:r>
              <a:rPr lang="zh-CN" altLang="en-US" dirty="0"/>
              <a:t>报文的种类有两种，即 </a:t>
            </a:r>
            <a:r>
              <a:rPr lang="en-US" altLang="zh-CN" dirty="0"/>
              <a:t>ICMP </a:t>
            </a:r>
            <a:r>
              <a:rPr lang="zh-CN" altLang="en-US" dirty="0">
                <a:solidFill>
                  <a:srgbClr val="FF0000"/>
                </a:solidFill>
              </a:rPr>
              <a:t>差错报告报文</a:t>
            </a:r>
            <a:r>
              <a:rPr lang="zh-CN" altLang="en-US" dirty="0"/>
              <a:t>和 </a:t>
            </a:r>
            <a:r>
              <a:rPr lang="en-US" altLang="zh-CN" dirty="0"/>
              <a:t>ICMP </a:t>
            </a:r>
            <a:r>
              <a:rPr lang="zh-CN" altLang="en-US" dirty="0">
                <a:solidFill>
                  <a:srgbClr val="FF0000"/>
                </a:solidFill>
              </a:rPr>
              <a:t>询问报文。</a:t>
            </a:r>
            <a:r>
              <a:rPr lang="zh-CN" altLang="en-US" dirty="0"/>
              <a:t> </a:t>
            </a:r>
            <a:endParaRPr lang="zh-CN" altLang="en-US" dirty="0"/>
          </a:p>
          <a:p>
            <a:pPr algn="just"/>
            <a:r>
              <a:rPr lang="en-US" altLang="zh-CN" dirty="0"/>
              <a:t>ICMP </a:t>
            </a:r>
            <a:r>
              <a:rPr lang="zh-CN" altLang="en-US" dirty="0"/>
              <a:t>报文的前 </a:t>
            </a:r>
            <a:r>
              <a:rPr lang="en-US" altLang="zh-CN" dirty="0"/>
              <a:t>4 </a:t>
            </a:r>
            <a:r>
              <a:rPr lang="zh-CN" altLang="en-US" dirty="0"/>
              <a:t>个字节是统一的格式，共有三个字段：即</a:t>
            </a:r>
            <a:r>
              <a:rPr lang="zh-CN" altLang="en-US" dirty="0">
                <a:solidFill>
                  <a:srgbClr val="FF0000"/>
                </a:solidFill>
              </a:rPr>
              <a:t>类型、代码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检验和。</a:t>
            </a:r>
            <a:r>
              <a:rPr lang="zh-CN" altLang="en-US" dirty="0"/>
              <a:t>接着的 </a:t>
            </a:r>
            <a:r>
              <a:rPr lang="en-US" altLang="zh-CN" dirty="0"/>
              <a:t>4 </a:t>
            </a:r>
            <a:r>
              <a:rPr lang="zh-CN" altLang="en-US" dirty="0"/>
              <a:t>个字节的内容与 </a:t>
            </a:r>
            <a:r>
              <a:rPr lang="en-US" altLang="zh-CN" dirty="0"/>
              <a:t>ICMP </a:t>
            </a:r>
            <a:r>
              <a:rPr lang="zh-CN" altLang="en-US" dirty="0"/>
              <a:t>的类型有关。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/>
              <a:t>ICMP </a:t>
            </a:r>
            <a:r>
              <a:rPr lang="zh-CN" altLang="en-US" sz="3600" dirty="0"/>
              <a:t>差错报告报文共有 </a:t>
            </a:r>
            <a:r>
              <a:rPr lang="en-US" altLang="zh-CN" sz="3600" dirty="0"/>
              <a:t>4 </a:t>
            </a:r>
            <a:r>
              <a:rPr lang="zh-CN" altLang="en-US" sz="3600" dirty="0"/>
              <a:t>种 </a:t>
            </a:r>
            <a:endParaRPr lang="zh-CN" altLang="en-US" sz="3600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&lt;&gt;</a:t>
            </a:r>
            <a:r>
              <a:rPr lang="zh-CN" altLang="en-US" dirty="0">
                <a:solidFill>
                  <a:srgbClr val="FF0000"/>
                </a:solidFill>
              </a:rPr>
              <a:t>括号中为</a:t>
            </a:r>
            <a:r>
              <a:rPr lang="en-US" altLang="zh-CN" dirty="0">
                <a:solidFill>
                  <a:srgbClr val="FF0000"/>
                </a:solidFill>
              </a:rPr>
              <a:t>ICMP</a:t>
            </a:r>
            <a:r>
              <a:rPr lang="zh-CN" altLang="en-US" dirty="0">
                <a:solidFill>
                  <a:srgbClr val="FF0000"/>
                </a:solidFill>
              </a:rPr>
              <a:t>报文类型字段的数值。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/>
            <a:r>
              <a:rPr lang="zh-CN" altLang="en-US" dirty="0"/>
              <a:t>终点不可达 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&gt;——</a:t>
            </a:r>
            <a:r>
              <a:rPr lang="zh-CN" altLang="en-US" sz="2400" dirty="0"/>
              <a:t>数据报不可交付</a:t>
            </a:r>
            <a:endParaRPr lang="zh-CN" altLang="en-US" sz="2400" dirty="0"/>
          </a:p>
          <a:p>
            <a:pPr algn="just"/>
            <a:r>
              <a:rPr lang="zh-CN" altLang="en-US" dirty="0"/>
              <a:t>时间超过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  <a:r>
              <a:rPr lang="zh-CN" altLang="en-US" sz="2400" dirty="0"/>
              <a:t>接收到生存时间为零的报文，丢弃此报文并向源点发送时间超过报文</a:t>
            </a:r>
            <a:endParaRPr lang="zh-CN" altLang="en-US" sz="2400" dirty="0"/>
          </a:p>
          <a:p>
            <a:pPr algn="just"/>
            <a:r>
              <a:rPr lang="zh-CN" altLang="en-US" dirty="0"/>
              <a:t>参数问题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en-US" altLang="zh-CN" dirty="0"/>
              <a:t>&gt;——</a:t>
            </a:r>
            <a:r>
              <a:rPr lang="zh-CN" altLang="en-US" sz="2400" dirty="0"/>
              <a:t>接收到数据报首部中的字段值错误时，丢弃此报文并向源点发送参数问题报文</a:t>
            </a:r>
            <a:endParaRPr lang="zh-CN" altLang="en-US" sz="2400" dirty="0"/>
          </a:p>
          <a:p>
            <a:pPr algn="just"/>
            <a:r>
              <a:rPr lang="zh-CN" altLang="en-US" dirty="0"/>
              <a:t>改变路由（重定向）</a:t>
            </a:r>
            <a:r>
              <a:rPr lang="en-US" altLang="zh-CN" dirty="0"/>
              <a:t>(Redirect)  &lt;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/>
              <a:t>&gt;——</a:t>
            </a:r>
            <a:r>
              <a:rPr lang="zh-CN" altLang="en-US" sz="2400" dirty="0"/>
              <a:t>路由器把改变路由报文发送给主机，让主机知道下次应将数据报发送给另外的路由器（有更好路由路径）</a:t>
            </a: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>
          <a:xfrm>
            <a:off x="-15552" y="188640"/>
            <a:ext cx="8634164" cy="792088"/>
          </a:xfrm>
        </p:spPr>
        <p:txBody>
          <a:bodyPr/>
          <a:lstStyle/>
          <a:p>
            <a:pPr algn="ctr"/>
            <a:r>
              <a:rPr lang="en-US" altLang="zh-CN" sz="3600" dirty="0"/>
              <a:t>ICMP </a:t>
            </a:r>
            <a:r>
              <a:rPr lang="zh-CN" altLang="en-US" sz="3600" dirty="0"/>
              <a:t>差错报告报文的</a:t>
            </a:r>
            <a:br>
              <a:rPr lang="en-US" altLang="zh-CN" sz="3600" dirty="0"/>
            </a:br>
            <a:r>
              <a:rPr lang="zh-CN" altLang="en-US" sz="3600" dirty="0"/>
              <a:t>数据字段的内容 </a:t>
            </a:r>
            <a:endParaRPr lang="zh-CN" altLang="en-US" sz="3600" dirty="0"/>
          </a:p>
        </p:txBody>
      </p:sp>
      <p:sp>
        <p:nvSpPr>
          <p:cNvPr id="541698" name="Rectangle 2"/>
          <p:cNvSpPr>
            <a:spLocks noChangeArrowheads="1"/>
          </p:cNvSpPr>
          <p:nvPr/>
        </p:nvSpPr>
        <p:spPr bwMode="auto">
          <a:xfrm>
            <a:off x="662260" y="4899311"/>
            <a:ext cx="4531651" cy="5969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209954" y="331447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1412089" y="4899311"/>
            <a:ext cx="3781821" cy="5969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02" name="Line 6"/>
          <p:cNvSpPr>
            <a:spLocks noChangeShapeType="1"/>
          </p:cNvSpPr>
          <p:nvPr/>
        </p:nvSpPr>
        <p:spPr bwMode="auto">
          <a:xfrm>
            <a:off x="662260" y="5705762"/>
            <a:ext cx="4531651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691800" y="5027898"/>
            <a:ext cx="6976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首部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04" name="Line 8"/>
          <p:cNvSpPr>
            <a:spLocks noChangeShapeType="1"/>
          </p:cNvSpPr>
          <p:nvPr/>
        </p:nvSpPr>
        <p:spPr bwMode="auto">
          <a:xfrm>
            <a:off x="1412089" y="4899311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05" name="Rectangle 9"/>
          <p:cNvSpPr>
            <a:spLocks noChangeArrowheads="1"/>
          </p:cNvSpPr>
          <p:nvPr/>
        </p:nvSpPr>
        <p:spPr bwMode="auto">
          <a:xfrm>
            <a:off x="2342496" y="5554948"/>
            <a:ext cx="1214173" cy="311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2285743" y="5477162"/>
            <a:ext cx="12668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数据报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07" name="Rectangle 11"/>
          <p:cNvSpPr>
            <a:spLocks noChangeArrowheads="1"/>
          </p:cNvSpPr>
          <p:nvPr/>
        </p:nvSpPr>
        <p:spPr bwMode="auto">
          <a:xfrm>
            <a:off x="1412089" y="3878549"/>
            <a:ext cx="3781821" cy="6070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1412089" y="3878549"/>
            <a:ext cx="3781821" cy="59531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1495018" y="3900774"/>
            <a:ext cx="12426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ICMP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的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>
              <a:lnSpc>
                <a:spcPct val="8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前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8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字节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10" name="Line 14"/>
          <p:cNvSpPr>
            <a:spLocks noChangeShapeType="1"/>
          </p:cNvSpPr>
          <p:nvPr/>
        </p:nvSpPr>
        <p:spPr bwMode="auto">
          <a:xfrm>
            <a:off x="2794801" y="3878549"/>
            <a:ext cx="0" cy="595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5297520" y="4997737"/>
            <a:ext cx="4047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装入 </a:t>
            </a:r>
            <a:r>
              <a:rPr kumimoji="1" lang="en-US" altLang="zh-CN" sz="2400" b="1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ICMP </a:t>
            </a:r>
            <a:r>
              <a:rPr kumimoji="1" lang="zh-CN" altLang="en-US" sz="2400" b="1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报文的 </a:t>
            </a:r>
            <a:r>
              <a:rPr kumimoji="1" lang="en-US" altLang="zh-CN" sz="2400" b="1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IP </a:t>
            </a:r>
            <a:r>
              <a:rPr kumimoji="1" lang="zh-CN" altLang="en-US" sz="2400" b="1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数据报</a:t>
            </a:r>
            <a:endParaRPr kumimoji="1" lang="zh-CN" altLang="en-US" sz="2400" b="1">
              <a:solidFill>
                <a:srgbClr val="C00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12" name="Rectangle 16"/>
          <p:cNvSpPr>
            <a:spLocks noChangeArrowheads="1"/>
          </p:cNvSpPr>
          <p:nvPr/>
        </p:nvSpPr>
        <p:spPr bwMode="auto">
          <a:xfrm>
            <a:off x="2794802" y="1679396"/>
            <a:ext cx="6550686" cy="5969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2973961" y="1692097"/>
            <a:ext cx="12668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数据报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>
              <a:lnSpc>
                <a:spcPct val="8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首部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14" name="Line 18"/>
          <p:cNvSpPr>
            <a:spLocks noChangeShapeType="1"/>
          </p:cNvSpPr>
          <p:nvPr/>
        </p:nvSpPr>
        <p:spPr bwMode="auto">
          <a:xfrm>
            <a:off x="4547269" y="1679396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15" name="Text Box 19"/>
          <p:cNvSpPr txBox="1">
            <a:spLocks noChangeArrowheads="1"/>
          </p:cNvSpPr>
          <p:nvPr/>
        </p:nvSpPr>
        <p:spPr bwMode="auto">
          <a:xfrm>
            <a:off x="5393828" y="3989674"/>
            <a:ext cx="2889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ICMP </a:t>
            </a:r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anose="02010609060101010101" pitchFamily="2" charset="-122"/>
              </a:rPr>
              <a:t>差错报告报文</a:t>
            </a:r>
            <a:endParaRPr kumimoji="1" lang="zh-CN" altLang="en-US" sz="2400" b="1" dirty="0">
              <a:solidFill>
                <a:srgbClr val="C00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16" name="Text Box 20"/>
          <p:cNvSpPr txBox="1">
            <a:spLocks noChangeArrowheads="1"/>
          </p:cNvSpPr>
          <p:nvPr/>
        </p:nvSpPr>
        <p:spPr bwMode="auto">
          <a:xfrm>
            <a:off x="4540694" y="1684160"/>
            <a:ext cx="6976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8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>
              <a:lnSpc>
                <a:spcPct val="8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字节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17" name="Line 21"/>
          <p:cNvSpPr>
            <a:spLocks noChangeShapeType="1"/>
          </p:cNvSpPr>
          <p:nvPr/>
        </p:nvSpPr>
        <p:spPr bwMode="auto">
          <a:xfrm>
            <a:off x="5193910" y="1679396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18" name="Text Box 22"/>
          <p:cNvSpPr txBox="1">
            <a:spLocks noChangeArrowheads="1"/>
          </p:cNvSpPr>
          <p:nvPr/>
        </p:nvSpPr>
        <p:spPr bwMode="auto">
          <a:xfrm>
            <a:off x="560512" y="1648571"/>
            <a:ext cx="22493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收到的需报告差错</a:t>
            </a:r>
            <a:endParaRPr kumimoji="1" lang="en-US" altLang="zh-CN" sz="2000" b="1" dirty="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的 </a:t>
            </a:r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IP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数据报</a:t>
            </a:r>
            <a:endParaRPr kumimoji="1" lang="zh-CN" altLang="en-US" sz="2000" b="1" dirty="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19" name="Line 23"/>
          <p:cNvSpPr>
            <a:spLocks noChangeShapeType="1"/>
          </p:cNvSpPr>
          <p:nvPr/>
        </p:nvSpPr>
        <p:spPr bwMode="auto">
          <a:xfrm>
            <a:off x="5193910" y="2276296"/>
            <a:ext cx="0" cy="160225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20" name="Line 24"/>
          <p:cNvSpPr>
            <a:spLocks noChangeShapeType="1"/>
          </p:cNvSpPr>
          <p:nvPr/>
        </p:nvSpPr>
        <p:spPr bwMode="auto">
          <a:xfrm>
            <a:off x="4547269" y="3878549"/>
            <a:ext cx="0" cy="5953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21" name="Text Box 25"/>
          <p:cNvSpPr txBox="1">
            <a:spLocks noChangeArrowheads="1"/>
          </p:cNvSpPr>
          <p:nvPr/>
        </p:nvSpPr>
        <p:spPr bwMode="auto">
          <a:xfrm>
            <a:off x="2973961" y="3900774"/>
            <a:ext cx="12668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数据报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>
              <a:lnSpc>
                <a:spcPct val="8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首部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4549293" y="3900774"/>
            <a:ext cx="6976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8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>
              <a:lnSpc>
                <a:spcPct val="8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字节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23" name="AutoShape 27"/>
          <p:cNvSpPr>
            <a:spLocks noChangeArrowheads="1"/>
          </p:cNvSpPr>
          <p:nvPr/>
        </p:nvSpPr>
        <p:spPr bwMode="auto">
          <a:xfrm>
            <a:off x="3441444" y="2268935"/>
            <a:ext cx="275167" cy="1665176"/>
          </a:xfrm>
          <a:prstGeom prst="downArrow">
            <a:avLst>
              <a:gd name="adj1" fmla="val 47222"/>
              <a:gd name="adj2" fmla="val 1030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24" name="AutoShape 28"/>
          <p:cNvSpPr>
            <a:spLocks noChangeArrowheads="1"/>
          </p:cNvSpPr>
          <p:nvPr/>
        </p:nvSpPr>
        <p:spPr bwMode="auto">
          <a:xfrm>
            <a:off x="4763962" y="2268935"/>
            <a:ext cx="283040" cy="1665176"/>
          </a:xfrm>
          <a:prstGeom prst="downArrow">
            <a:avLst>
              <a:gd name="adj1" fmla="val 47222"/>
              <a:gd name="adj2" fmla="val 1036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2109165" y="5027898"/>
            <a:ext cx="24306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ICMP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差错报告报文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5611820" y="1084085"/>
            <a:ext cx="26388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数据报的数据字段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27" name="AutoShape 31"/>
          <p:cNvSpPr/>
          <p:nvPr/>
        </p:nvSpPr>
        <p:spPr bwMode="auto">
          <a:xfrm rot="5400000">
            <a:off x="6815013" y="-843935"/>
            <a:ext cx="169862" cy="4705350"/>
          </a:xfrm>
          <a:prstGeom prst="leftBrace">
            <a:avLst>
              <a:gd name="adj1" fmla="val 213085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28" name="Line 32"/>
          <p:cNvSpPr>
            <a:spLocks noChangeShapeType="1"/>
          </p:cNvSpPr>
          <p:nvPr/>
        </p:nvSpPr>
        <p:spPr bwMode="auto">
          <a:xfrm>
            <a:off x="2794801" y="2276296"/>
            <a:ext cx="0" cy="160225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29" name="Line 33"/>
          <p:cNvSpPr>
            <a:spLocks noChangeShapeType="1"/>
          </p:cNvSpPr>
          <p:nvPr/>
        </p:nvSpPr>
        <p:spPr bwMode="auto">
          <a:xfrm>
            <a:off x="1412089" y="4473861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30" name="Line 34"/>
          <p:cNvSpPr>
            <a:spLocks noChangeShapeType="1"/>
          </p:cNvSpPr>
          <p:nvPr/>
        </p:nvSpPr>
        <p:spPr bwMode="auto">
          <a:xfrm>
            <a:off x="5193910" y="4473861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1731" name="AutoShape 35"/>
          <p:cNvSpPr>
            <a:spLocks noChangeArrowheads="1"/>
          </p:cNvSpPr>
          <p:nvPr/>
        </p:nvSpPr>
        <p:spPr bwMode="auto">
          <a:xfrm>
            <a:off x="3255706" y="4448462"/>
            <a:ext cx="278606" cy="511175"/>
          </a:xfrm>
          <a:prstGeom prst="downArrow">
            <a:avLst>
              <a:gd name="adj1" fmla="val 47222"/>
              <a:gd name="adj2" fmla="val 1026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9-8FD5-46F1-8A19-651A319ADB19}" type="slidenum">
              <a:rPr lang="zh-CN" altLang="en-US" smtClean="0"/>
            </a:fld>
            <a:endParaRPr lang="en-US" altLang="zh-CN"/>
          </a:p>
        </p:txBody>
      </p:sp>
      <p:sp>
        <p:nvSpPr>
          <p:cNvPr id="3" name="对话气泡: 椭圆形 2"/>
          <p:cNvSpPr/>
          <p:nvPr/>
        </p:nvSpPr>
        <p:spPr>
          <a:xfrm>
            <a:off x="5607871" y="2612814"/>
            <a:ext cx="3953641" cy="960202"/>
          </a:xfrm>
          <a:prstGeom prst="wedgeEllipseCallout">
            <a:avLst>
              <a:gd name="adj1" fmla="val -64091"/>
              <a:gd name="adj2" fmla="val -8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为了得到运输层的端口号</a:t>
            </a:r>
            <a:r>
              <a:rPr lang="en-US" altLang="zh-CN" dirty="0">
                <a:solidFill>
                  <a:srgbClr val="FF0000"/>
                </a:solidFill>
              </a:rPr>
              <a:t>(TCP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UDP)</a:t>
            </a:r>
            <a:r>
              <a:rPr lang="zh-CN" altLang="en-US" dirty="0">
                <a:solidFill>
                  <a:srgbClr val="FF0000"/>
                </a:solidFill>
              </a:rPr>
              <a:t>及其报文的发送序号（</a:t>
            </a:r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32656"/>
            <a:ext cx="7482036" cy="792088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zh-CN" altLang="en-US" sz="3600" dirty="0"/>
              <a:t>不应发送 </a:t>
            </a:r>
            <a:r>
              <a:rPr lang="en-US" altLang="zh-CN" sz="3600" dirty="0"/>
              <a:t>ICMP </a:t>
            </a:r>
            <a:r>
              <a:rPr lang="zh-CN" altLang="en-US" sz="3600" dirty="0"/>
              <a:t>差错报告</a:t>
            </a:r>
            <a:br>
              <a:rPr lang="en-US" altLang="zh-CN" sz="3600" dirty="0"/>
            </a:br>
            <a:r>
              <a:rPr lang="zh-CN" altLang="en-US" sz="3600" dirty="0"/>
              <a:t>报文的几种情况 </a:t>
            </a:r>
            <a:endParaRPr lang="zh-CN" altLang="en-US" sz="3600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对 </a:t>
            </a:r>
            <a:r>
              <a:rPr lang="en-US" altLang="zh-CN" dirty="0"/>
              <a:t>ICMP </a:t>
            </a:r>
            <a:r>
              <a:rPr lang="zh-CN" altLang="en-US" dirty="0"/>
              <a:t>差错报告报文不再发送 </a:t>
            </a:r>
            <a:r>
              <a:rPr lang="en-US" altLang="zh-CN" dirty="0"/>
              <a:t>ICMP </a:t>
            </a:r>
            <a:r>
              <a:rPr lang="zh-CN" altLang="en-US" dirty="0"/>
              <a:t>差错报告报文。</a:t>
            </a:r>
            <a:endParaRPr lang="zh-CN" altLang="en-US" dirty="0"/>
          </a:p>
          <a:p>
            <a:pPr algn="just"/>
            <a:r>
              <a:rPr lang="zh-CN" altLang="en-US" dirty="0"/>
              <a:t>对第一个分片的数据报片的所有后续数据报片都不发送 </a:t>
            </a:r>
            <a:r>
              <a:rPr lang="en-US" altLang="zh-CN" dirty="0"/>
              <a:t>ICMP </a:t>
            </a:r>
            <a:r>
              <a:rPr lang="zh-CN" altLang="en-US" dirty="0"/>
              <a:t>差错报告报文。</a:t>
            </a:r>
            <a:endParaRPr lang="zh-CN" altLang="en-US" dirty="0"/>
          </a:p>
          <a:p>
            <a:pPr algn="just"/>
            <a:r>
              <a:rPr lang="zh-CN" altLang="en-US" dirty="0"/>
              <a:t>对具有多播地址的数据报都不发送 </a:t>
            </a:r>
            <a:r>
              <a:rPr lang="en-US" altLang="zh-CN" dirty="0"/>
              <a:t>ICMP </a:t>
            </a:r>
            <a:r>
              <a:rPr lang="zh-CN" altLang="en-US" dirty="0"/>
              <a:t>差错报告报文。</a:t>
            </a:r>
            <a:endParaRPr lang="zh-CN" altLang="en-US" dirty="0"/>
          </a:p>
          <a:p>
            <a:pPr algn="just"/>
            <a:r>
              <a:rPr lang="zh-CN" altLang="en-US" dirty="0"/>
              <a:t>对具有特殊地址（如</a:t>
            </a:r>
            <a:r>
              <a:rPr lang="en-US" altLang="zh-CN" dirty="0"/>
              <a:t>127.0.0.0 </a:t>
            </a:r>
            <a:r>
              <a:rPr lang="zh-CN" altLang="en-US" dirty="0"/>
              <a:t>或 </a:t>
            </a:r>
            <a:r>
              <a:rPr lang="en-US" altLang="zh-CN" dirty="0"/>
              <a:t>0.0.0.0</a:t>
            </a:r>
            <a:r>
              <a:rPr lang="zh-CN" altLang="en-US" dirty="0"/>
              <a:t>）的数据报不发送 </a:t>
            </a:r>
            <a:r>
              <a:rPr lang="en-US" altLang="zh-CN" dirty="0"/>
              <a:t>ICMP </a:t>
            </a:r>
            <a:r>
              <a:rPr lang="zh-CN" altLang="en-US" dirty="0"/>
              <a:t>差错报告报文。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160564_5*n_h_h_i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160564_5*n_h_i*1_1_5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564_5*n_h_h_f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564_5*n_h_h_f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160564_5*n_h_h_f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160564_5*n_h_h_f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160564_5*n_h_h_f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160564_5*n_h_h_i*1_2_1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160564_5*n_h_h_i*1_2_2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160564_5*n_h_h_i*1_2_3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ID" val="diagram160564_5*n_h_h_i*1_2_4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160564_5*n_h_h_i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ID" val="diagram160564_5*n_h_h_i*1_2_5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564_5*n_h_h_f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564_5*n_h_h_f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160564_5*n_h_h_f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160564_5*n_h_h_f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160564_5*n_h_h_f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160564_5*n_h_h_f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160564_5*n_h_h_i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160564_5*n_h_h_i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ID" val="diagram160564_5*n_h_h_i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564_5*n_h_i*1_1_1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160564_5*n_h_i*1_1_2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160564_5*n_h_i*1_1_3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160564_5*n_h_i*1_1_4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中北大学教案3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中北大学教案3</Template>
  <TotalTime>0</TotalTime>
  <Words>3613</Words>
  <Application>WPS 演示</Application>
  <PresentationFormat>A4 纸张(210x297 毫米)</PresentationFormat>
  <Paragraphs>428</Paragraphs>
  <Slides>20</Slides>
  <Notes>267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Corbel</vt:lpstr>
      <vt:lpstr>Times New Roman</vt:lpstr>
      <vt:lpstr>Tahoma</vt:lpstr>
      <vt:lpstr>Arial</vt:lpstr>
      <vt:lpstr>黑体</vt:lpstr>
      <vt:lpstr>造字工房言宋体</vt:lpstr>
      <vt:lpstr>微软雅黑</vt:lpstr>
      <vt:lpstr>Arial Unicode MS</vt:lpstr>
      <vt:lpstr>华文楷体</vt:lpstr>
      <vt:lpstr>中北大学教案3</vt:lpstr>
      <vt:lpstr>4.4 ICMP</vt:lpstr>
      <vt:lpstr>PowerPoint 演示文稿</vt:lpstr>
      <vt:lpstr>4.4  网际控制报文协议 ICMP</vt:lpstr>
      <vt:lpstr>4.4  网际控制报文协议 ICMP</vt:lpstr>
      <vt:lpstr>ICMP 报文的格式 </vt:lpstr>
      <vt:lpstr>4.4.1  ICMP 报文的种类</vt:lpstr>
      <vt:lpstr>ICMP 差错报告报文共有 4 种 </vt:lpstr>
      <vt:lpstr>ICMP 差错报告报文的 数据字段的内容 </vt:lpstr>
      <vt:lpstr>不应发送 ICMP 差错报告 报文的几种情况 </vt:lpstr>
      <vt:lpstr>ICMP 询问报文有两种 </vt:lpstr>
      <vt:lpstr>ICMP的报文格式 </vt:lpstr>
      <vt:lpstr>ICMP的报文类型 </vt:lpstr>
      <vt:lpstr>4.4.2  ICMP 的应用举例</vt:lpstr>
      <vt:lpstr>ping命令 </vt:lpstr>
      <vt:lpstr>PING 的应用举例</vt:lpstr>
      <vt:lpstr>IP和ICMP协议分析</vt:lpstr>
      <vt:lpstr>IP和ICMP协议分析</vt:lpstr>
      <vt:lpstr>4.4.2  ICMP 的应用举例</vt:lpstr>
      <vt:lpstr>Traceroute命令</vt:lpstr>
      <vt:lpstr>Traceroute 的应用举例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4 章  网络层</dc:title>
  <dc:creator>andx</dc:creator>
  <cp:lastModifiedBy>黄花鱼</cp:lastModifiedBy>
  <cp:revision>340</cp:revision>
  <dcterms:created xsi:type="dcterms:W3CDTF">2016-10-04T02:36:00Z</dcterms:created>
  <dcterms:modified xsi:type="dcterms:W3CDTF">2021-03-14T09:32:00Z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2052-11.1.0.10356</vt:lpwstr>
  </property>
  <property fmtid="{D5CDD505-2E9C-101B-9397-08002B2CF9AE}" pid="4" name="ICV">
    <vt:lpwstr>CE613BC84C07486DAF433292126873F7</vt:lpwstr>
  </property>
</Properties>
</file>