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49"/>
  </p:handoutMasterIdLst>
  <p:sldIdLst>
    <p:sldId id="1022" r:id="rId3"/>
    <p:sldId id="1789" r:id="rId4"/>
    <p:sldId id="691" r:id="rId5"/>
    <p:sldId id="692" r:id="rId6"/>
    <p:sldId id="693" r:id="rId8"/>
    <p:sldId id="694" r:id="rId9"/>
    <p:sldId id="695" r:id="rId10"/>
    <p:sldId id="696" r:id="rId11"/>
    <p:sldId id="697" r:id="rId12"/>
    <p:sldId id="698" r:id="rId13"/>
    <p:sldId id="699" r:id="rId14"/>
    <p:sldId id="700" r:id="rId15"/>
    <p:sldId id="1036" r:id="rId16"/>
    <p:sldId id="701" r:id="rId17"/>
    <p:sldId id="702" r:id="rId18"/>
    <p:sldId id="703" r:id="rId19"/>
    <p:sldId id="704" r:id="rId20"/>
    <p:sldId id="705" r:id="rId21"/>
    <p:sldId id="706" r:id="rId22"/>
    <p:sldId id="1037" r:id="rId23"/>
    <p:sldId id="707" r:id="rId24"/>
    <p:sldId id="708" r:id="rId25"/>
    <p:sldId id="1039" r:id="rId26"/>
    <p:sldId id="1040" r:id="rId27"/>
    <p:sldId id="1041" r:id="rId28"/>
    <p:sldId id="1042" r:id="rId29"/>
    <p:sldId id="1043" r:id="rId30"/>
    <p:sldId id="1044" r:id="rId31"/>
    <p:sldId id="1045" r:id="rId32"/>
    <p:sldId id="1046" r:id="rId33"/>
    <p:sldId id="1047" r:id="rId34"/>
    <p:sldId id="1051" r:id="rId35"/>
    <p:sldId id="1049" r:id="rId36"/>
    <p:sldId id="1050" r:id="rId37"/>
    <p:sldId id="1053" r:id="rId38"/>
    <p:sldId id="1064" r:id="rId39"/>
    <p:sldId id="1054" r:id="rId40"/>
    <p:sldId id="709" r:id="rId41"/>
    <p:sldId id="710" r:id="rId42"/>
    <p:sldId id="711" r:id="rId43"/>
    <p:sldId id="712" r:id="rId44"/>
    <p:sldId id="713" r:id="rId45"/>
    <p:sldId id="714" r:id="rId46"/>
    <p:sldId id="715" r:id="rId47"/>
    <p:sldId id="716" r:id="rId48"/>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521415D9-36F7-43E2-AB2F-B90AF26B5E84}">
      <p14:sectionLst xmlns:p14="http://schemas.microsoft.com/office/powerpoint/2010/main">
        <p14:section name="默认节" id="{3E53C28C-C02E-4F3C-B6BE-C9A97CA4C7E4}">
          <p14:sldIdLst>
            <p14:sldId id="1022"/>
            <p14:sldId id="1789"/>
            <p14:sldId id="691"/>
            <p14:sldId id="692"/>
            <p14:sldId id="693"/>
            <p14:sldId id="694"/>
            <p14:sldId id="695"/>
            <p14:sldId id="696"/>
            <p14:sldId id="697"/>
            <p14:sldId id="698"/>
            <p14:sldId id="699"/>
            <p14:sldId id="700"/>
            <p14:sldId id="1036"/>
            <p14:sldId id="701"/>
            <p14:sldId id="702"/>
            <p14:sldId id="703"/>
            <p14:sldId id="704"/>
            <p14:sldId id="705"/>
            <p14:sldId id="706"/>
            <p14:sldId id="1037"/>
            <p14:sldId id="707"/>
            <p14:sldId id="708"/>
            <p14:sldId id="1039"/>
            <p14:sldId id="1040"/>
            <p14:sldId id="1041"/>
            <p14:sldId id="1042"/>
            <p14:sldId id="1043"/>
            <p14:sldId id="1044"/>
            <p14:sldId id="1045"/>
            <p14:sldId id="1046"/>
            <p14:sldId id="1047"/>
            <p14:sldId id="1051"/>
            <p14:sldId id="1049"/>
            <p14:sldId id="1050"/>
          </p14:sldIdLst>
        </p14:section>
        <p14:section name="网络规划课堂练习" id="{E15E0955-66F0-42D3-BEEA-99B1B42C6402}">
          <p14:sldIdLst>
            <p14:sldId id="1053"/>
            <p14:sldId id="1064"/>
            <p14:sldId id="1054"/>
            <p14:sldId id="709"/>
            <p14:sldId id="710"/>
            <p14:sldId id="711"/>
            <p14:sldId id="712"/>
            <p14:sldId id="713"/>
            <p14:sldId id="714"/>
            <p14:sldId id="715"/>
            <p14:sldId id="71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18" clrIdx="0"/>
  <p:cmAuthor id="2" name="AN DAOXIN" initials="AD"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0000CC"/>
    <a:srgbClr val="000099"/>
    <a:srgbClr val="66FF66"/>
    <a:srgbClr val="66FF33"/>
    <a:srgbClr val="0000FF"/>
    <a:srgbClr val="6699FF"/>
    <a:srgbClr val="000066"/>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2" autoAdjust="0"/>
    <p:restoredTop sz="87006" autoAdjust="0"/>
  </p:normalViewPr>
  <p:slideViewPr>
    <p:cSldViewPr>
      <p:cViewPr varScale="1">
        <p:scale>
          <a:sx n="58" d="100"/>
          <a:sy n="58" d="100"/>
        </p:scale>
        <p:origin x="1216" y="76"/>
      </p:cViewPr>
      <p:guideLst>
        <p:guide orient="horz" pos="2186"/>
        <p:guide pos="3151"/>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63"/>
        <p:guide pos="223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01T12:44:21.709" idx="12">
    <p:pos x="10" y="10"/>
    <p:text>第十八次课程开始</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05T22:08:53.496" idx="13">
    <p:pos x="10" y="10"/>
    <p:text>课后练习2018.11.6</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ECBC36-E9A5-4B5E-A8C7-F23A2DC79DBD}" type="slidenum">
              <a:rPr lang="en-US" altLang="zh-CN"/>
            </a:fld>
            <a:endParaRPr lang="en-US" altLang="zh-CN"/>
          </a:p>
        </p:txBody>
      </p:sp>
      <p:sp>
        <p:nvSpPr>
          <p:cNvPr id="759810" name="Rectangle 2"/>
          <p:cNvSpPr>
            <a:spLocks noGrp="1" noRot="1" noChangeAspect="1" noChangeArrowheads="1" noTextEdit="1"/>
          </p:cNvSpPr>
          <p:nvPr>
            <p:ph type="sldImg"/>
          </p:nvPr>
        </p:nvSpPr>
        <p:spPr/>
      </p:sp>
      <p:sp>
        <p:nvSpPr>
          <p:cNvPr id="759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61E7F40-C913-42AF-A3E8-23007970080F}" type="slidenum">
              <a:rPr lang="en-US" altLang="zh-CN"/>
            </a:fld>
            <a:endParaRPr lang="en-US" altLang="zh-CN"/>
          </a:p>
        </p:txBody>
      </p:sp>
      <p:sp>
        <p:nvSpPr>
          <p:cNvPr id="769026" name="Rectangle 2"/>
          <p:cNvSpPr>
            <a:spLocks noGrp="1" noRot="1" noChangeAspect="1" noChangeArrowheads="1" noTextEdit="1"/>
          </p:cNvSpPr>
          <p:nvPr>
            <p:ph type="sldImg"/>
          </p:nvPr>
        </p:nvSpPr>
        <p:spPr/>
      </p:sp>
      <p:sp>
        <p:nvSpPr>
          <p:cNvPr id="769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4BD22E6-81C7-4348-9A64-6985BF195515}" type="slidenum">
              <a:rPr lang="en-US" altLang="zh-CN"/>
            </a:fld>
            <a:endParaRPr lang="en-US" altLang="zh-CN"/>
          </a:p>
        </p:txBody>
      </p:sp>
      <p:sp>
        <p:nvSpPr>
          <p:cNvPr id="770050" name="Rectangle 2"/>
          <p:cNvSpPr>
            <a:spLocks noGrp="1" noRot="1" noChangeAspect="1" noChangeArrowheads="1" noTextEdit="1"/>
          </p:cNvSpPr>
          <p:nvPr>
            <p:ph type="sldImg"/>
          </p:nvPr>
        </p:nvSpPr>
        <p:spPr/>
      </p:sp>
      <p:sp>
        <p:nvSpPr>
          <p:cNvPr id="770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B20834-3848-4F8E-8419-A6C587AB80D2}" type="slidenum">
              <a:rPr lang="en-US" altLang="zh-CN"/>
            </a:fld>
            <a:endParaRPr lang="en-US" altLang="zh-CN"/>
          </a:p>
        </p:txBody>
      </p:sp>
      <p:sp>
        <p:nvSpPr>
          <p:cNvPr id="986114" name="Rectangle 2"/>
          <p:cNvSpPr>
            <a:spLocks noGrp="1" noRot="1" noChangeAspect="1" noChangeArrowheads="1" noTextEdit="1"/>
          </p:cNvSpPr>
          <p:nvPr>
            <p:ph type="sldImg"/>
          </p:nvPr>
        </p:nvSpPr>
        <p:spPr/>
      </p:sp>
      <p:sp>
        <p:nvSpPr>
          <p:cNvPr id="98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1FF732-88D8-48A8-BF09-B04731ECD67A}" type="slidenum">
              <a:rPr lang="en-US" altLang="zh-CN"/>
            </a:fld>
            <a:endParaRPr lang="en-US" altLang="zh-CN"/>
          </a:p>
        </p:txBody>
      </p:sp>
      <p:sp>
        <p:nvSpPr>
          <p:cNvPr id="988162" name="Rectangle 2"/>
          <p:cNvSpPr>
            <a:spLocks noGrp="1" noRot="1" noChangeAspect="1" noChangeArrowheads="1" noTextEdit="1"/>
          </p:cNvSpPr>
          <p:nvPr>
            <p:ph type="sldImg"/>
          </p:nvPr>
        </p:nvSpPr>
        <p:spPr/>
      </p:sp>
      <p:sp>
        <p:nvSpPr>
          <p:cNvPr id="988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0EAD94-2641-432B-BAD0-13B9DA09B7F9}" type="slidenum">
              <a:rPr lang="en-US" altLang="zh-CN"/>
            </a:fld>
            <a:endParaRPr lang="en-US" altLang="zh-CN"/>
          </a:p>
        </p:txBody>
      </p:sp>
      <p:sp>
        <p:nvSpPr>
          <p:cNvPr id="990210" name="Rectangle 2"/>
          <p:cNvSpPr>
            <a:spLocks noGrp="1" noRot="1" noChangeAspect="1" noChangeArrowheads="1" noTextEdit="1"/>
          </p:cNvSpPr>
          <p:nvPr>
            <p:ph type="sldImg"/>
          </p:nvPr>
        </p:nvSpPr>
        <p:spPr/>
      </p:sp>
      <p:sp>
        <p:nvSpPr>
          <p:cNvPr id="990211"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1200" kern="1200" dirty="0">
                <a:solidFill>
                  <a:schemeClr val="tx1"/>
                </a:solidFill>
                <a:effectLst/>
                <a:latin typeface="宋体" panose="02010600030101010101" pitchFamily="2" charset="-122"/>
                <a:ea typeface="宋体" panose="02010600030101010101" pitchFamily="2" charset="-122"/>
                <a:cs typeface="+mn-cs"/>
              </a:rPr>
              <a:t>同样的</a:t>
            </a:r>
            <a:r>
              <a:rPr lang="en-US" altLang="zh-CN" sz="1200" kern="1200" dirty="0">
                <a:solidFill>
                  <a:schemeClr val="tx1"/>
                </a:solidFill>
                <a:effectLst/>
                <a:latin typeface="宋体" panose="02010600030101010101" pitchFamily="2" charset="-122"/>
                <a:ea typeface="宋体" panose="02010600030101010101" pitchFamily="2" charset="-122"/>
                <a:cs typeface="+mn-cs"/>
              </a:rPr>
              <a:t>IP</a:t>
            </a:r>
            <a:r>
              <a:rPr lang="zh-CN" altLang="en-US" sz="1200" kern="1200" dirty="0">
                <a:solidFill>
                  <a:schemeClr val="tx1"/>
                </a:solidFill>
                <a:effectLst/>
                <a:latin typeface="宋体" panose="02010600030101010101" pitchFamily="2" charset="-122"/>
                <a:ea typeface="宋体" panose="02010600030101010101" pitchFamily="2" charset="-122"/>
                <a:cs typeface="+mn-cs"/>
              </a:rPr>
              <a:t>地址和不同的子网掩码可以得出相同的网络地址，但不同的掩码的效果是不同的。前例的子网号是</a:t>
            </a:r>
            <a:r>
              <a:rPr lang="en-US" altLang="zh-CN" sz="1200" kern="1200" dirty="0">
                <a:solidFill>
                  <a:schemeClr val="tx1"/>
                </a:solidFill>
                <a:effectLst/>
                <a:latin typeface="宋体" panose="02010600030101010101" pitchFamily="2" charset="-122"/>
                <a:ea typeface="宋体" panose="02010600030101010101" pitchFamily="2" charset="-122"/>
                <a:cs typeface="+mn-cs"/>
              </a:rPr>
              <a:t>2</a:t>
            </a:r>
            <a:r>
              <a:rPr lang="zh-CN" altLang="en-US" sz="1200" kern="1200" dirty="0">
                <a:solidFill>
                  <a:schemeClr val="tx1"/>
                </a:solidFill>
                <a:effectLst/>
                <a:latin typeface="宋体" panose="02010600030101010101" pitchFamily="2" charset="-122"/>
                <a:ea typeface="宋体" panose="02010600030101010101" pitchFamily="2" charset="-122"/>
                <a:cs typeface="+mn-cs"/>
              </a:rPr>
              <a:t>位，主机号是</a:t>
            </a:r>
            <a:r>
              <a:rPr lang="en-US" altLang="zh-CN" sz="1200" kern="1200" dirty="0">
                <a:solidFill>
                  <a:schemeClr val="tx1"/>
                </a:solidFill>
                <a:effectLst/>
                <a:latin typeface="宋体" panose="02010600030101010101" pitchFamily="2" charset="-122"/>
                <a:ea typeface="宋体" panose="02010600030101010101" pitchFamily="2" charset="-122"/>
                <a:cs typeface="+mn-cs"/>
              </a:rPr>
              <a:t>14</a:t>
            </a:r>
            <a:r>
              <a:rPr lang="zh-CN" altLang="en-US" sz="1200" kern="1200" dirty="0">
                <a:solidFill>
                  <a:schemeClr val="tx1"/>
                </a:solidFill>
                <a:effectLst/>
                <a:latin typeface="宋体" panose="02010600030101010101" pitchFamily="2" charset="-122"/>
                <a:ea typeface="宋体" panose="02010600030101010101" pitchFamily="2" charset="-122"/>
                <a:cs typeface="+mn-cs"/>
              </a:rPr>
              <a:t>位。后例的子网号是</a:t>
            </a:r>
            <a:r>
              <a:rPr lang="en-US" altLang="zh-CN" sz="1200" kern="1200" dirty="0">
                <a:solidFill>
                  <a:schemeClr val="tx1"/>
                </a:solidFill>
                <a:effectLst/>
                <a:latin typeface="宋体" panose="02010600030101010101" pitchFamily="2" charset="-122"/>
                <a:ea typeface="宋体" panose="02010600030101010101" pitchFamily="2" charset="-122"/>
                <a:cs typeface="+mn-cs"/>
              </a:rPr>
              <a:t>3</a:t>
            </a:r>
            <a:r>
              <a:rPr lang="zh-CN" altLang="en-US" sz="1200" kern="1200" dirty="0">
                <a:solidFill>
                  <a:schemeClr val="tx1"/>
                </a:solidFill>
                <a:effectLst/>
                <a:latin typeface="宋体" panose="02010600030101010101" pitchFamily="2" charset="-122"/>
                <a:ea typeface="宋体" panose="02010600030101010101" pitchFamily="2" charset="-122"/>
                <a:cs typeface="+mn-cs"/>
              </a:rPr>
              <a:t>位，主机号是</a:t>
            </a:r>
            <a:r>
              <a:rPr lang="en-US" altLang="zh-CN" sz="1200" kern="1200" dirty="0">
                <a:solidFill>
                  <a:schemeClr val="tx1"/>
                </a:solidFill>
                <a:effectLst/>
                <a:latin typeface="宋体" panose="02010600030101010101" pitchFamily="2" charset="-122"/>
                <a:ea typeface="宋体" panose="02010600030101010101" pitchFamily="2" charset="-122"/>
                <a:cs typeface="+mn-cs"/>
              </a:rPr>
              <a:t>13</a:t>
            </a:r>
            <a:r>
              <a:rPr lang="zh-CN" altLang="en-US" sz="1200" kern="1200">
                <a:solidFill>
                  <a:schemeClr val="tx1"/>
                </a:solidFill>
                <a:effectLst/>
                <a:latin typeface="宋体" panose="02010600030101010101" pitchFamily="2" charset="-122"/>
                <a:ea typeface="宋体" panose="02010600030101010101" pitchFamily="2" charset="-122"/>
                <a:cs typeface="+mn-cs"/>
              </a:rPr>
              <a:t>位。</a:t>
            </a:r>
            <a:endParaRPr lang="zh-CN" altLang="en-US" sz="1200" kern="1200">
              <a:solidFill>
                <a:schemeClr val="tx1"/>
              </a:solidFill>
              <a:effectLst/>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EFEA88-5EE0-4B12-A7A4-E1298A5C9FD1}" type="slidenum">
              <a:rPr lang="en-US" altLang="zh-CN"/>
            </a:fld>
            <a:endParaRPr lang="en-US" altLang="zh-CN"/>
          </a:p>
        </p:txBody>
      </p:sp>
      <p:sp>
        <p:nvSpPr>
          <p:cNvPr id="771074" name="Rectangle 2"/>
          <p:cNvSpPr>
            <a:spLocks noGrp="1" noRot="1" noChangeAspect="1" noChangeArrowheads="1" noTextEdit="1"/>
          </p:cNvSpPr>
          <p:nvPr>
            <p:ph type="sldImg"/>
          </p:nvPr>
        </p:nvSpPr>
        <p:spPr/>
      </p:sp>
      <p:sp>
        <p:nvSpPr>
          <p:cNvPr id="771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5DA563-7BCC-45AA-836E-1F17A0F0432B}" type="slidenum">
              <a:rPr lang="en-US" altLang="zh-CN"/>
            </a:fld>
            <a:endParaRPr lang="en-US" altLang="zh-CN"/>
          </a:p>
        </p:txBody>
      </p:sp>
      <p:sp>
        <p:nvSpPr>
          <p:cNvPr id="778242" name="Rectangle 2"/>
          <p:cNvSpPr>
            <a:spLocks noGrp="1" noRot="1" noChangeAspect="1" noChangeArrowheads="1" noTextEdit="1"/>
          </p:cNvSpPr>
          <p:nvPr>
            <p:ph type="sldImg"/>
          </p:nvPr>
        </p:nvSpPr>
        <p:spPr/>
      </p:sp>
      <p:sp>
        <p:nvSpPr>
          <p:cNvPr id="778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5419D8-D2B6-4A88-8BF5-2DF25608E40D}" type="slidenum">
              <a:rPr lang="en-US" altLang="zh-CN"/>
            </a:fld>
            <a:endParaRPr lang="en-US" altLang="zh-CN"/>
          </a:p>
        </p:txBody>
      </p:sp>
      <p:sp>
        <p:nvSpPr>
          <p:cNvPr id="772098" name="Rectangle 2"/>
          <p:cNvSpPr>
            <a:spLocks noGrp="1" noRot="1" noChangeAspect="1" noChangeArrowheads="1" noTextEdit="1"/>
          </p:cNvSpPr>
          <p:nvPr>
            <p:ph type="sldImg"/>
          </p:nvPr>
        </p:nvSpPr>
        <p:spPr/>
      </p:sp>
      <p:sp>
        <p:nvSpPr>
          <p:cNvPr id="772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BDB1FC-2CC0-42A1-9839-54B2BEF7FA7D}" type="slidenum">
              <a:rPr lang="en-US" altLang="zh-CN"/>
            </a:fld>
            <a:endParaRPr lang="en-US" altLang="zh-CN"/>
          </a:p>
        </p:txBody>
      </p:sp>
      <p:sp>
        <p:nvSpPr>
          <p:cNvPr id="773122" name="Rectangle 2"/>
          <p:cNvSpPr>
            <a:spLocks noGrp="1" noRot="1" noChangeAspect="1" noChangeArrowheads="1" noTextEdit="1"/>
          </p:cNvSpPr>
          <p:nvPr>
            <p:ph type="sldImg"/>
          </p:nvPr>
        </p:nvSpPr>
        <p:spPr/>
      </p:sp>
      <p:sp>
        <p:nvSpPr>
          <p:cNvPr id="773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3316A4-3F47-4041-AB7C-2A2EDDCC02A8}" type="slidenum">
              <a:rPr lang="en-US" altLang="zh-CN"/>
            </a:fld>
            <a:endParaRPr lang="en-US" altLang="zh-CN"/>
          </a:p>
        </p:txBody>
      </p:sp>
      <p:sp>
        <p:nvSpPr>
          <p:cNvPr id="760834" name="Rectangle 2"/>
          <p:cNvSpPr>
            <a:spLocks noGrp="1" noRot="1" noChangeAspect="1" noChangeArrowheads="1" noTextEdit="1"/>
          </p:cNvSpPr>
          <p:nvPr>
            <p:ph type="sldImg"/>
          </p:nvPr>
        </p:nvSpPr>
        <p:spPr/>
      </p:sp>
      <p:sp>
        <p:nvSpPr>
          <p:cNvPr id="760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4DD7AD-C503-482D-94AB-BF357A19B82B}" type="slidenum">
              <a:rPr lang="en-US" altLang="zh-CN"/>
            </a:fld>
            <a:endParaRPr lang="en-US" altLang="zh-CN"/>
          </a:p>
        </p:txBody>
      </p:sp>
      <p:sp>
        <p:nvSpPr>
          <p:cNvPr id="774146" name="Rectangle 2"/>
          <p:cNvSpPr>
            <a:spLocks noGrp="1" noRot="1" noChangeAspect="1" noChangeArrowheads="1" noTextEdit="1"/>
          </p:cNvSpPr>
          <p:nvPr>
            <p:ph type="sldImg"/>
          </p:nvPr>
        </p:nvSpPr>
        <p:spPr/>
      </p:sp>
      <p:sp>
        <p:nvSpPr>
          <p:cNvPr id="774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EE7307-1D2A-4E7A-861F-21775D152D75}" type="slidenum">
              <a:rPr lang="en-US" altLang="zh-CN"/>
            </a:fld>
            <a:endParaRPr lang="en-US" altLang="zh-CN"/>
          </a:p>
        </p:txBody>
      </p:sp>
      <p:sp>
        <p:nvSpPr>
          <p:cNvPr id="775170" name="Rectangle 2"/>
          <p:cNvSpPr>
            <a:spLocks noGrp="1" noRot="1" noChangeAspect="1" noChangeArrowheads="1" noTextEdit="1"/>
          </p:cNvSpPr>
          <p:nvPr>
            <p:ph type="sldImg"/>
          </p:nvPr>
        </p:nvSpPr>
        <p:spPr/>
      </p:sp>
      <p:sp>
        <p:nvSpPr>
          <p:cNvPr id="775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36BACB-8BEA-4414-B872-8323683E3C0A}" type="slidenum">
              <a:rPr lang="en-US" altLang="zh-CN"/>
            </a:fld>
            <a:endParaRPr lang="en-US" altLang="zh-CN"/>
          </a:p>
        </p:txBody>
      </p:sp>
      <p:sp>
        <p:nvSpPr>
          <p:cNvPr id="776194" name="Rectangle 2"/>
          <p:cNvSpPr>
            <a:spLocks noGrp="1" noRot="1" noChangeAspect="1" noChangeArrowheads="1" noTextEdit="1"/>
          </p:cNvSpPr>
          <p:nvPr>
            <p:ph type="sldImg"/>
          </p:nvPr>
        </p:nvSpPr>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36BACB-8BEA-4414-B872-8323683E3C0A}" type="slidenum">
              <a:rPr lang="en-US" altLang="zh-CN"/>
            </a:fld>
            <a:endParaRPr lang="en-US" altLang="zh-CN"/>
          </a:p>
        </p:txBody>
      </p:sp>
      <p:sp>
        <p:nvSpPr>
          <p:cNvPr id="776194" name="Rectangle 2"/>
          <p:cNvSpPr>
            <a:spLocks noGrp="1" noRot="1" noChangeAspect="1" noChangeArrowheads="1" noTextEdit="1"/>
          </p:cNvSpPr>
          <p:nvPr>
            <p:ph type="sldImg"/>
          </p:nvPr>
        </p:nvSpPr>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897423-168C-4009-BF89-CF6DCC5F7DFD}" type="slidenum">
              <a:rPr lang="en-US" altLang="zh-CN"/>
            </a:fld>
            <a:endParaRPr lang="en-US" altLang="zh-CN"/>
          </a:p>
        </p:txBody>
      </p:sp>
      <p:sp>
        <p:nvSpPr>
          <p:cNvPr id="761858" name="Rectangle 2"/>
          <p:cNvSpPr>
            <a:spLocks noGrp="1" noRot="1" noChangeAspect="1" noChangeArrowheads="1" noTextEdit="1"/>
          </p:cNvSpPr>
          <p:nvPr>
            <p:ph type="sldImg"/>
          </p:nvPr>
        </p:nvSpPr>
        <p:spPr/>
      </p:sp>
      <p:sp>
        <p:nvSpPr>
          <p:cNvPr id="761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9467ED-FEA1-4986-8B8E-84516EF0EBBC}" type="slidenum">
              <a:rPr lang="en-US" altLang="zh-CN"/>
            </a:fld>
            <a:endParaRPr lang="en-US" altLang="zh-CN"/>
          </a:p>
        </p:txBody>
      </p:sp>
      <p:sp>
        <p:nvSpPr>
          <p:cNvPr id="762882" name="Rectangle 2"/>
          <p:cNvSpPr>
            <a:spLocks noGrp="1" noRot="1" noChangeAspect="1" noChangeArrowheads="1" noTextEdit="1"/>
          </p:cNvSpPr>
          <p:nvPr>
            <p:ph type="sldImg"/>
          </p:nvPr>
        </p:nvSpPr>
        <p:spPr/>
      </p:sp>
      <p:sp>
        <p:nvSpPr>
          <p:cNvPr id="762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DE3723-F1D7-46C4-96B0-BDB7BFCDBAE7}" type="slidenum">
              <a:rPr lang="en-US" altLang="zh-CN"/>
            </a:fld>
            <a:endParaRPr lang="en-US" altLang="zh-CN"/>
          </a:p>
        </p:txBody>
      </p:sp>
      <p:sp>
        <p:nvSpPr>
          <p:cNvPr id="763906" name="Rectangle 2"/>
          <p:cNvSpPr>
            <a:spLocks noGrp="1" noRot="1" noChangeAspect="1" noChangeArrowheads="1" noTextEdit="1"/>
          </p:cNvSpPr>
          <p:nvPr>
            <p:ph type="sldImg"/>
          </p:nvPr>
        </p:nvSpPr>
        <p:spPr/>
      </p:sp>
      <p:sp>
        <p:nvSpPr>
          <p:cNvPr id="763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B342BC-AB0F-415A-A0BA-509EE28B8790}" type="slidenum">
              <a:rPr lang="en-US" altLang="zh-CN"/>
            </a:fld>
            <a:endParaRPr lang="en-US" altLang="zh-CN"/>
          </a:p>
        </p:txBody>
      </p:sp>
      <p:sp>
        <p:nvSpPr>
          <p:cNvPr id="764930" name="Rectangle 2"/>
          <p:cNvSpPr>
            <a:spLocks noGrp="1" noRot="1" noChangeAspect="1" noChangeArrowheads="1" noTextEdit="1"/>
          </p:cNvSpPr>
          <p:nvPr>
            <p:ph type="sldImg"/>
          </p:nvPr>
        </p:nvSpPr>
        <p:spPr/>
      </p:sp>
      <p:sp>
        <p:nvSpPr>
          <p:cNvPr id="764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FF9436-BE10-461D-964D-17CEE21827CB}" type="slidenum">
              <a:rPr lang="en-US" altLang="zh-CN"/>
            </a:fld>
            <a:endParaRPr lang="en-US" altLang="zh-CN"/>
          </a:p>
        </p:txBody>
      </p:sp>
      <p:sp>
        <p:nvSpPr>
          <p:cNvPr id="765954" name="Rectangle 2"/>
          <p:cNvSpPr>
            <a:spLocks noGrp="1" noRot="1" noChangeAspect="1" noChangeArrowheads="1" noTextEdit="1"/>
          </p:cNvSpPr>
          <p:nvPr>
            <p:ph type="sldImg"/>
          </p:nvPr>
        </p:nvSpPr>
        <p:spPr/>
      </p:sp>
      <p:sp>
        <p:nvSpPr>
          <p:cNvPr id="765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9FAC91-1C29-4F50-A8B3-5A76002797C2}" type="slidenum">
              <a:rPr lang="en-US" altLang="zh-CN"/>
            </a:fld>
            <a:endParaRPr lang="en-US" altLang="zh-CN"/>
          </a:p>
        </p:txBody>
      </p:sp>
      <p:sp>
        <p:nvSpPr>
          <p:cNvPr id="766978" name="Rectangle 2"/>
          <p:cNvSpPr>
            <a:spLocks noGrp="1" noRot="1" noChangeAspect="1" noChangeArrowheads="1" noTextEdit="1"/>
          </p:cNvSpPr>
          <p:nvPr>
            <p:ph type="sldImg"/>
          </p:nvPr>
        </p:nvSpPr>
        <p:spPr/>
      </p:sp>
      <p:sp>
        <p:nvSpPr>
          <p:cNvPr id="766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0DB3FF-38D7-4F7A-813C-8A5E11986C5D}" type="slidenum">
              <a:rPr lang="en-US" altLang="zh-CN"/>
            </a:fld>
            <a:endParaRPr lang="en-US" altLang="zh-CN"/>
          </a:p>
        </p:txBody>
      </p:sp>
      <p:sp>
        <p:nvSpPr>
          <p:cNvPr id="768002" name="Rectangle 2"/>
          <p:cNvSpPr>
            <a:spLocks noGrp="1" noRot="1" noChangeAspect="1" noChangeArrowheads="1" noTextEdit="1"/>
          </p:cNvSpPr>
          <p:nvPr>
            <p:ph type="sldImg"/>
          </p:nvPr>
        </p:nvSpPr>
        <p:spPr/>
      </p:sp>
      <p:sp>
        <p:nvSpPr>
          <p:cNvPr id="76800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dirty="0"/>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dirty="0"/>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dirty="0"/>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dirty="0"/>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dirty="0"/>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dirty="0"/>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dirty="0"/>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9" Type="http://schemas.openxmlformats.org/officeDocument/2006/relationships/slideLayout" Target="../slideLayouts/slideLayout2.xml"/><Relationship Id="rId28" Type="http://schemas.openxmlformats.org/officeDocument/2006/relationships/tags" Target="../tags/tag25.xml"/><Relationship Id="rId27" Type="http://schemas.openxmlformats.org/officeDocument/2006/relationships/tags" Target="../tags/tag24.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tags" Target="../tags/tag21.xml"/><Relationship Id="rId23" Type="http://schemas.openxmlformats.org/officeDocument/2006/relationships/image" Target="../media/image5.png"/><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image" Target="../media/image1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image" Target="../media/image11.w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wmf"/></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961535"/>
            <a:ext cx="7526054" cy="2683489"/>
          </a:xfrm>
        </p:spPr>
        <p:txBody>
          <a:bodyPr>
            <a:normAutofit/>
          </a:bodyPr>
          <a:lstStyle/>
          <a:p>
            <a:r>
              <a:rPr lang="en-US" altLang="zh-CN" sz="7200" dirty="0">
                <a:latin typeface="Times New Roman" panose="02020603050405020304" pitchFamily="18" charset="0"/>
                <a:cs typeface="Times New Roman" panose="02020603050405020304" pitchFamily="18" charset="0"/>
              </a:rPr>
              <a:t>4.5 </a:t>
            </a:r>
            <a:r>
              <a:rPr lang="zh-CN" altLang="en-US" sz="7200" dirty="0">
                <a:latin typeface="Times New Roman" panose="02020603050405020304" pitchFamily="18" charset="0"/>
                <a:cs typeface="Times New Roman" panose="02020603050405020304" pitchFamily="18" charset="0"/>
              </a:rPr>
              <a:t>子网划分</a:t>
            </a:r>
            <a:endParaRPr lang="zh-CN" altLang="en-US" sz="7200"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a:xfrm>
            <a:off x="3167925" y="3933057"/>
            <a:ext cx="6242777" cy="1834142"/>
          </a:xfrm>
        </p:spPr>
        <p:txBody>
          <a:bodyPr>
            <a:normAutofit/>
          </a:bodyPr>
          <a:lstStyle/>
          <a:p>
            <a:endParaRPr lang="en-US" altLang="zh-CN" sz="3000" b="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rPr>
              <a:t>计算机网络</a:t>
            </a:r>
            <a:r>
              <a:rPr lang="zh-CN" altLang="en-US" sz="3000" b="1" dirty="0">
                <a:effectLst>
                  <a:outerShdw blurRad="38100" dist="38100" dir="2700000" algn="tl">
                    <a:srgbClr val="000000">
                      <a:alpha val="43137"/>
                    </a:srgbClr>
                  </a:outerShdw>
                </a:effectLst>
                <a:ea typeface="宋体" panose="02010600030101010101" pitchFamily="2" charset="-122"/>
                <a:sym typeface="+mn-ea"/>
              </a:rPr>
              <a:t>课程组</a:t>
            </a:r>
            <a:endParaRPr lang="zh-CN" altLang="en-US" sz="3000" b="1" dirty="0">
              <a:effectLst>
                <a:outerShdw blurRad="38100" dist="38100" dir="2700000" algn="tl">
                  <a:srgbClr val="000000">
                    <a:alpha val="43137"/>
                  </a:srgbClr>
                </a:outerShdw>
              </a:effectLst>
              <a:ea typeface="宋体" panose="02010600030101010101" pitchFamily="2" charset="-122"/>
            </a:endParaRPr>
          </a:p>
          <a:p>
            <a:endParaRPr lang="zh-CN" altLang="en-US" sz="3000"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划分子网后变成了三级结构 </a:t>
            </a:r>
            <a:endParaRPr lang="zh-CN" altLang="en-US" dirty="0">
              <a:latin typeface="Times New Roman" panose="02020603050405020304" pitchFamily="18" charset="0"/>
              <a:cs typeface="Times New Roman" panose="02020603050405020304" pitchFamily="18" charset="0"/>
            </a:endParaRPr>
          </a:p>
        </p:txBody>
      </p:sp>
      <p:sp>
        <p:nvSpPr>
          <p:cNvPr id="506882" name="Rectangle 2"/>
          <p:cNvSpPr>
            <a:spLocks noGrp="1" noChangeArrowheads="1"/>
          </p:cNvSpPr>
          <p:nvPr>
            <p:ph idx="1"/>
          </p:nvPr>
        </p:nvSpPr>
        <p:spPr>
          <a:xfrm>
            <a:off x="1031983" y="836712"/>
            <a:ext cx="8346723" cy="3332816"/>
          </a:xfrm>
        </p:spPr>
        <p:txBody>
          <a:bodyPr/>
          <a:lstStyle/>
          <a:p>
            <a:pPr algn="just"/>
            <a:r>
              <a:rPr lang="zh-CN" altLang="en-US" dirty="0">
                <a:latin typeface="Times New Roman" panose="02020603050405020304" pitchFamily="18" charset="0"/>
                <a:cs typeface="Times New Roman" panose="02020603050405020304" pitchFamily="18" charset="0"/>
              </a:rPr>
              <a:t>当没有划分子网时，</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地址是两级结构。</a:t>
            </a:r>
            <a:endParaRPr lang="zh-CN" altLang="en-US" dirty="0">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划分子网后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地址就变成了</a:t>
            </a:r>
            <a:r>
              <a:rPr lang="zh-CN" altLang="en-US" dirty="0">
                <a:solidFill>
                  <a:srgbClr val="FF0000"/>
                </a:solidFill>
                <a:latin typeface="Times New Roman" panose="02020603050405020304" pitchFamily="18" charset="0"/>
                <a:cs typeface="Times New Roman" panose="02020603050405020304" pitchFamily="18" charset="0"/>
              </a:rPr>
              <a:t>三级结构。</a:t>
            </a:r>
            <a:endParaRPr lang="zh-CN" altLang="en-US" dirty="0">
              <a:solidFill>
                <a:srgbClr val="FF0000"/>
              </a:solidFill>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划分子网只是把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地址的主机号这部分进行再划分，而</a:t>
            </a:r>
            <a:r>
              <a:rPr lang="zh-CN" altLang="en-US" dirty="0">
                <a:solidFill>
                  <a:srgbClr val="FF0000"/>
                </a:solidFill>
                <a:latin typeface="Times New Roman" panose="02020603050405020304" pitchFamily="18" charset="0"/>
                <a:cs typeface="Times New Roman" panose="02020603050405020304" pitchFamily="18" charset="0"/>
              </a:rPr>
              <a:t>不改变 </a:t>
            </a:r>
            <a:r>
              <a:rPr lang="en-US" altLang="zh-CN" dirty="0">
                <a:solidFill>
                  <a:srgbClr val="FF0000"/>
                </a:solidFill>
                <a:latin typeface="Times New Roman" panose="02020603050405020304" pitchFamily="18" charset="0"/>
                <a:cs typeface="Times New Roman" panose="02020603050405020304" pitchFamily="18" charset="0"/>
              </a:rPr>
              <a:t>IP </a:t>
            </a:r>
            <a:r>
              <a:rPr lang="zh-CN" altLang="en-US" dirty="0">
                <a:solidFill>
                  <a:srgbClr val="FF0000"/>
                </a:solidFill>
                <a:latin typeface="Times New Roman" panose="02020603050405020304" pitchFamily="18" charset="0"/>
                <a:cs typeface="Times New Roman" panose="02020603050405020304" pitchFamily="18" charset="0"/>
              </a:rPr>
              <a:t>地址原来的网络号。 </a:t>
            </a:r>
            <a:endParaRPr lang="zh-CN" altLang="en-US" dirty="0">
              <a:solidFill>
                <a:srgbClr val="FF0000"/>
              </a:solidFill>
              <a:latin typeface="Times New Roman" panose="02020603050405020304" pitchFamily="18" charset="0"/>
              <a:cs typeface="Times New Roman" panose="02020603050405020304" pitchFamily="18" charset="0"/>
            </a:endParaRPr>
          </a:p>
        </p:txBody>
      </p:sp>
      <p:grpSp>
        <p:nvGrpSpPr>
          <p:cNvPr id="6" name="组合 5"/>
          <p:cNvGrpSpPr/>
          <p:nvPr/>
        </p:nvGrpSpPr>
        <p:grpSpPr>
          <a:xfrm>
            <a:off x="2199158" y="3836641"/>
            <a:ext cx="5490146" cy="1752599"/>
            <a:chOff x="1839416" y="3501009"/>
            <a:chExt cx="5490146" cy="1752599"/>
          </a:xfrm>
        </p:grpSpPr>
        <p:grpSp>
          <p:nvGrpSpPr>
            <p:cNvPr id="7" name="Group 19"/>
            <p:cNvGrpSpPr/>
            <p:nvPr/>
          </p:nvGrpSpPr>
          <p:grpSpPr bwMode="auto">
            <a:xfrm>
              <a:off x="4160912" y="3577204"/>
              <a:ext cx="3168650" cy="500062"/>
              <a:chOff x="2375" y="2045"/>
              <a:chExt cx="1996" cy="430"/>
            </a:xfrm>
          </p:grpSpPr>
          <p:sp>
            <p:nvSpPr>
              <p:cNvPr id="21" name="Line 13"/>
              <p:cNvSpPr>
                <a:spLocks noChangeShapeType="1"/>
              </p:cNvSpPr>
              <p:nvPr/>
            </p:nvSpPr>
            <p:spPr bwMode="auto">
              <a:xfrm>
                <a:off x="4371" y="2045"/>
                <a:ext cx="0" cy="43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2" name="Line 14"/>
              <p:cNvSpPr>
                <a:spLocks noChangeShapeType="1"/>
              </p:cNvSpPr>
              <p:nvPr/>
            </p:nvSpPr>
            <p:spPr bwMode="auto">
              <a:xfrm>
                <a:off x="2375" y="2045"/>
                <a:ext cx="0" cy="43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8" name="Group 21"/>
            <p:cNvGrpSpPr/>
            <p:nvPr/>
          </p:nvGrpSpPr>
          <p:grpSpPr bwMode="auto">
            <a:xfrm>
              <a:off x="1867991" y="3501009"/>
              <a:ext cx="5454650" cy="1728788"/>
              <a:chOff x="755" y="2169"/>
              <a:chExt cx="3436" cy="1089"/>
            </a:xfrm>
          </p:grpSpPr>
          <p:sp>
            <p:nvSpPr>
              <p:cNvPr id="17" name="Line 9"/>
              <p:cNvSpPr>
                <a:spLocks noChangeShapeType="1"/>
              </p:cNvSpPr>
              <p:nvPr/>
            </p:nvSpPr>
            <p:spPr bwMode="auto">
              <a:xfrm>
                <a:off x="755" y="3122"/>
                <a:ext cx="3436"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8" name="Text Box 10"/>
              <p:cNvSpPr txBox="1">
                <a:spLocks noChangeArrowheads="1"/>
              </p:cNvSpPr>
              <p:nvPr/>
            </p:nvSpPr>
            <p:spPr bwMode="auto">
              <a:xfrm>
                <a:off x="2218" y="2967"/>
                <a:ext cx="581" cy="2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rPr>
                  <a:t>32 </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rPr>
                  <a:t>位</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Line 15"/>
              <p:cNvSpPr>
                <a:spLocks noChangeShapeType="1"/>
              </p:cNvSpPr>
              <p:nvPr/>
            </p:nvSpPr>
            <p:spPr bwMode="auto">
              <a:xfrm>
                <a:off x="2199" y="2350"/>
                <a:ext cx="1992"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0" name="Text Box 16"/>
              <p:cNvSpPr txBox="1">
                <a:spLocks noChangeArrowheads="1"/>
              </p:cNvSpPr>
              <p:nvPr/>
            </p:nvSpPr>
            <p:spPr bwMode="auto">
              <a:xfrm>
                <a:off x="2789" y="2169"/>
                <a:ext cx="896" cy="2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2" charset="-122"/>
                  </a:rPr>
                  <a:t>本地地址</a:t>
                </a:r>
                <a:endPar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2" charset="-122"/>
                </a:endParaRPr>
              </a:p>
            </p:txBody>
          </p:sp>
        </p:grpSp>
        <p:grpSp>
          <p:nvGrpSpPr>
            <p:cNvPr id="9" name="Group 20"/>
            <p:cNvGrpSpPr/>
            <p:nvPr/>
          </p:nvGrpSpPr>
          <p:grpSpPr bwMode="auto">
            <a:xfrm>
              <a:off x="1842591" y="4644008"/>
              <a:ext cx="5486401" cy="609600"/>
              <a:chOff x="739" y="2832"/>
              <a:chExt cx="3456" cy="430"/>
            </a:xfrm>
          </p:grpSpPr>
          <p:sp>
            <p:nvSpPr>
              <p:cNvPr id="15" name="Line 8"/>
              <p:cNvSpPr>
                <a:spLocks noChangeShapeType="1"/>
              </p:cNvSpPr>
              <p:nvPr/>
            </p:nvSpPr>
            <p:spPr bwMode="auto">
              <a:xfrm>
                <a:off x="739" y="2832"/>
                <a:ext cx="0" cy="43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6" name="Line 17"/>
              <p:cNvSpPr>
                <a:spLocks noChangeShapeType="1"/>
              </p:cNvSpPr>
              <p:nvPr/>
            </p:nvSpPr>
            <p:spPr bwMode="auto">
              <a:xfrm>
                <a:off x="4195" y="2832"/>
                <a:ext cx="0" cy="43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0" name="Group 18"/>
            <p:cNvGrpSpPr/>
            <p:nvPr/>
          </p:nvGrpSpPr>
          <p:grpSpPr bwMode="auto">
            <a:xfrm>
              <a:off x="1839416" y="4105856"/>
              <a:ext cx="5482976" cy="612776"/>
              <a:chOff x="737" y="2493"/>
              <a:chExt cx="3894" cy="386"/>
            </a:xfrm>
          </p:grpSpPr>
          <p:sp>
            <p:nvSpPr>
              <p:cNvPr id="11" name="Rectangle 6"/>
              <p:cNvSpPr>
                <a:spLocks noChangeArrowheads="1"/>
              </p:cNvSpPr>
              <p:nvPr/>
            </p:nvSpPr>
            <p:spPr bwMode="auto">
              <a:xfrm>
                <a:off x="737" y="2493"/>
                <a:ext cx="1650" cy="386"/>
              </a:xfrm>
              <a:prstGeom prst="rect">
                <a:avLst/>
              </a:prstGeom>
              <a:solidFill>
                <a:srgbClr val="FFFF66"/>
              </a:solidFill>
              <a:ln w="19050" algn="ctr">
                <a:solidFill>
                  <a:schemeClr val="tx1"/>
                </a:solidFill>
                <a:miter lim="800000"/>
              </a:ln>
              <a:effectLst>
                <a:outerShdw dist="107763" dir="2700000" algn="ctr" rotWithShape="0">
                  <a:srgbClr val="1C1C1C">
                    <a:alpha val="50000"/>
                  </a:srgb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rPr>
                  <a:t>网络号</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endParaRPr>
              </a:p>
            </p:txBody>
          </p:sp>
          <p:sp>
            <p:nvSpPr>
              <p:cNvPr id="12" name="Rectangle 7"/>
              <p:cNvSpPr>
                <a:spLocks noChangeArrowheads="1"/>
              </p:cNvSpPr>
              <p:nvPr/>
            </p:nvSpPr>
            <p:spPr bwMode="auto">
              <a:xfrm>
                <a:off x="2387" y="2494"/>
                <a:ext cx="2244" cy="385"/>
              </a:xfrm>
              <a:prstGeom prst="rect">
                <a:avLst/>
              </a:prstGeom>
              <a:solidFill>
                <a:srgbClr val="66FFFF"/>
              </a:solidFill>
              <a:ln w="19050" algn="ctr">
                <a:solidFill>
                  <a:schemeClr val="tx1"/>
                </a:solidFill>
                <a:miter lim="800000"/>
              </a:ln>
              <a:effectLst>
                <a:outerShdw dist="107763" dir="2700000" algn="ctr" rotWithShape="0">
                  <a:srgbClr val="1C1C1C">
                    <a:alpha val="50000"/>
                  </a:srgb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Rectangle 11"/>
              <p:cNvSpPr>
                <a:spLocks noChangeArrowheads="1"/>
              </p:cNvSpPr>
              <p:nvPr/>
            </p:nvSpPr>
            <p:spPr bwMode="auto">
              <a:xfrm>
                <a:off x="3613" y="2547"/>
                <a:ext cx="967" cy="291"/>
              </a:xfrm>
              <a:prstGeom prst="rect">
                <a:avLst/>
              </a:prstGeom>
              <a:noFill/>
              <a:ln w="9525" algn="ctr">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rPr>
                  <a:t>主机号</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endParaRPr>
              </a:p>
            </p:txBody>
          </p:sp>
          <p:sp>
            <p:nvSpPr>
              <p:cNvPr id="14" name="Rectangle 12"/>
              <p:cNvSpPr>
                <a:spLocks noChangeArrowheads="1"/>
              </p:cNvSpPr>
              <p:nvPr/>
            </p:nvSpPr>
            <p:spPr bwMode="auto">
              <a:xfrm>
                <a:off x="2440" y="2548"/>
                <a:ext cx="1068" cy="284"/>
              </a:xfrm>
              <a:prstGeom prst="rect">
                <a:avLst/>
              </a:prstGeom>
              <a:solidFill>
                <a:srgbClr val="FF66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rPr>
                  <a:t>子网号</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endParaRPr>
              </a:p>
            </p:txBody>
          </p:sp>
        </p:grpSp>
      </p:gr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68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882">
                                            <p:txEl>
                                              <p:pRg st="2" end="2"/>
                                            </p:txEl>
                                          </p:spTgt>
                                        </p:tgtEl>
                                        <p:attrNameLst>
                                          <p:attrName>style.visibility</p:attrName>
                                        </p:attrNameLst>
                                      </p:cBhvr>
                                      <p:to>
                                        <p:strVal val="visible"/>
                                      </p:to>
                                    </p:set>
                                  </p:childTnLst>
                                </p:cTn>
                              </p:par>
                              <p:par>
                                <p:cTn id="11" presetID="1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ChangeArrowheads="1"/>
          </p:cNvSpPr>
          <p:nvPr>
            <p:ph type="title"/>
          </p:nvPr>
        </p:nvSpPr>
        <p:spPr/>
        <p:txBody>
          <a:bodyPr/>
          <a:lstStyle/>
          <a:p>
            <a:pPr algn="ctr"/>
            <a:r>
              <a:rPr lang="zh-CN" altLang="en-US" dirty="0"/>
              <a:t>划分子网后变成了三级结构 </a:t>
            </a:r>
            <a:endParaRPr lang="en-US" altLang="zh-CN" dirty="0"/>
          </a:p>
        </p:txBody>
      </p:sp>
      <p:sp>
        <p:nvSpPr>
          <p:cNvPr id="1393667" name="Rectangle 3"/>
          <p:cNvSpPr>
            <a:spLocks noGrp="1" noChangeArrowheads="1"/>
          </p:cNvSpPr>
          <p:nvPr>
            <p:ph idx="1"/>
          </p:nvPr>
        </p:nvSpPr>
        <p:spPr/>
        <p:txBody>
          <a:bodyPr/>
          <a:lstStyle/>
          <a:p>
            <a:r>
              <a:rPr lang="zh-CN" altLang="en-US" dirty="0">
                <a:solidFill>
                  <a:srgbClr val="FF0000"/>
                </a:solidFill>
              </a:rPr>
              <a:t>优点</a:t>
            </a:r>
            <a:endParaRPr lang="zh-CN" altLang="en-US" dirty="0">
              <a:solidFill>
                <a:srgbClr val="FF0000"/>
              </a:solidFill>
            </a:endParaRPr>
          </a:p>
          <a:p>
            <a:pPr lvl="1"/>
            <a:r>
              <a:rPr lang="zh-CN" altLang="en-US" dirty="0"/>
              <a:t>减少了 </a:t>
            </a:r>
            <a:r>
              <a:rPr lang="en-US" altLang="zh-CN" dirty="0"/>
              <a:t>IP </a:t>
            </a:r>
            <a:r>
              <a:rPr lang="zh-CN" altLang="en-US" dirty="0"/>
              <a:t>地址的浪费</a:t>
            </a:r>
            <a:endParaRPr lang="zh-CN" altLang="en-US" dirty="0"/>
          </a:p>
          <a:p>
            <a:pPr lvl="1"/>
            <a:r>
              <a:rPr lang="zh-CN" altLang="en-US" dirty="0"/>
              <a:t>使网络的组织更加灵活</a:t>
            </a:r>
            <a:endParaRPr lang="zh-CN" altLang="en-US" dirty="0"/>
          </a:p>
          <a:p>
            <a:pPr lvl="1"/>
            <a:r>
              <a:rPr lang="zh-CN" altLang="en-US" dirty="0"/>
              <a:t>更便于维护和管理</a:t>
            </a:r>
            <a:endParaRPr lang="zh-CN" altLang="en-US" dirty="0"/>
          </a:p>
          <a:p>
            <a:r>
              <a:rPr lang="zh-CN" altLang="en-US" dirty="0">
                <a:solidFill>
                  <a:srgbClr val="0000FF"/>
                </a:solidFill>
              </a:rPr>
              <a:t>划分子网纯属一个单位内部的事情，对外部网络透明，</a:t>
            </a:r>
            <a:r>
              <a:rPr lang="zh-CN" altLang="en-US" dirty="0"/>
              <a:t>对外仍然表现为没有划分子网的一个网络。</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子网掩码</a:t>
            </a:r>
            <a:endParaRPr lang="zh-CN" altLang="en-US" dirty="0">
              <a:latin typeface="Times New Roman" panose="02020603050405020304" pitchFamily="18" charset="0"/>
              <a:cs typeface="Times New Roman" panose="02020603050405020304" pitchFamily="18" charset="0"/>
            </a:endParaRPr>
          </a:p>
        </p:txBody>
      </p:sp>
      <p:sp>
        <p:nvSpPr>
          <p:cNvPr id="507906" name="Rectangle 2"/>
          <p:cNvSpPr>
            <a:spLocks noGrp="1" noChangeArrowheads="1"/>
          </p:cNvSpPr>
          <p:nvPr>
            <p:ph idx="1"/>
          </p:nvPr>
        </p:nvSpPr>
        <p:spPr>
          <a:xfrm>
            <a:off x="416496" y="1196752"/>
            <a:ext cx="9145016" cy="4934173"/>
          </a:xfrm>
        </p:spPr>
        <p:txBody>
          <a:bodyPr/>
          <a:lstStyle/>
          <a:p>
            <a:pPr algn="just"/>
            <a:r>
              <a:rPr lang="zh-CN" altLang="en-US" dirty="0">
                <a:latin typeface="Times New Roman" panose="02020603050405020304" pitchFamily="18" charset="0"/>
                <a:cs typeface="Times New Roman" panose="02020603050405020304" pitchFamily="18" charset="0"/>
              </a:rPr>
              <a:t>从一个</a:t>
            </a:r>
            <a:r>
              <a:rPr lang="zh-CN" altLang="en-US" sz="2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IP</a:t>
            </a:r>
            <a:r>
              <a:rPr lang="en-US" altLang="zh-CN" sz="20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数据报的首部并</a:t>
            </a:r>
            <a:r>
              <a:rPr lang="zh-CN" altLang="en-US" dirty="0">
                <a:solidFill>
                  <a:srgbClr val="FF0000"/>
                </a:solidFill>
                <a:latin typeface="Times New Roman" panose="02020603050405020304" pitchFamily="18" charset="0"/>
                <a:cs typeface="Times New Roman" panose="02020603050405020304" pitchFamily="18" charset="0"/>
              </a:rPr>
              <a:t>无法判断</a:t>
            </a:r>
            <a:r>
              <a:rPr lang="zh-CN" altLang="en-US" dirty="0">
                <a:latin typeface="Times New Roman" panose="02020603050405020304" pitchFamily="18" charset="0"/>
                <a:cs typeface="Times New Roman" panose="02020603050405020304" pitchFamily="18" charset="0"/>
              </a:rPr>
              <a:t>源主机或目的主机所连接的网络是否进行了子网划分。</a:t>
            </a:r>
            <a:endParaRPr lang="zh-CN" altLang="en-US" dirty="0">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使用</a:t>
            </a:r>
            <a:r>
              <a:rPr lang="zh-CN" altLang="en-US" dirty="0">
                <a:solidFill>
                  <a:srgbClr val="FF0000"/>
                </a:solidFill>
                <a:latin typeface="Times New Roman" panose="02020603050405020304" pitchFamily="18" charset="0"/>
                <a:cs typeface="Times New Roman" panose="02020603050405020304" pitchFamily="18" charset="0"/>
              </a:rPr>
              <a:t>子网掩码 </a:t>
            </a:r>
            <a:r>
              <a:rPr lang="zh-CN" altLang="en-US" dirty="0">
                <a:latin typeface="Times New Roman" panose="02020603050405020304" pitchFamily="18" charset="0"/>
                <a:cs typeface="Times New Roman" panose="02020603050405020304" pitchFamily="18" charset="0"/>
              </a:rPr>
              <a:t>可以找出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地址中的子网部分。  </a:t>
            </a:r>
            <a:endParaRPr lang="en-US" altLang="zh-CN" dirty="0">
              <a:latin typeface="Times New Roman" panose="02020603050405020304" pitchFamily="18" charset="0"/>
              <a:cs typeface="Times New Roman" panose="02020603050405020304" pitchFamily="18" charset="0"/>
            </a:endParaRPr>
          </a:p>
          <a:p>
            <a:pPr>
              <a:buNone/>
            </a:pPr>
            <a:r>
              <a:rPr lang="zh-CN" altLang="en-US" dirty="0">
                <a:solidFill>
                  <a:srgbClr val="0000FF"/>
                </a:solidFill>
                <a:latin typeface="Times New Roman" panose="02020603050405020304" pitchFamily="18" charset="0"/>
                <a:cs typeface="Times New Roman" panose="02020603050405020304" pitchFamily="18" charset="0"/>
              </a:rPr>
              <a:t>规则：</a:t>
            </a:r>
            <a:endParaRPr lang="zh-CN" altLang="en-US" dirty="0">
              <a:solidFill>
                <a:srgbClr val="0000FF"/>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子网掩码长度 ＝ </a:t>
            </a:r>
            <a:r>
              <a:rPr lang="en-US" altLang="zh-CN" dirty="0">
                <a:latin typeface="Times New Roman" panose="02020603050405020304" pitchFamily="18" charset="0"/>
                <a:cs typeface="Times New Roman" panose="02020603050405020304" pitchFamily="18" charset="0"/>
              </a:rPr>
              <a:t>32 </a:t>
            </a:r>
            <a:r>
              <a:rPr lang="zh-CN" altLang="en-US" dirty="0">
                <a:latin typeface="Times New Roman" panose="02020603050405020304" pitchFamily="18" charset="0"/>
                <a:cs typeface="Times New Roman" panose="02020603050405020304" pitchFamily="18" charset="0"/>
              </a:rPr>
              <a:t>位</a:t>
            </a:r>
            <a:endParaRPr lang="zh-CN" altLang="en-US"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某位 ＝ </a:t>
            </a:r>
            <a:r>
              <a:rPr lang="en-US" altLang="zh-CN" dirty="0">
                <a:solidFill>
                  <a:srgbClr val="FF0000"/>
                </a:solidFill>
                <a:latin typeface="Times New Roman" panose="02020603050405020304" pitchFamily="18" charset="0"/>
                <a:cs typeface="Times New Roman" panose="02020603050405020304" pitchFamily="18" charset="0"/>
              </a:rPr>
              <a:t>1</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IP</a:t>
            </a:r>
            <a:r>
              <a:rPr lang="zh-CN" altLang="en-US" dirty="0">
                <a:latin typeface="Times New Roman" panose="02020603050405020304" pitchFamily="18" charset="0"/>
                <a:cs typeface="Times New Roman" panose="02020603050405020304" pitchFamily="18" charset="0"/>
              </a:rPr>
              <a:t>地址中的对应位为网络号和子网号</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某位 ＝ </a:t>
            </a:r>
            <a:r>
              <a:rPr lang="en-US" altLang="zh-CN" dirty="0">
                <a:solidFill>
                  <a:srgbClr val="FF0000"/>
                </a:solidFill>
                <a:latin typeface="Times New Roman" panose="02020603050405020304" pitchFamily="18" charset="0"/>
                <a:cs typeface="Times New Roman" panose="02020603050405020304" pitchFamily="18" charset="0"/>
              </a:rPr>
              <a:t>0</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IP</a:t>
            </a:r>
            <a:r>
              <a:rPr lang="zh-CN" altLang="en-US" dirty="0">
                <a:latin typeface="Times New Roman" panose="02020603050405020304" pitchFamily="18" charset="0"/>
                <a:cs typeface="Times New Roman" panose="02020603050405020304" pitchFamily="18" charset="0"/>
              </a:rPr>
              <a:t>地址中的对应位为主机号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790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790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79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2"/>
          <p:cNvSpPr>
            <a:spLocks noGrp="1" noChangeArrowheads="1"/>
          </p:cNvSpPr>
          <p:nvPr>
            <p:ph type="title"/>
          </p:nvPr>
        </p:nvSpPr>
        <p:spPr/>
        <p:txBody>
          <a:bodyPr/>
          <a:lstStyle/>
          <a:p>
            <a:pPr eaLnBrk="1" hangingPunct="1"/>
            <a:r>
              <a:rPr lang="zh-CN" altLang="en-US"/>
              <a:t>子网掩码</a:t>
            </a:r>
            <a:endParaRPr lang="zh-CN" altLang="en-US"/>
          </a:p>
        </p:txBody>
      </p:sp>
      <p:sp>
        <p:nvSpPr>
          <p:cNvPr id="349188" name="Text Box 3"/>
          <p:cNvSpPr txBox="1">
            <a:spLocks noChangeArrowheads="1"/>
          </p:cNvSpPr>
          <p:nvPr/>
        </p:nvSpPr>
        <p:spPr bwMode="auto">
          <a:xfrm>
            <a:off x="1004722" y="1124744"/>
            <a:ext cx="8268758" cy="154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mn-lt"/>
                <a:ea typeface="+mn-ea"/>
              </a:rPr>
              <a:t>从一个 </a:t>
            </a:r>
            <a:r>
              <a:rPr lang="en-US" altLang="zh-CN" sz="2800" dirty="0">
                <a:latin typeface="+mn-lt"/>
                <a:ea typeface="+mn-ea"/>
              </a:rPr>
              <a:t>IP</a:t>
            </a:r>
            <a:r>
              <a:rPr lang="zh-CN" altLang="en-US" sz="2800" dirty="0">
                <a:latin typeface="+mn-lt"/>
                <a:ea typeface="+mn-ea"/>
              </a:rPr>
              <a:t>数据报的首部并无法判断源主机或目的主机所连接的网络是否进行了子网的划分。</a:t>
            </a:r>
            <a:endParaRPr lang="zh-CN" altLang="en-US" sz="2800" dirty="0">
              <a:latin typeface="+mn-lt"/>
              <a:ea typeface="+mn-ea"/>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mn-lt"/>
                <a:ea typeface="+mn-ea"/>
              </a:rPr>
              <a:t>使用子网掩码可以找出 </a:t>
            </a:r>
            <a:r>
              <a:rPr lang="en-US" altLang="zh-CN" sz="2800" dirty="0">
                <a:latin typeface="+mn-lt"/>
                <a:ea typeface="+mn-ea"/>
              </a:rPr>
              <a:t>IP </a:t>
            </a:r>
            <a:r>
              <a:rPr lang="zh-CN" altLang="en-US" sz="2800" dirty="0">
                <a:latin typeface="+mn-lt"/>
                <a:ea typeface="+mn-ea"/>
              </a:rPr>
              <a:t>地址中的子网部分。</a:t>
            </a:r>
            <a:endParaRPr lang="zh-CN" altLang="en-US" sz="2800" dirty="0">
              <a:latin typeface="+mn-lt"/>
              <a:ea typeface="+mn-ea"/>
            </a:endParaRPr>
          </a:p>
        </p:txBody>
      </p:sp>
      <p:pic>
        <p:nvPicPr>
          <p:cNvPr id="34918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26395" y="2797646"/>
            <a:ext cx="3198813"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4918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2" name="Rectangle 4"/>
          <p:cNvSpPr>
            <a:spLocks noGrp="1" noChangeArrowheads="1"/>
          </p:cNvSpPr>
          <p:nvPr>
            <p:ph type="title"/>
          </p:nvPr>
        </p:nvSpPr>
        <p:spPr/>
        <p:txBody>
          <a:bodyPr/>
          <a:lstStyle/>
          <a:p>
            <a:pPr algn="ctr"/>
            <a:r>
              <a:rPr lang="en-US" altLang="zh-CN" sz="3600" dirty="0">
                <a:latin typeface="Times New Roman" panose="02020603050405020304" pitchFamily="18" charset="0"/>
                <a:cs typeface="Times New Roman" panose="02020603050405020304" pitchFamily="18" charset="0"/>
              </a:rPr>
              <a:t>IP </a:t>
            </a:r>
            <a:r>
              <a:rPr lang="zh-CN" altLang="en-US" sz="3600" dirty="0">
                <a:latin typeface="Times New Roman" panose="02020603050405020304" pitchFamily="18" charset="0"/>
                <a:cs typeface="Times New Roman" panose="02020603050405020304" pitchFamily="18" charset="0"/>
              </a:rPr>
              <a:t>地址的各字段和子网掩码 </a:t>
            </a:r>
            <a:endParaRPr lang="zh-CN" altLang="en-US" sz="3600" dirty="0">
              <a:latin typeface="Times New Roman" panose="02020603050405020304" pitchFamily="18" charset="0"/>
              <a:cs typeface="Times New Roman" panose="02020603050405020304" pitchFamily="18" charset="0"/>
            </a:endParaRPr>
          </a:p>
        </p:txBody>
      </p:sp>
      <p:sp>
        <p:nvSpPr>
          <p:cNvPr id="508931" name="Rectangle 3"/>
          <p:cNvSpPr>
            <a:spLocks noChangeArrowheads="1"/>
          </p:cNvSpPr>
          <p:nvPr/>
        </p:nvSpPr>
        <p:spPr bwMode="auto">
          <a:xfrm>
            <a:off x="1935621" y="1867818"/>
            <a:ext cx="7702947" cy="463550"/>
          </a:xfrm>
          <a:prstGeom prst="rect">
            <a:avLst/>
          </a:prstGeom>
          <a:solidFill>
            <a:srgbClr val="CCEC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36" name="Rectangle 8"/>
          <p:cNvSpPr>
            <a:spLocks noChangeArrowheads="1"/>
          </p:cNvSpPr>
          <p:nvPr/>
        </p:nvSpPr>
        <p:spPr bwMode="auto">
          <a:xfrm>
            <a:off x="1951099" y="1880519"/>
            <a:ext cx="3781821" cy="4429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37" name="Rectangle 9"/>
          <p:cNvSpPr>
            <a:spLocks noChangeArrowheads="1"/>
          </p:cNvSpPr>
          <p:nvPr/>
        </p:nvSpPr>
        <p:spPr bwMode="auto">
          <a:xfrm>
            <a:off x="2601181" y="1845594"/>
            <a:ext cx="3603552" cy="52065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        </a:t>
            </a:r>
            <a:r>
              <a:rPr kumimoji="1"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r>
              <a:rPr kumimoji="1"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13            </a:t>
            </a:r>
            <a:r>
              <a:rPr kumimoji="1"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38" name="Rectangle 10"/>
          <p:cNvSpPr>
            <a:spLocks noChangeArrowheads="1"/>
          </p:cNvSpPr>
          <p:nvPr/>
        </p:nvSpPr>
        <p:spPr bwMode="auto">
          <a:xfrm>
            <a:off x="6658168" y="1845594"/>
            <a:ext cx="2325959"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         </a:t>
            </a:r>
            <a:r>
              <a:rPr kumimoji="1" lang="en-US" altLang="zh-CN" sz="2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r>
              <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10</a:t>
            </a:r>
            <a:endPar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39" name="Rectangle 11"/>
          <p:cNvSpPr>
            <a:spLocks noChangeArrowheads="1"/>
          </p:cNvSpPr>
          <p:nvPr/>
        </p:nvSpPr>
        <p:spPr bwMode="auto">
          <a:xfrm>
            <a:off x="344488" y="1880518"/>
            <a:ext cx="15935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两级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IP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地址</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41" name="Line 13"/>
          <p:cNvSpPr>
            <a:spLocks noChangeShapeType="1"/>
          </p:cNvSpPr>
          <p:nvPr/>
        </p:nvSpPr>
        <p:spPr bwMode="auto">
          <a:xfrm>
            <a:off x="5741520" y="1875757"/>
            <a:ext cx="0" cy="4540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8957" name="Rectangle 29"/>
          <p:cNvSpPr>
            <a:spLocks noChangeArrowheads="1"/>
          </p:cNvSpPr>
          <p:nvPr/>
        </p:nvSpPr>
        <p:spPr bwMode="auto">
          <a:xfrm>
            <a:off x="344488" y="4149056"/>
            <a:ext cx="1593579"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三级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IP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地址</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的子网掩码</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58" name="Line 30"/>
          <p:cNvSpPr>
            <a:spLocks noChangeShapeType="1"/>
          </p:cNvSpPr>
          <p:nvPr/>
        </p:nvSpPr>
        <p:spPr bwMode="auto">
          <a:xfrm>
            <a:off x="1949379" y="1588418"/>
            <a:ext cx="377322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59" name="Line 31"/>
          <p:cNvSpPr>
            <a:spLocks noChangeShapeType="1"/>
          </p:cNvSpPr>
          <p:nvPr/>
        </p:nvSpPr>
        <p:spPr bwMode="auto">
          <a:xfrm>
            <a:off x="1949379" y="1377281"/>
            <a:ext cx="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60" name="Line 32"/>
          <p:cNvSpPr>
            <a:spLocks noChangeShapeType="1"/>
          </p:cNvSpPr>
          <p:nvPr/>
        </p:nvSpPr>
        <p:spPr bwMode="auto">
          <a:xfrm>
            <a:off x="9638568" y="1377282"/>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61" name="Rectangle 33"/>
          <p:cNvSpPr>
            <a:spLocks noChangeArrowheads="1"/>
          </p:cNvSpPr>
          <p:nvPr/>
        </p:nvSpPr>
        <p:spPr bwMode="auto">
          <a:xfrm>
            <a:off x="3356169" y="1340768"/>
            <a:ext cx="952185"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网络号</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08962" name="Line 34"/>
          <p:cNvSpPr>
            <a:spLocks noChangeShapeType="1"/>
          </p:cNvSpPr>
          <p:nvPr/>
        </p:nvSpPr>
        <p:spPr bwMode="auto">
          <a:xfrm>
            <a:off x="5770756" y="1588418"/>
            <a:ext cx="388157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63" name="Rectangle 35"/>
          <p:cNvSpPr>
            <a:spLocks noChangeArrowheads="1"/>
          </p:cNvSpPr>
          <p:nvPr/>
        </p:nvSpPr>
        <p:spPr bwMode="auto">
          <a:xfrm>
            <a:off x="7196464" y="1340768"/>
            <a:ext cx="952185"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主机号</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08964" name="Line 36"/>
          <p:cNvSpPr>
            <a:spLocks noChangeShapeType="1"/>
          </p:cNvSpPr>
          <p:nvPr/>
        </p:nvSpPr>
        <p:spPr bwMode="auto">
          <a:xfrm>
            <a:off x="5741520" y="1377281"/>
            <a:ext cx="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75" name="Rectangle 47"/>
          <p:cNvSpPr>
            <a:spLocks noChangeArrowheads="1"/>
          </p:cNvSpPr>
          <p:nvPr/>
        </p:nvSpPr>
        <p:spPr bwMode="auto">
          <a:xfrm>
            <a:off x="7672846" y="4293518"/>
            <a:ext cx="1950244" cy="5032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76" name="Rectangle 48"/>
          <p:cNvSpPr>
            <a:spLocks noChangeArrowheads="1"/>
          </p:cNvSpPr>
          <p:nvPr/>
        </p:nvSpPr>
        <p:spPr bwMode="auto">
          <a:xfrm>
            <a:off x="1976895" y="4293518"/>
            <a:ext cx="5695950" cy="5032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08977" name="Group 49"/>
          <p:cNvGrpSpPr/>
          <p:nvPr/>
        </p:nvGrpSpPr>
        <p:grpSpPr bwMode="auto">
          <a:xfrm>
            <a:off x="2081802" y="4337981"/>
            <a:ext cx="7486254" cy="412751"/>
            <a:chOff x="1205" y="3120"/>
            <a:chExt cx="4353" cy="260"/>
          </a:xfrm>
        </p:grpSpPr>
        <p:sp>
          <p:nvSpPr>
            <p:cNvPr id="508978" name="Rectangle 50"/>
            <p:cNvSpPr>
              <a:spLocks noChangeArrowheads="1"/>
            </p:cNvSpPr>
            <p:nvPr/>
          </p:nvSpPr>
          <p:spPr bwMode="auto">
            <a:xfrm>
              <a:off x="1205" y="3120"/>
              <a:ext cx="313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1 1 1 1 1 1 1 1 1 1 1 1 1 1 1 1              1 1 1 1 1 1 1 1</a:t>
              </a:r>
              <a:endParaRPr kumimoji="1" lang="en-US" altLang="zh-CN" sz="21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79" name="Rectangle 51"/>
            <p:cNvSpPr>
              <a:spLocks noChangeArrowheads="1"/>
            </p:cNvSpPr>
            <p:nvPr/>
          </p:nvSpPr>
          <p:spPr bwMode="auto">
            <a:xfrm>
              <a:off x="4452" y="3120"/>
              <a:ext cx="1106" cy="2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0 0 0 0 0 0 0 0</a:t>
              </a:r>
              <a:endParaRPr kumimoji="1" lang="en-US" altLang="zh-CN" sz="21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08980" name="Line 52"/>
          <p:cNvSpPr>
            <a:spLocks noChangeShapeType="1"/>
          </p:cNvSpPr>
          <p:nvPr/>
        </p:nvSpPr>
        <p:spPr bwMode="auto">
          <a:xfrm>
            <a:off x="5741520" y="4293518"/>
            <a:ext cx="1719"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 name="组合 3"/>
          <p:cNvGrpSpPr/>
          <p:nvPr/>
        </p:nvGrpSpPr>
        <p:grpSpPr>
          <a:xfrm>
            <a:off x="729402" y="4999956"/>
            <a:ext cx="8893688" cy="705321"/>
            <a:chOff x="729402" y="4999956"/>
            <a:chExt cx="8893688" cy="705321"/>
          </a:xfrm>
        </p:grpSpPr>
        <p:sp>
          <p:nvSpPr>
            <p:cNvPr id="508974" name="Rectangle 46"/>
            <p:cNvSpPr>
              <a:spLocks noChangeArrowheads="1"/>
            </p:cNvSpPr>
            <p:nvPr/>
          </p:nvSpPr>
          <p:spPr bwMode="auto">
            <a:xfrm>
              <a:off x="729402" y="4999956"/>
              <a:ext cx="120866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子网的</a:t>
              </a:r>
              <a:endParaRPr kumimoji="1" lang="zh-CN" altLang="en-US" sz="2000" b="1">
                <a:solidFill>
                  <a:srgbClr val="0000CC"/>
                </a:solidFill>
                <a:latin typeface="Times New Roman" panose="02020603050405020304" pitchFamily="18" charset="0"/>
                <a:ea typeface="黑体" panose="02010609060101010101" pitchFamily="2" charset="-122"/>
              </a:endParaRPr>
            </a:p>
            <a:p>
              <a:pPr algn="ct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网络地址</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08981" name="Rectangle 53"/>
            <p:cNvSpPr>
              <a:spLocks noChangeArrowheads="1"/>
            </p:cNvSpPr>
            <p:nvPr/>
          </p:nvSpPr>
          <p:spPr bwMode="auto">
            <a:xfrm>
              <a:off x="7672846" y="5157118"/>
              <a:ext cx="1950244" cy="5032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82" name="Rectangle 54"/>
            <p:cNvSpPr>
              <a:spLocks noChangeArrowheads="1"/>
            </p:cNvSpPr>
            <p:nvPr/>
          </p:nvSpPr>
          <p:spPr bwMode="auto">
            <a:xfrm>
              <a:off x="1976895" y="5157118"/>
              <a:ext cx="5695950" cy="5032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83" name="Line 55"/>
            <p:cNvSpPr>
              <a:spLocks noChangeShapeType="1"/>
            </p:cNvSpPr>
            <p:nvPr/>
          </p:nvSpPr>
          <p:spPr bwMode="auto">
            <a:xfrm>
              <a:off x="5741520" y="5157118"/>
              <a:ext cx="1719"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8986" name="Rectangle 58"/>
            <p:cNvSpPr>
              <a:spLocks noChangeArrowheads="1"/>
            </p:cNvSpPr>
            <p:nvPr/>
          </p:nvSpPr>
          <p:spPr bwMode="auto">
            <a:xfrm>
              <a:off x="8451911" y="5180931"/>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91" name="Rectangle 63"/>
            <p:cNvSpPr>
              <a:spLocks noChangeArrowheads="1"/>
            </p:cNvSpPr>
            <p:nvPr/>
          </p:nvSpPr>
          <p:spPr bwMode="auto">
            <a:xfrm>
              <a:off x="2601181" y="5157119"/>
              <a:ext cx="5178213" cy="52065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        </a:t>
              </a:r>
              <a:r>
                <a:rPr kumimoji="1"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r>
                <a:rPr kumimoji="1"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13            </a:t>
              </a:r>
              <a:r>
                <a:rPr kumimoji="1"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r>
                <a:rPr kumimoji="1"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3          .</a:t>
              </a:r>
              <a:endParaRPr kumimoji="1"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 name="组合 4"/>
          <p:cNvGrpSpPr/>
          <p:nvPr/>
        </p:nvGrpSpPr>
        <p:grpSpPr>
          <a:xfrm>
            <a:off x="344488" y="2637756"/>
            <a:ext cx="9294080" cy="1520826"/>
            <a:chOff x="344488" y="2637756"/>
            <a:chExt cx="9294080" cy="1520826"/>
          </a:xfrm>
        </p:grpSpPr>
        <p:sp>
          <p:nvSpPr>
            <p:cNvPr id="508930" name="Rectangle 2"/>
            <p:cNvSpPr>
              <a:spLocks noChangeArrowheads="1"/>
            </p:cNvSpPr>
            <p:nvPr/>
          </p:nvSpPr>
          <p:spPr bwMode="auto">
            <a:xfrm>
              <a:off x="1935621" y="3140994"/>
              <a:ext cx="7702947" cy="473075"/>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33" name="Line 5"/>
            <p:cNvSpPr>
              <a:spLocks noChangeShapeType="1"/>
            </p:cNvSpPr>
            <p:nvPr/>
          </p:nvSpPr>
          <p:spPr bwMode="auto">
            <a:xfrm>
              <a:off x="1973455" y="3904581"/>
              <a:ext cx="5682192" cy="635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34" name="Line 6"/>
            <p:cNvSpPr>
              <a:spLocks noChangeShapeType="1"/>
            </p:cNvSpPr>
            <p:nvPr/>
          </p:nvSpPr>
          <p:spPr bwMode="auto">
            <a:xfrm flipV="1">
              <a:off x="7690043" y="3904581"/>
              <a:ext cx="1926167" cy="0"/>
            </a:xfrm>
            <a:prstGeom prst="line">
              <a:avLst/>
            </a:prstGeom>
            <a:noFill/>
            <a:ln w="1270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40" name="Rectangle 12"/>
            <p:cNvSpPr>
              <a:spLocks noChangeArrowheads="1"/>
            </p:cNvSpPr>
            <p:nvPr/>
          </p:nvSpPr>
          <p:spPr bwMode="auto">
            <a:xfrm>
              <a:off x="3191069" y="3799807"/>
              <a:ext cx="1257168" cy="2619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42" name="Rectangle 14"/>
            <p:cNvSpPr>
              <a:spLocks noChangeArrowheads="1"/>
            </p:cNvSpPr>
            <p:nvPr/>
          </p:nvSpPr>
          <p:spPr bwMode="auto">
            <a:xfrm>
              <a:off x="3148074" y="3710906"/>
              <a:ext cx="3411191"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子网号为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的网络的网络号</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43" name="Rectangle 15"/>
            <p:cNvSpPr>
              <a:spLocks noChangeArrowheads="1"/>
            </p:cNvSpPr>
            <p:nvPr/>
          </p:nvSpPr>
          <p:spPr bwMode="auto">
            <a:xfrm>
              <a:off x="1964857" y="3161631"/>
              <a:ext cx="5707988" cy="442912"/>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46" name="Rectangle 18"/>
            <p:cNvSpPr>
              <a:spLocks noChangeArrowheads="1"/>
            </p:cNvSpPr>
            <p:nvPr/>
          </p:nvSpPr>
          <p:spPr bwMode="auto">
            <a:xfrm>
              <a:off x="344488" y="3161631"/>
              <a:ext cx="15935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三级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IP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地址</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47" name="Rectangle 19"/>
            <p:cNvSpPr>
              <a:spLocks noChangeArrowheads="1"/>
            </p:cNvSpPr>
            <p:nvPr/>
          </p:nvSpPr>
          <p:spPr bwMode="auto">
            <a:xfrm>
              <a:off x="8266174" y="3799806"/>
              <a:ext cx="96308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48" name="Line 20"/>
            <p:cNvSpPr>
              <a:spLocks noChangeShapeType="1"/>
            </p:cNvSpPr>
            <p:nvPr/>
          </p:nvSpPr>
          <p:spPr bwMode="auto">
            <a:xfrm>
              <a:off x="5741520" y="3160043"/>
              <a:ext cx="0" cy="450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8949" name="Rectangle 21"/>
            <p:cNvSpPr>
              <a:spLocks noChangeArrowheads="1"/>
            </p:cNvSpPr>
            <p:nvPr/>
          </p:nvSpPr>
          <p:spPr bwMode="auto">
            <a:xfrm>
              <a:off x="8211141" y="3645818"/>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主机号</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08951" name="Line 23"/>
            <p:cNvSpPr>
              <a:spLocks noChangeShapeType="1"/>
            </p:cNvSpPr>
            <p:nvPr/>
          </p:nvSpPr>
          <p:spPr bwMode="auto">
            <a:xfrm>
              <a:off x="7690043" y="3147343"/>
              <a:ext cx="0" cy="4524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8955" name="Line 27"/>
            <p:cNvSpPr>
              <a:spLocks noChangeShapeType="1"/>
            </p:cNvSpPr>
            <p:nvPr/>
          </p:nvSpPr>
          <p:spPr bwMode="auto">
            <a:xfrm>
              <a:off x="1949379" y="3652168"/>
              <a:ext cx="0" cy="3937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56" name="Line 28"/>
            <p:cNvSpPr>
              <a:spLocks noChangeShapeType="1"/>
            </p:cNvSpPr>
            <p:nvPr/>
          </p:nvSpPr>
          <p:spPr bwMode="auto">
            <a:xfrm>
              <a:off x="7690043" y="2637757"/>
              <a:ext cx="0" cy="434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65" name="Line 37"/>
            <p:cNvSpPr>
              <a:spLocks noChangeShapeType="1"/>
            </p:cNvSpPr>
            <p:nvPr/>
          </p:nvSpPr>
          <p:spPr bwMode="auto">
            <a:xfrm flipV="1">
              <a:off x="1949379" y="2839368"/>
              <a:ext cx="3786981" cy="1270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66" name="Line 38"/>
            <p:cNvSpPr>
              <a:spLocks noChangeShapeType="1"/>
            </p:cNvSpPr>
            <p:nvPr/>
          </p:nvSpPr>
          <p:spPr bwMode="auto">
            <a:xfrm>
              <a:off x="1949379" y="2640931"/>
              <a:ext cx="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67" name="Line 39"/>
            <p:cNvSpPr>
              <a:spLocks noChangeShapeType="1"/>
            </p:cNvSpPr>
            <p:nvPr/>
          </p:nvSpPr>
          <p:spPr bwMode="auto">
            <a:xfrm>
              <a:off x="9638568" y="2640932"/>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69" name="Line 41"/>
            <p:cNvSpPr>
              <a:spLocks noChangeShapeType="1"/>
            </p:cNvSpPr>
            <p:nvPr/>
          </p:nvSpPr>
          <p:spPr bwMode="auto">
            <a:xfrm flipV="1">
              <a:off x="5770756" y="2839368"/>
              <a:ext cx="3867812" cy="1270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71" name="Line 43"/>
            <p:cNvSpPr>
              <a:spLocks noChangeShapeType="1"/>
            </p:cNvSpPr>
            <p:nvPr/>
          </p:nvSpPr>
          <p:spPr bwMode="auto">
            <a:xfrm>
              <a:off x="5741520" y="2640931"/>
              <a:ext cx="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8972" name="Line 44"/>
            <p:cNvSpPr>
              <a:spLocks noChangeShapeType="1"/>
            </p:cNvSpPr>
            <p:nvPr/>
          </p:nvSpPr>
          <p:spPr bwMode="auto">
            <a:xfrm>
              <a:off x="7672845" y="3704557"/>
              <a:ext cx="0" cy="4540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8973" name="Line 45"/>
            <p:cNvSpPr>
              <a:spLocks noChangeShapeType="1"/>
            </p:cNvSpPr>
            <p:nvPr/>
          </p:nvSpPr>
          <p:spPr bwMode="auto">
            <a:xfrm>
              <a:off x="9638568" y="3652169"/>
              <a:ext cx="0" cy="4540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8988" name="Rectangle 60"/>
            <p:cNvSpPr>
              <a:spLocks noChangeArrowheads="1"/>
            </p:cNvSpPr>
            <p:nvPr/>
          </p:nvSpPr>
          <p:spPr bwMode="auto">
            <a:xfrm>
              <a:off x="3381966" y="2637756"/>
              <a:ext cx="952185"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网络号</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08953" name="Rectangle 25"/>
            <p:cNvSpPr>
              <a:spLocks noChangeArrowheads="1"/>
            </p:cNvSpPr>
            <p:nvPr/>
          </p:nvSpPr>
          <p:spPr bwMode="auto">
            <a:xfrm>
              <a:off x="6260897" y="2637756"/>
              <a:ext cx="952185"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子网号</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08945" name="Rectangle 17"/>
            <p:cNvSpPr>
              <a:spLocks noChangeArrowheads="1"/>
            </p:cNvSpPr>
            <p:nvPr/>
          </p:nvSpPr>
          <p:spPr bwMode="auto">
            <a:xfrm>
              <a:off x="8187064" y="2637756"/>
              <a:ext cx="952185"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主机号</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08989" name="Rectangle 61"/>
            <p:cNvSpPr>
              <a:spLocks noChangeArrowheads="1"/>
            </p:cNvSpPr>
            <p:nvPr/>
          </p:nvSpPr>
          <p:spPr bwMode="auto">
            <a:xfrm>
              <a:off x="2601181" y="3140994"/>
              <a:ext cx="3603552" cy="52065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        </a:t>
              </a:r>
              <a:r>
                <a:rPr kumimoji="1" lang="en-US" altLang="zh-CN" sz="2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r>
                <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13            </a:t>
              </a:r>
              <a:r>
                <a:rPr kumimoji="1" lang="en-US" altLang="zh-CN" sz="2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8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8992" name="Rectangle 64"/>
            <p:cNvSpPr>
              <a:spLocks noChangeArrowheads="1"/>
            </p:cNvSpPr>
            <p:nvPr/>
          </p:nvSpPr>
          <p:spPr bwMode="auto">
            <a:xfrm>
              <a:off x="6658168" y="3140994"/>
              <a:ext cx="2325959"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         </a:t>
              </a:r>
              <a:r>
                <a:rPr kumimoji="1" lang="en-US" altLang="zh-CN" sz="2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r>
                <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10</a:t>
              </a:r>
              <a:endPar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0895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0897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0897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089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08980"/>
                                        </p:tgtEl>
                                        <p:attrNameLst>
                                          <p:attrName>style.visibility</p:attrName>
                                        </p:attrNameLst>
                                      </p:cBhvr>
                                      <p:to>
                                        <p:strVal val="visible"/>
                                      </p:to>
                                    </p:set>
                                  </p:childTnLst>
                                </p:cTn>
                              </p:par>
                            </p:childTnLst>
                          </p:cTn>
                        </p:par>
                        <p:par>
                          <p:cTn id="22" fill="hold">
                            <p:stCondLst>
                              <p:cond delay="0"/>
                            </p:stCondLst>
                            <p:childTnLst>
                              <p:par>
                                <p:cTn id="23" presetID="35" presetClass="emph" presetSubtype="0" repeatCount="4000" fill="hold" nodeType="afterEffect">
                                  <p:stCondLst>
                                    <p:cond delay="500"/>
                                  </p:stCondLst>
                                  <p:childTnLst>
                                    <p:anim calcmode="discrete" valueType="str">
                                      <p:cBhvr>
                                        <p:cTn id="24" dur="1000" fill="hold"/>
                                        <p:tgtEl>
                                          <p:spTgt spid="508977"/>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57" grpId="0"/>
      <p:bldP spid="508975" grpId="0" animBg="1"/>
      <p:bldP spid="508976" grpId="0" animBg="1"/>
      <p:bldP spid="50898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6" name="Rectangle 4"/>
          <p:cNvSpPr>
            <a:spLocks noGrp="1" noChangeArrowheads="1"/>
          </p:cNvSpPr>
          <p:nvPr>
            <p:ph type="title"/>
          </p:nvPr>
        </p:nvSpPr>
        <p:spPr>
          <a:solidFill>
            <a:srgbClr val="66FF66"/>
          </a:solidFill>
        </p:spPr>
        <p:txBody>
          <a:bodyPr/>
          <a:lstStyle/>
          <a:p>
            <a:pPr algn="ctr"/>
            <a:r>
              <a:rPr lang="en-US" altLang="zh-CN" sz="4000" dirty="0">
                <a:solidFill>
                  <a:srgbClr val="C00000"/>
                </a:solidFill>
                <a:latin typeface="Times New Roman" panose="02020603050405020304" pitchFamily="18" charset="0"/>
                <a:cs typeface="Times New Roman" panose="02020603050405020304" pitchFamily="18" charset="0"/>
              </a:rPr>
              <a:t>(IP </a:t>
            </a:r>
            <a:r>
              <a:rPr lang="zh-CN" altLang="en-US" sz="4000" dirty="0">
                <a:solidFill>
                  <a:srgbClr val="C00000"/>
                </a:solidFill>
                <a:latin typeface="Times New Roman" panose="02020603050405020304" pitchFamily="18" charset="0"/>
                <a:cs typeface="Times New Roman" panose="02020603050405020304" pitchFamily="18" charset="0"/>
              </a:rPr>
              <a:t>地址</a:t>
            </a:r>
            <a:r>
              <a:rPr lang="en-US" altLang="zh-CN" sz="4000" dirty="0">
                <a:solidFill>
                  <a:srgbClr val="C00000"/>
                </a:solidFill>
                <a:latin typeface="Times New Roman" panose="02020603050405020304" pitchFamily="18" charset="0"/>
                <a:cs typeface="Times New Roman" panose="02020603050405020304" pitchFamily="18" charset="0"/>
              </a:rPr>
              <a:t>) AND (</a:t>
            </a:r>
            <a:r>
              <a:rPr lang="zh-CN" altLang="en-US" sz="4000" dirty="0">
                <a:solidFill>
                  <a:srgbClr val="C00000"/>
                </a:solidFill>
                <a:latin typeface="Times New Roman" panose="02020603050405020304" pitchFamily="18" charset="0"/>
                <a:cs typeface="Times New Roman" panose="02020603050405020304" pitchFamily="18" charset="0"/>
              </a:rPr>
              <a:t>子网掩码</a:t>
            </a:r>
            <a:r>
              <a:rPr lang="en-US" altLang="zh-CN" sz="4000" dirty="0">
                <a:solidFill>
                  <a:srgbClr val="C00000"/>
                </a:solidFill>
                <a:latin typeface="Times New Roman" panose="02020603050405020304" pitchFamily="18" charset="0"/>
                <a:cs typeface="Times New Roman" panose="02020603050405020304" pitchFamily="18" charset="0"/>
              </a:rPr>
              <a:t>) =</a:t>
            </a:r>
            <a:r>
              <a:rPr lang="zh-CN" altLang="en-US" sz="4000" dirty="0">
                <a:solidFill>
                  <a:srgbClr val="C00000"/>
                </a:solidFill>
                <a:latin typeface="Times New Roman" panose="02020603050405020304" pitchFamily="18" charset="0"/>
                <a:cs typeface="Times New Roman" panose="02020603050405020304" pitchFamily="18" charset="0"/>
              </a:rPr>
              <a:t>网络地址</a:t>
            </a:r>
            <a:endParaRPr lang="zh-CN" altLang="en-US" sz="4000" dirty="0">
              <a:solidFill>
                <a:srgbClr val="C00000"/>
              </a:solidFill>
              <a:latin typeface="Times New Roman" panose="02020603050405020304" pitchFamily="18" charset="0"/>
              <a:cs typeface="Times New Roman" panose="02020603050405020304" pitchFamily="18" charset="0"/>
            </a:endParaRPr>
          </a:p>
        </p:txBody>
      </p:sp>
      <p:sp>
        <p:nvSpPr>
          <p:cNvPr id="2" name="内容占位符 1"/>
          <p:cNvSpPr>
            <a:spLocks noGrp="1"/>
          </p:cNvSpPr>
          <p:nvPr>
            <p:ph idx="1"/>
          </p:nvPr>
        </p:nvSpPr>
        <p:spPr/>
        <p:txBody>
          <a:bodyPr/>
          <a:lstStyle/>
          <a:p>
            <a:endParaRPr lang="zh-CN" altLang="en-US">
              <a:latin typeface="Times New Roman" panose="02020603050405020304" pitchFamily="18" charset="0"/>
              <a:cs typeface="Times New Roman" panose="02020603050405020304" pitchFamily="18" charset="0"/>
            </a:endParaRPr>
          </a:p>
        </p:txBody>
      </p:sp>
      <p:sp>
        <p:nvSpPr>
          <p:cNvPr id="509954" name="Rectangle 2"/>
          <p:cNvSpPr>
            <a:spLocks noChangeArrowheads="1"/>
          </p:cNvSpPr>
          <p:nvPr/>
        </p:nvSpPr>
        <p:spPr bwMode="auto">
          <a:xfrm>
            <a:off x="1993759" y="2890465"/>
            <a:ext cx="7702947" cy="46355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955" name="Rectangle 3"/>
          <p:cNvSpPr>
            <a:spLocks noChangeArrowheads="1"/>
          </p:cNvSpPr>
          <p:nvPr/>
        </p:nvSpPr>
        <p:spPr bwMode="auto">
          <a:xfrm>
            <a:off x="1993759" y="1607765"/>
            <a:ext cx="7702947" cy="463550"/>
          </a:xfrm>
          <a:prstGeom prst="rect">
            <a:avLst/>
          </a:prstGeom>
          <a:solidFill>
            <a:srgbClr val="CCEC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957" name="Line 5"/>
          <p:cNvSpPr>
            <a:spLocks noChangeShapeType="1"/>
          </p:cNvSpPr>
          <p:nvPr/>
        </p:nvSpPr>
        <p:spPr bwMode="auto">
          <a:xfrm flipV="1">
            <a:off x="2031594" y="3644528"/>
            <a:ext cx="376806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9958" name="Line 6"/>
          <p:cNvSpPr>
            <a:spLocks noChangeShapeType="1"/>
          </p:cNvSpPr>
          <p:nvPr/>
        </p:nvSpPr>
        <p:spPr bwMode="auto">
          <a:xfrm flipV="1">
            <a:off x="7748181" y="3644528"/>
            <a:ext cx="1926167" cy="0"/>
          </a:xfrm>
          <a:prstGeom prst="line">
            <a:avLst/>
          </a:prstGeom>
          <a:noFill/>
          <a:ln w="1270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9959" name="Line 7"/>
          <p:cNvSpPr>
            <a:spLocks noChangeShapeType="1"/>
          </p:cNvSpPr>
          <p:nvPr/>
        </p:nvSpPr>
        <p:spPr bwMode="auto">
          <a:xfrm flipV="1">
            <a:off x="5799658" y="3644528"/>
            <a:ext cx="193992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9960" name="Rectangle 8"/>
          <p:cNvSpPr>
            <a:spLocks noChangeArrowheads="1"/>
          </p:cNvSpPr>
          <p:nvPr/>
        </p:nvSpPr>
        <p:spPr bwMode="auto">
          <a:xfrm>
            <a:off x="2009237" y="1620466"/>
            <a:ext cx="3781821" cy="4429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961" name="Rectangle 9"/>
          <p:cNvSpPr>
            <a:spLocks noChangeArrowheads="1"/>
          </p:cNvSpPr>
          <p:nvPr/>
        </p:nvSpPr>
        <p:spPr bwMode="auto">
          <a:xfrm>
            <a:off x="3354115" y="1601748"/>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Times New Roman" panose="02020603050405020304" pitchFamily="18" charset="0"/>
                <a:ea typeface="黑体" panose="02010609060101010101" pitchFamily="2" charset="-122"/>
              </a:rPr>
              <a:t>网络号</a:t>
            </a:r>
            <a:endParaRPr kumimoji="1" lang="zh-CN" altLang="en-US" sz="2400" b="1" dirty="0">
              <a:solidFill>
                <a:srgbClr val="0000CC"/>
              </a:solidFill>
              <a:latin typeface="Times New Roman" panose="02020603050405020304" pitchFamily="18" charset="0"/>
              <a:ea typeface="黑体" panose="02010609060101010101" pitchFamily="2" charset="-122"/>
            </a:endParaRPr>
          </a:p>
        </p:txBody>
      </p:sp>
      <p:sp>
        <p:nvSpPr>
          <p:cNvPr id="509962" name="Rectangle 10"/>
          <p:cNvSpPr>
            <a:spLocks noChangeArrowheads="1"/>
          </p:cNvSpPr>
          <p:nvPr/>
        </p:nvSpPr>
        <p:spPr bwMode="auto">
          <a:xfrm>
            <a:off x="7254602" y="1601748"/>
            <a:ext cx="1110883"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Times New Roman" panose="02020603050405020304" pitchFamily="18" charset="0"/>
                <a:ea typeface="黑体" panose="02010609060101010101" pitchFamily="2" charset="-122"/>
              </a:rPr>
              <a:t>主机号</a:t>
            </a:r>
            <a:endParaRPr kumimoji="1" lang="zh-CN" altLang="en-US" sz="2400" b="1">
              <a:solidFill>
                <a:srgbClr val="0000CC"/>
              </a:solidFill>
              <a:latin typeface="Times New Roman" panose="02020603050405020304" pitchFamily="18" charset="0"/>
              <a:ea typeface="黑体" panose="02010609060101010101" pitchFamily="2" charset="-122"/>
            </a:endParaRPr>
          </a:p>
        </p:txBody>
      </p:sp>
      <p:sp>
        <p:nvSpPr>
          <p:cNvPr id="509963" name="Rectangle 11"/>
          <p:cNvSpPr>
            <a:spLocks noChangeArrowheads="1"/>
          </p:cNvSpPr>
          <p:nvPr/>
        </p:nvSpPr>
        <p:spPr bwMode="auto">
          <a:xfrm>
            <a:off x="413938" y="1620465"/>
            <a:ext cx="15935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两级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IP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地址</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964" name="Rectangle 12"/>
          <p:cNvSpPr>
            <a:spLocks noChangeArrowheads="1"/>
          </p:cNvSpPr>
          <p:nvPr/>
        </p:nvSpPr>
        <p:spPr bwMode="auto">
          <a:xfrm>
            <a:off x="3249207" y="3539754"/>
            <a:ext cx="1257168" cy="2619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965" name="Line 13"/>
          <p:cNvSpPr>
            <a:spLocks noChangeShapeType="1"/>
          </p:cNvSpPr>
          <p:nvPr/>
        </p:nvSpPr>
        <p:spPr bwMode="auto">
          <a:xfrm>
            <a:off x="5799658" y="1615704"/>
            <a:ext cx="0" cy="4540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9966" name="Rectangle 14"/>
          <p:cNvSpPr>
            <a:spLocks noChangeArrowheads="1"/>
          </p:cNvSpPr>
          <p:nvPr/>
        </p:nvSpPr>
        <p:spPr bwMode="auto">
          <a:xfrm>
            <a:off x="3340356" y="3461965"/>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网络号</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09967" name="Rectangle 15"/>
          <p:cNvSpPr>
            <a:spLocks noChangeArrowheads="1"/>
          </p:cNvSpPr>
          <p:nvPr/>
        </p:nvSpPr>
        <p:spPr bwMode="auto">
          <a:xfrm>
            <a:off x="2022995" y="2901578"/>
            <a:ext cx="3754305" cy="442912"/>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968" name="Rectangle 16"/>
          <p:cNvSpPr>
            <a:spLocks noChangeArrowheads="1"/>
          </p:cNvSpPr>
          <p:nvPr/>
        </p:nvSpPr>
        <p:spPr bwMode="auto">
          <a:xfrm>
            <a:off x="413938" y="2901578"/>
            <a:ext cx="15935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三级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IP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地址</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969" name="Rectangle 17"/>
          <p:cNvSpPr>
            <a:spLocks noChangeArrowheads="1"/>
          </p:cNvSpPr>
          <p:nvPr/>
        </p:nvSpPr>
        <p:spPr bwMode="auto">
          <a:xfrm>
            <a:off x="8324312" y="3539753"/>
            <a:ext cx="96308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970" name="Line 18"/>
          <p:cNvSpPr>
            <a:spLocks noChangeShapeType="1"/>
          </p:cNvSpPr>
          <p:nvPr/>
        </p:nvSpPr>
        <p:spPr bwMode="auto">
          <a:xfrm>
            <a:off x="5799658" y="2899990"/>
            <a:ext cx="0" cy="450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9971" name="Rectangle 19"/>
          <p:cNvSpPr>
            <a:spLocks noChangeArrowheads="1"/>
          </p:cNvSpPr>
          <p:nvPr/>
        </p:nvSpPr>
        <p:spPr bwMode="auto">
          <a:xfrm>
            <a:off x="8226284" y="3450853"/>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主机号</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09972" name="Rectangle 20"/>
          <p:cNvSpPr>
            <a:spLocks noChangeArrowheads="1"/>
          </p:cNvSpPr>
          <p:nvPr/>
        </p:nvSpPr>
        <p:spPr bwMode="auto">
          <a:xfrm>
            <a:off x="6324194" y="3528640"/>
            <a:ext cx="96308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973" name="Line 21"/>
          <p:cNvSpPr>
            <a:spLocks noChangeShapeType="1"/>
          </p:cNvSpPr>
          <p:nvPr/>
        </p:nvSpPr>
        <p:spPr bwMode="auto">
          <a:xfrm>
            <a:off x="7748181" y="2887290"/>
            <a:ext cx="0" cy="4524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9975" name="Rectangle 23"/>
          <p:cNvSpPr>
            <a:spLocks noChangeArrowheads="1"/>
          </p:cNvSpPr>
          <p:nvPr/>
        </p:nvSpPr>
        <p:spPr bwMode="auto">
          <a:xfrm>
            <a:off x="3360994" y="2920628"/>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Times New Roman" panose="02020603050405020304" pitchFamily="18" charset="0"/>
                <a:ea typeface="黑体" panose="02010609060101010101" pitchFamily="2" charset="-122"/>
              </a:rPr>
              <a:t>网络号</a:t>
            </a:r>
            <a:endParaRPr kumimoji="1" lang="zh-CN" altLang="en-US" sz="2400" b="1" dirty="0">
              <a:solidFill>
                <a:srgbClr val="0000CC"/>
              </a:solidFill>
              <a:latin typeface="Times New Roman" panose="02020603050405020304" pitchFamily="18" charset="0"/>
              <a:ea typeface="黑体" panose="02010609060101010101" pitchFamily="2" charset="-122"/>
            </a:endParaRPr>
          </a:p>
        </p:txBody>
      </p:sp>
      <p:sp>
        <p:nvSpPr>
          <p:cNvPr id="509976" name="Rectangle 24"/>
          <p:cNvSpPr>
            <a:spLocks noChangeArrowheads="1"/>
          </p:cNvSpPr>
          <p:nvPr/>
        </p:nvSpPr>
        <p:spPr bwMode="auto">
          <a:xfrm>
            <a:off x="8202207" y="2920628"/>
            <a:ext cx="1110883"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Times New Roman" panose="02020603050405020304" pitchFamily="18" charset="0"/>
                <a:ea typeface="黑体" panose="02010609060101010101" pitchFamily="2" charset="-122"/>
              </a:rPr>
              <a:t>主机号</a:t>
            </a:r>
            <a:endParaRPr kumimoji="1" lang="zh-CN" altLang="en-US" sz="2400" b="1">
              <a:solidFill>
                <a:srgbClr val="0000CC"/>
              </a:solidFill>
              <a:latin typeface="Times New Roman" panose="02020603050405020304" pitchFamily="18" charset="0"/>
              <a:ea typeface="黑体" panose="02010609060101010101" pitchFamily="2" charset="-122"/>
            </a:endParaRPr>
          </a:p>
        </p:txBody>
      </p:sp>
      <p:sp>
        <p:nvSpPr>
          <p:cNvPr id="509977" name="Rectangle 25"/>
          <p:cNvSpPr>
            <a:spLocks noChangeArrowheads="1"/>
          </p:cNvSpPr>
          <p:nvPr/>
        </p:nvSpPr>
        <p:spPr bwMode="auto">
          <a:xfrm>
            <a:off x="6319035" y="2920628"/>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Times New Roman" panose="02020603050405020304" pitchFamily="18" charset="0"/>
                <a:ea typeface="黑体" panose="02010609060101010101" pitchFamily="2" charset="-122"/>
              </a:rPr>
              <a:t>子网号</a:t>
            </a:r>
            <a:endParaRPr kumimoji="1" lang="zh-CN" altLang="en-US" sz="2400" b="1">
              <a:solidFill>
                <a:srgbClr val="0000CC"/>
              </a:solidFill>
              <a:latin typeface="Times New Roman" panose="02020603050405020304" pitchFamily="18" charset="0"/>
              <a:ea typeface="黑体" panose="02010609060101010101" pitchFamily="2" charset="-122"/>
            </a:endParaRPr>
          </a:p>
        </p:txBody>
      </p:sp>
      <p:sp>
        <p:nvSpPr>
          <p:cNvPr id="509978" name="Rectangle 26"/>
          <p:cNvSpPr>
            <a:spLocks noChangeArrowheads="1"/>
          </p:cNvSpPr>
          <p:nvPr/>
        </p:nvSpPr>
        <p:spPr bwMode="auto">
          <a:xfrm>
            <a:off x="6212408" y="3461965"/>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子网号</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09980" name="Line 28"/>
          <p:cNvSpPr>
            <a:spLocks noChangeShapeType="1"/>
          </p:cNvSpPr>
          <p:nvPr/>
        </p:nvSpPr>
        <p:spPr bwMode="auto">
          <a:xfrm>
            <a:off x="7748181" y="3392116"/>
            <a:ext cx="0" cy="434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9981" name="Rectangle 29"/>
          <p:cNvSpPr>
            <a:spLocks noChangeArrowheads="1"/>
          </p:cNvSpPr>
          <p:nvPr/>
        </p:nvSpPr>
        <p:spPr bwMode="auto">
          <a:xfrm>
            <a:off x="413938" y="3960440"/>
            <a:ext cx="1593579"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三级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IP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地址</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的子网掩码</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996" name="Line 44"/>
          <p:cNvSpPr>
            <a:spLocks noChangeShapeType="1"/>
          </p:cNvSpPr>
          <p:nvPr/>
        </p:nvSpPr>
        <p:spPr bwMode="auto">
          <a:xfrm>
            <a:off x="5799658" y="3444504"/>
            <a:ext cx="0" cy="4540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9998" name="Rectangle 46"/>
          <p:cNvSpPr>
            <a:spLocks noChangeArrowheads="1"/>
          </p:cNvSpPr>
          <p:nvPr/>
        </p:nvSpPr>
        <p:spPr bwMode="auto">
          <a:xfrm>
            <a:off x="798852" y="4739903"/>
            <a:ext cx="120866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子网的</a:t>
            </a:r>
            <a:endParaRPr kumimoji="1" lang="zh-CN" altLang="en-US" sz="2000" b="1">
              <a:solidFill>
                <a:srgbClr val="0000CC"/>
              </a:solidFill>
              <a:latin typeface="Times New Roman" panose="02020603050405020304" pitchFamily="18" charset="0"/>
              <a:ea typeface="黑体" panose="02010609060101010101" pitchFamily="2" charset="-122"/>
            </a:endParaRPr>
          </a:p>
          <a:p>
            <a:pPr algn="ct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网络地址</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09999" name="Rectangle 47"/>
          <p:cNvSpPr>
            <a:spLocks noChangeArrowheads="1"/>
          </p:cNvSpPr>
          <p:nvPr/>
        </p:nvSpPr>
        <p:spPr bwMode="auto">
          <a:xfrm>
            <a:off x="7730984" y="4033465"/>
            <a:ext cx="1950244" cy="5032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000" name="Rectangle 48"/>
          <p:cNvSpPr>
            <a:spLocks noChangeArrowheads="1"/>
          </p:cNvSpPr>
          <p:nvPr/>
        </p:nvSpPr>
        <p:spPr bwMode="auto">
          <a:xfrm>
            <a:off x="2035033" y="4033465"/>
            <a:ext cx="5695950" cy="5032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10001" name="Group 49"/>
          <p:cNvGrpSpPr/>
          <p:nvPr/>
        </p:nvGrpSpPr>
        <p:grpSpPr bwMode="auto">
          <a:xfrm>
            <a:off x="2065990" y="4096966"/>
            <a:ext cx="7639315" cy="412750"/>
            <a:chOff x="1174" y="3062"/>
            <a:chExt cx="4442" cy="260"/>
          </a:xfrm>
        </p:grpSpPr>
        <p:sp>
          <p:nvSpPr>
            <p:cNvPr id="510002" name="Rectangle 50"/>
            <p:cNvSpPr>
              <a:spLocks noChangeArrowheads="1"/>
            </p:cNvSpPr>
            <p:nvPr/>
          </p:nvSpPr>
          <p:spPr bwMode="auto">
            <a:xfrm>
              <a:off x="1174" y="3062"/>
              <a:ext cx="3203"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1 1 1 1 1 1 1 1 1 1 1 1 1 1 1 1                1 1 1 1 1 1 1 1</a:t>
              </a:r>
              <a:endParaRPr kumimoji="1" lang="en-US" altLang="zh-CN" sz="21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003" name="Rectangle 51"/>
            <p:cNvSpPr>
              <a:spLocks noChangeArrowheads="1"/>
            </p:cNvSpPr>
            <p:nvPr/>
          </p:nvSpPr>
          <p:spPr bwMode="auto">
            <a:xfrm>
              <a:off x="4510" y="3062"/>
              <a:ext cx="1106" cy="2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0 0 0 0 0 0 0 0</a:t>
              </a:r>
              <a:endParaRPr kumimoji="1" lang="en-US" altLang="zh-CN" sz="21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10004" name="Line 52"/>
          <p:cNvSpPr>
            <a:spLocks noChangeShapeType="1"/>
          </p:cNvSpPr>
          <p:nvPr/>
        </p:nvSpPr>
        <p:spPr bwMode="auto">
          <a:xfrm>
            <a:off x="5799658" y="4033465"/>
            <a:ext cx="1719"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10005" name="Rectangle 53"/>
          <p:cNvSpPr>
            <a:spLocks noChangeArrowheads="1"/>
          </p:cNvSpPr>
          <p:nvPr/>
        </p:nvSpPr>
        <p:spPr bwMode="auto">
          <a:xfrm>
            <a:off x="7730984" y="4897065"/>
            <a:ext cx="1950244" cy="5032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006" name="Rectangle 54"/>
          <p:cNvSpPr>
            <a:spLocks noChangeArrowheads="1"/>
          </p:cNvSpPr>
          <p:nvPr/>
        </p:nvSpPr>
        <p:spPr bwMode="auto">
          <a:xfrm>
            <a:off x="2035033" y="4897065"/>
            <a:ext cx="5695950" cy="5032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007" name="Line 55"/>
          <p:cNvSpPr>
            <a:spLocks noChangeShapeType="1"/>
          </p:cNvSpPr>
          <p:nvPr/>
        </p:nvSpPr>
        <p:spPr bwMode="auto">
          <a:xfrm>
            <a:off x="5799658" y="4897065"/>
            <a:ext cx="1719"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10009" name="Rectangle 57"/>
          <p:cNvSpPr>
            <a:spLocks noChangeArrowheads="1"/>
          </p:cNvSpPr>
          <p:nvPr/>
        </p:nvSpPr>
        <p:spPr bwMode="auto">
          <a:xfrm>
            <a:off x="3440104" y="4920878"/>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Times New Roman" panose="02020603050405020304" pitchFamily="18" charset="0"/>
                <a:ea typeface="黑体" panose="02010609060101010101" pitchFamily="2" charset="-122"/>
              </a:rPr>
              <a:t>网络号</a:t>
            </a:r>
            <a:endParaRPr kumimoji="1" lang="zh-CN" altLang="en-US" sz="2400" b="1" dirty="0">
              <a:solidFill>
                <a:srgbClr val="0000CC"/>
              </a:solidFill>
              <a:latin typeface="Times New Roman" panose="02020603050405020304" pitchFamily="18" charset="0"/>
              <a:ea typeface="黑体" panose="02010609060101010101" pitchFamily="2" charset="-122"/>
            </a:endParaRPr>
          </a:p>
        </p:txBody>
      </p:sp>
      <p:sp>
        <p:nvSpPr>
          <p:cNvPr id="510010" name="Rectangle 58"/>
          <p:cNvSpPr>
            <a:spLocks noChangeArrowheads="1"/>
          </p:cNvSpPr>
          <p:nvPr/>
        </p:nvSpPr>
        <p:spPr bwMode="auto">
          <a:xfrm>
            <a:off x="6239925" y="4920878"/>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Times New Roman" panose="02020603050405020304" pitchFamily="18" charset="0"/>
                <a:ea typeface="黑体" panose="02010609060101010101" pitchFamily="2" charset="-122"/>
              </a:rPr>
              <a:t>子网号</a:t>
            </a:r>
            <a:endParaRPr kumimoji="1" lang="zh-CN" altLang="en-US" sz="2400" b="1">
              <a:solidFill>
                <a:srgbClr val="0000CC"/>
              </a:solidFill>
              <a:latin typeface="Times New Roman" panose="02020603050405020304" pitchFamily="18" charset="0"/>
              <a:ea typeface="黑体" panose="02010609060101010101" pitchFamily="2" charset="-122"/>
            </a:endParaRPr>
          </a:p>
        </p:txBody>
      </p:sp>
      <p:sp>
        <p:nvSpPr>
          <p:cNvPr id="510011" name="Rectangle 59"/>
          <p:cNvSpPr>
            <a:spLocks noChangeArrowheads="1"/>
          </p:cNvSpPr>
          <p:nvPr/>
        </p:nvSpPr>
        <p:spPr bwMode="auto">
          <a:xfrm>
            <a:off x="8551324" y="4920878"/>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012" name="Rectangle 60"/>
          <p:cNvSpPr>
            <a:spLocks noChangeArrowheads="1"/>
          </p:cNvSpPr>
          <p:nvPr/>
        </p:nvSpPr>
        <p:spPr bwMode="auto">
          <a:xfrm>
            <a:off x="2000672" y="3385766"/>
            <a:ext cx="7711546" cy="60007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逐位进行 </a:t>
            </a:r>
            <a:r>
              <a:rPr lang="en-US" altLang="zh-CN" sz="3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AND </a:t>
            </a:r>
            <a:r>
              <a:rPr lang="zh-CN" altLang="en-US" sz="3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运算</a:t>
            </a:r>
            <a:endParaRPr lang="zh-CN" altLang="en-US" sz="3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013" name="AutoShape 61"/>
          <p:cNvSpPr>
            <a:spLocks noChangeArrowheads="1"/>
          </p:cNvSpPr>
          <p:nvPr/>
        </p:nvSpPr>
        <p:spPr bwMode="auto">
          <a:xfrm>
            <a:off x="5311237" y="4609729"/>
            <a:ext cx="937286" cy="503237"/>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09956"/>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1" presetClass="entr" presetSubtype="0" fill="hold" grpId="0" nodeType="afterEffect">
                                  <p:stCondLst>
                                    <p:cond delay="500"/>
                                  </p:stCondLst>
                                  <p:childTnLst>
                                    <p:set>
                                      <p:cBhvr>
                                        <p:cTn id="9" dur="1" fill="hold">
                                          <p:stCondLst>
                                            <p:cond delay="0"/>
                                          </p:stCondLst>
                                        </p:cTn>
                                        <p:tgtEl>
                                          <p:spTgt spid="510012"/>
                                        </p:tgtEl>
                                        <p:attrNameLst>
                                          <p:attrName>style.visibility</p:attrName>
                                        </p:attrNameLst>
                                      </p:cBhvr>
                                      <p:to>
                                        <p:strVal val="visible"/>
                                      </p:to>
                                    </p:set>
                                  </p:childTnLst>
                                </p:cTn>
                              </p:par>
                              <p:par>
                                <p:cTn id="10" presetID="35" presetClass="emph" presetSubtype="0" repeatCount="3000" fill="hold" nodeType="withEffect">
                                  <p:stCondLst>
                                    <p:cond delay="0"/>
                                  </p:stCondLst>
                                  <p:childTnLst>
                                    <p:anim calcmode="discrete" valueType="str">
                                      <p:cBhvr>
                                        <p:cTn id="11" dur="1000" fill="hold"/>
                                        <p:tgtEl>
                                          <p:spTgt spid="510001"/>
                                        </p:tgtEl>
                                        <p:attrNameLst>
                                          <p:attrName>style.visibility</p:attrName>
                                        </p:attrNameLst>
                                      </p:cBhvr>
                                      <p:tavLst>
                                        <p:tav tm="0">
                                          <p:val>
                                            <p:strVal val="hidden"/>
                                          </p:val>
                                        </p:tav>
                                        <p:tav tm="50000">
                                          <p:val>
                                            <p:strVal val="visible"/>
                                          </p:val>
                                        </p:tav>
                                      </p:tavLst>
                                    </p:anim>
                                  </p:childTnLst>
                                </p:cTn>
                              </p:par>
                            </p:childTnLst>
                          </p:cTn>
                        </p:par>
                        <p:par>
                          <p:cTn id="12" fill="hold">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510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nimBg="1"/>
      <p:bldP spid="510012" grpId="0" animBg="1"/>
      <p:bldP spid="5100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16496" y="1124744"/>
            <a:ext cx="9249180" cy="4968552"/>
            <a:chOff x="416496" y="1196752"/>
            <a:chExt cx="9249180" cy="5162550"/>
          </a:xfrm>
        </p:grpSpPr>
        <p:sp>
          <p:nvSpPr>
            <p:cNvPr id="511030" name="Rectangle 54"/>
            <p:cNvSpPr>
              <a:spLocks noChangeArrowheads="1"/>
            </p:cNvSpPr>
            <p:nvPr/>
          </p:nvSpPr>
          <p:spPr bwMode="auto">
            <a:xfrm>
              <a:off x="7780473" y="5621114"/>
              <a:ext cx="1721512" cy="496888"/>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11" name="Rectangle 35"/>
            <p:cNvSpPr>
              <a:spLocks noChangeArrowheads="1"/>
            </p:cNvSpPr>
            <p:nvPr/>
          </p:nvSpPr>
          <p:spPr bwMode="auto">
            <a:xfrm>
              <a:off x="2712247" y="5633814"/>
              <a:ext cx="5069946" cy="496888"/>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15" name="Rectangle 39"/>
            <p:cNvSpPr>
              <a:spLocks noChangeArrowheads="1"/>
            </p:cNvSpPr>
            <p:nvPr/>
          </p:nvSpPr>
          <p:spPr bwMode="auto">
            <a:xfrm>
              <a:off x="2664814" y="5676677"/>
              <a:ext cx="4544515" cy="41306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1 1 1 1 1 1 1 1 1 1 1 1 1 1 1 1 1 1 1 1 1 1 1 1</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20" name="Rectangle 44"/>
            <p:cNvSpPr>
              <a:spLocks noChangeArrowheads="1"/>
            </p:cNvSpPr>
            <p:nvPr/>
          </p:nvSpPr>
          <p:spPr bwMode="auto">
            <a:xfrm>
              <a:off x="7823454" y="5676677"/>
              <a:ext cx="1721512" cy="413067"/>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0 0 0 0 0 0 0 0</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29" name="Rectangle 53"/>
            <p:cNvSpPr>
              <a:spLocks noChangeArrowheads="1"/>
            </p:cNvSpPr>
            <p:nvPr/>
          </p:nvSpPr>
          <p:spPr bwMode="auto">
            <a:xfrm>
              <a:off x="6043483" y="3870102"/>
              <a:ext cx="3455062" cy="493712"/>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18" name="Rectangle 42"/>
            <p:cNvSpPr>
              <a:spLocks noChangeArrowheads="1"/>
            </p:cNvSpPr>
            <p:nvPr/>
          </p:nvSpPr>
          <p:spPr bwMode="auto">
            <a:xfrm>
              <a:off x="6050363" y="3909789"/>
              <a:ext cx="3185168" cy="413067"/>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0 0 0 0 0 0 0 0 0 0 0 0 0 0 0 0</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05" name="Rectangle 29"/>
            <p:cNvSpPr>
              <a:spLocks noChangeArrowheads="1"/>
            </p:cNvSpPr>
            <p:nvPr/>
          </p:nvSpPr>
          <p:spPr bwMode="auto">
            <a:xfrm>
              <a:off x="2719127" y="3876452"/>
              <a:ext cx="3331236" cy="493712"/>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17" name="Rectangle 41"/>
            <p:cNvSpPr>
              <a:spLocks noChangeArrowheads="1"/>
            </p:cNvSpPr>
            <p:nvPr/>
          </p:nvSpPr>
          <p:spPr bwMode="auto">
            <a:xfrm>
              <a:off x="2654750" y="3909789"/>
              <a:ext cx="3108224" cy="41306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1 1 1 1 1 1 1 1 1 1 1 1 1 1 1 1</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95" name="Rectangle 19"/>
            <p:cNvSpPr>
              <a:spLocks noChangeArrowheads="1"/>
            </p:cNvSpPr>
            <p:nvPr/>
          </p:nvSpPr>
          <p:spPr bwMode="auto">
            <a:xfrm>
              <a:off x="2719127" y="2119090"/>
              <a:ext cx="1736990" cy="493713"/>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28" name="Rectangle 52"/>
            <p:cNvSpPr>
              <a:spLocks noChangeArrowheads="1"/>
            </p:cNvSpPr>
            <p:nvPr/>
          </p:nvSpPr>
          <p:spPr bwMode="auto">
            <a:xfrm>
              <a:off x="4433759" y="2120677"/>
              <a:ext cx="5040710" cy="493712"/>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19" name="Rectangle 43"/>
            <p:cNvSpPr>
              <a:spLocks noChangeArrowheads="1"/>
            </p:cNvSpPr>
            <p:nvPr/>
          </p:nvSpPr>
          <p:spPr bwMode="auto">
            <a:xfrm>
              <a:off x="2668509" y="2168302"/>
              <a:ext cx="1671934" cy="413067"/>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1 1 1 1 1 1 1 1</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16" name="Rectangle 40"/>
            <p:cNvSpPr>
              <a:spLocks noChangeArrowheads="1"/>
            </p:cNvSpPr>
            <p:nvPr/>
          </p:nvSpPr>
          <p:spPr bwMode="auto">
            <a:xfrm>
              <a:off x="4404523" y="2168302"/>
              <a:ext cx="4659931" cy="41306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0 0 0 0 0 0 0 0 0 0 0 0 0 0 0 0 0 0 0 0 0 0 0 0</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78" name="Rectangle 2"/>
            <p:cNvSpPr>
              <a:spLocks noChangeArrowheads="1"/>
            </p:cNvSpPr>
            <p:nvPr/>
          </p:nvSpPr>
          <p:spPr bwMode="auto">
            <a:xfrm>
              <a:off x="416496" y="1196752"/>
              <a:ext cx="9249180" cy="51625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79" name="Rectangle 3"/>
            <p:cNvSpPr>
              <a:spLocks noChangeArrowheads="1"/>
            </p:cNvSpPr>
            <p:nvPr/>
          </p:nvSpPr>
          <p:spPr bwMode="auto">
            <a:xfrm>
              <a:off x="2715687" y="4836889"/>
              <a:ext cx="5069946" cy="496888"/>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80" name="Rectangle 4"/>
            <p:cNvSpPr>
              <a:spLocks noChangeArrowheads="1"/>
            </p:cNvSpPr>
            <p:nvPr/>
          </p:nvSpPr>
          <p:spPr bwMode="auto">
            <a:xfrm>
              <a:off x="5142313" y="4857527"/>
              <a:ext cx="952185"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网络号</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10982" name="Rectangle 6"/>
            <p:cNvSpPr>
              <a:spLocks noChangeArrowheads="1"/>
            </p:cNvSpPr>
            <p:nvPr/>
          </p:nvSpPr>
          <p:spPr bwMode="auto">
            <a:xfrm>
              <a:off x="2710528" y="4824190"/>
              <a:ext cx="6800056" cy="519113"/>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83" name="Rectangle 7"/>
            <p:cNvSpPr>
              <a:spLocks noChangeArrowheads="1"/>
            </p:cNvSpPr>
            <p:nvPr/>
          </p:nvSpPr>
          <p:spPr bwMode="auto">
            <a:xfrm>
              <a:off x="2720845" y="1388840"/>
              <a:ext cx="1700875" cy="493713"/>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84" name="Rectangle 8"/>
            <p:cNvSpPr>
              <a:spLocks noChangeArrowheads="1"/>
            </p:cNvSpPr>
            <p:nvPr/>
          </p:nvSpPr>
          <p:spPr bwMode="auto">
            <a:xfrm>
              <a:off x="4457835" y="1407889"/>
              <a:ext cx="5035550" cy="4826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85" name="Rectangle 9"/>
            <p:cNvSpPr>
              <a:spLocks noChangeArrowheads="1"/>
            </p:cNvSpPr>
            <p:nvPr/>
          </p:nvSpPr>
          <p:spPr bwMode="auto">
            <a:xfrm>
              <a:off x="3124998" y="1441227"/>
              <a:ext cx="952185"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网络号</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10986" name="Rectangle 10"/>
            <p:cNvSpPr>
              <a:spLocks noChangeArrowheads="1"/>
            </p:cNvSpPr>
            <p:nvPr/>
          </p:nvSpPr>
          <p:spPr bwMode="auto">
            <a:xfrm>
              <a:off x="6163869" y="1441227"/>
              <a:ext cx="173284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主机号为全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87" name="Line 11"/>
            <p:cNvSpPr>
              <a:spLocks noChangeShapeType="1"/>
            </p:cNvSpPr>
            <p:nvPr/>
          </p:nvSpPr>
          <p:spPr bwMode="auto">
            <a:xfrm>
              <a:off x="4437198" y="1384077"/>
              <a:ext cx="0" cy="5080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10988" name="Rectangle 12"/>
            <p:cNvSpPr>
              <a:spLocks noChangeArrowheads="1"/>
            </p:cNvSpPr>
            <p:nvPr/>
          </p:nvSpPr>
          <p:spPr bwMode="auto">
            <a:xfrm>
              <a:off x="2712247" y="1374552"/>
              <a:ext cx="6803496" cy="520700"/>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89" name="Rectangle 13"/>
            <p:cNvSpPr>
              <a:spLocks noChangeArrowheads="1"/>
            </p:cNvSpPr>
            <p:nvPr/>
          </p:nvSpPr>
          <p:spPr bwMode="auto">
            <a:xfrm>
              <a:off x="2715687" y="3098577"/>
              <a:ext cx="3334676" cy="493712"/>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90" name="Rectangle 14"/>
            <p:cNvSpPr>
              <a:spLocks noChangeArrowheads="1"/>
            </p:cNvSpPr>
            <p:nvPr/>
          </p:nvSpPr>
          <p:spPr bwMode="auto">
            <a:xfrm>
              <a:off x="3953937" y="3157314"/>
              <a:ext cx="952185"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网络号</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10991" name="Line 15"/>
            <p:cNvSpPr>
              <a:spLocks noChangeShapeType="1"/>
            </p:cNvSpPr>
            <p:nvPr/>
          </p:nvSpPr>
          <p:spPr bwMode="auto">
            <a:xfrm>
              <a:off x="6071000" y="3093814"/>
              <a:ext cx="0" cy="5080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10992" name="Rectangle 16"/>
            <p:cNvSpPr>
              <a:spLocks noChangeArrowheads="1"/>
            </p:cNvSpPr>
            <p:nvPr/>
          </p:nvSpPr>
          <p:spPr bwMode="auto">
            <a:xfrm>
              <a:off x="2708807" y="3084289"/>
              <a:ext cx="6801776" cy="519113"/>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94" name="Rectangle 18"/>
            <p:cNvSpPr>
              <a:spLocks noChangeArrowheads="1"/>
            </p:cNvSpPr>
            <p:nvPr/>
          </p:nvSpPr>
          <p:spPr bwMode="auto">
            <a:xfrm>
              <a:off x="7801110" y="4836889"/>
              <a:ext cx="1685396" cy="4826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97" name="Rectangle 21"/>
            <p:cNvSpPr>
              <a:spLocks noChangeArrowheads="1"/>
            </p:cNvSpPr>
            <p:nvPr/>
          </p:nvSpPr>
          <p:spPr bwMode="auto">
            <a:xfrm>
              <a:off x="2710527" y="2104802"/>
              <a:ext cx="6763942" cy="519112"/>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998" name="Rectangle 22"/>
            <p:cNvSpPr>
              <a:spLocks noChangeArrowheads="1"/>
            </p:cNvSpPr>
            <p:nvPr/>
          </p:nvSpPr>
          <p:spPr bwMode="auto">
            <a:xfrm>
              <a:off x="1315345" y="144122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CC"/>
                  </a:solidFill>
                  <a:latin typeface="Times New Roman" panose="02020603050405020304" pitchFamily="18" charset="0"/>
                  <a:ea typeface="黑体" panose="02010609060101010101" pitchFamily="2" charset="-122"/>
                </a:rPr>
                <a:t>网络地址</a:t>
              </a:r>
              <a:endParaRPr kumimoji="1" lang="zh-CN" altLang="en-US" sz="2000" b="1" dirty="0">
                <a:solidFill>
                  <a:srgbClr val="0000CC"/>
                </a:solidFill>
                <a:latin typeface="Times New Roman" panose="02020603050405020304" pitchFamily="18" charset="0"/>
                <a:ea typeface="黑体" panose="02010609060101010101" pitchFamily="2" charset="-122"/>
              </a:endParaRPr>
            </a:p>
          </p:txBody>
        </p:sp>
        <p:sp>
          <p:nvSpPr>
            <p:cNvPr id="510999" name="Text Box 23"/>
            <p:cNvSpPr txBox="1">
              <a:spLocks noChangeArrowheads="1"/>
            </p:cNvSpPr>
            <p:nvPr/>
          </p:nvSpPr>
          <p:spPr bwMode="auto">
            <a:xfrm>
              <a:off x="488504" y="1357090"/>
              <a:ext cx="441146" cy="11387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85000"/>
                </a:lnSpc>
              </a:pP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类</a:t>
              </a:r>
              <a:endPar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85000"/>
                </a:lnSpc>
              </a:pP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a:t>
              </a:r>
              <a:endPar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85000"/>
                </a:lnSpc>
              </a:pP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址</a:t>
              </a:r>
              <a:endPar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00" name="Rectangle 24"/>
            <p:cNvSpPr>
              <a:spLocks noChangeArrowheads="1"/>
            </p:cNvSpPr>
            <p:nvPr/>
          </p:nvSpPr>
          <p:spPr bwMode="auto">
            <a:xfrm>
              <a:off x="1036507" y="2076228"/>
              <a:ext cx="1721626"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默认子网掩码</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defTabSz="762000" eaLnBrk="0" hangingPunct="0">
                <a:lnSpc>
                  <a:spcPct val="90000"/>
                </a:lnSpc>
              </a:pP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255.0.0.0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01" name="Rectangle 25"/>
            <p:cNvSpPr>
              <a:spLocks noChangeArrowheads="1"/>
            </p:cNvSpPr>
            <p:nvPr/>
          </p:nvSpPr>
          <p:spPr bwMode="auto">
            <a:xfrm>
              <a:off x="1323944" y="3157314"/>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rPr>
                <a:t>网络地址</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511002" name="Text Box 26"/>
            <p:cNvSpPr txBox="1">
              <a:spLocks noChangeArrowheads="1"/>
            </p:cNvSpPr>
            <p:nvPr/>
          </p:nvSpPr>
          <p:spPr bwMode="auto">
            <a:xfrm>
              <a:off x="491083" y="3046190"/>
              <a:ext cx="441146" cy="11387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B</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85000"/>
                </a:lnSpc>
              </a:pP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类</a:t>
              </a:r>
              <a:endPar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85000"/>
                </a:lnSpc>
              </a:pP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a:t>
              </a:r>
              <a:endPar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85000"/>
                </a:lnSpc>
              </a:pP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址</a:t>
              </a:r>
              <a:endPar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03" name="Rectangle 27"/>
            <p:cNvSpPr>
              <a:spLocks noChangeArrowheads="1"/>
            </p:cNvSpPr>
            <p:nvPr/>
          </p:nvSpPr>
          <p:spPr bwMode="auto">
            <a:xfrm>
              <a:off x="1000392" y="3766915"/>
              <a:ext cx="1721626"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默认子网掩码</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defTabSz="762000" eaLnBrk="0" hangingPunct="0">
                <a:lnSpc>
                  <a:spcPct val="90000"/>
                </a:lnSpc>
              </a:pP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255.255.0.0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07" name="Rectangle 31"/>
            <p:cNvSpPr>
              <a:spLocks noChangeArrowheads="1"/>
            </p:cNvSpPr>
            <p:nvPr/>
          </p:nvSpPr>
          <p:spPr bwMode="auto">
            <a:xfrm>
              <a:off x="2710527" y="3862164"/>
              <a:ext cx="6803496" cy="520700"/>
            </a:xfrm>
            <a:prstGeom prst="rect">
              <a:avLst/>
            </a:prstGeom>
            <a:noFill/>
            <a:ln w="12700">
              <a:solidFill>
                <a:schemeClr val="tx1"/>
              </a:solidFill>
              <a:miter lim="800000"/>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08" name="Rectangle 32"/>
            <p:cNvSpPr>
              <a:spLocks noChangeArrowheads="1"/>
            </p:cNvSpPr>
            <p:nvPr/>
          </p:nvSpPr>
          <p:spPr bwMode="auto">
            <a:xfrm>
              <a:off x="1323944" y="4884514"/>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CC"/>
                  </a:solidFill>
                  <a:latin typeface="Times New Roman" panose="02020603050405020304" pitchFamily="18" charset="0"/>
                  <a:ea typeface="黑体" panose="02010609060101010101" pitchFamily="2" charset="-122"/>
                </a:rPr>
                <a:t>网络地址</a:t>
              </a:r>
              <a:endParaRPr kumimoji="1" lang="zh-CN" altLang="en-US" sz="2000" b="1" dirty="0">
                <a:solidFill>
                  <a:srgbClr val="0000CC"/>
                </a:solidFill>
                <a:latin typeface="Times New Roman" panose="02020603050405020304" pitchFamily="18" charset="0"/>
                <a:ea typeface="黑体" panose="02010609060101010101" pitchFamily="2" charset="-122"/>
              </a:endParaRPr>
            </a:p>
          </p:txBody>
        </p:sp>
        <p:sp>
          <p:nvSpPr>
            <p:cNvPr id="511009" name="Text Box 33"/>
            <p:cNvSpPr txBox="1">
              <a:spLocks noChangeArrowheads="1"/>
            </p:cNvSpPr>
            <p:nvPr/>
          </p:nvSpPr>
          <p:spPr bwMode="auto">
            <a:xfrm>
              <a:off x="491083" y="4808315"/>
              <a:ext cx="441146" cy="11387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C</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85000"/>
                </a:lnSpc>
              </a:pP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类</a:t>
              </a:r>
              <a:endPar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85000"/>
                </a:lnSpc>
              </a:pP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a:t>
              </a:r>
              <a:endPar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85000"/>
                </a:lnSpc>
              </a:pP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址</a:t>
              </a:r>
              <a:endPar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10" name="Rectangle 34"/>
            <p:cNvSpPr>
              <a:spLocks noChangeArrowheads="1"/>
            </p:cNvSpPr>
            <p:nvPr/>
          </p:nvSpPr>
          <p:spPr bwMode="auto">
            <a:xfrm>
              <a:off x="925852" y="5575077"/>
              <a:ext cx="1870706"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默认子网掩码</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defTabSz="762000" eaLnBrk="0" hangingPunct="0">
                <a:lnSpc>
                  <a:spcPct val="90000"/>
                </a:lnSpc>
              </a:pP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255.255.255.0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13" name="Rectangle 37"/>
            <p:cNvSpPr>
              <a:spLocks noChangeArrowheads="1"/>
            </p:cNvSpPr>
            <p:nvPr/>
          </p:nvSpPr>
          <p:spPr bwMode="auto">
            <a:xfrm>
              <a:off x="2705368" y="5619527"/>
              <a:ext cx="6801776" cy="520700"/>
            </a:xfrm>
            <a:prstGeom prst="rect">
              <a:avLst/>
            </a:prstGeom>
            <a:noFill/>
            <a:ln w="12700">
              <a:solidFill>
                <a:schemeClr val="tx1"/>
              </a:solidFill>
              <a:miter lim="800000"/>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21" name="Rectangle 45"/>
            <p:cNvSpPr>
              <a:spLocks noChangeArrowheads="1"/>
            </p:cNvSpPr>
            <p:nvPr/>
          </p:nvSpPr>
          <p:spPr bwMode="auto">
            <a:xfrm>
              <a:off x="6081318" y="3096989"/>
              <a:ext cx="3412067" cy="4826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22" name="Rectangle 46"/>
            <p:cNvSpPr>
              <a:spLocks noChangeArrowheads="1"/>
            </p:cNvSpPr>
            <p:nvPr/>
          </p:nvSpPr>
          <p:spPr bwMode="auto">
            <a:xfrm>
              <a:off x="7823454" y="4862289"/>
              <a:ext cx="1662350" cy="4130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主机号为全 </a:t>
              </a:r>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023" name="Rectangle 47"/>
            <p:cNvSpPr>
              <a:spLocks noChangeArrowheads="1"/>
            </p:cNvSpPr>
            <p:nvPr/>
          </p:nvSpPr>
          <p:spPr bwMode="auto">
            <a:xfrm>
              <a:off x="6896500" y="3157314"/>
              <a:ext cx="173284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主机号为全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 name="组合 1"/>
            <p:cNvGrpSpPr/>
            <p:nvPr/>
          </p:nvGrpSpPr>
          <p:grpSpPr>
            <a:xfrm>
              <a:off x="416496" y="2844577"/>
              <a:ext cx="9249180" cy="1757362"/>
              <a:chOff x="24077" y="2916585"/>
              <a:chExt cx="9785615" cy="1757362"/>
            </a:xfrm>
          </p:grpSpPr>
          <p:sp>
            <p:nvSpPr>
              <p:cNvPr id="511024" name="Line 48"/>
              <p:cNvSpPr>
                <a:spLocks noChangeShapeType="1"/>
              </p:cNvSpPr>
              <p:nvPr/>
            </p:nvSpPr>
            <p:spPr bwMode="auto">
              <a:xfrm>
                <a:off x="24077" y="2916585"/>
                <a:ext cx="978561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11025" name="Line 49"/>
              <p:cNvSpPr>
                <a:spLocks noChangeShapeType="1"/>
              </p:cNvSpPr>
              <p:nvPr/>
            </p:nvSpPr>
            <p:spPr bwMode="auto">
              <a:xfrm>
                <a:off x="24077" y="4673947"/>
                <a:ext cx="978561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11026" name="Line 50"/>
            <p:cNvSpPr>
              <a:spLocks noChangeShapeType="1"/>
            </p:cNvSpPr>
            <p:nvPr/>
          </p:nvSpPr>
          <p:spPr bwMode="auto">
            <a:xfrm>
              <a:off x="992560" y="1196752"/>
              <a:ext cx="0" cy="5162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11027" name="Rectangle 51"/>
          <p:cNvSpPr>
            <a:spLocks noGrp="1" noChangeArrowheads="1"/>
          </p:cNvSpPr>
          <p:nvPr>
            <p:ph type="title"/>
          </p:nvPr>
        </p:nvSpPr>
        <p:spPr>
          <a:xfrm>
            <a:off x="391911" y="-99392"/>
            <a:ext cx="7482627" cy="113461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latin typeface="Times New Roman" panose="02020603050405020304" pitchFamily="18" charset="0"/>
                <a:cs typeface="Times New Roman" panose="02020603050405020304" pitchFamily="18" charset="0"/>
              </a:rPr>
              <a:t>默认子网掩码 </a:t>
            </a:r>
            <a:endParaRPr lang="zh-CN" altLang="en-US"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
        <p:nvSpPr>
          <p:cNvPr id="53" name="Line 11"/>
          <p:cNvSpPr>
            <a:spLocks noChangeShapeType="1"/>
          </p:cNvSpPr>
          <p:nvPr/>
        </p:nvSpPr>
        <p:spPr bwMode="auto">
          <a:xfrm>
            <a:off x="4433759" y="2012422"/>
            <a:ext cx="0" cy="48891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4" name="Line 11"/>
          <p:cNvSpPr>
            <a:spLocks noChangeShapeType="1"/>
          </p:cNvSpPr>
          <p:nvPr/>
        </p:nvSpPr>
        <p:spPr bwMode="auto">
          <a:xfrm>
            <a:off x="6040252" y="3702218"/>
            <a:ext cx="0" cy="48891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5" name="Line 11"/>
          <p:cNvSpPr>
            <a:spLocks noChangeShapeType="1"/>
          </p:cNvSpPr>
          <p:nvPr/>
        </p:nvSpPr>
        <p:spPr bwMode="auto">
          <a:xfrm>
            <a:off x="7772526" y="5393543"/>
            <a:ext cx="0" cy="48891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6" name="Line 11"/>
          <p:cNvSpPr>
            <a:spLocks noChangeShapeType="1"/>
          </p:cNvSpPr>
          <p:nvPr/>
        </p:nvSpPr>
        <p:spPr bwMode="auto">
          <a:xfrm>
            <a:off x="7801110" y="4626566"/>
            <a:ext cx="0" cy="48891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a:xfrm>
            <a:off x="391911" y="44625"/>
            <a:ext cx="7482627" cy="93610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子网掩码是一个重要属性</a:t>
            </a:r>
            <a:endParaRPr lang="zh-CN" altLang="en-US" dirty="0"/>
          </a:p>
        </p:txBody>
      </p:sp>
      <p:sp>
        <p:nvSpPr>
          <p:cNvPr id="985091" name="Rectangle 3"/>
          <p:cNvSpPr>
            <a:spLocks noGrp="1" noChangeArrowheads="1"/>
          </p:cNvSpPr>
          <p:nvPr>
            <p:ph idx="1"/>
          </p:nvPr>
        </p:nvSpPr>
        <p:spPr/>
        <p:txBody>
          <a:bodyPr/>
          <a:lstStyle/>
          <a:p>
            <a:pPr>
              <a:lnSpc>
                <a:spcPct val="100000"/>
              </a:lnSpc>
            </a:pPr>
            <a:r>
              <a:rPr lang="zh-CN" altLang="en-US" dirty="0">
                <a:solidFill>
                  <a:srgbClr val="FF0000"/>
                </a:solidFill>
              </a:rPr>
              <a:t>子网掩码是一个网络或一个子网的重要属性。</a:t>
            </a:r>
            <a:endParaRPr lang="zh-CN" altLang="en-US" dirty="0">
              <a:solidFill>
                <a:srgbClr val="FF0000"/>
              </a:solidFill>
            </a:endParaRPr>
          </a:p>
          <a:p>
            <a:pPr>
              <a:lnSpc>
                <a:spcPct val="100000"/>
              </a:lnSpc>
            </a:pPr>
            <a:r>
              <a:rPr lang="zh-CN" altLang="en-US" dirty="0"/>
              <a:t>路由器在和相邻路由器交换路由信息时，必须把自己所在网络（或子网）的子网掩码告诉相邻路由器。</a:t>
            </a:r>
            <a:endParaRPr lang="zh-CN" altLang="en-US" dirty="0"/>
          </a:p>
          <a:p>
            <a:pPr>
              <a:lnSpc>
                <a:spcPct val="100000"/>
              </a:lnSpc>
            </a:pPr>
            <a:r>
              <a:rPr lang="zh-CN" altLang="en-US" dirty="0"/>
              <a:t>路由器的路由表中的每一个项目，除了要给出目的网络地址外，还必须同时给出该网络的子网掩码。</a:t>
            </a:r>
            <a:endParaRPr lang="zh-CN" altLang="en-US" dirty="0"/>
          </a:p>
          <a:p>
            <a:pPr>
              <a:lnSpc>
                <a:spcPct val="100000"/>
              </a:lnSpc>
            </a:pPr>
            <a:r>
              <a:rPr lang="zh-CN" altLang="en-US" dirty="0"/>
              <a:t>若一个路由器连接在两个子网上就拥有两个网络地址和两个子网掩码。</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Times New Roman" panose="02020603050405020304" pitchFamily="18" charset="0"/>
              </a:rPr>
              <a:t>子网划分方法</a:t>
            </a:r>
            <a:endParaRPr lang="zh-CN" altLang="en-US" dirty="0">
              <a:latin typeface="Times New Roman" panose="02020603050405020304" pitchFamily="18" charset="0"/>
            </a:endParaRPr>
          </a:p>
        </p:txBody>
      </p:sp>
      <p:sp>
        <p:nvSpPr>
          <p:cNvPr id="3" name="内容占位符 2"/>
          <p:cNvSpPr>
            <a:spLocks noGrp="1"/>
          </p:cNvSpPr>
          <p:nvPr>
            <p:ph idx="1"/>
          </p:nvPr>
        </p:nvSpPr>
        <p:spPr>
          <a:xfrm>
            <a:off x="1031983" y="1824376"/>
            <a:ext cx="8346723" cy="3332816"/>
          </a:xfrm>
        </p:spPr>
        <p:txBody>
          <a:bodyPr/>
          <a:lstStyle/>
          <a:p>
            <a:r>
              <a:rPr lang="zh-CN" altLang="en-US" sz="2600" dirty="0">
                <a:latin typeface="Times New Roman" panose="02020603050405020304" pitchFamily="18" charset="0"/>
                <a:cs typeface="Times New Roman" panose="02020603050405020304" pitchFamily="18" charset="0"/>
              </a:rPr>
              <a:t>有</a:t>
            </a:r>
            <a:r>
              <a:rPr lang="zh-CN" altLang="en-US" sz="2600" dirty="0">
                <a:solidFill>
                  <a:srgbClr val="FF0000"/>
                </a:solidFill>
                <a:latin typeface="Times New Roman" panose="02020603050405020304" pitchFamily="18" charset="0"/>
                <a:cs typeface="Times New Roman" panose="02020603050405020304" pitchFamily="18" charset="0"/>
              </a:rPr>
              <a:t>固定长度子网</a:t>
            </a:r>
            <a:r>
              <a:rPr lang="zh-CN" altLang="en-US" sz="2600" dirty="0">
                <a:latin typeface="Times New Roman" panose="02020603050405020304" pitchFamily="18" charset="0"/>
                <a:cs typeface="Times New Roman" panose="02020603050405020304" pitchFamily="18" charset="0"/>
              </a:rPr>
              <a:t>和</a:t>
            </a:r>
            <a:r>
              <a:rPr lang="zh-CN" altLang="en-US" sz="2600" dirty="0">
                <a:solidFill>
                  <a:srgbClr val="FF0000"/>
                </a:solidFill>
                <a:latin typeface="Times New Roman" panose="02020603050405020304" pitchFamily="18" charset="0"/>
                <a:cs typeface="Times New Roman" panose="02020603050405020304" pitchFamily="18" charset="0"/>
              </a:rPr>
              <a:t>变长子网</a:t>
            </a:r>
            <a:r>
              <a:rPr lang="zh-CN" altLang="en-US" sz="2600" dirty="0">
                <a:latin typeface="Times New Roman" panose="02020603050405020304" pitchFamily="18" charset="0"/>
                <a:cs typeface="Times New Roman" panose="02020603050405020304" pitchFamily="18" charset="0"/>
              </a:rPr>
              <a:t>两种子网划分方法。</a:t>
            </a:r>
            <a:endParaRPr lang="en-US" altLang="zh-CN" sz="2600" dirty="0">
              <a:latin typeface="Times New Roman" panose="02020603050405020304" pitchFamily="18" charset="0"/>
              <a:cs typeface="Times New Roman" panose="02020603050405020304" pitchFamily="18" charset="0"/>
            </a:endParaRPr>
          </a:p>
          <a:p>
            <a:r>
              <a:rPr lang="zh-CN" altLang="zh-CN" sz="2600" dirty="0">
                <a:solidFill>
                  <a:srgbClr val="0000FF"/>
                </a:solidFill>
                <a:latin typeface="Times New Roman" panose="02020603050405020304" pitchFamily="18" charset="0"/>
                <a:cs typeface="Times New Roman" panose="02020603050405020304" pitchFamily="18" charset="0"/>
              </a:rPr>
              <a:t>在采用固定长度子网时，所划分的所有子网的子网掩码都是相同的</a:t>
            </a:r>
            <a:r>
              <a:rPr lang="zh-CN" altLang="en-US" sz="2600" dirty="0">
                <a:solidFill>
                  <a:srgbClr val="0000FF"/>
                </a:solidFill>
                <a:latin typeface="Times New Roman" panose="02020603050405020304" pitchFamily="18" charset="0"/>
                <a:cs typeface="Times New Roman" panose="02020603050405020304" pitchFamily="18" charset="0"/>
              </a:rPr>
              <a:t>。</a:t>
            </a:r>
            <a:endParaRPr lang="en-US" altLang="zh-CN" sz="2600" dirty="0">
              <a:solidFill>
                <a:srgbClr val="0000FF"/>
              </a:solidFill>
              <a:latin typeface="Times New Roman" panose="02020603050405020304" pitchFamily="18" charset="0"/>
              <a:cs typeface="Times New Roman" panose="02020603050405020304" pitchFamily="18" charset="0"/>
            </a:endParaRPr>
          </a:p>
          <a:p>
            <a:r>
              <a:rPr lang="zh-CN" altLang="zh-CN" sz="2600" dirty="0">
                <a:solidFill>
                  <a:srgbClr val="FF0000"/>
                </a:solidFill>
                <a:latin typeface="Times New Roman" panose="02020603050405020304" pitchFamily="18" charset="0"/>
                <a:cs typeface="Times New Roman" panose="02020603050405020304" pitchFamily="18" charset="0"/>
              </a:rPr>
              <a:t>子网号若占用</a:t>
            </a:r>
            <a:r>
              <a:rPr lang="en-US" altLang="zh-CN" sz="2600" dirty="0">
                <a:solidFill>
                  <a:srgbClr val="FF0000"/>
                </a:solidFill>
                <a:latin typeface="Times New Roman" panose="02020603050405020304" pitchFamily="18" charset="0"/>
                <a:cs typeface="Times New Roman" panose="02020603050405020304" pitchFamily="18" charset="0"/>
              </a:rPr>
              <a:t>n</a:t>
            </a:r>
            <a:r>
              <a:rPr lang="zh-CN" altLang="en-US" sz="2600" dirty="0">
                <a:solidFill>
                  <a:srgbClr val="FF0000"/>
                </a:solidFill>
                <a:latin typeface="Times New Roman" panose="02020603050405020304" pitchFamily="18" charset="0"/>
                <a:cs typeface="Times New Roman" panose="02020603050405020304" pitchFamily="18" charset="0"/>
              </a:rPr>
              <a:t>位，子网的个数就是</a:t>
            </a:r>
            <a:r>
              <a:rPr lang="en-US" altLang="zh-CN" sz="2600" dirty="0">
                <a:solidFill>
                  <a:srgbClr val="FF0000"/>
                </a:solidFill>
                <a:latin typeface="Times New Roman" panose="02020603050405020304" pitchFamily="18" charset="0"/>
                <a:cs typeface="Times New Roman" panose="02020603050405020304" pitchFamily="18" charset="0"/>
              </a:rPr>
              <a:t>2</a:t>
            </a:r>
            <a:r>
              <a:rPr lang="en-US" altLang="zh-CN" sz="2600" baseline="30000" dirty="0">
                <a:solidFill>
                  <a:srgbClr val="FF0000"/>
                </a:solidFill>
                <a:uFillTx/>
                <a:latin typeface="Times New Roman" panose="02020603050405020304" pitchFamily="18" charset="0"/>
                <a:cs typeface="Times New Roman" panose="02020603050405020304" pitchFamily="18" charset="0"/>
              </a:rPr>
              <a:t>n</a:t>
            </a:r>
            <a:r>
              <a:rPr lang="zh-CN" altLang="en-US" sz="2600" dirty="0">
                <a:solidFill>
                  <a:srgbClr val="FF0000"/>
                </a:solidFill>
                <a:latin typeface="Times New Roman" panose="02020603050405020304" pitchFamily="18" charset="0"/>
                <a:cs typeface="Times New Roman" panose="02020603050405020304" pitchFamily="18" charset="0"/>
              </a:rPr>
              <a:t>个。</a:t>
            </a:r>
            <a:endParaRPr lang="zh-CN" altLang="zh-CN" sz="2600" dirty="0">
              <a:solidFill>
                <a:srgbClr val="FF0000"/>
              </a:solidFill>
              <a:latin typeface="Times New Roman" panose="02020603050405020304" pitchFamily="18" charset="0"/>
              <a:cs typeface="Times New Roman" panose="02020603050405020304" pitchFamily="18" charset="0"/>
            </a:endParaRPr>
          </a:p>
          <a:p>
            <a:r>
              <a:rPr lang="zh-CN" altLang="zh-CN" sz="2600" dirty="0">
                <a:solidFill>
                  <a:srgbClr val="FF0000"/>
                </a:solidFill>
                <a:latin typeface="Times New Roman" panose="02020603050405020304" pitchFamily="18" charset="0"/>
                <a:cs typeface="Times New Roman" panose="02020603050405020304" pitchFamily="18" charset="0"/>
              </a:rPr>
              <a:t>划分子网增加了灵活性，但却减少了能够连接在网络上的主机总数。</a:t>
            </a:r>
            <a:endParaRPr lang="zh-CN" altLang="en-US" sz="2600"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8504" y="44371"/>
            <a:ext cx="7632848" cy="521970"/>
          </a:xfrm>
          <a:prstGeom prst="rect">
            <a:avLst/>
          </a:prstGeom>
        </p:spPr>
        <p:txBody>
          <a:bodyPr wrap="square">
            <a:spAutoFit/>
          </a:bodyPr>
          <a:lstStyle/>
          <a:p>
            <a:pPr algn="ctr"/>
            <a:r>
              <a:rPr lang="en-US" altLang="zh-CN" sz="2800">
                <a:latin typeface="Times New Roman" panose="02020603050405020304" pitchFamily="18" charset="0"/>
                <a:cs typeface="Times New Roman" panose="02020603050405020304" pitchFamily="18" charset="0"/>
                <a:sym typeface="+mn-ea"/>
              </a:rPr>
              <a:t>CLASS  B</a:t>
            </a:r>
            <a:r>
              <a:rPr lang="zh-CN" altLang="zh-CN" sz="2800" b="1" dirty="0">
                <a:latin typeface="Times New Roman" panose="02020603050405020304" pitchFamily="18" charset="0"/>
                <a:ea typeface="黑体" panose="02010609060101010101" pitchFamily="2" charset="-122"/>
                <a:cs typeface="Times New Roman" panose="02020603050405020304" pitchFamily="18" charset="0"/>
              </a:rPr>
              <a:t>（使用固定长度子网）</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矩形 5"/>
          <p:cNvSpPr/>
          <p:nvPr/>
        </p:nvSpPr>
        <p:spPr>
          <a:xfrm>
            <a:off x="632520" y="5949280"/>
            <a:ext cx="9073008" cy="398780"/>
          </a:xfrm>
          <a:prstGeom prst="rect">
            <a:avLst/>
          </a:prstGeom>
          <a:solidFill>
            <a:srgbClr val="FFFF66"/>
          </a:solidFill>
          <a:ln>
            <a:solidFill>
              <a:srgbClr val="000066"/>
            </a:solidFill>
          </a:ln>
        </p:spPr>
        <p:txBody>
          <a:bodyPr wrap="square">
            <a:spAutoFit/>
          </a:bodyPr>
          <a:lstStyle/>
          <a:p>
            <a:pPr algn="ctr"/>
            <a:r>
              <a:rPr lang="zh-CN"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表中的“子网号的位数”中为什么没有</a:t>
            </a:r>
            <a:r>
              <a:rPr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15 </a:t>
            </a:r>
            <a:r>
              <a:rPr lang="zh-CN"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和</a:t>
            </a:r>
            <a:r>
              <a:rPr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16 </a:t>
            </a:r>
            <a:r>
              <a:rPr lang="zh-CN"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这两种情况？</a:t>
            </a:r>
            <a:endParaRPr lang="zh-CN" altLang="en-US"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graphicFrame>
        <p:nvGraphicFramePr>
          <p:cNvPr id="3" name="表格 2"/>
          <p:cNvGraphicFramePr>
            <a:graphicFrameLocks noGrp="1"/>
          </p:cNvGraphicFramePr>
          <p:nvPr>
            <p:custDataLst>
              <p:tags r:id="rId1"/>
            </p:custDataLst>
          </p:nvPr>
        </p:nvGraphicFramePr>
        <p:xfrm>
          <a:off x="19050" y="806450"/>
          <a:ext cx="9856470" cy="4888230"/>
        </p:xfrm>
        <a:graphic>
          <a:graphicData uri="http://schemas.openxmlformats.org/drawingml/2006/table">
            <a:tbl>
              <a:tblPr>
                <a:tableStyleId>{5C22544A-7EE6-4342-B048-85BDC9FD1C3A}</a:tableStyleId>
              </a:tblPr>
              <a:tblGrid>
                <a:gridCol w="2159635"/>
                <a:gridCol w="2619375"/>
                <a:gridCol w="1869440"/>
                <a:gridCol w="3208020"/>
              </a:tblGrid>
              <a:tr h="452120">
                <a:tc>
                  <a:txBody>
                    <a:bodyPr/>
                    <a:p>
                      <a:pPr algn="ctr">
                        <a:lnSpc>
                          <a:spcPct val="100000"/>
                        </a:lnSpc>
                        <a:spcAft>
                          <a:spcPts val="0"/>
                        </a:spcAft>
                      </a:pPr>
                      <a:r>
                        <a:rPr lang="zh-CN" sz="1600" b="1" dirty="0">
                          <a:solidFill>
                            <a:srgbClr val="133B5D"/>
                          </a:solidFill>
                          <a:effectLst/>
                          <a:latin typeface="方正风雅宋简体" panose="02000000000000000000" charset="-122"/>
                          <a:ea typeface="方正风雅宋简体" panose="02000000000000000000" charset="-122"/>
                        </a:rPr>
                        <a:t>子网号的位数</a:t>
                      </a:r>
                      <a:endParaRPr lang="zh-CN" sz="1600" b="1" dirty="0">
                        <a:solidFill>
                          <a:srgbClr val="133B5D"/>
                        </a:solidFill>
                        <a:effectLst/>
                        <a:latin typeface="方正风雅宋简体" panose="02000000000000000000" charset="-122"/>
                        <a:ea typeface="方正风雅宋简体" panose="02000000000000000000" charset="-122"/>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p>
                      <a:pPr algn="ctr">
                        <a:lnSpc>
                          <a:spcPct val="100000"/>
                        </a:lnSpc>
                        <a:spcAft>
                          <a:spcPts val="0"/>
                        </a:spcAft>
                      </a:pPr>
                      <a:r>
                        <a:rPr lang="zh-CN" sz="1600" b="1" dirty="0">
                          <a:solidFill>
                            <a:srgbClr val="133B5D"/>
                          </a:solidFill>
                          <a:effectLst/>
                          <a:latin typeface="方正风雅宋简体" panose="02000000000000000000" charset="-122"/>
                          <a:ea typeface="方正风雅宋简体" panose="02000000000000000000" charset="-122"/>
                        </a:rPr>
                        <a:t>子网掩码</a:t>
                      </a:r>
                      <a:endParaRPr lang="zh-CN" sz="1600" b="1" dirty="0">
                        <a:solidFill>
                          <a:srgbClr val="133B5D"/>
                        </a:solidFill>
                        <a:effectLst/>
                        <a:latin typeface="方正风雅宋简体" panose="02000000000000000000" charset="-122"/>
                        <a:ea typeface="方正风雅宋简体" panose="02000000000000000000" charset="-122"/>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p>
                      <a:pPr algn="ctr">
                        <a:lnSpc>
                          <a:spcPct val="100000"/>
                        </a:lnSpc>
                        <a:spcAft>
                          <a:spcPts val="0"/>
                        </a:spcAft>
                      </a:pPr>
                      <a:r>
                        <a:rPr lang="zh-CN" sz="1600" b="1" dirty="0">
                          <a:solidFill>
                            <a:srgbClr val="133B5D"/>
                          </a:solidFill>
                          <a:effectLst/>
                          <a:latin typeface="方正风雅宋简体" panose="02000000000000000000" charset="-122"/>
                          <a:ea typeface="方正风雅宋简体" panose="02000000000000000000" charset="-122"/>
                        </a:rPr>
                        <a:t>子网数</a:t>
                      </a:r>
                      <a:endParaRPr lang="zh-CN" sz="1600" b="1" dirty="0">
                        <a:solidFill>
                          <a:srgbClr val="133B5D"/>
                        </a:solidFill>
                        <a:effectLst/>
                        <a:latin typeface="方正风雅宋简体" panose="02000000000000000000" charset="-122"/>
                        <a:ea typeface="方正风雅宋简体" panose="02000000000000000000" charset="-122"/>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p>
                      <a:pPr algn="ctr">
                        <a:lnSpc>
                          <a:spcPct val="100000"/>
                        </a:lnSpc>
                        <a:spcAft>
                          <a:spcPts val="0"/>
                        </a:spcAft>
                      </a:pPr>
                      <a:r>
                        <a:rPr lang="zh-CN" sz="1600" b="1" dirty="0">
                          <a:solidFill>
                            <a:srgbClr val="133B5D"/>
                          </a:solidFill>
                          <a:effectLst/>
                          <a:latin typeface="方正风雅宋简体" panose="02000000000000000000" charset="-122"/>
                          <a:ea typeface="方正风雅宋简体" panose="02000000000000000000" charset="-122"/>
                        </a:rPr>
                        <a:t>每个子网的主机数</a:t>
                      </a:r>
                      <a:endParaRPr lang="zh-CN" sz="1600" b="1" dirty="0">
                        <a:solidFill>
                          <a:srgbClr val="133B5D"/>
                        </a:solidFill>
                        <a:effectLst/>
                        <a:latin typeface="方正风雅宋简体" panose="02000000000000000000" charset="-122"/>
                        <a:ea typeface="方正风雅宋简体" panose="02000000000000000000" charset="-122"/>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16865">
                <a:tc>
                  <a:txBody>
                    <a:bodyPr/>
                    <a:p>
                      <a:pPr algn="ctr">
                        <a:lnSpc>
                          <a:spcPct val="100000"/>
                        </a:lnSpc>
                        <a:spcAft>
                          <a:spcPts val="0"/>
                        </a:spcAft>
                        <a:buNone/>
                      </a:pPr>
                      <a:r>
                        <a:rPr lang="en-US" alt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1</a:t>
                      </a:r>
                      <a:endParaRPr lang="en-US" alt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buNone/>
                      </a:pPr>
                      <a:r>
                        <a:rPr lang="en-US" alt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255.255.128.0</a:t>
                      </a:r>
                      <a:endParaRPr lang="en-US" alt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buNone/>
                      </a:pPr>
                      <a:r>
                        <a:rPr lang="en-US" alt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alt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1</a:t>
                      </a:r>
                      <a:r>
                        <a:rPr lang="en-US" alt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endParaRPr lang="en-US" alt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buNone/>
                      </a:pPr>
                      <a:r>
                        <a:rPr lang="en-US" alt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alt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15</a:t>
                      </a:r>
                      <a:r>
                        <a:rPr lang="en-US" alt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-2=32766</a:t>
                      </a:r>
                      <a:endParaRPr lang="en-US" alt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6865">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255.255.192.0</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2</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=4</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14</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-2=16382</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6865">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3</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dirty="0">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255.255.224.0</a:t>
                      </a:r>
                      <a:endParaRPr lang="en-US" sz="1600" b="1" dirty="0">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3</a:t>
                      </a:r>
                      <a:r>
                        <a:rPr lang="en-US" sz="1600" b="1">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8</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13</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-2=8190</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6230">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4</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255.255.240.0</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4</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=16</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12</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-2=4094</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8135">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5</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255.255.248.0</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5</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=32</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11</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-2=2046</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6230">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6</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255.255.252.0</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6</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=64</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10</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-2=1022</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6865">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7</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255.255.254.0</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7</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=128</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9</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-2=510</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6865">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8</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255.255.255.0</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8</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=256</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8</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-2=254</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6865">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9</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255.255.255.128</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9</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=512</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7</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-2=126</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6865">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10</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255.255.255.192</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10</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=1024</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6</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-2=62</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7500">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11</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255.255.255.224</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11</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=2048</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5</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-2=30</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6230">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12</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255.255.255.240</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12</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=4096</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4</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-2=14</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6865">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13</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255.255.255.248</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13</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=8192</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3</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-2=6</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6865">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14</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p>
                      <a:pPr algn="ctr">
                        <a:lnSpc>
                          <a:spcPct val="100000"/>
                        </a:lnSpc>
                        <a:spcAft>
                          <a:spcPts val="0"/>
                        </a:spcAft>
                        <a:tabLst>
                          <a:tab pos="2637155" algn="ctr"/>
                          <a:tab pos="5274310" algn="r"/>
                          <a:tab pos="266700" algn="l"/>
                        </a:tabLs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255.255.255.252</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14</a:t>
                      </a:r>
                      <a:r>
                        <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=16382</a:t>
                      </a:r>
                      <a:endParaRPr lang="en-US" sz="1600" b="1">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1600" b="1" dirty="0">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a:t>
                      </a:r>
                      <a:r>
                        <a:rPr lang="en-US" sz="1600" b="1" baseline="30000" dirty="0">
                          <a:solidFill>
                            <a:srgbClr val="133B5D"/>
                          </a:solidFill>
                          <a:effectLst/>
                          <a:uFillTx/>
                          <a:latin typeface="Times New Roman" panose="02020603050405020304" pitchFamily="18" charset="0"/>
                          <a:ea typeface="黑体" panose="02010609060101010101" pitchFamily="2" charset="-122"/>
                          <a:cs typeface="Times New Roman" panose="02020603050405020304" pitchFamily="18" charset="0"/>
                        </a:rPr>
                        <a:t>2</a:t>
                      </a:r>
                      <a:r>
                        <a:rPr lang="en-US" sz="1600" b="1" dirty="0">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rPr>
                        <a:t>-2=2</a:t>
                      </a:r>
                      <a:endParaRPr lang="en-US" sz="1600" b="1" dirty="0">
                        <a:solidFill>
                          <a:srgbClr val="133B5D"/>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a:t>
            </a:r>
            <a:r>
              <a:rPr lang="en-US" altLang="zh-CN" sz="2800" b="1" dirty="0">
                <a:solidFill>
                  <a:schemeClr val="bg1"/>
                </a:solidFill>
                <a:latin typeface="造字工房言宋体" charset="-122"/>
                <a:ea typeface="造字工房言宋体" charset="-122"/>
                <a:sym typeface="Arial" panose="020B0604020202020204" pitchFamily="34" charset="0"/>
              </a:rPr>
              <a:t>4</a:t>
            </a:r>
            <a:r>
              <a:rPr lang="zh-CN" altLang="en-US" sz="2800" b="1" dirty="0">
                <a:solidFill>
                  <a:schemeClr val="bg1"/>
                </a:solidFill>
                <a:latin typeface="造字工房言宋体" charset="-122"/>
                <a:ea typeface="造字工房言宋体" charset="-122"/>
                <a:sym typeface="Arial" panose="020B0604020202020204" pitchFamily="34" charset="0"/>
              </a:rPr>
              <a:t>章   </a:t>
            </a:r>
            <a:r>
              <a:rPr lang="zh-CN" altLang="en-US" sz="2800" b="1" dirty="0">
                <a:solidFill>
                  <a:schemeClr val="bg1"/>
                </a:solidFill>
                <a:latin typeface="造字工房言宋体" charset="-122"/>
                <a:ea typeface="造字工房言宋体" charset="-122"/>
                <a:sym typeface="Arial" panose="020B0604020202020204" pitchFamily="34" charset="0"/>
              </a:rPr>
              <a:t>网络层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865352" y="1640801"/>
            <a:ext cx="5477156" cy="3599179"/>
            <a:chOff x="6864" y="4869"/>
            <a:chExt cx="7426" cy="3897"/>
          </a:xfrm>
        </p:grpSpPr>
        <p:cxnSp>
          <p:nvCxnSpPr>
            <p:cNvPr id="47" name="直接连接符 46"/>
            <p:cNvCxnSpPr/>
            <p:nvPr>
              <p:custDataLst>
                <p:tags r:id="rId3"/>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4"/>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5"/>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6"/>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7"/>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8"/>
              </p:custDataLst>
            </p:nvPr>
          </p:nvSpPr>
          <p:spPr>
            <a:xfrm>
              <a:off x="6864" y="4869"/>
              <a:ext cx="3788" cy="3897"/>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9"/>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0"/>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1"/>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2"/>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3"/>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 </a:t>
              </a:r>
              <a:r>
                <a:rPr lang="zh-CN" altLang="en-US" sz="2400">
                  <a:solidFill>
                    <a:schemeClr val="bg1"/>
                  </a:solidFill>
                  <a:latin typeface="造字工房言宋体" charset="-122"/>
                  <a:ea typeface="造字工房言宋体" charset="-122"/>
                  <a:cs typeface="造字工房言宋体" charset="-122"/>
                  <a:sym typeface="+mn-ea"/>
                </a:rPr>
                <a:t>分类的</a:t>
              </a:r>
              <a:r>
                <a:rPr lang="en-US" altLang="zh-CN" sz="2400">
                  <a:solidFill>
                    <a:schemeClr val="bg1"/>
                  </a:solidFill>
                  <a:latin typeface="造字工房言宋体" charset="-122"/>
                  <a:ea typeface="造字工房言宋体" charset="-122"/>
                  <a:cs typeface="造字工房言宋体" charset="-122"/>
                  <a:sym typeface="+mn-ea"/>
                </a:rPr>
                <a:t>IP</a:t>
              </a:r>
              <a:r>
                <a:rPr lang="zh-CN" altLang="en-US" sz="2400">
                  <a:solidFill>
                    <a:schemeClr val="bg1"/>
                  </a:solidFill>
                  <a:latin typeface="造字工房言宋体" charset="-122"/>
                  <a:ea typeface="造字工房言宋体" charset="-122"/>
                  <a:cs typeface="造字工房言宋体" charset="-122"/>
                  <a:sym typeface="+mn-ea"/>
                </a:rPr>
                <a:t>地址</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4"/>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4.2 ARP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5"/>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90000"/>
            </a:bodyPr>
            <a:p>
              <a:pPr algn="ctr">
                <a:lnSpc>
                  <a:spcPct val="120000"/>
                </a:lnSpc>
              </a:pPr>
              <a:r>
                <a:rPr lang="en-US" altLang="zh-CN" sz="2400" b="1">
                  <a:solidFill>
                    <a:schemeClr val="bg1"/>
                  </a:solidFill>
                  <a:latin typeface="造字工房言宋体" charset="-122"/>
                  <a:ea typeface="造字工房言宋体" charset="-122"/>
                  <a:cs typeface="Times New Roman" panose="02020603050405020304" pitchFamily="18" charset="0"/>
                  <a:sym typeface="+mn-ea"/>
                </a:rPr>
                <a:t>4.3IP</a:t>
              </a:r>
              <a:r>
                <a:rPr lang="zh-CN" altLang="en-US" sz="2400" b="1">
                  <a:solidFill>
                    <a:schemeClr val="bg1"/>
                  </a:solidFill>
                  <a:latin typeface="造字工房言宋体" charset="-122"/>
                  <a:ea typeface="造字工房言宋体" charset="-122"/>
                  <a:cs typeface="Times New Roman" panose="02020603050405020304" pitchFamily="18" charset="0"/>
                  <a:sym typeface="+mn-ea"/>
                </a:rPr>
                <a:t>数据报格式</a:t>
              </a:r>
              <a:endParaRPr lang="zh-CN" altLang="en-US" sz="2400" b="1">
                <a:solidFill>
                  <a:schemeClr val="bg1"/>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6"/>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4.4ICMP</a:t>
              </a:r>
              <a:endParaRPr lang="en-US" altLang="zh-CN" sz="2400" b="1">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7"/>
              </p:custDataLst>
            </p:nvPr>
          </p:nvSpPr>
          <p:spPr>
            <a:xfrm>
              <a:off x="10926" y="7903"/>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accent5"/>
                  </a:solidFill>
                  <a:latin typeface="Times New Roman" panose="02020603050405020304" pitchFamily="18" charset="0"/>
                  <a:ea typeface="造字工房言宋体" charset="-122"/>
                  <a:cs typeface="Times New Roman" panose="02020603050405020304" pitchFamily="18" charset="0"/>
                  <a:sym typeface="+mn-ea"/>
                </a:rPr>
                <a:t>4.5 </a:t>
              </a:r>
              <a:r>
                <a:rPr lang="zh-CN" altLang="en-US" sz="2400" b="1">
                  <a:solidFill>
                    <a:schemeClr val="accent5"/>
                  </a:solidFill>
                  <a:latin typeface="Times New Roman" panose="02020603050405020304" pitchFamily="18" charset="0"/>
                  <a:ea typeface="造字工房言宋体" charset="-122"/>
                  <a:cs typeface="Times New Roman" panose="02020603050405020304" pitchFamily="18" charset="0"/>
                  <a:sym typeface="+mn-ea"/>
                </a:rPr>
                <a:t>划分子网</a:t>
              </a:r>
              <a:endParaRPr lang="zh-CN" altLang="en-US" sz="2400" b="1">
                <a:solidFill>
                  <a:schemeClr val="accent5"/>
                </a:solidFill>
                <a:latin typeface="Times New Roman" panose="02020603050405020304" pitchFamily="18" charset="0"/>
                <a:ea typeface="造字工房言宋体" charset="-122"/>
                <a:cs typeface="Times New Roman" panose="02020603050405020304" pitchFamily="18" charset="0"/>
                <a:sym typeface="+mn-ea"/>
              </a:endParaRPr>
            </a:p>
          </p:txBody>
        </p:sp>
        <p:sp>
          <p:nvSpPr>
            <p:cNvPr id="11" name="椭圆 10"/>
            <p:cNvSpPr/>
            <p:nvPr>
              <p:custDataLst>
                <p:tags r:id="rId18"/>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9"/>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0"/>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1"/>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2"/>
              </p:custDataLst>
            </p:nvPr>
          </p:nvSpPr>
          <p:spPr>
            <a:xfrm>
              <a:off x="10869" y="8106"/>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3"/>
            <a:stretch>
              <a:fillRect/>
            </a:stretch>
          </p:blipFill>
          <p:spPr>
            <a:xfrm>
              <a:off x="6864" y="5579"/>
              <a:ext cx="3788" cy="1965"/>
            </a:xfrm>
            <a:prstGeom prst="rect">
              <a:avLst/>
            </a:prstGeom>
          </p:spPr>
        </p:pic>
      </p:grpSp>
      <p:sp>
        <p:nvSpPr>
          <p:cNvPr id="14" name="圆角矩形 18"/>
          <p:cNvSpPr/>
          <p:nvPr>
            <p:custDataLst>
              <p:tags r:id="rId24"/>
            </p:custDataLst>
          </p:nvPr>
        </p:nvSpPr>
        <p:spPr>
          <a:xfrm>
            <a:off x="6666770" y="1922201"/>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4.6</a:t>
            </a:r>
            <a:r>
              <a:rPr lang="zh-CN" altLang="zh-CN" sz="2400">
                <a:solidFill>
                  <a:schemeClr val="bg1"/>
                </a:solidFill>
                <a:latin typeface="造字工房言宋体" charset="-122"/>
                <a:ea typeface="造字工房言宋体" charset="-122"/>
                <a:cs typeface="造字工房言宋体" charset="-122"/>
                <a:sym typeface="+mn-ea"/>
              </a:rPr>
              <a:t> 构造超网</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5" name="圆角矩形 45"/>
          <p:cNvSpPr/>
          <p:nvPr>
            <p:custDataLst>
              <p:tags r:id="rId25"/>
            </p:custDataLst>
          </p:nvPr>
        </p:nvSpPr>
        <p:spPr>
          <a:xfrm>
            <a:off x="6666770" y="2544692"/>
            <a:ext cx="2479693" cy="484878"/>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4.7 </a:t>
            </a:r>
            <a:r>
              <a:rPr lang="zh-CN" altLang="en-US" sz="2400">
                <a:solidFill>
                  <a:schemeClr val="bg1"/>
                </a:solidFill>
                <a:latin typeface="造字工房言宋体" charset="-122"/>
                <a:ea typeface="造字工房言宋体" charset="-122"/>
                <a:cs typeface="造字工房言宋体" charset="-122"/>
                <a:sym typeface="+mn-ea"/>
              </a:rPr>
              <a:t>路由器</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6" name="圆角矩形 53"/>
          <p:cNvSpPr/>
          <p:nvPr>
            <p:custDataLst>
              <p:tags r:id="rId26"/>
            </p:custDataLst>
          </p:nvPr>
        </p:nvSpPr>
        <p:spPr>
          <a:xfrm>
            <a:off x="6666770" y="3168107"/>
            <a:ext cx="2480430" cy="484878"/>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Times New Roman" panose="02020603050405020304" pitchFamily="18" charset="0"/>
                <a:sym typeface="+mn-ea"/>
              </a:rPr>
              <a:t>4.8 RIP</a:t>
            </a:r>
            <a:endParaRPr lang="zh-CN" altLang="en-US" sz="2400">
              <a:solidFill>
                <a:schemeClr val="bg1"/>
              </a:solidFill>
              <a:latin typeface="造字工房言宋体" charset="-122"/>
              <a:ea typeface="造字工房言宋体" charset="-122"/>
              <a:cs typeface="Times New Roman" panose="02020603050405020304" pitchFamily="18" charset="0"/>
              <a:sym typeface="+mn-ea"/>
            </a:endParaRPr>
          </a:p>
        </p:txBody>
      </p:sp>
      <p:sp>
        <p:nvSpPr>
          <p:cNvPr id="17" name="圆角矩形 61"/>
          <p:cNvSpPr/>
          <p:nvPr>
            <p:custDataLst>
              <p:tags r:id="rId27"/>
            </p:custDataLst>
          </p:nvPr>
        </p:nvSpPr>
        <p:spPr>
          <a:xfrm>
            <a:off x="6666770" y="3790597"/>
            <a:ext cx="2481168" cy="484878"/>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4.9 OSPF</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9" name="圆角矩形 69"/>
          <p:cNvSpPr/>
          <p:nvPr>
            <p:custDataLst>
              <p:tags r:id="rId28"/>
            </p:custDataLst>
          </p:nvPr>
        </p:nvSpPr>
        <p:spPr>
          <a:xfrm>
            <a:off x="6666770" y="4438488"/>
            <a:ext cx="2479693" cy="484878"/>
          </a:xfrm>
          <a:prstGeom prst="roundRect">
            <a:avLst>
              <a:gd name="adj" fmla="val 7973"/>
            </a:avLst>
          </a:prstGeom>
          <a:solidFill>
            <a:schemeClr val="accent2">
              <a:lumMod val="60000"/>
              <a:lumOff val="40000"/>
            </a:schemeClr>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4.10 VPN</a:t>
            </a:r>
            <a:r>
              <a:rPr lang="zh-CN" altLang="en-US" sz="2400">
                <a:solidFill>
                  <a:schemeClr val="bg1"/>
                </a:solidFill>
                <a:latin typeface="造字工房言宋体" charset="-122"/>
                <a:ea typeface="造字工房言宋体" charset="-122"/>
                <a:cs typeface="造字工房言宋体" charset="-122"/>
                <a:sym typeface="+mn-ea"/>
              </a:rPr>
              <a:t>和</a:t>
            </a:r>
            <a:r>
              <a:rPr lang="en-US" altLang="zh-CN" sz="2400">
                <a:solidFill>
                  <a:schemeClr val="bg1"/>
                </a:solidFill>
                <a:latin typeface="造字工房言宋体" charset="-122"/>
                <a:ea typeface="造字工房言宋体" charset="-122"/>
                <a:cs typeface="造字工房言宋体" charset="-122"/>
                <a:sym typeface="+mn-ea"/>
              </a:rPr>
              <a:t>NAT</a:t>
            </a:r>
            <a:endParaRPr lang="zh-CN" altLang="en-US"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2"/>
          <p:cNvSpPr>
            <a:spLocks noGrp="1" noChangeArrowheads="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CLASS  C</a:t>
            </a:r>
            <a:r>
              <a:rPr lang="zh-CN" altLang="zh-CN" b="1" dirty="0">
                <a:latin typeface="Times New Roman" panose="02020603050405020304" pitchFamily="18" charset="0"/>
                <a:ea typeface="黑体" panose="02010609060101010101" pitchFamily="2" charset="-122"/>
                <a:cs typeface="Times New Roman" panose="02020603050405020304" pitchFamily="18" charset="0"/>
                <a:sym typeface="+mn-ea"/>
              </a:rPr>
              <a:t>（使用固定长度子网）</a:t>
            </a:r>
            <a:endParaRPr lang="en-US" altLang="zh-CN">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2245360" y="5805170"/>
            <a:ext cx="6099810" cy="368300"/>
          </a:xfrm>
          <a:prstGeom prst="rect">
            <a:avLst/>
          </a:prstGeom>
          <a:noFill/>
        </p:spPr>
        <p:txBody>
          <a:bodyPr wrap="none" rtlCol="0" anchor="t">
            <a:spAutoFit/>
          </a:bodyPr>
          <a:p>
            <a:r>
              <a:rPr lang="zh-CN"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mn-ea"/>
              </a:rPr>
              <a:t>表中的“子网号的位数”中为什么没有</a:t>
            </a:r>
            <a:r>
              <a:rPr lang="en-US"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mn-ea"/>
              </a:rPr>
              <a:t>7 </a:t>
            </a:r>
            <a:r>
              <a:rPr lang="zh-CN"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mn-ea"/>
              </a:rPr>
              <a:t>和</a:t>
            </a:r>
            <a:r>
              <a:rPr lang="en-US"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mn-ea"/>
              </a:rPr>
              <a:t> 8 </a:t>
            </a:r>
            <a:r>
              <a:rPr lang="zh-CN"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mn-ea"/>
              </a:rPr>
              <a:t>这两种情况？</a:t>
            </a:r>
            <a:endParaRPr lang="zh-CN" altLang="en-US"/>
          </a:p>
        </p:txBody>
      </p:sp>
      <p:graphicFrame>
        <p:nvGraphicFramePr>
          <p:cNvPr id="4" name="表格 3"/>
          <p:cNvGraphicFramePr>
            <a:graphicFrameLocks noGrp="1"/>
          </p:cNvGraphicFramePr>
          <p:nvPr>
            <p:custDataLst>
              <p:tags r:id="rId1"/>
            </p:custDataLst>
          </p:nvPr>
        </p:nvGraphicFramePr>
        <p:xfrm>
          <a:off x="272415" y="1699895"/>
          <a:ext cx="9571990" cy="3890010"/>
        </p:xfrm>
        <a:graphic>
          <a:graphicData uri="http://schemas.openxmlformats.org/drawingml/2006/table">
            <a:tbl>
              <a:tblPr>
                <a:tableStyleId>{5C22544A-7EE6-4342-B048-85BDC9FD1C3A}</a:tableStyleId>
              </a:tblPr>
              <a:tblGrid>
                <a:gridCol w="2058670"/>
                <a:gridCol w="2921635"/>
                <a:gridCol w="1945640"/>
                <a:gridCol w="2646045"/>
              </a:tblGrid>
              <a:tr h="731520">
                <a:tc>
                  <a:txBody>
                    <a:bodyPr/>
                    <a:p>
                      <a:pPr algn="ctr">
                        <a:lnSpc>
                          <a:spcPct val="100000"/>
                        </a:lnSpc>
                        <a:spcAft>
                          <a:spcPts val="0"/>
                        </a:spcAft>
                      </a:pPr>
                      <a:r>
                        <a:rPr lang="zh-CN" sz="2400" b="1" dirty="0">
                          <a:solidFill>
                            <a:srgbClr val="133B5D"/>
                          </a:solidFill>
                          <a:effectLst/>
                          <a:latin typeface="方正风雅宋简体" panose="02000000000000000000" charset="-122"/>
                          <a:ea typeface="方正风雅宋简体" panose="02000000000000000000" charset="-122"/>
                        </a:rPr>
                        <a:t>子网号的位数</a:t>
                      </a:r>
                      <a:endParaRPr lang="zh-CN" sz="2400" b="1" dirty="0">
                        <a:solidFill>
                          <a:srgbClr val="133B5D"/>
                        </a:solidFill>
                        <a:effectLst/>
                        <a:latin typeface="方正风雅宋简体" panose="02000000000000000000" charset="-122"/>
                        <a:ea typeface="方正风雅宋简体" panose="02000000000000000000" charset="-122"/>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p>
                      <a:pPr algn="ctr">
                        <a:lnSpc>
                          <a:spcPct val="100000"/>
                        </a:lnSpc>
                        <a:spcAft>
                          <a:spcPts val="0"/>
                        </a:spcAft>
                      </a:pPr>
                      <a:r>
                        <a:rPr lang="zh-CN" sz="2400" b="1" dirty="0">
                          <a:solidFill>
                            <a:srgbClr val="133B5D"/>
                          </a:solidFill>
                          <a:effectLst/>
                          <a:latin typeface="方正风雅宋简体" panose="02000000000000000000" charset="-122"/>
                          <a:ea typeface="方正风雅宋简体" panose="02000000000000000000" charset="-122"/>
                        </a:rPr>
                        <a:t>子网掩码</a:t>
                      </a:r>
                      <a:endParaRPr lang="zh-CN" sz="2400" b="1" dirty="0">
                        <a:solidFill>
                          <a:srgbClr val="133B5D"/>
                        </a:solidFill>
                        <a:effectLst/>
                        <a:latin typeface="方正风雅宋简体" panose="02000000000000000000" charset="-122"/>
                        <a:ea typeface="方正风雅宋简体" panose="02000000000000000000" charset="-122"/>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p>
                      <a:pPr algn="ctr">
                        <a:lnSpc>
                          <a:spcPct val="100000"/>
                        </a:lnSpc>
                        <a:spcAft>
                          <a:spcPts val="0"/>
                        </a:spcAft>
                      </a:pPr>
                      <a:r>
                        <a:rPr lang="zh-CN" sz="2400" b="1" dirty="0">
                          <a:solidFill>
                            <a:srgbClr val="133B5D"/>
                          </a:solidFill>
                          <a:effectLst/>
                          <a:latin typeface="方正风雅宋简体" panose="02000000000000000000" charset="-122"/>
                          <a:ea typeface="方正风雅宋简体" panose="02000000000000000000" charset="-122"/>
                        </a:rPr>
                        <a:t>子网数</a:t>
                      </a:r>
                      <a:endParaRPr lang="zh-CN" sz="2400" b="1" dirty="0">
                        <a:solidFill>
                          <a:srgbClr val="133B5D"/>
                        </a:solidFill>
                        <a:effectLst/>
                        <a:latin typeface="方正风雅宋简体" panose="02000000000000000000" charset="-122"/>
                        <a:ea typeface="方正风雅宋简体" panose="02000000000000000000" charset="-122"/>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p>
                      <a:pPr algn="ctr">
                        <a:lnSpc>
                          <a:spcPct val="100000"/>
                        </a:lnSpc>
                        <a:spcAft>
                          <a:spcPts val="0"/>
                        </a:spcAft>
                      </a:pPr>
                      <a:r>
                        <a:rPr lang="zh-CN" sz="2400" b="1" dirty="0">
                          <a:solidFill>
                            <a:srgbClr val="133B5D"/>
                          </a:solidFill>
                          <a:effectLst/>
                          <a:latin typeface="方正风雅宋简体" panose="02000000000000000000" charset="-122"/>
                          <a:ea typeface="方正风雅宋简体" panose="02000000000000000000" charset="-122"/>
                        </a:rPr>
                        <a:t>每个子网的主机数</a:t>
                      </a:r>
                      <a:endParaRPr lang="zh-CN" sz="2400" b="1" dirty="0">
                        <a:solidFill>
                          <a:srgbClr val="133B5D"/>
                        </a:solidFill>
                        <a:effectLst/>
                        <a:latin typeface="方正风雅宋简体" panose="02000000000000000000" charset="-122"/>
                        <a:ea typeface="方正风雅宋简体" panose="02000000000000000000" charset="-122"/>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26415">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1</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255.255.255.128</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r>
                        <a:rPr lang="en-US" sz="2400" b="0" baseline="30000">
                          <a:solidFill>
                            <a:srgbClr val="133B5D"/>
                          </a:solidFill>
                          <a:effectLst/>
                          <a:uFillTx/>
                          <a:latin typeface="Times New Roman Regular" panose="02020603050405020304" charset="0"/>
                          <a:ea typeface="造字工房言宋体" charset="-122"/>
                          <a:cs typeface="Times New Roman Regular" panose="02020603050405020304" charset="0"/>
                        </a:rPr>
                        <a:t>1</a:t>
                      </a: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r>
                        <a:rPr lang="en-US" sz="2400" b="0" baseline="30000">
                          <a:solidFill>
                            <a:srgbClr val="133B5D"/>
                          </a:solidFill>
                          <a:effectLst/>
                          <a:uFillTx/>
                          <a:latin typeface="Times New Roman Regular" panose="02020603050405020304" charset="0"/>
                          <a:ea typeface="造字工房言宋体" charset="-122"/>
                          <a:cs typeface="Times New Roman Regular" panose="02020603050405020304" charset="0"/>
                        </a:rPr>
                        <a:t>7</a:t>
                      </a: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-2=126</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6415">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255.255.255.192</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r>
                        <a:rPr lang="en-US" sz="2400" b="0" baseline="30000">
                          <a:solidFill>
                            <a:srgbClr val="133B5D"/>
                          </a:solidFill>
                          <a:effectLst/>
                          <a:uFillTx/>
                          <a:latin typeface="Times New Roman Regular" panose="02020603050405020304" charset="0"/>
                          <a:ea typeface="造字工房言宋体" charset="-122"/>
                          <a:cs typeface="Times New Roman Regular" panose="02020603050405020304" charset="0"/>
                        </a:rPr>
                        <a:t>2</a:t>
                      </a: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=4</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r>
                        <a:rPr lang="en-US" sz="2400" b="0" baseline="30000">
                          <a:solidFill>
                            <a:srgbClr val="133B5D"/>
                          </a:solidFill>
                          <a:effectLst/>
                          <a:uFillTx/>
                          <a:latin typeface="Times New Roman Regular" panose="02020603050405020304" charset="0"/>
                          <a:ea typeface="造字工房言宋体" charset="-122"/>
                          <a:cs typeface="Times New Roman Regular" panose="02020603050405020304" charset="0"/>
                        </a:rPr>
                        <a:t>6</a:t>
                      </a: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-2=62</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6415">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3</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255.255.255.224</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r>
                        <a:rPr lang="en-US" sz="2400" b="0" baseline="30000">
                          <a:solidFill>
                            <a:srgbClr val="133B5D"/>
                          </a:solidFill>
                          <a:effectLst/>
                          <a:uFillTx/>
                          <a:latin typeface="Times New Roman Regular" panose="02020603050405020304" charset="0"/>
                          <a:ea typeface="造字工房言宋体" charset="-122"/>
                          <a:cs typeface="Times New Roman Regular" panose="02020603050405020304" charset="0"/>
                        </a:rPr>
                        <a:t>3</a:t>
                      </a: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=8</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r>
                        <a:rPr lang="en-US" sz="2400" b="0" baseline="30000">
                          <a:solidFill>
                            <a:srgbClr val="133B5D"/>
                          </a:solidFill>
                          <a:effectLst/>
                          <a:uFillTx/>
                          <a:latin typeface="Times New Roman Regular" panose="02020603050405020304" charset="0"/>
                          <a:ea typeface="造字工房言宋体" charset="-122"/>
                          <a:cs typeface="Times New Roman Regular" panose="02020603050405020304" charset="0"/>
                        </a:rPr>
                        <a:t>5</a:t>
                      </a: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-2=30</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6415">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4</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255.255.255.240</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r>
                        <a:rPr lang="en-US" sz="2400" b="0" baseline="30000">
                          <a:solidFill>
                            <a:srgbClr val="133B5D"/>
                          </a:solidFill>
                          <a:effectLst/>
                          <a:uFillTx/>
                          <a:latin typeface="Times New Roman Regular" panose="02020603050405020304" charset="0"/>
                          <a:ea typeface="造字工房言宋体" charset="-122"/>
                          <a:cs typeface="Times New Roman Regular" panose="02020603050405020304" charset="0"/>
                        </a:rPr>
                        <a:t>4</a:t>
                      </a: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=16</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r>
                        <a:rPr lang="en-US" sz="2400" b="0" baseline="30000">
                          <a:solidFill>
                            <a:srgbClr val="133B5D"/>
                          </a:solidFill>
                          <a:effectLst/>
                          <a:uFillTx/>
                          <a:latin typeface="Times New Roman Regular" panose="02020603050405020304" charset="0"/>
                          <a:ea typeface="造字工房言宋体" charset="-122"/>
                          <a:cs typeface="Times New Roman Regular" panose="02020603050405020304" charset="0"/>
                        </a:rPr>
                        <a:t>4</a:t>
                      </a: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-2=14</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6415">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5</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255.255.255.248</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r>
                        <a:rPr lang="en-US" sz="2400" b="0" baseline="30000">
                          <a:solidFill>
                            <a:srgbClr val="133B5D"/>
                          </a:solidFill>
                          <a:effectLst/>
                          <a:uFillTx/>
                          <a:latin typeface="Times New Roman Regular" panose="02020603050405020304" charset="0"/>
                          <a:ea typeface="造字工房言宋体" charset="-122"/>
                          <a:cs typeface="Times New Roman Regular" panose="02020603050405020304" charset="0"/>
                        </a:rPr>
                        <a:t>5</a:t>
                      </a: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=32</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r>
                        <a:rPr lang="en-US" sz="2400" b="0" baseline="30000">
                          <a:solidFill>
                            <a:srgbClr val="133B5D"/>
                          </a:solidFill>
                          <a:effectLst/>
                          <a:uFillTx/>
                          <a:latin typeface="Times New Roman Regular" panose="02020603050405020304" charset="0"/>
                          <a:ea typeface="造字工房言宋体" charset="-122"/>
                          <a:cs typeface="Times New Roman Regular" panose="02020603050405020304" charset="0"/>
                        </a:rPr>
                        <a:t>3</a:t>
                      </a: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-2=6</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6415">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6</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p>
                      <a:pPr algn="ctr">
                        <a:lnSpc>
                          <a:spcPct val="100000"/>
                        </a:lnSpc>
                        <a:spcAft>
                          <a:spcPts val="0"/>
                        </a:spcAft>
                        <a:tabLst>
                          <a:tab pos="2637155" algn="ctr"/>
                          <a:tab pos="5274310" algn="r"/>
                          <a:tab pos="266700" algn="l"/>
                        </a:tabLs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255.255.255.252</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2</a:t>
                      </a:r>
                      <a:r>
                        <a:rPr lang="en-US" sz="2400" b="0" baseline="30000">
                          <a:solidFill>
                            <a:srgbClr val="133B5D"/>
                          </a:solidFill>
                          <a:effectLst/>
                          <a:uFillTx/>
                          <a:latin typeface="Times New Roman Regular" panose="02020603050405020304" charset="0"/>
                          <a:ea typeface="造字工房言宋体" charset="-122"/>
                          <a:cs typeface="Times New Roman Regular" panose="02020603050405020304" charset="0"/>
                        </a:rPr>
                        <a:t>6</a:t>
                      </a:r>
                      <a:r>
                        <a:rPr lang="en-US" sz="2400" b="0">
                          <a:solidFill>
                            <a:srgbClr val="133B5D"/>
                          </a:solidFill>
                          <a:effectLst/>
                          <a:latin typeface="Times New Roman Regular" panose="02020603050405020304" charset="0"/>
                          <a:ea typeface="造字工房言宋体" charset="-122"/>
                          <a:cs typeface="Times New Roman Regular" panose="02020603050405020304" charset="0"/>
                        </a:rPr>
                        <a:t>=64</a:t>
                      </a:r>
                      <a:endParaRPr lang="en-US" sz="2400" b="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p>
                      <a:pPr algn="ctr">
                        <a:lnSpc>
                          <a:spcPct val="100000"/>
                        </a:lnSpc>
                        <a:spcAft>
                          <a:spcPts val="0"/>
                        </a:spcAft>
                      </a:pPr>
                      <a:r>
                        <a:rPr lang="en-US" sz="2400" b="0" dirty="0">
                          <a:solidFill>
                            <a:srgbClr val="133B5D"/>
                          </a:solidFill>
                          <a:effectLst/>
                          <a:latin typeface="Times New Roman Regular" panose="02020603050405020304" charset="0"/>
                          <a:ea typeface="造字工房言宋体" charset="-122"/>
                          <a:cs typeface="Times New Roman Regular" panose="02020603050405020304" charset="0"/>
                        </a:rPr>
                        <a:t>2</a:t>
                      </a:r>
                      <a:r>
                        <a:rPr lang="en-US" sz="2400" b="0" baseline="30000" dirty="0">
                          <a:solidFill>
                            <a:srgbClr val="133B5D"/>
                          </a:solidFill>
                          <a:effectLst/>
                          <a:uFillTx/>
                          <a:latin typeface="Times New Roman Regular" panose="02020603050405020304" charset="0"/>
                          <a:ea typeface="造字工房言宋体" charset="-122"/>
                          <a:cs typeface="Times New Roman Regular" panose="02020603050405020304" charset="0"/>
                        </a:rPr>
                        <a:t>2</a:t>
                      </a:r>
                      <a:r>
                        <a:rPr lang="en-US" sz="2400" b="0" dirty="0">
                          <a:solidFill>
                            <a:srgbClr val="133B5D"/>
                          </a:solidFill>
                          <a:effectLst/>
                          <a:latin typeface="Times New Roman Regular" panose="02020603050405020304" charset="0"/>
                          <a:ea typeface="造字工房言宋体" charset="-122"/>
                          <a:cs typeface="Times New Roman Regular" panose="02020603050405020304" charset="0"/>
                        </a:rPr>
                        <a:t>-2=2</a:t>
                      </a:r>
                      <a:endParaRPr lang="en-US" sz="2400" b="0" dirty="0">
                        <a:solidFill>
                          <a:srgbClr val="133B5D"/>
                        </a:solidFill>
                        <a:effectLst/>
                        <a:latin typeface="Times New Roman Regular" panose="02020603050405020304" charset="0"/>
                        <a:ea typeface="造字工房言宋体" charset="-122"/>
                        <a:cs typeface="Times New Roman Regular" panose="02020603050405020304" charset="0"/>
                      </a:endParaRPr>
                    </a:p>
                  </a:txBody>
                  <a:tcPr marL="68580" marR="68580" marT="0" marB="0" anchor="ctr" anchorCtr="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93" name="Freeform 57"/>
          <p:cNvSpPr/>
          <p:nvPr/>
        </p:nvSpPr>
        <p:spPr bwMode="auto">
          <a:xfrm>
            <a:off x="6610880" y="2132014"/>
            <a:ext cx="1325960" cy="306387"/>
          </a:xfrm>
          <a:custGeom>
            <a:avLst/>
            <a:gdLst>
              <a:gd name="T0" fmla="*/ 181 w 771"/>
              <a:gd name="T1" fmla="*/ 0 h 181"/>
              <a:gd name="T2" fmla="*/ 589 w 771"/>
              <a:gd name="T3" fmla="*/ 0 h 181"/>
              <a:gd name="T4" fmla="*/ 771 w 771"/>
              <a:gd name="T5" fmla="*/ 181 h 181"/>
              <a:gd name="T6" fmla="*/ 0 w 771"/>
              <a:gd name="T7" fmla="*/ 181 h 181"/>
              <a:gd name="T8" fmla="*/ 181 w 771"/>
              <a:gd name="T9" fmla="*/ 0 h 181"/>
            </a:gdLst>
            <a:ahLst/>
            <a:cxnLst>
              <a:cxn ang="0">
                <a:pos x="T0" y="T1"/>
              </a:cxn>
              <a:cxn ang="0">
                <a:pos x="T2" y="T3"/>
              </a:cxn>
              <a:cxn ang="0">
                <a:pos x="T4" y="T5"/>
              </a:cxn>
              <a:cxn ang="0">
                <a:pos x="T6" y="T7"/>
              </a:cxn>
              <a:cxn ang="0">
                <a:pos x="T8" y="T9"/>
              </a:cxn>
            </a:cxnLst>
            <a:rect l="0" t="0" r="r" b="b"/>
            <a:pathLst>
              <a:path w="771" h="181">
                <a:moveTo>
                  <a:pt x="181" y="0"/>
                </a:moveTo>
                <a:lnTo>
                  <a:pt x="589" y="0"/>
                </a:lnTo>
                <a:lnTo>
                  <a:pt x="771" y="181"/>
                </a:lnTo>
                <a:lnTo>
                  <a:pt x="0" y="181"/>
                </a:lnTo>
                <a:lnTo>
                  <a:pt x="181" y="0"/>
                </a:lnTo>
                <a:close/>
              </a:path>
            </a:pathLst>
          </a:custGeom>
          <a:solidFill>
            <a:srgbClr val="66FF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79" name="Rectangle 43"/>
          <p:cNvSpPr>
            <a:spLocks noChangeArrowheads="1"/>
          </p:cNvSpPr>
          <p:nvPr/>
        </p:nvSpPr>
        <p:spPr bwMode="auto">
          <a:xfrm>
            <a:off x="3812779" y="3794127"/>
            <a:ext cx="3109383" cy="349250"/>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85" name="Text Box 49"/>
          <p:cNvSpPr txBox="1">
            <a:spLocks noChangeArrowheads="1"/>
          </p:cNvSpPr>
          <p:nvPr/>
        </p:nvSpPr>
        <p:spPr bwMode="auto">
          <a:xfrm>
            <a:off x="4347633" y="3810000"/>
            <a:ext cx="36599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141       .        14        .        </a:t>
            </a:r>
            <a:r>
              <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0 1 0 0 0 0 0 0 </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72" name="Rectangle 36"/>
          <p:cNvSpPr>
            <a:spLocks noChangeArrowheads="1"/>
          </p:cNvSpPr>
          <p:nvPr/>
        </p:nvSpPr>
        <p:spPr bwMode="auto">
          <a:xfrm>
            <a:off x="3812779" y="3084513"/>
            <a:ext cx="3109383" cy="342900"/>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77" name="Rectangle 41"/>
          <p:cNvSpPr>
            <a:spLocks noChangeArrowheads="1"/>
          </p:cNvSpPr>
          <p:nvPr/>
        </p:nvSpPr>
        <p:spPr bwMode="auto">
          <a:xfrm>
            <a:off x="3786982" y="3068639"/>
            <a:ext cx="421589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1 1 1 1 1 1 1 1       1 1 1 1 1 1 1 1</a:t>
            </a:r>
            <a:r>
              <a:rPr kumimoji="1" lang="en-US" altLang="zh-CN" sz="1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1 1 0 0 0 0 0 0</a:t>
            </a:r>
            <a:endPar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38" name="Rectangle 2"/>
          <p:cNvSpPr>
            <a:spLocks noGrp="1" noChangeArrowheads="1"/>
          </p:cNvSpPr>
          <p:nvPr>
            <p:ph type="title" idx="4294967295"/>
          </p:nvPr>
        </p:nvSpPr>
        <p:spPr>
          <a:xfrm>
            <a:off x="488950" y="115888"/>
            <a:ext cx="9417050" cy="1055687"/>
          </a:xfrm>
          <a:solidFill>
            <a:srgbClr val="FFFFCC"/>
          </a:solidFill>
          <a:ln>
            <a:solidFill>
              <a:srgbClr val="333399"/>
            </a:solidFill>
            <a:miter lim="800000"/>
          </a:ln>
          <a:effectLst>
            <a:outerShdw dist="35921" dir="2700000" algn="ctr" rotWithShape="0">
              <a:schemeClr val="bg2"/>
            </a:outerShdw>
          </a:effectLst>
        </p:spPr>
        <p:txBody>
          <a:bodyPr/>
          <a:lstStyle/>
          <a:p>
            <a:pPr algn="ctr"/>
            <a:r>
              <a:rPr lang="en-US" altLang="zh-CN" sz="3200" dirty="0">
                <a:solidFill>
                  <a:srgbClr val="0000CC"/>
                </a:solidFill>
                <a:latin typeface="Times New Roman" panose="02020603050405020304" pitchFamily="18" charset="0"/>
                <a:cs typeface="Times New Roman" panose="02020603050405020304" pitchFamily="18" charset="0"/>
              </a:rPr>
              <a:t>【</a:t>
            </a:r>
            <a:r>
              <a:rPr lang="zh-CN" altLang="en-US" sz="3200" dirty="0">
                <a:solidFill>
                  <a:srgbClr val="0000CC"/>
                </a:solidFill>
                <a:latin typeface="Times New Roman" panose="02020603050405020304" pitchFamily="18" charset="0"/>
                <a:cs typeface="Times New Roman" panose="02020603050405020304" pitchFamily="18" charset="0"/>
              </a:rPr>
              <a:t>例</a:t>
            </a:r>
            <a:r>
              <a:rPr lang="en-US" altLang="zh-CN" sz="3200" dirty="0">
                <a:solidFill>
                  <a:srgbClr val="0000CC"/>
                </a:solidFill>
                <a:latin typeface="Times New Roman" panose="02020603050405020304" pitchFamily="18" charset="0"/>
                <a:cs typeface="Times New Roman" panose="02020603050405020304" pitchFamily="18" charset="0"/>
              </a:rPr>
              <a:t>4-2】</a:t>
            </a:r>
            <a:r>
              <a:rPr lang="zh-CN" altLang="en-US" sz="3200" dirty="0">
                <a:solidFill>
                  <a:srgbClr val="0000CC"/>
                </a:solidFill>
                <a:latin typeface="Times New Roman" panose="02020603050405020304" pitchFamily="18" charset="0"/>
                <a:cs typeface="Times New Roman" panose="02020603050405020304" pitchFamily="18" charset="0"/>
              </a:rPr>
              <a:t>已知 </a:t>
            </a:r>
            <a:r>
              <a:rPr lang="en-US" altLang="zh-CN" sz="3200" dirty="0">
                <a:solidFill>
                  <a:srgbClr val="0000CC"/>
                </a:solidFill>
                <a:latin typeface="Times New Roman" panose="02020603050405020304" pitchFamily="18" charset="0"/>
                <a:cs typeface="Times New Roman" panose="02020603050405020304" pitchFamily="18" charset="0"/>
              </a:rPr>
              <a:t>IP </a:t>
            </a:r>
            <a:r>
              <a:rPr lang="zh-CN" altLang="en-US" sz="3200" dirty="0">
                <a:solidFill>
                  <a:srgbClr val="0000CC"/>
                </a:solidFill>
                <a:latin typeface="Times New Roman" panose="02020603050405020304" pitchFamily="18" charset="0"/>
                <a:cs typeface="Times New Roman" panose="02020603050405020304" pitchFamily="18" charset="0"/>
              </a:rPr>
              <a:t>地址是 </a:t>
            </a:r>
            <a:r>
              <a:rPr lang="en-US" altLang="zh-CN" sz="3200" dirty="0">
                <a:solidFill>
                  <a:srgbClr val="0000CC"/>
                </a:solidFill>
                <a:latin typeface="Times New Roman" panose="02020603050405020304" pitchFamily="18" charset="0"/>
                <a:cs typeface="Times New Roman" panose="02020603050405020304" pitchFamily="18" charset="0"/>
              </a:rPr>
              <a:t>141.14.72.24</a:t>
            </a:r>
            <a:r>
              <a:rPr lang="zh-CN" altLang="en-US" sz="3200" dirty="0">
                <a:solidFill>
                  <a:srgbClr val="0000CC"/>
                </a:solidFill>
                <a:latin typeface="Times New Roman" panose="02020603050405020304" pitchFamily="18" charset="0"/>
                <a:cs typeface="Times New Roman" panose="02020603050405020304" pitchFamily="18" charset="0"/>
              </a:rPr>
              <a:t>，子网掩码是 </a:t>
            </a:r>
            <a:r>
              <a:rPr lang="en-US" altLang="zh-CN" sz="3200" dirty="0">
                <a:solidFill>
                  <a:srgbClr val="0000CC"/>
                </a:solidFill>
                <a:latin typeface="Times New Roman" panose="02020603050405020304" pitchFamily="18" charset="0"/>
                <a:cs typeface="Times New Roman" panose="02020603050405020304" pitchFamily="18" charset="0"/>
              </a:rPr>
              <a:t>255.255.192.0</a:t>
            </a:r>
            <a:r>
              <a:rPr lang="zh-CN" altLang="en-US" sz="3200" dirty="0">
                <a:solidFill>
                  <a:srgbClr val="0000CC"/>
                </a:solidFill>
                <a:latin typeface="Times New Roman" panose="02020603050405020304" pitchFamily="18" charset="0"/>
                <a:cs typeface="Times New Roman" panose="02020603050405020304" pitchFamily="18" charset="0"/>
              </a:rPr>
              <a:t>。试求网络地址。 </a:t>
            </a:r>
            <a:endParaRPr lang="zh-CN" altLang="en-US" sz="3200" dirty="0">
              <a:solidFill>
                <a:srgbClr val="0000CC"/>
              </a:solidFill>
              <a:latin typeface="Times New Roman" panose="02020603050405020304" pitchFamily="18" charset="0"/>
              <a:cs typeface="Times New Roman" panose="02020603050405020304" pitchFamily="18" charset="0"/>
            </a:endParaRPr>
          </a:p>
        </p:txBody>
      </p:sp>
      <p:sp>
        <p:nvSpPr>
          <p:cNvPr id="987169" name="Rectangle 33"/>
          <p:cNvSpPr>
            <a:spLocks noChangeArrowheads="1"/>
          </p:cNvSpPr>
          <p:nvPr/>
        </p:nvSpPr>
        <p:spPr bwMode="auto">
          <a:xfrm>
            <a:off x="3805899" y="1785938"/>
            <a:ext cx="5565246"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70" name="Rectangle 34"/>
          <p:cNvSpPr>
            <a:spLocks noChangeArrowheads="1"/>
          </p:cNvSpPr>
          <p:nvPr/>
        </p:nvSpPr>
        <p:spPr bwMode="auto">
          <a:xfrm>
            <a:off x="344488" y="1795464"/>
            <a:ext cx="319542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b="1" dirty="0">
                <a:latin typeface="Times New Roman" panose="02020603050405020304" pitchFamily="18" charset="0"/>
                <a:ea typeface="黑体" panose="02010609060101010101" pitchFamily="2" charset="-122"/>
                <a:cs typeface="Times New Roman" panose="02020603050405020304" pitchFamily="18" charset="0"/>
              </a:rPr>
              <a:t>点分十进制表示的 </a:t>
            </a:r>
            <a:r>
              <a:rPr kumimoji="1" lang="en-US" altLang="zh-CN" b="1" dirty="0">
                <a:latin typeface="Times New Roman" panose="02020603050405020304" pitchFamily="18" charset="0"/>
                <a:ea typeface="黑体" panose="02010609060101010101" pitchFamily="2" charset="-122"/>
                <a:cs typeface="Times New Roman" panose="02020603050405020304" pitchFamily="18" charset="0"/>
              </a:rPr>
              <a:t>IP </a:t>
            </a:r>
            <a:r>
              <a:rPr kumimoji="1" lang="zh-CN" altLang="en-US" b="1" dirty="0">
                <a:latin typeface="Times New Roman" panose="02020603050405020304" pitchFamily="18" charset="0"/>
                <a:ea typeface="黑体" panose="02010609060101010101" pitchFamily="2" charset="-122"/>
                <a:cs typeface="Times New Roman" panose="02020603050405020304" pitchFamily="18" charset="0"/>
              </a:rPr>
              <a:t>地址</a:t>
            </a:r>
            <a:endParaRPr kumimoji="1" lang="zh-CN" altLang="en-US"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71" name="Rectangle 35"/>
          <p:cNvSpPr>
            <a:spLocks noChangeArrowheads="1"/>
          </p:cNvSpPr>
          <p:nvPr/>
        </p:nvSpPr>
        <p:spPr bwMode="auto">
          <a:xfrm>
            <a:off x="3805899" y="4508501"/>
            <a:ext cx="5565246" cy="360363"/>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73" name="Rectangle 37"/>
          <p:cNvSpPr>
            <a:spLocks noChangeArrowheads="1"/>
          </p:cNvSpPr>
          <p:nvPr/>
        </p:nvSpPr>
        <p:spPr bwMode="auto">
          <a:xfrm>
            <a:off x="344489" y="3068639"/>
            <a:ext cx="323005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Times New Roman" panose="02020603050405020304" pitchFamily="18" charset="0"/>
                <a:ea typeface="黑体" panose="02010609060101010101" pitchFamily="2" charset="-122"/>
                <a:cs typeface="Times New Roman" panose="02020603050405020304" pitchFamily="18" charset="0"/>
              </a:rPr>
              <a:t>(c) </a:t>
            </a:r>
            <a:r>
              <a:rPr kumimoji="1" lang="zh-CN" altLang="en-US" b="1">
                <a:latin typeface="Times New Roman" panose="02020603050405020304" pitchFamily="18" charset="0"/>
                <a:ea typeface="黑体" panose="02010609060101010101" pitchFamily="2" charset="-122"/>
                <a:cs typeface="Times New Roman" panose="02020603050405020304" pitchFamily="18" charset="0"/>
              </a:rPr>
              <a:t>子网掩码是 </a:t>
            </a:r>
            <a:r>
              <a:rPr kumimoji="1" lang="en-US" altLang="zh-CN" b="1">
                <a:latin typeface="Times New Roman" panose="02020603050405020304" pitchFamily="18" charset="0"/>
                <a:ea typeface="黑体" panose="02010609060101010101" pitchFamily="2" charset="-122"/>
                <a:cs typeface="Times New Roman" panose="02020603050405020304" pitchFamily="18" charset="0"/>
              </a:rPr>
              <a:t>255.255.192.0</a:t>
            </a:r>
            <a:endParaRPr kumimoji="1" lang="en-US" altLang="zh-CN"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74" name="Line 38"/>
          <p:cNvSpPr>
            <a:spLocks noChangeShapeType="1"/>
          </p:cNvSpPr>
          <p:nvPr/>
        </p:nvSpPr>
        <p:spPr bwMode="auto">
          <a:xfrm>
            <a:off x="6555846" y="3081339"/>
            <a:ext cx="0" cy="35242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87175" name="Line 39"/>
          <p:cNvSpPr>
            <a:spLocks noChangeShapeType="1"/>
          </p:cNvSpPr>
          <p:nvPr/>
        </p:nvSpPr>
        <p:spPr bwMode="auto">
          <a:xfrm>
            <a:off x="7964356" y="3071814"/>
            <a:ext cx="0" cy="357187"/>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87176" name="Rectangle 40"/>
          <p:cNvSpPr>
            <a:spLocks noChangeArrowheads="1"/>
          </p:cNvSpPr>
          <p:nvPr/>
        </p:nvSpPr>
        <p:spPr bwMode="auto">
          <a:xfrm>
            <a:off x="3805899" y="3074988"/>
            <a:ext cx="5565246"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78" name="Rectangle 42"/>
          <p:cNvSpPr>
            <a:spLocks noChangeArrowheads="1"/>
          </p:cNvSpPr>
          <p:nvPr/>
        </p:nvSpPr>
        <p:spPr bwMode="auto">
          <a:xfrm>
            <a:off x="7936840" y="3098801"/>
            <a:ext cx="1362554"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0 0 0 0 0 0 0 0</a:t>
            </a:r>
            <a:endPar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80" name="Rectangle 44"/>
          <p:cNvSpPr>
            <a:spLocks noChangeArrowheads="1"/>
          </p:cNvSpPr>
          <p:nvPr/>
        </p:nvSpPr>
        <p:spPr bwMode="auto">
          <a:xfrm>
            <a:off x="3816218" y="3789363"/>
            <a:ext cx="5565246"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81" name="Text Box 45"/>
          <p:cNvSpPr txBox="1">
            <a:spLocks noChangeArrowheads="1"/>
          </p:cNvSpPr>
          <p:nvPr/>
        </p:nvSpPr>
        <p:spPr bwMode="auto">
          <a:xfrm>
            <a:off x="4347633" y="1795463"/>
            <a:ext cx="26853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141       .        14            .</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82" name="Text Box 46"/>
          <p:cNvSpPr txBox="1">
            <a:spLocks noChangeArrowheads="1"/>
          </p:cNvSpPr>
          <p:nvPr/>
        </p:nvSpPr>
        <p:spPr bwMode="auto">
          <a:xfrm>
            <a:off x="7001272" y="1795463"/>
            <a:ext cx="2108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72          .          24</a:t>
            </a:r>
            <a:endParaRPr kumimoji="1" lang="en-US" altLang="zh-CN"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83" name="Text Box 47"/>
          <p:cNvSpPr txBox="1">
            <a:spLocks noChangeArrowheads="1"/>
          </p:cNvSpPr>
          <p:nvPr/>
        </p:nvSpPr>
        <p:spPr bwMode="auto">
          <a:xfrm>
            <a:off x="4347633" y="4529138"/>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141       .        14         .</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84" name="Text Box 48"/>
          <p:cNvSpPr txBox="1">
            <a:spLocks noChangeArrowheads="1"/>
          </p:cNvSpPr>
          <p:nvPr/>
        </p:nvSpPr>
        <p:spPr bwMode="auto">
          <a:xfrm>
            <a:off x="7059745" y="4529138"/>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64          .            0</a:t>
            </a:r>
            <a:endParaRPr kumimoji="1" lang="en-US" altLang="zh-CN"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86" name="Text Box 50"/>
          <p:cNvSpPr txBox="1">
            <a:spLocks noChangeArrowheads="1"/>
          </p:cNvSpPr>
          <p:nvPr/>
        </p:nvSpPr>
        <p:spPr bwMode="auto">
          <a:xfrm>
            <a:off x="7883525" y="3810000"/>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           0</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87" name="Line 51"/>
          <p:cNvSpPr>
            <a:spLocks noChangeShapeType="1"/>
          </p:cNvSpPr>
          <p:nvPr/>
        </p:nvSpPr>
        <p:spPr bwMode="auto">
          <a:xfrm>
            <a:off x="5205810" y="3071814"/>
            <a:ext cx="0" cy="35242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87188" name="Rectangle 52"/>
          <p:cNvSpPr>
            <a:spLocks noChangeArrowheads="1"/>
          </p:cNvSpPr>
          <p:nvPr/>
        </p:nvSpPr>
        <p:spPr bwMode="auto">
          <a:xfrm>
            <a:off x="6531769" y="2433639"/>
            <a:ext cx="1554914"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0 1 0 0 1 0 0 0</a:t>
            </a:r>
            <a:endPar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89" name="Rectangle 53"/>
          <p:cNvSpPr>
            <a:spLocks noChangeArrowheads="1"/>
          </p:cNvSpPr>
          <p:nvPr/>
        </p:nvSpPr>
        <p:spPr bwMode="auto">
          <a:xfrm>
            <a:off x="3802460" y="2419351"/>
            <a:ext cx="5565246"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90" name="Text Box 54"/>
          <p:cNvSpPr txBox="1">
            <a:spLocks noChangeArrowheads="1"/>
          </p:cNvSpPr>
          <p:nvPr/>
        </p:nvSpPr>
        <p:spPr bwMode="auto">
          <a:xfrm>
            <a:off x="4347633" y="2430463"/>
            <a:ext cx="24288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141       .        14        .</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91" name="Text Box 55"/>
          <p:cNvSpPr txBox="1">
            <a:spLocks noChangeArrowheads="1"/>
          </p:cNvSpPr>
          <p:nvPr/>
        </p:nvSpPr>
        <p:spPr bwMode="auto">
          <a:xfrm>
            <a:off x="7859448" y="2430463"/>
            <a:ext cx="121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          24</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92" name="Rectangle 56"/>
          <p:cNvSpPr>
            <a:spLocks noChangeArrowheads="1"/>
          </p:cNvSpPr>
          <p:nvPr/>
        </p:nvSpPr>
        <p:spPr bwMode="auto">
          <a:xfrm>
            <a:off x="6922162" y="1795463"/>
            <a:ext cx="701675" cy="360362"/>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94" name="Rectangle 58"/>
          <p:cNvSpPr>
            <a:spLocks noChangeArrowheads="1"/>
          </p:cNvSpPr>
          <p:nvPr/>
        </p:nvSpPr>
        <p:spPr bwMode="auto">
          <a:xfrm>
            <a:off x="344489" y="2419351"/>
            <a:ext cx="34006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Times New Roman" panose="02020603050405020304" pitchFamily="18" charset="0"/>
                <a:ea typeface="黑体" panose="02010609060101010101" pitchFamily="2" charset="-122"/>
                <a:cs typeface="Times New Roman" panose="02020603050405020304" pitchFamily="18" charset="0"/>
              </a:rPr>
              <a:t>(b) IP </a:t>
            </a:r>
            <a:r>
              <a:rPr kumimoji="1" lang="zh-CN" altLang="en-US" b="1">
                <a:latin typeface="Times New Roman" panose="02020603050405020304" pitchFamily="18" charset="0"/>
                <a:ea typeface="黑体" panose="02010609060101010101" pitchFamily="2" charset="-122"/>
                <a:cs typeface="Times New Roman" panose="02020603050405020304" pitchFamily="18" charset="0"/>
              </a:rPr>
              <a:t>地址的第 </a:t>
            </a:r>
            <a:r>
              <a:rPr kumimoji="1" lang="en-US" altLang="zh-CN" b="1">
                <a:latin typeface="Times New Roman" panose="02020603050405020304" pitchFamily="18" charset="0"/>
                <a:ea typeface="黑体" panose="02010609060101010101" pitchFamily="2" charset="-122"/>
                <a:cs typeface="Times New Roman" panose="02020603050405020304" pitchFamily="18" charset="0"/>
              </a:rPr>
              <a:t>3 </a:t>
            </a:r>
            <a:r>
              <a:rPr kumimoji="1" lang="zh-CN" altLang="en-US" b="1">
                <a:latin typeface="Times New Roman" panose="02020603050405020304" pitchFamily="18" charset="0"/>
                <a:ea typeface="黑体" panose="02010609060101010101" pitchFamily="2" charset="-122"/>
                <a:cs typeface="Times New Roman" panose="02020603050405020304" pitchFamily="18" charset="0"/>
              </a:rPr>
              <a:t>字节是二进制</a:t>
            </a:r>
            <a:endParaRPr kumimoji="1"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95" name="Rectangle 59"/>
          <p:cNvSpPr>
            <a:spLocks noChangeArrowheads="1"/>
          </p:cNvSpPr>
          <p:nvPr/>
        </p:nvSpPr>
        <p:spPr bwMode="auto">
          <a:xfrm>
            <a:off x="344488" y="3787776"/>
            <a:ext cx="337656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Times New Roman" panose="02020603050405020304" pitchFamily="18" charset="0"/>
                <a:ea typeface="黑体" panose="02010609060101010101" pitchFamily="2" charset="-122"/>
                <a:cs typeface="Times New Roman" panose="02020603050405020304" pitchFamily="18" charset="0"/>
              </a:rPr>
              <a:t>(d) IP </a:t>
            </a:r>
            <a:r>
              <a:rPr kumimoji="1" lang="zh-CN" altLang="en-US" b="1">
                <a:latin typeface="Times New Roman" panose="02020603050405020304" pitchFamily="18" charset="0"/>
                <a:ea typeface="黑体" panose="02010609060101010101" pitchFamily="2" charset="-122"/>
                <a:cs typeface="Times New Roman" panose="02020603050405020304" pitchFamily="18" charset="0"/>
              </a:rPr>
              <a:t>地址与子网掩码逐位相与</a:t>
            </a:r>
            <a:endParaRPr kumimoji="1"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7196" name="Rectangle 60"/>
          <p:cNvSpPr>
            <a:spLocks noChangeArrowheads="1"/>
          </p:cNvSpPr>
          <p:nvPr/>
        </p:nvSpPr>
        <p:spPr bwMode="auto">
          <a:xfrm>
            <a:off x="344489" y="4532314"/>
            <a:ext cx="355065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Times New Roman" panose="02020603050405020304" pitchFamily="18" charset="0"/>
                <a:ea typeface="黑体" panose="02010609060101010101" pitchFamily="2" charset="-122"/>
                <a:cs typeface="Times New Roman" panose="02020603050405020304" pitchFamily="18" charset="0"/>
              </a:rPr>
              <a:t>(e) </a:t>
            </a:r>
            <a:r>
              <a:rPr kumimoji="1" lang="zh-CN" altLang="en-US" b="1">
                <a:latin typeface="Times New Roman" panose="02020603050405020304" pitchFamily="18" charset="0"/>
                <a:ea typeface="黑体" panose="02010609060101010101" pitchFamily="2" charset="-122"/>
                <a:cs typeface="Times New Roman" panose="02020603050405020304" pitchFamily="18" charset="0"/>
              </a:rPr>
              <a:t>网络地址（点分十进制表示）</a:t>
            </a:r>
            <a:endParaRPr kumimoji="1"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7" name="Rectangle 3"/>
          <p:cNvSpPr>
            <a:spLocks noChangeArrowheads="1"/>
          </p:cNvSpPr>
          <p:nvPr/>
        </p:nvSpPr>
        <p:spPr bwMode="auto">
          <a:xfrm>
            <a:off x="3821377" y="3798889"/>
            <a:ext cx="3269325" cy="344487"/>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188" name="Text Box 4"/>
          <p:cNvSpPr txBox="1">
            <a:spLocks noChangeArrowheads="1"/>
          </p:cNvSpPr>
          <p:nvPr/>
        </p:nvSpPr>
        <p:spPr bwMode="auto">
          <a:xfrm>
            <a:off x="4347633" y="3810000"/>
            <a:ext cx="3724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141       .        14      .          0 1 0 0 0 0 0 0 </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189" name="Rectangle 5"/>
          <p:cNvSpPr>
            <a:spLocks noChangeArrowheads="1"/>
          </p:cNvSpPr>
          <p:nvPr/>
        </p:nvSpPr>
        <p:spPr bwMode="auto">
          <a:xfrm>
            <a:off x="3812779" y="3084513"/>
            <a:ext cx="3274483" cy="342900"/>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190" name="Rectangle 6"/>
          <p:cNvSpPr>
            <a:spLocks noChangeArrowheads="1"/>
          </p:cNvSpPr>
          <p:nvPr/>
        </p:nvSpPr>
        <p:spPr bwMode="auto">
          <a:xfrm>
            <a:off x="3786982" y="3068639"/>
            <a:ext cx="411651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1 1 1 1 1 1 1 1         1 1 1 1 1 1 1 1    </a:t>
            </a:r>
            <a:r>
              <a:rPr kumimoji="1" lang="en-US" altLang="zh-CN" sz="1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1 1 1 0 0 0 0 0</a:t>
            </a:r>
            <a:endPar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186" name="Freeform 2"/>
          <p:cNvSpPr/>
          <p:nvPr/>
        </p:nvSpPr>
        <p:spPr bwMode="auto">
          <a:xfrm>
            <a:off x="6610880" y="2132014"/>
            <a:ext cx="1325960" cy="306387"/>
          </a:xfrm>
          <a:custGeom>
            <a:avLst/>
            <a:gdLst>
              <a:gd name="T0" fmla="*/ 181 w 771"/>
              <a:gd name="T1" fmla="*/ 0 h 181"/>
              <a:gd name="T2" fmla="*/ 589 w 771"/>
              <a:gd name="T3" fmla="*/ 0 h 181"/>
              <a:gd name="T4" fmla="*/ 771 w 771"/>
              <a:gd name="T5" fmla="*/ 181 h 181"/>
              <a:gd name="T6" fmla="*/ 0 w 771"/>
              <a:gd name="T7" fmla="*/ 181 h 181"/>
              <a:gd name="T8" fmla="*/ 181 w 771"/>
              <a:gd name="T9" fmla="*/ 0 h 181"/>
            </a:gdLst>
            <a:ahLst/>
            <a:cxnLst>
              <a:cxn ang="0">
                <a:pos x="T0" y="T1"/>
              </a:cxn>
              <a:cxn ang="0">
                <a:pos x="T2" y="T3"/>
              </a:cxn>
              <a:cxn ang="0">
                <a:pos x="T4" y="T5"/>
              </a:cxn>
              <a:cxn ang="0">
                <a:pos x="T6" y="T7"/>
              </a:cxn>
              <a:cxn ang="0">
                <a:pos x="T8" y="T9"/>
              </a:cxn>
            </a:cxnLst>
            <a:rect l="0" t="0" r="r" b="b"/>
            <a:pathLst>
              <a:path w="771" h="181">
                <a:moveTo>
                  <a:pt x="181" y="0"/>
                </a:moveTo>
                <a:lnTo>
                  <a:pt x="589" y="0"/>
                </a:lnTo>
                <a:lnTo>
                  <a:pt x="771" y="181"/>
                </a:lnTo>
                <a:lnTo>
                  <a:pt x="0" y="181"/>
                </a:lnTo>
                <a:lnTo>
                  <a:pt x="181" y="0"/>
                </a:lnTo>
                <a:close/>
              </a:path>
            </a:pathLst>
          </a:custGeom>
          <a:solidFill>
            <a:srgbClr val="66FF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191" name="Rectangle 7"/>
          <p:cNvSpPr>
            <a:spLocks noGrp="1" noChangeArrowheads="1"/>
          </p:cNvSpPr>
          <p:nvPr>
            <p:ph type="title" idx="4294967295"/>
          </p:nvPr>
        </p:nvSpPr>
        <p:spPr>
          <a:xfrm>
            <a:off x="401638" y="141288"/>
            <a:ext cx="9504362" cy="1055687"/>
          </a:xfrm>
          <a:solidFill>
            <a:srgbClr val="FFFFCC"/>
          </a:solidFill>
          <a:ln>
            <a:solidFill>
              <a:srgbClr val="333399"/>
            </a:solidFill>
            <a:miter lim="800000"/>
          </a:ln>
          <a:effectLst>
            <a:outerShdw dist="35921" dir="2700000" algn="ctr" rotWithShape="0">
              <a:schemeClr val="bg2"/>
            </a:outerShdw>
          </a:effectLst>
        </p:spPr>
        <p:txBody>
          <a:bodyPr vert="horz" wrap="square" lIns="91440" tIns="45720" rIns="91440" bIns="45720" numCol="1" anchor="b" anchorCtr="0" compatLnSpc="1"/>
          <a:lstStyle/>
          <a:p>
            <a:pPr algn="ctr"/>
            <a:r>
              <a:rPr lang="en-US" altLang="zh-CN" sz="3200" dirty="0">
                <a:solidFill>
                  <a:srgbClr val="0000CC"/>
                </a:solidFill>
                <a:latin typeface="Times New Roman" panose="02020603050405020304" pitchFamily="18" charset="0"/>
                <a:cs typeface="Times New Roman" panose="02020603050405020304" pitchFamily="18" charset="0"/>
              </a:rPr>
              <a:t>【</a:t>
            </a:r>
            <a:r>
              <a:rPr lang="zh-CN" altLang="en-US" sz="3200" dirty="0">
                <a:solidFill>
                  <a:srgbClr val="0000CC"/>
                </a:solidFill>
                <a:latin typeface="Times New Roman" panose="02020603050405020304" pitchFamily="18" charset="0"/>
                <a:cs typeface="Times New Roman" panose="02020603050405020304" pitchFamily="18" charset="0"/>
              </a:rPr>
              <a:t>例</a:t>
            </a:r>
            <a:r>
              <a:rPr lang="en-US" altLang="zh-CN" sz="3200" dirty="0">
                <a:solidFill>
                  <a:srgbClr val="0000CC"/>
                </a:solidFill>
                <a:latin typeface="Times New Roman" panose="02020603050405020304" pitchFamily="18" charset="0"/>
                <a:cs typeface="Times New Roman" panose="02020603050405020304" pitchFamily="18" charset="0"/>
              </a:rPr>
              <a:t>4-3】</a:t>
            </a:r>
            <a:r>
              <a:rPr lang="zh-CN" altLang="en-US" sz="3200" dirty="0">
                <a:solidFill>
                  <a:srgbClr val="0000CC"/>
                </a:solidFill>
                <a:latin typeface="Times New Roman" panose="02020603050405020304" pitchFamily="18" charset="0"/>
                <a:cs typeface="Times New Roman" panose="02020603050405020304" pitchFamily="18" charset="0"/>
              </a:rPr>
              <a:t>上例中，若子网掩码改为 </a:t>
            </a:r>
            <a:r>
              <a:rPr lang="en-US" altLang="zh-CN" sz="3200" dirty="0">
                <a:solidFill>
                  <a:srgbClr val="0000CC"/>
                </a:solidFill>
                <a:latin typeface="Times New Roman" panose="02020603050405020304" pitchFamily="18" charset="0"/>
                <a:cs typeface="Times New Roman" panose="02020603050405020304" pitchFamily="18" charset="0"/>
              </a:rPr>
              <a:t>255.255.224.0</a:t>
            </a:r>
            <a:r>
              <a:rPr lang="zh-CN" altLang="en-US" sz="3200" dirty="0">
                <a:solidFill>
                  <a:srgbClr val="0000CC"/>
                </a:solidFill>
                <a:latin typeface="Times New Roman" panose="02020603050405020304" pitchFamily="18" charset="0"/>
                <a:cs typeface="Times New Roman" panose="02020603050405020304" pitchFamily="18" charset="0"/>
              </a:rPr>
              <a:t>，试求网络地址，讨论所得结果。 </a:t>
            </a:r>
            <a:endParaRPr lang="zh-CN" altLang="en-US" sz="3200" dirty="0">
              <a:solidFill>
                <a:srgbClr val="0000CC"/>
              </a:solidFill>
              <a:latin typeface="Times New Roman" panose="02020603050405020304" pitchFamily="18" charset="0"/>
              <a:cs typeface="Times New Roman" panose="02020603050405020304" pitchFamily="18" charset="0"/>
            </a:endParaRPr>
          </a:p>
        </p:txBody>
      </p:sp>
      <p:sp>
        <p:nvSpPr>
          <p:cNvPr id="989192" name="Rectangle 8"/>
          <p:cNvSpPr>
            <a:spLocks noChangeArrowheads="1"/>
          </p:cNvSpPr>
          <p:nvPr/>
        </p:nvSpPr>
        <p:spPr bwMode="auto">
          <a:xfrm>
            <a:off x="3805899" y="1785938"/>
            <a:ext cx="5565246"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193" name="Rectangle 9"/>
          <p:cNvSpPr>
            <a:spLocks noChangeArrowheads="1"/>
          </p:cNvSpPr>
          <p:nvPr/>
        </p:nvSpPr>
        <p:spPr bwMode="auto">
          <a:xfrm>
            <a:off x="344488" y="1795464"/>
            <a:ext cx="319542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b="1">
                <a:latin typeface="Times New Roman" panose="02020603050405020304" pitchFamily="18" charset="0"/>
                <a:ea typeface="黑体" panose="02010609060101010101" pitchFamily="2" charset="-122"/>
                <a:cs typeface="Times New Roman" panose="02020603050405020304" pitchFamily="18" charset="0"/>
              </a:rPr>
              <a:t>点分十进制表示的 </a:t>
            </a:r>
            <a:r>
              <a:rPr kumimoji="1" lang="en-US" altLang="zh-CN" b="1">
                <a:latin typeface="Times New Roman" panose="02020603050405020304" pitchFamily="18" charset="0"/>
                <a:ea typeface="黑体" panose="02010609060101010101" pitchFamily="2" charset="-122"/>
                <a:cs typeface="Times New Roman" panose="02020603050405020304" pitchFamily="18" charset="0"/>
              </a:rPr>
              <a:t>IP </a:t>
            </a:r>
            <a:r>
              <a:rPr kumimoji="1" lang="zh-CN" altLang="en-US" b="1">
                <a:latin typeface="Times New Roman" panose="02020603050405020304" pitchFamily="18" charset="0"/>
                <a:ea typeface="黑体" panose="02010609060101010101" pitchFamily="2" charset="-122"/>
                <a:cs typeface="Times New Roman" panose="02020603050405020304" pitchFamily="18" charset="0"/>
              </a:rPr>
              <a:t>地址</a:t>
            </a:r>
            <a:endParaRPr kumimoji="1"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194" name="Rectangle 10"/>
          <p:cNvSpPr>
            <a:spLocks noChangeArrowheads="1"/>
          </p:cNvSpPr>
          <p:nvPr/>
        </p:nvSpPr>
        <p:spPr bwMode="auto">
          <a:xfrm>
            <a:off x="3805899" y="4508501"/>
            <a:ext cx="5565246" cy="360363"/>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195" name="Rectangle 11"/>
          <p:cNvSpPr>
            <a:spLocks noChangeArrowheads="1"/>
          </p:cNvSpPr>
          <p:nvPr/>
        </p:nvSpPr>
        <p:spPr bwMode="auto">
          <a:xfrm>
            <a:off x="344489" y="3068639"/>
            <a:ext cx="323005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Times New Roman" panose="02020603050405020304" pitchFamily="18" charset="0"/>
                <a:ea typeface="黑体" panose="02010609060101010101" pitchFamily="2" charset="-122"/>
                <a:cs typeface="Times New Roman" panose="02020603050405020304" pitchFamily="18" charset="0"/>
              </a:rPr>
              <a:t>(c) </a:t>
            </a:r>
            <a:r>
              <a:rPr kumimoji="1" lang="zh-CN" altLang="en-US" b="1">
                <a:latin typeface="Times New Roman" panose="02020603050405020304" pitchFamily="18" charset="0"/>
                <a:ea typeface="黑体" panose="02010609060101010101" pitchFamily="2" charset="-122"/>
                <a:cs typeface="Times New Roman" panose="02020603050405020304" pitchFamily="18" charset="0"/>
              </a:rPr>
              <a:t>子网掩码是 </a:t>
            </a:r>
            <a:r>
              <a:rPr kumimoji="1" lang="en-US" altLang="zh-CN" b="1">
                <a:latin typeface="Times New Roman" panose="02020603050405020304" pitchFamily="18" charset="0"/>
                <a:ea typeface="黑体" panose="02010609060101010101" pitchFamily="2" charset="-122"/>
                <a:cs typeface="Times New Roman" panose="02020603050405020304" pitchFamily="18" charset="0"/>
              </a:rPr>
              <a:t>255.255.224.0</a:t>
            </a:r>
            <a:endParaRPr kumimoji="1" lang="en-US" altLang="zh-CN"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196" name="Line 12"/>
          <p:cNvSpPr>
            <a:spLocks noChangeShapeType="1"/>
          </p:cNvSpPr>
          <p:nvPr/>
        </p:nvSpPr>
        <p:spPr bwMode="auto">
          <a:xfrm>
            <a:off x="6555846" y="3081339"/>
            <a:ext cx="0" cy="35242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89197" name="Line 13"/>
          <p:cNvSpPr>
            <a:spLocks noChangeShapeType="1"/>
          </p:cNvSpPr>
          <p:nvPr/>
        </p:nvSpPr>
        <p:spPr bwMode="auto">
          <a:xfrm>
            <a:off x="7964356" y="3071814"/>
            <a:ext cx="0" cy="357187"/>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89198" name="Rectangle 14"/>
          <p:cNvSpPr>
            <a:spLocks noChangeArrowheads="1"/>
          </p:cNvSpPr>
          <p:nvPr/>
        </p:nvSpPr>
        <p:spPr bwMode="auto">
          <a:xfrm>
            <a:off x="3805899" y="3074988"/>
            <a:ext cx="5565246"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199" name="Rectangle 15"/>
          <p:cNvSpPr>
            <a:spLocks noChangeArrowheads="1"/>
          </p:cNvSpPr>
          <p:nvPr/>
        </p:nvSpPr>
        <p:spPr bwMode="auto">
          <a:xfrm>
            <a:off x="7936840" y="3098801"/>
            <a:ext cx="1497206"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0 0 0 0 0 0 0 0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00" name="Rectangle 16"/>
          <p:cNvSpPr>
            <a:spLocks noChangeArrowheads="1"/>
          </p:cNvSpPr>
          <p:nvPr/>
        </p:nvSpPr>
        <p:spPr bwMode="auto">
          <a:xfrm>
            <a:off x="3816218" y="3789363"/>
            <a:ext cx="5565246"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01" name="Text Box 17"/>
          <p:cNvSpPr txBox="1">
            <a:spLocks noChangeArrowheads="1"/>
          </p:cNvSpPr>
          <p:nvPr/>
        </p:nvSpPr>
        <p:spPr bwMode="auto">
          <a:xfrm>
            <a:off x="4347633" y="1795463"/>
            <a:ext cx="26853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141       .        14            .</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02" name="Text Box 18"/>
          <p:cNvSpPr txBox="1">
            <a:spLocks noChangeArrowheads="1"/>
          </p:cNvSpPr>
          <p:nvPr/>
        </p:nvSpPr>
        <p:spPr bwMode="auto">
          <a:xfrm>
            <a:off x="7001272" y="1795463"/>
            <a:ext cx="2108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72          .          24</a:t>
            </a:r>
            <a:endParaRPr kumimoji="1" lang="en-US" altLang="zh-CN"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03" name="Text Box 19"/>
          <p:cNvSpPr txBox="1">
            <a:spLocks noChangeArrowheads="1"/>
          </p:cNvSpPr>
          <p:nvPr/>
        </p:nvSpPr>
        <p:spPr bwMode="auto">
          <a:xfrm>
            <a:off x="4347633" y="4529138"/>
            <a:ext cx="26853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141       .        14            .</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04" name="Text Box 20"/>
          <p:cNvSpPr txBox="1">
            <a:spLocks noChangeArrowheads="1"/>
          </p:cNvSpPr>
          <p:nvPr/>
        </p:nvSpPr>
        <p:spPr bwMode="auto">
          <a:xfrm>
            <a:off x="7059745" y="4529138"/>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64          .           0</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05" name="Text Box 21"/>
          <p:cNvSpPr txBox="1">
            <a:spLocks noChangeArrowheads="1"/>
          </p:cNvSpPr>
          <p:nvPr/>
        </p:nvSpPr>
        <p:spPr bwMode="auto">
          <a:xfrm>
            <a:off x="7883525" y="3810000"/>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0</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06" name="Line 22"/>
          <p:cNvSpPr>
            <a:spLocks noChangeShapeType="1"/>
          </p:cNvSpPr>
          <p:nvPr/>
        </p:nvSpPr>
        <p:spPr bwMode="auto">
          <a:xfrm>
            <a:off x="5205810" y="3071814"/>
            <a:ext cx="0" cy="35242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89207" name="Rectangle 23"/>
          <p:cNvSpPr>
            <a:spLocks noChangeArrowheads="1"/>
          </p:cNvSpPr>
          <p:nvPr/>
        </p:nvSpPr>
        <p:spPr bwMode="auto">
          <a:xfrm>
            <a:off x="6531769" y="2433639"/>
            <a:ext cx="1497206"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0 1 0 0 1 0 0 0</a:t>
            </a:r>
            <a:endParaRPr kumimoji="1" lang="en-US" altLang="zh-CN" sz="16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08" name="Rectangle 24"/>
          <p:cNvSpPr>
            <a:spLocks noChangeArrowheads="1"/>
          </p:cNvSpPr>
          <p:nvPr/>
        </p:nvSpPr>
        <p:spPr bwMode="auto">
          <a:xfrm>
            <a:off x="3802460" y="2419351"/>
            <a:ext cx="5565246"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09" name="Text Box 25"/>
          <p:cNvSpPr txBox="1">
            <a:spLocks noChangeArrowheads="1"/>
          </p:cNvSpPr>
          <p:nvPr/>
        </p:nvSpPr>
        <p:spPr bwMode="auto">
          <a:xfrm>
            <a:off x="4347633" y="2430463"/>
            <a:ext cx="24288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141       .        14       .</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10" name="Text Box 26"/>
          <p:cNvSpPr txBox="1">
            <a:spLocks noChangeArrowheads="1"/>
          </p:cNvSpPr>
          <p:nvPr/>
        </p:nvSpPr>
        <p:spPr bwMode="auto">
          <a:xfrm>
            <a:off x="7859448" y="2430463"/>
            <a:ext cx="121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24</a:t>
            </a:r>
            <a:endParaRPr kumimoji="1" lang="en-US" altLang="zh-CN"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11" name="Rectangle 27"/>
          <p:cNvSpPr>
            <a:spLocks noChangeArrowheads="1"/>
          </p:cNvSpPr>
          <p:nvPr/>
        </p:nvSpPr>
        <p:spPr bwMode="auto">
          <a:xfrm>
            <a:off x="6922162" y="1795463"/>
            <a:ext cx="701675" cy="360362"/>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12" name="Rectangle 28"/>
          <p:cNvSpPr>
            <a:spLocks noChangeArrowheads="1"/>
          </p:cNvSpPr>
          <p:nvPr/>
        </p:nvSpPr>
        <p:spPr bwMode="auto">
          <a:xfrm>
            <a:off x="344489" y="2419351"/>
            <a:ext cx="34006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Times New Roman" panose="02020603050405020304" pitchFamily="18" charset="0"/>
                <a:ea typeface="黑体" panose="02010609060101010101" pitchFamily="2" charset="-122"/>
                <a:cs typeface="Times New Roman" panose="02020603050405020304" pitchFamily="18" charset="0"/>
              </a:rPr>
              <a:t>(b) IP </a:t>
            </a:r>
            <a:r>
              <a:rPr kumimoji="1" lang="zh-CN" altLang="en-US" b="1">
                <a:latin typeface="Times New Roman" panose="02020603050405020304" pitchFamily="18" charset="0"/>
                <a:ea typeface="黑体" panose="02010609060101010101" pitchFamily="2" charset="-122"/>
                <a:cs typeface="Times New Roman" panose="02020603050405020304" pitchFamily="18" charset="0"/>
              </a:rPr>
              <a:t>地址的第 </a:t>
            </a:r>
            <a:r>
              <a:rPr kumimoji="1" lang="en-US" altLang="zh-CN" b="1">
                <a:latin typeface="Times New Roman" panose="02020603050405020304" pitchFamily="18" charset="0"/>
                <a:ea typeface="黑体" panose="02010609060101010101" pitchFamily="2" charset="-122"/>
                <a:cs typeface="Times New Roman" panose="02020603050405020304" pitchFamily="18" charset="0"/>
              </a:rPr>
              <a:t>3 </a:t>
            </a:r>
            <a:r>
              <a:rPr kumimoji="1" lang="zh-CN" altLang="en-US" b="1">
                <a:latin typeface="Times New Roman" panose="02020603050405020304" pitchFamily="18" charset="0"/>
                <a:ea typeface="黑体" panose="02010609060101010101" pitchFamily="2" charset="-122"/>
                <a:cs typeface="Times New Roman" panose="02020603050405020304" pitchFamily="18" charset="0"/>
              </a:rPr>
              <a:t>字节是二进制</a:t>
            </a:r>
            <a:endParaRPr kumimoji="1"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13" name="Rectangle 29"/>
          <p:cNvSpPr>
            <a:spLocks noChangeArrowheads="1"/>
          </p:cNvSpPr>
          <p:nvPr/>
        </p:nvSpPr>
        <p:spPr bwMode="auto">
          <a:xfrm>
            <a:off x="344488" y="3787776"/>
            <a:ext cx="337656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Times New Roman" panose="02020603050405020304" pitchFamily="18" charset="0"/>
                <a:ea typeface="黑体" panose="02010609060101010101" pitchFamily="2" charset="-122"/>
                <a:cs typeface="Times New Roman" panose="02020603050405020304" pitchFamily="18" charset="0"/>
              </a:rPr>
              <a:t>(d) IP </a:t>
            </a:r>
            <a:r>
              <a:rPr kumimoji="1" lang="zh-CN" altLang="en-US" b="1">
                <a:latin typeface="Times New Roman" panose="02020603050405020304" pitchFamily="18" charset="0"/>
                <a:ea typeface="黑体" panose="02010609060101010101" pitchFamily="2" charset="-122"/>
                <a:cs typeface="Times New Roman" panose="02020603050405020304" pitchFamily="18" charset="0"/>
              </a:rPr>
              <a:t>地址与子网掩码逐位相与</a:t>
            </a:r>
            <a:endParaRPr kumimoji="1"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14" name="Rectangle 30"/>
          <p:cNvSpPr>
            <a:spLocks noChangeArrowheads="1"/>
          </p:cNvSpPr>
          <p:nvPr/>
        </p:nvSpPr>
        <p:spPr bwMode="auto">
          <a:xfrm>
            <a:off x="344489" y="4532314"/>
            <a:ext cx="355065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Times New Roman" panose="02020603050405020304" pitchFamily="18" charset="0"/>
                <a:ea typeface="黑体" panose="02010609060101010101" pitchFamily="2" charset="-122"/>
                <a:cs typeface="Times New Roman" panose="02020603050405020304" pitchFamily="18" charset="0"/>
              </a:rPr>
              <a:t>(e) </a:t>
            </a:r>
            <a:r>
              <a:rPr kumimoji="1" lang="zh-CN" altLang="en-US" b="1">
                <a:latin typeface="Times New Roman" panose="02020603050405020304" pitchFamily="18" charset="0"/>
                <a:ea typeface="黑体" panose="02010609060101010101" pitchFamily="2" charset="-122"/>
                <a:cs typeface="Times New Roman" panose="02020603050405020304" pitchFamily="18" charset="0"/>
              </a:rPr>
              <a:t>网络地址（点分十进制表示）</a:t>
            </a:r>
            <a:endParaRPr kumimoji="1"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9215" name="Text Box 31"/>
          <p:cNvSpPr txBox="1">
            <a:spLocks noChangeArrowheads="1"/>
          </p:cNvSpPr>
          <p:nvPr/>
        </p:nvSpPr>
        <p:spPr bwMode="auto">
          <a:xfrm>
            <a:off x="2720752" y="5085184"/>
            <a:ext cx="6316152" cy="1040285"/>
          </a:xfrm>
          <a:prstGeom prst="rect">
            <a:avLst/>
          </a:prstGeom>
          <a:solidFill>
            <a:srgbClr val="66FF66"/>
          </a:solidFill>
          <a:ln w="12700">
            <a:solidFill>
              <a:srgbClr val="333399"/>
            </a:solidFill>
            <a:miter lim="800000"/>
          </a:ln>
          <a:effectLst>
            <a:outerShdw dist="35921" dir="2700000" algn="ctr" rotWithShape="0">
              <a:schemeClr val="bg2"/>
            </a:outerShdw>
          </a:effectLst>
        </p:spPr>
        <p:txBody>
          <a:bodyPr wrap="none">
            <a:spAutoFit/>
          </a:bodyPr>
          <a:lstStyle/>
          <a:p>
            <a:pPr algn="ctr">
              <a:lnSpc>
                <a:spcPct val="110000"/>
              </a:lnSpc>
            </a:pP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不同的子网掩码得出</a:t>
            </a:r>
            <a:r>
              <a:rPr lang="zh-CN" altLang="en-US"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相同</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的网络地址。</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但不同的掩码的效果是不同的。 </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2"/>
          <p:cNvSpPr>
            <a:spLocks noGrp="1" noChangeArrowheads="1"/>
          </p:cNvSpPr>
          <p:nvPr>
            <p:ph type="title"/>
          </p:nvPr>
        </p:nvSpPr>
        <p:spPr/>
        <p:txBody>
          <a:bodyPr/>
          <a:lstStyle/>
          <a:p>
            <a:pPr eaLnBrk="1" hangingPunct="1"/>
            <a:r>
              <a:rPr lang="zh-CN" altLang="en-US" sz="3800" b="1">
                <a:latin typeface="Times New Roman" panose="02020603050405020304" pitchFamily="18" charset="0"/>
                <a:cs typeface="Times New Roman" panose="02020603050405020304" pitchFamily="18" charset="0"/>
              </a:rPr>
              <a:t>子网数的计算</a:t>
            </a:r>
            <a:r>
              <a:rPr lang="en-US" altLang="zh-CN" sz="3800" b="1">
                <a:latin typeface="Times New Roman" panose="02020603050405020304" pitchFamily="18" charset="0"/>
                <a:cs typeface="Times New Roman" panose="02020603050405020304" pitchFamily="18" charset="0"/>
              </a:rPr>
              <a:t>=2</a:t>
            </a:r>
            <a:r>
              <a:rPr lang="en-US" altLang="zh-CN" sz="3800" b="1" baseline="30000">
                <a:latin typeface="Times New Roman" panose="02020603050405020304" pitchFamily="18" charset="0"/>
                <a:cs typeface="Times New Roman" panose="02020603050405020304" pitchFamily="18" charset="0"/>
              </a:rPr>
              <a:t>n</a:t>
            </a:r>
            <a:br>
              <a:rPr lang="en-US" altLang="zh-CN" sz="3800" b="1" baseline="30000">
                <a:latin typeface="Times New Roman" panose="02020603050405020304" pitchFamily="18" charset="0"/>
                <a:cs typeface="Times New Roman" panose="02020603050405020304" pitchFamily="18" charset="0"/>
              </a:rPr>
            </a:br>
            <a:r>
              <a:rPr lang="zh-CN" altLang="en-US" sz="3800" b="1">
                <a:solidFill>
                  <a:schemeClr val="tx1"/>
                </a:solidFill>
                <a:uFillTx/>
                <a:latin typeface="Times New Roman" panose="02020603050405020304" pitchFamily="18" charset="0"/>
                <a:cs typeface="Times New Roman" panose="02020603050405020304" pitchFamily="18" charset="0"/>
              </a:rPr>
              <a:t>（</a:t>
            </a:r>
            <a:r>
              <a:rPr lang="en-US" altLang="zh-CN" sz="3800" b="1">
                <a:solidFill>
                  <a:schemeClr val="tx1"/>
                </a:solidFill>
                <a:uFillTx/>
                <a:latin typeface="Times New Roman" panose="02020603050405020304" pitchFamily="18" charset="0"/>
                <a:cs typeface="Times New Roman" panose="02020603050405020304" pitchFamily="18" charset="0"/>
              </a:rPr>
              <a:t>n</a:t>
            </a:r>
            <a:r>
              <a:rPr lang="zh-CN" altLang="en-US" sz="3800" b="1">
                <a:solidFill>
                  <a:schemeClr val="tx1"/>
                </a:solidFill>
                <a:uFillTx/>
                <a:latin typeface="Times New Roman" panose="02020603050405020304" pitchFamily="18" charset="0"/>
                <a:cs typeface="Times New Roman" panose="02020603050405020304" pitchFamily="18" charset="0"/>
              </a:rPr>
              <a:t>为子网的位数）</a:t>
            </a:r>
            <a:endParaRPr lang="zh-CN" altLang="en-US" sz="3800" b="1">
              <a:solidFill>
                <a:schemeClr val="tx1"/>
              </a:solidFill>
              <a:uFillTx/>
              <a:latin typeface="Times New Roman" panose="02020603050405020304" pitchFamily="18" charset="0"/>
              <a:cs typeface="Times New Roman" panose="02020603050405020304" pitchFamily="18" charset="0"/>
            </a:endParaRPr>
          </a:p>
        </p:txBody>
      </p:sp>
      <p:grpSp>
        <p:nvGrpSpPr>
          <p:cNvPr id="359429" name="Group 68"/>
          <p:cNvGrpSpPr/>
          <p:nvPr/>
        </p:nvGrpSpPr>
        <p:grpSpPr bwMode="auto">
          <a:xfrm>
            <a:off x="1788583" y="1920711"/>
            <a:ext cx="7594600" cy="3670300"/>
            <a:chOff x="1040" y="1707"/>
            <a:chExt cx="4416" cy="2312"/>
          </a:xfrm>
        </p:grpSpPr>
        <p:grpSp>
          <p:nvGrpSpPr>
            <p:cNvPr id="359430" name="Group 36"/>
            <p:cNvGrpSpPr/>
            <p:nvPr/>
          </p:nvGrpSpPr>
          <p:grpSpPr bwMode="auto">
            <a:xfrm>
              <a:off x="1040" y="1983"/>
              <a:ext cx="4102" cy="415"/>
              <a:chOff x="1073" y="964"/>
              <a:chExt cx="3640" cy="424"/>
            </a:xfrm>
          </p:grpSpPr>
          <p:sp>
            <p:nvSpPr>
              <p:cNvPr id="359458" name="Rectangle 37"/>
              <p:cNvSpPr>
                <a:spLocks noChangeArrowheads="1"/>
              </p:cNvSpPr>
              <p:nvPr/>
            </p:nvSpPr>
            <p:spPr bwMode="auto">
              <a:xfrm>
                <a:off x="1073" y="964"/>
                <a:ext cx="904" cy="424"/>
              </a:xfrm>
              <a:prstGeom prst="rect">
                <a:avLst/>
              </a:prstGeom>
              <a:solidFill>
                <a:srgbClr val="CCECFF"/>
              </a:solidFill>
              <a:ln w="12700">
                <a:solidFill>
                  <a:srgbClr val="000000"/>
                </a:solidFill>
                <a:miter lim="800000"/>
              </a:ln>
              <a:effectLst>
                <a:outerShdw dist="35921" dir="2700000" algn="ctr" rotWithShape="0">
                  <a:schemeClr val="bg2"/>
                </a:outerShdw>
              </a:effectLst>
            </p:spPr>
            <p:txBody>
              <a:bodyPr wrap="none" lIns="1382450" tIns="691241" rIns="1382450" bIns="691241" anchor="ctr"/>
              <a:lstStyle/>
              <a:p>
                <a:pPr algn="ctr" defTabSz="1028700" eaLnBrk="0" hangingPunct="0">
                  <a:buFontTx/>
                  <a:buNone/>
                </a:pPr>
                <a:r>
                  <a:rPr lang="en-US" altLang="zh-CN" sz="3200" b="1">
                    <a:solidFill>
                      <a:srgbClr val="000000"/>
                    </a:solidFill>
                    <a:latin typeface="Times New Roman" panose="02020603050405020304" pitchFamily="18" charset="0"/>
                    <a:cs typeface="Times New Roman" panose="02020603050405020304" pitchFamily="18" charset="0"/>
                  </a:rPr>
                  <a:t>172</a:t>
                </a:r>
                <a:endParaRPr lang="en-US" altLang="zh-CN" sz="3200" b="1">
                  <a:solidFill>
                    <a:srgbClr val="000000"/>
                  </a:solidFill>
                  <a:latin typeface="Times New Roman" panose="02020603050405020304" pitchFamily="18" charset="0"/>
                  <a:cs typeface="Times New Roman" panose="02020603050405020304" pitchFamily="18" charset="0"/>
                </a:endParaRPr>
              </a:p>
            </p:txBody>
          </p:sp>
          <p:sp>
            <p:nvSpPr>
              <p:cNvPr id="359459" name="Rectangle 38"/>
              <p:cNvSpPr>
                <a:spLocks noChangeArrowheads="1"/>
              </p:cNvSpPr>
              <p:nvPr/>
            </p:nvSpPr>
            <p:spPr bwMode="auto">
              <a:xfrm>
                <a:off x="1985" y="964"/>
                <a:ext cx="904" cy="424"/>
              </a:xfrm>
              <a:prstGeom prst="rect">
                <a:avLst/>
              </a:prstGeom>
              <a:solidFill>
                <a:srgbClr val="CCECFF"/>
              </a:solidFill>
              <a:ln w="12700">
                <a:solidFill>
                  <a:srgbClr val="000000"/>
                </a:solidFill>
                <a:miter lim="800000"/>
              </a:ln>
              <a:effectLst>
                <a:outerShdw dist="35921" dir="2700000" algn="ctr" rotWithShape="0">
                  <a:schemeClr val="bg2"/>
                </a:outerShdw>
              </a:effectLst>
            </p:spPr>
            <p:txBody>
              <a:bodyPr wrap="none" lIns="1382450" tIns="691241" rIns="1382450" bIns="691241" anchor="ctr"/>
              <a:lstStyle/>
              <a:p>
                <a:pPr algn="ctr" defTabSz="1028700" eaLnBrk="0" hangingPunct="0">
                  <a:buFontTx/>
                  <a:buNone/>
                </a:pPr>
                <a:r>
                  <a:rPr lang="en-US" altLang="zh-CN" sz="3200" b="1">
                    <a:solidFill>
                      <a:srgbClr val="000000"/>
                    </a:solidFill>
                    <a:latin typeface="Times New Roman" panose="02020603050405020304" pitchFamily="18" charset="0"/>
                    <a:cs typeface="Times New Roman" panose="02020603050405020304" pitchFamily="18" charset="0"/>
                  </a:rPr>
                  <a:t>16</a:t>
                </a:r>
                <a:endParaRPr lang="en-US" altLang="zh-CN" sz="3200" b="1">
                  <a:solidFill>
                    <a:srgbClr val="000000"/>
                  </a:solidFill>
                  <a:latin typeface="Times New Roman" panose="02020603050405020304" pitchFamily="18" charset="0"/>
                  <a:cs typeface="Times New Roman" panose="02020603050405020304" pitchFamily="18" charset="0"/>
                </a:endParaRPr>
              </a:p>
            </p:txBody>
          </p:sp>
          <p:sp>
            <p:nvSpPr>
              <p:cNvPr id="359460" name="Rectangle 39"/>
              <p:cNvSpPr>
                <a:spLocks noChangeArrowheads="1"/>
              </p:cNvSpPr>
              <p:nvPr/>
            </p:nvSpPr>
            <p:spPr bwMode="auto">
              <a:xfrm>
                <a:off x="2897" y="964"/>
                <a:ext cx="904" cy="424"/>
              </a:xfrm>
              <a:prstGeom prst="rect">
                <a:avLst/>
              </a:prstGeom>
              <a:solidFill>
                <a:srgbClr val="CCECFF"/>
              </a:solidFill>
              <a:ln w="12700">
                <a:solidFill>
                  <a:srgbClr val="000000"/>
                </a:solidFill>
                <a:miter lim="800000"/>
              </a:ln>
              <a:effectLst>
                <a:outerShdw dist="35921" dir="2700000" algn="ctr" rotWithShape="0">
                  <a:schemeClr val="bg2"/>
                </a:outerShdw>
              </a:effectLst>
            </p:spPr>
            <p:txBody>
              <a:bodyPr wrap="none" lIns="1382450" tIns="691241" rIns="1382450" bIns="691241" anchor="ctr"/>
              <a:lstStyle/>
              <a:p>
                <a:pPr algn="ctr" defTabSz="1028700" eaLnBrk="0" hangingPunct="0">
                  <a:buFontTx/>
                  <a:buNone/>
                </a:pPr>
                <a:r>
                  <a:rPr lang="en-US" altLang="zh-CN" sz="3200" b="1">
                    <a:solidFill>
                      <a:srgbClr val="000000"/>
                    </a:solidFill>
                    <a:latin typeface="Times New Roman" panose="02020603050405020304" pitchFamily="18" charset="0"/>
                    <a:cs typeface="Times New Roman" panose="02020603050405020304" pitchFamily="18" charset="0"/>
                  </a:rPr>
                  <a:t>0</a:t>
                </a:r>
                <a:endParaRPr lang="en-US" altLang="zh-CN" sz="3200" b="1">
                  <a:solidFill>
                    <a:srgbClr val="000000"/>
                  </a:solidFill>
                  <a:latin typeface="Times New Roman" panose="02020603050405020304" pitchFamily="18" charset="0"/>
                  <a:cs typeface="Times New Roman" panose="02020603050405020304" pitchFamily="18" charset="0"/>
                </a:endParaRPr>
              </a:p>
            </p:txBody>
          </p:sp>
          <p:sp>
            <p:nvSpPr>
              <p:cNvPr id="359461" name="Rectangle 40"/>
              <p:cNvSpPr>
                <a:spLocks noChangeArrowheads="1"/>
              </p:cNvSpPr>
              <p:nvPr/>
            </p:nvSpPr>
            <p:spPr bwMode="auto">
              <a:xfrm>
                <a:off x="3809" y="964"/>
                <a:ext cx="904" cy="424"/>
              </a:xfrm>
              <a:prstGeom prst="rect">
                <a:avLst/>
              </a:prstGeom>
              <a:solidFill>
                <a:srgbClr val="CCECFF"/>
              </a:solidFill>
              <a:ln w="12700">
                <a:solidFill>
                  <a:srgbClr val="000000"/>
                </a:solidFill>
                <a:miter lim="800000"/>
              </a:ln>
              <a:effectLst>
                <a:outerShdw dist="35921" dir="2700000" algn="ctr" rotWithShape="0">
                  <a:schemeClr val="bg2"/>
                </a:outerShdw>
              </a:effectLst>
            </p:spPr>
            <p:txBody>
              <a:bodyPr wrap="none" lIns="1382450" tIns="691241" rIns="1382450" bIns="691241" anchor="ctr"/>
              <a:lstStyle/>
              <a:p>
                <a:pPr algn="ctr" defTabSz="1028700" eaLnBrk="0" hangingPunct="0">
                  <a:buFontTx/>
                  <a:buNone/>
                </a:pPr>
                <a:r>
                  <a:rPr lang="en-US" altLang="zh-CN" sz="3200" b="1">
                    <a:solidFill>
                      <a:srgbClr val="000000"/>
                    </a:solidFill>
                    <a:latin typeface="Times New Roman" panose="02020603050405020304" pitchFamily="18" charset="0"/>
                    <a:cs typeface="Times New Roman" panose="02020603050405020304" pitchFamily="18" charset="0"/>
                  </a:rPr>
                  <a:t>0</a:t>
                </a:r>
                <a:endParaRPr lang="en-US" altLang="zh-CN" sz="3200" b="1">
                  <a:solidFill>
                    <a:srgbClr val="000000"/>
                  </a:solidFill>
                  <a:latin typeface="Times New Roman" panose="02020603050405020304" pitchFamily="18" charset="0"/>
                  <a:cs typeface="Times New Roman" panose="02020603050405020304" pitchFamily="18" charset="0"/>
                </a:endParaRPr>
              </a:p>
            </p:txBody>
          </p:sp>
        </p:grpSp>
        <p:sp>
          <p:nvSpPr>
            <p:cNvPr id="359431" name="Rectangle 41"/>
            <p:cNvSpPr>
              <a:spLocks noChangeArrowheads="1"/>
            </p:cNvSpPr>
            <p:nvPr/>
          </p:nvSpPr>
          <p:spPr bwMode="auto">
            <a:xfrm>
              <a:off x="1040" y="2735"/>
              <a:ext cx="1024" cy="568"/>
            </a:xfrm>
            <a:prstGeom prst="rect">
              <a:avLst/>
            </a:prstGeom>
            <a:solidFill>
              <a:srgbClr val="CCECFF"/>
            </a:solidFill>
            <a:ln w="12700">
              <a:solidFill>
                <a:srgbClr val="000000"/>
              </a:solidFill>
              <a:miter lim="800000"/>
            </a:ln>
            <a:effectLst>
              <a:outerShdw dist="35921" dir="2700000" algn="ctr" rotWithShape="0">
                <a:schemeClr val="bg2"/>
              </a:outerShdw>
            </a:effectLst>
          </p:spPr>
          <p:txBody>
            <a:bodyPr wrap="none" lIns="1382450" tIns="691241" rIns="1382450" bIns="691241" anchor="ctr"/>
            <a:lstStyle/>
            <a:p>
              <a:pPr algn="ctr" defTabSz="1028700" eaLnBrk="0" hangingPunct="0">
                <a:buFontTx/>
                <a:buNone/>
              </a:pPr>
              <a:r>
                <a:rPr lang="en-US" altLang="zh-CN" sz="3200" b="1">
                  <a:solidFill>
                    <a:srgbClr val="0000CC"/>
                  </a:solidFill>
                  <a:latin typeface="Times New Roman" panose="02020603050405020304" pitchFamily="18" charset="0"/>
                  <a:cs typeface="Times New Roman" panose="02020603050405020304" pitchFamily="18" charset="0"/>
                </a:rPr>
                <a:t>255</a:t>
              </a:r>
              <a:endParaRPr lang="en-US" altLang="zh-CN" sz="3200" b="1">
                <a:solidFill>
                  <a:srgbClr val="0000CC"/>
                </a:solidFill>
                <a:latin typeface="Times New Roman" panose="02020603050405020304" pitchFamily="18" charset="0"/>
                <a:cs typeface="Times New Roman" panose="02020603050405020304" pitchFamily="18" charset="0"/>
              </a:endParaRPr>
            </a:p>
          </p:txBody>
        </p:sp>
        <p:sp>
          <p:nvSpPr>
            <p:cNvPr id="359432" name="Rectangle 42"/>
            <p:cNvSpPr>
              <a:spLocks noChangeArrowheads="1"/>
            </p:cNvSpPr>
            <p:nvPr/>
          </p:nvSpPr>
          <p:spPr bwMode="auto">
            <a:xfrm>
              <a:off x="2068" y="2735"/>
              <a:ext cx="1023" cy="568"/>
            </a:xfrm>
            <a:prstGeom prst="rect">
              <a:avLst/>
            </a:prstGeom>
            <a:solidFill>
              <a:srgbClr val="CCECFF"/>
            </a:solidFill>
            <a:ln w="12700">
              <a:solidFill>
                <a:srgbClr val="000000"/>
              </a:solidFill>
              <a:miter lim="800000"/>
            </a:ln>
            <a:effectLst>
              <a:outerShdw dist="35921" dir="2700000" algn="ctr" rotWithShape="0">
                <a:schemeClr val="bg2"/>
              </a:outerShdw>
            </a:effectLst>
          </p:spPr>
          <p:txBody>
            <a:bodyPr wrap="none" lIns="1382450" tIns="691241" rIns="1382450" bIns="691241" anchor="ctr"/>
            <a:lstStyle/>
            <a:p>
              <a:pPr algn="ctr" defTabSz="1028700" eaLnBrk="0" hangingPunct="0">
                <a:buFontTx/>
                <a:buNone/>
              </a:pPr>
              <a:r>
                <a:rPr lang="en-US" altLang="zh-CN" sz="3200" b="1">
                  <a:solidFill>
                    <a:srgbClr val="0000CC"/>
                  </a:solidFill>
                  <a:latin typeface="Times New Roman" panose="02020603050405020304" pitchFamily="18" charset="0"/>
                  <a:cs typeface="Times New Roman" panose="02020603050405020304" pitchFamily="18" charset="0"/>
                </a:rPr>
                <a:t>255</a:t>
              </a:r>
              <a:endParaRPr lang="en-US" altLang="zh-CN" sz="3200" b="1">
                <a:solidFill>
                  <a:srgbClr val="0000CC"/>
                </a:solidFill>
                <a:latin typeface="Times New Roman" panose="02020603050405020304" pitchFamily="18" charset="0"/>
                <a:cs typeface="Times New Roman" panose="02020603050405020304" pitchFamily="18" charset="0"/>
              </a:endParaRPr>
            </a:p>
          </p:txBody>
        </p:sp>
        <p:sp>
          <p:nvSpPr>
            <p:cNvPr id="359433" name="Rectangle 43"/>
            <p:cNvSpPr>
              <a:spLocks noChangeArrowheads="1"/>
            </p:cNvSpPr>
            <p:nvPr/>
          </p:nvSpPr>
          <p:spPr bwMode="auto">
            <a:xfrm>
              <a:off x="3096" y="2735"/>
              <a:ext cx="1023" cy="568"/>
            </a:xfrm>
            <a:prstGeom prst="rect">
              <a:avLst/>
            </a:prstGeom>
            <a:solidFill>
              <a:srgbClr val="CCECFF"/>
            </a:solidFill>
            <a:ln w="12700">
              <a:solidFill>
                <a:srgbClr val="000000"/>
              </a:solidFill>
              <a:miter lim="800000"/>
            </a:ln>
            <a:effectLst>
              <a:outerShdw dist="35921" dir="2700000" algn="ctr" rotWithShape="0">
                <a:schemeClr val="bg2"/>
              </a:outerShdw>
            </a:effectLst>
          </p:spPr>
          <p:txBody>
            <a:bodyPr wrap="none" lIns="1382450" tIns="691241" rIns="1382450" bIns="691241" anchor="ctr"/>
            <a:lstStyle/>
            <a:p>
              <a:pPr algn="ctr" defTabSz="1028700" eaLnBrk="0" hangingPunct="0">
                <a:buFontTx/>
                <a:buNone/>
              </a:pPr>
              <a:r>
                <a:rPr lang="en-US" altLang="zh-CN" sz="3200" b="1">
                  <a:solidFill>
                    <a:srgbClr val="000000"/>
                  </a:solidFill>
                  <a:latin typeface="Times New Roman" panose="02020603050405020304" pitchFamily="18" charset="0"/>
                  <a:cs typeface="Times New Roman" panose="02020603050405020304" pitchFamily="18" charset="0"/>
                </a:rPr>
                <a:t>0</a:t>
              </a:r>
              <a:endParaRPr lang="en-US" altLang="zh-CN" sz="3200" b="1">
                <a:solidFill>
                  <a:srgbClr val="000000"/>
                </a:solidFill>
                <a:latin typeface="Times New Roman" panose="02020603050405020304" pitchFamily="18" charset="0"/>
                <a:cs typeface="Times New Roman" panose="02020603050405020304" pitchFamily="18" charset="0"/>
              </a:endParaRPr>
            </a:p>
          </p:txBody>
        </p:sp>
        <p:sp>
          <p:nvSpPr>
            <p:cNvPr id="359434" name="Rectangle 44"/>
            <p:cNvSpPr>
              <a:spLocks noChangeArrowheads="1"/>
            </p:cNvSpPr>
            <p:nvPr/>
          </p:nvSpPr>
          <p:spPr bwMode="auto">
            <a:xfrm>
              <a:off x="4123" y="2735"/>
              <a:ext cx="1024" cy="568"/>
            </a:xfrm>
            <a:prstGeom prst="rect">
              <a:avLst/>
            </a:prstGeom>
            <a:solidFill>
              <a:srgbClr val="CCECFF"/>
            </a:solidFill>
            <a:ln w="12700">
              <a:solidFill>
                <a:srgbClr val="000000"/>
              </a:solidFill>
              <a:miter lim="800000"/>
            </a:ln>
            <a:effectLst>
              <a:outerShdw dist="35921" dir="2700000" algn="ctr" rotWithShape="0">
                <a:schemeClr val="bg2"/>
              </a:outerShdw>
            </a:effectLst>
          </p:spPr>
          <p:txBody>
            <a:bodyPr wrap="none" lIns="1382450" tIns="691241" rIns="1382450" bIns="691241" anchor="ctr"/>
            <a:lstStyle/>
            <a:p>
              <a:pPr algn="ctr" defTabSz="1028700" eaLnBrk="0" hangingPunct="0">
                <a:buFontTx/>
                <a:buNone/>
              </a:pPr>
              <a:r>
                <a:rPr lang="en-US" altLang="zh-CN" sz="3200" b="1">
                  <a:solidFill>
                    <a:srgbClr val="000000"/>
                  </a:solidFill>
                  <a:latin typeface="Times New Roman" panose="02020603050405020304" pitchFamily="18" charset="0"/>
                  <a:cs typeface="Times New Roman" panose="02020603050405020304" pitchFamily="18" charset="0"/>
                </a:rPr>
                <a:t>0</a:t>
              </a:r>
              <a:endParaRPr lang="en-US" altLang="zh-CN" sz="3200" b="1">
                <a:solidFill>
                  <a:srgbClr val="000000"/>
                </a:solidFill>
                <a:latin typeface="Times New Roman" panose="02020603050405020304" pitchFamily="18" charset="0"/>
                <a:cs typeface="Times New Roman" panose="02020603050405020304" pitchFamily="18" charset="0"/>
              </a:endParaRPr>
            </a:p>
          </p:txBody>
        </p:sp>
        <p:grpSp>
          <p:nvGrpSpPr>
            <p:cNvPr id="359435" name="Group 45"/>
            <p:cNvGrpSpPr/>
            <p:nvPr/>
          </p:nvGrpSpPr>
          <p:grpSpPr bwMode="auto">
            <a:xfrm>
              <a:off x="1040" y="3616"/>
              <a:ext cx="4102" cy="403"/>
              <a:chOff x="1073" y="2596"/>
              <a:chExt cx="3640" cy="424"/>
            </a:xfrm>
          </p:grpSpPr>
          <p:sp>
            <p:nvSpPr>
              <p:cNvPr id="359454" name="Rectangle 46"/>
              <p:cNvSpPr>
                <a:spLocks noChangeArrowheads="1"/>
              </p:cNvSpPr>
              <p:nvPr/>
            </p:nvSpPr>
            <p:spPr bwMode="auto">
              <a:xfrm>
                <a:off x="1073" y="2596"/>
                <a:ext cx="904" cy="424"/>
              </a:xfrm>
              <a:prstGeom prst="rect">
                <a:avLst/>
              </a:prstGeom>
              <a:solidFill>
                <a:srgbClr val="CCECFF"/>
              </a:solidFill>
              <a:ln w="12700">
                <a:solidFill>
                  <a:srgbClr val="000000"/>
                </a:solidFill>
                <a:miter lim="800000"/>
              </a:ln>
              <a:effectLst>
                <a:outerShdw dist="35921" dir="2700000" algn="ctr" rotWithShape="0">
                  <a:schemeClr val="bg2"/>
                </a:outerShdw>
              </a:effectLst>
            </p:spPr>
            <p:txBody>
              <a:bodyPr wrap="none" lIns="1382450" tIns="691241" rIns="1382450" bIns="691241" anchor="ctr"/>
              <a:lstStyle/>
              <a:p>
                <a:pPr algn="ctr" defTabSz="1028700" eaLnBrk="0" hangingPunct="0">
                  <a:buFontTx/>
                  <a:buNone/>
                </a:pPr>
                <a:r>
                  <a:rPr lang="en-US" altLang="zh-CN" sz="3200" b="1">
                    <a:solidFill>
                      <a:srgbClr val="0000CC"/>
                    </a:solidFill>
                    <a:latin typeface="Times New Roman" panose="02020603050405020304" pitchFamily="18" charset="0"/>
                    <a:cs typeface="Times New Roman" panose="02020603050405020304" pitchFamily="18" charset="0"/>
                  </a:rPr>
                  <a:t>255</a:t>
                </a:r>
                <a:endParaRPr lang="en-US" altLang="zh-CN" sz="3200" b="1">
                  <a:solidFill>
                    <a:srgbClr val="0000CC"/>
                  </a:solidFill>
                  <a:latin typeface="Times New Roman" panose="02020603050405020304" pitchFamily="18" charset="0"/>
                  <a:cs typeface="Times New Roman" panose="02020603050405020304" pitchFamily="18" charset="0"/>
                </a:endParaRPr>
              </a:p>
            </p:txBody>
          </p:sp>
          <p:sp>
            <p:nvSpPr>
              <p:cNvPr id="359455" name="Rectangle 47"/>
              <p:cNvSpPr>
                <a:spLocks noChangeArrowheads="1"/>
              </p:cNvSpPr>
              <p:nvPr/>
            </p:nvSpPr>
            <p:spPr bwMode="auto">
              <a:xfrm>
                <a:off x="1985" y="2596"/>
                <a:ext cx="904" cy="424"/>
              </a:xfrm>
              <a:prstGeom prst="rect">
                <a:avLst/>
              </a:prstGeom>
              <a:solidFill>
                <a:srgbClr val="CCECFF"/>
              </a:solidFill>
              <a:ln w="12700">
                <a:solidFill>
                  <a:srgbClr val="000000"/>
                </a:solidFill>
                <a:miter lim="800000"/>
              </a:ln>
              <a:effectLst>
                <a:outerShdw dist="35921" dir="2700000" algn="ctr" rotWithShape="0">
                  <a:schemeClr val="bg2"/>
                </a:outerShdw>
              </a:effectLst>
            </p:spPr>
            <p:txBody>
              <a:bodyPr wrap="none" lIns="1382450" tIns="691241" rIns="1382450" bIns="691241" anchor="ctr"/>
              <a:lstStyle/>
              <a:p>
                <a:pPr algn="ctr" defTabSz="1028700" eaLnBrk="0" hangingPunct="0">
                  <a:buFontTx/>
                  <a:buNone/>
                </a:pPr>
                <a:r>
                  <a:rPr lang="en-US" altLang="zh-CN" sz="3200" b="1">
                    <a:solidFill>
                      <a:srgbClr val="0000CC"/>
                    </a:solidFill>
                    <a:latin typeface="Times New Roman" panose="02020603050405020304" pitchFamily="18" charset="0"/>
                    <a:cs typeface="Times New Roman" panose="02020603050405020304" pitchFamily="18" charset="0"/>
                  </a:rPr>
                  <a:t>255</a:t>
                </a:r>
                <a:endParaRPr lang="en-US" altLang="zh-CN" sz="3200" b="1">
                  <a:solidFill>
                    <a:srgbClr val="0000CC"/>
                  </a:solidFill>
                  <a:latin typeface="Times New Roman" panose="02020603050405020304" pitchFamily="18" charset="0"/>
                  <a:cs typeface="Times New Roman" panose="02020603050405020304" pitchFamily="18" charset="0"/>
                </a:endParaRPr>
              </a:p>
            </p:txBody>
          </p:sp>
          <p:sp>
            <p:nvSpPr>
              <p:cNvPr id="359456" name="Rectangle 48"/>
              <p:cNvSpPr>
                <a:spLocks noChangeArrowheads="1"/>
              </p:cNvSpPr>
              <p:nvPr/>
            </p:nvSpPr>
            <p:spPr bwMode="auto">
              <a:xfrm>
                <a:off x="2897" y="2596"/>
                <a:ext cx="904" cy="424"/>
              </a:xfrm>
              <a:prstGeom prst="rect">
                <a:avLst/>
              </a:prstGeom>
              <a:solidFill>
                <a:srgbClr val="CCECFF"/>
              </a:solidFill>
              <a:ln w="12700">
                <a:solidFill>
                  <a:srgbClr val="000000"/>
                </a:solidFill>
                <a:miter lim="800000"/>
              </a:ln>
              <a:effectLst>
                <a:outerShdw dist="35921" dir="2700000" algn="ctr" rotWithShape="0">
                  <a:schemeClr val="bg2"/>
                </a:outerShdw>
              </a:effectLst>
            </p:spPr>
            <p:txBody>
              <a:bodyPr wrap="none" lIns="1382450" tIns="691241" rIns="1382450" bIns="691241" anchor="ctr"/>
              <a:lstStyle/>
              <a:p>
                <a:pPr algn="ctr" defTabSz="1028700" eaLnBrk="0" hangingPunct="0">
                  <a:buFontTx/>
                  <a:buNone/>
                </a:pPr>
                <a:r>
                  <a:rPr lang="en-US" altLang="zh-CN" sz="3200" b="1">
                    <a:solidFill>
                      <a:srgbClr val="0000CC"/>
                    </a:solidFill>
                    <a:latin typeface="Times New Roman" panose="02020603050405020304" pitchFamily="18" charset="0"/>
                    <a:cs typeface="Times New Roman" panose="02020603050405020304" pitchFamily="18" charset="0"/>
                  </a:rPr>
                  <a:t>255</a:t>
                </a:r>
                <a:endParaRPr lang="en-US" altLang="zh-CN" sz="3200" b="1">
                  <a:solidFill>
                    <a:srgbClr val="0000CC"/>
                  </a:solidFill>
                  <a:latin typeface="Times New Roman" panose="02020603050405020304" pitchFamily="18" charset="0"/>
                  <a:cs typeface="Times New Roman" panose="02020603050405020304" pitchFamily="18" charset="0"/>
                </a:endParaRPr>
              </a:p>
            </p:txBody>
          </p:sp>
          <p:sp>
            <p:nvSpPr>
              <p:cNvPr id="359457" name="Rectangle 49"/>
              <p:cNvSpPr>
                <a:spLocks noChangeArrowheads="1"/>
              </p:cNvSpPr>
              <p:nvPr/>
            </p:nvSpPr>
            <p:spPr bwMode="auto">
              <a:xfrm>
                <a:off x="3809" y="2596"/>
                <a:ext cx="904" cy="424"/>
              </a:xfrm>
              <a:prstGeom prst="rect">
                <a:avLst/>
              </a:prstGeom>
              <a:solidFill>
                <a:srgbClr val="CCECFF"/>
              </a:solidFill>
              <a:ln w="12700">
                <a:solidFill>
                  <a:srgbClr val="000000"/>
                </a:solidFill>
                <a:miter lim="800000"/>
              </a:ln>
              <a:effectLst>
                <a:outerShdw dist="35921" dir="2700000" algn="ctr" rotWithShape="0">
                  <a:schemeClr val="bg2"/>
                </a:outerShdw>
              </a:effectLst>
            </p:spPr>
            <p:txBody>
              <a:bodyPr wrap="none" lIns="1382450" tIns="691241" rIns="1382450" bIns="691241" anchor="ctr"/>
              <a:lstStyle/>
              <a:p>
                <a:pPr algn="ctr" defTabSz="1028700" eaLnBrk="0" hangingPunct="0">
                  <a:buFontTx/>
                  <a:buNone/>
                </a:pPr>
                <a:r>
                  <a:rPr lang="en-US" altLang="zh-CN" sz="3200" b="1">
                    <a:solidFill>
                      <a:srgbClr val="000000"/>
                    </a:solidFill>
                    <a:latin typeface="Times New Roman" panose="02020603050405020304" pitchFamily="18" charset="0"/>
                    <a:cs typeface="Times New Roman" panose="02020603050405020304" pitchFamily="18" charset="0"/>
                  </a:rPr>
                  <a:t>0</a:t>
                </a:r>
                <a:endParaRPr lang="en-US" altLang="zh-CN" sz="3200" b="1">
                  <a:solidFill>
                    <a:srgbClr val="000000"/>
                  </a:solidFill>
                  <a:latin typeface="Times New Roman" panose="02020603050405020304" pitchFamily="18" charset="0"/>
                  <a:cs typeface="Times New Roman" panose="02020603050405020304" pitchFamily="18" charset="0"/>
                </a:endParaRPr>
              </a:p>
            </p:txBody>
          </p:sp>
        </p:grpSp>
        <p:sp>
          <p:nvSpPr>
            <p:cNvPr id="359436" name="Rectangle 50"/>
            <p:cNvSpPr>
              <a:spLocks noChangeArrowheads="1"/>
            </p:cNvSpPr>
            <p:nvPr/>
          </p:nvSpPr>
          <p:spPr bwMode="auto">
            <a:xfrm>
              <a:off x="1679" y="1707"/>
              <a:ext cx="699" cy="23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pPr algn="ctr" defTabSz="1028700" eaLnBrk="0" hangingPunct="0">
                <a:buFontTx/>
                <a:buNone/>
              </a:pPr>
              <a:r>
                <a:rPr lang="zh-CN" altLang="en-US" b="1">
                  <a:solidFill>
                    <a:srgbClr val="000000"/>
                  </a:solidFill>
                  <a:latin typeface="Times New Roman" panose="02020603050405020304" pitchFamily="18" charset="0"/>
                </a:rPr>
                <a:t>主类网络</a:t>
              </a:r>
              <a:endParaRPr lang="zh-CN" altLang="en-US" b="1">
                <a:solidFill>
                  <a:srgbClr val="000000"/>
                </a:solidFill>
                <a:latin typeface="Times New Roman" panose="02020603050405020304" pitchFamily="18" charset="0"/>
              </a:endParaRPr>
            </a:p>
          </p:txBody>
        </p:sp>
        <p:sp>
          <p:nvSpPr>
            <p:cNvPr id="359437" name="Rectangle 51"/>
            <p:cNvSpPr>
              <a:spLocks noChangeArrowheads="1"/>
            </p:cNvSpPr>
            <p:nvPr/>
          </p:nvSpPr>
          <p:spPr bwMode="auto">
            <a:xfrm>
              <a:off x="3909" y="1707"/>
              <a:ext cx="450" cy="23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pPr algn="ctr" defTabSz="1028700" eaLnBrk="0" hangingPunct="0">
                <a:buFontTx/>
                <a:buNone/>
              </a:pPr>
              <a:r>
                <a:rPr lang="zh-CN" altLang="en-US" b="1">
                  <a:solidFill>
                    <a:srgbClr val="000000"/>
                  </a:solidFill>
                  <a:latin typeface="Times New Roman" panose="02020603050405020304" pitchFamily="18" charset="0"/>
                </a:rPr>
                <a:t>主机</a:t>
              </a:r>
              <a:endParaRPr lang="zh-CN" altLang="en-US" b="1">
                <a:solidFill>
                  <a:srgbClr val="000000"/>
                </a:solidFill>
                <a:latin typeface="Times New Roman" panose="02020603050405020304" pitchFamily="18" charset="0"/>
              </a:endParaRPr>
            </a:p>
          </p:txBody>
        </p:sp>
        <p:sp>
          <p:nvSpPr>
            <p:cNvPr id="359438" name="Line 52"/>
            <p:cNvSpPr>
              <a:spLocks noChangeShapeType="1"/>
            </p:cNvSpPr>
            <p:nvPr/>
          </p:nvSpPr>
          <p:spPr bwMode="auto">
            <a:xfrm>
              <a:off x="1042" y="1924"/>
              <a:ext cx="2053"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endParaRPr lang="zh-CN" altLang="en-US"/>
            </a:p>
          </p:txBody>
        </p:sp>
        <p:sp>
          <p:nvSpPr>
            <p:cNvPr id="359439" name="Line 53"/>
            <p:cNvSpPr>
              <a:spLocks noChangeShapeType="1"/>
            </p:cNvSpPr>
            <p:nvPr/>
          </p:nvSpPr>
          <p:spPr bwMode="auto">
            <a:xfrm>
              <a:off x="3095" y="1924"/>
              <a:ext cx="2052"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endParaRPr lang="zh-CN" altLang="en-US"/>
            </a:p>
          </p:txBody>
        </p:sp>
        <p:sp>
          <p:nvSpPr>
            <p:cNvPr id="359440" name="Rectangle 54"/>
            <p:cNvSpPr>
              <a:spLocks noChangeArrowheads="1"/>
            </p:cNvSpPr>
            <p:nvPr/>
          </p:nvSpPr>
          <p:spPr bwMode="auto">
            <a:xfrm>
              <a:off x="1679" y="2495"/>
              <a:ext cx="699" cy="23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pPr algn="ctr" defTabSz="1028700" eaLnBrk="0" hangingPunct="0">
                <a:buFontTx/>
                <a:buNone/>
              </a:pPr>
              <a:r>
                <a:rPr lang="zh-CN" altLang="en-US" b="1">
                  <a:solidFill>
                    <a:srgbClr val="000000"/>
                  </a:solidFill>
                  <a:latin typeface="Times New Roman" panose="02020603050405020304" pitchFamily="18" charset="0"/>
                </a:rPr>
                <a:t>主类网络</a:t>
              </a:r>
              <a:endParaRPr lang="zh-CN" altLang="en-US" b="1">
                <a:solidFill>
                  <a:srgbClr val="000000"/>
                </a:solidFill>
                <a:latin typeface="Times New Roman" panose="02020603050405020304" pitchFamily="18" charset="0"/>
              </a:endParaRPr>
            </a:p>
            <a:p>
              <a:pPr algn="ctr" defTabSz="1028700" eaLnBrk="0" hangingPunct="0">
                <a:buFontTx/>
                <a:buNone/>
              </a:pPr>
              <a:endParaRPr lang="zh-CN" altLang="en-US" b="1">
                <a:solidFill>
                  <a:srgbClr val="000000"/>
                </a:solidFill>
                <a:latin typeface="Times New Roman" panose="02020603050405020304" pitchFamily="18" charset="0"/>
              </a:endParaRPr>
            </a:p>
          </p:txBody>
        </p:sp>
        <p:sp>
          <p:nvSpPr>
            <p:cNvPr id="359441" name="Rectangle 55"/>
            <p:cNvSpPr>
              <a:spLocks noChangeArrowheads="1"/>
            </p:cNvSpPr>
            <p:nvPr/>
          </p:nvSpPr>
          <p:spPr bwMode="auto">
            <a:xfrm>
              <a:off x="3909" y="2448"/>
              <a:ext cx="450" cy="23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pPr algn="ctr" defTabSz="1028700" eaLnBrk="0" hangingPunct="0">
                <a:buFontTx/>
                <a:buNone/>
              </a:pPr>
              <a:r>
                <a:rPr lang="zh-CN" altLang="en-US" b="1">
                  <a:solidFill>
                    <a:srgbClr val="000000"/>
                  </a:solidFill>
                  <a:latin typeface="Times New Roman" panose="02020603050405020304" pitchFamily="18" charset="0"/>
                </a:rPr>
                <a:t>主机</a:t>
              </a:r>
              <a:endParaRPr lang="zh-CN" altLang="en-US" b="1">
                <a:solidFill>
                  <a:srgbClr val="000000"/>
                </a:solidFill>
                <a:latin typeface="Times New Roman" panose="02020603050405020304" pitchFamily="18" charset="0"/>
              </a:endParaRPr>
            </a:p>
          </p:txBody>
        </p:sp>
        <p:sp>
          <p:nvSpPr>
            <p:cNvPr id="359442" name="Line 56"/>
            <p:cNvSpPr>
              <a:spLocks noChangeShapeType="1"/>
            </p:cNvSpPr>
            <p:nvPr/>
          </p:nvSpPr>
          <p:spPr bwMode="auto">
            <a:xfrm>
              <a:off x="1042" y="2665"/>
              <a:ext cx="2053"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endParaRPr lang="zh-CN" altLang="en-US"/>
            </a:p>
          </p:txBody>
        </p:sp>
        <p:sp>
          <p:nvSpPr>
            <p:cNvPr id="359443" name="Line 57"/>
            <p:cNvSpPr>
              <a:spLocks noChangeShapeType="1"/>
            </p:cNvSpPr>
            <p:nvPr/>
          </p:nvSpPr>
          <p:spPr bwMode="auto">
            <a:xfrm>
              <a:off x="3095" y="2665"/>
              <a:ext cx="2052"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endParaRPr lang="zh-CN" altLang="en-US"/>
            </a:p>
          </p:txBody>
        </p:sp>
        <p:sp>
          <p:nvSpPr>
            <p:cNvPr id="359444" name="Rectangle 58"/>
            <p:cNvSpPr>
              <a:spLocks noChangeArrowheads="1"/>
            </p:cNvSpPr>
            <p:nvPr/>
          </p:nvSpPr>
          <p:spPr bwMode="auto">
            <a:xfrm>
              <a:off x="1679" y="3340"/>
              <a:ext cx="699" cy="23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pPr algn="ctr" defTabSz="1028700" eaLnBrk="0" hangingPunct="0">
                <a:buFontTx/>
                <a:buNone/>
              </a:pPr>
              <a:r>
                <a:rPr lang="zh-CN" altLang="en-US" b="1">
                  <a:solidFill>
                    <a:srgbClr val="000000"/>
                  </a:solidFill>
                  <a:latin typeface="Times New Roman" panose="02020603050405020304" pitchFamily="18" charset="0"/>
                </a:rPr>
                <a:t>主类网络</a:t>
              </a:r>
              <a:endParaRPr lang="zh-CN" altLang="en-US" b="1">
                <a:solidFill>
                  <a:srgbClr val="000000"/>
                </a:solidFill>
                <a:latin typeface="Times New Roman" panose="02020603050405020304" pitchFamily="18" charset="0"/>
              </a:endParaRPr>
            </a:p>
          </p:txBody>
        </p:sp>
        <p:sp>
          <p:nvSpPr>
            <p:cNvPr id="359445" name="Rectangle 59"/>
            <p:cNvSpPr>
              <a:spLocks noChangeArrowheads="1"/>
            </p:cNvSpPr>
            <p:nvPr/>
          </p:nvSpPr>
          <p:spPr bwMode="auto">
            <a:xfrm>
              <a:off x="3285" y="3340"/>
              <a:ext cx="619" cy="23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pPr algn="ctr" defTabSz="1028700" eaLnBrk="0" hangingPunct="0">
                <a:buFontTx/>
                <a:buNone/>
              </a:pPr>
              <a:r>
                <a:rPr lang="zh-CN" altLang="en-US" b="1">
                  <a:solidFill>
                    <a:srgbClr val="000000"/>
                  </a:solidFill>
                  <a:latin typeface="Times New Roman" panose="02020603050405020304" pitchFamily="18" charset="0"/>
                </a:rPr>
                <a:t>子网</a:t>
              </a:r>
              <a:endParaRPr lang="zh-CN" altLang="en-US" b="1">
                <a:solidFill>
                  <a:srgbClr val="000000"/>
                </a:solidFill>
                <a:latin typeface="Times New Roman" panose="02020603050405020304" pitchFamily="18" charset="0"/>
              </a:endParaRPr>
            </a:p>
          </p:txBody>
        </p:sp>
        <p:sp>
          <p:nvSpPr>
            <p:cNvPr id="359446" name="Line 60"/>
            <p:cNvSpPr>
              <a:spLocks noChangeShapeType="1"/>
            </p:cNvSpPr>
            <p:nvPr/>
          </p:nvSpPr>
          <p:spPr bwMode="auto">
            <a:xfrm>
              <a:off x="1042" y="3539"/>
              <a:ext cx="2053"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endParaRPr lang="zh-CN" altLang="en-US"/>
            </a:p>
          </p:txBody>
        </p:sp>
        <p:sp>
          <p:nvSpPr>
            <p:cNvPr id="359447" name="Rectangle 61"/>
            <p:cNvSpPr>
              <a:spLocks noChangeArrowheads="1"/>
            </p:cNvSpPr>
            <p:nvPr/>
          </p:nvSpPr>
          <p:spPr bwMode="auto">
            <a:xfrm>
              <a:off x="4395" y="3340"/>
              <a:ext cx="450" cy="23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pPr algn="ctr" defTabSz="1028700" eaLnBrk="0" hangingPunct="0">
                <a:buFontTx/>
                <a:buNone/>
              </a:pPr>
              <a:r>
                <a:rPr lang="zh-CN" altLang="en-US" b="1">
                  <a:solidFill>
                    <a:srgbClr val="000000"/>
                  </a:solidFill>
                  <a:latin typeface="Times New Roman" panose="02020603050405020304" pitchFamily="18" charset="0"/>
                </a:rPr>
                <a:t>主机</a:t>
              </a:r>
              <a:endParaRPr lang="zh-CN" altLang="en-US" b="1">
                <a:solidFill>
                  <a:srgbClr val="000000"/>
                </a:solidFill>
                <a:latin typeface="Times New Roman" panose="02020603050405020304" pitchFamily="18" charset="0"/>
              </a:endParaRPr>
            </a:p>
          </p:txBody>
        </p:sp>
        <p:sp>
          <p:nvSpPr>
            <p:cNvPr id="359448" name="Rectangle 62"/>
            <p:cNvSpPr>
              <a:spLocks noChangeArrowheads="1"/>
            </p:cNvSpPr>
            <p:nvPr/>
          </p:nvSpPr>
          <p:spPr bwMode="auto">
            <a:xfrm>
              <a:off x="1119" y="2928"/>
              <a:ext cx="1169" cy="48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p>
              <a:pPr defTabSz="1028700" eaLnBrk="0" hangingPunct="0">
                <a:lnSpc>
                  <a:spcPts val="4840"/>
                </a:lnSpc>
                <a:buFontTx/>
                <a:buNone/>
                <a:tabLst>
                  <a:tab pos="514350" algn="l"/>
                  <a:tab pos="1028700" algn="l"/>
                  <a:tab pos="1543050" algn="l"/>
                </a:tabLst>
              </a:pPr>
              <a:r>
                <a:rPr lang="zh-CN" altLang="en-US" b="1">
                  <a:solidFill>
                    <a:srgbClr val="0000CC"/>
                  </a:solidFill>
                  <a:latin typeface="Times New Roman" panose="02020603050405020304" pitchFamily="18" charset="0"/>
                  <a:cs typeface="Times New Roman" panose="02020603050405020304" pitchFamily="18" charset="0"/>
                </a:rPr>
                <a:t> </a:t>
              </a:r>
              <a:r>
                <a:rPr lang="en-US" altLang="zh-CN" b="1">
                  <a:solidFill>
                    <a:srgbClr val="0000CC"/>
                  </a:solidFill>
                  <a:latin typeface="Times New Roman" panose="02020603050405020304" pitchFamily="18" charset="0"/>
                  <a:cs typeface="Times New Roman" panose="02020603050405020304" pitchFamily="18" charset="0"/>
                </a:rPr>
                <a:t>11111111</a:t>
              </a:r>
              <a:endParaRPr lang="en-US" altLang="zh-CN" b="1">
                <a:solidFill>
                  <a:srgbClr val="0000CC"/>
                </a:solidFill>
                <a:latin typeface="Times New Roman" panose="02020603050405020304" pitchFamily="18" charset="0"/>
                <a:cs typeface="Times New Roman" panose="02020603050405020304" pitchFamily="18" charset="0"/>
              </a:endParaRPr>
            </a:p>
          </p:txBody>
        </p:sp>
        <p:sp>
          <p:nvSpPr>
            <p:cNvPr id="359449" name="Rectangle 63"/>
            <p:cNvSpPr>
              <a:spLocks noChangeArrowheads="1"/>
            </p:cNvSpPr>
            <p:nvPr/>
          </p:nvSpPr>
          <p:spPr bwMode="auto">
            <a:xfrm>
              <a:off x="2175" y="2928"/>
              <a:ext cx="1169" cy="48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p>
              <a:pPr defTabSz="1028700" eaLnBrk="0" hangingPunct="0">
                <a:lnSpc>
                  <a:spcPts val="4840"/>
                </a:lnSpc>
                <a:buFontTx/>
                <a:buNone/>
                <a:tabLst>
                  <a:tab pos="514350" algn="l"/>
                  <a:tab pos="1028700" algn="l"/>
                  <a:tab pos="1543050" algn="l"/>
                </a:tabLst>
              </a:pPr>
              <a:r>
                <a:rPr lang="zh-CN" altLang="en-US" b="1">
                  <a:solidFill>
                    <a:srgbClr val="0000CC"/>
                  </a:solidFill>
                  <a:latin typeface="Times New Roman" panose="02020603050405020304" pitchFamily="18" charset="0"/>
                  <a:cs typeface="Times New Roman" panose="02020603050405020304" pitchFamily="18" charset="0"/>
                </a:rPr>
                <a:t> </a:t>
              </a:r>
              <a:r>
                <a:rPr lang="en-US" altLang="zh-CN" b="1">
                  <a:solidFill>
                    <a:srgbClr val="0000CC"/>
                  </a:solidFill>
                  <a:latin typeface="Times New Roman" panose="02020603050405020304" pitchFamily="18" charset="0"/>
                  <a:cs typeface="Times New Roman" panose="02020603050405020304" pitchFamily="18" charset="0"/>
                </a:rPr>
                <a:t>11111111</a:t>
              </a:r>
              <a:endParaRPr lang="en-US" altLang="zh-CN" b="1">
                <a:solidFill>
                  <a:srgbClr val="0000CC"/>
                </a:solidFill>
                <a:latin typeface="Times New Roman" panose="02020603050405020304" pitchFamily="18" charset="0"/>
                <a:cs typeface="Times New Roman" panose="02020603050405020304" pitchFamily="18" charset="0"/>
              </a:endParaRPr>
            </a:p>
          </p:txBody>
        </p:sp>
        <p:sp>
          <p:nvSpPr>
            <p:cNvPr id="359450" name="Rectangle 64"/>
            <p:cNvSpPr>
              <a:spLocks noChangeArrowheads="1"/>
            </p:cNvSpPr>
            <p:nvPr/>
          </p:nvSpPr>
          <p:spPr bwMode="auto">
            <a:xfrm>
              <a:off x="3248" y="2928"/>
              <a:ext cx="1169" cy="48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p>
              <a:pPr defTabSz="1028700" eaLnBrk="0" hangingPunct="0">
                <a:lnSpc>
                  <a:spcPts val="4840"/>
                </a:lnSpc>
                <a:buFontTx/>
                <a:buNone/>
                <a:tabLst>
                  <a:tab pos="514350" algn="l"/>
                  <a:tab pos="1028700" algn="l"/>
                  <a:tab pos="1543050" algn="l"/>
                </a:tabLst>
              </a:pPr>
              <a:r>
                <a:rPr lang="en-US" altLang="zh-CN" b="1">
                  <a:solidFill>
                    <a:srgbClr val="000000"/>
                  </a:solidFill>
                  <a:latin typeface="Times New Roman" panose="02020603050405020304" pitchFamily="18" charset="0"/>
                  <a:cs typeface="Times New Roman" panose="02020603050405020304" pitchFamily="18" charset="0"/>
                </a:rPr>
                <a:t>00000000</a:t>
              </a:r>
              <a:endParaRPr lang="en-US" altLang="zh-CN" b="1">
                <a:solidFill>
                  <a:srgbClr val="000000"/>
                </a:solidFill>
                <a:latin typeface="Times New Roman" panose="02020603050405020304" pitchFamily="18" charset="0"/>
                <a:cs typeface="Times New Roman" panose="02020603050405020304" pitchFamily="18" charset="0"/>
              </a:endParaRPr>
            </a:p>
          </p:txBody>
        </p:sp>
        <p:sp>
          <p:nvSpPr>
            <p:cNvPr id="359451" name="Rectangle 65"/>
            <p:cNvSpPr>
              <a:spLocks noChangeArrowheads="1"/>
            </p:cNvSpPr>
            <p:nvPr/>
          </p:nvSpPr>
          <p:spPr bwMode="auto">
            <a:xfrm>
              <a:off x="4287" y="2950"/>
              <a:ext cx="1169" cy="48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p>
              <a:pPr defTabSz="1028700" eaLnBrk="0" hangingPunct="0">
                <a:lnSpc>
                  <a:spcPts val="4840"/>
                </a:lnSpc>
                <a:buFontTx/>
                <a:buNone/>
                <a:tabLst>
                  <a:tab pos="514350" algn="l"/>
                  <a:tab pos="1028700" algn="l"/>
                  <a:tab pos="1543050" algn="l"/>
                </a:tabLst>
              </a:pPr>
              <a:r>
                <a:rPr lang="en-US" altLang="zh-CN" b="1">
                  <a:solidFill>
                    <a:srgbClr val="000000"/>
                  </a:solidFill>
                  <a:latin typeface="Times New Roman" panose="02020603050405020304" pitchFamily="18" charset="0"/>
                  <a:cs typeface="Times New Roman" panose="02020603050405020304" pitchFamily="18" charset="0"/>
                </a:rPr>
                <a:t>00000000</a:t>
              </a:r>
              <a:endParaRPr lang="en-US" altLang="zh-CN" b="1">
                <a:solidFill>
                  <a:srgbClr val="000000"/>
                </a:solidFill>
                <a:latin typeface="Times New Roman" panose="02020603050405020304" pitchFamily="18" charset="0"/>
                <a:cs typeface="Times New Roman" panose="02020603050405020304" pitchFamily="18" charset="0"/>
              </a:endParaRPr>
            </a:p>
          </p:txBody>
        </p:sp>
        <p:sp>
          <p:nvSpPr>
            <p:cNvPr id="359452" name="Line 66"/>
            <p:cNvSpPr>
              <a:spLocks noChangeShapeType="1"/>
            </p:cNvSpPr>
            <p:nvPr/>
          </p:nvSpPr>
          <p:spPr bwMode="auto">
            <a:xfrm flipV="1">
              <a:off x="3104" y="3539"/>
              <a:ext cx="1008"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endParaRPr lang="zh-CN" altLang="en-US"/>
            </a:p>
          </p:txBody>
        </p:sp>
        <p:sp>
          <p:nvSpPr>
            <p:cNvPr id="359453" name="Line 67"/>
            <p:cNvSpPr>
              <a:spLocks noChangeShapeType="1"/>
            </p:cNvSpPr>
            <p:nvPr/>
          </p:nvSpPr>
          <p:spPr bwMode="auto">
            <a:xfrm flipV="1">
              <a:off x="4112" y="3539"/>
              <a:ext cx="1056"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2450" tIns="691241" rIns="1382450" bIns="691241" anchor="ctr"/>
            <a:lstStyle/>
            <a:p>
              <a:endParaRPr lang="zh-CN" altLang="en-US"/>
            </a:p>
          </p:txBody>
        </p:sp>
      </p:grpSp>
      <p:sp>
        <p:nvSpPr>
          <p:cNvPr id="2" name="灯片编号占位符 1"/>
          <p:cNvSpPr>
            <a:spLocks noGrp="1"/>
          </p:cNvSpPr>
          <p:nvPr>
            <p:ph type="sldNum" sz="quarter" idx="12"/>
          </p:nvPr>
        </p:nvSpPr>
        <p:spPr>
          <a:xfrm>
            <a:off x="8946357" y="5606416"/>
            <a:ext cx="464344" cy="365125"/>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2"/>
          <p:cNvSpPr>
            <a:spLocks noGrp="1" noChangeArrowheads="1"/>
          </p:cNvSpPr>
          <p:nvPr>
            <p:ph type="title"/>
          </p:nvPr>
        </p:nvSpPr>
        <p:spPr/>
        <p:txBody>
          <a:bodyPr/>
          <a:lstStyle/>
          <a:p>
            <a:pPr eaLnBrk="1" hangingPunct="1"/>
            <a:r>
              <a:rPr lang="zh-CN" altLang="en-US"/>
              <a:t>子网划分</a:t>
            </a:r>
            <a:endParaRPr lang="zh-CN" altLang="en-US"/>
          </a:p>
        </p:txBody>
      </p:sp>
      <p:grpSp>
        <p:nvGrpSpPr>
          <p:cNvPr id="360452" name="Group 4"/>
          <p:cNvGrpSpPr/>
          <p:nvPr/>
        </p:nvGrpSpPr>
        <p:grpSpPr bwMode="auto">
          <a:xfrm>
            <a:off x="1676798" y="2133601"/>
            <a:ext cx="6284119" cy="3241675"/>
            <a:chOff x="1146" y="1366"/>
            <a:chExt cx="3654" cy="2042"/>
          </a:xfrm>
        </p:grpSpPr>
        <p:sp>
          <p:nvSpPr>
            <p:cNvPr id="360453" name="Line 5"/>
            <p:cNvSpPr>
              <a:spLocks noChangeShapeType="1"/>
            </p:cNvSpPr>
            <p:nvPr/>
          </p:nvSpPr>
          <p:spPr bwMode="auto">
            <a:xfrm flipV="1">
              <a:off x="1326" y="2941"/>
              <a:ext cx="0" cy="234"/>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54" name="Line 6"/>
            <p:cNvSpPr>
              <a:spLocks noChangeShapeType="1"/>
            </p:cNvSpPr>
            <p:nvPr/>
          </p:nvSpPr>
          <p:spPr bwMode="auto">
            <a:xfrm flipV="1">
              <a:off x="1857" y="2950"/>
              <a:ext cx="0" cy="234"/>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55" name="Line 7"/>
            <p:cNvSpPr>
              <a:spLocks noChangeShapeType="1"/>
            </p:cNvSpPr>
            <p:nvPr/>
          </p:nvSpPr>
          <p:spPr bwMode="auto">
            <a:xfrm flipV="1">
              <a:off x="2379" y="2932"/>
              <a:ext cx="0" cy="252"/>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56" name="Line 8"/>
            <p:cNvSpPr>
              <a:spLocks noChangeShapeType="1"/>
            </p:cNvSpPr>
            <p:nvPr/>
          </p:nvSpPr>
          <p:spPr bwMode="auto">
            <a:xfrm flipV="1">
              <a:off x="4035" y="2950"/>
              <a:ext cx="0" cy="243"/>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57" name="Line 9"/>
            <p:cNvSpPr>
              <a:spLocks noChangeShapeType="1"/>
            </p:cNvSpPr>
            <p:nvPr/>
          </p:nvSpPr>
          <p:spPr bwMode="auto">
            <a:xfrm flipV="1">
              <a:off x="4557" y="2941"/>
              <a:ext cx="0" cy="243"/>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58" name="Line 10"/>
            <p:cNvSpPr>
              <a:spLocks noChangeShapeType="1"/>
            </p:cNvSpPr>
            <p:nvPr/>
          </p:nvSpPr>
          <p:spPr bwMode="auto">
            <a:xfrm flipV="1">
              <a:off x="3486" y="2941"/>
              <a:ext cx="0" cy="243"/>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59" name="Line 11"/>
            <p:cNvSpPr>
              <a:spLocks noChangeShapeType="1"/>
            </p:cNvSpPr>
            <p:nvPr/>
          </p:nvSpPr>
          <p:spPr bwMode="auto">
            <a:xfrm flipV="1">
              <a:off x="2523" y="1672"/>
              <a:ext cx="0" cy="243"/>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60" name="Line 12"/>
            <p:cNvSpPr>
              <a:spLocks noChangeShapeType="1"/>
            </p:cNvSpPr>
            <p:nvPr/>
          </p:nvSpPr>
          <p:spPr bwMode="auto">
            <a:xfrm flipV="1">
              <a:off x="3126" y="1663"/>
              <a:ext cx="0" cy="549"/>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61" name="Line 13"/>
            <p:cNvSpPr>
              <a:spLocks noChangeShapeType="1"/>
            </p:cNvSpPr>
            <p:nvPr/>
          </p:nvSpPr>
          <p:spPr bwMode="auto">
            <a:xfrm flipV="1">
              <a:off x="3738" y="1654"/>
              <a:ext cx="0" cy="243"/>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62" name="Line 14"/>
            <p:cNvSpPr>
              <a:spLocks noChangeShapeType="1"/>
            </p:cNvSpPr>
            <p:nvPr/>
          </p:nvSpPr>
          <p:spPr bwMode="auto">
            <a:xfrm>
              <a:off x="2217" y="1915"/>
              <a:ext cx="1728" cy="0"/>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63" name="Rectangle 15"/>
            <p:cNvSpPr>
              <a:spLocks noChangeArrowheads="1"/>
            </p:cNvSpPr>
            <p:nvPr/>
          </p:nvSpPr>
          <p:spPr bwMode="auto">
            <a:xfrm>
              <a:off x="1372" y="3219"/>
              <a:ext cx="674"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1800"/>
                </a:lnSpc>
                <a:buFontTx/>
                <a:buNone/>
                <a:tabLst>
                  <a:tab pos="514350" algn="l"/>
                  <a:tab pos="1028700" algn="l"/>
                  <a:tab pos="1543050" algn="l"/>
                </a:tabLst>
              </a:pPr>
              <a:r>
                <a:rPr lang="en-US" altLang="zh-CN" sz="1600" b="1">
                  <a:solidFill>
                    <a:srgbClr val="000000"/>
                  </a:solidFill>
                  <a:latin typeface="Helvetica" pitchFamily="34" charset="0"/>
                </a:rPr>
                <a:t>172.16.1.0</a:t>
              </a:r>
              <a:endParaRPr lang="en-US" altLang="zh-CN" sz="1600" b="1">
                <a:solidFill>
                  <a:srgbClr val="000000"/>
                </a:solidFill>
                <a:latin typeface="Helvetica" pitchFamily="34" charset="0"/>
              </a:endParaRPr>
            </a:p>
          </p:txBody>
        </p:sp>
        <p:sp>
          <p:nvSpPr>
            <p:cNvPr id="360464" name="Rectangle 16"/>
            <p:cNvSpPr>
              <a:spLocks noChangeArrowheads="1"/>
            </p:cNvSpPr>
            <p:nvPr/>
          </p:nvSpPr>
          <p:spPr bwMode="auto">
            <a:xfrm>
              <a:off x="3424" y="3219"/>
              <a:ext cx="674"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1800"/>
                </a:lnSpc>
                <a:buFontTx/>
                <a:buNone/>
                <a:tabLst>
                  <a:tab pos="514350" algn="l"/>
                  <a:tab pos="1028700" algn="l"/>
                  <a:tab pos="1543050" algn="l"/>
                </a:tabLst>
              </a:pPr>
              <a:r>
                <a:rPr lang="en-US" altLang="zh-CN" sz="1600" b="1">
                  <a:solidFill>
                    <a:srgbClr val="000000"/>
                  </a:solidFill>
                  <a:latin typeface="Helvetica" pitchFamily="34" charset="0"/>
                </a:rPr>
                <a:t>172.16.2.0</a:t>
              </a:r>
              <a:endParaRPr lang="en-US" altLang="zh-CN" sz="1600" b="1">
                <a:solidFill>
                  <a:srgbClr val="000000"/>
                </a:solidFill>
                <a:latin typeface="Helvetica" pitchFamily="34" charset="0"/>
              </a:endParaRPr>
            </a:p>
          </p:txBody>
        </p:sp>
        <p:sp>
          <p:nvSpPr>
            <p:cNvPr id="360465" name="Rectangle 17"/>
            <p:cNvSpPr>
              <a:spLocks noChangeArrowheads="1"/>
            </p:cNvSpPr>
            <p:nvPr/>
          </p:nvSpPr>
          <p:spPr bwMode="auto">
            <a:xfrm>
              <a:off x="3226" y="1932"/>
              <a:ext cx="65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1800"/>
                </a:lnSpc>
                <a:buFontTx/>
                <a:buNone/>
                <a:tabLst>
                  <a:tab pos="514350" algn="l"/>
                  <a:tab pos="1028700" algn="l"/>
                  <a:tab pos="1543050" algn="l"/>
                </a:tabLst>
              </a:pPr>
              <a:r>
                <a:rPr lang="en-US" altLang="zh-CN" sz="1600" b="1">
                  <a:solidFill>
                    <a:srgbClr val="000000"/>
                  </a:solidFill>
                  <a:latin typeface="Helvetica" pitchFamily="34" charset="0"/>
                </a:rPr>
                <a:t>172.16.3.0</a:t>
              </a:r>
              <a:endParaRPr lang="en-US" altLang="zh-CN" sz="1600" b="1">
                <a:solidFill>
                  <a:srgbClr val="000000"/>
                </a:solidFill>
                <a:latin typeface="Helvetica" pitchFamily="34" charset="0"/>
              </a:endParaRPr>
            </a:p>
          </p:txBody>
        </p:sp>
        <p:sp>
          <p:nvSpPr>
            <p:cNvPr id="360466" name="Rectangle 18"/>
            <p:cNvSpPr>
              <a:spLocks noChangeArrowheads="1"/>
            </p:cNvSpPr>
            <p:nvPr/>
          </p:nvSpPr>
          <p:spPr bwMode="auto">
            <a:xfrm>
              <a:off x="2317" y="2412"/>
              <a:ext cx="64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1800"/>
                </a:lnSpc>
                <a:buFontTx/>
                <a:buNone/>
                <a:tabLst>
                  <a:tab pos="514350" algn="l"/>
                  <a:tab pos="1028700" algn="l"/>
                  <a:tab pos="1543050" algn="l"/>
                </a:tabLst>
              </a:pPr>
              <a:r>
                <a:rPr lang="en-US" altLang="zh-CN" sz="1600" b="1">
                  <a:solidFill>
                    <a:srgbClr val="000000"/>
                  </a:solidFill>
                  <a:latin typeface="Helvetica" pitchFamily="34" charset="0"/>
                </a:rPr>
                <a:t>172.16.4.0</a:t>
              </a:r>
              <a:endParaRPr lang="en-US" altLang="zh-CN" sz="1600" b="1">
                <a:solidFill>
                  <a:srgbClr val="000000"/>
                </a:solidFill>
                <a:latin typeface="Helvetica" pitchFamily="34" charset="0"/>
              </a:endParaRPr>
            </a:p>
          </p:txBody>
        </p:sp>
        <p:sp>
          <p:nvSpPr>
            <p:cNvPr id="360467" name="Freeform 19"/>
            <p:cNvSpPr/>
            <p:nvPr/>
          </p:nvSpPr>
          <p:spPr bwMode="auto">
            <a:xfrm>
              <a:off x="3018" y="2320"/>
              <a:ext cx="109" cy="865"/>
            </a:xfrm>
            <a:custGeom>
              <a:avLst/>
              <a:gdLst>
                <a:gd name="T0" fmla="*/ 0 w 97"/>
                <a:gd name="T1" fmla="*/ 4482 h 769"/>
                <a:gd name="T2" fmla="*/ 0 w 97"/>
                <a:gd name="T3" fmla="*/ 1964 h 769"/>
                <a:gd name="T4" fmla="*/ 552 w 97"/>
                <a:gd name="T5" fmla="*/ 2522 h 769"/>
                <a:gd name="T6" fmla="*/ 552 w 97"/>
                <a:gd name="T7" fmla="*/ 0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769">
                  <a:moveTo>
                    <a:pt x="0" y="768"/>
                  </a:moveTo>
                  <a:lnTo>
                    <a:pt x="0" y="336"/>
                  </a:lnTo>
                  <a:lnTo>
                    <a:pt x="96" y="432"/>
                  </a:lnTo>
                  <a:lnTo>
                    <a:pt x="96" y="0"/>
                  </a:lnTo>
                </a:path>
              </a:pathLst>
            </a:custGeom>
            <a:noFill/>
            <a:ln w="50800" cap="rnd" cmpd="sng">
              <a:solidFill>
                <a:srgbClr val="0000CC"/>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pic>
          <p:nvPicPr>
            <p:cNvPr id="360468" name="Picture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47" y="2132"/>
              <a:ext cx="58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69"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1" y="1366"/>
              <a:ext cx="40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70"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5" y="1366"/>
              <a:ext cx="40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71"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9" y="1366"/>
              <a:ext cx="40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72"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3" y="2662"/>
              <a:ext cx="40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73"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3" y="2662"/>
              <a:ext cx="40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74"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3" y="2662"/>
              <a:ext cx="40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75"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3" y="2662"/>
              <a:ext cx="40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76"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3" y="2662"/>
              <a:ext cx="40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77" name="Picture 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 y="2662"/>
              <a:ext cx="40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0478" name="Line 30"/>
            <p:cNvSpPr>
              <a:spLocks noChangeShapeType="1"/>
            </p:cNvSpPr>
            <p:nvPr/>
          </p:nvSpPr>
          <p:spPr bwMode="auto">
            <a:xfrm>
              <a:off x="1146" y="3202"/>
              <a:ext cx="3600" cy="0"/>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360479"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85" y="2996"/>
              <a:ext cx="58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2"/>
          <p:cNvSpPr>
            <a:spLocks noGrp="1" noChangeArrowheads="1"/>
          </p:cNvSpPr>
          <p:nvPr>
            <p:ph type="title"/>
          </p:nvPr>
        </p:nvSpPr>
        <p:spPr/>
        <p:txBody>
          <a:bodyPr/>
          <a:lstStyle/>
          <a:p>
            <a:pPr eaLnBrk="1" hangingPunct="1"/>
            <a:r>
              <a:rPr lang="zh-CN" altLang="en-US"/>
              <a:t>子网划分</a:t>
            </a:r>
            <a:endParaRPr lang="zh-CN" altLang="en-US"/>
          </a:p>
        </p:txBody>
      </p:sp>
      <p:grpSp>
        <p:nvGrpSpPr>
          <p:cNvPr id="361476" name="Group 50"/>
          <p:cNvGrpSpPr/>
          <p:nvPr/>
        </p:nvGrpSpPr>
        <p:grpSpPr bwMode="auto">
          <a:xfrm>
            <a:off x="727472" y="2133600"/>
            <a:ext cx="8605838" cy="4343400"/>
            <a:chOff x="423" y="1344"/>
            <a:chExt cx="5004" cy="2736"/>
          </a:xfrm>
        </p:grpSpPr>
        <p:sp>
          <p:nvSpPr>
            <p:cNvPr id="361489" name="Rectangle 51"/>
            <p:cNvSpPr>
              <a:spLocks noChangeArrowheads="1"/>
            </p:cNvSpPr>
            <p:nvPr/>
          </p:nvSpPr>
          <p:spPr bwMode="auto">
            <a:xfrm>
              <a:off x="2038" y="3145"/>
              <a:ext cx="1827" cy="909"/>
            </a:xfrm>
            <a:prstGeom prst="rect">
              <a:avLst/>
            </a:prstGeom>
            <a:solidFill>
              <a:srgbClr val="FFEFC2"/>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1490" name="Rectangle 52"/>
            <p:cNvSpPr>
              <a:spLocks noChangeArrowheads="1"/>
            </p:cNvSpPr>
            <p:nvPr/>
          </p:nvSpPr>
          <p:spPr bwMode="auto">
            <a:xfrm>
              <a:off x="2038" y="3145"/>
              <a:ext cx="1827" cy="423"/>
            </a:xfrm>
            <a:prstGeom prst="rect">
              <a:avLst/>
            </a:prstGeom>
            <a:solidFill>
              <a:srgbClr val="9999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1491" name="Rectangle 53"/>
            <p:cNvSpPr>
              <a:spLocks noChangeArrowheads="1"/>
            </p:cNvSpPr>
            <p:nvPr/>
          </p:nvSpPr>
          <p:spPr bwMode="auto">
            <a:xfrm>
              <a:off x="557" y="1435"/>
              <a:ext cx="1045" cy="21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172.16.2.200</a:t>
              </a:r>
              <a:endParaRPr lang="en-US" altLang="zh-CN" sz="2000" b="1">
                <a:solidFill>
                  <a:srgbClr val="000000"/>
                </a:solidFill>
                <a:latin typeface="Helvetica" pitchFamily="34" charset="0"/>
              </a:endParaRPr>
            </a:p>
          </p:txBody>
        </p:sp>
        <p:sp>
          <p:nvSpPr>
            <p:cNvPr id="361492" name="Rectangle 54"/>
            <p:cNvSpPr>
              <a:spLocks noChangeArrowheads="1"/>
            </p:cNvSpPr>
            <p:nvPr/>
          </p:nvSpPr>
          <p:spPr bwMode="auto">
            <a:xfrm>
              <a:off x="423" y="2002"/>
              <a:ext cx="1179" cy="24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172.16.2.2</a:t>
              </a:r>
              <a:endParaRPr lang="en-US" altLang="zh-CN" sz="2000" b="1">
                <a:solidFill>
                  <a:srgbClr val="000000"/>
                </a:solidFill>
                <a:latin typeface="Helvetica" pitchFamily="34" charset="0"/>
              </a:endParaRPr>
            </a:p>
          </p:txBody>
        </p:sp>
        <p:sp>
          <p:nvSpPr>
            <p:cNvPr id="361493" name="Rectangle 55"/>
            <p:cNvSpPr>
              <a:spLocks noChangeArrowheads="1"/>
            </p:cNvSpPr>
            <p:nvPr/>
          </p:nvSpPr>
          <p:spPr bwMode="auto">
            <a:xfrm>
              <a:off x="557" y="2578"/>
              <a:ext cx="1045" cy="20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172.16.2.160</a:t>
              </a:r>
              <a:endParaRPr lang="en-US" altLang="zh-CN" sz="2000" b="1">
                <a:solidFill>
                  <a:srgbClr val="000000"/>
                </a:solidFill>
                <a:latin typeface="Helvetica" pitchFamily="34" charset="0"/>
              </a:endParaRPr>
            </a:p>
          </p:txBody>
        </p:sp>
        <p:sp>
          <p:nvSpPr>
            <p:cNvPr id="361494" name="Rectangle 56"/>
            <p:cNvSpPr>
              <a:spLocks noChangeArrowheads="1"/>
            </p:cNvSpPr>
            <p:nvPr/>
          </p:nvSpPr>
          <p:spPr bwMode="auto">
            <a:xfrm>
              <a:off x="2160" y="2163"/>
              <a:ext cx="1377" cy="33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172.16.2.1</a:t>
              </a:r>
              <a:endParaRPr lang="en-US" altLang="zh-CN" sz="2000" b="1">
                <a:solidFill>
                  <a:srgbClr val="000000"/>
                </a:solidFill>
                <a:latin typeface="Helvetica" pitchFamily="34" charset="0"/>
              </a:endParaRPr>
            </a:p>
          </p:txBody>
        </p:sp>
        <p:sp>
          <p:nvSpPr>
            <p:cNvPr id="361495" name="Rectangle 57"/>
            <p:cNvSpPr>
              <a:spLocks noChangeArrowheads="1"/>
            </p:cNvSpPr>
            <p:nvPr/>
          </p:nvSpPr>
          <p:spPr bwMode="auto">
            <a:xfrm>
              <a:off x="4158" y="1435"/>
              <a:ext cx="828" cy="25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172.16.3.5</a:t>
              </a:r>
              <a:endParaRPr lang="en-US" altLang="zh-CN" sz="2000" b="1">
                <a:solidFill>
                  <a:srgbClr val="000000"/>
                </a:solidFill>
                <a:latin typeface="Helvetica" pitchFamily="34" charset="0"/>
              </a:endParaRPr>
            </a:p>
          </p:txBody>
        </p:sp>
        <p:sp>
          <p:nvSpPr>
            <p:cNvPr id="361496" name="Rectangle 58"/>
            <p:cNvSpPr>
              <a:spLocks noChangeArrowheads="1"/>
            </p:cNvSpPr>
            <p:nvPr/>
          </p:nvSpPr>
          <p:spPr bwMode="auto">
            <a:xfrm>
              <a:off x="4158" y="2002"/>
              <a:ext cx="1089" cy="24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172.16.3.100</a:t>
              </a:r>
              <a:endParaRPr lang="en-US" altLang="zh-CN" sz="2000" b="1">
                <a:solidFill>
                  <a:srgbClr val="000000"/>
                </a:solidFill>
                <a:latin typeface="Helvetica" pitchFamily="34" charset="0"/>
              </a:endParaRPr>
            </a:p>
          </p:txBody>
        </p:sp>
        <p:sp>
          <p:nvSpPr>
            <p:cNvPr id="361497" name="Rectangle 59"/>
            <p:cNvSpPr>
              <a:spLocks noChangeArrowheads="1"/>
            </p:cNvSpPr>
            <p:nvPr/>
          </p:nvSpPr>
          <p:spPr bwMode="auto">
            <a:xfrm>
              <a:off x="4158" y="2578"/>
              <a:ext cx="1269" cy="20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172.16.3.150</a:t>
              </a:r>
              <a:endParaRPr lang="en-US" altLang="zh-CN" sz="2000" b="1">
                <a:solidFill>
                  <a:srgbClr val="000000"/>
                </a:solidFill>
                <a:latin typeface="Helvetica" pitchFamily="34" charset="0"/>
              </a:endParaRPr>
            </a:p>
          </p:txBody>
        </p:sp>
        <p:sp>
          <p:nvSpPr>
            <p:cNvPr id="361498" name="Rectangle 60"/>
            <p:cNvSpPr>
              <a:spLocks noChangeArrowheads="1"/>
            </p:cNvSpPr>
            <p:nvPr/>
          </p:nvSpPr>
          <p:spPr bwMode="auto">
            <a:xfrm>
              <a:off x="2832" y="1584"/>
              <a:ext cx="1197" cy="33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172.16.3.1</a:t>
              </a:r>
              <a:endParaRPr lang="en-US" altLang="zh-CN" sz="2000" b="1">
                <a:solidFill>
                  <a:srgbClr val="000000"/>
                </a:solidFill>
                <a:latin typeface="Helvetica" pitchFamily="34" charset="0"/>
              </a:endParaRPr>
            </a:p>
          </p:txBody>
        </p:sp>
        <p:sp>
          <p:nvSpPr>
            <p:cNvPr id="361499" name="Line 61"/>
            <p:cNvSpPr>
              <a:spLocks noChangeShapeType="1"/>
            </p:cNvSpPr>
            <p:nvPr/>
          </p:nvSpPr>
          <p:spPr bwMode="auto">
            <a:xfrm>
              <a:off x="2123" y="1344"/>
              <a:ext cx="0" cy="1674"/>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1500" name="Line 62"/>
            <p:cNvSpPr>
              <a:spLocks noChangeShapeType="1"/>
            </p:cNvSpPr>
            <p:nvPr/>
          </p:nvSpPr>
          <p:spPr bwMode="auto">
            <a:xfrm>
              <a:off x="3626" y="1353"/>
              <a:ext cx="0" cy="1674"/>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1501" name="Line 63"/>
            <p:cNvSpPr>
              <a:spLocks noChangeShapeType="1"/>
            </p:cNvSpPr>
            <p:nvPr/>
          </p:nvSpPr>
          <p:spPr bwMode="auto">
            <a:xfrm>
              <a:off x="1934" y="1686"/>
              <a:ext cx="180" cy="0"/>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1502" name="Line 64"/>
            <p:cNvSpPr>
              <a:spLocks noChangeShapeType="1"/>
            </p:cNvSpPr>
            <p:nvPr/>
          </p:nvSpPr>
          <p:spPr bwMode="auto">
            <a:xfrm>
              <a:off x="1925" y="2262"/>
              <a:ext cx="189" cy="0"/>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1503" name="Line 65"/>
            <p:cNvSpPr>
              <a:spLocks noChangeShapeType="1"/>
            </p:cNvSpPr>
            <p:nvPr/>
          </p:nvSpPr>
          <p:spPr bwMode="auto">
            <a:xfrm>
              <a:off x="1916" y="2865"/>
              <a:ext cx="207" cy="0"/>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1504" name="Line 66"/>
            <p:cNvSpPr>
              <a:spLocks noChangeShapeType="1"/>
            </p:cNvSpPr>
            <p:nvPr/>
          </p:nvSpPr>
          <p:spPr bwMode="auto">
            <a:xfrm>
              <a:off x="3626" y="2847"/>
              <a:ext cx="333" cy="0"/>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1505" name="Line 67"/>
            <p:cNvSpPr>
              <a:spLocks noChangeShapeType="1"/>
            </p:cNvSpPr>
            <p:nvPr/>
          </p:nvSpPr>
          <p:spPr bwMode="auto">
            <a:xfrm>
              <a:off x="3626" y="2316"/>
              <a:ext cx="198" cy="0"/>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1506" name="Line 68"/>
            <p:cNvSpPr>
              <a:spLocks noChangeShapeType="1"/>
            </p:cNvSpPr>
            <p:nvPr/>
          </p:nvSpPr>
          <p:spPr bwMode="auto">
            <a:xfrm>
              <a:off x="3635" y="1695"/>
              <a:ext cx="324" cy="0"/>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1507" name="Line 69"/>
            <p:cNvSpPr>
              <a:spLocks noChangeShapeType="1"/>
            </p:cNvSpPr>
            <p:nvPr/>
          </p:nvSpPr>
          <p:spPr bwMode="auto">
            <a:xfrm>
              <a:off x="2123" y="1983"/>
              <a:ext cx="1503" cy="0"/>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1508" name="Rectangle 70"/>
            <p:cNvSpPr>
              <a:spLocks noChangeArrowheads="1"/>
            </p:cNvSpPr>
            <p:nvPr/>
          </p:nvSpPr>
          <p:spPr bwMode="auto">
            <a:xfrm>
              <a:off x="2367" y="1971"/>
              <a:ext cx="369" cy="33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E0</a:t>
              </a:r>
              <a:endParaRPr lang="en-US" altLang="zh-CN" sz="2000" b="1">
                <a:solidFill>
                  <a:srgbClr val="000000"/>
                </a:solidFill>
                <a:latin typeface="Helvetica" pitchFamily="34" charset="0"/>
              </a:endParaRPr>
            </a:p>
          </p:txBody>
        </p:sp>
        <p:sp>
          <p:nvSpPr>
            <p:cNvPr id="361509" name="Rectangle 71"/>
            <p:cNvSpPr>
              <a:spLocks noChangeArrowheads="1"/>
            </p:cNvSpPr>
            <p:nvPr/>
          </p:nvSpPr>
          <p:spPr bwMode="auto">
            <a:xfrm>
              <a:off x="3110" y="1779"/>
              <a:ext cx="378" cy="33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E1</a:t>
              </a:r>
              <a:endParaRPr lang="en-US" altLang="zh-CN" sz="2000" b="1">
                <a:solidFill>
                  <a:srgbClr val="000000"/>
                </a:solidFill>
                <a:latin typeface="Helvetica" pitchFamily="34" charset="0"/>
              </a:endParaRPr>
            </a:p>
          </p:txBody>
        </p:sp>
        <p:pic>
          <p:nvPicPr>
            <p:cNvPr id="361510"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8" y="1506"/>
              <a:ext cx="407" cy="36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511"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8" y="2100"/>
              <a:ext cx="407" cy="36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512"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8" y="2694"/>
              <a:ext cx="407" cy="36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513"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68" y="1506"/>
              <a:ext cx="407" cy="36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514"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68" y="2100"/>
              <a:ext cx="407" cy="36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515" name="Picture 7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68" y="2694"/>
              <a:ext cx="407" cy="36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516" name="Picture 7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0" y="1840"/>
              <a:ext cx="510" cy="29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1517" name="Rectangle 79"/>
            <p:cNvSpPr>
              <a:spLocks noChangeArrowheads="1"/>
            </p:cNvSpPr>
            <p:nvPr/>
          </p:nvSpPr>
          <p:spPr bwMode="auto">
            <a:xfrm>
              <a:off x="2014" y="3329"/>
              <a:ext cx="918" cy="2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algn="ctr" defTabSz="1028700" eaLnBrk="0" hangingPunct="0">
                <a:lnSpc>
                  <a:spcPct val="95000"/>
                </a:lnSpc>
                <a:spcBef>
                  <a:spcPct val="50000"/>
                </a:spcBef>
                <a:buFontTx/>
                <a:buNone/>
              </a:pPr>
              <a:r>
                <a:rPr lang="en-US" altLang="zh-CN" b="1">
                  <a:solidFill>
                    <a:srgbClr val="000000"/>
                  </a:solidFill>
                  <a:latin typeface="Helvetica" pitchFamily="34" charset="0"/>
                </a:rPr>
                <a:t>Network</a:t>
              </a:r>
              <a:endParaRPr lang="en-US" altLang="zh-CN" b="1">
                <a:solidFill>
                  <a:srgbClr val="000000"/>
                </a:solidFill>
                <a:latin typeface="Helvetica" pitchFamily="34" charset="0"/>
              </a:endParaRPr>
            </a:p>
          </p:txBody>
        </p:sp>
        <p:sp>
          <p:nvSpPr>
            <p:cNvPr id="361518" name="Rectangle 80"/>
            <p:cNvSpPr>
              <a:spLocks noChangeArrowheads="1"/>
            </p:cNvSpPr>
            <p:nvPr/>
          </p:nvSpPr>
          <p:spPr bwMode="auto">
            <a:xfrm>
              <a:off x="3060" y="3329"/>
              <a:ext cx="810" cy="2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algn="ctr" defTabSz="1028700" eaLnBrk="0" hangingPunct="0">
                <a:lnSpc>
                  <a:spcPct val="95000"/>
                </a:lnSpc>
                <a:spcBef>
                  <a:spcPct val="50000"/>
                </a:spcBef>
                <a:buFontTx/>
                <a:buNone/>
              </a:pPr>
              <a:r>
                <a:rPr lang="en-US" altLang="zh-CN" b="1">
                  <a:solidFill>
                    <a:srgbClr val="000000"/>
                  </a:solidFill>
                  <a:latin typeface="Helvetica" pitchFamily="34" charset="0"/>
                </a:rPr>
                <a:t>Interface</a:t>
              </a:r>
              <a:endParaRPr lang="en-US" altLang="zh-CN" b="1">
                <a:solidFill>
                  <a:srgbClr val="000000"/>
                </a:solidFill>
                <a:latin typeface="Helvetica" pitchFamily="34" charset="0"/>
              </a:endParaRPr>
            </a:p>
          </p:txBody>
        </p:sp>
        <p:sp>
          <p:nvSpPr>
            <p:cNvPr id="361519" name="Rectangle 81"/>
            <p:cNvSpPr>
              <a:spLocks noChangeArrowheads="1"/>
            </p:cNvSpPr>
            <p:nvPr/>
          </p:nvSpPr>
          <p:spPr bwMode="auto">
            <a:xfrm>
              <a:off x="2122" y="3599"/>
              <a:ext cx="1044" cy="48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defTabSz="1028700" eaLnBrk="0" hangingPunct="0">
                <a:lnSpc>
                  <a:spcPct val="95000"/>
                </a:lnSpc>
                <a:spcBef>
                  <a:spcPct val="50000"/>
                </a:spcBef>
                <a:buFontTx/>
                <a:buNone/>
              </a:pPr>
              <a:r>
                <a:rPr lang="en-US" altLang="zh-CN" b="1" dirty="0">
                  <a:solidFill>
                    <a:srgbClr val="000000"/>
                  </a:solidFill>
                  <a:latin typeface="Helvetica" pitchFamily="34" charset="0"/>
                </a:rPr>
                <a:t>172.16.2.0/24</a:t>
              </a:r>
              <a:endParaRPr lang="en-US" altLang="zh-CN" b="1" dirty="0">
                <a:solidFill>
                  <a:srgbClr val="000000"/>
                </a:solidFill>
                <a:latin typeface="Helvetica" pitchFamily="34" charset="0"/>
              </a:endParaRPr>
            </a:p>
            <a:p>
              <a:pPr defTabSz="1028700" eaLnBrk="0" hangingPunct="0">
                <a:lnSpc>
                  <a:spcPct val="95000"/>
                </a:lnSpc>
                <a:spcBef>
                  <a:spcPct val="50000"/>
                </a:spcBef>
                <a:buFontTx/>
                <a:buNone/>
              </a:pPr>
              <a:r>
                <a:rPr lang="en-US" altLang="zh-CN" b="1" dirty="0">
                  <a:solidFill>
                    <a:srgbClr val="000000"/>
                  </a:solidFill>
                  <a:latin typeface="Helvetica" pitchFamily="34" charset="0"/>
                </a:rPr>
                <a:t>172.16.3.0/24</a:t>
              </a:r>
              <a:endParaRPr lang="en-US" altLang="zh-CN" b="1" dirty="0">
                <a:solidFill>
                  <a:srgbClr val="000000"/>
                </a:solidFill>
                <a:latin typeface="Helvetica" pitchFamily="34" charset="0"/>
              </a:endParaRPr>
            </a:p>
          </p:txBody>
        </p:sp>
        <p:sp>
          <p:nvSpPr>
            <p:cNvPr id="361520" name="Rectangle 82"/>
            <p:cNvSpPr>
              <a:spLocks noChangeArrowheads="1"/>
            </p:cNvSpPr>
            <p:nvPr/>
          </p:nvSpPr>
          <p:spPr bwMode="auto">
            <a:xfrm>
              <a:off x="2970" y="3599"/>
              <a:ext cx="918" cy="48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algn="ctr" defTabSz="1028700" eaLnBrk="0" hangingPunct="0">
                <a:lnSpc>
                  <a:spcPct val="95000"/>
                </a:lnSpc>
                <a:spcBef>
                  <a:spcPct val="50000"/>
                </a:spcBef>
                <a:buFontTx/>
                <a:buNone/>
              </a:pPr>
              <a:r>
                <a:rPr lang="en-US" altLang="zh-CN" b="1">
                  <a:solidFill>
                    <a:srgbClr val="000000"/>
                  </a:solidFill>
                  <a:latin typeface="Helvetica" pitchFamily="34" charset="0"/>
                </a:rPr>
                <a:t>E0</a:t>
              </a:r>
              <a:endParaRPr lang="en-US" altLang="zh-CN" b="1">
                <a:solidFill>
                  <a:srgbClr val="000000"/>
                </a:solidFill>
                <a:latin typeface="Helvetica" pitchFamily="34" charset="0"/>
              </a:endParaRPr>
            </a:p>
            <a:p>
              <a:pPr algn="ctr" defTabSz="1028700" eaLnBrk="0" hangingPunct="0">
                <a:lnSpc>
                  <a:spcPct val="95000"/>
                </a:lnSpc>
                <a:spcBef>
                  <a:spcPct val="50000"/>
                </a:spcBef>
                <a:buFontTx/>
                <a:buNone/>
              </a:pPr>
              <a:r>
                <a:rPr lang="en-US" altLang="zh-CN" b="1">
                  <a:solidFill>
                    <a:srgbClr val="000000"/>
                  </a:solidFill>
                  <a:latin typeface="Helvetica" pitchFamily="34" charset="0"/>
                </a:rPr>
                <a:t>E1</a:t>
              </a:r>
              <a:endParaRPr lang="en-US" altLang="zh-CN" b="1">
                <a:solidFill>
                  <a:srgbClr val="000000"/>
                </a:solidFill>
                <a:latin typeface="Helvetica" pitchFamily="34" charset="0"/>
              </a:endParaRPr>
            </a:p>
          </p:txBody>
        </p:sp>
        <p:sp>
          <p:nvSpPr>
            <p:cNvPr id="361521" name="Rectangle 83"/>
            <p:cNvSpPr>
              <a:spLocks noChangeArrowheads="1"/>
            </p:cNvSpPr>
            <p:nvPr/>
          </p:nvSpPr>
          <p:spPr bwMode="auto">
            <a:xfrm>
              <a:off x="2142" y="3167"/>
              <a:ext cx="1512" cy="2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algn="ctr" defTabSz="1028700" eaLnBrk="0" hangingPunct="0">
                <a:lnSpc>
                  <a:spcPct val="95000"/>
                </a:lnSpc>
                <a:spcBef>
                  <a:spcPct val="50000"/>
                </a:spcBef>
                <a:buFontTx/>
                <a:buNone/>
              </a:pPr>
              <a:r>
                <a:rPr lang="zh-CN" altLang="en-US" b="1">
                  <a:solidFill>
                    <a:srgbClr val="000000"/>
                  </a:solidFill>
                  <a:latin typeface="Helvetica" pitchFamily="34" charset="0"/>
                </a:rPr>
                <a:t>新的路由表</a:t>
              </a:r>
              <a:endParaRPr lang="zh-CN" altLang="en-US" b="1">
                <a:solidFill>
                  <a:srgbClr val="000000"/>
                </a:solidFill>
                <a:latin typeface="Helvetica" pitchFamily="34" charset="0"/>
              </a:endParaRPr>
            </a:p>
          </p:txBody>
        </p:sp>
      </p:grpSp>
      <p:grpSp>
        <p:nvGrpSpPr>
          <p:cNvPr id="361477" name="Group 84"/>
          <p:cNvGrpSpPr/>
          <p:nvPr/>
        </p:nvGrpSpPr>
        <p:grpSpPr bwMode="auto">
          <a:xfrm>
            <a:off x="5788819" y="1088604"/>
            <a:ext cx="3358754" cy="684212"/>
            <a:chOff x="3366" y="573"/>
            <a:chExt cx="1953" cy="431"/>
          </a:xfrm>
        </p:grpSpPr>
        <p:sp>
          <p:nvSpPr>
            <p:cNvPr id="361478" name="Rectangle 85"/>
            <p:cNvSpPr>
              <a:spLocks noChangeArrowheads="1"/>
            </p:cNvSpPr>
            <p:nvPr/>
          </p:nvSpPr>
          <p:spPr bwMode="auto">
            <a:xfrm>
              <a:off x="3438" y="573"/>
              <a:ext cx="918"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172.16</a:t>
              </a:r>
              <a:endParaRPr lang="en-US" altLang="zh-CN" sz="2000" b="1">
                <a:solidFill>
                  <a:srgbClr val="000000"/>
                </a:solidFill>
                <a:latin typeface="Helvetica" pitchFamily="34" charset="0"/>
              </a:endParaRPr>
            </a:p>
          </p:txBody>
        </p:sp>
        <p:sp>
          <p:nvSpPr>
            <p:cNvPr id="361479" name="Rectangle 86"/>
            <p:cNvSpPr>
              <a:spLocks noChangeArrowheads="1"/>
            </p:cNvSpPr>
            <p:nvPr/>
          </p:nvSpPr>
          <p:spPr bwMode="auto">
            <a:xfrm>
              <a:off x="4401" y="573"/>
              <a:ext cx="16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2</a:t>
              </a:r>
              <a:endParaRPr lang="en-US" altLang="zh-CN" sz="2000" b="1">
                <a:solidFill>
                  <a:srgbClr val="000000"/>
                </a:solidFill>
                <a:latin typeface="Helvetica" pitchFamily="34" charset="0"/>
              </a:endParaRPr>
            </a:p>
          </p:txBody>
        </p:sp>
        <p:sp>
          <p:nvSpPr>
            <p:cNvPr id="361480" name="Rectangle 87"/>
            <p:cNvSpPr>
              <a:spLocks noChangeArrowheads="1"/>
            </p:cNvSpPr>
            <p:nvPr/>
          </p:nvSpPr>
          <p:spPr bwMode="auto">
            <a:xfrm>
              <a:off x="4959" y="573"/>
              <a:ext cx="30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160</a:t>
              </a:r>
              <a:endParaRPr lang="en-US" altLang="zh-CN" sz="2000" b="1">
                <a:solidFill>
                  <a:srgbClr val="000000"/>
                </a:solidFill>
                <a:latin typeface="Helvetica" pitchFamily="34" charset="0"/>
              </a:endParaRPr>
            </a:p>
          </p:txBody>
        </p:sp>
        <p:sp>
          <p:nvSpPr>
            <p:cNvPr id="361481" name="Rectangle 88"/>
            <p:cNvSpPr>
              <a:spLocks noChangeArrowheads="1"/>
            </p:cNvSpPr>
            <p:nvPr/>
          </p:nvSpPr>
          <p:spPr bwMode="auto">
            <a:xfrm>
              <a:off x="3366" y="816"/>
              <a:ext cx="710"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zh-CN" altLang="en-US" sz="2000" b="1">
                  <a:solidFill>
                    <a:srgbClr val="000000"/>
                  </a:solidFill>
                  <a:latin typeface="Helvetica" pitchFamily="34" charset="0"/>
                </a:rPr>
                <a:t>主类网络</a:t>
              </a:r>
              <a:endParaRPr lang="zh-CN" altLang="en-US" sz="2000" b="1">
                <a:solidFill>
                  <a:srgbClr val="000000"/>
                </a:solidFill>
                <a:latin typeface="Helvetica" pitchFamily="34" charset="0"/>
              </a:endParaRPr>
            </a:p>
          </p:txBody>
        </p:sp>
        <p:sp>
          <p:nvSpPr>
            <p:cNvPr id="361482" name="Rectangle 89"/>
            <p:cNvSpPr>
              <a:spLocks noChangeArrowheads="1"/>
            </p:cNvSpPr>
            <p:nvPr/>
          </p:nvSpPr>
          <p:spPr bwMode="auto">
            <a:xfrm>
              <a:off x="4896" y="816"/>
              <a:ext cx="422"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zh-CN" altLang="en-US" sz="2000" b="1">
                  <a:solidFill>
                    <a:srgbClr val="000000"/>
                  </a:solidFill>
                  <a:latin typeface="Helvetica" pitchFamily="34" charset="0"/>
                </a:rPr>
                <a:t>主机</a:t>
              </a:r>
              <a:endParaRPr lang="zh-CN" altLang="en-US" sz="2000" b="1">
                <a:solidFill>
                  <a:srgbClr val="000000"/>
                </a:solidFill>
                <a:latin typeface="Helvetica" pitchFamily="34" charset="0"/>
              </a:endParaRPr>
            </a:p>
          </p:txBody>
        </p:sp>
        <p:sp>
          <p:nvSpPr>
            <p:cNvPr id="361483" name="Rectangle 90"/>
            <p:cNvSpPr>
              <a:spLocks noChangeArrowheads="1"/>
            </p:cNvSpPr>
            <p:nvPr/>
          </p:nvSpPr>
          <p:spPr bwMode="auto">
            <a:xfrm>
              <a:off x="4091" y="573"/>
              <a:ext cx="115"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a:t>
              </a:r>
              <a:endParaRPr lang="en-US" altLang="zh-CN" sz="2000" b="1">
                <a:solidFill>
                  <a:srgbClr val="000000"/>
                </a:solidFill>
                <a:latin typeface="Helvetica" pitchFamily="34" charset="0"/>
              </a:endParaRPr>
            </a:p>
          </p:txBody>
        </p:sp>
        <p:sp>
          <p:nvSpPr>
            <p:cNvPr id="361484" name="Rectangle 91"/>
            <p:cNvSpPr>
              <a:spLocks noChangeArrowheads="1"/>
            </p:cNvSpPr>
            <p:nvPr/>
          </p:nvSpPr>
          <p:spPr bwMode="auto">
            <a:xfrm>
              <a:off x="4739" y="573"/>
              <a:ext cx="144"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Helvetica" pitchFamily="34" charset="0"/>
                </a:rPr>
                <a:t>.</a:t>
              </a:r>
              <a:endParaRPr lang="en-US" altLang="zh-CN" sz="2000" b="1">
                <a:solidFill>
                  <a:srgbClr val="000000"/>
                </a:solidFill>
                <a:latin typeface="Helvetica" pitchFamily="34" charset="0"/>
              </a:endParaRPr>
            </a:p>
          </p:txBody>
        </p:sp>
        <p:sp>
          <p:nvSpPr>
            <p:cNvPr id="361485" name="Freeform 92"/>
            <p:cNvSpPr/>
            <p:nvPr/>
          </p:nvSpPr>
          <p:spPr bwMode="auto">
            <a:xfrm>
              <a:off x="3374" y="626"/>
              <a:ext cx="649" cy="163"/>
            </a:xfrm>
            <a:custGeom>
              <a:avLst/>
              <a:gdLst>
                <a:gd name="T0" fmla="*/ 0 w 577"/>
                <a:gd name="T1" fmla="*/ 0 h 145"/>
                <a:gd name="T2" fmla="*/ 0 w 577"/>
                <a:gd name="T3" fmla="*/ 835 h 145"/>
                <a:gd name="T4" fmla="*/ 3360 w 577"/>
                <a:gd name="T5" fmla="*/ 835 h 145"/>
                <a:gd name="T6" fmla="*/ 3360 w 577"/>
                <a:gd name="T7" fmla="*/ 0 h 1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7" h="145">
                  <a:moveTo>
                    <a:pt x="0" y="0"/>
                  </a:moveTo>
                  <a:lnTo>
                    <a:pt x="0" y="144"/>
                  </a:lnTo>
                  <a:lnTo>
                    <a:pt x="576" y="144"/>
                  </a:lnTo>
                  <a:lnTo>
                    <a:pt x="576" y="0"/>
                  </a:lnTo>
                </a:path>
              </a:pathLst>
            </a:custGeom>
            <a:noFill/>
            <a:ln w="50800" cap="rnd" cmpd="sng">
              <a:solidFill>
                <a:srgbClr val="8955FF"/>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61486" name="Freeform 93"/>
            <p:cNvSpPr/>
            <p:nvPr/>
          </p:nvSpPr>
          <p:spPr bwMode="auto">
            <a:xfrm>
              <a:off x="4238" y="626"/>
              <a:ext cx="433" cy="163"/>
            </a:xfrm>
            <a:custGeom>
              <a:avLst/>
              <a:gdLst>
                <a:gd name="T0" fmla="*/ 0 w 385"/>
                <a:gd name="T1" fmla="*/ 0 h 145"/>
                <a:gd name="T2" fmla="*/ 0 w 385"/>
                <a:gd name="T3" fmla="*/ 835 h 145"/>
                <a:gd name="T4" fmla="*/ 2240 w 385"/>
                <a:gd name="T5" fmla="*/ 835 h 145"/>
                <a:gd name="T6" fmla="*/ 2240 w 385"/>
                <a:gd name="T7" fmla="*/ 0 h 1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5" h="145">
                  <a:moveTo>
                    <a:pt x="0" y="0"/>
                  </a:moveTo>
                  <a:lnTo>
                    <a:pt x="0" y="144"/>
                  </a:lnTo>
                  <a:lnTo>
                    <a:pt x="384" y="144"/>
                  </a:lnTo>
                  <a:lnTo>
                    <a:pt x="384" y="0"/>
                  </a:lnTo>
                </a:path>
              </a:pathLst>
            </a:custGeom>
            <a:noFill/>
            <a:ln w="50800" cap="rnd" cmpd="sng">
              <a:solidFill>
                <a:srgbClr val="8955FF"/>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61487" name="Rectangle 94"/>
            <p:cNvSpPr>
              <a:spLocks noChangeArrowheads="1"/>
            </p:cNvSpPr>
            <p:nvPr/>
          </p:nvSpPr>
          <p:spPr bwMode="auto">
            <a:xfrm>
              <a:off x="4288" y="816"/>
              <a:ext cx="422"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zh-CN" altLang="en-US" sz="2000" b="1">
                  <a:solidFill>
                    <a:srgbClr val="000000"/>
                  </a:solidFill>
                  <a:latin typeface="Helvetica" pitchFamily="34" charset="0"/>
                </a:rPr>
                <a:t>子网</a:t>
              </a:r>
              <a:endParaRPr lang="zh-CN" altLang="en-US" sz="2000" b="1">
                <a:solidFill>
                  <a:srgbClr val="000000"/>
                </a:solidFill>
                <a:latin typeface="Helvetica" pitchFamily="34" charset="0"/>
              </a:endParaRPr>
            </a:p>
          </p:txBody>
        </p:sp>
        <p:sp>
          <p:nvSpPr>
            <p:cNvPr id="361488" name="Freeform 95"/>
            <p:cNvSpPr/>
            <p:nvPr/>
          </p:nvSpPr>
          <p:spPr bwMode="auto">
            <a:xfrm>
              <a:off x="4886" y="626"/>
              <a:ext cx="433" cy="163"/>
            </a:xfrm>
            <a:custGeom>
              <a:avLst/>
              <a:gdLst>
                <a:gd name="T0" fmla="*/ 0 w 385"/>
                <a:gd name="T1" fmla="*/ 0 h 145"/>
                <a:gd name="T2" fmla="*/ 0 w 385"/>
                <a:gd name="T3" fmla="*/ 835 h 145"/>
                <a:gd name="T4" fmla="*/ 2240 w 385"/>
                <a:gd name="T5" fmla="*/ 835 h 145"/>
                <a:gd name="T6" fmla="*/ 2240 w 385"/>
                <a:gd name="T7" fmla="*/ 0 h 1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5" h="145">
                  <a:moveTo>
                    <a:pt x="0" y="0"/>
                  </a:moveTo>
                  <a:lnTo>
                    <a:pt x="0" y="144"/>
                  </a:lnTo>
                  <a:lnTo>
                    <a:pt x="384" y="144"/>
                  </a:lnTo>
                  <a:lnTo>
                    <a:pt x="384" y="0"/>
                  </a:lnTo>
                </a:path>
              </a:pathLst>
            </a:custGeom>
            <a:noFill/>
            <a:ln w="50800" cap="rnd" cmpd="sng">
              <a:solidFill>
                <a:srgbClr val="8955FF"/>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子网划分</a:t>
            </a:r>
            <a:endParaRPr lang="zh-CN" altLang="en-US">
              <a:latin typeface="Times New Roman" panose="02020603050405020304" pitchFamily="18" charset="0"/>
            </a:endParaRPr>
          </a:p>
        </p:txBody>
      </p:sp>
      <p:sp>
        <p:nvSpPr>
          <p:cNvPr id="362500" name="Text Box 3"/>
          <p:cNvSpPr txBox="1">
            <a:spLocks noChangeArrowheads="1"/>
          </p:cNvSpPr>
          <p:nvPr/>
        </p:nvSpPr>
        <p:spPr bwMode="auto">
          <a:xfrm>
            <a:off x="2883065" y="4581128"/>
            <a:ext cx="3510095"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Times New Roman" panose="02020603050405020304" pitchFamily="18" charset="0"/>
                <a:ea typeface="+mn-ea"/>
                <a:cs typeface="Times New Roman" panose="02020603050405020304" pitchFamily="18" charset="0"/>
              </a:rPr>
              <a:t>网络位扩展</a:t>
            </a:r>
            <a:r>
              <a:rPr lang="en-US" altLang="zh-CN" sz="2600" dirty="0">
                <a:latin typeface="Times New Roman" panose="02020603050405020304" pitchFamily="18" charset="0"/>
                <a:ea typeface="+mn-ea"/>
                <a:cs typeface="Times New Roman" panose="02020603050405020304" pitchFamily="18" charset="0"/>
              </a:rPr>
              <a:t>10</a:t>
            </a:r>
            <a:r>
              <a:rPr lang="zh-CN" altLang="en-US" sz="2600" dirty="0">
                <a:latin typeface="Times New Roman" panose="02020603050405020304" pitchFamily="18" charset="0"/>
                <a:ea typeface="+mn-ea"/>
                <a:cs typeface="Times New Roman" panose="02020603050405020304" pitchFamily="18" charset="0"/>
              </a:rPr>
              <a:t>比特</a:t>
            </a:r>
            <a:r>
              <a:rPr lang="en-US" altLang="zh-CN" sz="2600" dirty="0">
                <a:latin typeface="Times New Roman" panose="02020603050405020304" pitchFamily="18" charset="0"/>
                <a:ea typeface="+mn-ea"/>
                <a:cs typeface="Times New Roman" panose="02020603050405020304" pitchFamily="18" charset="0"/>
              </a:rPr>
              <a:t>:</a:t>
            </a:r>
            <a:br>
              <a:rPr lang="en-US" altLang="zh-CN" sz="2600" dirty="0">
                <a:latin typeface="Times New Roman" panose="02020603050405020304" pitchFamily="18" charset="0"/>
                <a:ea typeface="+mn-ea"/>
                <a:cs typeface="Times New Roman" panose="02020603050405020304" pitchFamily="18" charset="0"/>
              </a:rPr>
            </a:br>
            <a:r>
              <a:rPr lang="zh-CN" altLang="en-US" sz="2600" dirty="0">
                <a:latin typeface="Times New Roman" panose="02020603050405020304" pitchFamily="18" charset="0"/>
                <a:ea typeface="+mn-ea"/>
                <a:cs typeface="Times New Roman" panose="02020603050405020304" pitchFamily="18" charset="0"/>
              </a:rPr>
              <a:t>子网地址</a:t>
            </a:r>
            <a:br>
              <a:rPr lang="zh-CN" altLang="en-US" sz="2600" dirty="0">
                <a:latin typeface="Times New Roman" panose="02020603050405020304" pitchFamily="18" charset="0"/>
                <a:ea typeface="+mn-ea"/>
                <a:cs typeface="Times New Roman" panose="02020603050405020304" pitchFamily="18" charset="0"/>
              </a:rPr>
            </a:br>
            <a:r>
              <a:rPr lang="zh-CN" altLang="en-US" sz="2600" dirty="0">
                <a:latin typeface="Times New Roman" panose="02020603050405020304" pitchFamily="18" charset="0"/>
                <a:ea typeface="+mn-ea"/>
                <a:cs typeface="Times New Roman" panose="02020603050405020304" pitchFamily="18" charset="0"/>
              </a:rPr>
              <a:t>广播地址</a:t>
            </a:r>
            <a:br>
              <a:rPr lang="zh-CN" altLang="en-US" sz="2600" dirty="0">
                <a:latin typeface="Times New Roman" panose="02020603050405020304" pitchFamily="18" charset="0"/>
                <a:ea typeface="+mn-ea"/>
                <a:cs typeface="Times New Roman" panose="02020603050405020304" pitchFamily="18" charset="0"/>
              </a:rPr>
            </a:br>
            <a:r>
              <a:rPr lang="zh-CN" altLang="en-US" sz="2600" dirty="0">
                <a:latin typeface="Times New Roman" panose="02020603050405020304" pitchFamily="18" charset="0"/>
                <a:ea typeface="+mn-ea"/>
                <a:cs typeface="Times New Roman" panose="02020603050405020304" pitchFamily="18" charset="0"/>
              </a:rPr>
              <a:t>有效</a:t>
            </a:r>
            <a:r>
              <a:rPr lang="en-US" altLang="zh-CN" sz="2600" dirty="0">
                <a:latin typeface="Times New Roman" panose="02020603050405020304" pitchFamily="18" charset="0"/>
                <a:ea typeface="+mn-ea"/>
                <a:cs typeface="Times New Roman" panose="02020603050405020304" pitchFamily="18" charset="0"/>
              </a:rPr>
              <a:t>IP</a:t>
            </a:r>
            <a:r>
              <a:rPr lang="zh-CN" altLang="en-US" sz="2600" dirty="0">
                <a:latin typeface="Times New Roman" panose="02020603050405020304" pitchFamily="18" charset="0"/>
                <a:ea typeface="+mn-ea"/>
                <a:cs typeface="Times New Roman" panose="02020603050405020304" pitchFamily="18" charset="0"/>
              </a:rPr>
              <a:t>的范围</a:t>
            </a:r>
            <a:endParaRPr lang="zh-CN" altLang="en-US" sz="2600" dirty="0">
              <a:latin typeface="Times New Roman" panose="02020603050405020304" pitchFamily="18" charset="0"/>
              <a:ea typeface="+mn-ea"/>
              <a:cs typeface="Times New Roman" panose="02020603050405020304" pitchFamily="18" charset="0"/>
            </a:endParaRPr>
          </a:p>
        </p:txBody>
      </p:sp>
      <p:sp>
        <p:nvSpPr>
          <p:cNvPr id="362502" name="Rectangle 38"/>
          <p:cNvSpPr>
            <a:spLocks noChangeArrowheads="1"/>
          </p:cNvSpPr>
          <p:nvPr/>
        </p:nvSpPr>
        <p:spPr bwMode="auto">
          <a:xfrm>
            <a:off x="3764625" y="1126332"/>
            <a:ext cx="1965722" cy="6286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3150"/>
              </a:lnSpc>
              <a:buFontTx/>
              <a:buNone/>
              <a:tabLst>
                <a:tab pos="514350" algn="l"/>
                <a:tab pos="1028700" algn="l"/>
                <a:tab pos="1543050" algn="l"/>
              </a:tabLst>
            </a:pPr>
            <a:r>
              <a:rPr lang="zh-CN" altLang="en-US" sz="2700" b="1">
                <a:solidFill>
                  <a:srgbClr val="000000"/>
                </a:solidFill>
                <a:latin typeface="Times New Roman" panose="02020603050405020304" pitchFamily="18" charset="0"/>
              </a:rPr>
              <a:t>主类网络</a:t>
            </a:r>
            <a:endParaRPr lang="zh-CN" altLang="en-US" sz="2700" b="1">
              <a:solidFill>
                <a:srgbClr val="000000"/>
              </a:solidFill>
              <a:latin typeface="Times New Roman" panose="02020603050405020304" pitchFamily="18" charset="0"/>
            </a:endParaRPr>
          </a:p>
        </p:txBody>
      </p:sp>
      <p:sp>
        <p:nvSpPr>
          <p:cNvPr id="362503" name="Rectangle 39"/>
          <p:cNvSpPr>
            <a:spLocks noChangeArrowheads="1"/>
          </p:cNvSpPr>
          <p:nvPr/>
        </p:nvSpPr>
        <p:spPr bwMode="auto">
          <a:xfrm>
            <a:off x="8267039" y="1124744"/>
            <a:ext cx="1300163" cy="6286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3150"/>
              </a:lnSpc>
              <a:buFontTx/>
              <a:buNone/>
              <a:tabLst>
                <a:tab pos="514350" algn="l"/>
                <a:tab pos="1028700" algn="l"/>
                <a:tab pos="1543050" algn="l"/>
              </a:tabLst>
            </a:pPr>
            <a:r>
              <a:rPr lang="zh-CN" altLang="en-US" sz="2700" b="1" dirty="0">
                <a:solidFill>
                  <a:srgbClr val="000000"/>
                </a:solidFill>
                <a:latin typeface="Times New Roman" panose="02020603050405020304" pitchFamily="18" charset="0"/>
              </a:rPr>
              <a:t>主机</a:t>
            </a:r>
            <a:endParaRPr lang="zh-CN" altLang="en-US" sz="2700" b="1" dirty="0">
              <a:solidFill>
                <a:srgbClr val="000000"/>
              </a:solidFill>
              <a:latin typeface="Times New Roman" panose="02020603050405020304" pitchFamily="18" charset="0"/>
            </a:endParaRPr>
          </a:p>
        </p:txBody>
      </p:sp>
      <p:sp>
        <p:nvSpPr>
          <p:cNvPr id="362504" name="Rectangle 40"/>
          <p:cNvSpPr>
            <a:spLocks noChangeArrowheads="1"/>
          </p:cNvSpPr>
          <p:nvPr/>
        </p:nvSpPr>
        <p:spPr bwMode="auto">
          <a:xfrm>
            <a:off x="507339" y="1988840"/>
            <a:ext cx="1752468" cy="369888"/>
          </a:xfrm>
          <a:prstGeom prst="rect">
            <a:avLst/>
          </a:prstGeom>
          <a:solidFill>
            <a:srgbClr val="E4E8F8"/>
          </a:solidFill>
          <a:ln w="9525">
            <a:solidFill>
              <a:srgbClr val="000000"/>
            </a:solidFill>
            <a:miter lim="800000"/>
          </a:ln>
          <a:effectLst>
            <a:outerShdw dist="35921" dir="2700000" algn="ctr" rotWithShape="0">
              <a:schemeClr val="bg2"/>
            </a:outerShdw>
          </a:effec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Times New Roman" panose="02020603050405020304" pitchFamily="18" charset="0"/>
                <a:cs typeface="Times New Roman" panose="02020603050405020304" pitchFamily="18" charset="0"/>
              </a:rPr>
              <a:t>172.16.2.160</a:t>
            </a:r>
            <a:endParaRPr lang="en-US" altLang="zh-CN" sz="2000" b="1">
              <a:solidFill>
                <a:srgbClr val="000000"/>
              </a:solidFill>
              <a:latin typeface="Times New Roman" panose="02020603050405020304" pitchFamily="18" charset="0"/>
              <a:cs typeface="Times New Roman" panose="02020603050405020304" pitchFamily="18" charset="0"/>
            </a:endParaRPr>
          </a:p>
        </p:txBody>
      </p:sp>
      <p:sp>
        <p:nvSpPr>
          <p:cNvPr id="362505" name="Rectangle 41"/>
          <p:cNvSpPr>
            <a:spLocks noChangeArrowheads="1"/>
          </p:cNvSpPr>
          <p:nvPr/>
        </p:nvSpPr>
        <p:spPr bwMode="auto">
          <a:xfrm>
            <a:off x="488504" y="2652539"/>
            <a:ext cx="2187575" cy="314326"/>
          </a:xfrm>
          <a:prstGeom prst="rect">
            <a:avLst/>
          </a:prstGeom>
          <a:solidFill>
            <a:srgbClr val="E4E8F8"/>
          </a:solidFill>
          <a:ln w="9525">
            <a:solidFill>
              <a:srgbClr val="000000"/>
            </a:solidFill>
            <a:miter lim="800000"/>
          </a:ln>
          <a:effectLst>
            <a:outerShdw dist="35921" dir="2700000" algn="ctr" rotWithShape="0">
              <a:schemeClr val="bg2"/>
            </a:outerShdw>
          </a:effectLst>
        </p:spPr>
        <p:txBody>
          <a:bodyPr wrap="none" lIns="21431" tIns="30362" rIns="21431" bIns="30362"/>
          <a:lstStyle/>
          <a:p>
            <a:pPr defTabSz="1028700" eaLnBrk="0" hangingPunct="0">
              <a:lnSpc>
                <a:spcPts val="2025"/>
              </a:lnSpc>
              <a:buFontTx/>
              <a:buNone/>
              <a:tabLst>
                <a:tab pos="514350" algn="l"/>
                <a:tab pos="1028700" algn="l"/>
                <a:tab pos="1543050" algn="l"/>
              </a:tabLst>
            </a:pPr>
            <a:r>
              <a:rPr lang="zh-CN" altLang="en-US" sz="2000" b="1">
                <a:solidFill>
                  <a:srgbClr val="000000"/>
                </a:solidFill>
                <a:latin typeface="Times New Roman" panose="02020603050405020304" pitchFamily="18" charset="0"/>
                <a:cs typeface="Times New Roman" panose="02020603050405020304" pitchFamily="18" charset="0"/>
              </a:rPr>
              <a:t>  </a:t>
            </a:r>
            <a:r>
              <a:rPr lang="en-US" altLang="zh-CN" sz="2000" b="1">
                <a:solidFill>
                  <a:srgbClr val="000000"/>
                </a:solidFill>
                <a:latin typeface="Times New Roman" panose="02020603050405020304" pitchFamily="18" charset="0"/>
                <a:cs typeface="Times New Roman" panose="02020603050405020304" pitchFamily="18" charset="0"/>
              </a:rPr>
              <a:t>255.255.255.192</a:t>
            </a:r>
            <a:endParaRPr lang="en-US" altLang="zh-CN" sz="2000" b="1">
              <a:solidFill>
                <a:srgbClr val="000000"/>
              </a:solidFill>
              <a:latin typeface="Times New Roman" panose="02020603050405020304" pitchFamily="18" charset="0"/>
              <a:cs typeface="Times New Roman" panose="02020603050405020304" pitchFamily="18" charset="0"/>
            </a:endParaRPr>
          </a:p>
        </p:txBody>
      </p:sp>
      <p:sp>
        <p:nvSpPr>
          <p:cNvPr id="362506" name="Line 42"/>
          <p:cNvSpPr>
            <a:spLocks noChangeShapeType="1"/>
          </p:cNvSpPr>
          <p:nvPr/>
        </p:nvSpPr>
        <p:spPr bwMode="auto">
          <a:xfrm>
            <a:off x="3035433" y="3053557"/>
            <a:ext cx="6129338" cy="0"/>
          </a:xfrm>
          <a:prstGeom prst="line">
            <a:avLst/>
          </a:prstGeom>
          <a:noFill/>
          <a:ln w="50800">
            <a:solidFill>
              <a:srgbClr val="00CC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7" name="Rectangle 43"/>
          <p:cNvSpPr>
            <a:spLocks noChangeArrowheads="1"/>
          </p:cNvSpPr>
          <p:nvPr/>
        </p:nvSpPr>
        <p:spPr bwMode="auto">
          <a:xfrm>
            <a:off x="2927086" y="2096294"/>
            <a:ext cx="1393031" cy="3857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140"/>
              </a:lnSpc>
              <a:buFontTx/>
              <a:buNone/>
              <a:tabLst>
                <a:tab pos="514350" algn="l"/>
                <a:tab pos="1028700" algn="l"/>
                <a:tab pos="1543050" algn="l"/>
              </a:tabLst>
            </a:pPr>
            <a:r>
              <a:rPr lang="en-US" altLang="zh-CN" sz="2000" b="1">
                <a:solidFill>
                  <a:srgbClr val="000000"/>
                </a:solidFill>
                <a:latin typeface="Times New Roman" panose="02020603050405020304" pitchFamily="18" charset="0"/>
                <a:cs typeface="Times New Roman" panose="02020603050405020304" pitchFamily="18" charset="0"/>
              </a:rPr>
              <a:t>10101100</a:t>
            </a:r>
            <a:endParaRPr lang="en-US" altLang="zh-CN" sz="2000" b="1">
              <a:solidFill>
                <a:srgbClr val="000000"/>
              </a:solidFill>
              <a:latin typeface="Times New Roman" panose="02020603050405020304" pitchFamily="18" charset="0"/>
              <a:cs typeface="Times New Roman" panose="02020603050405020304" pitchFamily="18" charset="0"/>
            </a:endParaRPr>
          </a:p>
        </p:txBody>
      </p:sp>
      <p:sp>
        <p:nvSpPr>
          <p:cNvPr id="362508" name="Rectangle 44"/>
          <p:cNvSpPr>
            <a:spLocks noChangeArrowheads="1"/>
          </p:cNvSpPr>
          <p:nvPr/>
        </p:nvSpPr>
        <p:spPr bwMode="auto">
          <a:xfrm>
            <a:off x="2927086" y="2610644"/>
            <a:ext cx="1393031" cy="3714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025"/>
              </a:lnSpc>
              <a:buFontTx/>
              <a:buNone/>
              <a:tabLst>
                <a:tab pos="514350" algn="l"/>
                <a:tab pos="1028700" algn="l"/>
                <a:tab pos="1543050" algn="l"/>
              </a:tabLst>
            </a:pPr>
            <a:r>
              <a:rPr lang="en-US" altLang="zh-CN" sz="2000" b="1" spc="100" dirty="0">
                <a:solidFill>
                  <a:srgbClr val="000000"/>
                </a:solidFill>
                <a:latin typeface="Times New Roman" panose="02020603050405020304" pitchFamily="18" charset="0"/>
                <a:cs typeface="Times New Roman" panose="02020603050405020304" pitchFamily="18" charset="0"/>
              </a:rPr>
              <a:t>11111111</a:t>
            </a:r>
            <a:endParaRPr lang="en-US" altLang="zh-CN" sz="2000" b="1" spc="100" dirty="0">
              <a:solidFill>
                <a:srgbClr val="000000"/>
              </a:solidFill>
              <a:latin typeface="Times New Roman" panose="02020603050405020304" pitchFamily="18" charset="0"/>
              <a:cs typeface="Times New Roman" panose="02020603050405020304" pitchFamily="18" charset="0"/>
            </a:endParaRPr>
          </a:p>
        </p:txBody>
      </p:sp>
      <p:sp>
        <p:nvSpPr>
          <p:cNvPr id="362509" name="Rectangle 45"/>
          <p:cNvSpPr>
            <a:spLocks noChangeArrowheads="1"/>
          </p:cNvSpPr>
          <p:nvPr/>
        </p:nvSpPr>
        <p:spPr bwMode="auto">
          <a:xfrm>
            <a:off x="2942564" y="3196432"/>
            <a:ext cx="1362075" cy="4143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365"/>
              </a:lnSpc>
              <a:buFontTx/>
              <a:buNone/>
              <a:tabLst>
                <a:tab pos="514350" algn="l"/>
                <a:tab pos="1028700" algn="l"/>
                <a:tab pos="1543050" algn="l"/>
              </a:tabLst>
            </a:pPr>
            <a:r>
              <a:rPr lang="en-US" altLang="zh-CN" sz="2000" b="1">
                <a:solidFill>
                  <a:srgbClr val="000000"/>
                </a:solidFill>
                <a:latin typeface="Times New Roman" panose="02020603050405020304" pitchFamily="18" charset="0"/>
                <a:cs typeface="Times New Roman" panose="02020603050405020304" pitchFamily="18" charset="0"/>
              </a:rPr>
              <a:t>10101100</a:t>
            </a:r>
            <a:endParaRPr lang="en-US" altLang="zh-CN" sz="2000" b="1">
              <a:solidFill>
                <a:srgbClr val="000000"/>
              </a:solidFill>
              <a:latin typeface="Times New Roman" panose="02020603050405020304" pitchFamily="18" charset="0"/>
              <a:cs typeface="Times New Roman" panose="02020603050405020304" pitchFamily="18" charset="0"/>
            </a:endParaRPr>
          </a:p>
        </p:txBody>
      </p:sp>
      <p:sp>
        <p:nvSpPr>
          <p:cNvPr id="362510" name="Rectangle 46"/>
          <p:cNvSpPr>
            <a:spLocks noChangeArrowheads="1"/>
          </p:cNvSpPr>
          <p:nvPr/>
        </p:nvSpPr>
        <p:spPr bwMode="auto">
          <a:xfrm>
            <a:off x="4567767" y="2096294"/>
            <a:ext cx="1377553" cy="3857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140"/>
              </a:lnSpc>
              <a:buFontTx/>
              <a:buNone/>
              <a:tabLst>
                <a:tab pos="514350" algn="l"/>
                <a:tab pos="1028700" algn="l"/>
                <a:tab pos="1543050" algn="l"/>
              </a:tabLst>
            </a:pPr>
            <a:r>
              <a:rPr lang="en-US" altLang="zh-CN" sz="2000" b="1">
                <a:solidFill>
                  <a:srgbClr val="000000"/>
                </a:solidFill>
                <a:latin typeface="Times New Roman" panose="02020603050405020304" pitchFamily="18" charset="0"/>
                <a:cs typeface="Times New Roman" panose="02020603050405020304" pitchFamily="18" charset="0"/>
              </a:rPr>
              <a:t>00010000</a:t>
            </a:r>
            <a:endParaRPr lang="en-US" altLang="zh-CN" sz="2000" b="1">
              <a:solidFill>
                <a:srgbClr val="000000"/>
              </a:solidFill>
              <a:latin typeface="Times New Roman" panose="02020603050405020304" pitchFamily="18" charset="0"/>
              <a:cs typeface="Times New Roman" panose="02020603050405020304" pitchFamily="18" charset="0"/>
            </a:endParaRPr>
          </a:p>
        </p:txBody>
      </p:sp>
      <p:sp>
        <p:nvSpPr>
          <p:cNvPr id="362511" name="Rectangle 47"/>
          <p:cNvSpPr>
            <a:spLocks noChangeArrowheads="1"/>
          </p:cNvSpPr>
          <p:nvPr/>
        </p:nvSpPr>
        <p:spPr bwMode="auto">
          <a:xfrm>
            <a:off x="4567767" y="2610644"/>
            <a:ext cx="1393031" cy="3714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hangingPunct="0">
              <a:lnSpc>
                <a:spcPts val="2025"/>
              </a:lnSpc>
              <a:buFontTx/>
              <a:buNone/>
              <a:tabLst>
                <a:tab pos="514350" algn="l"/>
                <a:tab pos="1028700" algn="l"/>
                <a:tab pos="1543050" algn="l"/>
              </a:tabLst>
            </a:pPr>
            <a:r>
              <a:rPr lang="en-US" altLang="zh-CN" sz="2000" b="1" spc="110" dirty="0">
                <a:solidFill>
                  <a:srgbClr val="000000"/>
                </a:solidFill>
                <a:latin typeface="Times New Roman" panose="02020603050405020304" pitchFamily="18" charset="0"/>
                <a:cs typeface="Times New Roman" panose="02020603050405020304" pitchFamily="18" charset="0"/>
              </a:rPr>
              <a:t>  11111111</a:t>
            </a:r>
            <a:endParaRPr lang="en-US" altLang="zh-CN" sz="2000" b="1" spc="110" dirty="0">
              <a:solidFill>
                <a:srgbClr val="000000"/>
              </a:solidFill>
              <a:latin typeface="Times New Roman" panose="02020603050405020304" pitchFamily="18" charset="0"/>
              <a:cs typeface="Times New Roman" panose="02020603050405020304" pitchFamily="18" charset="0"/>
            </a:endParaRPr>
          </a:p>
        </p:txBody>
      </p:sp>
      <p:sp>
        <p:nvSpPr>
          <p:cNvPr id="362512" name="Rectangle 48"/>
          <p:cNvSpPr>
            <a:spLocks noChangeArrowheads="1"/>
          </p:cNvSpPr>
          <p:nvPr/>
        </p:nvSpPr>
        <p:spPr bwMode="auto">
          <a:xfrm>
            <a:off x="4567767" y="3196432"/>
            <a:ext cx="1377553" cy="4143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365"/>
              </a:lnSpc>
              <a:buFontTx/>
              <a:buNone/>
              <a:tabLst>
                <a:tab pos="514350" algn="l"/>
                <a:tab pos="1028700" algn="l"/>
                <a:tab pos="1543050" algn="l"/>
              </a:tabLst>
            </a:pPr>
            <a:r>
              <a:rPr lang="en-US" altLang="zh-CN" sz="2000" b="1">
                <a:solidFill>
                  <a:srgbClr val="000000"/>
                </a:solidFill>
                <a:latin typeface="Times New Roman" panose="02020603050405020304" pitchFamily="18" charset="0"/>
                <a:cs typeface="Times New Roman" panose="02020603050405020304" pitchFamily="18" charset="0"/>
              </a:rPr>
              <a:t>00010000</a:t>
            </a:r>
            <a:endParaRPr lang="en-US" altLang="zh-CN" sz="2000" b="1">
              <a:solidFill>
                <a:srgbClr val="000000"/>
              </a:solidFill>
              <a:latin typeface="Times New Roman" panose="02020603050405020304" pitchFamily="18" charset="0"/>
              <a:cs typeface="Times New Roman" panose="02020603050405020304" pitchFamily="18" charset="0"/>
            </a:endParaRPr>
          </a:p>
        </p:txBody>
      </p:sp>
      <p:sp>
        <p:nvSpPr>
          <p:cNvPr id="362513" name="Rectangle 49"/>
          <p:cNvSpPr>
            <a:spLocks noChangeArrowheads="1"/>
          </p:cNvSpPr>
          <p:nvPr/>
        </p:nvSpPr>
        <p:spPr bwMode="auto">
          <a:xfrm>
            <a:off x="5889103" y="2626519"/>
            <a:ext cx="1944213" cy="4857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025"/>
              </a:lnSpc>
              <a:buFontTx/>
              <a:buNone/>
              <a:tabLst>
                <a:tab pos="514350" algn="l"/>
                <a:tab pos="1028700" algn="l"/>
                <a:tab pos="1543050" algn="l"/>
              </a:tabLst>
            </a:pPr>
            <a:r>
              <a:rPr lang="en-US" altLang="zh-CN" sz="2000" b="1" dirty="0">
                <a:solidFill>
                  <a:srgbClr val="FF0000"/>
                </a:solidFill>
                <a:latin typeface="Times New Roman" panose="02020603050405020304" pitchFamily="18" charset="0"/>
                <a:cs typeface="Times New Roman" panose="02020603050405020304" pitchFamily="18" charset="0"/>
              </a:rPr>
              <a:t>1 1 1 1 1 1 1 1</a:t>
            </a:r>
            <a:endParaRPr lang="en-US" altLang="zh-CN" sz="2000" b="1" dirty="0">
              <a:solidFill>
                <a:srgbClr val="FF0000"/>
              </a:solidFill>
              <a:latin typeface="Times New Roman" panose="02020603050405020304" pitchFamily="18" charset="0"/>
              <a:cs typeface="Times New Roman" panose="02020603050405020304" pitchFamily="18" charset="0"/>
            </a:endParaRPr>
          </a:p>
        </p:txBody>
      </p:sp>
      <p:sp>
        <p:nvSpPr>
          <p:cNvPr id="362514" name="Rectangle 50"/>
          <p:cNvSpPr>
            <a:spLocks noChangeArrowheads="1"/>
          </p:cNvSpPr>
          <p:nvPr/>
        </p:nvSpPr>
        <p:spPr bwMode="auto">
          <a:xfrm>
            <a:off x="6070864" y="3205957"/>
            <a:ext cx="1762451" cy="5286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365"/>
              </a:lnSpc>
              <a:buFontTx/>
              <a:buNone/>
              <a:tabLst>
                <a:tab pos="514350" algn="l"/>
                <a:tab pos="1028700" algn="l"/>
                <a:tab pos="1543050" algn="l"/>
              </a:tabLst>
            </a:pPr>
            <a:r>
              <a:rPr lang="en-US" altLang="zh-CN" sz="2000" b="1" dirty="0">
                <a:solidFill>
                  <a:srgbClr val="FF0000"/>
                </a:solidFill>
                <a:latin typeface="Times New Roman" panose="02020603050405020304" pitchFamily="18" charset="0"/>
                <a:cs typeface="Times New Roman" panose="02020603050405020304" pitchFamily="18" charset="0"/>
              </a:rPr>
              <a:t>0 0 0 0 0 0 1 0</a:t>
            </a:r>
            <a:endParaRPr lang="en-US" altLang="zh-CN" sz="2000" b="1" dirty="0">
              <a:solidFill>
                <a:srgbClr val="FF0000"/>
              </a:solidFill>
              <a:latin typeface="Times New Roman" panose="02020603050405020304" pitchFamily="18" charset="0"/>
              <a:cs typeface="Times New Roman" panose="02020603050405020304" pitchFamily="18" charset="0"/>
            </a:endParaRPr>
          </a:p>
        </p:txBody>
      </p:sp>
      <p:sp>
        <p:nvSpPr>
          <p:cNvPr id="362515" name="Rectangle 51"/>
          <p:cNvSpPr>
            <a:spLocks noChangeArrowheads="1"/>
          </p:cNvSpPr>
          <p:nvPr/>
        </p:nvSpPr>
        <p:spPr bwMode="auto">
          <a:xfrm>
            <a:off x="7618678" y="2091532"/>
            <a:ext cx="1485900" cy="5000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140"/>
              </a:lnSpc>
              <a:buFontTx/>
              <a:buNone/>
              <a:tabLst>
                <a:tab pos="514350" algn="l"/>
                <a:tab pos="1028700" algn="l"/>
                <a:tab pos="1543050" algn="l"/>
              </a:tabLst>
            </a:pPr>
            <a:r>
              <a:rPr lang="en-US" altLang="zh-CN" sz="2000" b="1" dirty="0">
                <a:solidFill>
                  <a:srgbClr val="000000"/>
                </a:solidFill>
                <a:latin typeface="Times New Roman" panose="02020603050405020304" pitchFamily="18" charset="0"/>
                <a:cs typeface="Times New Roman" panose="02020603050405020304" pitchFamily="18" charset="0"/>
              </a:rPr>
              <a:t>10 100000</a:t>
            </a: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362516" name="Rectangle 52"/>
          <p:cNvSpPr>
            <a:spLocks noChangeArrowheads="1"/>
          </p:cNvSpPr>
          <p:nvPr/>
        </p:nvSpPr>
        <p:spPr bwMode="auto">
          <a:xfrm>
            <a:off x="7572244" y="2612232"/>
            <a:ext cx="1532334" cy="4857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025"/>
              </a:lnSpc>
              <a:buFontTx/>
              <a:buNone/>
              <a:tabLst>
                <a:tab pos="514350" algn="l"/>
                <a:tab pos="1028700" algn="l"/>
                <a:tab pos="1543050" algn="l"/>
              </a:tabLst>
            </a:pPr>
            <a:r>
              <a:rPr lang="en-US" altLang="zh-CN" sz="2000" b="1" dirty="0">
                <a:solidFill>
                  <a:srgbClr val="FF0000"/>
                </a:solidFill>
                <a:latin typeface="Times New Roman" panose="02020603050405020304" pitchFamily="18" charset="0"/>
                <a:cs typeface="Times New Roman" panose="02020603050405020304" pitchFamily="18" charset="0"/>
              </a:rPr>
              <a:t>11 </a:t>
            </a:r>
            <a:r>
              <a:rPr lang="en-US" altLang="zh-CN" sz="2000" b="1" dirty="0">
                <a:solidFill>
                  <a:srgbClr val="000000"/>
                </a:solidFill>
                <a:latin typeface="Times New Roman" panose="02020603050405020304" pitchFamily="18" charset="0"/>
                <a:cs typeface="Times New Roman" panose="02020603050405020304" pitchFamily="18" charset="0"/>
              </a:rPr>
              <a:t>000000</a:t>
            </a: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362517" name="Rectangle 53"/>
          <p:cNvSpPr>
            <a:spLocks noChangeArrowheads="1"/>
          </p:cNvSpPr>
          <p:nvPr/>
        </p:nvSpPr>
        <p:spPr bwMode="auto">
          <a:xfrm>
            <a:off x="7587722" y="3205957"/>
            <a:ext cx="1501378" cy="5286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365"/>
              </a:lnSpc>
              <a:buFontTx/>
              <a:buNone/>
              <a:tabLst>
                <a:tab pos="514350" algn="l"/>
                <a:tab pos="1028700" algn="l"/>
                <a:tab pos="1543050" algn="l"/>
              </a:tabLst>
            </a:pPr>
            <a:r>
              <a:rPr lang="en-US" altLang="zh-CN" sz="2000" b="1" dirty="0">
                <a:solidFill>
                  <a:srgbClr val="FF0000"/>
                </a:solidFill>
                <a:latin typeface="Times New Roman" panose="02020603050405020304" pitchFamily="18" charset="0"/>
                <a:cs typeface="Times New Roman" panose="02020603050405020304" pitchFamily="18" charset="0"/>
              </a:rPr>
              <a:t>10 </a:t>
            </a:r>
            <a:r>
              <a:rPr lang="en-US" altLang="zh-CN" sz="2000" b="1" dirty="0">
                <a:solidFill>
                  <a:srgbClr val="000000"/>
                </a:solidFill>
                <a:latin typeface="Times New Roman" panose="02020603050405020304" pitchFamily="18" charset="0"/>
                <a:cs typeface="Times New Roman" panose="02020603050405020304" pitchFamily="18" charset="0"/>
              </a:rPr>
              <a:t>000000</a:t>
            </a: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362518" name="Rectangle 54"/>
          <p:cNvSpPr>
            <a:spLocks noChangeArrowheads="1"/>
          </p:cNvSpPr>
          <p:nvPr/>
        </p:nvSpPr>
        <p:spPr bwMode="auto">
          <a:xfrm>
            <a:off x="6378376" y="2096294"/>
            <a:ext cx="1454944" cy="5000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r" defTabSz="1028700" eaLnBrk="0" hangingPunct="0">
              <a:lnSpc>
                <a:spcPts val="2140"/>
              </a:lnSpc>
              <a:buFontTx/>
              <a:buNone/>
              <a:tabLst>
                <a:tab pos="514350" algn="l"/>
                <a:tab pos="1028700" algn="l"/>
                <a:tab pos="1543050" algn="l"/>
              </a:tabLst>
            </a:pPr>
            <a:r>
              <a:rPr lang="en-US" altLang="zh-CN" sz="2000" b="1" dirty="0">
                <a:solidFill>
                  <a:srgbClr val="000000"/>
                </a:solidFill>
                <a:latin typeface="Times New Roman" panose="02020603050405020304" pitchFamily="18" charset="0"/>
                <a:cs typeface="Times New Roman" panose="02020603050405020304" pitchFamily="18" charset="0"/>
              </a:rPr>
              <a:t>0 0 0 0 0 0 1 0</a:t>
            </a: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362519" name="Line 55"/>
          <p:cNvSpPr>
            <a:spLocks noChangeShapeType="1"/>
          </p:cNvSpPr>
          <p:nvPr/>
        </p:nvSpPr>
        <p:spPr bwMode="auto">
          <a:xfrm>
            <a:off x="3066389" y="1677194"/>
            <a:ext cx="6129338" cy="0"/>
          </a:xfrm>
          <a:prstGeom prst="line">
            <a:avLst/>
          </a:prstGeom>
          <a:noFill/>
          <a:ln w="50800">
            <a:solidFill>
              <a:srgbClr val="00CC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0" name="Line 56"/>
          <p:cNvSpPr>
            <a:spLocks noChangeShapeType="1"/>
          </p:cNvSpPr>
          <p:nvPr/>
        </p:nvSpPr>
        <p:spPr bwMode="auto">
          <a:xfrm>
            <a:off x="4552289" y="1677194"/>
            <a:ext cx="0" cy="1914525"/>
          </a:xfrm>
          <a:prstGeom prst="line">
            <a:avLst/>
          </a:prstGeom>
          <a:noFill/>
          <a:ln w="50800">
            <a:solidFill>
              <a:srgbClr val="00CC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1" name="Line 57"/>
          <p:cNvSpPr>
            <a:spLocks noChangeShapeType="1"/>
          </p:cNvSpPr>
          <p:nvPr/>
        </p:nvSpPr>
        <p:spPr bwMode="auto">
          <a:xfrm>
            <a:off x="6120739" y="1219994"/>
            <a:ext cx="0" cy="2362200"/>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2" name="Line 58"/>
          <p:cNvSpPr>
            <a:spLocks noChangeShapeType="1"/>
          </p:cNvSpPr>
          <p:nvPr/>
        </p:nvSpPr>
        <p:spPr bwMode="auto">
          <a:xfrm>
            <a:off x="8265115" y="1219994"/>
            <a:ext cx="0" cy="2362200"/>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3" name="Rectangle 59"/>
          <p:cNvSpPr>
            <a:spLocks noChangeArrowheads="1"/>
          </p:cNvSpPr>
          <p:nvPr/>
        </p:nvSpPr>
        <p:spPr bwMode="auto">
          <a:xfrm>
            <a:off x="6285839" y="1124744"/>
            <a:ext cx="1965722" cy="6286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3150"/>
              </a:lnSpc>
              <a:buFontTx/>
              <a:buNone/>
              <a:tabLst>
                <a:tab pos="514350" algn="l"/>
                <a:tab pos="1028700" algn="l"/>
                <a:tab pos="1543050" algn="l"/>
              </a:tabLst>
            </a:pPr>
            <a:r>
              <a:rPr lang="zh-CN" altLang="en-US" sz="2700" b="1">
                <a:solidFill>
                  <a:srgbClr val="000000"/>
                </a:solidFill>
                <a:latin typeface="Times New Roman" panose="02020603050405020304" pitchFamily="18" charset="0"/>
              </a:rPr>
              <a:t>子网</a:t>
            </a:r>
            <a:endParaRPr lang="zh-CN" altLang="en-US" sz="2700" b="1">
              <a:solidFill>
                <a:srgbClr val="000000"/>
              </a:solidFill>
              <a:latin typeface="Times New Roman" panose="02020603050405020304" pitchFamily="18" charset="0"/>
            </a:endParaRPr>
          </a:p>
        </p:txBody>
      </p:sp>
      <p:sp>
        <p:nvSpPr>
          <p:cNvPr id="362524" name="Rectangle 60"/>
          <p:cNvSpPr>
            <a:spLocks noChangeArrowheads="1"/>
          </p:cNvSpPr>
          <p:nvPr/>
        </p:nvSpPr>
        <p:spPr bwMode="auto">
          <a:xfrm>
            <a:off x="5068227" y="4044157"/>
            <a:ext cx="804863" cy="5286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Times New Roman" panose="02020603050405020304" pitchFamily="18" charset="0"/>
                <a:cs typeface="Times New Roman" panose="02020603050405020304" pitchFamily="18" charset="0"/>
              </a:rPr>
              <a:t>16</a:t>
            </a:r>
            <a:endParaRPr lang="en-US" altLang="zh-CN" sz="2000" b="1">
              <a:solidFill>
                <a:srgbClr val="000000"/>
              </a:solidFill>
              <a:latin typeface="Times New Roman" panose="02020603050405020304" pitchFamily="18" charset="0"/>
              <a:cs typeface="Times New Roman" panose="02020603050405020304" pitchFamily="18" charset="0"/>
            </a:endParaRPr>
          </a:p>
        </p:txBody>
      </p:sp>
      <p:sp>
        <p:nvSpPr>
          <p:cNvPr id="362525" name="Rectangle 61"/>
          <p:cNvSpPr>
            <a:spLocks noChangeArrowheads="1"/>
          </p:cNvSpPr>
          <p:nvPr/>
        </p:nvSpPr>
        <p:spPr bwMode="auto">
          <a:xfrm>
            <a:off x="3296894" y="4023202"/>
            <a:ext cx="804863" cy="5286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Times New Roman" panose="02020603050405020304" pitchFamily="18" charset="0"/>
                <a:cs typeface="Times New Roman" panose="02020603050405020304" pitchFamily="18" charset="0"/>
              </a:rPr>
              <a:t>172</a:t>
            </a:r>
            <a:endParaRPr lang="en-US" altLang="zh-CN" sz="2000" b="1">
              <a:solidFill>
                <a:srgbClr val="000000"/>
              </a:solidFill>
              <a:latin typeface="Times New Roman" panose="02020603050405020304" pitchFamily="18" charset="0"/>
              <a:cs typeface="Times New Roman" panose="02020603050405020304" pitchFamily="18" charset="0"/>
            </a:endParaRPr>
          </a:p>
        </p:txBody>
      </p:sp>
      <p:sp>
        <p:nvSpPr>
          <p:cNvPr id="362526" name="Rectangle 62"/>
          <p:cNvSpPr>
            <a:spLocks noChangeArrowheads="1"/>
          </p:cNvSpPr>
          <p:nvPr/>
        </p:nvSpPr>
        <p:spPr bwMode="auto">
          <a:xfrm>
            <a:off x="6863689" y="4044157"/>
            <a:ext cx="495300" cy="5286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Times New Roman" panose="02020603050405020304" pitchFamily="18" charset="0"/>
                <a:cs typeface="Times New Roman" panose="02020603050405020304" pitchFamily="18" charset="0"/>
              </a:rPr>
              <a:t>2</a:t>
            </a:r>
            <a:endParaRPr lang="en-US" altLang="zh-CN" sz="2000" b="1">
              <a:solidFill>
                <a:srgbClr val="000000"/>
              </a:solidFill>
              <a:latin typeface="Times New Roman" panose="02020603050405020304" pitchFamily="18" charset="0"/>
              <a:cs typeface="Times New Roman" panose="02020603050405020304" pitchFamily="18" charset="0"/>
            </a:endParaRPr>
          </a:p>
        </p:txBody>
      </p:sp>
      <p:sp>
        <p:nvSpPr>
          <p:cNvPr id="362527" name="Rectangle 63"/>
          <p:cNvSpPr>
            <a:spLocks noChangeArrowheads="1"/>
          </p:cNvSpPr>
          <p:nvPr/>
        </p:nvSpPr>
        <p:spPr bwMode="auto">
          <a:xfrm>
            <a:off x="8267039" y="4044157"/>
            <a:ext cx="495300" cy="5286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hangingPunct="0">
              <a:lnSpc>
                <a:spcPts val="2365"/>
              </a:lnSpc>
              <a:buFontTx/>
              <a:buNone/>
              <a:tabLst>
                <a:tab pos="514350" algn="l"/>
                <a:tab pos="1028700" algn="l"/>
                <a:tab pos="1543050" algn="l"/>
              </a:tabLst>
            </a:pPr>
            <a:r>
              <a:rPr lang="en-US" altLang="zh-CN" sz="2000" b="1">
                <a:solidFill>
                  <a:srgbClr val="000000"/>
                </a:solidFill>
                <a:latin typeface="Times New Roman" panose="02020603050405020304" pitchFamily="18" charset="0"/>
                <a:cs typeface="Times New Roman" panose="02020603050405020304" pitchFamily="18" charset="0"/>
              </a:rPr>
              <a:t>128</a:t>
            </a:r>
            <a:endParaRPr lang="en-US" altLang="zh-CN" sz="2000" b="1">
              <a:solidFill>
                <a:srgbClr val="000000"/>
              </a:solidFill>
              <a:latin typeface="Times New Roman" panose="02020603050405020304" pitchFamily="18" charset="0"/>
              <a:cs typeface="Times New Roman" panose="02020603050405020304" pitchFamily="18" charset="0"/>
            </a:endParaRPr>
          </a:p>
        </p:txBody>
      </p:sp>
      <p:sp>
        <p:nvSpPr>
          <p:cNvPr id="362528" name="Rectangle 64"/>
          <p:cNvSpPr>
            <a:spLocks noChangeArrowheads="1"/>
          </p:cNvSpPr>
          <p:nvPr/>
        </p:nvSpPr>
        <p:spPr bwMode="auto">
          <a:xfrm rot="16200000">
            <a:off x="6718857" y="3045458"/>
            <a:ext cx="484188" cy="171164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p>
            <a:pPr algn="r" defTabSz="1028700" eaLnBrk="0" hangingPunct="0">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128</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192</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224</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240</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248</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252</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254</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buFontTx/>
              <a:buNone/>
              <a:tabLst>
                <a:tab pos="514350" algn="l"/>
                <a:tab pos="1028700" algn="l"/>
                <a:tab pos="1543050" algn="l"/>
              </a:tabLst>
            </a:pPr>
            <a:r>
              <a:rPr lang="en-US" altLang="zh-CN" sz="1400" b="1" dirty="0">
                <a:solidFill>
                  <a:srgbClr val="FF0000"/>
                </a:solidFill>
                <a:latin typeface="Times New Roman" panose="02020603050405020304" pitchFamily="18" charset="0"/>
                <a:cs typeface="Times New Roman" panose="02020603050405020304" pitchFamily="18" charset="0"/>
              </a:rPr>
              <a:t>255</a:t>
            </a:r>
            <a:endParaRPr lang="en-US" altLang="zh-CN" sz="1400" b="1" dirty="0">
              <a:solidFill>
                <a:srgbClr val="FF0000"/>
              </a:solidFill>
              <a:latin typeface="Times New Roman" panose="02020603050405020304" pitchFamily="18" charset="0"/>
              <a:cs typeface="Times New Roman" panose="02020603050405020304" pitchFamily="18" charset="0"/>
            </a:endParaRPr>
          </a:p>
        </p:txBody>
      </p:sp>
      <p:sp>
        <p:nvSpPr>
          <p:cNvPr id="362529" name="Rectangle 65"/>
          <p:cNvSpPr>
            <a:spLocks noChangeArrowheads="1"/>
          </p:cNvSpPr>
          <p:nvPr/>
        </p:nvSpPr>
        <p:spPr bwMode="auto">
          <a:xfrm rot="16200000">
            <a:off x="8409235" y="3135114"/>
            <a:ext cx="484188" cy="153233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p>
            <a:pPr algn="r" defTabSz="1028700" eaLnBrk="0" hangingPunct="0">
              <a:lnSpc>
                <a:spcPts val="1300"/>
              </a:lnSpc>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128</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lnSpc>
                <a:spcPts val="1300"/>
              </a:lnSpc>
              <a:buFontTx/>
              <a:buNone/>
              <a:tabLst>
                <a:tab pos="514350" algn="l"/>
                <a:tab pos="1028700" algn="l"/>
                <a:tab pos="1543050" algn="l"/>
              </a:tabLst>
            </a:pPr>
            <a:r>
              <a:rPr lang="en-US" altLang="zh-CN" sz="1400" b="1" dirty="0">
                <a:solidFill>
                  <a:srgbClr val="FF0000"/>
                </a:solidFill>
                <a:latin typeface="Times New Roman" panose="02020603050405020304" pitchFamily="18" charset="0"/>
                <a:cs typeface="Times New Roman" panose="02020603050405020304" pitchFamily="18" charset="0"/>
              </a:rPr>
              <a:t>192</a:t>
            </a:r>
            <a:endParaRPr lang="en-US" altLang="zh-CN" sz="1400" b="1" dirty="0">
              <a:solidFill>
                <a:srgbClr val="FF0000"/>
              </a:solidFill>
              <a:latin typeface="Times New Roman" panose="02020603050405020304" pitchFamily="18" charset="0"/>
              <a:cs typeface="Times New Roman" panose="02020603050405020304" pitchFamily="18" charset="0"/>
            </a:endParaRPr>
          </a:p>
          <a:p>
            <a:pPr algn="r" defTabSz="1028700" eaLnBrk="0" hangingPunct="0">
              <a:lnSpc>
                <a:spcPts val="1300"/>
              </a:lnSpc>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224</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lnSpc>
                <a:spcPts val="1300"/>
              </a:lnSpc>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240</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lnSpc>
                <a:spcPts val="1300"/>
              </a:lnSpc>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248</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lnSpc>
                <a:spcPts val="1300"/>
              </a:lnSpc>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252</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lnSpc>
                <a:spcPts val="1300"/>
              </a:lnSpc>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254</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gn="r" defTabSz="1028700" eaLnBrk="0" hangingPunct="0">
              <a:lnSpc>
                <a:spcPts val="1300"/>
              </a:lnSpc>
              <a:buFontTx/>
              <a:buNone/>
              <a:tabLst>
                <a:tab pos="514350" algn="l"/>
                <a:tab pos="1028700" algn="l"/>
                <a:tab pos="1543050" algn="l"/>
              </a:tabLst>
            </a:pPr>
            <a:r>
              <a:rPr lang="en-US" altLang="zh-CN" sz="1400" b="1" dirty="0">
                <a:solidFill>
                  <a:srgbClr val="000000"/>
                </a:solidFill>
                <a:latin typeface="Times New Roman" panose="02020603050405020304" pitchFamily="18" charset="0"/>
                <a:cs typeface="Times New Roman" panose="02020603050405020304" pitchFamily="18" charset="0"/>
              </a:rPr>
              <a:t>255</a:t>
            </a:r>
            <a:endParaRPr lang="en-US" altLang="zh-CN" sz="1400" b="1" dirty="0">
              <a:solidFill>
                <a:srgbClr val="000000"/>
              </a:solidFill>
              <a:latin typeface="Times New Roman" panose="02020603050405020304" pitchFamily="18" charset="0"/>
              <a:cs typeface="Times New Roman" panose="02020603050405020304" pitchFamily="18" charset="0"/>
            </a:endParaRPr>
          </a:p>
        </p:txBody>
      </p:sp>
      <p:sp>
        <p:nvSpPr>
          <p:cNvPr id="362530" name="Rectangle 66"/>
          <p:cNvSpPr>
            <a:spLocks noChangeArrowheads="1"/>
          </p:cNvSpPr>
          <p:nvPr/>
        </p:nvSpPr>
        <p:spPr bwMode="auto">
          <a:xfrm>
            <a:off x="7661710" y="3679194"/>
            <a:ext cx="226602" cy="325870"/>
          </a:xfrm>
          <a:prstGeom prst="rect">
            <a:avLst/>
          </a:prstGeom>
          <a:noFill/>
          <a:ln w="28575">
            <a:solidFill>
              <a:srgbClr val="000000"/>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362532" name="Rectangle 68"/>
          <p:cNvSpPr>
            <a:spLocks noChangeArrowheads="1"/>
          </p:cNvSpPr>
          <p:nvPr/>
        </p:nvSpPr>
        <p:spPr bwMode="auto">
          <a:xfrm>
            <a:off x="8065353" y="3676451"/>
            <a:ext cx="200015" cy="347068"/>
          </a:xfrm>
          <a:prstGeom prst="rect">
            <a:avLst/>
          </a:prstGeom>
          <a:noFill/>
          <a:ln w="28575">
            <a:solidFill>
              <a:srgbClr val="000000"/>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a:latin typeface="Times New Roman" panose="02020603050405020304" pitchFamily="18" charset="0"/>
              <a:cs typeface="Times New Roman" panose="02020603050405020304" pitchFamily="18" charset="0"/>
            </a:endParaRPr>
          </a:p>
        </p:txBody>
      </p:sp>
      <p:grpSp>
        <p:nvGrpSpPr>
          <p:cNvPr id="3" name="组合 2"/>
          <p:cNvGrpSpPr/>
          <p:nvPr/>
        </p:nvGrpSpPr>
        <p:grpSpPr>
          <a:xfrm>
            <a:off x="1522420" y="2613734"/>
            <a:ext cx="1056006" cy="368618"/>
            <a:chOff x="1568624" y="2894005"/>
            <a:chExt cx="1153848" cy="433777"/>
          </a:xfrm>
        </p:grpSpPr>
        <p:sp>
          <p:nvSpPr>
            <p:cNvPr id="362531" name="Rectangle 67"/>
            <p:cNvSpPr>
              <a:spLocks noChangeArrowheads="1"/>
            </p:cNvSpPr>
            <p:nvPr/>
          </p:nvSpPr>
          <p:spPr bwMode="auto">
            <a:xfrm>
              <a:off x="1568624" y="2894379"/>
              <a:ext cx="534947" cy="433403"/>
            </a:xfrm>
            <a:prstGeom prst="rect">
              <a:avLst/>
            </a:prstGeom>
            <a:noFill/>
            <a:ln w="28575">
              <a:solidFill>
                <a:srgbClr val="000000"/>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dirty="0">
                <a:latin typeface="Times New Roman" panose="02020603050405020304" pitchFamily="18" charset="0"/>
                <a:cs typeface="Times New Roman" panose="02020603050405020304" pitchFamily="18" charset="0"/>
              </a:endParaRPr>
            </a:p>
          </p:txBody>
        </p:sp>
        <p:sp>
          <p:nvSpPr>
            <p:cNvPr id="362533" name="Rectangle 69"/>
            <p:cNvSpPr>
              <a:spLocks noChangeArrowheads="1"/>
            </p:cNvSpPr>
            <p:nvPr/>
          </p:nvSpPr>
          <p:spPr bwMode="auto">
            <a:xfrm>
              <a:off x="2091082" y="2894005"/>
              <a:ext cx="631390" cy="433403"/>
            </a:xfrm>
            <a:prstGeom prst="rect">
              <a:avLst/>
            </a:prstGeom>
            <a:noFill/>
            <a:ln w="28575">
              <a:solidFill>
                <a:srgbClr val="000000"/>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a:latin typeface="Times New Roman" panose="02020603050405020304" pitchFamily="18" charset="0"/>
                <a:cs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
        <p:nvSpPr>
          <p:cNvPr id="38" name="Line 56"/>
          <p:cNvSpPr>
            <a:spLocks noChangeShapeType="1"/>
          </p:cNvSpPr>
          <p:nvPr/>
        </p:nvSpPr>
        <p:spPr bwMode="auto">
          <a:xfrm>
            <a:off x="7833320" y="1658491"/>
            <a:ext cx="0" cy="1914525"/>
          </a:xfrm>
          <a:prstGeom prst="line">
            <a:avLst/>
          </a:prstGeom>
          <a:noFill/>
          <a:ln w="50800">
            <a:solidFill>
              <a:srgbClr val="00CC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416496" y="188640"/>
            <a:ext cx="8420100" cy="863600"/>
          </a:xfrm>
          <a:noFill/>
        </p:spPr>
        <p:txBody>
          <a:bodyPr lIns="92075" tIns="46038" rIns="92075" bIns="46038" anchor="ctr"/>
          <a:lstStyle/>
          <a:p>
            <a:pPr algn="ctr" eaLnBrk="1" hangingPunct="1"/>
            <a:r>
              <a:rPr lang="zh-CN" altLang="en-US" b="1" dirty="0">
                <a:latin typeface="Times New Roman" panose="02020603050405020304" pitchFamily="18" charset="0"/>
              </a:rPr>
              <a:t>划分子网的步骤</a:t>
            </a:r>
            <a:endParaRPr lang="zh-CN" altLang="en-US" b="1" dirty="0">
              <a:latin typeface="Times New Roman" panose="02020603050405020304" pitchFamily="18" charset="0"/>
            </a:endParaRPr>
          </a:p>
        </p:txBody>
      </p:sp>
      <p:sp>
        <p:nvSpPr>
          <p:cNvPr id="387075" name="Rectangle 3"/>
          <p:cNvSpPr>
            <a:spLocks noGrp="1" noChangeArrowheads="1"/>
          </p:cNvSpPr>
          <p:nvPr>
            <p:ph type="body" idx="1"/>
          </p:nvPr>
        </p:nvSpPr>
        <p:spPr>
          <a:xfrm>
            <a:off x="604102" y="1052736"/>
            <a:ext cx="9749498" cy="4751387"/>
          </a:xfrm>
          <a:noFill/>
        </p:spPr>
        <p:txBody>
          <a:bodyPr/>
          <a:lstStyle/>
          <a:p>
            <a:r>
              <a:rPr lang="zh-CN" altLang="en-US" sz="2600" dirty="0">
                <a:latin typeface="Times New Roman" panose="02020603050405020304" pitchFamily="18" charset="0"/>
                <a:cs typeface="Times New Roman" panose="02020603050405020304" pitchFamily="18" charset="0"/>
              </a:rPr>
              <a:t>通常按下列步骤划分子网：</a:t>
            </a:r>
            <a:endParaRPr lang="zh-CN" altLang="en-US" sz="2600" dirty="0">
              <a:latin typeface="Times New Roman" panose="02020603050405020304" pitchFamily="18" charset="0"/>
              <a:cs typeface="Times New Roman" panose="02020603050405020304" pitchFamily="18" charset="0"/>
            </a:endParaRPr>
          </a:p>
          <a:p>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1</a:t>
            </a:r>
            <a:r>
              <a:rPr lang="zh-CN" altLang="en-US" sz="2600" dirty="0">
                <a:latin typeface="Times New Roman" panose="02020603050405020304" pitchFamily="18" charset="0"/>
                <a:cs typeface="Times New Roman" panose="02020603050405020304" pitchFamily="18" charset="0"/>
              </a:rPr>
              <a:t>）确定子网数</a:t>
            </a:r>
            <a:endParaRPr lang="zh-CN" altLang="en-US" sz="2600" dirty="0">
              <a:latin typeface="Times New Roman" panose="02020603050405020304" pitchFamily="18" charset="0"/>
              <a:cs typeface="Times New Roman" panose="02020603050405020304" pitchFamily="18" charset="0"/>
            </a:endParaRPr>
          </a:p>
          <a:p>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2</a:t>
            </a:r>
            <a:r>
              <a:rPr lang="zh-CN" altLang="en-US" sz="2600" dirty="0">
                <a:latin typeface="Times New Roman" panose="02020603050405020304" pitchFamily="18" charset="0"/>
                <a:cs typeface="Times New Roman" panose="02020603050405020304" pitchFamily="18" charset="0"/>
              </a:rPr>
              <a:t>）根据子网数和获得的</a:t>
            </a:r>
            <a:r>
              <a:rPr lang="en-US" altLang="zh-CN" sz="2600" dirty="0">
                <a:latin typeface="Times New Roman" panose="02020603050405020304" pitchFamily="18" charset="0"/>
                <a:cs typeface="Times New Roman" panose="02020603050405020304" pitchFamily="18" charset="0"/>
              </a:rPr>
              <a:t>IP</a:t>
            </a:r>
            <a:r>
              <a:rPr lang="zh-CN" altLang="en-US" sz="2600" dirty="0">
                <a:latin typeface="Times New Roman" panose="02020603050405020304" pitchFamily="18" charset="0"/>
                <a:cs typeface="Times New Roman" panose="02020603050405020304" pitchFamily="18" charset="0"/>
              </a:rPr>
              <a:t>地址空间确定子网掩码。</a:t>
            </a:r>
            <a:endParaRPr lang="zh-CN" altLang="en-US" sz="2600" dirty="0">
              <a:latin typeface="Times New Roman" panose="02020603050405020304" pitchFamily="18" charset="0"/>
              <a:cs typeface="Times New Roman" panose="02020603050405020304" pitchFamily="18" charset="0"/>
            </a:endParaRPr>
          </a:p>
          <a:p>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3</a:t>
            </a:r>
            <a:r>
              <a:rPr lang="zh-CN" altLang="en-US" sz="2600" dirty="0">
                <a:latin typeface="Times New Roman" panose="02020603050405020304" pitchFamily="18" charset="0"/>
                <a:cs typeface="Times New Roman" panose="02020603050405020304" pitchFamily="18" charset="0"/>
              </a:rPr>
              <a:t>）根据</a:t>
            </a:r>
            <a:r>
              <a:rPr lang="en-US" altLang="zh-CN" sz="2600" dirty="0">
                <a:latin typeface="Times New Roman" panose="02020603050405020304" pitchFamily="18" charset="0"/>
                <a:cs typeface="Times New Roman" panose="02020603050405020304" pitchFamily="18" charset="0"/>
              </a:rPr>
              <a:t>IP</a:t>
            </a:r>
            <a:r>
              <a:rPr lang="zh-CN" altLang="en-US" sz="2600" dirty="0">
                <a:latin typeface="Times New Roman" panose="02020603050405020304" pitchFamily="18" charset="0"/>
                <a:cs typeface="Times New Roman" panose="02020603050405020304" pitchFamily="18" charset="0"/>
              </a:rPr>
              <a:t>地址空间和子网掩码确定每个子网的  </a:t>
            </a:r>
            <a:endParaRPr lang="zh-CN" altLang="en-US" sz="26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子网号（主机号全</a:t>
            </a:r>
            <a:r>
              <a:rPr lang="en-US" altLang="zh-CN" sz="2200" dirty="0">
                <a:latin typeface="Times New Roman" panose="02020603050405020304" pitchFamily="18" charset="0"/>
                <a:cs typeface="Times New Roman" panose="02020603050405020304" pitchFamily="18" charset="0"/>
              </a:rPr>
              <a:t>0</a:t>
            </a:r>
            <a:r>
              <a:rPr lang="zh-CN" altLang="en-US" sz="2200" dirty="0">
                <a:latin typeface="Times New Roman" panose="02020603050405020304" pitchFamily="18" charset="0"/>
                <a:cs typeface="Times New Roman" panose="02020603050405020304" pitchFamily="18" charset="0"/>
              </a:rPr>
              <a:t>） </a:t>
            </a:r>
            <a:r>
              <a:rPr lang="zh-CN" altLang="en-US" sz="2200" dirty="0">
                <a:solidFill>
                  <a:srgbClr val="FF0000"/>
                </a:solidFill>
                <a:latin typeface="Times New Roman" panose="02020603050405020304" pitchFamily="18" charset="0"/>
                <a:cs typeface="Times New Roman" panose="02020603050405020304" pitchFamily="18" charset="0"/>
              </a:rPr>
              <a:t>主机地址范围       </a:t>
            </a:r>
            <a:r>
              <a:rPr lang="zh-CN" altLang="en-US" sz="2200" dirty="0">
                <a:latin typeface="Times New Roman" panose="02020603050405020304" pitchFamily="18" charset="0"/>
                <a:cs typeface="Times New Roman" panose="02020603050405020304" pitchFamily="18" charset="0"/>
              </a:rPr>
              <a:t>广播地址</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主机号全</a:t>
            </a:r>
            <a:r>
              <a:rPr lang="en-US" altLang="zh-CN" sz="2200" dirty="0">
                <a:latin typeface="Times New Roman" panose="02020603050405020304" pitchFamily="18" charset="0"/>
                <a:cs typeface="Times New Roman" panose="02020603050405020304" pitchFamily="18" charset="0"/>
              </a:rPr>
              <a:t>1)</a:t>
            </a:r>
            <a:endParaRPr lang="en-US" altLang="zh-CN" sz="2200" dirty="0">
              <a:latin typeface="Times New Roman" panose="02020603050405020304" pitchFamily="18" charset="0"/>
              <a:cs typeface="Times New Roman" panose="02020603050405020304" pitchFamily="18" charset="0"/>
            </a:endParaRPr>
          </a:p>
          <a:p>
            <a:pPr lvl="1"/>
            <a:r>
              <a:rPr lang="zh-CN" altLang="en-US" sz="2200" dirty="0">
                <a:solidFill>
                  <a:srgbClr val="FF0000"/>
                </a:solidFill>
                <a:latin typeface="Times New Roman" panose="02020603050405020304" pitchFamily="18" charset="0"/>
                <a:cs typeface="Times New Roman" panose="02020603050405020304" pitchFamily="18" charset="0"/>
              </a:rPr>
              <a:t>需要列表给出结果</a:t>
            </a:r>
            <a:endParaRPr lang="zh-CN" altLang="en-US" sz="2200" dirty="0">
              <a:solidFill>
                <a:srgbClr val="FF0000"/>
              </a:solidFill>
              <a:latin typeface="Times New Roman" panose="02020603050405020304" pitchFamily="18" charset="0"/>
              <a:cs typeface="Times New Roman" panose="02020603050405020304" pitchFamily="18" charset="0"/>
            </a:endParaRPr>
          </a:p>
          <a:p>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4</a:t>
            </a:r>
            <a:r>
              <a:rPr lang="zh-CN" altLang="en-US" sz="2600" dirty="0">
                <a:latin typeface="Times New Roman" panose="02020603050405020304" pitchFamily="18" charset="0"/>
                <a:cs typeface="Times New Roman" panose="02020603050405020304" pitchFamily="18" charset="0"/>
              </a:rPr>
              <a:t>）给每个子网内的主机在指定的地址范围内分配地址。</a:t>
            </a:r>
            <a:endParaRPr lang="zh-CN" altLang="en-US" sz="26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hangingPunct="1"/>
            <a:r>
              <a:rPr lang="zh-CN" altLang="en-US" b="1">
                <a:latin typeface="Times New Roman" panose="02020603050405020304" pitchFamily="18" charset="0"/>
              </a:rPr>
              <a:t>子网划分实例</a:t>
            </a:r>
            <a:endParaRPr lang="zh-CN" altLang="en-US" b="1">
              <a:latin typeface="Times New Roman" panose="02020603050405020304" pitchFamily="18" charset="0"/>
            </a:endParaRPr>
          </a:p>
        </p:txBody>
      </p:sp>
      <p:sp>
        <p:nvSpPr>
          <p:cNvPr id="388099" name="Rectangle 3"/>
          <p:cNvSpPr>
            <a:spLocks noGrp="1" noChangeArrowheads="1"/>
          </p:cNvSpPr>
          <p:nvPr>
            <p:ph type="body" idx="1"/>
          </p:nvPr>
        </p:nvSpPr>
        <p:spPr>
          <a:xfrm>
            <a:off x="818621" y="1484784"/>
            <a:ext cx="8731383" cy="4114800"/>
          </a:xfrm>
        </p:spPr>
        <p:txBody>
          <a:bodyPr/>
          <a:lstStyle/>
          <a:p>
            <a:pPr>
              <a:lnSpc>
                <a:spcPct val="90000"/>
              </a:lnSpc>
            </a:pPr>
            <a:r>
              <a:rPr lang="zh-CN" altLang="en-US" sz="2600" dirty="0">
                <a:latin typeface="Times New Roman" panose="02020603050405020304" pitchFamily="18" charset="0"/>
                <a:cs typeface="Times New Roman" panose="02020603050405020304" pitchFamily="18" charset="0"/>
              </a:rPr>
              <a:t>一个单位申请到一个</a:t>
            </a:r>
            <a:r>
              <a:rPr lang="en-US" altLang="zh-CN" sz="2600" dirty="0">
                <a:latin typeface="Times New Roman" panose="02020603050405020304" pitchFamily="18" charset="0"/>
                <a:cs typeface="Times New Roman" panose="02020603050405020304" pitchFamily="18" charset="0"/>
              </a:rPr>
              <a:t>IP</a:t>
            </a:r>
            <a:r>
              <a:rPr lang="zh-CN" altLang="en-US" sz="2600" dirty="0">
                <a:latin typeface="Times New Roman" panose="02020603050405020304" pitchFamily="18" charset="0"/>
                <a:cs typeface="Times New Roman" panose="02020603050405020304" pitchFamily="18" charset="0"/>
              </a:rPr>
              <a:t>地址</a:t>
            </a:r>
            <a:r>
              <a:rPr lang="en-US" altLang="zh-CN" sz="2600" dirty="0">
                <a:latin typeface="Times New Roman" panose="02020603050405020304" pitchFamily="18" charset="0"/>
                <a:cs typeface="Times New Roman" panose="02020603050405020304" pitchFamily="18" charset="0"/>
              </a:rPr>
              <a:t>201.222.5.0</a:t>
            </a:r>
            <a:r>
              <a:rPr lang="zh-CN" altLang="en-US" sz="2600" dirty="0">
                <a:latin typeface="Times New Roman" panose="02020603050405020304" pitchFamily="18" charset="0"/>
                <a:cs typeface="Times New Roman" panose="02020603050405020304" pitchFamily="18" charset="0"/>
              </a:rPr>
              <a:t>，根据单位情况，需要将其划分为</a:t>
            </a:r>
            <a:r>
              <a:rPr lang="en-US" altLang="zh-CN" sz="2600" dirty="0">
                <a:latin typeface="Times New Roman" panose="02020603050405020304" pitchFamily="18" charset="0"/>
                <a:cs typeface="Times New Roman" panose="02020603050405020304" pitchFamily="18" charset="0"/>
              </a:rPr>
              <a:t>13</a:t>
            </a:r>
            <a:r>
              <a:rPr lang="zh-CN" altLang="en-US" sz="2600" dirty="0">
                <a:latin typeface="Times New Roman" panose="02020603050405020304" pitchFamily="18" charset="0"/>
                <a:cs typeface="Times New Roman" panose="02020603050405020304" pitchFamily="18" charset="0"/>
              </a:rPr>
              <a:t>个子网，每个子网中有</a:t>
            </a:r>
            <a:r>
              <a:rPr lang="en-US" altLang="zh-CN" sz="2600" dirty="0">
                <a:latin typeface="Times New Roman" panose="02020603050405020304" pitchFamily="18" charset="0"/>
                <a:cs typeface="Times New Roman" panose="02020603050405020304" pitchFamily="18" charset="0"/>
              </a:rPr>
              <a:t>7</a:t>
            </a:r>
            <a:r>
              <a:rPr lang="zh-CN" altLang="en-US" sz="2600" dirty="0">
                <a:latin typeface="Times New Roman" panose="02020603050405020304" pitchFamily="18" charset="0"/>
                <a:cs typeface="Times New Roman" panose="02020603050405020304" pitchFamily="18" charset="0"/>
              </a:rPr>
              <a:t>台主机，求其子网掩码，如何进行划分？</a:t>
            </a:r>
            <a:endParaRPr lang="zh-CN" altLang="en-US" sz="2600" dirty="0">
              <a:latin typeface="Times New Roman" panose="02020603050405020304" pitchFamily="18" charset="0"/>
              <a:cs typeface="Times New Roman" panose="02020603050405020304" pitchFamily="18" charset="0"/>
            </a:endParaRPr>
          </a:p>
          <a:p>
            <a:pPr>
              <a:lnSpc>
                <a:spcPct val="90000"/>
              </a:lnSpc>
            </a:pPr>
            <a:r>
              <a:rPr lang="zh-CN" altLang="en-US" sz="2600" dirty="0">
                <a:latin typeface="Times New Roman" panose="02020603050405020304" pitchFamily="18" charset="0"/>
                <a:cs typeface="Times New Roman" panose="02020603050405020304" pitchFamily="18" charset="0"/>
              </a:rPr>
              <a:t>分析：先看子网号划分多少位，因为</a:t>
            </a:r>
            <a:r>
              <a:rPr lang="en-US" altLang="zh-CN" sz="2600" dirty="0">
                <a:latin typeface="Times New Roman" panose="02020603050405020304" pitchFamily="18" charset="0"/>
                <a:cs typeface="Times New Roman" panose="02020603050405020304" pitchFamily="18" charset="0"/>
              </a:rPr>
              <a:t>2</a:t>
            </a:r>
            <a:r>
              <a:rPr lang="en-US" altLang="zh-CN" sz="2600" baseline="30000" dirty="0">
                <a:latin typeface="Times New Roman" panose="02020603050405020304" pitchFamily="18" charset="0"/>
                <a:cs typeface="Times New Roman" panose="02020603050405020304" pitchFamily="18" charset="0"/>
              </a:rPr>
              <a:t>3</a:t>
            </a:r>
            <a:r>
              <a:rPr lang="en-US" altLang="zh-CN" sz="2600" dirty="0">
                <a:latin typeface="Times New Roman" panose="02020603050405020304" pitchFamily="18" charset="0"/>
                <a:cs typeface="Times New Roman" panose="02020603050405020304" pitchFamily="18" charset="0"/>
              </a:rPr>
              <a:t>〈13〈2</a:t>
            </a:r>
            <a:r>
              <a:rPr lang="en-US" altLang="zh-CN" sz="2600" baseline="30000" dirty="0">
                <a:latin typeface="Times New Roman" panose="02020603050405020304" pitchFamily="18" charset="0"/>
                <a:cs typeface="Times New Roman" panose="02020603050405020304" pitchFamily="18" charset="0"/>
              </a:rPr>
              <a:t>4</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，子网号分配</a:t>
            </a:r>
            <a:r>
              <a:rPr lang="en-US" altLang="zh-CN" sz="2600" dirty="0">
                <a:latin typeface="Times New Roman" panose="02020603050405020304" pitchFamily="18" charset="0"/>
                <a:cs typeface="Times New Roman" panose="02020603050405020304" pitchFamily="18" charset="0"/>
              </a:rPr>
              <a:t>4</a:t>
            </a:r>
            <a:r>
              <a:rPr lang="zh-CN" altLang="en-US" sz="2600" dirty="0">
                <a:latin typeface="Times New Roman" panose="02020603050405020304" pitchFamily="18" charset="0"/>
                <a:cs typeface="Times New Roman" panose="02020603050405020304" pitchFamily="18" charset="0"/>
              </a:rPr>
              <a:t>位，主机号分配</a:t>
            </a:r>
            <a:r>
              <a:rPr lang="en-US" altLang="zh-CN" sz="2600" dirty="0">
                <a:latin typeface="Times New Roman" panose="02020603050405020304" pitchFamily="18" charset="0"/>
                <a:cs typeface="Times New Roman" panose="02020603050405020304" pitchFamily="18" charset="0"/>
              </a:rPr>
              <a:t>4</a:t>
            </a:r>
            <a:r>
              <a:rPr lang="zh-CN" altLang="en-US" sz="2600" dirty="0">
                <a:latin typeface="Times New Roman" panose="02020603050405020304" pitchFamily="18" charset="0"/>
                <a:cs typeface="Times New Roman" panose="02020603050405020304" pitchFamily="18" charset="0"/>
              </a:rPr>
              <a:t>位，因此子网掩码为：           </a:t>
            </a:r>
            <a:endParaRPr lang="zh-CN" altLang="en-US" sz="2600" dirty="0">
              <a:latin typeface="Times New Roman" panose="02020603050405020304" pitchFamily="18" charset="0"/>
              <a:cs typeface="Times New Roman" panose="02020603050405020304" pitchFamily="18" charset="0"/>
            </a:endParaRPr>
          </a:p>
          <a:p>
            <a:pPr>
              <a:lnSpc>
                <a:spcPct val="90000"/>
              </a:lnSpc>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11111111.11111111.11111111.11110000</a:t>
            </a:r>
            <a:endParaRPr lang="en-US" altLang="zh-CN" sz="2600" dirty="0">
              <a:latin typeface="Times New Roman" panose="02020603050405020304" pitchFamily="18" charset="0"/>
              <a:cs typeface="Times New Roman" panose="02020603050405020304" pitchFamily="18" charset="0"/>
            </a:endParaRPr>
          </a:p>
          <a:p>
            <a:pPr>
              <a:lnSpc>
                <a:spcPct val="90000"/>
              </a:lnSpc>
            </a:pPr>
            <a:r>
              <a:rPr lang="zh-CN" altLang="en-US" sz="2600" dirty="0">
                <a:latin typeface="Times New Roman" panose="02020603050405020304" pitchFamily="18" charset="0"/>
                <a:cs typeface="Times New Roman" panose="02020603050405020304" pitchFamily="18" charset="0"/>
              </a:rPr>
              <a:t>十进制：     </a:t>
            </a:r>
            <a:r>
              <a:rPr lang="en-US" altLang="zh-CN" sz="2600" dirty="0">
                <a:latin typeface="Times New Roman" panose="02020603050405020304" pitchFamily="18" charset="0"/>
                <a:cs typeface="Times New Roman" panose="02020603050405020304" pitchFamily="18" charset="0"/>
              </a:rPr>
              <a:t>255.          255.           255.         240   </a:t>
            </a:r>
            <a:endParaRPr lang="en-US" altLang="zh-CN" sz="26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r>
              <a:rPr lang="zh-CN" altLang="en-US" b="1" dirty="0"/>
              <a:t>划分结果</a:t>
            </a:r>
            <a:endParaRPr lang="zh-CN" altLang="en-US" b="1" dirty="0"/>
          </a:p>
        </p:txBody>
      </p:sp>
      <p:graphicFrame>
        <p:nvGraphicFramePr>
          <p:cNvPr id="1265767" name="Group 103"/>
          <p:cNvGraphicFramePr>
            <a:graphicFrameLocks noGrp="1"/>
          </p:cNvGraphicFramePr>
          <p:nvPr>
            <p:ph idx="1"/>
          </p:nvPr>
        </p:nvGraphicFramePr>
        <p:xfrm>
          <a:off x="1070912" y="1156028"/>
          <a:ext cx="8346584" cy="4721244"/>
        </p:xfrm>
        <a:graphic>
          <a:graphicData uri="http://schemas.openxmlformats.org/drawingml/2006/table">
            <a:tbl>
              <a:tblPr/>
              <a:tblGrid>
                <a:gridCol w="2539499"/>
                <a:gridCol w="3267585"/>
                <a:gridCol w="2539500"/>
              </a:tblGrid>
              <a:tr h="57612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子网号</a:t>
                      </a:r>
                      <a:endParaRPr kumimoji="0" lang="zh-CN" altLang="en-US"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主机号范围</a:t>
                      </a:r>
                      <a:endParaRPr kumimoji="0" lang="zh-CN" altLang="en-US"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广播地址</a:t>
                      </a:r>
                      <a:endParaRPr kumimoji="0" lang="zh-CN" altLang="en-US"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rPr>
                        <a:t>201.222.5.0</a:t>
                      </a:r>
                      <a:endPar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endParaRPr>
                    </a:p>
                  </a:txBody>
                  <a:tcPr marL="92171" marR="92171" marT="45710" marB="45710"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rPr>
                        <a:t>201.222.5.1-14</a:t>
                      </a:r>
                      <a:endPar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endParaRPr>
                    </a:p>
                  </a:txBody>
                  <a:tcPr marL="92171" marR="92171" marT="45710" marB="4571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rPr>
                        <a:t>201.222.5.15</a:t>
                      </a:r>
                      <a:endPar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endParaRPr>
                    </a:p>
                  </a:txBody>
                  <a:tcPr marL="92171" marR="92171" marT="45710" marB="45710"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201.222.5.16</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201.222.5.17-30</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kern="1200" cap="none" normalizeH="0" baseline="0">
                          <a:ln>
                            <a:noFill/>
                          </a:ln>
                          <a:solidFill>
                            <a:srgbClr val="333399"/>
                          </a:solidFill>
                          <a:effectLst/>
                          <a:latin typeface="Arial" panose="020B0604020202020204" pitchFamily="34" charset="0"/>
                          <a:ea typeface="黑体" panose="02010609060101010101" pitchFamily="2" charset="-122"/>
                          <a:cs typeface="+mn-cs"/>
                        </a:rPr>
                        <a:t>201.222.5.31</a:t>
                      </a:r>
                      <a:endParaRPr kumimoji="0" lang="en-US" altLang="zh-CN" sz="2800" b="1" i="0" u="none" strike="noStrike" kern="1200" cap="none" normalizeH="0" baseline="0">
                        <a:ln>
                          <a:noFill/>
                        </a:ln>
                        <a:solidFill>
                          <a:srgbClr val="333399"/>
                        </a:solidFill>
                        <a:effectLst/>
                        <a:latin typeface="Arial" panose="020B0604020202020204" pitchFamily="34" charset="0"/>
                        <a:ea typeface="黑体" panose="02010609060101010101" pitchFamily="2" charset="-122"/>
                        <a:cs typeface="+mn-cs"/>
                      </a:endParaRPr>
                    </a:p>
                  </a:txBody>
                  <a:tcPr marL="92171" marR="92171" marT="45710" marB="45710"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201.222.5.32</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201.222.5.33-46</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kern="1200" cap="none" normalizeH="0" baseline="0">
                          <a:ln>
                            <a:noFill/>
                          </a:ln>
                          <a:solidFill>
                            <a:srgbClr val="333399"/>
                          </a:solidFill>
                          <a:effectLst/>
                          <a:latin typeface="Arial" panose="020B0604020202020204" pitchFamily="34" charset="0"/>
                          <a:ea typeface="黑体" panose="02010609060101010101" pitchFamily="2" charset="-122"/>
                          <a:cs typeface="+mn-cs"/>
                        </a:rPr>
                        <a:t>201.222.5.47</a:t>
                      </a:r>
                      <a:endParaRPr kumimoji="0" lang="en-US" altLang="zh-CN" sz="2800" b="1" i="0" u="none" strike="noStrike" kern="1200" cap="none" normalizeH="0" baseline="0">
                        <a:ln>
                          <a:noFill/>
                        </a:ln>
                        <a:solidFill>
                          <a:srgbClr val="333399"/>
                        </a:solidFill>
                        <a:effectLst/>
                        <a:latin typeface="Arial" panose="020B0604020202020204" pitchFamily="34" charset="0"/>
                        <a:ea typeface="黑体" panose="02010609060101010101" pitchFamily="2" charset="-122"/>
                        <a:cs typeface="+mn-cs"/>
                      </a:endParaRPr>
                    </a:p>
                  </a:txBody>
                  <a:tcPr marL="92171" marR="92171" marT="45710" marB="45710"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201.222.5.48</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201.222.5.49-62</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rPr>
                        <a:t>201.222.5.63</a:t>
                      </a:r>
                      <a:endPar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endParaRPr>
                    </a:p>
                  </a:txBody>
                  <a:tcPr marL="92171" marR="92171" marT="45710" marB="45710"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201.222.5.64</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201.222.5.65-78</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rPr>
                        <a:t>201.222.5.79</a:t>
                      </a:r>
                      <a:endPar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endParaRPr>
                    </a:p>
                  </a:txBody>
                  <a:tcPr marL="92171" marR="92171" marT="45710" marB="45710"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201.222.5.80</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201.222.5.81-94</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rPr>
                        <a:t>201.222.5.95</a:t>
                      </a:r>
                      <a:endPar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endParaRPr>
                    </a:p>
                  </a:txBody>
                  <a:tcPr marL="92171" marR="92171" marT="45710" marB="45710"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201.222.5.96</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201.222.5.97-110</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rPr>
                        <a:t>201.222.5.111</a:t>
                      </a:r>
                      <a:endPar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endParaRPr>
                    </a:p>
                  </a:txBody>
                  <a:tcPr marL="92171" marR="92171" marT="45710" marB="45710"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201.222.5.112</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201.222.5.113-126</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92171" marR="92171" marT="45710" marB="4571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rPr>
                        <a:t>201.222.5.127</a:t>
                      </a:r>
                      <a:endPar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endParaRPr>
                    </a:p>
                  </a:txBody>
                  <a:tcPr marL="92171" marR="92171" marT="45710" marB="45710"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4.5  </a:t>
            </a:r>
            <a:r>
              <a:rPr lang="zh-CN" altLang="zh-CN" dirty="0">
                <a:latin typeface="Times New Roman" panose="02020603050405020304" pitchFamily="18" charset="0"/>
                <a:cs typeface="Times New Roman" panose="02020603050405020304" pitchFamily="18" charset="0"/>
              </a:rPr>
              <a:t>划分子网</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4.5.1  </a:t>
            </a:r>
            <a:r>
              <a:rPr lang="zh-CN" altLang="zh-CN" dirty="0">
                <a:latin typeface="Times New Roman" panose="02020603050405020304" pitchFamily="18" charset="0"/>
                <a:cs typeface="Times New Roman" panose="02020603050405020304" pitchFamily="18" charset="0"/>
              </a:rPr>
              <a:t>划分子网</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4.5.2  </a:t>
            </a:r>
            <a:r>
              <a:rPr lang="zh-CN" altLang="zh-CN" dirty="0">
                <a:latin typeface="Times New Roman" panose="02020603050405020304" pitchFamily="18" charset="0"/>
                <a:cs typeface="Times New Roman" panose="02020603050405020304" pitchFamily="18" charset="0"/>
              </a:rPr>
              <a:t>使用子网时分组的转发</a:t>
            </a:r>
            <a:endParaRPr lang="zh-CN"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r>
              <a:rPr lang="zh-CN" altLang="en-US" b="1" dirty="0"/>
              <a:t>续表</a:t>
            </a:r>
            <a:endParaRPr lang="zh-CN" altLang="en-US" b="1" dirty="0"/>
          </a:p>
        </p:txBody>
      </p:sp>
      <p:graphicFrame>
        <p:nvGraphicFramePr>
          <p:cNvPr id="1266783" name="Group 95"/>
          <p:cNvGraphicFramePr>
            <a:graphicFrameLocks noGrp="1"/>
          </p:cNvGraphicFramePr>
          <p:nvPr>
            <p:ph idx="1"/>
          </p:nvPr>
        </p:nvGraphicFramePr>
        <p:xfrm>
          <a:off x="920552" y="1124744"/>
          <a:ext cx="8459469" cy="4664079"/>
        </p:xfrm>
        <a:graphic>
          <a:graphicData uri="http://schemas.openxmlformats.org/drawingml/2006/table">
            <a:tbl>
              <a:tblPr/>
              <a:tblGrid>
                <a:gridCol w="2520280"/>
                <a:gridCol w="3275578"/>
                <a:gridCol w="2663611"/>
              </a:tblGrid>
              <a:tr h="5182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子网号</a:t>
                      </a:r>
                      <a:endParaRPr kumimoji="0" lang="zh-CN" altLang="en-US"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主机号范围</a:t>
                      </a:r>
                      <a:endParaRPr kumimoji="0" lang="zh-CN" altLang="en-US"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广播地址</a:t>
                      </a:r>
                      <a:endParaRPr kumimoji="0" lang="zh-CN" altLang="en-US"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201.222.5.128</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201.222.5.129-142</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201.222.5.143</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201.222.5.144</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201.222.5.145-158</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201.222.5.159</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201.222.5.160</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201.222.5.161-174</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201.222.5.175</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201.222.5.176</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201.222.5.177-190</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201.222.5.191</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201.222.5.192</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201.222.5.193-206</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201.222.5.207</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201.222.5.208</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201.222.5.209-222</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201.222.5.223</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rPr>
                        <a:t>201.222.5.224</a:t>
                      </a:r>
                      <a:endParaRPr kumimoji="0" lang="en-US" altLang="zh-CN" sz="2800" b="1" i="0" u="none" strike="noStrike" cap="none" normalizeH="0" baseline="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201.222.5.225-238</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201.222.5.239</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rPr>
                        <a:t>201.222.5.240</a:t>
                      </a:r>
                      <a:endPar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endParaRPr>
                    </a:p>
                  </a:txBody>
                  <a:tcPr marL="89096" marR="89096" marT="45726" marB="4572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rPr>
                        <a:t>201.222.5.241-254</a:t>
                      </a:r>
                      <a:endParaRPr kumimoji="0" lang="en-US" altLang="zh-CN" sz="2800" b="1"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mn-cs"/>
                      </a:endParaRPr>
                    </a:p>
                  </a:txBody>
                  <a:tcPr marL="89096" marR="89096"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rPr>
                        <a:t>201.222.5.255</a:t>
                      </a:r>
                      <a:endParaRPr kumimoji="0" lang="en-US" altLang="zh-CN" sz="2800" b="1" i="0" u="none" strike="noStrike" cap="none" normalizeH="0" baseline="0" dirty="0">
                        <a:ln>
                          <a:noFill/>
                        </a:ln>
                        <a:solidFill>
                          <a:srgbClr val="333399"/>
                        </a:solidFill>
                        <a:effectLst/>
                        <a:latin typeface="Arial" panose="020B0604020202020204" pitchFamily="34" charset="0"/>
                        <a:ea typeface="黑体" panose="02010609060101010101" pitchFamily="2" charset="-122"/>
                      </a:endParaRPr>
                    </a:p>
                  </a:txBody>
                  <a:tcPr marL="89096" marR="89096" marT="45726" marB="45726"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2"/>
          <p:cNvSpPr>
            <a:spLocks noGrp="1" noChangeArrowheads="1"/>
          </p:cNvSpPr>
          <p:nvPr>
            <p:ph type="title"/>
          </p:nvPr>
        </p:nvSpPr>
        <p:spPr>
          <a:xfrm>
            <a:off x="412866" y="211629"/>
            <a:ext cx="7482627" cy="1134611"/>
          </a:xfrm>
        </p:spPr>
        <p:txBody>
          <a:bodyPr/>
          <a:lstStyle/>
          <a:p>
            <a:pPr eaLnBrk="1" hangingPunct="1"/>
            <a:r>
              <a:rPr lang="en-US" altLang="zh-CN">
                <a:latin typeface="Times New Roman" panose="02020603050405020304" pitchFamily="18" charset="0"/>
                <a:cs typeface="Times New Roman" panose="02020603050405020304" pitchFamily="18" charset="0"/>
              </a:rPr>
              <a:t>VLSM</a:t>
            </a:r>
            <a:r>
              <a:rPr lang="zh-CN" altLang="en-US">
                <a:latin typeface="Times New Roman" panose="02020603050405020304" pitchFamily="18" charset="0"/>
                <a:cs typeface="Times New Roman" panose="02020603050405020304" pitchFamily="18" charset="0"/>
              </a:rPr>
              <a:t>可变长子网掩码</a:t>
            </a:r>
            <a:endParaRPr lang="zh-CN" altLang="en-US">
              <a:latin typeface="Times New Roman" panose="02020603050405020304" pitchFamily="18" charset="0"/>
              <a:cs typeface="Times New Roman" panose="02020603050405020304" pitchFamily="18" charset="0"/>
            </a:endParaRPr>
          </a:p>
        </p:txBody>
      </p:sp>
      <p:sp>
        <p:nvSpPr>
          <p:cNvPr id="353284" name="Text Box 3"/>
          <p:cNvSpPr txBox="1">
            <a:spLocks noChangeArrowheads="1"/>
          </p:cNvSpPr>
          <p:nvPr/>
        </p:nvSpPr>
        <p:spPr bwMode="auto">
          <a:xfrm>
            <a:off x="632520" y="2060987"/>
            <a:ext cx="8856984" cy="292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lnSpc>
                <a:spcPct val="90000"/>
              </a:lnSpc>
              <a:spcBef>
                <a:spcPct val="20000"/>
              </a:spcBef>
              <a:spcAft>
                <a:spcPts val="600"/>
              </a:spcAft>
              <a:buClr>
                <a:srgbClr val="1287C3"/>
              </a:buClr>
              <a:buSzPct val="145000"/>
              <a:buFont typeface="Arial" panose="020B0604020202020204" pitchFamily="34" charset="0"/>
              <a:buChar char="•"/>
            </a:pPr>
            <a:r>
              <a:rPr lang="en-US" altLang="zh-CN" sz="3000" dirty="0">
                <a:latin typeface="Times New Roman" panose="02020603050405020304" pitchFamily="18" charset="0"/>
                <a:ea typeface="+mn-ea"/>
                <a:cs typeface="Times New Roman" panose="02020603050405020304" pitchFamily="18" charset="0"/>
              </a:rPr>
              <a:t>VLSM</a:t>
            </a:r>
            <a:r>
              <a:rPr lang="zh-CN" altLang="en-US" sz="3000" dirty="0">
                <a:latin typeface="Times New Roman" panose="02020603050405020304" pitchFamily="18" charset="0"/>
                <a:ea typeface="+mn-ea"/>
                <a:cs typeface="Times New Roman" panose="02020603050405020304" pitchFamily="18" charset="0"/>
              </a:rPr>
              <a:t>可变长子网掩码，这是一种产生不同大小子网的网络分配机制。</a:t>
            </a:r>
            <a:endParaRPr lang="zh-CN" altLang="en-US" sz="3000" dirty="0">
              <a:latin typeface="Times New Roman" panose="02020603050405020304" pitchFamily="18" charset="0"/>
              <a:ea typeface="+mn-ea"/>
              <a:cs typeface="Times New Roman" panose="02020603050405020304" pitchFamily="18" charset="0"/>
            </a:endParaRPr>
          </a:p>
          <a:p>
            <a:pPr marL="285750" indent="-285750" eaLnBrk="1" hangingPunct="1">
              <a:lnSpc>
                <a:spcPct val="90000"/>
              </a:lnSpc>
              <a:spcBef>
                <a:spcPct val="20000"/>
              </a:spcBef>
              <a:spcAft>
                <a:spcPts val="600"/>
              </a:spcAft>
              <a:buClr>
                <a:srgbClr val="1287C3"/>
              </a:buClr>
              <a:buSzPct val="145000"/>
              <a:buFont typeface="Arial" panose="020B0604020202020204" pitchFamily="34" charset="0"/>
              <a:buChar char="•"/>
            </a:pPr>
            <a:r>
              <a:rPr lang="en-US" altLang="zh-CN" sz="3000" dirty="0">
                <a:latin typeface="Times New Roman" panose="02020603050405020304" pitchFamily="18" charset="0"/>
                <a:ea typeface="+mn-ea"/>
                <a:cs typeface="Times New Roman" panose="02020603050405020304" pitchFamily="18" charset="0"/>
              </a:rPr>
              <a:t>VLSM</a:t>
            </a:r>
            <a:r>
              <a:rPr lang="zh-CN" altLang="en-US" sz="3000" dirty="0">
                <a:latin typeface="Times New Roman" panose="02020603050405020304" pitchFamily="18" charset="0"/>
                <a:ea typeface="+mn-ea"/>
                <a:cs typeface="Times New Roman" panose="02020603050405020304" pitchFamily="18" charset="0"/>
              </a:rPr>
              <a:t>将允许给点到点的链路（只需要两个</a:t>
            </a:r>
            <a:r>
              <a:rPr lang="en-US" altLang="zh-CN" sz="3000" dirty="0">
                <a:latin typeface="Times New Roman" panose="02020603050405020304" pitchFamily="18" charset="0"/>
                <a:ea typeface="+mn-ea"/>
                <a:cs typeface="Times New Roman" panose="02020603050405020304" pitchFamily="18" charset="0"/>
              </a:rPr>
              <a:t>IP</a:t>
            </a:r>
            <a:r>
              <a:rPr lang="zh-CN" altLang="en-US" sz="3000" dirty="0">
                <a:latin typeface="Times New Roman" panose="02020603050405020304" pitchFamily="18" charset="0"/>
                <a:ea typeface="+mn-ea"/>
                <a:cs typeface="Times New Roman" panose="02020603050405020304" pitchFamily="18" charset="0"/>
              </a:rPr>
              <a:t>地址）分配子网掩码</a:t>
            </a:r>
            <a:r>
              <a:rPr lang="en-US" altLang="zh-CN" sz="3000" dirty="0">
                <a:latin typeface="Times New Roman" panose="02020603050405020304" pitchFamily="18" charset="0"/>
                <a:ea typeface="+mn-ea"/>
                <a:cs typeface="Times New Roman" panose="02020603050405020304" pitchFamily="18" charset="0"/>
              </a:rPr>
              <a:t>255.255.255.252</a:t>
            </a:r>
            <a:r>
              <a:rPr lang="zh-CN" altLang="en-US" sz="3000" dirty="0">
                <a:latin typeface="Times New Roman" panose="02020603050405020304" pitchFamily="18" charset="0"/>
                <a:ea typeface="+mn-ea"/>
                <a:cs typeface="Times New Roman" panose="02020603050405020304" pitchFamily="18" charset="0"/>
              </a:rPr>
              <a:t>。</a:t>
            </a:r>
            <a:endParaRPr lang="zh-CN" altLang="en-US" sz="3000" dirty="0">
              <a:latin typeface="Times New Roman" panose="02020603050405020304" pitchFamily="18" charset="0"/>
              <a:ea typeface="+mn-ea"/>
              <a:cs typeface="Times New Roman" panose="02020603050405020304" pitchFamily="18" charset="0"/>
            </a:endParaRPr>
          </a:p>
          <a:p>
            <a:pPr marL="285750" indent="-285750" eaLnBrk="1" hangingPunct="1">
              <a:lnSpc>
                <a:spcPct val="90000"/>
              </a:lnSpc>
              <a:spcBef>
                <a:spcPct val="20000"/>
              </a:spcBef>
              <a:spcAft>
                <a:spcPts val="600"/>
              </a:spcAft>
              <a:buClr>
                <a:srgbClr val="1287C3"/>
              </a:buClr>
              <a:buSzPct val="145000"/>
              <a:buFont typeface="Arial" panose="020B0604020202020204" pitchFamily="34" charset="0"/>
              <a:buChar char="•"/>
            </a:pPr>
            <a:r>
              <a:rPr lang="en-US" altLang="zh-CN" sz="3000" dirty="0">
                <a:latin typeface="Times New Roman" panose="02020603050405020304" pitchFamily="18" charset="0"/>
                <a:ea typeface="+mn-ea"/>
                <a:cs typeface="Times New Roman" panose="02020603050405020304" pitchFamily="18" charset="0"/>
              </a:rPr>
              <a:t>VLSM</a:t>
            </a:r>
            <a:r>
              <a:rPr lang="zh-CN" altLang="en-US" sz="3000" dirty="0">
                <a:latin typeface="Times New Roman" panose="02020603050405020304" pitchFamily="18" charset="0"/>
                <a:ea typeface="+mn-ea"/>
                <a:cs typeface="Times New Roman" panose="02020603050405020304" pitchFamily="18" charset="0"/>
              </a:rPr>
              <a:t>技术对高效分配</a:t>
            </a:r>
            <a:r>
              <a:rPr lang="en-US" altLang="zh-CN" sz="3000" dirty="0">
                <a:latin typeface="Times New Roman" panose="02020603050405020304" pitchFamily="18" charset="0"/>
                <a:ea typeface="+mn-ea"/>
                <a:cs typeface="Times New Roman" panose="02020603050405020304" pitchFamily="18" charset="0"/>
              </a:rPr>
              <a:t>IP</a:t>
            </a:r>
            <a:r>
              <a:rPr lang="zh-CN" altLang="en-US" sz="3000" dirty="0">
                <a:latin typeface="Times New Roman" panose="02020603050405020304" pitchFamily="18" charset="0"/>
                <a:ea typeface="+mn-ea"/>
                <a:cs typeface="Times New Roman" panose="02020603050405020304" pitchFamily="18" charset="0"/>
              </a:rPr>
              <a:t>地址（较少浪费）以及减少路由表大小都起到非常重要的作用。</a:t>
            </a:r>
            <a:endParaRPr lang="zh-CN" altLang="en-US" sz="300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2"/>
          </p:nvPr>
        </p:nvSpPr>
        <p:spPr>
          <a:xfrm>
            <a:off x="8946357" y="6638926"/>
            <a:ext cx="464344" cy="365125"/>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2"/>
          <p:cNvSpPr>
            <a:spLocks noGrp="1" noChangeArrowheads="1"/>
          </p:cNvSpPr>
          <p:nvPr>
            <p:ph type="title"/>
          </p:nvPr>
        </p:nvSpPr>
        <p:spPr/>
        <p:txBody>
          <a:bodyPr/>
          <a:lstStyle/>
          <a:p>
            <a:pPr eaLnBrk="1" hangingPunct="1"/>
            <a:r>
              <a:rPr lang="en-US" altLang="zh-CN" dirty="0"/>
              <a:t>VLSM</a:t>
            </a:r>
            <a:r>
              <a:rPr lang="zh-CN" altLang="en-US" dirty="0"/>
              <a:t>举例</a:t>
            </a:r>
            <a:endParaRPr lang="zh-CN" altLang="en-US" dirty="0"/>
          </a:p>
        </p:txBody>
      </p:sp>
      <p:grpSp>
        <p:nvGrpSpPr>
          <p:cNvPr id="357524" name="Group 148"/>
          <p:cNvGrpSpPr/>
          <p:nvPr/>
        </p:nvGrpSpPr>
        <p:grpSpPr bwMode="auto">
          <a:xfrm>
            <a:off x="408781" y="2896518"/>
            <a:ext cx="9152731" cy="3052762"/>
            <a:chOff x="336" y="1917"/>
            <a:chExt cx="5322" cy="1923"/>
          </a:xfrm>
        </p:grpSpPr>
        <p:sp>
          <p:nvSpPr>
            <p:cNvPr id="366598" name="Rectangle 149"/>
            <p:cNvSpPr>
              <a:spLocks noChangeArrowheads="1"/>
            </p:cNvSpPr>
            <p:nvPr/>
          </p:nvSpPr>
          <p:spPr bwMode="auto">
            <a:xfrm>
              <a:off x="2798" y="2089"/>
              <a:ext cx="351" cy="249"/>
            </a:xfrm>
            <a:prstGeom prst="rect">
              <a:avLst/>
            </a:prstGeom>
            <a:solidFill>
              <a:srgbClr val="E3BE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599" name="Rectangle 150"/>
            <p:cNvSpPr>
              <a:spLocks noChangeArrowheads="1"/>
            </p:cNvSpPr>
            <p:nvPr/>
          </p:nvSpPr>
          <p:spPr bwMode="auto">
            <a:xfrm>
              <a:off x="3137" y="2088"/>
              <a:ext cx="576" cy="243"/>
            </a:xfrm>
            <a:prstGeom prst="rect">
              <a:avLst/>
            </a:prstGeom>
            <a:solidFill>
              <a:srgbClr val="F0E65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600" name="Line 151"/>
            <p:cNvSpPr>
              <a:spLocks noChangeShapeType="1"/>
            </p:cNvSpPr>
            <p:nvPr/>
          </p:nvSpPr>
          <p:spPr bwMode="auto">
            <a:xfrm>
              <a:off x="3144" y="1967"/>
              <a:ext cx="0" cy="495"/>
            </a:xfrm>
            <a:prstGeom prst="line">
              <a:avLst/>
            </a:prstGeom>
            <a:noFill/>
            <a:ln w="2540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601" name="Line 152"/>
            <p:cNvSpPr>
              <a:spLocks noChangeShapeType="1"/>
            </p:cNvSpPr>
            <p:nvPr/>
          </p:nvSpPr>
          <p:spPr bwMode="auto">
            <a:xfrm>
              <a:off x="3721" y="1967"/>
              <a:ext cx="0" cy="495"/>
            </a:xfrm>
            <a:prstGeom prst="line">
              <a:avLst/>
            </a:prstGeom>
            <a:noFill/>
            <a:ln w="2540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602" name="Rectangle 153"/>
            <p:cNvSpPr>
              <a:spLocks noChangeArrowheads="1"/>
            </p:cNvSpPr>
            <p:nvPr/>
          </p:nvSpPr>
          <p:spPr bwMode="auto">
            <a:xfrm>
              <a:off x="600" y="1917"/>
              <a:ext cx="5030" cy="4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48" tIns="51774" rIns="103548" bIns="51774">
              <a:spAutoFit/>
            </a:bodyPr>
            <a:lstStyle/>
            <a:p>
              <a:pPr defTabSz="1028700" eaLnBrk="0" hangingPunct="0">
                <a:spcBef>
                  <a:spcPct val="50000"/>
                </a:spcBef>
                <a:buFontTx/>
                <a:buNone/>
              </a:pPr>
              <a:r>
                <a:rPr lang="en-US" altLang="zh-CN" b="1" dirty="0">
                  <a:solidFill>
                    <a:srgbClr val="000000"/>
                  </a:solidFill>
                  <a:latin typeface="Helvetica" pitchFamily="34" charset="0"/>
                </a:rPr>
                <a:t>VLSM </a:t>
              </a:r>
              <a:r>
                <a:rPr lang="zh-CN" altLang="en-US" b="1" dirty="0">
                  <a:solidFill>
                    <a:srgbClr val="000000"/>
                  </a:solidFill>
                  <a:latin typeface="Helvetica" pitchFamily="34" charset="0"/>
                </a:rPr>
                <a:t>地址</a:t>
              </a:r>
              <a:r>
                <a:rPr lang="en-US" altLang="zh-CN" b="1" dirty="0">
                  <a:solidFill>
                    <a:srgbClr val="000000"/>
                  </a:solidFill>
                  <a:latin typeface="Helvetica" pitchFamily="34" charset="0"/>
                </a:rPr>
                <a:t>: 172.16.32.0/26</a:t>
              </a:r>
              <a:br>
                <a:rPr lang="en-US" altLang="zh-CN" b="1" dirty="0">
                  <a:solidFill>
                    <a:srgbClr val="000000"/>
                  </a:solidFill>
                  <a:latin typeface="Helvetica" pitchFamily="34" charset="0"/>
                </a:rPr>
              </a:br>
              <a:r>
                <a:rPr lang="en-US" altLang="zh-CN" b="1" dirty="0">
                  <a:solidFill>
                    <a:srgbClr val="000000"/>
                  </a:solidFill>
                  <a:latin typeface="Helvetica" pitchFamily="34" charset="0"/>
                </a:rPr>
                <a:t>   </a:t>
              </a:r>
              <a:r>
                <a:rPr lang="zh-CN" altLang="en-US" b="1" dirty="0">
                  <a:solidFill>
                    <a:srgbClr val="000000"/>
                  </a:solidFill>
                  <a:latin typeface="Helvetica" pitchFamily="34" charset="0"/>
                </a:rPr>
                <a:t>二进制</a:t>
              </a:r>
              <a:r>
                <a:rPr lang="en-US" altLang="zh-CN" b="1" dirty="0">
                  <a:solidFill>
                    <a:srgbClr val="000000"/>
                  </a:solidFill>
                  <a:latin typeface="Helvetica" pitchFamily="34" charset="0"/>
                </a:rPr>
                <a:t>:     </a:t>
              </a:r>
              <a:r>
                <a:rPr lang="en-US" altLang="zh-CN" sz="2000" b="1" dirty="0">
                  <a:solidFill>
                    <a:srgbClr val="000000"/>
                  </a:solidFill>
                  <a:latin typeface="Helvetica" pitchFamily="34" charset="0"/>
                </a:rPr>
                <a:t>10101100. 00010000.00100000.00 </a:t>
              </a:r>
              <a:r>
                <a:rPr lang="en-US" altLang="zh-CN" sz="2000" b="1" dirty="0">
                  <a:solidFill>
                    <a:srgbClr val="0000CC"/>
                  </a:solidFill>
                  <a:latin typeface="Helvetica" pitchFamily="34" charset="0"/>
                </a:rPr>
                <a:t>000000</a:t>
              </a:r>
              <a:endParaRPr lang="en-US" altLang="zh-CN" sz="2000" b="1" dirty="0">
                <a:solidFill>
                  <a:srgbClr val="0000CC"/>
                </a:solidFill>
                <a:latin typeface="Helvetica" pitchFamily="34" charset="0"/>
              </a:endParaRPr>
            </a:p>
          </p:txBody>
        </p:sp>
        <p:sp>
          <p:nvSpPr>
            <p:cNvPr id="366603" name="Rectangle 154"/>
            <p:cNvSpPr>
              <a:spLocks noChangeArrowheads="1"/>
            </p:cNvSpPr>
            <p:nvPr/>
          </p:nvSpPr>
          <p:spPr bwMode="auto">
            <a:xfrm>
              <a:off x="3384" y="2515"/>
              <a:ext cx="639" cy="909"/>
            </a:xfrm>
            <a:prstGeom prst="rect">
              <a:avLst/>
            </a:prstGeom>
            <a:solidFill>
              <a:srgbClr val="F0E65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604" name="Rectangle 155"/>
            <p:cNvSpPr>
              <a:spLocks noChangeArrowheads="1"/>
            </p:cNvSpPr>
            <p:nvPr/>
          </p:nvSpPr>
          <p:spPr bwMode="auto">
            <a:xfrm>
              <a:off x="2889" y="2515"/>
              <a:ext cx="486" cy="909"/>
            </a:xfrm>
            <a:prstGeom prst="rect">
              <a:avLst/>
            </a:prstGeom>
            <a:solidFill>
              <a:srgbClr val="E3BE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605" name="Rectangle 156"/>
            <p:cNvSpPr>
              <a:spLocks noChangeArrowheads="1"/>
            </p:cNvSpPr>
            <p:nvPr/>
          </p:nvSpPr>
          <p:spPr bwMode="auto">
            <a:xfrm>
              <a:off x="1197" y="2515"/>
              <a:ext cx="1683" cy="909"/>
            </a:xfrm>
            <a:prstGeom prst="rect">
              <a:avLst/>
            </a:prstGeom>
            <a:solidFill>
              <a:srgbClr val="96EAE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606" name="Rectangle 157"/>
            <p:cNvSpPr>
              <a:spLocks noChangeArrowheads="1"/>
            </p:cNvSpPr>
            <p:nvPr/>
          </p:nvSpPr>
          <p:spPr bwMode="auto">
            <a:xfrm>
              <a:off x="384" y="2487"/>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buFontTx/>
                <a:buNone/>
              </a:pPr>
              <a:r>
                <a:rPr lang="zh-CN" altLang="en-US" b="1">
                  <a:solidFill>
                    <a:srgbClr val="000000"/>
                  </a:solidFill>
                  <a:latin typeface="Helvetica" pitchFamily="34" charset="0"/>
                </a:rPr>
                <a:t>子网</a:t>
              </a: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607" name="Rectangle 158"/>
            <p:cNvSpPr>
              <a:spLocks noChangeArrowheads="1"/>
            </p:cNvSpPr>
            <p:nvPr/>
          </p:nvSpPr>
          <p:spPr bwMode="auto">
            <a:xfrm>
              <a:off x="2024" y="2524"/>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608" name="Rectangle 159"/>
            <p:cNvSpPr>
              <a:spLocks noChangeArrowheads="1"/>
            </p:cNvSpPr>
            <p:nvPr/>
          </p:nvSpPr>
          <p:spPr bwMode="auto">
            <a:xfrm>
              <a:off x="2934" y="2524"/>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609" name="Rectangle 160"/>
            <p:cNvSpPr>
              <a:spLocks noChangeArrowheads="1"/>
            </p:cNvSpPr>
            <p:nvPr/>
          </p:nvSpPr>
          <p:spPr bwMode="auto">
            <a:xfrm>
              <a:off x="2970"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dirty="0">
                  <a:solidFill>
                    <a:srgbClr val="000000"/>
                  </a:solidFill>
                  <a:latin typeface="Helvetica" pitchFamily="34" charset="0"/>
                </a:rPr>
                <a:t>0</a:t>
              </a:r>
              <a:endParaRPr lang="en-US" altLang="zh-CN" b="1" dirty="0">
                <a:solidFill>
                  <a:srgbClr val="000000"/>
                </a:solidFill>
                <a:latin typeface="Helvetica" pitchFamily="34" charset="0"/>
              </a:endParaRPr>
            </a:p>
          </p:txBody>
        </p:sp>
        <p:sp>
          <p:nvSpPr>
            <p:cNvPr id="366610" name="Rectangle 161"/>
            <p:cNvSpPr>
              <a:spLocks noChangeArrowheads="1"/>
            </p:cNvSpPr>
            <p:nvPr/>
          </p:nvSpPr>
          <p:spPr bwMode="auto">
            <a:xfrm>
              <a:off x="3051"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11" name="Rectangle 162"/>
            <p:cNvSpPr>
              <a:spLocks noChangeArrowheads="1"/>
            </p:cNvSpPr>
            <p:nvPr/>
          </p:nvSpPr>
          <p:spPr bwMode="auto">
            <a:xfrm>
              <a:off x="3131"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612" name="Rectangle 163"/>
            <p:cNvSpPr>
              <a:spLocks noChangeArrowheads="1"/>
            </p:cNvSpPr>
            <p:nvPr/>
          </p:nvSpPr>
          <p:spPr bwMode="auto">
            <a:xfrm>
              <a:off x="3212"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13" name="Rectangle 164"/>
            <p:cNvSpPr>
              <a:spLocks noChangeArrowheads="1"/>
            </p:cNvSpPr>
            <p:nvPr/>
          </p:nvSpPr>
          <p:spPr bwMode="auto">
            <a:xfrm>
              <a:off x="3428"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14" name="Rectangle 165"/>
            <p:cNvSpPr>
              <a:spLocks noChangeArrowheads="1"/>
            </p:cNvSpPr>
            <p:nvPr/>
          </p:nvSpPr>
          <p:spPr bwMode="auto">
            <a:xfrm>
              <a:off x="3509"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15" name="Rectangle 166"/>
            <p:cNvSpPr>
              <a:spLocks noChangeArrowheads="1"/>
            </p:cNvSpPr>
            <p:nvPr/>
          </p:nvSpPr>
          <p:spPr bwMode="auto">
            <a:xfrm>
              <a:off x="3590"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16" name="Rectangle 167"/>
            <p:cNvSpPr>
              <a:spLocks noChangeArrowheads="1"/>
            </p:cNvSpPr>
            <p:nvPr/>
          </p:nvSpPr>
          <p:spPr bwMode="auto">
            <a:xfrm>
              <a:off x="3671"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17" name="Rectangle 168"/>
            <p:cNvSpPr>
              <a:spLocks noChangeArrowheads="1"/>
            </p:cNvSpPr>
            <p:nvPr/>
          </p:nvSpPr>
          <p:spPr bwMode="auto">
            <a:xfrm>
              <a:off x="3751" y="2524"/>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618" name="Rectangle 169"/>
            <p:cNvSpPr>
              <a:spLocks noChangeArrowheads="1"/>
            </p:cNvSpPr>
            <p:nvPr/>
          </p:nvSpPr>
          <p:spPr bwMode="auto">
            <a:xfrm>
              <a:off x="3787"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19" name="Rectangle 170"/>
            <p:cNvSpPr>
              <a:spLocks noChangeArrowheads="1"/>
            </p:cNvSpPr>
            <p:nvPr/>
          </p:nvSpPr>
          <p:spPr bwMode="auto">
            <a:xfrm>
              <a:off x="3868"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20" name="Rectangle 171"/>
            <p:cNvSpPr>
              <a:spLocks noChangeArrowheads="1"/>
            </p:cNvSpPr>
            <p:nvPr/>
          </p:nvSpPr>
          <p:spPr bwMode="auto">
            <a:xfrm>
              <a:off x="4048"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21" name="Rectangle 172"/>
            <p:cNvSpPr>
              <a:spLocks noChangeArrowheads="1"/>
            </p:cNvSpPr>
            <p:nvPr/>
          </p:nvSpPr>
          <p:spPr bwMode="auto">
            <a:xfrm>
              <a:off x="4129"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22" name="Rectangle 173"/>
            <p:cNvSpPr>
              <a:spLocks noChangeArrowheads="1"/>
            </p:cNvSpPr>
            <p:nvPr/>
          </p:nvSpPr>
          <p:spPr bwMode="auto">
            <a:xfrm>
              <a:off x="4210"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23" name="Rectangle 174"/>
            <p:cNvSpPr>
              <a:spLocks noChangeArrowheads="1"/>
            </p:cNvSpPr>
            <p:nvPr/>
          </p:nvSpPr>
          <p:spPr bwMode="auto">
            <a:xfrm>
              <a:off x="4290"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24" name="Rectangle 175"/>
            <p:cNvSpPr>
              <a:spLocks noChangeArrowheads="1"/>
            </p:cNvSpPr>
            <p:nvPr/>
          </p:nvSpPr>
          <p:spPr bwMode="auto">
            <a:xfrm>
              <a:off x="4371"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25" name="Rectangle 176"/>
            <p:cNvSpPr>
              <a:spLocks noChangeArrowheads="1"/>
            </p:cNvSpPr>
            <p:nvPr/>
          </p:nvSpPr>
          <p:spPr bwMode="auto">
            <a:xfrm>
              <a:off x="4452" y="2524"/>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26" name="Rectangle 177"/>
            <p:cNvSpPr>
              <a:spLocks noChangeArrowheads="1"/>
            </p:cNvSpPr>
            <p:nvPr/>
          </p:nvSpPr>
          <p:spPr bwMode="auto">
            <a:xfrm>
              <a:off x="4533" y="2524"/>
              <a:ext cx="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a:t>
              </a:r>
              <a:endParaRPr lang="en-US" altLang="zh-CN" b="1">
                <a:solidFill>
                  <a:srgbClr val="0000CC"/>
                </a:solidFill>
                <a:latin typeface="Helvetica" pitchFamily="34" charset="0"/>
              </a:endParaRPr>
            </a:p>
          </p:txBody>
        </p:sp>
        <p:sp>
          <p:nvSpPr>
            <p:cNvPr id="366627" name="Rectangle 178"/>
            <p:cNvSpPr>
              <a:spLocks noChangeArrowheads="1"/>
            </p:cNvSpPr>
            <p:nvPr/>
          </p:nvSpPr>
          <p:spPr bwMode="auto">
            <a:xfrm>
              <a:off x="4614" y="2524"/>
              <a:ext cx="89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172.16.32.0/26</a:t>
              </a:r>
              <a:endParaRPr lang="en-US" altLang="zh-CN" b="1">
                <a:solidFill>
                  <a:srgbClr val="000000"/>
                </a:solidFill>
                <a:latin typeface="Helvetica" pitchFamily="34" charset="0"/>
              </a:endParaRPr>
            </a:p>
          </p:txBody>
        </p:sp>
        <p:sp>
          <p:nvSpPr>
            <p:cNvPr id="366628" name="Rectangle 179"/>
            <p:cNvSpPr>
              <a:spLocks noChangeArrowheads="1"/>
            </p:cNvSpPr>
            <p:nvPr/>
          </p:nvSpPr>
          <p:spPr bwMode="auto">
            <a:xfrm>
              <a:off x="1460"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629" name="Rectangle 180"/>
            <p:cNvSpPr>
              <a:spLocks noChangeArrowheads="1"/>
            </p:cNvSpPr>
            <p:nvPr/>
          </p:nvSpPr>
          <p:spPr bwMode="auto">
            <a:xfrm>
              <a:off x="1541"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7</a:t>
              </a:r>
              <a:endParaRPr lang="en-US" altLang="zh-CN" b="1">
                <a:solidFill>
                  <a:srgbClr val="000000"/>
                </a:solidFill>
                <a:latin typeface="Helvetica" pitchFamily="34" charset="0"/>
              </a:endParaRPr>
            </a:p>
          </p:txBody>
        </p:sp>
        <p:sp>
          <p:nvSpPr>
            <p:cNvPr id="366630" name="Rectangle 181"/>
            <p:cNvSpPr>
              <a:spLocks noChangeArrowheads="1"/>
            </p:cNvSpPr>
            <p:nvPr/>
          </p:nvSpPr>
          <p:spPr bwMode="auto">
            <a:xfrm>
              <a:off x="1622"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2</a:t>
              </a:r>
              <a:endParaRPr lang="en-US" altLang="zh-CN" b="1">
                <a:solidFill>
                  <a:srgbClr val="000000"/>
                </a:solidFill>
                <a:latin typeface="Helvetica" pitchFamily="34" charset="0"/>
              </a:endParaRPr>
            </a:p>
          </p:txBody>
        </p:sp>
        <p:sp>
          <p:nvSpPr>
            <p:cNvPr id="366631" name="Rectangle 182"/>
            <p:cNvSpPr>
              <a:spLocks noChangeArrowheads="1"/>
            </p:cNvSpPr>
            <p:nvPr/>
          </p:nvSpPr>
          <p:spPr bwMode="auto">
            <a:xfrm>
              <a:off x="2017" y="2702"/>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632" name="Rectangle 183"/>
            <p:cNvSpPr>
              <a:spLocks noChangeArrowheads="1"/>
            </p:cNvSpPr>
            <p:nvPr/>
          </p:nvSpPr>
          <p:spPr bwMode="auto">
            <a:xfrm>
              <a:off x="2449" y="2702"/>
              <a:ext cx="1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16</a:t>
              </a:r>
              <a:endParaRPr lang="en-US" altLang="zh-CN" b="1">
                <a:solidFill>
                  <a:srgbClr val="000000"/>
                </a:solidFill>
                <a:latin typeface="Helvetica" pitchFamily="34" charset="0"/>
              </a:endParaRPr>
            </a:p>
          </p:txBody>
        </p:sp>
        <p:sp>
          <p:nvSpPr>
            <p:cNvPr id="366633" name="Rectangle 184"/>
            <p:cNvSpPr>
              <a:spLocks noChangeArrowheads="1"/>
            </p:cNvSpPr>
            <p:nvPr/>
          </p:nvSpPr>
          <p:spPr bwMode="auto">
            <a:xfrm>
              <a:off x="2934" y="2702"/>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634" name="Rectangle 185"/>
            <p:cNvSpPr>
              <a:spLocks noChangeArrowheads="1"/>
            </p:cNvSpPr>
            <p:nvPr/>
          </p:nvSpPr>
          <p:spPr bwMode="auto">
            <a:xfrm>
              <a:off x="2970"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dirty="0">
                  <a:solidFill>
                    <a:srgbClr val="000000"/>
                  </a:solidFill>
                  <a:latin typeface="Helvetica" pitchFamily="34" charset="0"/>
                </a:rPr>
                <a:t>0</a:t>
              </a:r>
              <a:endParaRPr lang="en-US" altLang="zh-CN" b="1" dirty="0">
                <a:solidFill>
                  <a:srgbClr val="000000"/>
                </a:solidFill>
                <a:latin typeface="Helvetica" pitchFamily="34" charset="0"/>
              </a:endParaRPr>
            </a:p>
          </p:txBody>
        </p:sp>
        <p:sp>
          <p:nvSpPr>
            <p:cNvPr id="366635" name="Rectangle 186"/>
            <p:cNvSpPr>
              <a:spLocks noChangeArrowheads="1"/>
            </p:cNvSpPr>
            <p:nvPr/>
          </p:nvSpPr>
          <p:spPr bwMode="auto">
            <a:xfrm>
              <a:off x="3051"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36" name="Rectangle 187"/>
            <p:cNvSpPr>
              <a:spLocks noChangeArrowheads="1"/>
            </p:cNvSpPr>
            <p:nvPr/>
          </p:nvSpPr>
          <p:spPr bwMode="auto">
            <a:xfrm>
              <a:off x="3131"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637" name="Rectangle 188"/>
            <p:cNvSpPr>
              <a:spLocks noChangeArrowheads="1"/>
            </p:cNvSpPr>
            <p:nvPr/>
          </p:nvSpPr>
          <p:spPr bwMode="auto">
            <a:xfrm>
              <a:off x="3212"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38" name="Rectangle 189"/>
            <p:cNvSpPr>
              <a:spLocks noChangeArrowheads="1"/>
            </p:cNvSpPr>
            <p:nvPr/>
          </p:nvSpPr>
          <p:spPr bwMode="auto">
            <a:xfrm>
              <a:off x="3428"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39" name="Rectangle 190"/>
            <p:cNvSpPr>
              <a:spLocks noChangeArrowheads="1"/>
            </p:cNvSpPr>
            <p:nvPr/>
          </p:nvSpPr>
          <p:spPr bwMode="auto">
            <a:xfrm>
              <a:off x="3509"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40" name="Rectangle 191"/>
            <p:cNvSpPr>
              <a:spLocks noChangeArrowheads="1"/>
            </p:cNvSpPr>
            <p:nvPr/>
          </p:nvSpPr>
          <p:spPr bwMode="auto">
            <a:xfrm>
              <a:off x="3590"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41" name="Rectangle 192"/>
            <p:cNvSpPr>
              <a:spLocks noChangeArrowheads="1"/>
            </p:cNvSpPr>
            <p:nvPr/>
          </p:nvSpPr>
          <p:spPr bwMode="auto">
            <a:xfrm>
              <a:off x="3671"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42" name="Rectangle 193"/>
            <p:cNvSpPr>
              <a:spLocks noChangeArrowheads="1"/>
            </p:cNvSpPr>
            <p:nvPr/>
          </p:nvSpPr>
          <p:spPr bwMode="auto">
            <a:xfrm>
              <a:off x="3751" y="2702"/>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643" name="Rectangle 194"/>
            <p:cNvSpPr>
              <a:spLocks noChangeArrowheads="1"/>
            </p:cNvSpPr>
            <p:nvPr/>
          </p:nvSpPr>
          <p:spPr bwMode="auto">
            <a:xfrm>
              <a:off x="3787"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44" name="Rectangle 195"/>
            <p:cNvSpPr>
              <a:spLocks noChangeArrowheads="1"/>
            </p:cNvSpPr>
            <p:nvPr/>
          </p:nvSpPr>
          <p:spPr bwMode="auto">
            <a:xfrm>
              <a:off x="3868"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645" name="Rectangle 196"/>
            <p:cNvSpPr>
              <a:spLocks noChangeArrowheads="1"/>
            </p:cNvSpPr>
            <p:nvPr/>
          </p:nvSpPr>
          <p:spPr bwMode="auto">
            <a:xfrm>
              <a:off x="4048"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46" name="Rectangle 197"/>
            <p:cNvSpPr>
              <a:spLocks noChangeArrowheads="1"/>
            </p:cNvSpPr>
            <p:nvPr/>
          </p:nvSpPr>
          <p:spPr bwMode="auto">
            <a:xfrm>
              <a:off x="4129"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47" name="Rectangle 198"/>
            <p:cNvSpPr>
              <a:spLocks noChangeArrowheads="1"/>
            </p:cNvSpPr>
            <p:nvPr/>
          </p:nvSpPr>
          <p:spPr bwMode="auto">
            <a:xfrm>
              <a:off x="4210"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48" name="Rectangle 199"/>
            <p:cNvSpPr>
              <a:spLocks noChangeArrowheads="1"/>
            </p:cNvSpPr>
            <p:nvPr/>
          </p:nvSpPr>
          <p:spPr bwMode="auto">
            <a:xfrm>
              <a:off x="4290"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49" name="Rectangle 200"/>
            <p:cNvSpPr>
              <a:spLocks noChangeArrowheads="1"/>
            </p:cNvSpPr>
            <p:nvPr/>
          </p:nvSpPr>
          <p:spPr bwMode="auto">
            <a:xfrm>
              <a:off x="4371"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50" name="Rectangle 201"/>
            <p:cNvSpPr>
              <a:spLocks noChangeArrowheads="1"/>
            </p:cNvSpPr>
            <p:nvPr/>
          </p:nvSpPr>
          <p:spPr bwMode="auto">
            <a:xfrm>
              <a:off x="4452" y="2702"/>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51" name="Rectangle 202"/>
            <p:cNvSpPr>
              <a:spLocks noChangeArrowheads="1"/>
            </p:cNvSpPr>
            <p:nvPr/>
          </p:nvSpPr>
          <p:spPr bwMode="auto">
            <a:xfrm>
              <a:off x="4533" y="2702"/>
              <a:ext cx="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a:t>
              </a:r>
              <a:endParaRPr lang="en-US" altLang="zh-CN" b="1">
                <a:solidFill>
                  <a:srgbClr val="0000CC"/>
                </a:solidFill>
                <a:latin typeface="Helvetica" pitchFamily="34" charset="0"/>
              </a:endParaRPr>
            </a:p>
          </p:txBody>
        </p:sp>
        <p:sp>
          <p:nvSpPr>
            <p:cNvPr id="366652" name="Rectangle 203"/>
            <p:cNvSpPr>
              <a:spLocks noChangeArrowheads="1"/>
            </p:cNvSpPr>
            <p:nvPr/>
          </p:nvSpPr>
          <p:spPr bwMode="auto">
            <a:xfrm>
              <a:off x="4614" y="2702"/>
              <a:ext cx="9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172.16.32.64/26</a:t>
              </a:r>
              <a:endParaRPr lang="en-US" altLang="zh-CN" b="1">
                <a:solidFill>
                  <a:srgbClr val="000000"/>
                </a:solidFill>
                <a:latin typeface="Helvetica" pitchFamily="34" charset="0"/>
              </a:endParaRPr>
            </a:p>
          </p:txBody>
        </p:sp>
        <p:sp>
          <p:nvSpPr>
            <p:cNvPr id="366653" name="Rectangle 204"/>
            <p:cNvSpPr>
              <a:spLocks noChangeArrowheads="1"/>
            </p:cNvSpPr>
            <p:nvPr/>
          </p:nvSpPr>
          <p:spPr bwMode="auto">
            <a:xfrm>
              <a:off x="1460"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654" name="Rectangle 205"/>
            <p:cNvSpPr>
              <a:spLocks noChangeArrowheads="1"/>
            </p:cNvSpPr>
            <p:nvPr/>
          </p:nvSpPr>
          <p:spPr bwMode="auto">
            <a:xfrm>
              <a:off x="1541"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7</a:t>
              </a:r>
              <a:endParaRPr lang="en-US" altLang="zh-CN" b="1">
                <a:solidFill>
                  <a:srgbClr val="000000"/>
                </a:solidFill>
                <a:latin typeface="Helvetica" pitchFamily="34" charset="0"/>
              </a:endParaRPr>
            </a:p>
          </p:txBody>
        </p:sp>
        <p:sp>
          <p:nvSpPr>
            <p:cNvPr id="366655" name="Rectangle 206"/>
            <p:cNvSpPr>
              <a:spLocks noChangeArrowheads="1"/>
            </p:cNvSpPr>
            <p:nvPr/>
          </p:nvSpPr>
          <p:spPr bwMode="auto">
            <a:xfrm>
              <a:off x="1622"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2</a:t>
              </a:r>
              <a:endParaRPr lang="en-US" altLang="zh-CN" b="1">
                <a:solidFill>
                  <a:srgbClr val="000000"/>
                </a:solidFill>
                <a:latin typeface="Helvetica" pitchFamily="34" charset="0"/>
              </a:endParaRPr>
            </a:p>
          </p:txBody>
        </p:sp>
        <p:sp>
          <p:nvSpPr>
            <p:cNvPr id="366656" name="Rectangle 207"/>
            <p:cNvSpPr>
              <a:spLocks noChangeArrowheads="1"/>
            </p:cNvSpPr>
            <p:nvPr/>
          </p:nvSpPr>
          <p:spPr bwMode="auto">
            <a:xfrm>
              <a:off x="2017" y="2881"/>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657" name="Rectangle 208"/>
            <p:cNvSpPr>
              <a:spLocks noChangeArrowheads="1"/>
            </p:cNvSpPr>
            <p:nvPr/>
          </p:nvSpPr>
          <p:spPr bwMode="auto">
            <a:xfrm>
              <a:off x="2449" y="2881"/>
              <a:ext cx="1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16</a:t>
              </a:r>
              <a:endParaRPr lang="en-US" altLang="zh-CN" b="1">
                <a:solidFill>
                  <a:srgbClr val="000000"/>
                </a:solidFill>
                <a:latin typeface="Helvetica" pitchFamily="34" charset="0"/>
              </a:endParaRPr>
            </a:p>
          </p:txBody>
        </p:sp>
        <p:sp>
          <p:nvSpPr>
            <p:cNvPr id="366658" name="Rectangle 209"/>
            <p:cNvSpPr>
              <a:spLocks noChangeArrowheads="1"/>
            </p:cNvSpPr>
            <p:nvPr/>
          </p:nvSpPr>
          <p:spPr bwMode="auto">
            <a:xfrm>
              <a:off x="2934" y="2881"/>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659" name="Rectangle 210"/>
            <p:cNvSpPr>
              <a:spLocks noChangeArrowheads="1"/>
            </p:cNvSpPr>
            <p:nvPr/>
          </p:nvSpPr>
          <p:spPr bwMode="auto">
            <a:xfrm>
              <a:off x="2970"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60" name="Rectangle 211"/>
            <p:cNvSpPr>
              <a:spLocks noChangeArrowheads="1"/>
            </p:cNvSpPr>
            <p:nvPr/>
          </p:nvSpPr>
          <p:spPr bwMode="auto">
            <a:xfrm>
              <a:off x="3051"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61" name="Rectangle 212"/>
            <p:cNvSpPr>
              <a:spLocks noChangeArrowheads="1"/>
            </p:cNvSpPr>
            <p:nvPr/>
          </p:nvSpPr>
          <p:spPr bwMode="auto">
            <a:xfrm>
              <a:off x="3131"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662" name="Rectangle 213"/>
            <p:cNvSpPr>
              <a:spLocks noChangeArrowheads="1"/>
            </p:cNvSpPr>
            <p:nvPr/>
          </p:nvSpPr>
          <p:spPr bwMode="auto">
            <a:xfrm>
              <a:off x="3212"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63" name="Rectangle 214"/>
            <p:cNvSpPr>
              <a:spLocks noChangeArrowheads="1"/>
            </p:cNvSpPr>
            <p:nvPr/>
          </p:nvSpPr>
          <p:spPr bwMode="auto">
            <a:xfrm>
              <a:off x="3428"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64" name="Rectangle 215"/>
            <p:cNvSpPr>
              <a:spLocks noChangeArrowheads="1"/>
            </p:cNvSpPr>
            <p:nvPr/>
          </p:nvSpPr>
          <p:spPr bwMode="auto">
            <a:xfrm>
              <a:off x="3509"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dirty="0">
                  <a:solidFill>
                    <a:srgbClr val="000000"/>
                  </a:solidFill>
                  <a:latin typeface="Helvetica" pitchFamily="34" charset="0"/>
                </a:rPr>
                <a:t>0</a:t>
              </a:r>
              <a:endParaRPr lang="en-US" altLang="zh-CN" b="1" dirty="0">
                <a:solidFill>
                  <a:srgbClr val="000000"/>
                </a:solidFill>
                <a:latin typeface="Helvetica" pitchFamily="34" charset="0"/>
              </a:endParaRPr>
            </a:p>
          </p:txBody>
        </p:sp>
        <p:sp>
          <p:nvSpPr>
            <p:cNvPr id="366665" name="Rectangle 216"/>
            <p:cNvSpPr>
              <a:spLocks noChangeArrowheads="1"/>
            </p:cNvSpPr>
            <p:nvPr/>
          </p:nvSpPr>
          <p:spPr bwMode="auto">
            <a:xfrm>
              <a:off x="3590"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66" name="Rectangle 217"/>
            <p:cNvSpPr>
              <a:spLocks noChangeArrowheads="1"/>
            </p:cNvSpPr>
            <p:nvPr/>
          </p:nvSpPr>
          <p:spPr bwMode="auto">
            <a:xfrm>
              <a:off x="3671"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67" name="Rectangle 218"/>
            <p:cNvSpPr>
              <a:spLocks noChangeArrowheads="1"/>
            </p:cNvSpPr>
            <p:nvPr/>
          </p:nvSpPr>
          <p:spPr bwMode="auto">
            <a:xfrm>
              <a:off x="3751" y="2881"/>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668" name="Rectangle 219"/>
            <p:cNvSpPr>
              <a:spLocks noChangeArrowheads="1"/>
            </p:cNvSpPr>
            <p:nvPr/>
          </p:nvSpPr>
          <p:spPr bwMode="auto">
            <a:xfrm>
              <a:off x="3787"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669" name="Rectangle 220"/>
            <p:cNvSpPr>
              <a:spLocks noChangeArrowheads="1"/>
            </p:cNvSpPr>
            <p:nvPr/>
          </p:nvSpPr>
          <p:spPr bwMode="auto">
            <a:xfrm>
              <a:off x="3868"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70" name="Rectangle 221"/>
            <p:cNvSpPr>
              <a:spLocks noChangeArrowheads="1"/>
            </p:cNvSpPr>
            <p:nvPr/>
          </p:nvSpPr>
          <p:spPr bwMode="auto">
            <a:xfrm>
              <a:off x="4048"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71" name="Rectangle 222"/>
            <p:cNvSpPr>
              <a:spLocks noChangeArrowheads="1"/>
            </p:cNvSpPr>
            <p:nvPr/>
          </p:nvSpPr>
          <p:spPr bwMode="auto">
            <a:xfrm>
              <a:off x="4129"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72" name="Rectangle 223"/>
            <p:cNvSpPr>
              <a:spLocks noChangeArrowheads="1"/>
            </p:cNvSpPr>
            <p:nvPr/>
          </p:nvSpPr>
          <p:spPr bwMode="auto">
            <a:xfrm>
              <a:off x="4210"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73" name="Rectangle 224"/>
            <p:cNvSpPr>
              <a:spLocks noChangeArrowheads="1"/>
            </p:cNvSpPr>
            <p:nvPr/>
          </p:nvSpPr>
          <p:spPr bwMode="auto">
            <a:xfrm>
              <a:off x="4290"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74" name="Rectangle 225"/>
            <p:cNvSpPr>
              <a:spLocks noChangeArrowheads="1"/>
            </p:cNvSpPr>
            <p:nvPr/>
          </p:nvSpPr>
          <p:spPr bwMode="auto">
            <a:xfrm>
              <a:off x="4371"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75" name="Rectangle 226"/>
            <p:cNvSpPr>
              <a:spLocks noChangeArrowheads="1"/>
            </p:cNvSpPr>
            <p:nvPr/>
          </p:nvSpPr>
          <p:spPr bwMode="auto">
            <a:xfrm>
              <a:off x="4452" y="288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76" name="Rectangle 227"/>
            <p:cNvSpPr>
              <a:spLocks noChangeArrowheads="1"/>
            </p:cNvSpPr>
            <p:nvPr/>
          </p:nvSpPr>
          <p:spPr bwMode="auto">
            <a:xfrm>
              <a:off x="4533" y="2881"/>
              <a:ext cx="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a:t>
              </a:r>
              <a:endParaRPr lang="en-US" altLang="zh-CN" b="1">
                <a:solidFill>
                  <a:srgbClr val="0000CC"/>
                </a:solidFill>
                <a:latin typeface="Helvetica" pitchFamily="34" charset="0"/>
              </a:endParaRPr>
            </a:p>
          </p:txBody>
        </p:sp>
        <p:sp>
          <p:nvSpPr>
            <p:cNvPr id="366677" name="Rectangle 228"/>
            <p:cNvSpPr>
              <a:spLocks noChangeArrowheads="1"/>
            </p:cNvSpPr>
            <p:nvPr/>
          </p:nvSpPr>
          <p:spPr bwMode="auto">
            <a:xfrm>
              <a:off x="4614" y="2881"/>
              <a:ext cx="10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172.16.32.128/26</a:t>
              </a:r>
              <a:endParaRPr lang="en-US" altLang="zh-CN" b="1">
                <a:solidFill>
                  <a:srgbClr val="000000"/>
                </a:solidFill>
                <a:latin typeface="Helvetica" pitchFamily="34" charset="0"/>
              </a:endParaRPr>
            </a:p>
          </p:txBody>
        </p:sp>
        <p:sp>
          <p:nvSpPr>
            <p:cNvPr id="366678" name="Rectangle 229"/>
            <p:cNvSpPr>
              <a:spLocks noChangeArrowheads="1"/>
            </p:cNvSpPr>
            <p:nvPr/>
          </p:nvSpPr>
          <p:spPr bwMode="auto">
            <a:xfrm>
              <a:off x="1460"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679" name="Rectangle 230"/>
            <p:cNvSpPr>
              <a:spLocks noChangeArrowheads="1"/>
            </p:cNvSpPr>
            <p:nvPr/>
          </p:nvSpPr>
          <p:spPr bwMode="auto">
            <a:xfrm>
              <a:off x="1541"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7</a:t>
              </a:r>
              <a:endParaRPr lang="en-US" altLang="zh-CN" b="1">
                <a:solidFill>
                  <a:srgbClr val="000000"/>
                </a:solidFill>
                <a:latin typeface="Helvetica" pitchFamily="34" charset="0"/>
              </a:endParaRPr>
            </a:p>
          </p:txBody>
        </p:sp>
        <p:sp>
          <p:nvSpPr>
            <p:cNvPr id="366680" name="Rectangle 231"/>
            <p:cNvSpPr>
              <a:spLocks noChangeArrowheads="1"/>
            </p:cNvSpPr>
            <p:nvPr/>
          </p:nvSpPr>
          <p:spPr bwMode="auto">
            <a:xfrm>
              <a:off x="1622"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2</a:t>
              </a:r>
              <a:endParaRPr lang="en-US" altLang="zh-CN" b="1">
                <a:solidFill>
                  <a:srgbClr val="000000"/>
                </a:solidFill>
                <a:latin typeface="Helvetica" pitchFamily="34" charset="0"/>
              </a:endParaRPr>
            </a:p>
          </p:txBody>
        </p:sp>
        <p:sp>
          <p:nvSpPr>
            <p:cNvPr id="366681" name="Rectangle 232"/>
            <p:cNvSpPr>
              <a:spLocks noChangeArrowheads="1"/>
            </p:cNvSpPr>
            <p:nvPr/>
          </p:nvSpPr>
          <p:spPr bwMode="auto">
            <a:xfrm>
              <a:off x="2017" y="3059"/>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682" name="Rectangle 233"/>
            <p:cNvSpPr>
              <a:spLocks noChangeArrowheads="1"/>
            </p:cNvSpPr>
            <p:nvPr/>
          </p:nvSpPr>
          <p:spPr bwMode="auto">
            <a:xfrm>
              <a:off x="2449" y="3059"/>
              <a:ext cx="1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16</a:t>
              </a:r>
              <a:endParaRPr lang="en-US" altLang="zh-CN" b="1">
                <a:solidFill>
                  <a:srgbClr val="000000"/>
                </a:solidFill>
                <a:latin typeface="Helvetica" pitchFamily="34" charset="0"/>
              </a:endParaRPr>
            </a:p>
          </p:txBody>
        </p:sp>
        <p:sp>
          <p:nvSpPr>
            <p:cNvPr id="366683" name="Rectangle 234"/>
            <p:cNvSpPr>
              <a:spLocks noChangeArrowheads="1"/>
            </p:cNvSpPr>
            <p:nvPr/>
          </p:nvSpPr>
          <p:spPr bwMode="auto">
            <a:xfrm>
              <a:off x="2934" y="3059"/>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684" name="Rectangle 235"/>
            <p:cNvSpPr>
              <a:spLocks noChangeArrowheads="1"/>
            </p:cNvSpPr>
            <p:nvPr/>
          </p:nvSpPr>
          <p:spPr bwMode="auto">
            <a:xfrm>
              <a:off x="2970"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dirty="0">
                  <a:solidFill>
                    <a:srgbClr val="000000"/>
                  </a:solidFill>
                  <a:latin typeface="Helvetica" pitchFamily="34" charset="0"/>
                </a:rPr>
                <a:t>0</a:t>
              </a:r>
              <a:endParaRPr lang="en-US" altLang="zh-CN" b="1" dirty="0">
                <a:solidFill>
                  <a:srgbClr val="000000"/>
                </a:solidFill>
                <a:latin typeface="Helvetica" pitchFamily="34" charset="0"/>
              </a:endParaRPr>
            </a:p>
          </p:txBody>
        </p:sp>
        <p:sp>
          <p:nvSpPr>
            <p:cNvPr id="366685" name="Rectangle 236"/>
            <p:cNvSpPr>
              <a:spLocks noChangeArrowheads="1"/>
            </p:cNvSpPr>
            <p:nvPr/>
          </p:nvSpPr>
          <p:spPr bwMode="auto">
            <a:xfrm>
              <a:off x="3051"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86" name="Rectangle 237"/>
            <p:cNvSpPr>
              <a:spLocks noChangeArrowheads="1"/>
            </p:cNvSpPr>
            <p:nvPr/>
          </p:nvSpPr>
          <p:spPr bwMode="auto">
            <a:xfrm>
              <a:off x="3131"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687" name="Rectangle 238"/>
            <p:cNvSpPr>
              <a:spLocks noChangeArrowheads="1"/>
            </p:cNvSpPr>
            <p:nvPr/>
          </p:nvSpPr>
          <p:spPr bwMode="auto">
            <a:xfrm>
              <a:off x="3212"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88" name="Rectangle 239"/>
            <p:cNvSpPr>
              <a:spLocks noChangeArrowheads="1"/>
            </p:cNvSpPr>
            <p:nvPr/>
          </p:nvSpPr>
          <p:spPr bwMode="auto">
            <a:xfrm>
              <a:off x="3428"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dirty="0">
                  <a:solidFill>
                    <a:srgbClr val="000000"/>
                  </a:solidFill>
                  <a:latin typeface="Helvetica" pitchFamily="34" charset="0"/>
                </a:rPr>
                <a:t>0</a:t>
              </a:r>
              <a:endParaRPr lang="en-US" altLang="zh-CN" b="1" dirty="0">
                <a:solidFill>
                  <a:srgbClr val="000000"/>
                </a:solidFill>
                <a:latin typeface="Helvetica" pitchFamily="34" charset="0"/>
              </a:endParaRPr>
            </a:p>
          </p:txBody>
        </p:sp>
        <p:sp>
          <p:nvSpPr>
            <p:cNvPr id="366689" name="Rectangle 240"/>
            <p:cNvSpPr>
              <a:spLocks noChangeArrowheads="1"/>
            </p:cNvSpPr>
            <p:nvPr/>
          </p:nvSpPr>
          <p:spPr bwMode="auto">
            <a:xfrm>
              <a:off x="3509"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90" name="Rectangle 241"/>
            <p:cNvSpPr>
              <a:spLocks noChangeArrowheads="1"/>
            </p:cNvSpPr>
            <p:nvPr/>
          </p:nvSpPr>
          <p:spPr bwMode="auto">
            <a:xfrm>
              <a:off x="3590"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91" name="Rectangle 242"/>
            <p:cNvSpPr>
              <a:spLocks noChangeArrowheads="1"/>
            </p:cNvSpPr>
            <p:nvPr/>
          </p:nvSpPr>
          <p:spPr bwMode="auto">
            <a:xfrm>
              <a:off x="3671"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692" name="Rectangle 243"/>
            <p:cNvSpPr>
              <a:spLocks noChangeArrowheads="1"/>
            </p:cNvSpPr>
            <p:nvPr/>
          </p:nvSpPr>
          <p:spPr bwMode="auto">
            <a:xfrm>
              <a:off x="3751" y="3059"/>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693" name="Rectangle 244"/>
            <p:cNvSpPr>
              <a:spLocks noChangeArrowheads="1"/>
            </p:cNvSpPr>
            <p:nvPr/>
          </p:nvSpPr>
          <p:spPr bwMode="auto">
            <a:xfrm>
              <a:off x="3868"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694" name="Rectangle 245"/>
            <p:cNvSpPr>
              <a:spLocks noChangeArrowheads="1"/>
            </p:cNvSpPr>
            <p:nvPr/>
          </p:nvSpPr>
          <p:spPr bwMode="auto">
            <a:xfrm>
              <a:off x="4048"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95" name="Rectangle 246"/>
            <p:cNvSpPr>
              <a:spLocks noChangeArrowheads="1"/>
            </p:cNvSpPr>
            <p:nvPr/>
          </p:nvSpPr>
          <p:spPr bwMode="auto">
            <a:xfrm>
              <a:off x="4129"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96" name="Rectangle 247"/>
            <p:cNvSpPr>
              <a:spLocks noChangeArrowheads="1"/>
            </p:cNvSpPr>
            <p:nvPr/>
          </p:nvSpPr>
          <p:spPr bwMode="auto">
            <a:xfrm>
              <a:off x="4210"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97" name="Rectangle 248"/>
            <p:cNvSpPr>
              <a:spLocks noChangeArrowheads="1"/>
            </p:cNvSpPr>
            <p:nvPr/>
          </p:nvSpPr>
          <p:spPr bwMode="auto">
            <a:xfrm>
              <a:off x="4290"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98" name="Rectangle 249"/>
            <p:cNvSpPr>
              <a:spLocks noChangeArrowheads="1"/>
            </p:cNvSpPr>
            <p:nvPr/>
          </p:nvSpPr>
          <p:spPr bwMode="auto">
            <a:xfrm>
              <a:off x="4371"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699" name="Rectangle 250"/>
            <p:cNvSpPr>
              <a:spLocks noChangeArrowheads="1"/>
            </p:cNvSpPr>
            <p:nvPr/>
          </p:nvSpPr>
          <p:spPr bwMode="auto">
            <a:xfrm>
              <a:off x="4452" y="3059"/>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700" name="Rectangle 251"/>
            <p:cNvSpPr>
              <a:spLocks noChangeArrowheads="1"/>
            </p:cNvSpPr>
            <p:nvPr/>
          </p:nvSpPr>
          <p:spPr bwMode="auto">
            <a:xfrm>
              <a:off x="4533" y="3059"/>
              <a:ext cx="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a:t>
              </a:r>
              <a:endParaRPr lang="en-US" altLang="zh-CN" b="1">
                <a:solidFill>
                  <a:srgbClr val="0000CC"/>
                </a:solidFill>
                <a:latin typeface="Helvetica" pitchFamily="34" charset="0"/>
              </a:endParaRPr>
            </a:p>
          </p:txBody>
        </p:sp>
        <p:sp>
          <p:nvSpPr>
            <p:cNvPr id="366701" name="Rectangle 252"/>
            <p:cNvSpPr>
              <a:spLocks noChangeArrowheads="1"/>
            </p:cNvSpPr>
            <p:nvPr/>
          </p:nvSpPr>
          <p:spPr bwMode="auto">
            <a:xfrm>
              <a:off x="4614" y="3059"/>
              <a:ext cx="10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172.16.32.192/26</a:t>
              </a:r>
              <a:endParaRPr lang="en-US" altLang="zh-CN" b="1">
                <a:solidFill>
                  <a:srgbClr val="000000"/>
                </a:solidFill>
                <a:latin typeface="Helvetica" pitchFamily="34" charset="0"/>
              </a:endParaRPr>
            </a:p>
          </p:txBody>
        </p:sp>
        <p:sp>
          <p:nvSpPr>
            <p:cNvPr id="366702" name="Rectangle 253"/>
            <p:cNvSpPr>
              <a:spLocks noChangeArrowheads="1"/>
            </p:cNvSpPr>
            <p:nvPr/>
          </p:nvSpPr>
          <p:spPr bwMode="auto">
            <a:xfrm>
              <a:off x="1460"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703" name="Rectangle 254"/>
            <p:cNvSpPr>
              <a:spLocks noChangeArrowheads="1"/>
            </p:cNvSpPr>
            <p:nvPr/>
          </p:nvSpPr>
          <p:spPr bwMode="auto">
            <a:xfrm>
              <a:off x="1541"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7</a:t>
              </a:r>
              <a:endParaRPr lang="en-US" altLang="zh-CN" b="1">
                <a:solidFill>
                  <a:srgbClr val="000000"/>
                </a:solidFill>
                <a:latin typeface="Helvetica" pitchFamily="34" charset="0"/>
              </a:endParaRPr>
            </a:p>
          </p:txBody>
        </p:sp>
        <p:sp>
          <p:nvSpPr>
            <p:cNvPr id="366704" name="Rectangle 255"/>
            <p:cNvSpPr>
              <a:spLocks noChangeArrowheads="1"/>
            </p:cNvSpPr>
            <p:nvPr/>
          </p:nvSpPr>
          <p:spPr bwMode="auto">
            <a:xfrm>
              <a:off x="1622"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2</a:t>
              </a:r>
              <a:endParaRPr lang="en-US" altLang="zh-CN" b="1">
                <a:solidFill>
                  <a:srgbClr val="000000"/>
                </a:solidFill>
                <a:latin typeface="Helvetica" pitchFamily="34" charset="0"/>
              </a:endParaRPr>
            </a:p>
          </p:txBody>
        </p:sp>
        <p:sp>
          <p:nvSpPr>
            <p:cNvPr id="366705" name="Rectangle 256"/>
            <p:cNvSpPr>
              <a:spLocks noChangeArrowheads="1"/>
            </p:cNvSpPr>
            <p:nvPr/>
          </p:nvSpPr>
          <p:spPr bwMode="auto">
            <a:xfrm>
              <a:off x="2017" y="3238"/>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706" name="Rectangle 257"/>
            <p:cNvSpPr>
              <a:spLocks noChangeArrowheads="1"/>
            </p:cNvSpPr>
            <p:nvPr/>
          </p:nvSpPr>
          <p:spPr bwMode="auto">
            <a:xfrm>
              <a:off x="2449" y="3238"/>
              <a:ext cx="1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16</a:t>
              </a:r>
              <a:endParaRPr lang="en-US" altLang="zh-CN" b="1">
                <a:solidFill>
                  <a:srgbClr val="000000"/>
                </a:solidFill>
                <a:latin typeface="Helvetica" pitchFamily="34" charset="0"/>
              </a:endParaRPr>
            </a:p>
          </p:txBody>
        </p:sp>
        <p:sp>
          <p:nvSpPr>
            <p:cNvPr id="366707" name="Rectangle 258"/>
            <p:cNvSpPr>
              <a:spLocks noChangeArrowheads="1"/>
            </p:cNvSpPr>
            <p:nvPr/>
          </p:nvSpPr>
          <p:spPr bwMode="auto">
            <a:xfrm>
              <a:off x="2934" y="3238"/>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708" name="Rectangle 259"/>
            <p:cNvSpPr>
              <a:spLocks noChangeArrowheads="1"/>
            </p:cNvSpPr>
            <p:nvPr/>
          </p:nvSpPr>
          <p:spPr bwMode="auto">
            <a:xfrm>
              <a:off x="2970"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709" name="Rectangle 260"/>
            <p:cNvSpPr>
              <a:spLocks noChangeArrowheads="1"/>
            </p:cNvSpPr>
            <p:nvPr/>
          </p:nvSpPr>
          <p:spPr bwMode="auto">
            <a:xfrm>
              <a:off x="3051"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710" name="Rectangle 261"/>
            <p:cNvSpPr>
              <a:spLocks noChangeArrowheads="1"/>
            </p:cNvSpPr>
            <p:nvPr/>
          </p:nvSpPr>
          <p:spPr bwMode="auto">
            <a:xfrm>
              <a:off x="3131"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711" name="Rectangle 262"/>
            <p:cNvSpPr>
              <a:spLocks noChangeArrowheads="1"/>
            </p:cNvSpPr>
            <p:nvPr/>
          </p:nvSpPr>
          <p:spPr bwMode="auto">
            <a:xfrm>
              <a:off x="3212"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712" name="Rectangle 263"/>
            <p:cNvSpPr>
              <a:spLocks noChangeArrowheads="1"/>
            </p:cNvSpPr>
            <p:nvPr/>
          </p:nvSpPr>
          <p:spPr bwMode="auto">
            <a:xfrm>
              <a:off x="3428"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713" name="Rectangle 264"/>
            <p:cNvSpPr>
              <a:spLocks noChangeArrowheads="1"/>
            </p:cNvSpPr>
            <p:nvPr/>
          </p:nvSpPr>
          <p:spPr bwMode="auto">
            <a:xfrm>
              <a:off x="3509"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714" name="Rectangle 265"/>
            <p:cNvSpPr>
              <a:spLocks noChangeArrowheads="1"/>
            </p:cNvSpPr>
            <p:nvPr/>
          </p:nvSpPr>
          <p:spPr bwMode="auto">
            <a:xfrm>
              <a:off x="3590"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715" name="Rectangle 266"/>
            <p:cNvSpPr>
              <a:spLocks noChangeArrowheads="1"/>
            </p:cNvSpPr>
            <p:nvPr/>
          </p:nvSpPr>
          <p:spPr bwMode="auto">
            <a:xfrm>
              <a:off x="3671"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716" name="Rectangle 267"/>
            <p:cNvSpPr>
              <a:spLocks noChangeArrowheads="1"/>
            </p:cNvSpPr>
            <p:nvPr/>
          </p:nvSpPr>
          <p:spPr bwMode="auto">
            <a:xfrm>
              <a:off x="3751" y="3238"/>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a:t>
              </a:r>
              <a:endParaRPr lang="en-US" altLang="zh-CN" b="1">
                <a:solidFill>
                  <a:srgbClr val="000000"/>
                </a:solidFill>
                <a:latin typeface="Helvetica" pitchFamily="34" charset="0"/>
              </a:endParaRPr>
            </a:p>
          </p:txBody>
        </p:sp>
        <p:sp>
          <p:nvSpPr>
            <p:cNvPr id="366717" name="Rectangle 268"/>
            <p:cNvSpPr>
              <a:spLocks noChangeArrowheads="1"/>
            </p:cNvSpPr>
            <p:nvPr/>
          </p:nvSpPr>
          <p:spPr bwMode="auto">
            <a:xfrm>
              <a:off x="3787"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718" name="Rectangle 269"/>
            <p:cNvSpPr>
              <a:spLocks noChangeArrowheads="1"/>
            </p:cNvSpPr>
            <p:nvPr/>
          </p:nvSpPr>
          <p:spPr bwMode="auto">
            <a:xfrm>
              <a:off x="3868"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0</a:t>
              </a:r>
              <a:endParaRPr lang="en-US" altLang="zh-CN" b="1">
                <a:solidFill>
                  <a:srgbClr val="000000"/>
                </a:solidFill>
                <a:latin typeface="Helvetica" pitchFamily="34" charset="0"/>
              </a:endParaRPr>
            </a:p>
          </p:txBody>
        </p:sp>
        <p:sp>
          <p:nvSpPr>
            <p:cNvPr id="366719" name="Rectangle 270"/>
            <p:cNvSpPr>
              <a:spLocks noChangeArrowheads="1"/>
            </p:cNvSpPr>
            <p:nvPr/>
          </p:nvSpPr>
          <p:spPr bwMode="auto">
            <a:xfrm>
              <a:off x="4048"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720" name="Rectangle 271"/>
            <p:cNvSpPr>
              <a:spLocks noChangeArrowheads="1"/>
            </p:cNvSpPr>
            <p:nvPr/>
          </p:nvSpPr>
          <p:spPr bwMode="auto">
            <a:xfrm>
              <a:off x="4129"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721" name="Rectangle 272"/>
            <p:cNvSpPr>
              <a:spLocks noChangeArrowheads="1"/>
            </p:cNvSpPr>
            <p:nvPr/>
          </p:nvSpPr>
          <p:spPr bwMode="auto">
            <a:xfrm>
              <a:off x="4210"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722" name="Rectangle 273"/>
            <p:cNvSpPr>
              <a:spLocks noChangeArrowheads="1"/>
            </p:cNvSpPr>
            <p:nvPr/>
          </p:nvSpPr>
          <p:spPr bwMode="auto">
            <a:xfrm>
              <a:off x="4290"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723" name="Rectangle 274"/>
            <p:cNvSpPr>
              <a:spLocks noChangeArrowheads="1"/>
            </p:cNvSpPr>
            <p:nvPr/>
          </p:nvSpPr>
          <p:spPr bwMode="auto">
            <a:xfrm>
              <a:off x="4371"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724" name="Rectangle 275"/>
            <p:cNvSpPr>
              <a:spLocks noChangeArrowheads="1"/>
            </p:cNvSpPr>
            <p:nvPr/>
          </p:nvSpPr>
          <p:spPr bwMode="auto">
            <a:xfrm>
              <a:off x="4452" y="323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0</a:t>
              </a:r>
              <a:endParaRPr lang="en-US" altLang="zh-CN" b="1">
                <a:solidFill>
                  <a:srgbClr val="0000CC"/>
                </a:solidFill>
                <a:latin typeface="Helvetica" pitchFamily="34" charset="0"/>
              </a:endParaRPr>
            </a:p>
          </p:txBody>
        </p:sp>
        <p:sp>
          <p:nvSpPr>
            <p:cNvPr id="366725" name="Rectangle 276"/>
            <p:cNvSpPr>
              <a:spLocks noChangeArrowheads="1"/>
            </p:cNvSpPr>
            <p:nvPr/>
          </p:nvSpPr>
          <p:spPr bwMode="auto">
            <a:xfrm>
              <a:off x="4533" y="3238"/>
              <a:ext cx="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CC"/>
                  </a:solidFill>
                  <a:latin typeface="Helvetica" pitchFamily="34" charset="0"/>
                </a:rPr>
                <a:t>=</a:t>
              </a:r>
              <a:endParaRPr lang="en-US" altLang="zh-CN" b="1">
                <a:solidFill>
                  <a:srgbClr val="0000CC"/>
                </a:solidFill>
                <a:latin typeface="Helvetica" pitchFamily="34" charset="0"/>
              </a:endParaRPr>
            </a:p>
          </p:txBody>
        </p:sp>
        <p:sp>
          <p:nvSpPr>
            <p:cNvPr id="366726" name="Rectangle 277"/>
            <p:cNvSpPr>
              <a:spLocks noChangeArrowheads="1"/>
            </p:cNvSpPr>
            <p:nvPr/>
          </p:nvSpPr>
          <p:spPr bwMode="auto">
            <a:xfrm>
              <a:off x="4614" y="3238"/>
              <a:ext cx="89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172.16.33.0/26</a:t>
              </a:r>
              <a:endParaRPr lang="en-US" altLang="zh-CN" b="1">
                <a:solidFill>
                  <a:srgbClr val="000000"/>
                </a:solidFill>
                <a:latin typeface="Helvetica" pitchFamily="34" charset="0"/>
              </a:endParaRPr>
            </a:p>
          </p:txBody>
        </p:sp>
        <p:sp>
          <p:nvSpPr>
            <p:cNvPr id="366727" name="Rectangle 278"/>
            <p:cNvSpPr>
              <a:spLocks noChangeArrowheads="1"/>
            </p:cNvSpPr>
            <p:nvPr/>
          </p:nvSpPr>
          <p:spPr bwMode="auto">
            <a:xfrm>
              <a:off x="1688" y="3428"/>
              <a:ext cx="926" cy="23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48" tIns="51774" rIns="103548" bIns="51774">
              <a:spAutoFit/>
            </a:bodyPr>
            <a:lstStyle/>
            <a:p>
              <a:pPr defTabSz="1028700" eaLnBrk="0" hangingPunct="0">
                <a:spcBef>
                  <a:spcPct val="50000"/>
                </a:spcBef>
                <a:buFontTx/>
                <a:buNone/>
              </a:pPr>
              <a:r>
                <a:rPr lang="zh-CN" altLang="en-US" b="1">
                  <a:solidFill>
                    <a:srgbClr val="000000"/>
                  </a:solidFill>
                  <a:latin typeface="Helvetica" pitchFamily="34" charset="0"/>
                </a:rPr>
                <a:t>主类网络</a:t>
              </a:r>
              <a:endParaRPr lang="zh-CN" altLang="en-US" b="1">
                <a:solidFill>
                  <a:srgbClr val="000000"/>
                </a:solidFill>
                <a:latin typeface="Helvetica" pitchFamily="34" charset="0"/>
              </a:endParaRPr>
            </a:p>
          </p:txBody>
        </p:sp>
        <p:sp>
          <p:nvSpPr>
            <p:cNvPr id="366728" name="Rectangle 279"/>
            <p:cNvSpPr>
              <a:spLocks noChangeArrowheads="1"/>
            </p:cNvSpPr>
            <p:nvPr/>
          </p:nvSpPr>
          <p:spPr bwMode="auto">
            <a:xfrm>
              <a:off x="2839" y="3428"/>
              <a:ext cx="927" cy="23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48" tIns="51774" rIns="103548" bIns="51774">
              <a:spAutoFit/>
            </a:bodyPr>
            <a:lstStyle/>
            <a:p>
              <a:pPr defTabSz="1028700" eaLnBrk="0" hangingPunct="0">
                <a:spcBef>
                  <a:spcPct val="50000"/>
                </a:spcBef>
                <a:buFontTx/>
                <a:buNone/>
              </a:pPr>
              <a:r>
                <a:rPr lang="zh-CN" altLang="en-US" b="1">
                  <a:solidFill>
                    <a:srgbClr val="000000"/>
                  </a:solidFill>
                  <a:latin typeface="Helvetica" pitchFamily="34" charset="0"/>
                </a:rPr>
                <a:t>子网</a:t>
              </a:r>
              <a:endParaRPr lang="zh-CN" altLang="en-US" b="1">
                <a:solidFill>
                  <a:srgbClr val="000000"/>
                </a:solidFill>
                <a:latin typeface="Helvetica" pitchFamily="34" charset="0"/>
              </a:endParaRPr>
            </a:p>
          </p:txBody>
        </p:sp>
        <p:sp>
          <p:nvSpPr>
            <p:cNvPr id="366729" name="Rectangle 280"/>
            <p:cNvSpPr>
              <a:spLocks noChangeArrowheads="1"/>
            </p:cNvSpPr>
            <p:nvPr/>
          </p:nvSpPr>
          <p:spPr bwMode="auto">
            <a:xfrm>
              <a:off x="3433" y="3428"/>
              <a:ext cx="927" cy="4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48" tIns="51774" rIns="103548" bIns="51774">
              <a:spAutoFit/>
            </a:bodyPr>
            <a:lstStyle/>
            <a:p>
              <a:pPr defTabSz="1028700" eaLnBrk="0" hangingPunct="0">
                <a:spcBef>
                  <a:spcPct val="50000"/>
                </a:spcBef>
                <a:buFontTx/>
                <a:buNone/>
              </a:pPr>
              <a:r>
                <a:rPr lang="en-US" altLang="zh-CN" b="1">
                  <a:solidFill>
                    <a:srgbClr val="000000"/>
                  </a:solidFill>
                  <a:latin typeface="Helvetica" pitchFamily="34" charset="0"/>
                </a:rPr>
                <a:t>VLSM</a:t>
              </a:r>
              <a:br>
                <a:rPr lang="en-US" altLang="zh-CN" b="1">
                  <a:solidFill>
                    <a:srgbClr val="000000"/>
                  </a:solidFill>
                  <a:latin typeface="Helvetica" pitchFamily="34" charset="0"/>
                </a:rPr>
              </a:br>
              <a:r>
                <a:rPr lang="zh-CN" altLang="en-US" b="1">
                  <a:solidFill>
                    <a:srgbClr val="000000"/>
                  </a:solidFill>
                  <a:latin typeface="Helvetica" pitchFamily="34" charset="0"/>
                </a:rPr>
                <a:t>子网</a:t>
              </a:r>
              <a:endParaRPr lang="zh-CN" altLang="en-US" b="1">
                <a:solidFill>
                  <a:srgbClr val="000000"/>
                </a:solidFill>
                <a:latin typeface="Helvetica" pitchFamily="34" charset="0"/>
              </a:endParaRPr>
            </a:p>
          </p:txBody>
        </p:sp>
        <p:sp>
          <p:nvSpPr>
            <p:cNvPr id="366730" name="Rectangle 281"/>
            <p:cNvSpPr>
              <a:spLocks noChangeArrowheads="1"/>
            </p:cNvSpPr>
            <p:nvPr/>
          </p:nvSpPr>
          <p:spPr bwMode="auto">
            <a:xfrm>
              <a:off x="4117" y="3428"/>
              <a:ext cx="927" cy="23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48" tIns="51774" rIns="103548" bIns="51774">
              <a:spAutoFit/>
            </a:bodyPr>
            <a:lstStyle/>
            <a:p>
              <a:pPr defTabSz="1028700" eaLnBrk="0" hangingPunct="0">
                <a:spcBef>
                  <a:spcPct val="50000"/>
                </a:spcBef>
                <a:buFontTx/>
                <a:buNone/>
              </a:pPr>
              <a:r>
                <a:rPr lang="zh-CN" altLang="en-US" b="1">
                  <a:solidFill>
                    <a:srgbClr val="000000"/>
                  </a:solidFill>
                  <a:latin typeface="Helvetica" pitchFamily="34" charset="0"/>
                </a:rPr>
                <a:t>主机</a:t>
              </a:r>
              <a:endParaRPr lang="zh-CN" altLang="en-US" b="1">
                <a:solidFill>
                  <a:srgbClr val="000000"/>
                </a:solidFill>
                <a:latin typeface="Helvetica" pitchFamily="34" charset="0"/>
              </a:endParaRPr>
            </a:p>
          </p:txBody>
        </p:sp>
        <p:sp>
          <p:nvSpPr>
            <p:cNvPr id="366731" name="Rectangle 282"/>
            <p:cNvSpPr>
              <a:spLocks noChangeArrowheads="1"/>
            </p:cNvSpPr>
            <p:nvPr/>
          </p:nvSpPr>
          <p:spPr bwMode="auto">
            <a:xfrm>
              <a:off x="3792" y="3063"/>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dirty="0">
                  <a:solidFill>
                    <a:srgbClr val="000000"/>
                  </a:solidFill>
                  <a:latin typeface="Helvetica" pitchFamily="34" charset="0"/>
                </a:rPr>
                <a:t>1</a:t>
              </a:r>
              <a:endParaRPr lang="en-US" altLang="zh-CN" b="1" dirty="0">
                <a:solidFill>
                  <a:srgbClr val="000000"/>
                </a:solidFill>
                <a:latin typeface="Helvetica" pitchFamily="34" charset="0"/>
              </a:endParaRPr>
            </a:p>
          </p:txBody>
        </p:sp>
        <p:sp>
          <p:nvSpPr>
            <p:cNvPr id="366732" name="Rectangle 283"/>
            <p:cNvSpPr>
              <a:spLocks noChangeArrowheads="1"/>
            </p:cNvSpPr>
            <p:nvPr/>
          </p:nvSpPr>
          <p:spPr bwMode="auto">
            <a:xfrm>
              <a:off x="336" y="2679"/>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buFontTx/>
                <a:buNone/>
              </a:pPr>
              <a:r>
                <a:rPr lang="zh-CN" altLang="en-US" b="1">
                  <a:solidFill>
                    <a:srgbClr val="000000"/>
                  </a:solidFill>
                  <a:latin typeface="Helvetica" pitchFamily="34" charset="0"/>
                </a:rPr>
                <a:t> 子网</a:t>
              </a:r>
              <a:r>
                <a:rPr lang="en-US" altLang="zh-CN" b="1">
                  <a:solidFill>
                    <a:srgbClr val="000000"/>
                  </a:solidFill>
                  <a:latin typeface="Helvetica" pitchFamily="34" charset="0"/>
                </a:rPr>
                <a:t>2:</a:t>
              </a:r>
              <a:endParaRPr lang="en-US" altLang="zh-CN" b="1">
                <a:solidFill>
                  <a:srgbClr val="000000"/>
                </a:solidFill>
                <a:latin typeface="Helvetica" pitchFamily="34" charset="0"/>
              </a:endParaRPr>
            </a:p>
          </p:txBody>
        </p:sp>
        <p:sp>
          <p:nvSpPr>
            <p:cNvPr id="366733" name="Rectangle 284"/>
            <p:cNvSpPr>
              <a:spLocks noChangeArrowheads="1"/>
            </p:cNvSpPr>
            <p:nvPr/>
          </p:nvSpPr>
          <p:spPr bwMode="auto">
            <a:xfrm>
              <a:off x="384" y="2871"/>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buFontTx/>
                <a:buNone/>
              </a:pPr>
              <a:r>
                <a:rPr lang="zh-CN" altLang="en-US" b="1">
                  <a:solidFill>
                    <a:srgbClr val="000000"/>
                  </a:solidFill>
                  <a:latin typeface="Helvetica" pitchFamily="34" charset="0"/>
                </a:rPr>
                <a:t>子网</a:t>
              </a:r>
              <a:r>
                <a:rPr lang="en-US" altLang="zh-CN" b="1">
                  <a:solidFill>
                    <a:srgbClr val="000000"/>
                  </a:solidFill>
                  <a:latin typeface="Helvetica" pitchFamily="34" charset="0"/>
                </a:rPr>
                <a:t>3:</a:t>
              </a:r>
              <a:endParaRPr lang="en-US" altLang="zh-CN" b="1">
                <a:solidFill>
                  <a:srgbClr val="000000"/>
                </a:solidFill>
                <a:latin typeface="Helvetica" pitchFamily="34" charset="0"/>
              </a:endParaRPr>
            </a:p>
          </p:txBody>
        </p:sp>
        <p:sp>
          <p:nvSpPr>
            <p:cNvPr id="366734" name="Rectangle 285"/>
            <p:cNvSpPr>
              <a:spLocks noChangeArrowheads="1"/>
            </p:cNvSpPr>
            <p:nvPr/>
          </p:nvSpPr>
          <p:spPr bwMode="auto">
            <a:xfrm>
              <a:off x="384" y="3063"/>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buFontTx/>
                <a:buNone/>
              </a:pPr>
              <a:r>
                <a:rPr lang="zh-CN" altLang="en-US" b="1">
                  <a:solidFill>
                    <a:srgbClr val="000000"/>
                  </a:solidFill>
                  <a:latin typeface="Helvetica" pitchFamily="34" charset="0"/>
                </a:rPr>
                <a:t>子网</a:t>
              </a:r>
              <a:r>
                <a:rPr lang="en-US" altLang="zh-CN" b="1">
                  <a:solidFill>
                    <a:srgbClr val="000000"/>
                  </a:solidFill>
                  <a:latin typeface="Helvetica" pitchFamily="34" charset="0"/>
                </a:rPr>
                <a:t>4:</a:t>
              </a:r>
              <a:endParaRPr lang="en-US" altLang="zh-CN" b="1">
                <a:solidFill>
                  <a:srgbClr val="000000"/>
                </a:solidFill>
                <a:latin typeface="Helvetica" pitchFamily="34" charset="0"/>
              </a:endParaRPr>
            </a:p>
          </p:txBody>
        </p:sp>
        <p:sp>
          <p:nvSpPr>
            <p:cNvPr id="366735" name="Rectangle 286"/>
            <p:cNvSpPr>
              <a:spLocks noChangeArrowheads="1"/>
            </p:cNvSpPr>
            <p:nvPr/>
          </p:nvSpPr>
          <p:spPr bwMode="auto">
            <a:xfrm>
              <a:off x="384" y="3255"/>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buFontTx/>
                <a:buNone/>
              </a:pPr>
              <a:r>
                <a:rPr lang="zh-CN" altLang="en-US" b="1">
                  <a:solidFill>
                    <a:srgbClr val="000000"/>
                  </a:solidFill>
                  <a:latin typeface="Helvetica" pitchFamily="34" charset="0"/>
                </a:rPr>
                <a:t>子网</a:t>
              </a:r>
              <a:r>
                <a:rPr lang="en-US" altLang="zh-CN" b="1">
                  <a:solidFill>
                    <a:srgbClr val="000000"/>
                  </a:solidFill>
                  <a:latin typeface="Helvetica" pitchFamily="34" charset="0"/>
                </a:rPr>
                <a:t>5:</a:t>
              </a:r>
              <a:endParaRPr lang="en-US" altLang="zh-CN" b="1">
                <a:solidFill>
                  <a:srgbClr val="000000"/>
                </a:solidFill>
                <a:latin typeface="Helvetica" pitchFamily="34" charset="0"/>
              </a:endParaRPr>
            </a:p>
          </p:txBody>
        </p:sp>
        <p:sp>
          <p:nvSpPr>
            <p:cNvPr id="366736" name="Rectangle 287"/>
            <p:cNvSpPr>
              <a:spLocks noChangeArrowheads="1"/>
            </p:cNvSpPr>
            <p:nvPr/>
          </p:nvSpPr>
          <p:spPr bwMode="auto">
            <a:xfrm>
              <a:off x="1456" y="252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a:t>
              </a:r>
              <a:endParaRPr lang="en-US" altLang="zh-CN" b="1">
                <a:solidFill>
                  <a:srgbClr val="000000"/>
                </a:solidFill>
                <a:latin typeface="Helvetica" pitchFamily="34" charset="0"/>
              </a:endParaRPr>
            </a:p>
          </p:txBody>
        </p:sp>
        <p:sp>
          <p:nvSpPr>
            <p:cNvPr id="366737" name="Rectangle 288"/>
            <p:cNvSpPr>
              <a:spLocks noChangeArrowheads="1"/>
            </p:cNvSpPr>
            <p:nvPr/>
          </p:nvSpPr>
          <p:spPr bwMode="auto">
            <a:xfrm>
              <a:off x="1552" y="252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7</a:t>
              </a:r>
              <a:endParaRPr lang="en-US" altLang="zh-CN" b="1">
                <a:solidFill>
                  <a:srgbClr val="000000"/>
                </a:solidFill>
                <a:latin typeface="Helvetica" pitchFamily="34" charset="0"/>
              </a:endParaRPr>
            </a:p>
          </p:txBody>
        </p:sp>
        <p:sp>
          <p:nvSpPr>
            <p:cNvPr id="366738" name="Rectangle 289"/>
            <p:cNvSpPr>
              <a:spLocks noChangeArrowheads="1"/>
            </p:cNvSpPr>
            <p:nvPr/>
          </p:nvSpPr>
          <p:spPr bwMode="auto">
            <a:xfrm>
              <a:off x="1632" y="2521"/>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2</a:t>
              </a:r>
              <a:endParaRPr lang="en-US" altLang="zh-CN" b="1">
                <a:solidFill>
                  <a:srgbClr val="000000"/>
                </a:solidFill>
                <a:latin typeface="Helvetica" pitchFamily="34" charset="0"/>
              </a:endParaRPr>
            </a:p>
          </p:txBody>
        </p:sp>
        <p:sp>
          <p:nvSpPr>
            <p:cNvPr id="366739" name="Rectangle 290"/>
            <p:cNvSpPr>
              <a:spLocks noChangeArrowheads="1"/>
            </p:cNvSpPr>
            <p:nvPr/>
          </p:nvSpPr>
          <p:spPr bwMode="auto">
            <a:xfrm>
              <a:off x="2448" y="2521"/>
              <a:ext cx="1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buFontTx/>
                <a:buNone/>
              </a:pPr>
              <a:r>
                <a:rPr lang="en-US" altLang="zh-CN" b="1">
                  <a:solidFill>
                    <a:srgbClr val="000000"/>
                  </a:solidFill>
                  <a:latin typeface="Helvetica" pitchFamily="34" charset="0"/>
                </a:rPr>
                <a:t>16</a:t>
              </a:r>
              <a:endParaRPr lang="en-US" altLang="zh-CN" b="1">
                <a:solidFill>
                  <a:srgbClr val="000000"/>
                </a:solidFill>
                <a:latin typeface="Helvetica" pitchFamily="34" charset="0"/>
              </a:endParaRPr>
            </a:p>
          </p:txBody>
        </p:sp>
      </p:grpSp>
      <p:sp>
        <p:nvSpPr>
          <p:cNvPr id="366597" name="Text Box 291"/>
          <p:cNvSpPr txBox="1">
            <a:spLocks noChangeArrowheads="1"/>
          </p:cNvSpPr>
          <p:nvPr/>
        </p:nvSpPr>
        <p:spPr bwMode="auto">
          <a:xfrm>
            <a:off x="1202135" y="1124744"/>
            <a:ext cx="7924800" cy="155106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solidFill>
                  <a:srgbClr val="000000"/>
                </a:solidFill>
                <a:latin typeface="Times New Roman" panose="02020603050405020304" pitchFamily="18" charset="0"/>
              </a:rPr>
              <a:t>将</a:t>
            </a:r>
            <a:r>
              <a:rPr lang="en-US" altLang="zh-CN" sz="2400" b="1" dirty="0">
                <a:solidFill>
                  <a:srgbClr val="000000"/>
                </a:solidFill>
                <a:latin typeface="Times New Roman" panose="02020603050405020304" pitchFamily="18" charset="0"/>
              </a:rPr>
              <a:t>172.16.32.0/20</a:t>
            </a:r>
            <a:r>
              <a:rPr lang="zh-CN" altLang="en-US" sz="2400" b="1" dirty="0">
                <a:solidFill>
                  <a:srgbClr val="000000"/>
                </a:solidFill>
                <a:latin typeface="Times New Roman" panose="02020603050405020304" pitchFamily="18" charset="0"/>
              </a:rPr>
              <a:t>分为四个网段，每个网段</a:t>
            </a:r>
            <a:r>
              <a:rPr lang="en-US" altLang="zh-CN" sz="2400" b="1" dirty="0">
                <a:solidFill>
                  <a:srgbClr val="000000"/>
                </a:solidFill>
                <a:latin typeface="Times New Roman" panose="02020603050405020304" pitchFamily="18" charset="0"/>
              </a:rPr>
              <a:t>50</a:t>
            </a:r>
            <a:r>
              <a:rPr lang="zh-CN" altLang="en-US" sz="2400" b="1" dirty="0">
                <a:solidFill>
                  <a:srgbClr val="000000"/>
                </a:solidFill>
                <a:latin typeface="Times New Roman" panose="02020603050405020304" pitchFamily="18" charset="0"/>
              </a:rPr>
              <a:t>个主机地址</a:t>
            </a:r>
            <a:endParaRPr lang="en-US" altLang="zh-CN" sz="2400" b="1" dirty="0">
              <a:solidFill>
                <a:srgbClr val="000000"/>
              </a:solidFill>
              <a:latin typeface="Times New Roman" panose="02020603050405020304" pitchFamily="18" charset="0"/>
            </a:endParaRPr>
          </a:p>
          <a:p>
            <a:pPr eaLnBrk="1" hangingPunct="1">
              <a:spcBef>
                <a:spcPct val="50000"/>
              </a:spcBef>
              <a:buFontTx/>
              <a:buNone/>
            </a:pPr>
            <a:r>
              <a:rPr lang="zh-CN" altLang="en-US" sz="2400" b="1" dirty="0">
                <a:solidFill>
                  <a:srgbClr val="000000"/>
                </a:solidFill>
                <a:latin typeface="Times New Roman" panose="02020603050405020304" pitchFamily="18" charset="0"/>
              </a:rPr>
              <a:t>解题步骤：</a:t>
            </a:r>
            <a:endParaRPr lang="en-US" altLang="zh-CN" sz="2400" b="1" dirty="0">
              <a:solidFill>
                <a:srgbClr val="000000"/>
              </a:solidFill>
              <a:latin typeface="Times New Roman" panose="02020603050405020304" pitchFamily="18" charset="0"/>
            </a:endParaRPr>
          </a:p>
          <a:p>
            <a:pPr eaLnBrk="1" hangingPunct="1">
              <a:spcBef>
                <a:spcPct val="50000"/>
              </a:spcBef>
              <a:buFontTx/>
              <a:buNone/>
            </a:pPr>
            <a:r>
              <a:rPr lang="zh-CN" altLang="en-US" sz="2400" b="1" dirty="0">
                <a:solidFill>
                  <a:srgbClr val="000000"/>
                </a:solidFill>
                <a:latin typeface="Times New Roman" panose="02020603050405020304" pitchFamily="18" charset="0"/>
              </a:rPr>
              <a:t>确定主机位：</a:t>
            </a:r>
            <a:r>
              <a:rPr lang="en-US" altLang="zh-CN" sz="2400" b="1" dirty="0">
                <a:solidFill>
                  <a:srgbClr val="000000"/>
                </a:solidFill>
                <a:latin typeface="Times New Roman" panose="02020603050405020304" pitchFamily="18" charset="0"/>
              </a:rPr>
              <a:t>2</a:t>
            </a:r>
            <a:r>
              <a:rPr lang="en-US" altLang="zh-CN" sz="2400" b="1" baseline="30000" dirty="0">
                <a:solidFill>
                  <a:srgbClr val="000000"/>
                </a:solidFill>
                <a:latin typeface="Times New Roman" panose="02020603050405020304" pitchFamily="18" charset="0"/>
              </a:rPr>
              <a:t>N</a:t>
            </a:r>
            <a:r>
              <a:rPr lang="en-US" altLang="zh-CN" sz="2400" b="1" dirty="0">
                <a:solidFill>
                  <a:srgbClr val="000000"/>
                </a:solidFill>
                <a:latin typeface="Times New Roman" panose="02020603050405020304" pitchFamily="18" charset="0"/>
              </a:rPr>
              <a:t>-2</a:t>
            </a:r>
            <a:r>
              <a:rPr lang="en-US" altLang="zh-CN" sz="2400" b="1" dirty="0">
                <a:solidFill>
                  <a:srgbClr val="000000"/>
                </a:solidFill>
                <a:latin typeface="Times New Roman" panose="02020603050405020304" pitchFamily="18" charset="0"/>
                <a:cs typeface="Times New Roman" panose="02020603050405020304" pitchFamily="18" charset="0"/>
              </a:rPr>
              <a:t>≥50   </a:t>
            </a:r>
            <a:r>
              <a:rPr lang="en-US" altLang="zh-CN" sz="24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N(</a:t>
            </a:r>
            <a:r>
              <a:rPr lang="zh-CN" altLang="en-US" sz="24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主机位</a:t>
            </a:r>
            <a:r>
              <a:rPr lang="en-US" altLang="zh-CN" sz="24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sz="24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6</a:t>
            </a:r>
            <a:r>
              <a:rPr lang="en-US" altLang="zh-CN" sz="2400" b="1" dirty="0">
                <a:solidFill>
                  <a:srgbClr val="000000"/>
                </a:solidFill>
                <a:latin typeface="Tahoma" panose="020B0604030504040204" pitchFamily="34" charset="0"/>
              </a:rPr>
              <a:t> </a:t>
            </a:r>
            <a:r>
              <a:rPr lang="en-US" altLang="zh-CN" sz="2400" b="1" dirty="0">
                <a:solidFill>
                  <a:srgbClr val="000000"/>
                </a:solidFill>
                <a:latin typeface="Tahoma" panose="020B0604030504040204" pitchFamily="34" charset="0"/>
                <a:sym typeface="Wingdings" panose="05000000000000000000" pitchFamily="2" charset="2"/>
              </a:rPr>
              <a:t> </a:t>
            </a:r>
            <a:r>
              <a:rPr lang="zh-CN" altLang="en-US" sz="2400" b="1" dirty="0">
                <a:solidFill>
                  <a:srgbClr val="000000"/>
                </a:solidFill>
                <a:latin typeface="Tahoma" panose="020B0604030504040204" pitchFamily="34" charset="0"/>
                <a:sym typeface="Wingdings" panose="05000000000000000000" pitchFamily="2" charset="2"/>
              </a:rPr>
              <a:t>网络位</a:t>
            </a:r>
            <a:r>
              <a:rPr lang="en-US" altLang="zh-CN" sz="2400" b="1" dirty="0">
                <a:solidFill>
                  <a:srgbClr val="000000"/>
                </a:solidFill>
                <a:latin typeface="Times New Roman" panose="02020603050405020304" pitchFamily="18" charset="0"/>
                <a:sym typeface="Wingdings" panose="05000000000000000000" pitchFamily="2" charset="2"/>
              </a:rPr>
              <a:t>26</a:t>
            </a:r>
            <a:endParaRPr lang="en-US" altLang="zh-CN" sz="2400" b="1" dirty="0">
              <a:solidFill>
                <a:srgbClr val="000000"/>
              </a:solidFill>
              <a:latin typeface="Times New Roman" panose="02020603050405020304" pitchFamily="18" charset="0"/>
              <a:sym typeface="Wingdings" panose="05000000000000000000" pitchFamily="2" charset="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57524"/>
                                        </p:tgtEl>
                                        <p:attrNameLst>
                                          <p:attrName>style.visibility</p:attrName>
                                        </p:attrNameLst>
                                      </p:cBhvr>
                                      <p:to>
                                        <p:strVal val="visible"/>
                                      </p:to>
                                    </p:set>
                                    <p:animEffect transition="in" filter="blinds(vertical)">
                                      <p:cBhvr>
                                        <p:cTn id="7" dur="500"/>
                                        <p:tgtEl>
                                          <p:spTgt spid="35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2"/>
          <p:cNvSpPr>
            <a:spLocks noGrp="1" noChangeArrowheads="1"/>
          </p:cNvSpPr>
          <p:nvPr>
            <p:ph type="title"/>
          </p:nvPr>
        </p:nvSpPr>
        <p:spPr/>
        <p:txBody>
          <a:bodyPr/>
          <a:lstStyle/>
          <a:p>
            <a:pPr eaLnBrk="1" hangingPunct="1"/>
            <a:r>
              <a:rPr lang="zh-CN" altLang="en-US" dirty="0"/>
              <a:t>练习</a:t>
            </a:r>
            <a:r>
              <a:rPr lang="en-US" altLang="zh-CN" dirty="0"/>
              <a:t>VLSM</a:t>
            </a:r>
            <a:endParaRPr lang="zh-CN" altLang="en-US" dirty="0"/>
          </a:p>
        </p:txBody>
      </p:sp>
      <p:grpSp>
        <p:nvGrpSpPr>
          <p:cNvPr id="369668" name="Group 44"/>
          <p:cNvGrpSpPr/>
          <p:nvPr/>
        </p:nvGrpSpPr>
        <p:grpSpPr bwMode="auto">
          <a:xfrm>
            <a:off x="1313921" y="3111500"/>
            <a:ext cx="8007350" cy="2514600"/>
            <a:chOff x="528" y="1440"/>
            <a:chExt cx="4656" cy="1584"/>
          </a:xfrm>
        </p:grpSpPr>
        <p:grpSp>
          <p:nvGrpSpPr>
            <p:cNvPr id="369677" name="Group 45"/>
            <p:cNvGrpSpPr/>
            <p:nvPr/>
          </p:nvGrpSpPr>
          <p:grpSpPr bwMode="auto">
            <a:xfrm>
              <a:off x="863" y="1687"/>
              <a:ext cx="3890" cy="329"/>
              <a:chOff x="863" y="1687"/>
              <a:chExt cx="3890" cy="329"/>
            </a:xfrm>
          </p:grpSpPr>
          <p:sp>
            <p:nvSpPr>
              <p:cNvPr id="369702" name="Line 46"/>
              <p:cNvSpPr>
                <a:spLocks noChangeShapeType="1"/>
              </p:cNvSpPr>
              <p:nvPr/>
            </p:nvSpPr>
            <p:spPr bwMode="auto">
              <a:xfrm>
                <a:off x="1104" y="1824"/>
                <a:ext cx="3360"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69703" name="Picture 4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3" y="1687"/>
                <a:ext cx="433" cy="32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704" name="Picture 4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28" y="1687"/>
                <a:ext cx="433" cy="32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705" name="Picture 4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43" y="1687"/>
                <a:ext cx="433" cy="32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706" name="Picture 5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59" y="1687"/>
                <a:ext cx="433" cy="32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707"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0" y="1687"/>
                <a:ext cx="433" cy="32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69678" name="Text Box 52"/>
            <p:cNvSpPr txBox="1">
              <a:spLocks noChangeArrowheads="1"/>
            </p:cNvSpPr>
            <p:nvPr/>
          </p:nvSpPr>
          <p:spPr bwMode="auto">
            <a:xfrm>
              <a:off x="912" y="1440"/>
              <a:ext cx="384"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rPr>
                <a:t>A</a:t>
              </a:r>
              <a:endParaRPr kumimoji="1" lang="en-US" altLang="zh-CN" sz="2400">
                <a:solidFill>
                  <a:srgbClr val="000000"/>
                </a:solidFill>
                <a:latin typeface="Times New Roman" panose="02020603050405020304" pitchFamily="18" charset="0"/>
              </a:endParaRPr>
            </a:p>
          </p:txBody>
        </p:sp>
        <p:sp>
          <p:nvSpPr>
            <p:cNvPr id="369679" name="Text Box 53"/>
            <p:cNvSpPr txBox="1">
              <a:spLocks noChangeArrowheads="1"/>
            </p:cNvSpPr>
            <p:nvPr/>
          </p:nvSpPr>
          <p:spPr bwMode="auto">
            <a:xfrm>
              <a:off x="1824" y="1440"/>
              <a:ext cx="384"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rPr>
                <a:t>B</a:t>
              </a:r>
              <a:endParaRPr kumimoji="1" lang="en-US" altLang="zh-CN" sz="2400">
                <a:solidFill>
                  <a:srgbClr val="000000"/>
                </a:solidFill>
                <a:latin typeface="Times New Roman" panose="02020603050405020304" pitchFamily="18" charset="0"/>
              </a:endParaRPr>
            </a:p>
          </p:txBody>
        </p:sp>
        <p:sp>
          <p:nvSpPr>
            <p:cNvPr id="369680" name="Text Box 54"/>
            <p:cNvSpPr txBox="1">
              <a:spLocks noChangeArrowheads="1"/>
            </p:cNvSpPr>
            <p:nvPr/>
          </p:nvSpPr>
          <p:spPr bwMode="auto">
            <a:xfrm>
              <a:off x="2592" y="1440"/>
              <a:ext cx="384"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rPr>
                <a:t>C</a:t>
              </a:r>
              <a:endParaRPr kumimoji="1" lang="en-US" altLang="zh-CN" sz="2400">
                <a:solidFill>
                  <a:srgbClr val="000000"/>
                </a:solidFill>
                <a:latin typeface="Times New Roman" panose="02020603050405020304" pitchFamily="18" charset="0"/>
              </a:endParaRPr>
            </a:p>
          </p:txBody>
        </p:sp>
        <p:sp>
          <p:nvSpPr>
            <p:cNvPr id="369681" name="Text Box 55"/>
            <p:cNvSpPr txBox="1">
              <a:spLocks noChangeArrowheads="1"/>
            </p:cNvSpPr>
            <p:nvPr/>
          </p:nvSpPr>
          <p:spPr bwMode="auto">
            <a:xfrm>
              <a:off x="3408" y="1440"/>
              <a:ext cx="384"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rPr>
                <a:t>D</a:t>
              </a:r>
              <a:endParaRPr kumimoji="1" lang="en-US" altLang="zh-CN" sz="2400">
                <a:solidFill>
                  <a:srgbClr val="000000"/>
                </a:solidFill>
                <a:latin typeface="Times New Roman" panose="02020603050405020304" pitchFamily="18" charset="0"/>
              </a:endParaRPr>
            </a:p>
          </p:txBody>
        </p:sp>
        <p:sp>
          <p:nvSpPr>
            <p:cNvPr id="369682" name="Text Box 56"/>
            <p:cNvSpPr txBox="1">
              <a:spLocks noChangeArrowheads="1"/>
            </p:cNvSpPr>
            <p:nvPr/>
          </p:nvSpPr>
          <p:spPr bwMode="auto">
            <a:xfrm>
              <a:off x="4368" y="1440"/>
              <a:ext cx="384"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rPr>
                <a:t>E</a:t>
              </a:r>
              <a:endParaRPr kumimoji="1" lang="en-US" altLang="zh-CN" sz="2400">
                <a:solidFill>
                  <a:srgbClr val="000000"/>
                </a:solidFill>
                <a:latin typeface="Times New Roman" panose="02020603050405020304" pitchFamily="18" charset="0"/>
              </a:endParaRPr>
            </a:p>
          </p:txBody>
        </p:sp>
        <p:grpSp>
          <p:nvGrpSpPr>
            <p:cNvPr id="369683" name="Group 57"/>
            <p:cNvGrpSpPr/>
            <p:nvPr/>
          </p:nvGrpSpPr>
          <p:grpSpPr bwMode="auto">
            <a:xfrm>
              <a:off x="528" y="1968"/>
              <a:ext cx="1104" cy="848"/>
              <a:chOff x="528" y="1968"/>
              <a:chExt cx="1104" cy="848"/>
            </a:xfrm>
          </p:grpSpPr>
          <p:pic>
            <p:nvPicPr>
              <p:cNvPr id="369697" name="Picture 5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 y="2544"/>
                <a:ext cx="333" cy="27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698" name="Picture 5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 y="2544"/>
                <a:ext cx="333" cy="27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699" name="Picture 6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9" y="2544"/>
                <a:ext cx="333" cy="27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9700" name="Line 61"/>
              <p:cNvSpPr>
                <a:spLocks noChangeShapeType="1"/>
              </p:cNvSpPr>
              <p:nvPr/>
            </p:nvSpPr>
            <p:spPr bwMode="auto">
              <a:xfrm>
                <a:off x="624" y="2496"/>
                <a:ext cx="768"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701" name="Line 62"/>
              <p:cNvSpPr>
                <a:spLocks noChangeShapeType="1"/>
              </p:cNvSpPr>
              <p:nvPr/>
            </p:nvSpPr>
            <p:spPr bwMode="auto">
              <a:xfrm>
                <a:off x="1056" y="1968"/>
                <a:ext cx="0" cy="528"/>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69684" name="Picture 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1" y="2544"/>
              <a:ext cx="333" cy="27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685" name="Picture 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3" y="2544"/>
              <a:ext cx="333" cy="27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9686" name="Line 65"/>
            <p:cNvSpPr>
              <a:spLocks noChangeShapeType="1"/>
            </p:cNvSpPr>
            <p:nvPr/>
          </p:nvSpPr>
          <p:spPr bwMode="auto">
            <a:xfrm>
              <a:off x="3120" y="2496"/>
              <a:ext cx="768"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687" name="Line 66"/>
            <p:cNvSpPr>
              <a:spLocks noChangeShapeType="1"/>
            </p:cNvSpPr>
            <p:nvPr/>
          </p:nvSpPr>
          <p:spPr bwMode="auto">
            <a:xfrm>
              <a:off x="3552" y="1968"/>
              <a:ext cx="0" cy="528"/>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9688" name="Group 67"/>
            <p:cNvGrpSpPr/>
            <p:nvPr/>
          </p:nvGrpSpPr>
          <p:grpSpPr bwMode="auto">
            <a:xfrm>
              <a:off x="4032" y="1968"/>
              <a:ext cx="1104" cy="848"/>
              <a:chOff x="528" y="1968"/>
              <a:chExt cx="1104" cy="848"/>
            </a:xfrm>
          </p:grpSpPr>
          <p:pic>
            <p:nvPicPr>
              <p:cNvPr id="369692"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 y="2544"/>
                <a:ext cx="333" cy="27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693"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 y="2544"/>
                <a:ext cx="333" cy="27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694"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9" y="2544"/>
                <a:ext cx="333" cy="27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9695" name="Line 71"/>
              <p:cNvSpPr>
                <a:spLocks noChangeShapeType="1"/>
              </p:cNvSpPr>
              <p:nvPr/>
            </p:nvSpPr>
            <p:spPr bwMode="auto">
              <a:xfrm>
                <a:off x="624" y="2496"/>
                <a:ext cx="768"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696" name="Line 72"/>
              <p:cNvSpPr>
                <a:spLocks noChangeShapeType="1"/>
              </p:cNvSpPr>
              <p:nvPr/>
            </p:nvSpPr>
            <p:spPr bwMode="auto">
              <a:xfrm>
                <a:off x="1056" y="1968"/>
                <a:ext cx="0" cy="528"/>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9689" name="Text Box 73"/>
            <p:cNvSpPr txBox="1">
              <a:spLocks noChangeArrowheads="1"/>
            </p:cNvSpPr>
            <p:nvPr/>
          </p:nvSpPr>
          <p:spPr bwMode="auto">
            <a:xfrm>
              <a:off x="768" y="2736"/>
              <a:ext cx="864"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rPr>
                <a:t>40</a:t>
              </a:r>
              <a:r>
                <a:rPr kumimoji="1" lang="zh-CN" altLang="en-US" sz="2400">
                  <a:solidFill>
                    <a:srgbClr val="000000"/>
                  </a:solidFill>
                  <a:latin typeface="Times New Roman" panose="02020603050405020304" pitchFamily="18" charset="0"/>
                </a:rPr>
                <a:t>台</a:t>
              </a:r>
              <a:endParaRPr kumimoji="1" lang="zh-CN" altLang="en-US" sz="2400">
                <a:solidFill>
                  <a:srgbClr val="000000"/>
                </a:solidFill>
                <a:latin typeface="Times New Roman" panose="02020603050405020304" pitchFamily="18" charset="0"/>
              </a:endParaRPr>
            </a:p>
          </p:txBody>
        </p:sp>
        <p:sp>
          <p:nvSpPr>
            <p:cNvPr id="369690" name="Text Box 74"/>
            <p:cNvSpPr txBox="1">
              <a:spLocks noChangeArrowheads="1"/>
            </p:cNvSpPr>
            <p:nvPr/>
          </p:nvSpPr>
          <p:spPr bwMode="auto">
            <a:xfrm>
              <a:off x="3360" y="2736"/>
              <a:ext cx="864"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rPr>
                <a:t>10</a:t>
              </a:r>
              <a:r>
                <a:rPr kumimoji="1" lang="zh-CN" altLang="en-US" sz="2400">
                  <a:solidFill>
                    <a:srgbClr val="000000"/>
                  </a:solidFill>
                  <a:latin typeface="Times New Roman" panose="02020603050405020304" pitchFamily="18" charset="0"/>
                </a:rPr>
                <a:t>台</a:t>
              </a:r>
              <a:endParaRPr kumimoji="1" lang="zh-CN" altLang="en-US" sz="2400">
                <a:solidFill>
                  <a:srgbClr val="000000"/>
                </a:solidFill>
                <a:latin typeface="Times New Roman" panose="02020603050405020304" pitchFamily="18" charset="0"/>
              </a:endParaRPr>
            </a:p>
          </p:txBody>
        </p:sp>
        <p:sp>
          <p:nvSpPr>
            <p:cNvPr id="369691" name="Text Box 75"/>
            <p:cNvSpPr txBox="1">
              <a:spLocks noChangeArrowheads="1"/>
            </p:cNvSpPr>
            <p:nvPr/>
          </p:nvSpPr>
          <p:spPr bwMode="auto">
            <a:xfrm>
              <a:off x="4320" y="2736"/>
              <a:ext cx="864"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rPr>
                <a:t>20</a:t>
              </a:r>
              <a:r>
                <a:rPr kumimoji="1" lang="zh-CN" altLang="en-US" sz="2400">
                  <a:solidFill>
                    <a:srgbClr val="000000"/>
                  </a:solidFill>
                  <a:latin typeface="Times New Roman" panose="02020603050405020304" pitchFamily="18" charset="0"/>
                </a:rPr>
                <a:t>台</a:t>
              </a:r>
              <a:endParaRPr kumimoji="1" lang="zh-CN" altLang="en-US" sz="2400">
                <a:solidFill>
                  <a:srgbClr val="000000"/>
                </a:solidFill>
                <a:latin typeface="Times New Roman" panose="02020603050405020304" pitchFamily="18" charset="0"/>
              </a:endParaRPr>
            </a:p>
          </p:txBody>
        </p:sp>
      </p:grpSp>
      <p:sp>
        <p:nvSpPr>
          <p:cNvPr id="369669" name="Text Box 76"/>
          <p:cNvSpPr txBox="1">
            <a:spLocks noChangeArrowheads="1"/>
          </p:cNvSpPr>
          <p:nvPr/>
        </p:nvSpPr>
        <p:spPr bwMode="auto">
          <a:xfrm>
            <a:off x="818621" y="2197100"/>
            <a:ext cx="2806700"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rPr>
              <a:t>202.207.177.0/24</a:t>
            </a:r>
            <a:endParaRPr kumimoji="1" lang="en-US" altLang="zh-CN" sz="2400">
              <a:solidFill>
                <a:srgbClr val="000000"/>
              </a:solidFill>
              <a:latin typeface="Times New Roman" panose="02020603050405020304" pitchFamily="18" charset="0"/>
            </a:endParaRPr>
          </a:p>
        </p:txBody>
      </p:sp>
      <p:sp>
        <p:nvSpPr>
          <p:cNvPr id="365645" name="Text Box 77"/>
          <p:cNvSpPr txBox="1">
            <a:spLocks noChangeArrowheads="1"/>
          </p:cNvSpPr>
          <p:nvPr/>
        </p:nvSpPr>
        <p:spPr bwMode="auto">
          <a:xfrm>
            <a:off x="1182142" y="4102100"/>
            <a:ext cx="1898650"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000000"/>
                </a:solidFill>
                <a:latin typeface="Times New Roman" panose="02020603050405020304" pitchFamily="18" charset="0"/>
              </a:rPr>
              <a:t>网络</a:t>
            </a:r>
            <a:r>
              <a:rPr kumimoji="1" lang="en-US" altLang="zh-CN" sz="2400" b="1" dirty="0">
                <a:solidFill>
                  <a:srgbClr val="000000"/>
                </a:solidFill>
                <a:latin typeface="Times New Roman" panose="02020603050405020304" pitchFamily="18" charset="0"/>
              </a:rPr>
              <a:t>1</a:t>
            </a:r>
            <a:r>
              <a:rPr kumimoji="1" lang="zh-CN" altLang="en-US" sz="2400" b="1" dirty="0">
                <a:solidFill>
                  <a:srgbClr val="000000"/>
                </a:solidFill>
                <a:latin typeface="Times New Roman" panose="02020603050405020304" pitchFamily="18" charset="0"/>
              </a:rPr>
              <a:t>：</a:t>
            </a:r>
            <a:r>
              <a:rPr kumimoji="1" lang="en-US" altLang="zh-CN" sz="2400" b="1" dirty="0">
                <a:solidFill>
                  <a:srgbClr val="000000"/>
                </a:solidFill>
                <a:latin typeface="Times New Roman" panose="02020603050405020304" pitchFamily="18" charset="0"/>
              </a:rPr>
              <a:t>41</a:t>
            </a:r>
            <a:endParaRPr kumimoji="1" lang="en-US" altLang="zh-CN" sz="2400" b="1" dirty="0">
              <a:solidFill>
                <a:srgbClr val="000000"/>
              </a:solidFill>
              <a:latin typeface="Times New Roman" panose="02020603050405020304" pitchFamily="18" charset="0"/>
            </a:endParaRPr>
          </a:p>
        </p:txBody>
      </p:sp>
      <p:sp>
        <p:nvSpPr>
          <p:cNvPr id="365646" name="Text Box 78"/>
          <p:cNvSpPr txBox="1">
            <a:spLocks noChangeArrowheads="1"/>
          </p:cNvSpPr>
          <p:nvPr/>
        </p:nvSpPr>
        <p:spPr bwMode="auto">
          <a:xfrm>
            <a:off x="7174971" y="4102100"/>
            <a:ext cx="1898650"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00"/>
                </a:solidFill>
                <a:latin typeface="Times New Roman" panose="02020603050405020304" pitchFamily="18" charset="0"/>
              </a:rPr>
              <a:t>网络</a:t>
            </a:r>
            <a:r>
              <a:rPr kumimoji="1" lang="en-US" altLang="zh-CN" sz="2400" b="1">
                <a:solidFill>
                  <a:srgbClr val="000000"/>
                </a:solidFill>
                <a:latin typeface="Times New Roman" panose="02020603050405020304" pitchFamily="18" charset="0"/>
              </a:rPr>
              <a:t>2</a:t>
            </a:r>
            <a:r>
              <a:rPr kumimoji="1" lang="zh-CN" altLang="en-US" sz="2400" b="1">
                <a:solidFill>
                  <a:srgbClr val="000000"/>
                </a:solidFill>
                <a:latin typeface="Times New Roman" panose="02020603050405020304" pitchFamily="18" charset="0"/>
              </a:rPr>
              <a:t>：</a:t>
            </a:r>
            <a:r>
              <a:rPr kumimoji="1" lang="en-US" altLang="zh-CN" sz="2400" b="1">
                <a:solidFill>
                  <a:srgbClr val="000000"/>
                </a:solidFill>
                <a:latin typeface="Times New Roman" panose="02020603050405020304" pitchFamily="18" charset="0"/>
              </a:rPr>
              <a:t>21</a:t>
            </a:r>
            <a:endParaRPr kumimoji="1" lang="en-US" altLang="zh-CN" sz="2400" b="1">
              <a:solidFill>
                <a:srgbClr val="000000"/>
              </a:solidFill>
              <a:latin typeface="Times New Roman" panose="02020603050405020304" pitchFamily="18" charset="0"/>
            </a:endParaRPr>
          </a:p>
        </p:txBody>
      </p:sp>
      <p:sp>
        <p:nvSpPr>
          <p:cNvPr id="365647" name="Text Box 79"/>
          <p:cNvSpPr txBox="1">
            <a:spLocks noChangeArrowheads="1"/>
          </p:cNvSpPr>
          <p:nvPr/>
        </p:nvSpPr>
        <p:spPr bwMode="auto">
          <a:xfrm>
            <a:off x="5441421" y="4102100"/>
            <a:ext cx="1898650"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00"/>
                </a:solidFill>
                <a:latin typeface="Times New Roman" panose="02020603050405020304" pitchFamily="18" charset="0"/>
              </a:rPr>
              <a:t>网络</a:t>
            </a:r>
            <a:r>
              <a:rPr kumimoji="1" lang="en-US" altLang="zh-CN" sz="2400" b="1">
                <a:solidFill>
                  <a:srgbClr val="000000"/>
                </a:solidFill>
                <a:latin typeface="Times New Roman" panose="02020603050405020304" pitchFamily="18" charset="0"/>
              </a:rPr>
              <a:t>3</a:t>
            </a:r>
            <a:r>
              <a:rPr kumimoji="1" lang="zh-CN" altLang="en-US" sz="2400" b="1">
                <a:solidFill>
                  <a:srgbClr val="000000"/>
                </a:solidFill>
                <a:latin typeface="Times New Roman" panose="02020603050405020304" pitchFamily="18" charset="0"/>
              </a:rPr>
              <a:t>：</a:t>
            </a:r>
            <a:r>
              <a:rPr kumimoji="1" lang="en-US" altLang="zh-CN" sz="2400" b="1">
                <a:solidFill>
                  <a:srgbClr val="000000"/>
                </a:solidFill>
                <a:latin typeface="Times New Roman" panose="02020603050405020304" pitchFamily="18" charset="0"/>
              </a:rPr>
              <a:t>11</a:t>
            </a:r>
            <a:endParaRPr kumimoji="1" lang="en-US" altLang="zh-CN" sz="2400" b="1">
              <a:solidFill>
                <a:srgbClr val="000000"/>
              </a:solidFill>
              <a:latin typeface="Times New Roman" panose="02020603050405020304" pitchFamily="18" charset="0"/>
            </a:endParaRPr>
          </a:p>
        </p:txBody>
      </p:sp>
      <p:sp>
        <p:nvSpPr>
          <p:cNvPr id="365648" name="Text Box 80"/>
          <p:cNvSpPr txBox="1">
            <a:spLocks noChangeArrowheads="1"/>
          </p:cNvSpPr>
          <p:nvPr/>
        </p:nvSpPr>
        <p:spPr bwMode="auto">
          <a:xfrm>
            <a:off x="2387071" y="3111500"/>
            <a:ext cx="1238250" cy="10156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rgbClr val="000000"/>
                </a:solidFill>
                <a:latin typeface="Times New Roman" panose="02020603050405020304" pitchFamily="18" charset="0"/>
              </a:rPr>
              <a:t>网络</a:t>
            </a:r>
            <a:r>
              <a:rPr kumimoji="1" lang="en-US" altLang="zh-CN" sz="2400" b="1">
                <a:solidFill>
                  <a:srgbClr val="000000"/>
                </a:solidFill>
                <a:latin typeface="Times New Roman" panose="02020603050405020304" pitchFamily="18" charset="0"/>
              </a:rPr>
              <a:t>4</a:t>
            </a:r>
            <a:endParaRPr kumimoji="1" lang="en-US" altLang="zh-CN" sz="2400" b="1">
              <a:solidFill>
                <a:srgbClr val="000000"/>
              </a:solidFill>
              <a:latin typeface="Times New Roman" panose="02020603050405020304" pitchFamily="18" charset="0"/>
            </a:endParaRPr>
          </a:p>
          <a:p>
            <a:pPr algn="ctr" eaLnBrk="1" hangingPunct="1">
              <a:spcBef>
                <a:spcPct val="50000"/>
              </a:spcBef>
              <a:buFontTx/>
              <a:buNone/>
            </a:pPr>
            <a:r>
              <a:rPr kumimoji="1" lang="en-US" altLang="zh-CN" sz="2400" b="1">
                <a:solidFill>
                  <a:srgbClr val="000000"/>
                </a:solidFill>
                <a:latin typeface="Times New Roman" panose="02020603050405020304" pitchFamily="18" charset="0"/>
              </a:rPr>
              <a:t>2</a:t>
            </a:r>
            <a:endParaRPr kumimoji="1" lang="en-US" altLang="zh-CN" sz="2400" b="1">
              <a:solidFill>
                <a:srgbClr val="000000"/>
              </a:solidFill>
              <a:latin typeface="Times New Roman" panose="02020603050405020304" pitchFamily="18" charset="0"/>
            </a:endParaRPr>
          </a:p>
        </p:txBody>
      </p:sp>
      <p:sp>
        <p:nvSpPr>
          <p:cNvPr id="365649" name="Text Box 81"/>
          <p:cNvSpPr txBox="1">
            <a:spLocks noChangeArrowheads="1"/>
          </p:cNvSpPr>
          <p:nvPr/>
        </p:nvSpPr>
        <p:spPr bwMode="auto">
          <a:xfrm>
            <a:off x="3790421" y="3097214"/>
            <a:ext cx="1238250" cy="10156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rgbClr val="000000"/>
                </a:solidFill>
                <a:latin typeface="Times New Roman" panose="02020603050405020304" pitchFamily="18" charset="0"/>
              </a:rPr>
              <a:t>网络</a:t>
            </a:r>
            <a:r>
              <a:rPr kumimoji="1" lang="en-US" altLang="zh-CN" sz="2400" b="1">
                <a:solidFill>
                  <a:srgbClr val="000000"/>
                </a:solidFill>
                <a:latin typeface="Times New Roman" panose="02020603050405020304" pitchFamily="18" charset="0"/>
              </a:rPr>
              <a:t>5</a:t>
            </a:r>
            <a:endParaRPr kumimoji="1" lang="en-US" altLang="zh-CN" sz="2400" b="1">
              <a:solidFill>
                <a:srgbClr val="000000"/>
              </a:solidFill>
              <a:latin typeface="Times New Roman" panose="02020603050405020304" pitchFamily="18" charset="0"/>
            </a:endParaRPr>
          </a:p>
          <a:p>
            <a:pPr algn="ctr" eaLnBrk="1" hangingPunct="1">
              <a:spcBef>
                <a:spcPct val="50000"/>
              </a:spcBef>
              <a:buFontTx/>
              <a:buNone/>
            </a:pPr>
            <a:r>
              <a:rPr kumimoji="1" lang="en-US" altLang="zh-CN" sz="2400" b="1">
                <a:solidFill>
                  <a:srgbClr val="000000"/>
                </a:solidFill>
                <a:latin typeface="Times New Roman" panose="02020603050405020304" pitchFamily="18" charset="0"/>
              </a:rPr>
              <a:t>2</a:t>
            </a:r>
            <a:endParaRPr kumimoji="1" lang="en-US" altLang="zh-CN" sz="2400" b="1">
              <a:solidFill>
                <a:srgbClr val="000000"/>
              </a:solidFill>
              <a:latin typeface="Times New Roman" panose="02020603050405020304" pitchFamily="18" charset="0"/>
            </a:endParaRPr>
          </a:p>
        </p:txBody>
      </p:sp>
      <p:sp>
        <p:nvSpPr>
          <p:cNvPr id="365650" name="Text Box 82"/>
          <p:cNvSpPr txBox="1">
            <a:spLocks noChangeArrowheads="1"/>
          </p:cNvSpPr>
          <p:nvPr/>
        </p:nvSpPr>
        <p:spPr bwMode="auto">
          <a:xfrm>
            <a:off x="5193771" y="3097214"/>
            <a:ext cx="1238250" cy="10156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rgbClr val="000000"/>
                </a:solidFill>
                <a:latin typeface="Times New Roman" panose="02020603050405020304" pitchFamily="18" charset="0"/>
              </a:rPr>
              <a:t>网络</a:t>
            </a:r>
            <a:r>
              <a:rPr kumimoji="1" lang="en-US" altLang="zh-CN" sz="2400" b="1">
                <a:solidFill>
                  <a:srgbClr val="000000"/>
                </a:solidFill>
                <a:latin typeface="Times New Roman" panose="02020603050405020304" pitchFamily="18" charset="0"/>
              </a:rPr>
              <a:t>6</a:t>
            </a:r>
            <a:endParaRPr kumimoji="1" lang="en-US" altLang="zh-CN" sz="2400" b="1">
              <a:solidFill>
                <a:srgbClr val="000000"/>
              </a:solidFill>
              <a:latin typeface="Times New Roman" panose="02020603050405020304" pitchFamily="18" charset="0"/>
            </a:endParaRPr>
          </a:p>
          <a:p>
            <a:pPr algn="ctr" eaLnBrk="1" hangingPunct="1">
              <a:spcBef>
                <a:spcPct val="50000"/>
              </a:spcBef>
              <a:buFontTx/>
              <a:buNone/>
            </a:pPr>
            <a:r>
              <a:rPr kumimoji="1" lang="en-US" altLang="zh-CN" sz="2400" b="1">
                <a:solidFill>
                  <a:srgbClr val="000000"/>
                </a:solidFill>
                <a:latin typeface="Times New Roman" panose="02020603050405020304" pitchFamily="18" charset="0"/>
              </a:rPr>
              <a:t>2</a:t>
            </a:r>
            <a:endParaRPr kumimoji="1" lang="en-US" altLang="zh-CN" sz="2400" b="1">
              <a:solidFill>
                <a:srgbClr val="000000"/>
              </a:solidFill>
              <a:latin typeface="Times New Roman" panose="02020603050405020304" pitchFamily="18" charset="0"/>
            </a:endParaRPr>
          </a:p>
        </p:txBody>
      </p:sp>
      <p:sp>
        <p:nvSpPr>
          <p:cNvPr id="365651" name="Text Box 83"/>
          <p:cNvSpPr txBox="1">
            <a:spLocks noChangeArrowheads="1"/>
          </p:cNvSpPr>
          <p:nvPr/>
        </p:nvSpPr>
        <p:spPr bwMode="auto">
          <a:xfrm>
            <a:off x="6679671" y="3111500"/>
            <a:ext cx="1238250" cy="10156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rgbClr val="000000"/>
                </a:solidFill>
                <a:latin typeface="Times New Roman" panose="02020603050405020304" pitchFamily="18" charset="0"/>
              </a:rPr>
              <a:t>网络</a:t>
            </a:r>
            <a:r>
              <a:rPr kumimoji="1" lang="en-US" altLang="zh-CN" sz="2400" b="1">
                <a:solidFill>
                  <a:srgbClr val="000000"/>
                </a:solidFill>
                <a:latin typeface="Times New Roman" panose="02020603050405020304" pitchFamily="18" charset="0"/>
              </a:rPr>
              <a:t>7</a:t>
            </a:r>
            <a:endParaRPr kumimoji="1" lang="en-US" altLang="zh-CN" sz="2400" b="1">
              <a:solidFill>
                <a:srgbClr val="000000"/>
              </a:solidFill>
              <a:latin typeface="Times New Roman" panose="02020603050405020304" pitchFamily="18" charset="0"/>
            </a:endParaRPr>
          </a:p>
          <a:p>
            <a:pPr algn="ctr" eaLnBrk="1" hangingPunct="1">
              <a:spcBef>
                <a:spcPct val="50000"/>
              </a:spcBef>
              <a:buFontTx/>
              <a:buNone/>
            </a:pPr>
            <a:r>
              <a:rPr kumimoji="1" lang="en-US" altLang="zh-CN" sz="2400" b="1">
                <a:solidFill>
                  <a:srgbClr val="000000"/>
                </a:solidFill>
                <a:latin typeface="Times New Roman" panose="02020603050405020304" pitchFamily="18" charset="0"/>
              </a:rPr>
              <a:t>2</a:t>
            </a:r>
            <a:endParaRPr kumimoji="1" lang="en-US" altLang="zh-CN" sz="2400" b="1">
              <a:solidFill>
                <a:srgbClr val="000000"/>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56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56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56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56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56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56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5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45" grpId="0" autoUpdateAnimBg="0"/>
      <p:bldP spid="365646" grpId="0" autoUpdateAnimBg="0"/>
      <p:bldP spid="365647" grpId="0" autoUpdateAnimBg="0"/>
      <p:bldP spid="365648" grpId="0" autoUpdateAnimBg="0"/>
      <p:bldP spid="365649" grpId="0" autoUpdateAnimBg="0"/>
      <p:bldP spid="365650" grpId="0" autoUpdateAnimBg="0"/>
      <p:bldP spid="36565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827924" y="44624"/>
            <a:ext cx="7482627" cy="1134611"/>
          </a:xfrm>
        </p:spPr>
        <p:txBody>
          <a:bodyPr/>
          <a:p>
            <a:endParaRPr lang="zh-CN" altLang="en-US"/>
          </a:p>
        </p:txBody>
      </p:sp>
      <p:sp>
        <p:nvSpPr>
          <p:cNvPr id="4" name="圆角矩形 3"/>
          <p:cNvSpPr/>
          <p:nvPr/>
        </p:nvSpPr>
        <p:spPr>
          <a:xfrm>
            <a:off x="414020" y="22987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162425" y="351155"/>
            <a:ext cx="894080" cy="521970"/>
          </a:xfrm>
          <a:prstGeom prst="rect">
            <a:avLst/>
          </a:prstGeom>
          <a:noFill/>
        </p:spPr>
        <p:txBody>
          <a:bodyPr wrap="none" rtlCol="0" anchor="t">
            <a:spAutoFit/>
          </a:bodyPr>
          <a:p>
            <a:pPr eaLnBrk="1" hangingPunct="1"/>
            <a:r>
              <a:rPr lang="zh-CN" altLang="en-US" sz="2800" b="1">
                <a:solidFill>
                  <a:schemeClr val="bg2"/>
                </a:solidFill>
                <a:latin typeface="Times New Roman" panose="02020603050405020304" pitchFamily="18" charset="0"/>
                <a:cs typeface="Times New Roman" panose="02020603050405020304" pitchFamily="18" charset="0"/>
                <a:sym typeface="+mn-ea"/>
              </a:rPr>
              <a:t>参考</a:t>
            </a:r>
            <a:endParaRPr lang="zh-CN" altLang="en-US" sz="2800" b="1">
              <a:solidFill>
                <a:schemeClr val="bg2"/>
              </a:solidFill>
              <a:latin typeface="Times New Roman" panose="02020603050405020304" pitchFamily="18" charset="0"/>
              <a:cs typeface="Times New Roman" panose="02020603050405020304" pitchFamily="18" charset="0"/>
              <a:sym typeface="+mn-ea"/>
            </a:endParaRPr>
          </a:p>
        </p:txBody>
      </p:sp>
      <p:sp>
        <p:nvSpPr>
          <p:cNvPr id="5" name="灯片编号占位符 4"/>
          <p:cNvSpPr>
            <a:spLocks noGrp="1"/>
          </p:cNvSpPr>
          <p:nvPr>
            <p:ph type="sldNum" sz="quarter" idx="12"/>
          </p:nvPr>
        </p:nvSpPr>
        <p:spPr>
          <a:xfrm>
            <a:off x="9284970" y="6259195"/>
            <a:ext cx="426085" cy="461010"/>
          </a:xfrm>
        </p:spPr>
        <p:txBody>
          <a:bodyPr/>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graphicFrame>
        <p:nvGraphicFramePr>
          <p:cNvPr id="7" name="Group 50"/>
          <p:cNvGraphicFramePr>
            <a:graphicFrameLocks noGrp="1"/>
          </p:cNvGraphicFramePr>
          <p:nvPr>
            <p:custDataLst>
              <p:tags r:id="rId1"/>
            </p:custDataLst>
          </p:nvPr>
        </p:nvGraphicFramePr>
        <p:xfrm>
          <a:off x="1363795" y="1534795"/>
          <a:ext cx="7284085" cy="911860"/>
        </p:xfrm>
        <a:graphic>
          <a:graphicData uri="http://schemas.openxmlformats.org/drawingml/2006/table">
            <a:tbl>
              <a:tblPr/>
              <a:tblGrid>
                <a:gridCol w="1411605"/>
                <a:gridCol w="673100"/>
                <a:gridCol w="811530"/>
                <a:gridCol w="878205"/>
                <a:gridCol w="876935"/>
                <a:gridCol w="878205"/>
                <a:gridCol w="876300"/>
                <a:gridCol w="878205"/>
              </a:tblGrid>
              <a:tr h="455930">
                <a:tc>
                  <a:txBody>
                    <a:bodyPr/>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网络</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2</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3</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4</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5</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6</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5613">
                <a:tc>
                  <a:txBody>
                    <a:bodyPr/>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IP</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地址个数</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41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21</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11</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2</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2</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2</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2</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L="99060" marR="9906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Text Box 76"/>
          <p:cNvSpPr txBox="1">
            <a:spLocks noChangeArrowheads="1"/>
          </p:cNvSpPr>
          <p:nvPr/>
        </p:nvSpPr>
        <p:spPr bwMode="auto">
          <a:xfrm>
            <a:off x="3291020" y="2821940"/>
            <a:ext cx="2641600"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rPr>
              <a:t>202.207.177.0/24</a:t>
            </a:r>
            <a:endParaRPr kumimoji="1" lang="en-US" altLang="zh-CN" sz="2400">
              <a:solidFill>
                <a:srgbClr val="000000"/>
              </a:solidFill>
              <a:latin typeface="Times New Roman" panose="02020603050405020304" pitchFamily="18" charset="0"/>
            </a:endParaRPr>
          </a:p>
        </p:txBody>
      </p:sp>
      <p:sp>
        <p:nvSpPr>
          <p:cNvPr id="9" name="Line 77"/>
          <p:cNvSpPr>
            <a:spLocks noChangeShapeType="1"/>
          </p:cNvSpPr>
          <p:nvPr/>
        </p:nvSpPr>
        <p:spPr bwMode="auto">
          <a:xfrm flipH="1">
            <a:off x="1805120" y="3355340"/>
            <a:ext cx="635635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Text Box 78"/>
          <p:cNvSpPr txBox="1">
            <a:spLocks noChangeArrowheads="1"/>
          </p:cNvSpPr>
          <p:nvPr/>
        </p:nvSpPr>
        <p:spPr bwMode="auto">
          <a:xfrm>
            <a:off x="236670" y="3355341"/>
            <a:ext cx="9906001" cy="39878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dirty="0">
                <a:solidFill>
                  <a:srgbClr val="000000"/>
                </a:solidFill>
                <a:latin typeface="Times New Roman" panose="02020603050405020304" pitchFamily="18" charset="0"/>
              </a:rPr>
              <a:t>202.207.177.0/26    202.207.177.64/26     </a:t>
            </a:r>
            <a:r>
              <a:rPr kumimoji="1" lang="en-US" altLang="zh-CN" sz="2000" dirty="0">
                <a:solidFill>
                  <a:srgbClr val="000000"/>
                </a:solidFill>
                <a:latin typeface="Times New Roman" panose="02020603050405020304" pitchFamily="18" charset="0"/>
              </a:rPr>
              <a:t>202.207.177.128/26     </a:t>
            </a:r>
            <a:r>
              <a:rPr kumimoji="1" lang="en-US" altLang="zh-CN" sz="2000" b="1" dirty="0">
                <a:solidFill>
                  <a:srgbClr val="000000"/>
                </a:solidFill>
                <a:latin typeface="Times New Roman" panose="02020603050405020304" pitchFamily="18" charset="0"/>
              </a:rPr>
              <a:t>202.207.177.192/26</a:t>
            </a:r>
            <a:endParaRPr kumimoji="1" lang="en-US" altLang="zh-CN" sz="2000" b="1" dirty="0">
              <a:solidFill>
                <a:srgbClr val="000000"/>
              </a:solidFill>
              <a:latin typeface="Times New Roman" panose="02020603050405020304" pitchFamily="18" charset="0"/>
            </a:endParaRPr>
          </a:p>
        </p:txBody>
      </p:sp>
      <p:sp>
        <p:nvSpPr>
          <p:cNvPr id="11" name="Oval 82"/>
          <p:cNvSpPr>
            <a:spLocks noChangeArrowheads="1"/>
          </p:cNvSpPr>
          <p:nvPr/>
        </p:nvSpPr>
        <p:spPr bwMode="auto">
          <a:xfrm>
            <a:off x="8414200" y="3733165"/>
            <a:ext cx="412750" cy="381000"/>
          </a:xfrm>
          <a:prstGeom prst="ellipse">
            <a:avLst/>
          </a:prstGeom>
          <a:gradFill rotWithShape="0">
            <a:gsLst>
              <a:gs pos="0">
                <a:srgbClr val="FFFFFF"/>
              </a:gs>
              <a:gs pos="100000">
                <a:srgbClr val="00CC99"/>
              </a:gs>
            </a:gsLst>
            <a:path path="shape">
              <a:fillToRect l="50000" t="50000" r="50000" b="50000"/>
            </a:path>
          </a:gra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defRPr/>
            </a:pPr>
            <a:r>
              <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
        <p:nvSpPr>
          <p:cNvPr id="12" name="Line 83"/>
          <p:cNvSpPr>
            <a:spLocks noChangeShapeType="1"/>
          </p:cNvSpPr>
          <p:nvPr/>
        </p:nvSpPr>
        <p:spPr bwMode="auto">
          <a:xfrm>
            <a:off x="5077112" y="3796604"/>
            <a:ext cx="2088233" cy="647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84"/>
          <p:cNvSpPr>
            <a:spLocks noChangeArrowheads="1"/>
          </p:cNvSpPr>
          <p:nvPr/>
        </p:nvSpPr>
        <p:spPr bwMode="auto">
          <a:xfrm>
            <a:off x="3484378" y="3796666"/>
            <a:ext cx="4514850" cy="39878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1" lang="en-US" altLang="zh-CN" sz="2000">
                <a:solidFill>
                  <a:srgbClr val="000000"/>
                </a:solidFill>
                <a:latin typeface="Times New Roman" panose="02020603050405020304" pitchFamily="18" charset="0"/>
              </a:rPr>
              <a:t>202.207.177.128/27    </a:t>
            </a:r>
            <a:r>
              <a:rPr kumimoji="1" lang="en-US" altLang="zh-CN" sz="2000" b="1">
                <a:solidFill>
                  <a:srgbClr val="000000"/>
                </a:solidFill>
                <a:latin typeface="Times New Roman" panose="02020603050405020304" pitchFamily="18" charset="0"/>
              </a:rPr>
              <a:t>202.207.177.160/27</a:t>
            </a:r>
            <a:r>
              <a:rPr kumimoji="1" lang="en-US" altLang="zh-CN" sz="2000">
                <a:solidFill>
                  <a:srgbClr val="000000"/>
                </a:solidFill>
                <a:latin typeface="Times New Roman" panose="02020603050405020304" pitchFamily="18" charset="0"/>
              </a:rPr>
              <a:t> </a:t>
            </a:r>
            <a:endParaRPr kumimoji="1" lang="en-US" altLang="zh-CN" sz="2000">
              <a:solidFill>
                <a:srgbClr val="000000"/>
              </a:solidFill>
              <a:latin typeface="Times New Roman" panose="02020603050405020304" pitchFamily="18" charset="0"/>
            </a:endParaRPr>
          </a:p>
        </p:txBody>
      </p:sp>
      <p:sp>
        <p:nvSpPr>
          <p:cNvPr id="14" name="Oval 85"/>
          <p:cNvSpPr>
            <a:spLocks noChangeArrowheads="1"/>
          </p:cNvSpPr>
          <p:nvPr/>
        </p:nvSpPr>
        <p:spPr bwMode="auto">
          <a:xfrm>
            <a:off x="7508690" y="4114165"/>
            <a:ext cx="412750" cy="381000"/>
          </a:xfrm>
          <a:prstGeom prst="ellipse">
            <a:avLst/>
          </a:prstGeom>
          <a:gradFill rotWithShape="0">
            <a:gsLst>
              <a:gs pos="0">
                <a:srgbClr val="FFFFFF"/>
              </a:gs>
              <a:gs pos="100000">
                <a:srgbClr val="00CC99"/>
              </a:gs>
            </a:gsLst>
            <a:path path="shape">
              <a:fillToRect l="50000" t="50000" r="50000" b="50000"/>
            </a:path>
          </a:gra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defRPr/>
            </a:pPr>
            <a:r>
              <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rPr>
              <a:t>2</a:t>
            </a:r>
            <a:endPar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
        <p:nvSpPr>
          <p:cNvPr id="15" name="Line 86"/>
          <p:cNvSpPr>
            <a:spLocks noChangeShapeType="1"/>
          </p:cNvSpPr>
          <p:nvPr/>
        </p:nvSpPr>
        <p:spPr bwMode="auto">
          <a:xfrm>
            <a:off x="3208470" y="4195445"/>
            <a:ext cx="272415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Rectangle 87"/>
          <p:cNvSpPr>
            <a:spLocks noChangeArrowheads="1"/>
          </p:cNvSpPr>
          <p:nvPr/>
        </p:nvSpPr>
        <p:spPr bwMode="auto">
          <a:xfrm>
            <a:off x="2052955" y="4345940"/>
            <a:ext cx="5113020" cy="39878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None/>
            </a:pPr>
            <a:r>
              <a:rPr kumimoji="1" lang="en-US" altLang="zh-CN" sz="2000">
                <a:solidFill>
                  <a:srgbClr val="000000"/>
                </a:solidFill>
                <a:latin typeface="Times New Roman" panose="02020603050405020304" pitchFamily="18" charset="0"/>
              </a:rPr>
              <a:t>202.207.177.128/28</a:t>
            </a:r>
            <a:r>
              <a:rPr kumimoji="1" lang="en-US" altLang="zh-CN" sz="2000">
                <a:solidFill>
                  <a:srgbClr val="000000"/>
                </a:solidFill>
                <a:latin typeface="Times New Roman" panose="02020603050405020304" pitchFamily="18" charset="0"/>
              </a:rPr>
              <a:t>    </a:t>
            </a:r>
            <a:r>
              <a:rPr kumimoji="1" lang="en-US" altLang="zh-CN" sz="2000" b="1">
                <a:solidFill>
                  <a:srgbClr val="000000"/>
                </a:solidFill>
                <a:latin typeface="Times New Roman" panose="02020603050405020304" pitchFamily="18" charset="0"/>
              </a:rPr>
              <a:t> 202.207.177.144/28 </a:t>
            </a:r>
            <a:endParaRPr kumimoji="1" lang="en-US" altLang="zh-CN" sz="2000" b="1">
              <a:solidFill>
                <a:srgbClr val="000000"/>
              </a:solidFill>
              <a:latin typeface="Times New Roman" panose="02020603050405020304" pitchFamily="18" charset="0"/>
            </a:endParaRPr>
          </a:p>
        </p:txBody>
      </p:sp>
      <p:sp>
        <p:nvSpPr>
          <p:cNvPr id="17" name="Oval 88"/>
          <p:cNvSpPr>
            <a:spLocks noChangeArrowheads="1"/>
          </p:cNvSpPr>
          <p:nvPr/>
        </p:nvSpPr>
        <p:spPr bwMode="auto">
          <a:xfrm>
            <a:off x="6606990" y="4354830"/>
            <a:ext cx="412751" cy="381000"/>
          </a:xfrm>
          <a:prstGeom prst="ellipse">
            <a:avLst/>
          </a:prstGeom>
          <a:gradFill rotWithShape="0">
            <a:gsLst>
              <a:gs pos="0">
                <a:srgbClr val="FFFFFF"/>
              </a:gs>
              <a:gs pos="100000">
                <a:srgbClr val="00CC99"/>
              </a:gs>
            </a:gsLst>
            <a:path path="shape">
              <a:fillToRect l="50000" t="50000" r="50000" b="50000"/>
            </a:path>
          </a:gra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defRPr/>
            </a:pPr>
            <a:r>
              <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rPr>
              <a:t>3</a:t>
            </a:r>
            <a:endPar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
        <p:nvSpPr>
          <p:cNvPr id="18" name="Line 89"/>
          <p:cNvSpPr>
            <a:spLocks noChangeShapeType="1"/>
          </p:cNvSpPr>
          <p:nvPr/>
        </p:nvSpPr>
        <p:spPr bwMode="auto">
          <a:xfrm>
            <a:off x="1769560" y="4650740"/>
            <a:ext cx="264160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90"/>
          <p:cNvSpPr>
            <a:spLocks noChangeArrowheads="1"/>
          </p:cNvSpPr>
          <p:nvPr/>
        </p:nvSpPr>
        <p:spPr bwMode="auto">
          <a:xfrm>
            <a:off x="413835" y="4707891"/>
            <a:ext cx="9164320" cy="39878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1" lang="en-US" altLang="zh-CN" sz="2000" b="1">
                <a:solidFill>
                  <a:srgbClr val="000000"/>
                </a:solidFill>
                <a:latin typeface="Times New Roman" panose="02020603050405020304" pitchFamily="18" charset="0"/>
              </a:rPr>
              <a:t>202.207.177.128/30      202.207.177.132/30    202.207.177.136/30   202.207.177.140/30</a:t>
            </a:r>
            <a:endParaRPr kumimoji="1" lang="en-US" altLang="zh-CN" sz="2000" b="1">
              <a:solidFill>
                <a:srgbClr val="000000"/>
              </a:solidFill>
              <a:latin typeface="Times New Roman" panose="02020603050405020304" pitchFamily="18" charset="0"/>
            </a:endParaRPr>
          </a:p>
        </p:txBody>
      </p:sp>
      <p:grpSp>
        <p:nvGrpSpPr>
          <p:cNvPr id="20" name="Group 91"/>
          <p:cNvGrpSpPr/>
          <p:nvPr/>
        </p:nvGrpSpPr>
        <p:grpSpPr bwMode="auto">
          <a:xfrm>
            <a:off x="2052770" y="4996815"/>
            <a:ext cx="6622918" cy="381000"/>
            <a:chOff x="1056" y="3146"/>
            <a:chExt cx="3851" cy="240"/>
          </a:xfrm>
        </p:grpSpPr>
        <p:sp>
          <p:nvSpPr>
            <p:cNvPr id="21" name="Oval 92"/>
            <p:cNvSpPr>
              <a:spLocks noChangeArrowheads="1"/>
            </p:cNvSpPr>
            <p:nvPr/>
          </p:nvSpPr>
          <p:spPr bwMode="auto">
            <a:xfrm>
              <a:off x="4667" y="3146"/>
              <a:ext cx="240" cy="240"/>
            </a:xfrm>
            <a:prstGeom prst="ellipse">
              <a:avLst/>
            </a:prstGeom>
            <a:gradFill rotWithShape="0">
              <a:gsLst>
                <a:gs pos="0">
                  <a:srgbClr val="FFFFFF"/>
                </a:gs>
                <a:gs pos="100000">
                  <a:srgbClr val="00CC99"/>
                </a:gs>
              </a:gsLst>
              <a:path path="shape">
                <a:fillToRect l="50000" t="50000" r="50000" b="50000"/>
              </a:path>
            </a:gra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defRPr/>
              </a:pPr>
              <a:r>
                <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rPr>
                <a:t>4</a:t>
              </a:r>
              <a:endPar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
          <p:nvSpPr>
            <p:cNvPr id="22" name="Oval 93"/>
            <p:cNvSpPr>
              <a:spLocks noChangeArrowheads="1"/>
            </p:cNvSpPr>
            <p:nvPr/>
          </p:nvSpPr>
          <p:spPr bwMode="auto">
            <a:xfrm>
              <a:off x="3464" y="3146"/>
              <a:ext cx="240" cy="240"/>
            </a:xfrm>
            <a:prstGeom prst="ellipse">
              <a:avLst/>
            </a:prstGeom>
            <a:gradFill rotWithShape="0">
              <a:gsLst>
                <a:gs pos="0">
                  <a:srgbClr val="FFFFFF"/>
                </a:gs>
                <a:gs pos="100000">
                  <a:srgbClr val="00CC99"/>
                </a:gs>
              </a:gsLst>
              <a:path path="shape">
                <a:fillToRect l="50000" t="50000" r="50000" b="50000"/>
              </a:path>
            </a:gra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defRPr/>
              </a:pPr>
              <a:r>
                <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rPr>
                <a:t>5</a:t>
              </a:r>
              <a:endPar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
          <p:nvSpPr>
            <p:cNvPr id="23" name="Oval 94"/>
            <p:cNvSpPr>
              <a:spLocks noChangeArrowheads="1"/>
            </p:cNvSpPr>
            <p:nvPr/>
          </p:nvSpPr>
          <p:spPr bwMode="auto">
            <a:xfrm>
              <a:off x="2187" y="3146"/>
              <a:ext cx="240" cy="240"/>
            </a:xfrm>
            <a:prstGeom prst="ellipse">
              <a:avLst/>
            </a:prstGeom>
            <a:gradFill rotWithShape="0">
              <a:gsLst>
                <a:gs pos="0">
                  <a:srgbClr val="FFFFFF"/>
                </a:gs>
                <a:gs pos="100000">
                  <a:srgbClr val="00CC99"/>
                </a:gs>
              </a:gsLst>
              <a:path path="shape">
                <a:fillToRect l="50000" t="50000" r="50000" b="50000"/>
              </a:path>
            </a:gra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defRPr/>
              </a:pPr>
              <a:r>
                <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rPr>
                <a:t>6</a:t>
              </a:r>
              <a:endPar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
          <p:nvSpPr>
            <p:cNvPr id="24" name="Oval 95"/>
            <p:cNvSpPr>
              <a:spLocks noChangeArrowheads="1"/>
            </p:cNvSpPr>
            <p:nvPr/>
          </p:nvSpPr>
          <p:spPr bwMode="auto">
            <a:xfrm>
              <a:off x="1056" y="3146"/>
              <a:ext cx="240" cy="240"/>
            </a:xfrm>
            <a:prstGeom prst="ellipse">
              <a:avLst/>
            </a:prstGeom>
            <a:gradFill rotWithShape="0">
              <a:gsLst>
                <a:gs pos="0">
                  <a:srgbClr val="FFFFFF"/>
                </a:gs>
                <a:gs pos="100000">
                  <a:srgbClr val="00CC99"/>
                </a:gs>
              </a:gsLst>
              <a:path path="shape">
                <a:fillToRect l="50000" t="50000" r="50000" b="50000"/>
              </a:path>
            </a:gra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defRPr/>
              </a:pPr>
              <a:r>
                <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rPr>
                <a:t>7</a:t>
              </a:r>
              <a:endParaRPr kumimoji="1" lang="en-US" altLang="zh-CN" sz="2400" b="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P spid="9" grpId="0" bldLvl="0" animBg="1"/>
      <p:bldP spid="10" grpId="0" bldLvl="0" animBg="1" autoUpdateAnimBg="0"/>
      <p:bldP spid="11" grpId="0" bldLvl="0" animBg="1" autoUpdateAnimBg="0"/>
      <p:bldP spid="12" grpId="0" bldLvl="0" animBg="1"/>
      <p:bldP spid="13" grpId="0" bldLvl="0" animBg="1" autoUpdateAnimBg="0"/>
      <p:bldP spid="14" grpId="0" bldLvl="0" animBg="1" autoUpdateAnimBg="0"/>
      <p:bldP spid="15" grpId="0" bldLvl="0" animBg="1"/>
      <p:bldP spid="16" grpId="0" bldLvl="0" animBg="1" autoUpdateAnimBg="0"/>
      <p:bldP spid="17" grpId="0" bldLvl="0" animBg="1" autoUpdateAnimBg="0"/>
      <p:bldP spid="18" grpId="0" bldLvl="0" animBg="1"/>
      <p:bldP spid="19"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2"/>
          <p:cNvSpPr>
            <a:spLocks noGrp="1" noChangeArrowheads="1"/>
          </p:cNvSpPr>
          <p:nvPr>
            <p:ph type="title"/>
          </p:nvPr>
        </p:nvSpPr>
        <p:spPr/>
        <p:txBody>
          <a:bodyPr/>
          <a:lstStyle/>
          <a:p>
            <a:pPr eaLnBrk="1" hangingPunct="1"/>
            <a:r>
              <a:rPr lang="zh-CN" altLang="en-US" dirty="0"/>
              <a:t>网络规划问题</a:t>
            </a:r>
            <a:endParaRPr lang="zh-CN" altLang="en-US" dirty="0"/>
          </a:p>
        </p:txBody>
      </p:sp>
      <p:grpSp>
        <p:nvGrpSpPr>
          <p:cNvPr id="368644" name="Group 110"/>
          <p:cNvGrpSpPr/>
          <p:nvPr/>
        </p:nvGrpSpPr>
        <p:grpSpPr bwMode="auto">
          <a:xfrm>
            <a:off x="990600" y="1196752"/>
            <a:ext cx="7594600" cy="5105400"/>
            <a:chOff x="576" y="864"/>
            <a:chExt cx="4416" cy="3216"/>
          </a:xfrm>
        </p:grpSpPr>
        <p:sp>
          <p:nvSpPr>
            <p:cNvPr id="368645" name="Rectangle 57"/>
            <p:cNvSpPr>
              <a:spLocks noChangeArrowheads="1"/>
            </p:cNvSpPr>
            <p:nvPr/>
          </p:nvSpPr>
          <p:spPr bwMode="auto">
            <a:xfrm>
              <a:off x="576" y="864"/>
              <a:ext cx="2597" cy="33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48" tIns="51774" rIns="103548" bIns="51774">
              <a:spAutoFit/>
            </a:bodyPr>
            <a:lstStyle/>
            <a:p>
              <a:pPr marL="177800" indent="-177800" defTabSz="1028700" eaLnBrk="0" hangingPunct="0">
                <a:buClr>
                  <a:schemeClr val="accent1"/>
                </a:buClr>
                <a:buFontTx/>
                <a:buNone/>
                <a:tabLst>
                  <a:tab pos="177800" algn="l"/>
                </a:tabLst>
              </a:pPr>
              <a:r>
                <a:rPr lang="zh-CN" altLang="en-US" sz="2800" b="1" i="1" dirty="0">
                  <a:solidFill>
                    <a:srgbClr val="000000"/>
                  </a:solidFill>
                  <a:latin typeface="Helvetica" pitchFamily="34" charset="0"/>
                </a:rPr>
                <a:t>已知</a:t>
              </a:r>
              <a:r>
                <a:rPr lang="en-US" altLang="zh-CN" sz="2800" b="1" i="1" dirty="0">
                  <a:solidFill>
                    <a:srgbClr val="000000"/>
                  </a:solidFill>
                  <a:latin typeface="Helvetica" pitchFamily="34" charset="0"/>
                </a:rPr>
                <a:t>: 192.168.50.0/24</a:t>
              </a:r>
              <a:endParaRPr lang="en-US" altLang="zh-CN" sz="2800" b="1" i="1" dirty="0">
                <a:solidFill>
                  <a:srgbClr val="000000"/>
                </a:solidFill>
                <a:latin typeface="Helvetica" pitchFamily="34" charset="0"/>
              </a:endParaRPr>
            </a:p>
          </p:txBody>
        </p:sp>
        <p:grpSp>
          <p:nvGrpSpPr>
            <p:cNvPr id="368646" name="Group 58"/>
            <p:cNvGrpSpPr/>
            <p:nvPr/>
          </p:nvGrpSpPr>
          <p:grpSpPr bwMode="auto">
            <a:xfrm>
              <a:off x="1107" y="1440"/>
              <a:ext cx="3885" cy="2640"/>
              <a:chOff x="1107" y="1440"/>
              <a:chExt cx="3885" cy="2640"/>
            </a:xfrm>
          </p:grpSpPr>
          <p:grpSp>
            <p:nvGrpSpPr>
              <p:cNvPr id="368647" name="Group 59"/>
              <p:cNvGrpSpPr/>
              <p:nvPr/>
            </p:nvGrpSpPr>
            <p:grpSpPr bwMode="auto">
              <a:xfrm>
                <a:off x="2133" y="1440"/>
                <a:ext cx="809" cy="381"/>
                <a:chOff x="1045" y="1543"/>
                <a:chExt cx="719" cy="339"/>
              </a:xfrm>
            </p:grpSpPr>
            <p:sp>
              <p:nvSpPr>
                <p:cNvPr id="368696" name="Line 60"/>
                <p:cNvSpPr>
                  <a:spLocks noChangeShapeType="1"/>
                </p:cNvSpPr>
                <p:nvPr/>
              </p:nvSpPr>
              <p:spPr bwMode="auto">
                <a:xfrm flipV="1">
                  <a:off x="1045" y="1718"/>
                  <a:ext cx="719" cy="4"/>
                </a:xfrm>
                <a:prstGeom prst="line">
                  <a:avLst/>
                </a:prstGeom>
                <a:noFill/>
                <a:ln w="38100">
                  <a:solidFill>
                    <a:srgbClr val="0000CC"/>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7" name="Line 61"/>
                <p:cNvSpPr>
                  <a:spLocks noChangeShapeType="1"/>
                </p:cNvSpPr>
                <p:nvPr/>
              </p:nvSpPr>
              <p:spPr bwMode="auto">
                <a:xfrm>
                  <a:off x="1045" y="1543"/>
                  <a:ext cx="0" cy="339"/>
                </a:xfrm>
                <a:prstGeom prst="line">
                  <a:avLst/>
                </a:prstGeom>
                <a:noFill/>
                <a:ln w="38100">
                  <a:solidFill>
                    <a:srgbClr val="0000CC"/>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68648" name="Group 62"/>
              <p:cNvGrpSpPr/>
              <p:nvPr/>
            </p:nvGrpSpPr>
            <p:grpSpPr bwMode="auto">
              <a:xfrm>
                <a:off x="1916" y="2036"/>
                <a:ext cx="809" cy="381"/>
                <a:chOff x="1045" y="1543"/>
                <a:chExt cx="719" cy="339"/>
              </a:xfrm>
            </p:grpSpPr>
            <p:sp>
              <p:nvSpPr>
                <p:cNvPr id="368694" name="Line 63"/>
                <p:cNvSpPr>
                  <a:spLocks noChangeShapeType="1"/>
                </p:cNvSpPr>
                <p:nvPr/>
              </p:nvSpPr>
              <p:spPr bwMode="auto">
                <a:xfrm flipV="1">
                  <a:off x="1045" y="1718"/>
                  <a:ext cx="719" cy="4"/>
                </a:xfrm>
                <a:prstGeom prst="line">
                  <a:avLst/>
                </a:prstGeom>
                <a:noFill/>
                <a:ln w="38100">
                  <a:solidFill>
                    <a:srgbClr val="0000CC"/>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5" name="Line 64"/>
                <p:cNvSpPr>
                  <a:spLocks noChangeShapeType="1"/>
                </p:cNvSpPr>
                <p:nvPr/>
              </p:nvSpPr>
              <p:spPr bwMode="auto">
                <a:xfrm>
                  <a:off x="1045" y="1543"/>
                  <a:ext cx="0" cy="339"/>
                </a:xfrm>
                <a:prstGeom prst="line">
                  <a:avLst/>
                </a:prstGeom>
                <a:noFill/>
                <a:ln w="38100">
                  <a:solidFill>
                    <a:srgbClr val="0000CC"/>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68649" name="Group 65"/>
              <p:cNvGrpSpPr/>
              <p:nvPr/>
            </p:nvGrpSpPr>
            <p:grpSpPr bwMode="auto">
              <a:xfrm>
                <a:off x="1923" y="3141"/>
                <a:ext cx="809" cy="381"/>
                <a:chOff x="1051" y="2526"/>
                <a:chExt cx="719" cy="339"/>
              </a:xfrm>
            </p:grpSpPr>
            <p:sp>
              <p:nvSpPr>
                <p:cNvPr id="368692" name="Line 66"/>
                <p:cNvSpPr>
                  <a:spLocks noChangeShapeType="1"/>
                </p:cNvSpPr>
                <p:nvPr/>
              </p:nvSpPr>
              <p:spPr bwMode="auto">
                <a:xfrm flipV="1">
                  <a:off x="1051" y="2701"/>
                  <a:ext cx="719" cy="4"/>
                </a:xfrm>
                <a:prstGeom prst="line">
                  <a:avLst/>
                </a:prstGeom>
                <a:noFill/>
                <a:ln w="38100">
                  <a:solidFill>
                    <a:srgbClr val="0000CC"/>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3" name="Line 67"/>
                <p:cNvSpPr>
                  <a:spLocks noChangeShapeType="1"/>
                </p:cNvSpPr>
                <p:nvPr/>
              </p:nvSpPr>
              <p:spPr bwMode="auto">
                <a:xfrm>
                  <a:off x="1051" y="2526"/>
                  <a:ext cx="0" cy="339"/>
                </a:xfrm>
                <a:prstGeom prst="line">
                  <a:avLst/>
                </a:prstGeom>
                <a:noFill/>
                <a:ln w="38100">
                  <a:solidFill>
                    <a:srgbClr val="0000CC"/>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68650" name="Group 68"/>
              <p:cNvGrpSpPr/>
              <p:nvPr/>
            </p:nvGrpSpPr>
            <p:grpSpPr bwMode="auto">
              <a:xfrm>
                <a:off x="1797" y="2544"/>
                <a:ext cx="809" cy="381"/>
                <a:chOff x="931" y="2026"/>
                <a:chExt cx="719" cy="339"/>
              </a:xfrm>
            </p:grpSpPr>
            <p:sp>
              <p:nvSpPr>
                <p:cNvPr id="368690" name="Line 69"/>
                <p:cNvSpPr>
                  <a:spLocks noChangeShapeType="1"/>
                </p:cNvSpPr>
                <p:nvPr/>
              </p:nvSpPr>
              <p:spPr bwMode="auto">
                <a:xfrm flipV="1">
                  <a:off x="931" y="2201"/>
                  <a:ext cx="719" cy="4"/>
                </a:xfrm>
                <a:prstGeom prst="line">
                  <a:avLst/>
                </a:prstGeom>
                <a:noFill/>
                <a:ln w="38100">
                  <a:solidFill>
                    <a:srgbClr val="0000CC"/>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1" name="Line 70"/>
                <p:cNvSpPr>
                  <a:spLocks noChangeShapeType="1"/>
                </p:cNvSpPr>
                <p:nvPr/>
              </p:nvSpPr>
              <p:spPr bwMode="auto">
                <a:xfrm>
                  <a:off x="931" y="2026"/>
                  <a:ext cx="0" cy="339"/>
                </a:xfrm>
                <a:prstGeom prst="line">
                  <a:avLst/>
                </a:prstGeom>
                <a:noFill/>
                <a:ln w="38100">
                  <a:solidFill>
                    <a:srgbClr val="0000CC"/>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68651" name="Group 71"/>
              <p:cNvGrpSpPr/>
              <p:nvPr/>
            </p:nvGrpSpPr>
            <p:grpSpPr bwMode="auto">
              <a:xfrm>
                <a:off x="2096" y="3688"/>
                <a:ext cx="809" cy="381"/>
                <a:chOff x="1205" y="3012"/>
                <a:chExt cx="719" cy="339"/>
              </a:xfrm>
            </p:grpSpPr>
            <p:sp>
              <p:nvSpPr>
                <p:cNvPr id="368688" name="Line 72"/>
                <p:cNvSpPr>
                  <a:spLocks noChangeShapeType="1"/>
                </p:cNvSpPr>
                <p:nvPr/>
              </p:nvSpPr>
              <p:spPr bwMode="auto">
                <a:xfrm flipV="1">
                  <a:off x="1205" y="3187"/>
                  <a:ext cx="719" cy="4"/>
                </a:xfrm>
                <a:prstGeom prst="line">
                  <a:avLst/>
                </a:prstGeom>
                <a:noFill/>
                <a:ln w="38100">
                  <a:solidFill>
                    <a:srgbClr val="0000CC"/>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8689" name="Line 73"/>
                <p:cNvSpPr>
                  <a:spLocks noChangeShapeType="1"/>
                </p:cNvSpPr>
                <p:nvPr/>
              </p:nvSpPr>
              <p:spPr bwMode="auto">
                <a:xfrm>
                  <a:off x="1205" y="3012"/>
                  <a:ext cx="0" cy="339"/>
                </a:xfrm>
                <a:prstGeom prst="line">
                  <a:avLst/>
                </a:prstGeom>
                <a:noFill/>
                <a:ln w="38100">
                  <a:solidFill>
                    <a:srgbClr val="0000CC"/>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8652" name="Freeform 74"/>
              <p:cNvSpPr/>
              <p:nvPr/>
            </p:nvSpPr>
            <p:spPr bwMode="auto">
              <a:xfrm>
                <a:off x="3000" y="2760"/>
                <a:ext cx="1677" cy="441"/>
              </a:xfrm>
              <a:custGeom>
                <a:avLst/>
                <a:gdLst>
                  <a:gd name="T0" fmla="*/ 0 w 1491"/>
                  <a:gd name="T1" fmla="*/ 2291 h 392"/>
                  <a:gd name="T2" fmla="*/ 4270 w 1491"/>
                  <a:gd name="T3" fmla="*/ 909 h 392"/>
                  <a:gd name="T4" fmla="*/ 4022 w 1491"/>
                  <a:gd name="T5" fmla="*/ 1526 h 392"/>
                  <a:gd name="T6" fmla="*/ 8684 w 1491"/>
                  <a:gd name="T7" fmla="*/ 0 h 3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1" h="392">
                    <a:moveTo>
                      <a:pt x="0" y="391"/>
                    </a:moveTo>
                    <a:lnTo>
                      <a:pt x="732" y="155"/>
                    </a:lnTo>
                    <a:lnTo>
                      <a:pt x="689" y="260"/>
                    </a:lnTo>
                    <a:lnTo>
                      <a:pt x="1490" y="0"/>
                    </a:lnTo>
                  </a:path>
                </a:pathLst>
              </a:custGeom>
              <a:noFill/>
              <a:ln w="38100" cap="rnd" cmpd="sng">
                <a:solidFill>
                  <a:srgbClr val="0000CC"/>
                </a:solidFill>
                <a:prstDash val="solid"/>
                <a:round/>
                <a:headEnd type="none" w="sm" len="sm"/>
                <a:tailEnd type="none" w="sm" len="sm"/>
              </a:ln>
              <a:effectLst>
                <a:outerShdw dist="17938" dir="2695664" algn="ctr" rotWithShape="0">
                  <a:schemeClr val="tx1"/>
                </a:outerShdw>
              </a:effectLst>
              <a:extLst>
                <a:ext uri="{909E8E84-426E-40DD-AFC4-6F175D3DCCD1}">
                  <a14:hiddenFill xmlns:a14="http://schemas.microsoft.com/office/drawing/2010/main">
                    <a:solidFill>
                      <a:srgbClr val="00CC99"/>
                    </a:solidFill>
                  </a14:hiddenFill>
                </a:ext>
              </a:extLst>
            </p:spPr>
            <p:txBody>
              <a:bodyPr/>
              <a:lstStyle/>
              <a:p>
                <a:endParaRPr lang="zh-CN" altLang="en-US"/>
              </a:p>
            </p:txBody>
          </p:sp>
          <p:sp>
            <p:nvSpPr>
              <p:cNvPr id="368653" name="Freeform 75"/>
              <p:cNvSpPr/>
              <p:nvPr/>
            </p:nvSpPr>
            <p:spPr bwMode="auto">
              <a:xfrm>
                <a:off x="3354" y="1669"/>
                <a:ext cx="1346" cy="1003"/>
              </a:xfrm>
              <a:custGeom>
                <a:avLst/>
                <a:gdLst>
                  <a:gd name="T0" fmla="*/ 0 w 1197"/>
                  <a:gd name="T1" fmla="*/ 0 h 892"/>
                  <a:gd name="T2" fmla="*/ 3592 w 1197"/>
                  <a:gd name="T3" fmla="*/ 2395 h 892"/>
                  <a:gd name="T4" fmla="*/ 3018 w 1197"/>
                  <a:gd name="T5" fmla="*/ 2560 h 892"/>
                  <a:gd name="T6" fmla="*/ 6949 w 1197"/>
                  <a:gd name="T7" fmla="*/ 5175 h 8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7" h="892">
                    <a:moveTo>
                      <a:pt x="0" y="0"/>
                    </a:moveTo>
                    <a:lnTo>
                      <a:pt x="618" y="412"/>
                    </a:lnTo>
                    <a:lnTo>
                      <a:pt x="519" y="440"/>
                    </a:lnTo>
                    <a:lnTo>
                      <a:pt x="1196" y="891"/>
                    </a:lnTo>
                  </a:path>
                </a:pathLst>
              </a:custGeom>
              <a:noFill/>
              <a:ln w="38100" cap="rnd" cmpd="sng">
                <a:solidFill>
                  <a:srgbClr val="0000CC"/>
                </a:solidFill>
                <a:prstDash val="solid"/>
                <a:round/>
                <a:headEnd type="none" w="sm" len="sm"/>
                <a:tailEnd type="none" w="sm" len="sm"/>
              </a:ln>
              <a:effectLst>
                <a:outerShdw dist="17938" dir="2695664" algn="ctr" rotWithShape="0">
                  <a:schemeClr val="tx1"/>
                </a:outerShdw>
              </a:effectLst>
              <a:extLst>
                <a:ext uri="{909E8E84-426E-40DD-AFC4-6F175D3DCCD1}">
                  <a14:hiddenFill xmlns:a14="http://schemas.microsoft.com/office/drawing/2010/main">
                    <a:solidFill>
                      <a:srgbClr val="00CC99"/>
                    </a:solidFill>
                  </a14:hiddenFill>
                </a:ext>
              </a:extLst>
            </p:spPr>
            <p:txBody>
              <a:bodyPr/>
              <a:lstStyle/>
              <a:p>
                <a:endParaRPr lang="zh-CN" altLang="en-US"/>
              </a:p>
            </p:txBody>
          </p:sp>
          <p:sp>
            <p:nvSpPr>
              <p:cNvPr id="368654" name="Freeform 76"/>
              <p:cNvSpPr/>
              <p:nvPr/>
            </p:nvSpPr>
            <p:spPr bwMode="auto">
              <a:xfrm>
                <a:off x="3139" y="2213"/>
                <a:ext cx="1418" cy="435"/>
              </a:xfrm>
              <a:custGeom>
                <a:avLst/>
                <a:gdLst>
                  <a:gd name="T0" fmla="*/ 0 w 1261"/>
                  <a:gd name="T1" fmla="*/ 0 h 387"/>
                  <a:gd name="T2" fmla="*/ 3703 w 1261"/>
                  <a:gd name="T3" fmla="*/ 939 h 387"/>
                  <a:gd name="T4" fmla="*/ 3270 w 1261"/>
                  <a:gd name="T5" fmla="*/ 1206 h 387"/>
                  <a:gd name="T6" fmla="*/ 7323 w 1261"/>
                  <a:gd name="T7" fmla="*/ 2233 h 3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1" h="387">
                    <a:moveTo>
                      <a:pt x="0" y="0"/>
                    </a:moveTo>
                    <a:lnTo>
                      <a:pt x="638" y="162"/>
                    </a:lnTo>
                    <a:lnTo>
                      <a:pt x="562" y="209"/>
                    </a:lnTo>
                    <a:lnTo>
                      <a:pt x="1260" y="386"/>
                    </a:lnTo>
                  </a:path>
                </a:pathLst>
              </a:custGeom>
              <a:noFill/>
              <a:ln w="38100" cap="rnd" cmpd="sng">
                <a:solidFill>
                  <a:srgbClr val="0000CC"/>
                </a:solidFill>
                <a:prstDash val="solid"/>
                <a:round/>
                <a:headEnd type="none" w="sm" len="sm"/>
                <a:tailEnd type="none" w="sm" len="sm"/>
              </a:ln>
              <a:effectLst>
                <a:outerShdw dist="17938" dir="2695664" algn="ctr" rotWithShape="0">
                  <a:schemeClr val="tx1"/>
                </a:outerShdw>
              </a:effectLst>
              <a:extLst>
                <a:ext uri="{909E8E84-426E-40DD-AFC4-6F175D3DCCD1}">
                  <a14:hiddenFill xmlns:a14="http://schemas.microsoft.com/office/drawing/2010/main">
                    <a:solidFill>
                      <a:srgbClr val="00CC99"/>
                    </a:solidFill>
                  </a14:hiddenFill>
                </a:ext>
              </a:extLst>
            </p:spPr>
            <p:txBody>
              <a:bodyPr/>
              <a:lstStyle/>
              <a:p>
                <a:endParaRPr lang="zh-CN" altLang="en-US"/>
              </a:p>
            </p:txBody>
          </p:sp>
          <p:sp>
            <p:nvSpPr>
              <p:cNvPr id="368655" name="Freeform 77"/>
              <p:cNvSpPr/>
              <p:nvPr/>
            </p:nvSpPr>
            <p:spPr bwMode="auto">
              <a:xfrm>
                <a:off x="3290" y="2802"/>
                <a:ext cx="1425" cy="985"/>
              </a:xfrm>
              <a:custGeom>
                <a:avLst/>
                <a:gdLst>
                  <a:gd name="T0" fmla="*/ 0 w 1267"/>
                  <a:gd name="T1" fmla="*/ 5082 h 876"/>
                  <a:gd name="T2" fmla="*/ 3538 w 1267"/>
                  <a:gd name="T3" fmla="*/ 2339 h 876"/>
                  <a:gd name="T4" fmla="*/ 3507 w 1267"/>
                  <a:gd name="T5" fmla="*/ 2998 h 876"/>
                  <a:gd name="T6" fmla="*/ 7386 w 1267"/>
                  <a:gd name="T7" fmla="*/ 0 h 8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7" h="876">
                    <a:moveTo>
                      <a:pt x="0" y="875"/>
                    </a:moveTo>
                    <a:lnTo>
                      <a:pt x="607" y="404"/>
                    </a:lnTo>
                    <a:lnTo>
                      <a:pt x="602" y="517"/>
                    </a:lnTo>
                    <a:lnTo>
                      <a:pt x="1266" y="0"/>
                    </a:lnTo>
                  </a:path>
                </a:pathLst>
              </a:custGeom>
              <a:noFill/>
              <a:ln w="38100" cap="rnd" cmpd="sng">
                <a:solidFill>
                  <a:srgbClr val="0000CC"/>
                </a:solidFill>
                <a:prstDash val="solid"/>
                <a:round/>
                <a:headEnd type="none" w="sm" len="sm"/>
                <a:tailEnd type="none" w="sm" len="sm"/>
              </a:ln>
              <a:effectLst>
                <a:outerShdw dist="17938" dir="2695664" algn="ctr" rotWithShape="0">
                  <a:schemeClr val="tx1"/>
                </a:outerShdw>
              </a:effectLst>
              <a:extLst>
                <a:ext uri="{909E8E84-426E-40DD-AFC4-6F175D3DCCD1}">
                  <a14:hiddenFill xmlns:a14="http://schemas.microsoft.com/office/drawing/2010/main">
                    <a:solidFill>
                      <a:srgbClr val="00CC99"/>
                    </a:solidFill>
                  </a14:hiddenFill>
                </a:ext>
              </a:extLst>
            </p:spPr>
            <p:txBody>
              <a:bodyPr/>
              <a:lstStyle/>
              <a:p>
                <a:endParaRPr lang="zh-CN" altLang="en-US"/>
              </a:p>
            </p:txBody>
          </p:sp>
          <p:sp>
            <p:nvSpPr>
              <p:cNvPr id="368656" name="Freeform 78"/>
              <p:cNvSpPr/>
              <p:nvPr/>
            </p:nvSpPr>
            <p:spPr bwMode="auto">
              <a:xfrm>
                <a:off x="2931" y="2672"/>
                <a:ext cx="1577" cy="79"/>
              </a:xfrm>
              <a:custGeom>
                <a:avLst/>
                <a:gdLst>
                  <a:gd name="T0" fmla="*/ 0 w 1402"/>
                  <a:gd name="T1" fmla="*/ 0 h 70"/>
                  <a:gd name="T2" fmla="*/ 4103 w 1402"/>
                  <a:gd name="T3" fmla="*/ 3 h 70"/>
                  <a:gd name="T4" fmla="*/ 3703 w 1402"/>
                  <a:gd name="T5" fmla="*/ 409 h 70"/>
                  <a:gd name="T6" fmla="*/ 8179 w 1402"/>
                  <a:gd name="T7" fmla="*/ 422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2" h="70">
                    <a:moveTo>
                      <a:pt x="0" y="0"/>
                    </a:moveTo>
                    <a:lnTo>
                      <a:pt x="702" y="3"/>
                    </a:lnTo>
                    <a:lnTo>
                      <a:pt x="634" y="66"/>
                    </a:lnTo>
                    <a:lnTo>
                      <a:pt x="1401" y="69"/>
                    </a:lnTo>
                  </a:path>
                </a:pathLst>
              </a:custGeom>
              <a:noFill/>
              <a:ln w="38100" cap="rnd" cmpd="sng">
                <a:solidFill>
                  <a:srgbClr val="0000CC"/>
                </a:solidFill>
                <a:prstDash val="solid"/>
                <a:round/>
                <a:headEnd type="none" w="sm" len="sm"/>
                <a:tailEnd type="none" w="sm" len="sm"/>
              </a:ln>
              <a:effectLst>
                <a:outerShdw dist="17938" dir="2695664" algn="ctr" rotWithShape="0">
                  <a:schemeClr val="tx1"/>
                </a:outerShdw>
              </a:effectLst>
              <a:extLst>
                <a:ext uri="{909E8E84-426E-40DD-AFC4-6F175D3DCCD1}">
                  <a14:hiddenFill xmlns:a14="http://schemas.microsoft.com/office/drawing/2010/main">
                    <a:solidFill>
                      <a:srgbClr val="00CC99"/>
                    </a:solidFill>
                  </a14:hiddenFill>
                </a:ext>
              </a:extLst>
            </p:spPr>
            <p:txBody>
              <a:bodyPr/>
              <a:lstStyle/>
              <a:p>
                <a:endParaRPr lang="zh-CN" altLang="en-US"/>
              </a:p>
            </p:txBody>
          </p:sp>
          <p:pic>
            <p:nvPicPr>
              <p:cNvPr id="368657" name="Picture 7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07" y="2472"/>
                <a:ext cx="585" cy="34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58" name="Rectangle 80"/>
              <p:cNvSpPr>
                <a:spLocks noChangeArrowheads="1"/>
              </p:cNvSpPr>
              <p:nvPr/>
            </p:nvSpPr>
            <p:spPr bwMode="auto">
              <a:xfrm>
                <a:off x="4533" y="2616"/>
                <a:ext cx="345" cy="2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2000" b="1">
                    <a:solidFill>
                      <a:srgbClr val="FFFFFF"/>
                    </a:solidFill>
                    <a:latin typeface="Helvetica" pitchFamily="34" charset="0"/>
                  </a:rPr>
                  <a:t>HQ</a:t>
                </a:r>
                <a:endParaRPr lang="en-US" altLang="zh-CN" sz="2000" b="1">
                  <a:solidFill>
                    <a:srgbClr val="FFFFFF"/>
                  </a:solidFill>
                  <a:latin typeface="Helvetica" pitchFamily="34" charset="0"/>
                </a:endParaRPr>
              </a:p>
            </p:txBody>
          </p:sp>
          <p:grpSp>
            <p:nvGrpSpPr>
              <p:cNvPr id="368659" name="Group 81"/>
              <p:cNvGrpSpPr/>
              <p:nvPr/>
            </p:nvGrpSpPr>
            <p:grpSpPr bwMode="auto">
              <a:xfrm>
                <a:off x="2486" y="2570"/>
                <a:ext cx="584" cy="413"/>
                <a:chOff x="1551" y="2019"/>
                <a:chExt cx="520" cy="367"/>
              </a:xfrm>
            </p:grpSpPr>
            <p:pic>
              <p:nvPicPr>
                <p:cNvPr id="368686" name="Picture 8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51" y="2019"/>
                  <a:ext cx="520" cy="30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7" name="Rectangle 83"/>
                <p:cNvSpPr>
                  <a:spLocks noChangeArrowheads="1"/>
                </p:cNvSpPr>
                <p:nvPr/>
              </p:nvSpPr>
              <p:spPr bwMode="auto">
                <a:xfrm>
                  <a:off x="1717" y="2155"/>
                  <a:ext cx="205" cy="2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2000" b="1">
                      <a:solidFill>
                        <a:srgbClr val="FFFFFF"/>
                      </a:solidFill>
                      <a:latin typeface="Helvetica" pitchFamily="34" charset="0"/>
                    </a:rPr>
                    <a:t>C</a:t>
                  </a:r>
                  <a:endParaRPr lang="en-US" altLang="zh-CN" sz="2000" b="1">
                    <a:solidFill>
                      <a:srgbClr val="FFFFFF"/>
                    </a:solidFill>
                    <a:latin typeface="Helvetica" pitchFamily="34" charset="0"/>
                  </a:endParaRPr>
                </a:p>
              </p:txBody>
            </p:sp>
          </p:grpSp>
          <p:grpSp>
            <p:nvGrpSpPr>
              <p:cNvPr id="368660" name="Group 84"/>
              <p:cNvGrpSpPr/>
              <p:nvPr/>
            </p:nvGrpSpPr>
            <p:grpSpPr bwMode="auto">
              <a:xfrm>
                <a:off x="2600" y="3109"/>
                <a:ext cx="585" cy="412"/>
                <a:chOff x="1653" y="2498"/>
                <a:chExt cx="520" cy="367"/>
              </a:xfrm>
            </p:grpSpPr>
            <p:pic>
              <p:nvPicPr>
                <p:cNvPr id="368684" name="Picture 8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53" y="2498"/>
                  <a:ext cx="520" cy="30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5" name="Rectangle 86"/>
                <p:cNvSpPr>
                  <a:spLocks noChangeArrowheads="1"/>
                </p:cNvSpPr>
                <p:nvPr/>
              </p:nvSpPr>
              <p:spPr bwMode="auto">
                <a:xfrm>
                  <a:off x="1827" y="2634"/>
                  <a:ext cx="204" cy="2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2000" b="1">
                      <a:solidFill>
                        <a:srgbClr val="FFFFFF"/>
                      </a:solidFill>
                      <a:latin typeface="Helvetica" pitchFamily="34" charset="0"/>
                    </a:rPr>
                    <a:t>D</a:t>
                  </a:r>
                  <a:endParaRPr lang="en-US" altLang="zh-CN" sz="2000" b="1">
                    <a:solidFill>
                      <a:srgbClr val="FFFFFF"/>
                    </a:solidFill>
                    <a:latin typeface="Helvetica" pitchFamily="34" charset="0"/>
                  </a:endParaRPr>
                </a:p>
              </p:txBody>
            </p:sp>
          </p:grpSp>
          <p:grpSp>
            <p:nvGrpSpPr>
              <p:cNvPr id="368661" name="Group 87"/>
              <p:cNvGrpSpPr/>
              <p:nvPr/>
            </p:nvGrpSpPr>
            <p:grpSpPr bwMode="auto">
              <a:xfrm>
                <a:off x="2640" y="2027"/>
                <a:ext cx="585" cy="413"/>
                <a:chOff x="1688" y="1536"/>
                <a:chExt cx="520" cy="367"/>
              </a:xfrm>
            </p:grpSpPr>
            <p:pic>
              <p:nvPicPr>
                <p:cNvPr id="368682" name="Picture 8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88" y="1536"/>
                  <a:ext cx="520" cy="30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3" name="Rectangle 89"/>
                <p:cNvSpPr>
                  <a:spLocks noChangeArrowheads="1"/>
                </p:cNvSpPr>
                <p:nvPr/>
              </p:nvSpPr>
              <p:spPr bwMode="auto">
                <a:xfrm>
                  <a:off x="1870" y="1672"/>
                  <a:ext cx="204" cy="2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2000" b="1">
                      <a:solidFill>
                        <a:srgbClr val="FFFFFF"/>
                      </a:solidFill>
                      <a:latin typeface="Helvetica" pitchFamily="34" charset="0"/>
                    </a:rPr>
                    <a:t>B</a:t>
                  </a:r>
                  <a:endParaRPr lang="en-US" altLang="zh-CN" sz="2000" b="1">
                    <a:solidFill>
                      <a:srgbClr val="FFFFFF"/>
                    </a:solidFill>
                    <a:latin typeface="Helvetica" pitchFamily="34" charset="0"/>
                  </a:endParaRPr>
                </a:p>
              </p:txBody>
            </p:sp>
          </p:grpSp>
          <p:grpSp>
            <p:nvGrpSpPr>
              <p:cNvPr id="368662" name="Group 90"/>
              <p:cNvGrpSpPr/>
              <p:nvPr/>
            </p:nvGrpSpPr>
            <p:grpSpPr bwMode="auto">
              <a:xfrm>
                <a:off x="2844" y="3668"/>
                <a:ext cx="585" cy="412"/>
                <a:chOff x="1870" y="2995"/>
                <a:chExt cx="520" cy="367"/>
              </a:xfrm>
            </p:grpSpPr>
            <p:pic>
              <p:nvPicPr>
                <p:cNvPr id="368680" name="Picture 9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70" y="2995"/>
                  <a:ext cx="520" cy="30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1" name="Rectangle 92"/>
                <p:cNvSpPr>
                  <a:spLocks noChangeArrowheads="1"/>
                </p:cNvSpPr>
                <p:nvPr/>
              </p:nvSpPr>
              <p:spPr bwMode="auto">
                <a:xfrm>
                  <a:off x="2052" y="3131"/>
                  <a:ext cx="197" cy="2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2000" b="1">
                      <a:solidFill>
                        <a:srgbClr val="FFFFFF"/>
                      </a:solidFill>
                      <a:latin typeface="Helvetica" pitchFamily="34" charset="0"/>
                    </a:rPr>
                    <a:t>E</a:t>
                  </a:r>
                  <a:endParaRPr lang="en-US" altLang="zh-CN" sz="2000" b="1">
                    <a:solidFill>
                      <a:srgbClr val="FFFFFF"/>
                    </a:solidFill>
                    <a:latin typeface="Helvetica" pitchFamily="34" charset="0"/>
                  </a:endParaRPr>
                </a:p>
              </p:txBody>
            </p:sp>
          </p:grpSp>
          <p:pic>
            <p:nvPicPr>
              <p:cNvPr id="368663" name="Picture 9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0" y="1479"/>
                <a:ext cx="585" cy="34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64" name="Rectangle 94"/>
              <p:cNvSpPr>
                <a:spLocks noChangeArrowheads="1"/>
              </p:cNvSpPr>
              <p:nvPr/>
            </p:nvSpPr>
            <p:spPr bwMode="auto">
              <a:xfrm>
                <a:off x="3058" y="1623"/>
                <a:ext cx="230" cy="2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2000" b="1">
                    <a:solidFill>
                      <a:srgbClr val="FFFFFF"/>
                    </a:solidFill>
                    <a:latin typeface="Helvetica" pitchFamily="34" charset="0"/>
                  </a:rPr>
                  <a:t>A</a:t>
                </a:r>
                <a:endParaRPr lang="en-US" altLang="zh-CN" sz="2000" b="1">
                  <a:solidFill>
                    <a:srgbClr val="FFFFFF"/>
                  </a:solidFill>
                  <a:latin typeface="Helvetica" pitchFamily="34" charset="0"/>
                </a:endParaRPr>
              </a:p>
            </p:txBody>
          </p:sp>
          <p:sp>
            <p:nvSpPr>
              <p:cNvPr id="368665" name="Rectangle 95"/>
              <p:cNvSpPr>
                <a:spLocks noChangeArrowheads="1"/>
              </p:cNvSpPr>
              <p:nvPr/>
            </p:nvSpPr>
            <p:spPr bwMode="auto">
              <a:xfrm>
                <a:off x="1468" y="1451"/>
                <a:ext cx="648" cy="22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1600" b="1">
                    <a:solidFill>
                      <a:srgbClr val="000000"/>
                    </a:solidFill>
                    <a:latin typeface="Helvetica" pitchFamily="34" charset="0"/>
                  </a:rPr>
                  <a:t>25 </a:t>
                </a:r>
                <a:r>
                  <a:rPr lang="zh-CN" altLang="en-US" sz="1600" b="1">
                    <a:solidFill>
                      <a:srgbClr val="000000"/>
                    </a:solidFill>
                    <a:latin typeface="Helvetica" pitchFamily="34" charset="0"/>
                  </a:rPr>
                  <a:t>台主机</a:t>
                </a:r>
                <a:endParaRPr lang="zh-CN" altLang="en-US" sz="1600" b="1">
                  <a:solidFill>
                    <a:srgbClr val="000000"/>
                  </a:solidFill>
                  <a:latin typeface="Helvetica" pitchFamily="34" charset="0"/>
                </a:endParaRPr>
              </a:p>
            </p:txBody>
          </p:sp>
          <p:sp>
            <p:nvSpPr>
              <p:cNvPr id="368666" name="Rectangle 96"/>
              <p:cNvSpPr>
                <a:spLocks noChangeArrowheads="1"/>
              </p:cNvSpPr>
              <p:nvPr/>
            </p:nvSpPr>
            <p:spPr bwMode="auto">
              <a:xfrm>
                <a:off x="1201" y="2066"/>
                <a:ext cx="648" cy="22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1600" b="1">
                    <a:solidFill>
                      <a:srgbClr val="000000"/>
                    </a:solidFill>
                    <a:latin typeface="Helvetica" pitchFamily="34" charset="0"/>
                  </a:rPr>
                  <a:t>25 </a:t>
                </a:r>
                <a:r>
                  <a:rPr lang="zh-CN" altLang="en-US" sz="1600" b="1">
                    <a:solidFill>
                      <a:srgbClr val="000000"/>
                    </a:solidFill>
                    <a:latin typeface="Helvetica" pitchFamily="34" charset="0"/>
                  </a:rPr>
                  <a:t>台主机</a:t>
                </a:r>
                <a:endParaRPr lang="zh-CN" altLang="en-US" sz="1600" b="1">
                  <a:solidFill>
                    <a:srgbClr val="000000"/>
                  </a:solidFill>
                  <a:latin typeface="Helvetica" pitchFamily="34" charset="0"/>
                </a:endParaRPr>
              </a:p>
            </p:txBody>
          </p:sp>
          <p:sp>
            <p:nvSpPr>
              <p:cNvPr id="368667" name="Rectangle 97"/>
              <p:cNvSpPr>
                <a:spLocks noChangeArrowheads="1"/>
              </p:cNvSpPr>
              <p:nvPr/>
            </p:nvSpPr>
            <p:spPr bwMode="auto">
              <a:xfrm>
                <a:off x="1107" y="2582"/>
                <a:ext cx="648" cy="22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1600" b="1">
                    <a:solidFill>
                      <a:srgbClr val="000000"/>
                    </a:solidFill>
                    <a:latin typeface="Helvetica" pitchFamily="34" charset="0"/>
                  </a:rPr>
                  <a:t>25 </a:t>
                </a:r>
                <a:r>
                  <a:rPr lang="zh-CN" altLang="en-US" sz="1600" b="1">
                    <a:solidFill>
                      <a:srgbClr val="000000"/>
                    </a:solidFill>
                    <a:latin typeface="Helvetica" pitchFamily="34" charset="0"/>
                  </a:rPr>
                  <a:t>台主机</a:t>
                </a:r>
                <a:endParaRPr lang="zh-CN" altLang="en-US" sz="1600" b="1">
                  <a:solidFill>
                    <a:srgbClr val="000000"/>
                  </a:solidFill>
                  <a:latin typeface="Helvetica" pitchFamily="34" charset="0"/>
                </a:endParaRPr>
              </a:p>
            </p:txBody>
          </p:sp>
          <p:sp>
            <p:nvSpPr>
              <p:cNvPr id="368668" name="Rectangle 98"/>
              <p:cNvSpPr>
                <a:spLocks noChangeArrowheads="1"/>
              </p:cNvSpPr>
              <p:nvPr/>
            </p:nvSpPr>
            <p:spPr bwMode="auto">
              <a:xfrm>
                <a:off x="1256" y="3145"/>
                <a:ext cx="648" cy="22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1600" b="1">
                    <a:solidFill>
                      <a:srgbClr val="000000"/>
                    </a:solidFill>
                    <a:latin typeface="Helvetica" pitchFamily="34" charset="0"/>
                  </a:rPr>
                  <a:t>25 </a:t>
                </a:r>
                <a:r>
                  <a:rPr lang="zh-CN" altLang="en-US" sz="1600" b="1">
                    <a:solidFill>
                      <a:srgbClr val="000000"/>
                    </a:solidFill>
                    <a:latin typeface="Helvetica" pitchFamily="34" charset="0"/>
                  </a:rPr>
                  <a:t>台主机</a:t>
                </a:r>
                <a:endParaRPr lang="zh-CN" altLang="en-US" sz="1600" b="1">
                  <a:solidFill>
                    <a:srgbClr val="000000"/>
                  </a:solidFill>
                  <a:latin typeface="Helvetica" pitchFamily="34" charset="0"/>
                </a:endParaRPr>
              </a:p>
            </p:txBody>
          </p:sp>
          <p:sp>
            <p:nvSpPr>
              <p:cNvPr id="368669" name="Rectangle 99"/>
              <p:cNvSpPr>
                <a:spLocks noChangeArrowheads="1"/>
              </p:cNvSpPr>
              <p:nvPr/>
            </p:nvSpPr>
            <p:spPr bwMode="auto">
              <a:xfrm>
                <a:off x="1414" y="3684"/>
                <a:ext cx="648" cy="22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1600" b="1">
                    <a:solidFill>
                      <a:srgbClr val="000000"/>
                    </a:solidFill>
                    <a:latin typeface="Helvetica" pitchFamily="34" charset="0"/>
                  </a:rPr>
                  <a:t>25 </a:t>
                </a:r>
                <a:r>
                  <a:rPr lang="zh-CN" altLang="en-US" sz="1600" b="1">
                    <a:solidFill>
                      <a:srgbClr val="000000"/>
                    </a:solidFill>
                    <a:latin typeface="Helvetica" pitchFamily="34" charset="0"/>
                  </a:rPr>
                  <a:t>台主机</a:t>
                </a:r>
                <a:endParaRPr lang="zh-CN" altLang="en-US" sz="1600" b="1">
                  <a:solidFill>
                    <a:srgbClr val="000000"/>
                  </a:solidFill>
                  <a:latin typeface="Helvetica" pitchFamily="34" charset="0"/>
                </a:endParaRPr>
              </a:p>
            </p:txBody>
          </p:sp>
          <p:sp>
            <p:nvSpPr>
              <p:cNvPr id="368670" name="Oval 100"/>
              <p:cNvSpPr>
                <a:spLocks noChangeArrowheads="1"/>
              </p:cNvSpPr>
              <p:nvPr/>
            </p:nvSpPr>
            <p:spPr bwMode="auto">
              <a:xfrm>
                <a:off x="3523" y="1740"/>
                <a:ext cx="171" cy="338"/>
              </a:xfrm>
              <a:prstGeom prst="ellipse">
                <a:avLst/>
              </a:prstGeom>
              <a:solidFill>
                <a:srgbClr val="777777"/>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endParaRPr lang="zh-CN" altLang="en-US"/>
              </a:p>
            </p:txBody>
          </p:sp>
          <p:sp>
            <p:nvSpPr>
              <p:cNvPr id="368671" name="Rectangle 101"/>
              <p:cNvSpPr>
                <a:spLocks noChangeArrowheads="1"/>
              </p:cNvSpPr>
              <p:nvPr/>
            </p:nvSpPr>
            <p:spPr bwMode="auto">
              <a:xfrm>
                <a:off x="3498" y="1710"/>
                <a:ext cx="230" cy="2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2000" b="1">
                    <a:solidFill>
                      <a:srgbClr val="FFFFFF"/>
                    </a:solidFill>
                    <a:latin typeface="Helvetica" pitchFamily="34" charset="0"/>
                  </a:rPr>
                  <a:t>A</a:t>
                </a:r>
                <a:endParaRPr lang="en-US" altLang="zh-CN" sz="2000" b="1">
                  <a:solidFill>
                    <a:srgbClr val="FFFFFF"/>
                  </a:solidFill>
                  <a:latin typeface="Helvetica" pitchFamily="34" charset="0"/>
                </a:endParaRPr>
              </a:p>
            </p:txBody>
          </p:sp>
          <p:sp>
            <p:nvSpPr>
              <p:cNvPr id="368672" name="Oval 102"/>
              <p:cNvSpPr>
                <a:spLocks noChangeArrowheads="1"/>
              </p:cNvSpPr>
              <p:nvPr/>
            </p:nvSpPr>
            <p:spPr bwMode="auto">
              <a:xfrm>
                <a:off x="3458" y="2240"/>
                <a:ext cx="171" cy="338"/>
              </a:xfrm>
              <a:prstGeom prst="ellipse">
                <a:avLst/>
              </a:prstGeom>
              <a:solidFill>
                <a:srgbClr val="777777"/>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endParaRPr lang="zh-CN" altLang="en-US"/>
              </a:p>
            </p:txBody>
          </p:sp>
          <p:sp>
            <p:nvSpPr>
              <p:cNvPr id="368673" name="Rectangle 103"/>
              <p:cNvSpPr>
                <a:spLocks noChangeArrowheads="1"/>
              </p:cNvSpPr>
              <p:nvPr/>
            </p:nvSpPr>
            <p:spPr bwMode="auto">
              <a:xfrm>
                <a:off x="3433" y="2210"/>
                <a:ext cx="230" cy="2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2000" b="1">
                    <a:solidFill>
                      <a:srgbClr val="FFFFFF"/>
                    </a:solidFill>
                    <a:latin typeface="Helvetica" pitchFamily="34" charset="0"/>
                  </a:rPr>
                  <a:t>B</a:t>
                </a:r>
                <a:endParaRPr lang="en-US" altLang="zh-CN" sz="2000" b="1">
                  <a:solidFill>
                    <a:srgbClr val="FFFFFF"/>
                  </a:solidFill>
                  <a:latin typeface="Helvetica" pitchFamily="34" charset="0"/>
                </a:endParaRPr>
              </a:p>
            </p:txBody>
          </p:sp>
          <p:sp>
            <p:nvSpPr>
              <p:cNvPr id="368674" name="Oval 104"/>
              <p:cNvSpPr>
                <a:spLocks noChangeArrowheads="1"/>
              </p:cNvSpPr>
              <p:nvPr/>
            </p:nvSpPr>
            <p:spPr bwMode="auto">
              <a:xfrm>
                <a:off x="3458" y="2591"/>
                <a:ext cx="171" cy="338"/>
              </a:xfrm>
              <a:prstGeom prst="ellipse">
                <a:avLst/>
              </a:prstGeom>
              <a:solidFill>
                <a:srgbClr val="777777"/>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endParaRPr lang="zh-CN" altLang="en-US"/>
              </a:p>
            </p:txBody>
          </p:sp>
          <p:sp>
            <p:nvSpPr>
              <p:cNvPr id="368675" name="Rectangle 105"/>
              <p:cNvSpPr>
                <a:spLocks noChangeArrowheads="1"/>
              </p:cNvSpPr>
              <p:nvPr/>
            </p:nvSpPr>
            <p:spPr bwMode="auto">
              <a:xfrm>
                <a:off x="3433" y="2561"/>
                <a:ext cx="230" cy="2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2000" b="1">
                    <a:solidFill>
                      <a:srgbClr val="FFFFFF"/>
                    </a:solidFill>
                    <a:latin typeface="Helvetica" pitchFamily="34" charset="0"/>
                  </a:rPr>
                  <a:t>C</a:t>
                </a:r>
                <a:endParaRPr lang="en-US" altLang="zh-CN" sz="2000" b="1">
                  <a:solidFill>
                    <a:srgbClr val="FFFFFF"/>
                  </a:solidFill>
                  <a:latin typeface="Helvetica" pitchFamily="34" charset="0"/>
                </a:endParaRPr>
              </a:p>
            </p:txBody>
          </p:sp>
          <p:sp>
            <p:nvSpPr>
              <p:cNvPr id="368676" name="Oval 106"/>
              <p:cNvSpPr>
                <a:spLocks noChangeArrowheads="1"/>
              </p:cNvSpPr>
              <p:nvPr/>
            </p:nvSpPr>
            <p:spPr bwMode="auto">
              <a:xfrm>
                <a:off x="3462" y="3446"/>
                <a:ext cx="171" cy="338"/>
              </a:xfrm>
              <a:prstGeom prst="ellipse">
                <a:avLst/>
              </a:prstGeom>
              <a:solidFill>
                <a:srgbClr val="777777"/>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endParaRPr lang="zh-CN" altLang="en-US"/>
              </a:p>
            </p:txBody>
          </p:sp>
          <p:sp>
            <p:nvSpPr>
              <p:cNvPr id="368677" name="Rectangle 107"/>
              <p:cNvSpPr>
                <a:spLocks noChangeArrowheads="1"/>
              </p:cNvSpPr>
              <p:nvPr/>
            </p:nvSpPr>
            <p:spPr bwMode="auto">
              <a:xfrm>
                <a:off x="3445" y="3416"/>
                <a:ext cx="221" cy="2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2000" b="1">
                    <a:solidFill>
                      <a:srgbClr val="FFFFFF"/>
                    </a:solidFill>
                    <a:latin typeface="Helvetica" pitchFamily="34" charset="0"/>
                  </a:rPr>
                  <a:t>E</a:t>
                </a:r>
                <a:endParaRPr lang="en-US" altLang="zh-CN" sz="2000" b="1">
                  <a:solidFill>
                    <a:srgbClr val="FFFFFF"/>
                  </a:solidFill>
                  <a:latin typeface="Helvetica" pitchFamily="34" charset="0"/>
                </a:endParaRPr>
              </a:p>
            </p:txBody>
          </p:sp>
          <p:sp>
            <p:nvSpPr>
              <p:cNvPr id="368678" name="Oval 108"/>
              <p:cNvSpPr>
                <a:spLocks noChangeArrowheads="1"/>
              </p:cNvSpPr>
              <p:nvPr/>
            </p:nvSpPr>
            <p:spPr bwMode="auto">
              <a:xfrm>
                <a:off x="3458" y="2946"/>
                <a:ext cx="171" cy="338"/>
              </a:xfrm>
              <a:prstGeom prst="ellipse">
                <a:avLst/>
              </a:prstGeom>
              <a:solidFill>
                <a:srgbClr val="777777"/>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endParaRPr lang="zh-CN" altLang="en-US"/>
              </a:p>
            </p:txBody>
          </p:sp>
          <p:sp>
            <p:nvSpPr>
              <p:cNvPr id="368679" name="Rectangle 109"/>
              <p:cNvSpPr>
                <a:spLocks noChangeArrowheads="1"/>
              </p:cNvSpPr>
              <p:nvPr/>
            </p:nvSpPr>
            <p:spPr bwMode="auto">
              <a:xfrm>
                <a:off x="3441" y="2916"/>
                <a:ext cx="230" cy="2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p>
                <a:pPr defTabSz="1028700" eaLnBrk="0" hangingPunct="0">
                  <a:buFontTx/>
                  <a:buNone/>
                </a:pPr>
                <a:r>
                  <a:rPr lang="en-US" altLang="zh-CN" sz="2000" b="1">
                    <a:solidFill>
                      <a:srgbClr val="FFFFFF"/>
                    </a:solidFill>
                    <a:latin typeface="Helvetica" pitchFamily="34" charset="0"/>
                  </a:rPr>
                  <a:t>D</a:t>
                </a:r>
                <a:endParaRPr lang="en-US" altLang="zh-CN" sz="2000" b="1">
                  <a:solidFill>
                    <a:srgbClr val="FFFFFF"/>
                  </a:solidFill>
                  <a:latin typeface="Helvetica" pitchFamily="34" charset="0"/>
                </a:endParaRPr>
              </a:p>
            </p:txBody>
          </p:sp>
        </p:gr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p:txBody>
          <a:bodyPr/>
          <a:lstStyle/>
          <a:p>
            <a:pPr eaLnBrk="1" hangingPunct="1"/>
            <a:r>
              <a:rPr lang="zh-CN" altLang="en-US"/>
              <a:t>练习</a:t>
            </a:r>
            <a:endParaRPr lang="zh-CN" altLang="en-US"/>
          </a:p>
        </p:txBody>
      </p:sp>
      <p:sp>
        <p:nvSpPr>
          <p:cNvPr id="364548" name="Text Box 3"/>
          <p:cNvSpPr txBox="1">
            <a:spLocks noChangeArrowheads="1"/>
          </p:cNvSpPr>
          <p:nvPr/>
        </p:nvSpPr>
        <p:spPr bwMode="auto">
          <a:xfrm>
            <a:off x="818621" y="1268760"/>
            <a:ext cx="8268758"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、局域网由</a:t>
            </a:r>
            <a:r>
              <a:rPr kumimoji="1" lang="en-US" altLang="zh-CN" sz="2400" b="1" dirty="0">
                <a:latin typeface="Times New Roman" panose="02020603050405020304" pitchFamily="18" charset="0"/>
              </a:rPr>
              <a:t>50</a:t>
            </a:r>
            <a:r>
              <a:rPr kumimoji="1" lang="zh-CN" altLang="en-US" sz="2400" b="1" dirty="0">
                <a:latin typeface="Times New Roman" panose="02020603050405020304" pitchFamily="18" charset="0"/>
              </a:rPr>
              <a:t>台和</a:t>
            </a:r>
            <a:r>
              <a:rPr kumimoji="1" lang="en-US" altLang="zh-CN" sz="2400" b="1" dirty="0">
                <a:latin typeface="Times New Roman" panose="02020603050405020304" pitchFamily="18" charset="0"/>
              </a:rPr>
              <a:t>40</a:t>
            </a:r>
            <a:r>
              <a:rPr kumimoji="1" lang="zh-CN" altLang="en-US" sz="2400" b="1" dirty="0">
                <a:latin typeface="Times New Roman" panose="02020603050405020304" pitchFamily="18" charset="0"/>
              </a:rPr>
              <a:t>台主机构成的两个子网构成，已知拥有</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个</a:t>
            </a:r>
            <a:r>
              <a:rPr kumimoji="1" lang="en-US" altLang="zh-CN" sz="2400" b="1" dirty="0">
                <a:latin typeface="Times New Roman" panose="02020603050405020304" pitchFamily="18" charset="0"/>
              </a:rPr>
              <a:t>C</a:t>
            </a:r>
            <a:r>
              <a:rPr kumimoji="1" lang="zh-CN" altLang="en-US" sz="2400" b="1" dirty="0">
                <a:latin typeface="Times New Roman" panose="02020603050405020304" pitchFamily="18" charset="0"/>
              </a:rPr>
              <a:t>类地址</a:t>
            </a:r>
            <a:r>
              <a:rPr kumimoji="1" lang="en-US" altLang="zh-CN" sz="2400" b="1" dirty="0">
                <a:latin typeface="Times New Roman" panose="02020603050405020304" pitchFamily="18" charset="0"/>
              </a:rPr>
              <a:t>202.207.177.0/24</a:t>
            </a:r>
            <a:r>
              <a:rPr kumimoji="1" lang="zh-CN" altLang="en-US" sz="2400" b="1" dirty="0">
                <a:latin typeface="Times New Roman" panose="02020603050405020304" pitchFamily="18" charset="0"/>
              </a:rPr>
              <a:t>，确定各子网的子网掩码为：</a:t>
            </a:r>
            <a:r>
              <a:rPr kumimoji="1" lang="en-US" altLang="zh-CN" sz="2400" b="1" dirty="0">
                <a:latin typeface="Times New Roman" panose="02020603050405020304" pitchFamily="18" charset="0"/>
              </a:rPr>
              <a:t>______________________</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eaLnBrk="1" hangingPunct="1">
              <a:spcBef>
                <a:spcPct val="50000"/>
              </a:spcBef>
              <a:buFontTx/>
              <a:buNone/>
            </a:pPr>
            <a:r>
              <a:rPr kumimoji="1" lang="en-US" altLang="zh-CN" sz="2400" b="1" dirty="0">
                <a:solidFill>
                  <a:srgbClr val="000000"/>
                </a:solidFill>
                <a:latin typeface="Times New Roman" panose="02020603050405020304" pitchFamily="18" charset="0"/>
              </a:rPr>
              <a:t>2</a:t>
            </a:r>
            <a:r>
              <a:rPr kumimoji="1" lang="zh-CN" altLang="en-US" sz="2400" b="1" dirty="0">
                <a:solidFill>
                  <a:srgbClr val="000000"/>
                </a:solidFill>
                <a:latin typeface="Times New Roman" panose="02020603050405020304" pitchFamily="18" charset="0"/>
              </a:rPr>
              <a:t>、</a:t>
            </a:r>
            <a:r>
              <a:rPr kumimoji="1" lang="zh-CN" altLang="en-US" sz="2400" b="1" dirty="0">
                <a:solidFill>
                  <a:srgbClr val="000000"/>
                </a:solidFill>
                <a:latin typeface="宋体" panose="02010600030101010101" pitchFamily="2" charset="-122"/>
              </a:rPr>
              <a:t>把网络</a:t>
            </a:r>
            <a:r>
              <a:rPr kumimoji="1" lang="en-US" altLang="zh-CN" sz="2400" b="1" dirty="0">
                <a:solidFill>
                  <a:srgbClr val="000000"/>
                </a:solidFill>
                <a:latin typeface="Times New Roman" panose="02020603050405020304" pitchFamily="18" charset="0"/>
              </a:rPr>
              <a:t>202.112.78.0/24</a:t>
            </a:r>
            <a:r>
              <a:rPr kumimoji="1" lang="zh-CN" altLang="en-US" sz="2400" b="1" dirty="0">
                <a:solidFill>
                  <a:srgbClr val="000000"/>
                </a:solidFill>
                <a:latin typeface="宋体" panose="02010600030101010101" pitchFamily="2" charset="-122"/>
              </a:rPr>
              <a:t>划分为多个子网（子网掩码是</a:t>
            </a:r>
            <a:r>
              <a:rPr kumimoji="1" lang="en-US" altLang="zh-CN" sz="2400" b="1" dirty="0">
                <a:solidFill>
                  <a:srgbClr val="000000"/>
                </a:solidFill>
                <a:latin typeface="Times New Roman" panose="02020603050405020304" pitchFamily="18" charset="0"/>
              </a:rPr>
              <a:t>255.255.255.192</a:t>
            </a:r>
            <a:r>
              <a:rPr kumimoji="1" lang="zh-CN" altLang="en-US" sz="2400" b="1" dirty="0">
                <a:solidFill>
                  <a:srgbClr val="000000"/>
                </a:solidFill>
                <a:latin typeface="宋体" panose="02010600030101010101" pitchFamily="2" charset="-122"/>
              </a:rPr>
              <a:t>），则各子网中可用的主机地址总数是</a:t>
            </a:r>
            <a:r>
              <a:rPr kumimoji="1" lang="zh-CN" altLang="en-US" sz="2400" b="1" dirty="0">
                <a:solidFill>
                  <a:srgbClr val="000000"/>
                </a:solidFill>
                <a:latin typeface="Times New Roman" panose="02020603050405020304" pitchFamily="18" charset="0"/>
              </a:rPr>
              <a:t> ：</a:t>
            </a:r>
            <a:r>
              <a:rPr kumimoji="1" lang="en-US" altLang="zh-CN" sz="2400" b="1" dirty="0">
                <a:solidFill>
                  <a:srgbClr val="000000"/>
                </a:solidFill>
                <a:latin typeface="Times New Roman" panose="02020603050405020304" pitchFamily="18" charset="0"/>
              </a:rPr>
              <a:t>____________</a:t>
            </a:r>
            <a:r>
              <a:rPr kumimoji="1" lang="zh-CN" altLang="en-US" sz="2400" b="1" dirty="0">
                <a:solidFill>
                  <a:srgbClr val="000000"/>
                </a:solidFill>
                <a:latin typeface="Times New Roman" panose="02020603050405020304" pitchFamily="18" charset="0"/>
              </a:rPr>
              <a:t>。</a:t>
            </a:r>
            <a:endParaRPr kumimoji="1" lang="zh-CN" altLang="en-US" sz="2400" b="1" dirty="0">
              <a:solidFill>
                <a:srgbClr val="000000"/>
              </a:solidFill>
              <a:latin typeface="Times New Roman" panose="02020603050405020304" pitchFamily="18" charset="0"/>
            </a:endParaRPr>
          </a:p>
          <a:p>
            <a:pPr eaLnBrk="1" hangingPunct="1">
              <a:spcBef>
                <a:spcPct val="50000"/>
              </a:spcBef>
              <a:buFontTx/>
              <a:buNone/>
            </a:pPr>
            <a:r>
              <a:rPr kumimoji="1" lang="en-US" altLang="zh-CN" sz="2400" b="1" dirty="0">
                <a:solidFill>
                  <a:srgbClr val="000000"/>
                </a:solidFill>
                <a:latin typeface="Times New Roman" panose="02020603050405020304" pitchFamily="18" charset="0"/>
              </a:rPr>
              <a:t>3</a:t>
            </a:r>
            <a:r>
              <a:rPr kumimoji="1" lang="zh-CN" altLang="en-US" sz="2400" b="1" dirty="0">
                <a:solidFill>
                  <a:srgbClr val="000000"/>
                </a:solidFill>
                <a:latin typeface="Times New Roman" panose="02020603050405020304" pitchFamily="18" charset="0"/>
              </a:rPr>
              <a:t>、某台主机</a:t>
            </a:r>
            <a:r>
              <a:rPr kumimoji="1" lang="en-US" altLang="zh-CN" sz="2400" b="1" dirty="0">
                <a:solidFill>
                  <a:srgbClr val="000000"/>
                </a:solidFill>
                <a:latin typeface="Times New Roman" panose="02020603050405020304" pitchFamily="18" charset="0"/>
              </a:rPr>
              <a:t>IP</a:t>
            </a:r>
            <a:r>
              <a:rPr kumimoji="1" lang="zh-CN" altLang="en-US" sz="2400" b="1" dirty="0">
                <a:solidFill>
                  <a:srgbClr val="000000"/>
                </a:solidFill>
                <a:latin typeface="Times New Roman" panose="02020603050405020304" pitchFamily="18" charset="0"/>
              </a:rPr>
              <a:t>地址为</a:t>
            </a:r>
            <a:r>
              <a:rPr kumimoji="1" lang="en-US" altLang="zh-CN" sz="2400" b="1" dirty="0">
                <a:solidFill>
                  <a:srgbClr val="000000"/>
                </a:solidFill>
                <a:latin typeface="Times New Roman" panose="02020603050405020304" pitchFamily="18" charset="0"/>
              </a:rPr>
              <a:t>202.207.177.202</a:t>
            </a:r>
            <a:r>
              <a:rPr kumimoji="1" lang="zh-CN" altLang="en-US" sz="2400" b="1" dirty="0">
                <a:solidFill>
                  <a:srgbClr val="000000"/>
                </a:solidFill>
                <a:latin typeface="Times New Roman" panose="02020603050405020304" pitchFamily="18" charset="0"/>
              </a:rPr>
              <a:t>；子网掩码为</a:t>
            </a:r>
            <a:r>
              <a:rPr kumimoji="1" lang="en-US" altLang="zh-CN" sz="2400" b="1" dirty="0">
                <a:solidFill>
                  <a:srgbClr val="000000"/>
                </a:solidFill>
                <a:latin typeface="Times New Roman" panose="02020603050405020304" pitchFamily="18" charset="0"/>
              </a:rPr>
              <a:t>255.255.255.240</a:t>
            </a:r>
            <a:r>
              <a:rPr kumimoji="1" lang="zh-CN" altLang="en-US" sz="2400" b="1" dirty="0">
                <a:solidFill>
                  <a:srgbClr val="000000"/>
                </a:solidFill>
                <a:latin typeface="Times New Roman" panose="02020603050405020304" pitchFamily="18" charset="0"/>
              </a:rPr>
              <a:t>。该主机所在网络的网络地址是：</a:t>
            </a:r>
            <a:r>
              <a:rPr kumimoji="1" lang="en-US" altLang="zh-CN" sz="2400" b="1" dirty="0">
                <a:solidFill>
                  <a:srgbClr val="000000"/>
                </a:solidFill>
                <a:latin typeface="Times New Roman" panose="02020603050405020304" pitchFamily="18" charset="0"/>
              </a:rPr>
              <a:t>____________________; </a:t>
            </a:r>
            <a:r>
              <a:rPr kumimoji="1" lang="zh-CN" altLang="en-US" sz="2400" b="1" dirty="0">
                <a:solidFill>
                  <a:srgbClr val="000000"/>
                </a:solidFill>
                <a:latin typeface="Times New Roman" panose="02020603050405020304" pitchFamily="18" charset="0"/>
              </a:rPr>
              <a:t>理论上该子网的主机地址范围是：</a:t>
            </a:r>
            <a:r>
              <a:rPr kumimoji="1" lang="en-US" altLang="zh-CN" sz="2400" b="1" dirty="0">
                <a:solidFill>
                  <a:srgbClr val="000000"/>
                </a:solidFill>
                <a:latin typeface="Times New Roman" panose="02020603050405020304" pitchFamily="18" charset="0"/>
              </a:rPr>
              <a:t>_____________________________________</a:t>
            </a:r>
            <a:r>
              <a:rPr kumimoji="1" lang="zh-CN" altLang="en-US" sz="2400" b="1" dirty="0">
                <a:solidFill>
                  <a:srgbClr val="000000"/>
                </a:solidFill>
                <a:latin typeface="Times New Roman" panose="02020603050405020304" pitchFamily="18" charset="0"/>
              </a:rPr>
              <a:t>。</a:t>
            </a:r>
            <a:endParaRPr kumimoji="1" lang="zh-CN" altLang="en-US" sz="2400" b="1" dirty="0">
              <a:solidFill>
                <a:srgbClr val="000000"/>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p:txBody>
          <a:bodyPr/>
          <a:lstStyle/>
          <a:p>
            <a:pPr eaLnBrk="1" hangingPunct="1"/>
            <a:r>
              <a:rPr lang="zh-CN" altLang="en-US" dirty="0"/>
              <a:t>参考答案</a:t>
            </a:r>
            <a:endParaRPr lang="zh-CN" altLang="en-US" dirty="0"/>
          </a:p>
        </p:txBody>
      </p:sp>
      <p:sp>
        <p:nvSpPr>
          <p:cNvPr id="364548" name="Text Box 3"/>
          <p:cNvSpPr txBox="1">
            <a:spLocks noChangeArrowheads="1"/>
          </p:cNvSpPr>
          <p:nvPr/>
        </p:nvSpPr>
        <p:spPr bwMode="auto">
          <a:xfrm>
            <a:off x="818621" y="1268760"/>
            <a:ext cx="8268758"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、局域网由</a:t>
            </a:r>
            <a:r>
              <a:rPr kumimoji="1" lang="en-US" altLang="zh-CN" sz="2400" b="1" dirty="0">
                <a:latin typeface="Times New Roman" panose="02020603050405020304" pitchFamily="18" charset="0"/>
              </a:rPr>
              <a:t>50</a:t>
            </a:r>
            <a:r>
              <a:rPr kumimoji="1" lang="zh-CN" altLang="en-US" sz="2400" b="1" dirty="0">
                <a:latin typeface="Times New Roman" panose="02020603050405020304" pitchFamily="18" charset="0"/>
              </a:rPr>
              <a:t>台和</a:t>
            </a:r>
            <a:r>
              <a:rPr kumimoji="1" lang="en-US" altLang="zh-CN" sz="2400" b="1" dirty="0">
                <a:latin typeface="Times New Roman" panose="02020603050405020304" pitchFamily="18" charset="0"/>
              </a:rPr>
              <a:t>40</a:t>
            </a:r>
            <a:r>
              <a:rPr kumimoji="1" lang="zh-CN" altLang="en-US" sz="2400" b="1" dirty="0">
                <a:latin typeface="Times New Roman" panose="02020603050405020304" pitchFamily="18" charset="0"/>
              </a:rPr>
              <a:t>台主机构成的两个子网构成，已知拥有</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个</a:t>
            </a:r>
            <a:r>
              <a:rPr kumimoji="1" lang="en-US" altLang="zh-CN" sz="2400" b="1" dirty="0">
                <a:latin typeface="Times New Roman" panose="02020603050405020304" pitchFamily="18" charset="0"/>
              </a:rPr>
              <a:t>C</a:t>
            </a:r>
            <a:r>
              <a:rPr kumimoji="1" lang="zh-CN" altLang="en-US" sz="2400" b="1" dirty="0">
                <a:latin typeface="Times New Roman" panose="02020603050405020304" pitchFamily="18" charset="0"/>
              </a:rPr>
              <a:t>类地址</a:t>
            </a:r>
            <a:r>
              <a:rPr kumimoji="1" lang="en-US" altLang="zh-CN" sz="2400" b="1" dirty="0">
                <a:latin typeface="Times New Roman" panose="02020603050405020304" pitchFamily="18" charset="0"/>
              </a:rPr>
              <a:t>202.207.177.0</a:t>
            </a:r>
            <a:r>
              <a:rPr kumimoji="1" lang="en-US" altLang="zh-CN" sz="2400" b="1" dirty="0">
                <a:solidFill>
                  <a:srgbClr val="FF0000"/>
                </a:solidFill>
                <a:latin typeface="Times New Roman" panose="02020603050405020304" pitchFamily="18" charset="0"/>
              </a:rPr>
              <a:t>/24</a:t>
            </a:r>
            <a:r>
              <a:rPr kumimoji="1" lang="zh-CN" altLang="en-US" sz="2400" b="1" dirty="0">
                <a:latin typeface="Times New Roman" panose="02020603050405020304" pitchFamily="18" charset="0"/>
              </a:rPr>
              <a:t>，确定各子网的子网掩码为：</a:t>
            </a:r>
            <a:r>
              <a:rPr kumimoji="1" lang="en-US" altLang="zh-CN" sz="2400" b="1" dirty="0">
                <a:latin typeface="Times New Roman" panose="02020603050405020304" pitchFamily="18" charset="0"/>
              </a:rPr>
              <a:t>______________________</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eaLnBrk="1" hangingPunct="1">
              <a:spcBef>
                <a:spcPct val="50000"/>
              </a:spcBef>
              <a:buFontTx/>
              <a:buNone/>
            </a:pPr>
            <a:r>
              <a:rPr kumimoji="1" lang="en-US" altLang="zh-CN" sz="2400" b="1" dirty="0">
                <a:solidFill>
                  <a:srgbClr val="000000"/>
                </a:solidFill>
                <a:latin typeface="Times New Roman" panose="02020603050405020304" pitchFamily="18" charset="0"/>
              </a:rPr>
              <a:t>2</a:t>
            </a:r>
            <a:r>
              <a:rPr kumimoji="1" lang="zh-CN" altLang="en-US" sz="2400" b="1" dirty="0">
                <a:solidFill>
                  <a:srgbClr val="000000"/>
                </a:solidFill>
                <a:latin typeface="Times New Roman" panose="02020603050405020304" pitchFamily="18" charset="0"/>
              </a:rPr>
              <a:t>、</a:t>
            </a:r>
            <a:r>
              <a:rPr kumimoji="1" lang="zh-CN" altLang="en-US" sz="2400" b="1" dirty="0">
                <a:solidFill>
                  <a:srgbClr val="000000"/>
                </a:solidFill>
                <a:latin typeface="宋体" panose="02010600030101010101" pitchFamily="2" charset="-122"/>
              </a:rPr>
              <a:t>把网络</a:t>
            </a:r>
            <a:r>
              <a:rPr kumimoji="1" lang="en-US" altLang="zh-CN" sz="2400" b="1" dirty="0">
                <a:solidFill>
                  <a:srgbClr val="000000"/>
                </a:solidFill>
                <a:latin typeface="Times New Roman" panose="02020603050405020304" pitchFamily="18" charset="0"/>
              </a:rPr>
              <a:t>202.112.78.0/24</a:t>
            </a:r>
            <a:r>
              <a:rPr kumimoji="1" lang="zh-CN" altLang="en-US" sz="2400" b="1" dirty="0">
                <a:solidFill>
                  <a:srgbClr val="000000"/>
                </a:solidFill>
                <a:latin typeface="宋体" panose="02010600030101010101" pitchFamily="2" charset="-122"/>
              </a:rPr>
              <a:t>划分为多个子网（子网掩码是</a:t>
            </a:r>
            <a:r>
              <a:rPr kumimoji="1" lang="en-US" altLang="zh-CN" sz="2400" b="1" dirty="0">
                <a:solidFill>
                  <a:srgbClr val="000000"/>
                </a:solidFill>
                <a:latin typeface="Times New Roman" panose="02020603050405020304" pitchFamily="18" charset="0"/>
              </a:rPr>
              <a:t>255.255.255.192</a:t>
            </a:r>
            <a:r>
              <a:rPr kumimoji="1" lang="zh-CN" altLang="en-US" sz="2400" b="1" dirty="0">
                <a:solidFill>
                  <a:srgbClr val="000000"/>
                </a:solidFill>
                <a:latin typeface="宋体" panose="02010600030101010101" pitchFamily="2" charset="-122"/>
              </a:rPr>
              <a:t>），则各子网中可用的主机地址总数是</a:t>
            </a:r>
            <a:r>
              <a:rPr kumimoji="1" lang="zh-CN" altLang="en-US" sz="2400" b="1" dirty="0">
                <a:solidFill>
                  <a:srgbClr val="000000"/>
                </a:solidFill>
                <a:latin typeface="Times New Roman" panose="02020603050405020304" pitchFamily="18" charset="0"/>
              </a:rPr>
              <a:t> ：</a:t>
            </a:r>
            <a:r>
              <a:rPr kumimoji="1" lang="en-US" altLang="zh-CN" sz="2400" b="1" dirty="0">
                <a:solidFill>
                  <a:srgbClr val="000000"/>
                </a:solidFill>
                <a:latin typeface="Times New Roman" panose="02020603050405020304" pitchFamily="18" charset="0"/>
              </a:rPr>
              <a:t>____________</a:t>
            </a:r>
            <a:r>
              <a:rPr kumimoji="1" lang="zh-CN" altLang="en-US" sz="2400" b="1" dirty="0">
                <a:solidFill>
                  <a:srgbClr val="000000"/>
                </a:solidFill>
                <a:latin typeface="Times New Roman" panose="02020603050405020304" pitchFamily="18" charset="0"/>
              </a:rPr>
              <a:t>。</a:t>
            </a:r>
            <a:endParaRPr kumimoji="1" lang="zh-CN" altLang="en-US" sz="2400" b="1" dirty="0">
              <a:solidFill>
                <a:srgbClr val="000000"/>
              </a:solidFill>
              <a:latin typeface="Times New Roman" panose="02020603050405020304" pitchFamily="18" charset="0"/>
            </a:endParaRPr>
          </a:p>
          <a:p>
            <a:pPr eaLnBrk="1" hangingPunct="1">
              <a:spcBef>
                <a:spcPct val="50000"/>
              </a:spcBef>
              <a:buFontTx/>
              <a:buNone/>
            </a:pPr>
            <a:r>
              <a:rPr kumimoji="1" lang="en-US" altLang="zh-CN" sz="2400" b="1" dirty="0">
                <a:solidFill>
                  <a:srgbClr val="000000"/>
                </a:solidFill>
                <a:latin typeface="Times New Roman" panose="02020603050405020304" pitchFamily="18" charset="0"/>
              </a:rPr>
              <a:t>3</a:t>
            </a:r>
            <a:r>
              <a:rPr kumimoji="1" lang="zh-CN" altLang="en-US" sz="2400" b="1" dirty="0">
                <a:solidFill>
                  <a:srgbClr val="000000"/>
                </a:solidFill>
                <a:latin typeface="Times New Roman" panose="02020603050405020304" pitchFamily="18" charset="0"/>
              </a:rPr>
              <a:t>、某台主机</a:t>
            </a:r>
            <a:r>
              <a:rPr kumimoji="1" lang="en-US" altLang="zh-CN" sz="2400" b="1" dirty="0">
                <a:solidFill>
                  <a:srgbClr val="000000"/>
                </a:solidFill>
                <a:latin typeface="Times New Roman" panose="02020603050405020304" pitchFamily="18" charset="0"/>
              </a:rPr>
              <a:t>IP</a:t>
            </a:r>
            <a:r>
              <a:rPr kumimoji="1" lang="zh-CN" altLang="en-US" sz="2400" b="1" dirty="0">
                <a:solidFill>
                  <a:srgbClr val="000000"/>
                </a:solidFill>
                <a:latin typeface="Times New Roman" panose="02020603050405020304" pitchFamily="18" charset="0"/>
              </a:rPr>
              <a:t>地址为</a:t>
            </a:r>
            <a:r>
              <a:rPr kumimoji="1" lang="en-US" altLang="zh-CN" sz="2400" b="1" dirty="0">
                <a:solidFill>
                  <a:srgbClr val="000000"/>
                </a:solidFill>
                <a:latin typeface="Times New Roman" panose="02020603050405020304" pitchFamily="18" charset="0"/>
              </a:rPr>
              <a:t>202.207.177.202</a:t>
            </a:r>
            <a:r>
              <a:rPr kumimoji="1" lang="zh-CN" altLang="en-US" sz="2400" b="1" dirty="0">
                <a:solidFill>
                  <a:srgbClr val="000000"/>
                </a:solidFill>
                <a:latin typeface="Times New Roman" panose="02020603050405020304" pitchFamily="18" charset="0"/>
              </a:rPr>
              <a:t>；子网掩码为</a:t>
            </a:r>
            <a:r>
              <a:rPr kumimoji="1" lang="en-US" altLang="zh-CN" sz="2400" b="1" dirty="0">
                <a:solidFill>
                  <a:srgbClr val="000000"/>
                </a:solidFill>
                <a:latin typeface="Times New Roman" panose="02020603050405020304" pitchFamily="18" charset="0"/>
              </a:rPr>
              <a:t>255.255.255.240</a:t>
            </a:r>
            <a:r>
              <a:rPr kumimoji="1" lang="zh-CN" altLang="en-US" sz="2400" b="1" dirty="0">
                <a:solidFill>
                  <a:srgbClr val="000000"/>
                </a:solidFill>
                <a:latin typeface="Times New Roman" panose="02020603050405020304" pitchFamily="18" charset="0"/>
              </a:rPr>
              <a:t>。该主机所在网络的网络地址是：</a:t>
            </a:r>
            <a:r>
              <a:rPr kumimoji="1" lang="en-US" altLang="zh-CN" sz="2400" b="1" dirty="0">
                <a:solidFill>
                  <a:srgbClr val="000000"/>
                </a:solidFill>
                <a:latin typeface="Times New Roman" panose="02020603050405020304" pitchFamily="18" charset="0"/>
              </a:rPr>
              <a:t>____________________; </a:t>
            </a:r>
            <a:r>
              <a:rPr kumimoji="1" lang="zh-CN" altLang="en-US" sz="2400" b="1" dirty="0">
                <a:solidFill>
                  <a:srgbClr val="000000"/>
                </a:solidFill>
                <a:latin typeface="Times New Roman" panose="02020603050405020304" pitchFamily="18" charset="0"/>
              </a:rPr>
              <a:t>理论上该子网的主机地址范围是：</a:t>
            </a:r>
            <a:r>
              <a:rPr kumimoji="1" lang="en-US" altLang="zh-CN" sz="2400" b="1" dirty="0">
                <a:solidFill>
                  <a:srgbClr val="000000"/>
                </a:solidFill>
                <a:latin typeface="Times New Roman" panose="02020603050405020304" pitchFamily="18" charset="0"/>
              </a:rPr>
              <a:t>_____________________________________</a:t>
            </a:r>
            <a:r>
              <a:rPr kumimoji="1" lang="zh-CN" altLang="en-US" sz="2400" b="1" dirty="0">
                <a:solidFill>
                  <a:srgbClr val="000000"/>
                </a:solidFill>
                <a:latin typeface="Times New Roman" panose="02020603050405020304" pitchFamily="18" charset="0"/>
              </a:rPr>
              <a:t>。</a:t>
            </a:r>
            <a:endParaRPr kumimoji="1" lang="zh-CN" altLang="en-US" sz="2400" b="1" dirty="0">
              <a:solidFill>
                <a:srgbClr val="000000"/>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5" name="对话气泡: 圆角矩形 4"/>
          <p:cNvSpPr/>
          <p:nvPr/>
        </p:nvSpPr>
        <p:spPr>
          <a:xfrm>
            <a:off x="824236" y="2639771"/>
            <a:ext cx="8592080" cy="2068367"/>
          </a:xfrm>
          <a:prstGeom prst="wedgeRoundRectCallout">
            <a:avLst>
              <a:gd name="adj1" fmla="val -40108"/>
              <a:gd name="adj2" fmla="val -65940"/>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200" b="1" dirty="0">
                <a:solidFill>
                  <a:srgbClr val="000000"/>
                </a:solidFill>
                <a:latin typeface="Times New Roman" panose="02020603050405020304" pitchFamily="18" charset="0"/>
              </a:rPr>
              <a:t>确定主机位：</a:t>
            </a:r>
            <a:r>
              <a:rPr lang="zh-CN" altLang="en-US" sz="2200" b="1" dirty="0">
                <a:solidFill>
                  <a:srgbClr val="000000"/>
                </a:solidFill>
                <a:latin typeface="Times New Roman" panose="02020603050405020304" pitchFamily="18" charset="0"/>
                <a:cs typeface="Times New Roman" panose="02020603050405020304" pitchFamily="18" charset="0"/>
              </a:rPr>
              <a:t> </a:t>
            </a:r>
            <a:r>
              <a:rPr lang="en-US" altLang="zh-CN" sz="2200" b="1" dirty="0">
                <a:solidFill>
                  <a:srgbClr val="000000"/>
                </a:solidFill>
                <a:latin typeface="Times New Roman" panose="02020603050405020304" pitchFamily="18" charset="0"/>
              </a:rPr>
              <a:t>2</a:t>
            </a:r>
            <a:r>
              <a:rPr lang="en-US" altLang="zh-CN" sz="2200" b="1" baseline="30000" dirty="0">
                <a:solidFill>
                  <a:srgbClr val="000000"/>
                </a:solidFill>
                <a:latin typeface="Times New Roman" panose="02020603050405020304" pitchFamily="18" charset="0"/>
              </a:rPr>
              <a:t>6</a:t>
            </a:r>
            <a:r>
              <a:rPr lang="en-US" altLang="zh-CN" sz="2200" b="1"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cs typeface="Times New Roman" panose="02020603050405020304" pitchFamily="18" charset="0"/>
              </a:rPr>
              <a:t>=62  </a:t>
            </a:r>
            <a:r>
              <a:rPr lang="en-US" altLang="zh-CN" sz="2200" b="1" dirty="0">
                <a:solidFill>
                  <a:srgbClr val="000000"/>
                </a:solidFill>
                <a:latin typeface="Times New Roman" panose="02020603050405020304" pitchFamily="18" charset="0"/>
              </a:rPr>
              <a:t>2</a:t>
            </a:r>
            <a:r>
              <a:rPr lang="en-US" altLang="zh-CN" sz="2200" b="1" baseline="30000" dirty="0">
                <a:solidFill>
                  <a:srgbClr val="000000"/>
                </a:solidFill>
                <a:latin typeface="Times New Roman" panose="02020603050405020304" pitchFamily="18" charset="0"/>
              </a:rPr>
              <a:t>N</a:t>
            </a:r>
            <a:r>
              <a:rPr lang="en-US" altLang="zh-CN" sz="2200" b="1"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cs typeface="Times New Roman" panose="02020603050405020304" pitchFamily="18" charset="0"/>
              </a:rPr>
              <a:t>≥50  </a:t>
            </a:r>
            <a:r>
              <a:rPr lang="en-US" altLang="zh-CN" sz="22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N(</a:t>
            </a:r>
            <a:r>
              <a:rPr lang="zh-CN" altLang="en-US" sz="22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主机位</a:t>
            </a:r>
            <a:r>
              <a:rPr lang="en-US" altLang="zh-CN" sz="22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2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6</a:t>
            </a:r>
            <a:r>
              <a:rPr lang="en-US" altLang="zh-CN" sz="2200" b="1" dirty="0">
                <a:solidFill>
                  <a:srgbClr val="000000"/>
                </a:solidFill>
                <a:latin typeface="Tahoma" panose="020B0604030504040204" pitchFamily="34" charset="0"/>
              </a:rPr>
              <a:t> </a:t>
            </a:r>
            <a:r>
              <a:rPr lang="en-US" altLang="zh-CN" sz="2200" b="1" dirty="0">
                <a:solidFill>
                  <a:srgbClr val="000000"/>
                </a:solidFill>
                <a:latin typeface="Tahoma" panose="020B0604030504040204" pitchFamily="34" charset="0"/>
                <a:sym typeface="Wingdings" panose="05000000000000000000" pitchFamily="2" charset="2"/>
              </a:rPr>
              <a:t> </a:t>
            </a:r>
            <a:r>
              <a:rPr lang="zh-CN" altLang="en-US" sz="2200" b="1" dirty="0">
                <a:solidFill>
                  <a:srgbClr val="000000"/>
                </a:solidFill>
                <a:latin typeface="Tahoma" panose="020B0604030504040204" pitchFamily="34" charset="0"/>
                <a:sym typeface="Wingdings" panose="05000000000000000000" pitchFamily="2" charset="2"/>
              </a:rPr>
              <a:t>网络位</a:t>
            </a:r>
            <a:r>
              <a:rPr lang="en-US" altLang="zh-CN" sz="2200" b="1" dirty="0">
                <a:solidFill>
                  <a:srgbClr val="000000"/>
                </a:solidFill>
                <a:latin typeface="Tahoma" panose="020B0604030504040204" pitchFamily="34" charset="0"/>
                <a:sym typeface="Wingdings" panose="05000000000000000000" pitchFamily="2" charset="2"/>
              </a:rPr>
              <a:t> </a:t>
            </a:r>
            <a:r>
              <a:rPr lang="en-US" altLang="zh-CN" sz="2200" dirty="0">
                <a:solidFill>
                  <a:srgbClr val="000000"/>
                </a:solidFill>
                <a:latin typeface="Tahoma" panose="020B0604030504040204" pitchFamily="34" charset="0"/>
                <a:sym typeface="Wingdings" panose="05000000000000000000" pitchFamily="2" charset="2"/>
              </a:rPr>
              <a:t>26</a:t>
            </a:r>
            <a:endParaRPr lang="en-US" altLang="zh-CN" sz="2200" dirty="0">
              <a:solidFill>
                <a:srgbClr val="000000"/>
              </a:solidFill>
              <a:latin typeface="Tahoma" panose="020B0604030504040204" pitchFamily="34" charset="0"/>
              <a:sym typeface="Wingdings" panose="05000000000000000000" pitchFamily="2" charset="2"/>
            </a:endParaRPr>
          </a:p>
          <a:p>
            <a:r>
              <a:rPr lang="en-US" altLang="zh-CN" sz="2200" dirty="0">
                <a:solidFill>
                  <a:srgbClr val="000000"/>
                </a:solidFill>
                <a:latin typeface="Tahoma" panose="020B0604030504040204" pitchFamily="34" charset="0"/>
                <a:sym typeface="Wingdings" panose="05000000000000000000" pitchFamily="2" charset="2"/>
              </a:rPr>
              <a:t>                    </a:t>
            </a:r>
            <a:r>
              <a:rPr lang="en-US" altLang="zh-CN" sz="2200" b="1" dirty="0">
                <a:solidFill>
                  <a:srgbClr val="000000"/>
                </a:solidFill>
                <a:latin typeface="Times New Roman" panose="02020603050405020304" pitchFamily="18" charset="0"/>
              </a:rPr>
              <a:t>2</a:t>
            </a:r>
            <a:r>
              <a:rPr lang="en-US" altLang="zh-CN" sz="2200" b="1" baseline="30000" dirty="0">
                <a:solidFill>
                  <a:srgbClr val="000000"/>
                </a:solidFill>
                <a:latin typeface="Times New Roman" panose="02020603050405020304" pitchFamily="18" charset="0"/>
              </a:rPr>
              <a:t>6</a:t>
            </a:r>
            <a:r>
              <a:rPr lang="en-US" altLang="zh-CN" sz="2200" b="1"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cs typeface="Times New Roman" panose="02020603050405020304" pitchFamily="18" charset="0"/>
              </a:rPr>
              <a:t>=62  </a:t>
            </a:r>
            <a:r>
              <a:rPr lang="en-US" altLang="zh-CN" sz="2200" b="1" dirty="0">
                <a:solidFill>
                  <a:srgbClr val="000000"/>
                </a:solidFill>
                <a:latin typeface="Times New Roman" panose="02020603050405020304" pitchFamily="18" charset="0"/>
              </a:rPr>
              <a:t>2</a:t>
            </a:r>
            <a:r>
              <a:rPr lang="en-US" altLang="zh-CN" sz="2200" b="1" baseline="30000" dirty="0">
                <a:solidFill>
                  <a:srgbClr val="000000"/>
                </a:solidFill>
                <a:latin typeface="Times New Roman" panose="02020603050405020304" pitchFamily="18" charset="0"/>
              </a:rPr>
              <a:t>N</a:t>
            </a:r>
            <a:r>
              <a:rPr lang="en-US" altLang="zh-CN" sz="2200" b="1"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cs typeface="Times New Roman" panose="02020603050405020304" pitchFamily="18" charset="0"/>
              </a:rPr>
              <a:t>≥40  </a:t>
            </a:r>
            <a:r>
              <a:rPr lang="en-US" altLang="zh-CN" sz="22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N(</a:t>
            </a:r>
            <a:r>
              <a:rPr lang="zh-CN" altLang="en-US" sz="22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主机位</a:t>
            </a:r>
            <a:r>
              <a:rPr lang="en-US" altLang="zh-CN" sz="22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2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6</a:t>
            </a:r>
            <a:r>
              <a:rPr lang="en-US" altLang="zh-CN" sz="2200" b="1" dirty="0">
                <a:solidFill>
                  <a:srgbClr val="000000"/>
                </a:solidFill>
                <a:latin typeface="Tahoma" panose="020B0604030504040204" pitchFamily="34" charset="0"/>
              </a:rPr>
              <a:t> </a:t>
            </a:r>
            <a:r>
              <a:rPr lang="en-US" altLang="zh-CN" sz="2200" b="1" dirty="0">
                <a:solidFill>
                  <a:srgbClr val="000000"/>
                </a:solidFill>
                <a:latin typeface="Tahoma" panose="020B0604030504040204" pitchFamily="34" charset="0"/>
                <a:sym typeface="Wingdings" panose="05000000000000000000" pitchFamily="2" charset="2"/>
              </a:rPr>
              <a:t> </a:t>
            </a:r>
            <a:r>
              <a:rPr lang="zh-CN" altLang="en-US" sz="2200" b="1" dirty="0">
                <a:solidFill>
                  <a:srgbClr val="000000"/>
                </a:solidFill>
                <a:latin typeface="Tahoma" panose="020B0604030504040204" pitchFamily="34" charset="0"/>
                <a:sym typeface="Wingdings" panose="05000000000000000000" pitchFamily="2" charset="2"/>
              </a:rPr>
              <a:t>网络位</a:t>
            </a:r>
            <a:r>
              <a:rPr lang="en-US" altLang="zh-CN" sz="2200" b="1" dirty="0">
                <a:solidFill>
                  <a:srgbClr val="000000"/>
                </a:solidFill>
                <a:latin typeface="Tahoma" panose="020B0604030504040204" pitchFamily="34" charset="0"/>
                <a:sym typeface="Wingdings" panose="05000000000000000000" pitchFamily="2" charset="2"/>
              </a:rPr>
              <a:t> </a:t>
            </a:r>
            <a:r>
              <a:rPr lang="en-US" altLang="zh-CN" sz="2200" dirty="0">
                <a:solidFill>
                  <a:srgbClr val="000000"/>
                </a:solidFill>
                <a:latin typeface="Tahoma" panose="020B0604030504040204" pitchFamily="34" charset="0"/>
                <a:sym typeface="Wingdings" panose="05000000000000000000" pitchFamily="2" charset="2"/>
              </a:rPr>
              <a:t>26</a:t>
            </a:r>
            <a:endParaRPr lang="en-US" altLang="zh-CN" sz="2200" dirty="0">
              <a:solidFill>
                <a:srgbClr val="000000"/>
              </a:solidFill>
              <a:latin typeface="Tahoma" panose="020B0604030504040204" pitchFamily="34" charset="0"/>
              <a:sym typeface="Wingdings" panose="05000000000000000000" pitchFamily="2" charset="2"/>
            </a:endParaRPr>
          </a:p>
          <a:p>
            <a:r>
              <a:rPr lang="zh-CN" altLang="en-US" sz="2200" dirty="0">
                <a:solidFill>
                  <a:srgbClr val="000000"/>
                </a:solidFill>
                <a:latin typeface="Tahoma" panose="020B0604030504040204" pitchFamily="34" charset="0"/>
                <a:sym typeface="Wingdings" panose="05000000000000000000" pitchFamily="2" charset="2"/>
              </a:rPr>
              <a:t>子网掩码：</a:t>
            </a:r>
            <a:endParaRPr lang="en-US" altLang="zh-CN" sz="2200" dirty="0">
              <a:solidFill>
                <a:srgbClr val="000000"/>
              </a:solidFill>
              <a:latin typeface="Tahoma" panose="020B0604030504040204" pitchFamily="34" charset="0"/>
              <a:sym typeface="Wingdings" panose="05000000000000000000" pitchFamily="2" charset="2"/>
            </a:endParaRPr>
          </a:p>
          <a:p>
            <a:r>
              <a:rPr lang="en-US" altLang="zh-CN" sz="2200" dirty="0">
                <a:solidFill>
                  <a:srgbClr val="000000"/>
                </a:solidFill>
                <a:latin typeface="Tahoma" panose="020B0604030504040204" pitchFamily="34" charset="0"/>
                <a:sym typeface="Wingdings" panose="05000000000000000000" pitchFamily="2" charset="2"/>
              </a:rPr>
              <a:t>                    </a:t>
            </a:r>
            <a:r>
              <a:rPr lang="en-US" altLang="zh-CN" sz="2200" dirty="0">
                <a:solidFill>
                  <a:srgbClr val="FF0000"/>
                </a:solidFill>
                <a:latin typeface="Tahoma" panose="020B0604030504040204" pitchFamily="34" charset="0"/>
                <a:sym typeface="Wingdings" panose="05000000000000000000" pitchFamily="2" charset="2"/>
              </a:rPr>
              <a:t>11111111.11111111.11111111.11</a:t>
            </a:r>
            <a:r>
              <a:rPr lang="en-US" altLang="zh-CN" sz="2200" dirty="0">
                <a:solidFill>
                  <a:srgbClr val="000000"/>
                </a:solidFill>
                <a:latin typeface="Tahoma" panose="020B0604030504040204" pitchFamily="34" charset="0"/>
                <a:sym typeface="Wingdings" panose="05000000000000000000" pitchFamily="2" charset="2"/>
              </a:rPr>
              <a:t>000000</a:t>
            </a:r>
            <a:endParaRPr lang="en-US" altLang="zh-CN" sz="2200" dirty="0">
              <a:solidFill>
                <a:srgbClr val="000000"/>
              </a:solidFill>
              <a:latin typeface="Tahoma" panose="020B0604030504040204" pitchFamily="34" charset="0"/>
              <a:sym typeface="Wingdings" panose="05000000000000000000" pitchFamily="2" charset="2"/>
            </a:endParaRPr>
          </a:p>
          <a:p>
            <a:r>
              <a:rPr lang="en-US" altLang="zh-CN" sz="2200" dirty="0">
                <a:solidFill>
                  <a:srgbClr val="000000"/>
                </a:solidFill>
                <a:latin typeface="Tahoma" panose="020B0604030504040204" pitchFamily="34" charset="0"/>
                <a:sym typeface="Wingdings" panose="05000000000000000000" pitchFamily="2" charset="2"/>
              </a:rPr>
              <a:t>                         255    .    255     .    255     .    192</a:t>
            </a:r>
            <a:endParaRPr lang="zh-CN" altLang="en-US" sz="2200" dirty="0"/>
          </a:p>
        </p:txBody>
      </p:sp>
      <p:sp>
        <p:nvSpPr>
          <p:cNvPr id="6" name="对话气泡: 圆角矩形 5"/>
          <p:cNvSpPr/>
          <p:nvPr/>
        </p:nvSpPr>
        <p:spPr>
          <a:xfrm>
            <a:off x="1064568" y="4005064"/>
            <a:ext cx="8592080" cy="2541891"/>
          </a:xfrm>
          <a:prstGeom prst="wedgeRoundRectCallout">
            <a:avLst>
              <a:gd name="adj1" fmla="val -43245"/>
              <a:gd name="adj2" fmla="val -69681"/>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200" dirty="0">
                <a:solidFill>
                  <a:srgbClr val="000000"/>
                </a:solidFill>
                <a:latin typeface="Tahoma" panose="020B0604030504040204" pitchFamily="34" charset="0"/>
                <a:sym typeface="Wingdings" panose="05000000000000000000" pitchFamily="2" charset="2"/>
              </a:rPr>
              <a:t>子网掩码</a:t>
            </a:r>
            <a:r>
              <a:rPr lang="en-US" altLang="zh-CN" sz="2200" dirty="0">
                <a:solidFill>
                  <a:srgbClr val="000000"/>
                </a:solidFill>
                <a:latin typeface="Tahoma" panose="020B0604030504040204" pitchFamily="34" charset="0"/>
                <a:sym typeface="Wingdings" panose="05000000000000000000" pitchFamily="2" charset="2"/>
              </a:rPr>
              <a:t>(26</a:t>
            </a:r>
            <a:r>
              <a:rPr lang="zh-CN" altLang="en-US" sz="2200" dirty="0">
                <a:solidFill>
                  <a:srgbClr val="000000"/>
                </a:solidFill>
                <a:latin typeface="Tahoma" panose="020B0604030504040204" pitchFamily="34" charset="0"/>
                <a:sym typeface="Wingdings" panose="05000000000000000000" pitchFamily="2" charset="2"/>
              </a:rPr>
              <a:t>位</a:t>
            </a:r>
            <a:r>
              <a:rPr lang="en-US" altLang="zh-CN" sz="2200" dirty="0">
                <a:solidFill>
                  <a:srgbClr val="000000"/>
                </a:solidFill>
                <a:latin typeface="Tahoma" panose="020B0604030504040204" pitchFamily="34" charset="0"/>
                <a:sym typeface="Wingdings" panose="05000000000000000000" pitchFamily="2" charset="2"/>
              </a:rPr>
              <a:t>)</a:t>
            </a:r>
            <a:r>
              <a:rPr lang="zh-CN" altLang="en-US" sz="2200" dirty="0">
                <a:solidFill>
                  <a:srgbClr val="000000"/>
                </a:solidFill>
                <a:latin typeface="Tahoma" panose="020B0604030504040204" pitchFamily="34" charset="0"/>
                <a:sym typeface="Wingdings" panose="05000000000000000000" pitchFamily="2" charset="2"/>
              </a:rPr>
              <a:t>：</a:t>
            </a:r>
            <a:r>
              <a:rPr lang="en-US" altLang="zh-CN" sz="2200" dirty="0">
                <a:solidFill>
                  <a:srgbClr val="000000"/>
                </a:solidFill>
                <a:latin typeface="Tahoma" panose="020B0604030504040204" pitchFamily="34" charset="0"/>
                <a:sym typeface="Wingdings" panose="05000000000000000000" pitchFamily="2" charset="2"/>
              </a:rPr>
              <a:t> </a:t>
            </a:r>
            <a:r>
              <a:rPr lang="en-US" altLang="zh-CN" sz="2200" dirty="0">
                <a:solidFill>
                  <a:srgbClr val="FF0000"/>
                </a:solidFill>
                <a:latin typeface="Tahoma" panose="020B0604030504040204" pitchFamily="34" charset="0"/>
                <a:sym typeface="Wingdings" panose="05000000000000000000" pitchFamily="2" charset="2"/>
              </a:rPr>
              <a:t>11111111.11111111.11111111.11</a:t>
            </a:r>
            <a:r>
              <a:rPr lang="en-US" altLang="zh-CN" sz="2200" dirty="0">
                <a:solidFill>
                  <a:srgbClr val="000000"/>
                </a:solidFill>
                <a:latin typeface="Tahoma" panose="020B0604030504040204" pitchFamily="34" charset="0"/>
                <a:sym typeface="Wingdings" panose="05000000000000000000" pitchFamily="2" charset="2"/>
              </a:rPr>
              <a:t>000000</a:t>
            </a:r>
            <a:endParaRPr lang="en-US" altLang="zh-CN" sz="2200" dirty="0">
              <a:solidFill>
                <a:srgbClr val="000000"/>
              </a:solidFill>
              <a:latin typeface="Tahoma" panose="020B0604030504040204" pitchFamily="34" charset="0"/>
              <a:sym typeface="Wingdings" panose="05000000000000000000" pitchFamily="2" charset="2"/>
            </a:endParaRPr>
          </a:p>
          <a:p>
            <a:r>
              <a:rPr lang="en-US" altLang="zh-CN" sz="2200" dirty="0">
                <a:solidFill>
                  <a:srgbClr val="000000"/>
                </a:solidFill>
                <a:latin typeface="Tahoma" panose="020B0604030504040204" pitchFamily="34" charset="0"/>
                <a:sym typeface="Wingdings" panose="05000000000000000000" pitchFamily="2" charset="2"/>
              </a:rPr>
              <a:t>                               255    .    255     .    255     .    192</a:t>
            </a:r>
            <a:endParaRPr lang="en-US" altLang="zh-CN" sz="2200" dirty="0">
              <a:solidFill>
                <a:srgbClr val="000000"/>
              </a:solidFill>
              <a:latin typeface="Tahoma" panose="020B0604030504040204" pitchFamily="34" charset="0"/>
              <a:sym typeface="Wingdings" panose="05000000000000000000" pitchFamily="2" charset="2"/>
            </a:endParaRPr>
          </a:p>
          <a:p>
            <a:r>
              <a:rPr lang="zh-CN" altLang="en-US" sz="2200" b="1" dirty="0">
                <a:solidFill>
                  <a:srgbClr val="000000"/>
                </a:solidFill>
                <a:latin typeface="Times New Roman" panose="02020603050405020304" pitchFamily="18" charset="0"/>
              </a:rPr>
              <a:t>可划分出的网段如下：</a:t>
            </a:r>
            <a:r>
              <a:rPr lang="en-US" altLang="zh-CN" sz="2200" b="1" dirty="0">
                <a:solidFill>
                  <a:srgbClr val="000000"/>
                </a:solidFill>
                <a:latin typeface="Times New Roman" panose="02020603050405020304" pitchFamily="18" charset="0"/>
              </a:rPr>
              <a:t>202.112.78.0/26</a:t>
            </a:r>
            <a:r>
              <a:rPr lang="zh-CN" altLang="en-US" sz="2200" b="1" dirty="0">
                <a:solidFill>
                  <a:srgbClr val="000000"/>
                </a:solidFill>
                <a:latin typeface="Times New Roman" panose="02020603050405020304" pitchFamily="18" charset="0"/>
              </a:rPr>
              <a:t>、</a:t>
            </a:r>
            <a:r>
              <a:rPr lang="en-US" altLang="zh-CN" sz="2200" b="1" dirty="0">
                <a:solidFill>
                  <a:srgbClr val="000000"/>
                </a:solidFill>
                <a:latin typeface="Times New Roman" panose="02020603050405020304" pitchFamily="18" charset="0"/>
              </a:rPr>
              <a:t>202.112.78.64/26</a:t>
            </a:r>
            <a:r>
              <a:rPr lang="zh-CN" altLang="en-US" sz="2200" b="1" dirty="0">
                <a:solidFill>
                  <a:srgbClr val="000000"/>
                </a:solidFill>
                <a:latin typeface="Times New Roman" panose="02020603050405020304" pitchFamily="18" charset="0"/>
              </a:rPr>
              <a:t>、</a:t>
            </a:r>
            <a:endParaRPr lang="en-US" altLang="zh-CN" sz="2200" b="1" dirty="0">
              <a:solidFill>
                <a:srgbClr val="000000"/>
              </a:solidFill>
              <a:latin typeface="Times New Roman" panose="02020603050405020304" pitchFamily="18" charset="0"/>
            </a:endParaRPr>
          </a:p>
          <a:p>
            <a:r>
              <a:rPr lang="en-US" altLang="zh-CN" sz="2200" b="1" dirty="0">
                <a:solidFill>
                  <a:srgbClr val="000000"/>
                </a:solidFill>
                <a:latin typeface="Times New Roman" panose="02020603050405020304" pitchFamily="18" charset="0"/>
              </a:rPr>
              <a:t> 202.112.78.128/26</a:t>
            </a:r>
            <a:r>
              <a:rPr lang="zh-CN" altLang="en-US" sz="2200" b="1" dirty="0">
                <a:solidFill>
                  <a:srgbClr val="000000"/>
                </a:solidFill>
                <a:latin typeface="Times New Roman" panose="02020603050405020304" pitchFamily="18" charset="0"/>
              </a:rPr>
              <a:t>、</a:t>
            </a:r>
            <a:r>
              <a:rPr lang="en-US" altLang="zh-CN" sz="2200" b="1" dirty="0">
                <a:solidFill>
                  <a:srgbClr val="000000"/>
                </a:solidFill>
                <a:latin typeface="Times New Roman" panose="02020603050405020304" pitchFamily="18" charset="0"/>
              </a:rPr>
              <a:t> 202.112.78.192/26</a:t>
            </a:r>
            <a:r>
              <a:rPr lang="zh-CN" altLang="en-US" sz="2200" b="1" dirty="0">
                <a:solidFill>
                  <a:srgbClr val="000000"/>
                </a:solidFill>
                <a:latin typeface="Times New Roman" panose="02020603050405020304" pitchFamily="18" charset="0"/>
              </a:rPr>
              <a:t>。</a:t>
            </a:r>
            <a:endParaRPr lang="en-US" altLang="zh-CN" sz="2200" b="1" dirty="0">
              <a:solidFill>
                <a:srgbClr val="000000"/>
              </a:solidFill>
              <a:latin typeface="Times New Roman" panose="02020603050405020304" pitchFamily="18" charset="0"/>
            </a:endParaRPr>
          </a:p>
          <a:p>
            <a:r>
              <a:rPr lang="zh-CN" altLang="en-US" sz="2200" b="1" dirty="0">
                <a:solidFill>
                  <a:srgbClr val="000000"/>
                </a:solidFill>
                <a:latin typeface="Times New Roman" panose="02020603050405020304" pitchFamily="18" charset="0"/>
              </a:rPr>
              <a:t>每个网段的主机位均为</a:t>
            </a:r>
            <a:r>
              <a:rPr lang="en-US" altLang="zh-CN" sz="2200" b="1" dirty="0">
                <a:solidFill>
                  <a:srgbClr val="000000"/>
                </a:solidFill>
                <a:latin typeface="Times New Roman" panose="02020603050405020304" pitchFamily="18" charset="0"/>
              </a:rPr>
              <a:t>6</a:t>
            </a:r>
            <a:r>
              <a:rPr lang="zh-CN" altLang="en-US" sz="2200" b="1" dirty="0">
                <a:solidFill>
                  <a:srgbClr val="000000"/>
                </a:solidFill>
                <a:latin typeface="Times New Roman" panose="02020603050405020304" pitchFamily="18" charset="0"/>
              </a:rPr>
              <a:t>位。</a:t>
            </a:r>
            <a:endParaRPr lang="en-US" altLang="zh-CN" sz="2200" b="1" dirty="0">
              <a:solidFill>
                <a:srgbClr val="000000"/>
              </a:solidFill>
              <a:latin typeface="Times New Roman" panose="02020603050405020304" pitchFamily="18" charset="0"/>
            </a:endParaRPr>
          </a:p>
          <a:p>
            <a:r>
              <a:rPr lang="zh-CN" altLang="en-US" sz="2200" b="1" dirty="0">
                <a:solidFill>
                  <a:srgbClr val="000000"/>
                </a:solidFill>
                <a:latin typeface="Times New Roman" panose="02020603050405020304" pitchFamily="18" charset="0"/>
              </a:rPr>
              <a:t>可用的主机地址总数：</a:t>
            </a:r>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rPr>
              <a:t>（</a:t>
            </a:r>
            <a:r>
              <a:rPr lang="en-US" altLang="zh-CN" sz="2200" b="1" dirty="0">
                <a:solidFill>
                  <a:srgbClr val="000000"/>
                </a:solidFill>
                <a:latin typeface="Times New Roman" panose="02020603050405020304" pitchFamily="18" charset="0"/>
              </a:rPr>
              <a:t>2</a:t>
            </a:r>
            <a:r>
              <a:rPr lang="en-US" altLang="zh-CN" sz="2200" b="1" baseline="30000" dirty="0">
                <a:solidFill>
                  <a:srgbClr val="000000"/>
                </a:solidFill>
                <a:latin typeface="Times New Roman" panose="02020603050405020304" pitchFamily="18" charset="0"/>
              </a:rPr>
              <a:t>6</a:t>
            </a:r>
            <a:r>
              <a:rPr lang="en-US" altLang="zh-CN" sz="2200" b="1" dirty="0">
                <a:solidFill>
                  <a:srgbClr val="000000"/>
                </a:solidFill>
                <a:latin typeface="Times New Roman" panose="02020603050405020304" pitchFamily="18" charset="0"/>
              </a:rPr>
              <a:t>-2</a:t>
            </a:r>
            <a:r>
              <a:rPr lang="zh-CN" altLang="en-US" sz="2200" b="1" dirty="0">
                <a:solidFill>
                  <a:srgbClr val="000000"/>
                </a:solidFill>
                <a:latin typeface="Times New Roman" panose="02020603050405020304" pitchFamily="18" charset="0"/>
              </a:rPr>
              <a:t>）</a:t>
            </a:r>
            <a:r>
              <a:rPr lang="zh-CN" altLang="en-US" sz="2200" b="1" dirty="0">
                <a:solidFill>
                  <a:srgbClr val="000000"/>
                </a:solidFill>
                <a:latin typeface="Times New Roman" panose="02020603050405020304" pitchFamily="18" charset="0"/>
                <a:sym typeface="Symbol" panose="05050102010706020507" pitchFamily="18" charset="2"/>
              </a:rPr>
              <a:t> </a:t>
            </a:r>
            <a:r>
              <a:rPr lang="en-US" altLang="zh-CN" sz="2200" b="1" dirty="0">
                <a:solidFill>
                  <a:srgbClr val="000000"/>
                </a:solidFill>
                <a:latin typeface="Times New Roman" panose="02020603050405020304" pitchFamily="18" charset="0"/>
                <a:sym typeface="Symbol" panose="05050102010706020507" pitchFamily="18" charset="2"/>
              </a:rPr>
              <a:t>4 </a:t>
            </a:r>
            <a:r>
              <a:rPr lang="en-US" altLang="zh-CN" sz="2200" b="1" dirty="0">
                <a:solidFill>
                  <a:srgbClr val="000000"/>
                </a:solidFill>
                <a:latin typeface="Times New Roman" panose="02020603050405020304" pitchFamily="18" charset="0"/>
                <a:cs typeface="Times New Roman" panose="02020603050405020304" pitchFamily="18" charset="0"/>
              </a:rPr>
              <a:t>= 62 </a:t>
            </a:r>
            <a:r>
              <a:rPr lang="zh-CN" altLang="en-US" sz="2200" b="1" dirty="0">
                <a:solidFill>
                  <a:srgbClr val="000000"/>
                </a:solidFill>
                <a:latin typeface="Times New Roman" panose="02020603050405020304" pitchFamily="18" charset="0"/>
                <a:sym typeface="Symbol" panose="05050102010706020507" pitchFamily="18" charset="2"/>
              </a:rPr>
              <a:t> </a:t>
            </a:r>
            <a:r>
              <a:rPr lang="en-US" altLang="zh-CN" sz="2200" b="1" dirty="0">
                <a:solidFill>
                  <a:srgbClr val="000000"/>
                </a:solidFill>
                <a:latin typeface="Times New Roman" panose="02020603050405020304" pitchFamily="18" charset="0"/>
                <a:sym typeface="Symbol" panose="05050102010706020507" pitchFamily="18" charset="2"/>
              </a:rPr>
              <a:t>4 = 248</a:t>
            </a:r>
            <a:endParaRPr lang="en-US" altLang="zh-CN" sz="2200" b="1" dirty="0">
              <a:solidFill>
                <a:srgbClr val="000000"/>
              </a:solidFill>
              <a:latin typeface="Times New Roman" panose="02020603050405020304" pitchFamily="18" charset="0"/>
            </a:endParaRPr>
          </a:p>
          <a:p>
            <a:r>
              <a:rPr lang="en-US" altLang="zh-CN" sz="2200" b="1" dirty="0">
                <a:solidFill>
                  <a:srgbClr val="000000"/>
                </a:solidFill>
                <a:latin typeface="Times New Roman" panose="02020603050405020304" pitchFamily="18" charset="0"/>
                <a:sym typeface="Wingdings" panose="05000000000000000000" pitchFamily="2" charset="2"/>
              </a:rPr>
              <a:t> </a:t>
            </a:r>
            <a:endParaRPr lang="en-US" altLang="zh-CN" sz="2200" dirty="0">
              <a:solidFill>
                <a:srgbClr val="000000"/>
              </a:solidFill>
              <a:latin typeface="Tahoma" panose="020B0604030504040204" pitchFamily="34" charset="0"/>
              <a:sym typeface="Wingdings" panose="05000000000000000000" pitchFamily="2" charset="2"/>
            </a:endParaRPr>
          </a:p>
        </p:txBody>
      </p:sp>
      <p:sp>
        <p:nvSpPr>
          <p:cNvPr id="7" name="对话气泡: 圆角矩形 6"/>
          <p:cNvSpPr/>
          <p:nvPr/>
        </p:nvSpPr>
        <p:spPr>
          <a:xfrm>
            <a:off x="922009" y="1556792"/>
            <a:ext cx="8592080" cy="2037835"/>
          </a:xfrm>
          <a:prstGeom prst="wedgeRoundRectCallout">
            <a:avLst>
              <a:gd name="adj1" fmla="val -37756"/>
              <a:gd name="adj2" fmla="val 112812"/>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200" dirty="0">
                <a:solidFill>
                  <a:srgbClr val="000000"/>
                </a:solidFill>
                <a:latin typeface="Tahoma" panose="020B0604030504040204" pitchFamily="34" charset="0"/>
                <a:sym typeface="Wingdings" panose="05000000000000000000" pitchFamily="2" charset="2"/>
              </a:rPr>
              <a:t>IP</a:t>
            </a:r>
            <a:r>
              <a:rPr lang="zh-CN" altLang="en-US" sz="2200" dirty="0">
                <a:solidFill>
                  <a:srgbClr val="000000"/>
                </a:solidFill>
                <a:latin typeface="Tahoma" panose="020B0604030504040204" pitchFamily="34" charset="0"/>
                <a:sym typeface="Wingdings" panose="05000000000000000000" pitchFamily="2" charset="2"/>
              </a:rPr>
              <a:t>地址：                  </a:t>
            </a:r>
            <a:r>
              <a:rPr lang="en-US" altLang="zh-CN" sz="2200" dirty="0">
                <a:solidFill>
                  <a:srgbClr val="FF0000"/>
                </a:solidFill>
                <a:latin typeface="Tahoma" panose="020B0604030504040204" pitchFamily="34" charset="0"/>
                <a:sym typeface="Wingdings" panose="05000000000000000000" pitchFamily="2" charset="2"/>
              </a:rPr>
              <a:t>202</a:t>
            </a:r>
            <a:r>
              <a:rPr lang="zh-CN" altLang="en-US" sz="2200" dirty="0">
                <a:solidFill>
                  <a:srgbClr val="FF0000"/>
                </a:solidFill>
                <a:latin typeface="Tahoma" panose="020B0604030504040204" pitchFamily="34" charset="0"/>
                <a:sym typeface="Wingdings" panose="05000000000000000000" pitchFamily="2" charset="2"/>
              </a:rPr>
              <a:t>    </a:t>
            </a:r>
            <a:r>
              <a:rPr lang="en-US" altLang="zh-CN" sz="2200" dirty="0">
                <a:solidFill>
                  <a:srgbClr val="FF0000"/>
                </a:solidFill>
                <a:latin typeface="Tahoma" panose="020B0604030504040204" pitchFamily="34" charset="0"/>
                <a:sym typeface="Wingdings" panose="05000000000000000000" pitchFamily="2" charset="2"/>
              </a:rPr>
              <a:t>.     207    .     177    .1100</a:t>
            </a:r>
            <a:r>
              <a:rPr lang="en-US" altLang="zh-CN" sz="2200" dirty="0">
                <a:solidFill>
                  <a:srgbClr val="000000"/>
                </a:solidFill>
                <a:latin typeface="Tahoma" panose="020B0604030504040204" pitchFamily="34" charset="0"/>
                <a:sym typeface="Wingdings" panose="05000000000000000000" pitchFamily="2" charset="2"/>
              </a:rPr>
              <a:t>1010</a:t>
            </a:r>
            <a:endParaRPr lang="en-US" altLang="zh-CN" sz="2200" dirty="0">
              <a:solidFill>
                <a:srgbClr val="000000"/>
              </a:solidFill>
              <a:latin typeface="Tahoma" panose="020B0604030504040204" pitchFamily="34" charset="0"/>
              <a:sym typeface="Wingdings" panose="05000000000000000000" pitchFamily="2" charset="2"/>
            </a:endParaRPr>
          </a:p>
          <a:p>
            <a:r>
              <a:rPr lang="zh-CN" altLang="en-US" sz="2200" dirty="0">
                <a:solidFill>
                  <a:srgbClr val="000000"/>
                </a:solidFill>
                <a:latin typeface="Tahoma" panose="020B0604030504040204" pitchFamily="34" charset="0"/>
                <a:sym typeface="Wingdings" panose="05000000000000000000" pitchFamily="2" charset="2"/>
              </a:rPr>
              <a:t>子网掩码</a:t>
            </a:r>
            <a:r>
              <a:rPr lang="en-US" altLang="zh-CN" sz="2200" dirty="0">
                <a:solidFill>
                  <a:srgbClr val="000000"/>
                </a:solidFill>
                <a:latin typeface="Tahoma" panose="020B0604030504040204" pitchFamily="34" charset="0"/>
                <a:sym typeface="Wingdings" panose="05000000000000000000" pitchFamily="2" charset="2"/>
              </a:rPr>
              <a:t>(28</a:t>
            </a:r>
            <a:r>
              <a:rPr lang="zh-CN" altLang="en-US" sz="2200" dirty="0">
                <a:solidFill>
                  <a:srgbClr val="000000"/>
                </a:solidFill>
                <a:latin typeface="Tahoma" panose="020B0604030504040204" pitchFamily="34" charset="0"/>
                <a:sym typeface="Wingdings" panose="05000000000000000000" pitchFamily="2" charset="2"/>
              </a:rPr>
              <a:t>位</a:t>
            </a:r>
            <a:r>
              <a:rPr lang="en-US" altLang="zh-CN" sz="2200" dirty="0">
                <a:solidFill>
                  <a:srgbClr val="000000"/>
                </a:solidFill>
                <a:latin typeface="Tahoma" panose="020B0604030504040204" pitchFamily="34" charset="0"/>
                <a:sym typeface="Wingdings" panose="05000000000000000000" pitchFamily="2" charset="2"/>
              </a:rPr>
              <a:t>)</a:t>
            </a:r>
            <a:r>
              <a:rPr lang="zh-CN" altLang="en-US" sz="2200" dirty="0">
                <a:solidFill>
                  <a:srgbClr val="000000"/>
                </a:solidFill>
                <a:latin typeface="Tahoma" panose="020B0604030504040204" pitchFamily="34" charset="0"/>
                <a:sym typeface="Wingdings" panose="05000000000000000000" pitchFamily="2" charset="2"/>
              </a:rPr>
              <a:t>：</a:t>
            </a:r>
            <a:r>
              <a:rPr lang="en-US" altLang="zh-CN" sz="2200" dirty="0">
                <a:solidFill>
                  <a:srgbClr val="000000"/>
                </a:solidFill>
                <a:latin typeface="Tahoma" panose="020B0604030504040204" pitchFamily="34" charset="0"/>
                <a:sym typeface="Wingdings" panose="05000000000000000000" pitchFamily="2" charset="2"/>
              </a:rPr>
              <a:t> </a:t>
            </a:r>
            <a:r>
              <a:rPr lang="en-US" altLang="zh-CN" sz="2200" dirty="0">
                <a:solidFill>
                  <a:srgbClr val="FF0000"/>
                </a:solidFill>
                <a:latin typeface="Tahoma" panose="020B0604030504040204" pitchFamily="34" charset="0"/>
                <a:sym typeface="Wingdings" panose="05000000000000000000" pitchFamily="2" charset="2"/>
              </a:rPr>
              <a:t>11111111.11111111.11111111.1111</a:t>
            </a:r>
            <a:r>
              <a:rPr lang="en-US" altLang="zh-CN" sz="2200" dirty="0">
                <a:solidFill>
                  <a:srgbClr val="000000"/>
                </a:solidFill>
                <a:latin typeface="Tahoma" panose="020B0604030504040204" pitchFamily="34" charset="0"/>
                <a:sym typeface="Wingdings" panose="05000000000000000000" pitchFamily="2" charset="2"/>
              </a:rPr>
              <a:t>0000</a:t>
            </a:r>
            <a:endParaRPr lang="en-US" altLang="zh-CN" sz="2200" dirty="0">
              <a:solidFill>
                <a:srgbClr val="000000"/>
              </a:solidFill>
              <a:latin typeface="Tahoma" panose="020B0604030504040204" pitchFamily="34" charset="0"/>
              <a:sym typeface="Wingdings" panose="05000000000000000000" pitchFamily="2" charset="2"/>
            </a:endParaRPr>
          </a:p>
          <a:p>
            <a:r>
              <a:rPr lang="en-US" altLang="zh-CN" sz="2200" dirty="0">
                <a:solidFill>
                  <a:srgbClr val="000000"/>
                </a:solidFill>
                <a:latin typeface="Tahoma" panose="020B0604030504040204" pitchFamily="34" charset="0"/>
                <a:sym typeface="Wingdings" panose="05000000000000000000" pitchFamily="2" charset="2"/>
              </a:rPr>
              <a:t>                               255    .    255     .    255     .    240</a:t>
            </a:r>
            <a:endParaRPr lang="en-US" altLang="zh-CN" sz="2200" dirty="0">
              <a:solidFill>
                <a:srgbClr val="000000"/>
              </a:solidFill>
              <a:latin typeface="Tahoma" panose="020B0604030504040204" pitchFamily="34" charset="0"/>
              <a:sym typeface="Wingdings" panose="05000000000000000000" pitchFamily="2" charset="2"/>
            </a:endParaRPr>
          </a:p>
          <a:p>
            <a:r>
              <a:rPr lang="zh-CN" altLang="en-US" sz="2200" b="1" dirty="0">
                <a:solidFill>
                  <a:srgbClr val="000000"/>
                </a:solidFill>
                <a:latin typeface="Times New Roman" panose="02020603050405020304" pitchFamily="18" charset="0"/>
              </a:rPr>
              <a:t>网络地址：</a:t>
            </a:r>
            <a:r>
              <a:rPr lang="en-US" altLang="zh-CN" sz="2200" dirty="0">
                <a:solidFill>
                  <a:srgbClr val="FF0000"/>
                </a:solidFill>
                <a:latin typeface="Tahoma" panose="020B0604030504040204" pitchFamily="34" charset="0"/>
                <a:sym typeface="Wingdings" panose="05000000000000000000" pitchFamily="2" charset="2"/>
              </a:rPr>
              <a:t>               202</a:t>
            </a:r>
            <a:r>
              <a:rPr lang="zh-CN" altLang="en-US" sz="2200" dirty="0">
                <a:solidFill>
                  <a:srgbClr val="FF0000"/>
                </a:solidFill>
                <a:latin typeface="Tahoma" panose="020B0604030504040204" pitchFamily="34" charset="0"/>
                <a:sym typeface="Wingdings" panose="05000000000000000000" pitchFamily="2" charset="2"/>
              </a:rPr>
              <a:t>    </a:t>
            </a:r>
            <a:r>
              <a:rPr lang="en-US" altLang="zh-CN" sz="2200" dirty="0">
                <a:solidFill>
                  <a:srgbClr val="FF0000"/>
                </a:solidFill>
                <a:latin typeface="Tahoma" panose="020B0604030504040204" pitchFamily="34" charset="0"/>
                <a:sym typeface="Wingdings" panose="05000000000000000000" pitchFamily="2" charset="2"/>
              </a:rPr>
              <a:t>.     207    .     177    .1100</a:t>
            </a:r>
            <a:r>
              <a:rPr lang="en-US" altLang="zh-CN" sz="2200" dirty="0">
                <a:solidFill>
                  <a:srgbClr val="000000"/>
                </a:solidFill>
                <a:latin typeface="Tahoma" panose="020B0604030504040204" pitchFamily="34" charset="0"/>
                <a:sym typeface="Wingdings" panose="05000000000000000000" pitchFamily="2" charset="2"/>
              </a:rPr>
              <a:t>0000</a:t>
            </a:r>
            <a:endParaRPr lang="en-US" altLang="zh-CN" sz="2200" b="1" dirty="0">
              <a:solidFill>
                <a:srgbClr val="000000"/>
              </a:solidFill>
              <a:latin typeface="Times New Roman" panose="02020603050405020304" pitchFamily="18" charset="0"/>
            </a:endParaRPr>
          </a:p>
          <a:p>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rPr>
              <a:t>                   </a:t>
            </a:r>
            <a:r>
              <a:rPr lang="en-US" altLang="zh-CN" sz="2200" b="1" dirty="0">
                <a:solidFill>
                  <a:srgbClr val="000000"/>
                </a:solidFill>
                <a:latin typeface="Times New Roman" panose="02020603050405020304" pitchFamily="18" charset="0"/>
              </a:rPr>
              <a:t>202      .     207       .     177      .      192</a:t>
            </a:r>
            <a:endParaRPr lang="en-US" altLang="zh-CN" sz="2200" b="1" dirty="0">
              <a:solidFill>
                <a:srgbClr val="000000"/>
              </a:solidFill>
              <a:latin typeface="Times New Roman" panose="02020603050405020304" pitchFamily="18" charset="0"/>
            </a:endParaRPr>
          </a:p>
          <a:p>
            <a:r>
              <a:rPr lang="en-US" altLang="zh-CN" sz="2200" b="1" dirty="0">
                <a:solidFill>
                  <a:srgbClr val="000000"/>
                </a:solidFill>
                <a:latin typeface="Times New Roman" panose="02020603050405020304" pitchFamily="18" charset="0"/>
                <a:sym typeface="Wingdings" panose="05000000000000000000" pitchFamily="2" charset="2"/>
              </a:rPr>
              <a:t> </a:t>
            </a:r>
            <a:endParaRPr lang="en-US" altLang="zh-CN" sz="2200" dirty="0">
              <a:solidFill>
                <a:srgbClr val="000000"/>
              </a:solidFill>
              <a:latin typeface="Tahoma" panose="020B0604030504040204" pitchFamily="34" charset="0"/>
              <a:sym typeface="Wingdings" panose="05000000000000000000" pitchFamily="2" charset="2"/>
            </a:endParaRPr>
          </a:p>
        </p:txBody>
      </p:sp>
      <p:sp>
        <p:nvSpPr>
          <p:cNvPr id="8" name="对话气泡: 圆角矩形 7"/>
          <p:cNvSpPr/>
          <p:nvPr/>
        </p:nvSpPr>
        <p:spPr>
          <a:xfrm>
            <a:off x="922009" y="1124744"/>
            <a:ext cx="8592080" cy="2469883"/>
          </a:xfrm>
          <a:prstGeom prst="wedgeRoundRectCallout">
            <a:avLst>
              <a:gd name="adj1" fmla="val -37756"/>
              <a:gd name="adj2" fmla="val 112812"/>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200" dirty="0">
                <a:solidFill>
                  <a:srgbClr val="000000"/>
                </a:solidFill>
                <a:latin typeface="Tahoma" panose="020B0604030504040204" pitchFamily="34" charset="0"/>
                <a:sym typeface="Wingdings" panose="05000000000000000000" pitchFamily="2" charset="2"/>
              </a:rPr>
              <a:t>IP</a:t>
            </a:r>
            <a:r>
              <a:rPr lang="zh-CN" altLang="en-US" sz="2200" dirty="0">
                <a:solidFill>
                  <a:srgbClr val="000000"/>
                </a:solidFill>
                <a:latin typeface="Tahoma" panose="020B0604030504040204" pitchFamily="34" charset="0"/>
                <a:sym typeface="Wingdings" panose="05000000000000000000" pitchFamily="2" charset="2"/>
              </a:rPr>
              <a:t>地址：                  </a:t>
            </a:r>
            <a:r>
              <a:rPr lang="en-US" altLang="zh-CN" sz="2200" dirty="0">
                <a:solidFill>
                  <a:srgbClr val="FF0000"/>
                </a:solidFill>
                <a:latin typeface="Tahoma" panose="020B0604030504040204" pitchFamily="34" charset="0"/>
                <a:sym typeface="Wingdings" panose="05000000000000000000" pitchFamily="2" charset="2"/>
              </a:rPr>
              <a:t>202</a:t>
            </a:r>
            <a:r>
              <a:rPr lang="zh-CN" altLang="en-US" sz="2200" dirty="0">
                <a:solidFill>
                  <a:srgbClr val="FF0000"/>
                </a:solidFill>
                <a:latin typeface="Tahoma" panose="020B0604030504040204" pitchFamily="34" charset="0"/>
                <a:sym typeface="Wingdings" panose="05000000000000000000" pitchFamily="2" charset="2"/>
              </a:rPr>
              <a:t>    </a:t>
            </a:r>
            <a:r>
              <a:rPr lang="en-US" altLang="zh-CN" sz="2200" dirty="0">
                <a:solidFill>
                  <a:srgbClr val="FF0000"/>
                </a:solidFill>
                <a:latin typeface="Tahoma" panose="020B0604030504040204" pitchFamily="34" charset="0"/>
                <a:sym typeface="Wingdings" panose="05000000000000000000" pitchFamily="2" charset="2"/>
              </a:rPr>
              <a:t>.     207    .     177    .1100</a:t>
            </a:r>
            <a:r>
              <a:rPr lang="en-US" altLang="zh-CN" sz="2200" dirty="0">
                <a:solidFill>
                  <a:srgbClr val="000000"/>
                </a:solidFill>
                <a:latin typeface="Tahoma" panose="020B0604030504040204" pitchFamily="34" charset="0"/>
                <a:sym typeface="Wingdings" panose="05000000000000000000" pitchFamily="2" charset="2"/>
              </a:rPr>
              <a:t>1010</a:t>
            </a:r>
            <a:endParaRPr lang="en-US" altLang="zh-CN" sz="2200" dirty="0">
              <a:solidFill>
                <a:srgbClr val="000000"/>
              </a:solidFill>
              <a:latin typeface="Tahoma" panose="020B0604030504040204" pitchFamily="34" charset="0"/>
              <a:sym typeface="Wingdings" panose="05000000000000000000" pitchFamily="2" charset="2"/>
            </a:endParaRPr>
          </a:p>
          <a:p>
            <a:r>
              <a:rPr lang="zh-CN" altLang="en-US" sz="2200" dirty="0">
                <a:solidFill>
                  <a:srgbClr val="000000"/>
                </a:solidFill>
                <a:latin typeface="Tahoma" panose="020B0604030504040204" pitchFamily="34" charset="0"/>
                <a:sym typeface="Wingdings" panose="05000000000000000000" pitchFamily="2" charset="2"/>
              </a:rPr>
              <a:t>子网掩码</a:t>
            </a:r>
            <a:r>
              <a:rPr lang="en-US" altLang="zh-CN" sz="2200" dirty="0">
                <a:solidFill>
                  <a:srgbClr val="000000"/>
                </a:solidFill>
                <a:latin typeface="Tahoma" panose="020B0604030504040204" pitchFamily="34" charset="0"/>
                <a:sym typeface="Wingdings" panose="05000000000000000000" pitchFamily="2" charset="2"/>
              </a:rPr>
              <a:t>(28</a:t>
            </a:r>
            <a:r>
              <a:rPr lang="zh-CN" altLang="en-US" sz="2200" dirty="0">
                <a:solidFill>
                  <a:srgbClr val="000000"/>
                </a:solidFill>
                <a:latin typeface="Tahoma" panose="020B0604030504040204" pitchFamily="34" charset="0"/>
                <a:sym typeface="Wingdings" panose="05000000000000000000" pitchFamily="2" charset="2"/>
              </a:rPr>
              <a:t>位</a:t>
            </a:r>
            <a:r>
              <a:rPr lang="en-US" altLang="zh-CN" sz="2200" dirty="0">
                <a:solidFill>
                  <a:srgbClr val="000000"/>
                </a:solidFill>
                <a:latin typeface="Tahoma" panose="020B0604030504040204" pitchFamily="34" charset="0"/>
                <a:sym typeface="Wingdings" panose="05000000000000000000" pitchFamily="2" charset="2"/>
              </a:rPr>
              <a:t>)</a:t>
            </a:r>
            <a:r>
              <a:rPr lang="zh-CN" altLang="en-US" sz="2200" dirty="0">
                <a:solidFill>
                  <a:srgbClr val="000000"/>
                </a:solidFill>
                <a:latin typeface="Tahoma" panose="020B0604030504040204" pitchFamily="34" charset="0"/>
                <a:sym typeface="Wingdings" panose="05000000000000000000" pitchFamily="2" charset="2"/>
              </a:rPr>
              <a:t>：</a:t>
            </a:r>
            <a:r>
              <a:rPr lang="en-US" altLang="zh-CN" sz="2200" dirty="0">
                <a:solidFill>
                  <a:srgbClr val="000000"/>
                </a:solidFill>
                <a:latin typeface="Tahoma" panose="020B0604030504040204" pitchFamily="34" charset="0"/>
                <a:sym typeface="Wingdings" panose="05000000000000000000" pitchFamily="2" charset="2"/>
              </a:rPr>
              <a:t> </a:t>
            </a:r>
            <a:r>
              <a:rPr lang="en-US" altLang="zh-CN" sz="2200" dirty="0">
                <a:solidFill>
                  <a:srgbClr val="FF0000"/>
                </a:solidFill>
                <a:latin typeface="Tahoma" panose="020B0604030504040204" pitchFamily="34" charset="0"/>
                <a:sym typeface="Wingdings" panose="05000000000000000000" pitchFamily="2" charset="2"/>
              </a:rPr>
              <a:t>11111111.11111111.11111111.1111</a:t>
            </a:r>
            <a:r>
              <a:rPr lang="en-US" altLang="zh-CN" sz="2200" dirty="0">
                <a:solidFill>
                  <a:srgbClr val="000000"/>
                </a:solidFill>
                <a:latin typeface="Tahoma" panose="020B0604030504040204" pitchFamily="34" charset="0"/>
                <a:sym typeface="Wingdings" panose="05000000000000000000" pitchFamily="2" charset="2"/>
              </a:rPr>
              <a:t>0000</a:t>
            </a:r>
            <a:endParaRPr lang="en-US" altLang="zh-CN" sz="2200" dirty="0">
              <a:solidFill>
                <a:srgbClr val="000000"/>
              </a:solidFill>
              <a:latin typeface="Tahoma" panose="020B0604030504040204" pitchFamily="34" charset="0"/>
              <a:sym typeface="Wingdings" panose="05000000000000000000" pitchFamily="2" charset="2"/>
            </a:endParaRPr>
          </a:p>
          <a:p>
            <a:r>
              <a:rPr lang="en-US" altLang="zh-CN" sz="2200" dirty="0">
                <a:solidFill>
                  <a:srgbClr val="000000"/>
                </a:solidFill>
                <a:latin typeface="Tahoma" panose="020B0604030504040204" pitchFamily="34" charset="0"/>
                <a:sym typeface="Wingdings" panose="05000000000000000000" pitchFamily="2" charset="2"/>
              </a:rPr>
              <a:t>                               255    .    255     .    255     .    240</a:t>
            </a:r>
            <a:endParaRPr lang="en-US" altLang="zh-CN" sz="2200" dirty="0">
              <a:solidFill>
                <a:srgbClr val="000000"/>
              </a:solidFill>
              <a:latin typeface="Tahoma" panose="020B0604030504040204" pitchFamily="34" charset="0"/>
              <a:sym typeface="Wingdings" panose="05000000000000000000" pitchFamily="2" charset="2"/>
            </a:endParaRPr>
          </a:p>
          <a:p>
            <a:r>
              <a:rPr lang="zh-CN" altLang="en-US" sz="2200" b="1" dirty="0">
                <a:solidFill>
                  <a:srgbClr val="000000"/>
                </a:solidFill>
                <a:latin typeface="Times New Roman" panose="02020603050405020304" pitchFamily="18" charset="0"/>
              </a:rPr>
              <a:t>网络地址：</a:t>
            </a:r>
            <a:r>
              <a:rPr lang="en-US" altLang="zh-CN" sz="2200" dirty="0">
                <a:solidFill>
                  <a:srgbClr val="FF0000"/>
                </a:solidFill>
                <a:latin typeface="Tahoma" panose="020B0604030504040204" pitchFamily="34" charset="0"/>
                <a:sym typeface="Wingdings" panose="05000000000000000000" pitchFamily="2" charset="2"/>
              </a:rPr>
              <a:t>               202</a:t>
            </a:r>
            <a:r>
              <a:rPr lang="zh-CN" altLang="en-US" sz="2200" dirty="0">
                <a:solidFill>
                  <a:srgbClr val="FF0000"/>
                </a:solidFill>
                <a:latin typeface="Tahoma" panose="020B0604030504040204" pitchFamily="34" charset="0"/>
                <a:sym typeface="Wingdings" panose="05000000000000000000" pitchFamily="2" charset="2"/>
              </a:rPr>
              <a:t>    </a:t>
            </a:r>
            <a:r>
              <a:rPr lang="en-US" altLang="zh-CN" sz="2200" dirty="0">
                <a:solidFill>
                  <a:srgbClr val="FF0000"/>
                </a:solidFill>
                <a:latin typeface="Tahoma" panose="020B0604030504040204" pitchFamily="34" charset="0"/>
                <a:sym typeface="Wingdings" panose="05000000000000000000" pitchFamily="2" charset="2"/>
              </a:rPr>
              <a:t>.     207    .     177    .1100</a:t>
            </a:r>
            <a:r>
              <a:rPr lang="en-US" altLang="zh-CN" sz="2200" dirty="0">
                <a:solidFill>
                  <a:srgbClr val="000000"/>
                </a:solidFill>
                <a:latin typeface="Tahoma" panose="020B0604030504040204" pitchFamily="34" charset="0"/>
                <a:sym typeface="Wingdings" panose="05000000000000000000" pitchFamily="2" charset="2"/>
              </a:rPr>
              <a:t>0000</a:t>
            </a:r>
            <a:endParaRPr lang="en-US" altLang="zh-CN" sz="2200" b="1" dirty="0">
              <a:solidFill>
                <a:srgbClr val="000000"/>
              </a:solidFill>
              <a:latin typeface="Times New Roman" panose="02020603050405020304" pitchFamily="18" charset="0"/>
            </a:endParaRPr>
          </a:p>
          <a:p>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rPr>
              <a:t>                   </a:t>
            </a:r>
            <a:r>
              <a:rPr lang="en-US" altLang="zh-CN" sz="2200" b="1" dirty="0">
                <a:solidFill>
                  <a:srgbClr val="000000"/>
                </a:solidFill>
                <a:latin typeface="Times New Roman" panose="02020603050405020304" pitchFamily="18" charset="0"/>
              </a:rPr>
              <a:t>202      .     207       .     177      .      192</a:t>
            </a:r>
            <a:endParaRPr lang="en-US" altLang="zh-CN" sz="2200" b="1" dirty="0">
              <a:solidFill>
                <a:srgbClr val="000000"/>
              </a:solidFill>
              <a:latin typeface="Times New Roman" panose="02020603050405020304" pitchFamily="18" charset="0"/>
            </a:endParaRPr>
          </a:p>
          <a:p>
            <a:r>
              <a:rPr lang="zh-CN" altLang="en-US" sz="2200" b="1" dirty="0">
                <a:solidFill>
                  <a:srgbClr val="000000"/>
                </a:solidFill>
                <a:latin typeface="Times New Roman" panose="02020603050405020304" pitchFamily="18" charset="0"/>
              </a:rPr>
              <a:t>主机地址范围：</a:t>
            </a:r>
            <a:r>
              <a:rPr lang="en-US" altLang="zh-CN" sz="2200" b="1" dirty="0">
                <a:solidFill>
                  <a:srgbClr val="000000"/>
                </a:solidFill>
                <a:latin typeface="Times New Roman" panose="02020603050405020304" pitchFamily="18" charset="0"/>
              </a:rPr>
              <a:t>202.207.177.192 ~ 202.207.177.207</a:t>
            </a:r>
            <a:endParaRPr lang="en-US" altLang="zh-CN" sz="2200" b="1" dirty="0">
              <a:solidFill>
                <a:srgbClr val="000000"/>
              </a:solidFill>
              <a:latin typeface="Times New Roman" panose="02020603050405020304" pitchFamily="18" charset="0"/>
            </a:endParaRPr>
          </a:p>
          <a:p>
            <a:r>
              <a:rPr lang="en-US" altLang="zh-CN" sz="2200" b="1" dirty="0">
                <a:solidFill>
                  <a:srgbClr val="000000"/>
                </a:solidFill>
                <a:latin typeface="Times New Roman" panose="02020603050405020304" pitchFamily="18" charset="0"/>
                <a:sym typeface="Wingdings" panose="05000000000000000000" pitchFamily="2" charset="2"/>
              </a:rPr>
              <a:t> </a:t>
            </a:r>
            <a:endParaRPr lang="en-US" altLang="zh-CN" sz="2200" dirty="0">
              <a:solidFill>
                <a:srgbClr val="000000"/>
              </a:solidFill>
              <a:latin typeface="Tahoma" panose="020B0604030504040204" pitchFamily="34"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up)">
                                      <p:cBhvr>
                                        <p:cTn id="7" dur="500"/>
                                        <p:tgtEl>
                                          <p:spTgt spid="5">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up)">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up)">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up)">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up)">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5">
                                            <p:txEl>
                                              <p:pRg st="0" end="0"/>
                                            </p:txEl>
                                          </p:spTgt>
                                        </p:tgtEl>
                                      </p:cBhvr>
                                    </p:animEffect>
                                    <p:set>
                                      <p:cBhvr>
                                        <p:cTn id="35" dur="1" fill="hold">
                                          <p:stCondLst>
                                            <p:cond delay="499"/>
                                          </p:stCondLst>
                                        </p:cTn>
                                        <p:tgtEl>
                                          <p:spTgt spid="5">
                                            <p:txEl>
                                              <p:pRg st="0" end="0"/>
                                            </p:txEl>
                                          </p:spTgt>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
                                            <p:txEl>
                                              <p:pRg st="1" end="1"/>
                                            </p:txEl>
                                          </p:spTgt>
                                        </p:tgtEl>
                                      </p:cBhvr>
                                    </p:animEffect>
                                    <p:set>
                                      <p:cBhvr>
                                        <p:cTn id="38" dur="1" fill="hold">
                                          <p:stCondLst>
                                            <p:cond delay="499"/>
                                          </p:stCondLst>
                                        </p:cTn>
                                        <p:tgtEl>
                                          <p:spTgt spid="5">
                                            <p:txEl>
                                              <p:pRg st="1" end="1"/>
                                            </p:txEl>
                                          </p:spTgt>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5">
                                            <p:txEl>
                                              <p:pRg st="2" end="2"/>
                                            </p:txEl>
                                          </p:spTgt>
                                        </p:tgtEl>
                                      </p:cBhvr>
                                    </p:animEffect>
                                    <p:set>
                                      <p:cBhvr>
                                        <p:cTn id="41" dur="1" fill="hold">
                                          <p:stCondLst>
                                            <p:cond delay="499"/>
                                          </p:stCondLst>
                                        </p:cTn>
                                        <p:tgtEl>
                                          <p:spTgt spid="5">
                                            <p:txEl>
                                              <p:pRg st="2" end="2"/>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5">
                                            <p:txEl>
                                              <p:pRg st="3" end="3"/>
                                            </p:txEl>
                                          </p:spTgt>
                                        </p:tgtEl>
                                      </p:cBhvr>
                                    </p:animEffect>
                                    <p:set>
                                      <p:cBhvr>
                                        <p:cTn id="44" dur="1" fill="hold">
                                          <p:stCondLst>
                                            <p:cond delay="499"/>
                                          </p:stCondLst>
                                        </p:cTn>
                                        <p:tgtEl>
                                          <p:spTgt spid="5">
                                            <p:txEl>
                                              <p:pRg st="3" end="3"/>
                                            </p:txEl>
                                          </p:spTgt>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5">
                                            <p:txEl>
                                              <p:pRg st="4" end="4"/>
                                            </p:txEl>
                                          </p:spTgt>
                                        </p:tgtEl>
                                      </p:cBhvr>
                                    </p:animEffect>
                                    <p:set>
                                      <p:cBhvr>
                                        <p:cTn id="47" dur="1" fill="hold">
                                          <p:stCondLst>
                                            <p:cond delay="499"/>
                                          </p:stCondLst>
                                        </p:cTn>
                                        <p:tgtEl>
                                          <p:spTgt spid="5">
                                            <p:txEl>
                                              <p:pRg st="4" end="4"/>
                                            </p:txEl>
                                          </p:spTgt>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5">
                                            <p:bg/>
                                          </p:spTgt>
                                        </p:tgtEl>
                                      </p:cBhvr>
                                    </p:animEffect>
                                    <p:set>
                                      <p:cBhvr>
                                        <p:cTn id="50" dur="1" fill="hold">
                                          <p:stCondLst>
                                            <p:cond delay="499"/>
                                          </p:stCondLst>
                                        </p:cTn>
                                        <p:tgtEl>
                                          <p:spTgt spid="5">
                                            <p:bg/>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
                                            <p:bg/>
                                          </p:spTgt>
                                        </p:tgtEl>
                                        <p:attrNameLst>
                                          <p:attrName>style.visibility</p:attrName>
                                        </p:attrNameLst>
                                      </p:cBhvr>
                                      <p:to>
                                        <p:strVal val="visible"/>
                                      </p:to>
                                    </p:set>
                                    <p:animEffect transition="in" filter="wipe(up)">
                                      <p:cBhvr>
                                        <p:cTn id="55" dur="500"/>
                                        <p:tgtEl>
                                          <p:spTgt spid="6">
                                            <p:bg/>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6">
                                            <p:txEl>
                                              <p:pRg st="0" end="0"/>
                                            </p:txEl>
                                          </p:spTgt>
                                        </p:tgtEl>
                                        <p:attrNameLst>
                                          <p:attrName>style.visibility</p:attrName>
                                        </p:attrNameLst>
                                      </p:cBhvr>
                                      <p:to>
                                        <p:strVal val="visible"/>
                                      </p:to>
                                    </p:set>
                                    <p:animEffect transition="in" filter="wipe(up)">
                                      <p:cBhvr>
                                        <p:cTn id="58" dur="500"/>
                                        <p:tgtEl>
                                          <p:spTgt spid="6">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6">
                                            <p:txEl>
                                              <p:pRg st="1" end="1"/>
                                            </p:txEl>
                                          </p:spTgt>
                                        </p:tgtEl>
                                        <p:attrNameLst>
                                          <p:attrName>style.visibility</p:attrName>
                                        </p:attrNameLst>
                                      </p:cBhvr>
                                      <p:to>
                                        <p:strVal val="visible"/>
                                      </p:to>
                                    </p:set>
                                    <p:animEffect transition="in" filter="wipe(up)">
                                      <p:cBhvr>
                                        <p:cTn id="63" dur="500"/>
                                        <p:tgtEl>
                                          <p:spTgt spid="6">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6">
                                            <p:txEl>
                                              <p:pRg st="2" end="2"/>
                                            </p:txEl>
                                          </p:spTgt>
                                        </p:tgtEl>
                                        <p:attrNameLst>
                                          <p:attrName>style.visibility</p:attrName>
                                        </p:attrNameLst>
                                      </p:cBhvr>
                                      <p:to>
                                        <p:strVal val="visible"/>
                                      </p:to>
                                    </p:set>
                                    <p:animEffect transition="in" filter="wipe(up)">
                                      <p:cBhvr>
                                        <p:cTn id="68" dur="500"/>
                                        <p:tgtEl>
                                          <p:spTgt spid="6">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animEffect transition="in" filter="wipe(up)">
                                      <p:cBhvr>
                                        <p:cTn id="73" dur="500"/>
                                        <p:tgtEl>
                                          <p:spTgt spid="6">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6">
                                            <p:txEl>
                                              <p:pRg st="4" end="4"/>
                                            </p:txEl>
                                          </p:spTgt>
                                        </p:tgtEl>
                                        <p:attrNameLst>
                                          <p:attrName>style.visibility</p:attrName>
                                        </p:attrNameLst>
                                      </p:cBhvr>
                                      <p:to>
                                        <p:strVal val="visible"/>
                                      </p:to>
                                    </p:set>
                                    <p:animEffect transition="in" filter="wipe(up)">
                                      <p:cBhvr>
                                        <p:cTn id="78" dur="500"/>
                                        <p:tgtEl>
                                          <p:spTgt spid="6">
                                            <p:txEl>
                                              <p:pRg st="4" end="4"/>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6">
                                            <p:txEl>
                                              <p:pRg st="5" end="5"/>
                                            </p:txEl>
                                          </p:spTgt>
                                        </p:tgtEl>
                                        <p:attrNameLst>
                                          <p:attrName>style.visibility</p:attrName>
                                        </p:attrNameLst>
                                      </p:cBhvr>
                                      <p:to>
                                        <p:strVal val="visible"/>
                                      </p:to>
                                    </p:set>
                                    <p:animEffect transition="in" filter="wipe(up)">
                                      <p:cBhvr>
                                        <p:cTn id="83" dur="500"/>
                                        <p:tgtEl>
                                          <p:spTgt spid="6">
                                            <p:txEl>
                                              <p:pRg st="5" end="5"/>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6">
                                            <p:txEl>
                                              <p:pRg st="6" end="6"/>
                                            </p:txEl>
                                          </p:spTgt>
                                        </p:tgtEl>
                                        <p:attrNameLst>
                                          <p:attrName>style.visibility</p:attrName>
                                        </p:attrNameLst>
                                      </p:cBhvr>
                                      <p:to>
                                        <p:strVal val="visible"/>
                                      </p:to>
                                    </p:set>
                                    <p:animEffect transition="in" filter="wipe(up)">
                                      <p:cBhvr>
                                        <p:cTn id="88" dur="500"/>
                                        <p:tgtEl>
                                          <p:spTgt spid="6">
                                            <p:txEl>
                                              <p:pRg st="6" end="6"/>
                                            </p:txEl>
                                          </p:spTgt>
                                        </p:tgtEl>
                                      </p:cBhvr>
                                    </p:animEffect>
                                  </p:childTnLst>
                                </p:cTn>
                              </p:par>
                              <p:par>
                                <p:cTn id="89" presetID="1" presetClass="exit" presetSubtype="0" fill="hold" grpId="1" nodeType="withEffect">
                                  <p:stCondLst>
                                    <p:cond delay="0"/>
                                  </p:stCondLst>
                                  <p:childTnLst>
                                    <p:set>
                                      <p:cBhvr>
                                        <p:cTn id="90" dur="1" fill="hold">
                                          <p:stCondLst>
                                            <p:cond delay="0"/>
                                          </p:stCondLst>
                                        </p:cTn>
                                        <p:tgtEl>
                                          <p:spTgt spid="6">
                                            <p:txEl>
                                              <p:pRg st="0" end="0"/>
                                            </p:txEl>
                                          </p:spTgt>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6">
                                            <p:txEl>
                                              <p:pRg st="1" end="1"/>
                                            </p:txEl>
                                          </p:spTgt>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6">
                                            <p:txEl>
                                              <p:pRg st="2" end="2"/>
                                            </p:txEl>
                                          </p:spTgt>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6">
                                            <p:txEl>
                                              <p:pRg st="3" end="3"/>
                                            </p:txEl>
                                          </p:spTgt>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6">
                                            <p:txEl>
                                              <p:pRg st="4" end="4"/>
                                            </p:txEl>
                                          </p:spTgt>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6">
                                            <p:txEl>
                                              <p:pRg st="5" end="5"/>
                                            </p:txEl>
                                          </p:spTgt>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6">
                                            <p:txEl>
                                              <p:pRg st="6" end="6"/>
                                            </p:txEl>
                                          </p:spTgt>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6">
                                            <p:bg/>
                                          </p:spTgt>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7">
                                            <p:bg/>
                                          </p:spTgt>
                                        </p:tgtEl>
                                        <p:attrNameLst>
                                          <p:attrName>style.visibility</p:attrName>
                                        </p:attrNameLst>
                                      </p:cBhvr>
                                      <p:to>
                                        <p:strVal val="visible"/>
                                      </p:to>
                                    </p:set>
                                    <p:animEffect transition="in" filter="wipe(up)">
                                      <p:cBhvr>
                                        <p:cTn id="109" dur="500"/>
                                        <p:tgtEl>
                                          <p:spTgt spid="7">
                                            <p:bg/>
                                          </p:spTgt>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7">
                                            <p:txEl>
                                              <p:pRg st="0" end="0"/>
                                            </p:txEl>
                                          </p:spTgt>
                                        </p:tgtEl>
                                        <p:attrNameLst>
                                          <p:attrName>style.visibility</p:attrName>
                                        </p:attrNameLst>
                                      </p:cBhvr>
                                      <p:to>
                                        <p:strVal val="visible"/>
                                      </p:to>
                                    </p:set>
                                    <p:animEffect transition="in" filter="wipe(up)">
                                      <p:cBhvr>
                                        <p:cTn id="112" dur="500"/>
                                        <p:tgtEl>
                                          <p:spTgt spid="7">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7">
                                            <p:txEl>
                                              <p:pRg st="1" end="1"/>
                                            </p:txEl>
                                          </p:spTgt>
                                        </p:tgtEl>
                                        <p:attrNameLst>
                                          <p:attrName>style.visibility</p:attrName>
                                        </p:attrNameLst>
                                      </p:cBhvr>
                                      <p:to>
                                        <p:strVal val="visible"/>
                                      </p:to>
                                    </p:set>
                                    <p:animEffect transition="in" filter="wipe(up)">
                                      <p:cBhvr>
                                        <p:cTn id="117" dur="500"/>
                                        <p:tgtEl>
                                          <p:spTgt spid="7">
                                            <p:txEl>
                                              <p:pRg st="1" end="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7">
                                            <p:txEl>
                                              <p:pRg st="2" end="2"/>
                                            </p:txEl>
                                          </p:spTgt>
                                        </p:tgtEl>
                                        <p:attrNameLst>
                                          <p:attrName>style.visibility</p:attrName>
                                        </p:attrNameLst>
                                      </p:cBhvr>
                                      <p:to>
                                        <p:strVal val="visible"/>
                                      </p:to>
                                    </p:set>
                                    <p:animEffect transition="in" filter="wipe(up)">
                                      <p:cBhvr>
                                        <p:cTn id="122" dur="500"/>
                                        <p:tgtEl>
                                          <p:spTgt spid="7">
                                            <p:txEl>
                                              <p:pRg st="2" end="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7">
                                            <p:txEl>
                                              <p:pRg st="3" end="3"/>
                                            </p:txEl>
                                          </p:spTgt>
                                        </p:tgtEl>
                                        <p:attrNameLst>
                                          <p:attrName>style.visibility</p:attrName>
                                        </p:attrNameLst>
                                      </p:cBhvr>
                                      <p:to>
                                        <p:strVal val="visible"/>
                                      </p:to>
                                    </p:set>
                                    <p:animEffect transition="in" filter="wipe(up)">
                                      <p:cBhvr>
                                        <p:cTn id="127" dur="500"/>
                                        <p:tgtEl>
                                          <p:spTgt spid="7">
                                            <p:txEl>
                                              <p:pRg st="3" end="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7">
                                            <p:txEl>
                                              <p:pRg st="4" end="4"/>
                                            </p:txEl>
                                          </p:spTgt>
                                        </p:tgtEl>
                                        <p:attrNameLst>
                                          <p:attrName>style.visibility</p:attrName>
                                        </p:attrNameLst>
                                      </p:cBhvr>
                                      <p:to>
                                        <p:strVal val="visible"/>
                                      </p:to>
                                    </p:set>
                                    <p:animEffect transition="in" filter="wipe(up)">
                                      <p:cBhvr>
                                        <p:cTn id="132" dur="500"/>
                                        <p:tgtEl>
                                          <p:spTgt spid="7">
                                            <p:txEl>
                                              <p:pRg st="4" end="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7">
                                            <p:txEl>
                                              <p:pRg st="5" end="5"/>
                                            </p:txEl>
                                          </p:spTgt>
                                        </p:tgtEl>
                                        <p:attrNameLst>
                                          <p:attrName>style.visibility</p:attrName>
                                        </p:attrNameLst>
                                      </p:cBhvr>
                                      <p:to>
                                        <p:strVal val="visible"/>
                                      </p:to>
                                    </p:set>
                                    <p:animEffect transition="in" filter="wipe(up)">
                                      <p:cBhvr>
                                        <p:cTn id="137" dur="500"/>
                                        <p:tgtEl>
                                          <p:spTgt spid="7">
                                            <p:txEl>
                                              <p:pRg st="5" end="5"/>
                                            </p:txEl>
                                          </p:spTgt>
                                        </p:tgtEl>
                                      </p:cBhvr>
                                    </p:animEffect>
                                  </p:childTnLst>
                                </p:cTn>
                              </p:par>
                              <p:par>
                                <p:cTn id="138" presetID="1" presetClass="exit" presetSubtype="0" fill="hold" grpId="1" nodeType="withEffect">
                                  <p:stCondLst>
                                    <p:cond delay="0"/>
                                  </p:stCondLst>
                                  <p:childTnLst>
                                    <p:set>
                                      <p:cBhvr>
                                        <p:cTn id="139" dur="1" fill="hold">
                                          <p:stCondLst>
                                            <p:cond delay="0"/>
                                          </p:stCondLst>
                                        </p:cTn>
                                        <p:tgtEl>
                                          <p:spTgt spid="7">
                                            <p:txEl>
                                              <p:pRg st="0" end="0"/>
                                            </p:txEl>
                                          </p:spTgt>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7">
                                            <p:txEl>
                                              <p:pRg st="1" end="1"/>
                                            </p:txEl>
                                          </p:spTgt>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7">
                                            <p:txEl>
                                              <p:pRg st="2" end="2"/>
                                            </p:txEl>
                                          </p:spTgt>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7">
                                            <p:txEl>
                                              <p:pRg st="3" end="3"/>
                                            </p:txEl>
                                          </p:spTgt>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7">
                                            <p:txEl>
                                              <p:pRg st="4" end="4"/>
                                            </p:txEl>
                                          </p:spTgt>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7">
                                            <p:txEl>
                                              <p:pRg st="5" end="5"/>
                                            </p:txEl>
                                          </p:spTgt>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7">
                                            <p:bg/>
                                          </p:spTgt>
                                        </p:tgtEl>
                                        <p:attrNameLst>
                                          <p:attrName>style.visibility</p:attrName>
                                        </p:attrNameLst>
                                      </p:cBhvr>
                                      <p:to>
                                        <p:strVal val="hidden"/>
                                      </p:to>
                                    </p:set>
                                  </p:childTnLst>
                                </p:cTn>
                              </p:par>
                            </p:childTnLst>
                          </p:cTn>
                        </p:par>
                        <p:par>
                          <p:cTn id="152" fill="hold">
                            <p:stCondLst>
                              <p:cond delay="500"/>
                            </p:stCondLst>
                            <p:childTnLst>
                              <p:par>
                                <p:cTn id="153" presetID="22" presetClass="entr" presetSubtype="1" fill="hold" grpId="0" nodeType="afterEffect">
                                  <p:stCondLst>
                                    <p:cond delay="0"/>
                                  </p:stCondLst>
                                  <p:childTnLst>
                                    <p:set>
                                      <p:cBhvr>
                                        <p:cTn id="154" dur="1" fill="hold">
                                          <p:stCondLst>
                                            <p:cond delay="0"/>
                                          </p:stCondLst>
                                        </p:cTn>
                                        <p:tgtEl>
                                          <p:spTgt spid="8">
                                            <p:bg/>
                                          </p:spTgt>
                                        </p:tgtEl>
                                        <p:attrNameLst>
                                          <p:attrName>style.visibility</p:attrName>
                                        </p:attrNameLst>
                                      </p:cBhvr>
                                      <p:to>
                                        <p:strVal val="visible"/>
                                      </p:to>
                                    </p:set>
                                    <p:animEffect transition="in" filter="wipe(up)">
                                      <p:cBhvr>
                                        <p:cTn id="155" dur="500"/>
                                        <p:tgtEl>
                                          <p:spTgt spid="8">
                                            <p:bg/>
                                          </p:spTgt>
                                        </p:tgtEl>
                                      </p:cBhvr>
                                    </p:animEffect>
                                  </p:childTnLst>
                                </p:cTn>
                              </p:par>
                            </p:childTnLst>
                          </p:cTn>
                        </p:par>
                        <p:par>
                          <p:cTn id="156" fill="hold">
                            <p:stCondLst>
                              <p:cond delay="1000"/>
                            </p:stCondLst>
                            <p:childTnLst>
                              <p:par>
                                <p:cTn id="157" presetID="22" presetClass="entr" presetSubtype="1" fill="hold" grpId="0" nodeType="afterEffect">
                                  <p:stCondLst>
                                    <p:cond delay="0"/>
                                  </p:stCondLst>
                                  <p:childTnLst>
                                    <p:set>
                                      <p:cBhvr>
                                        <p:cTn id="158" dur="1" fill="hold">
                                          <p:stCondLst>
                                            <p:cond delay="0"/>
                                          </p:stCondLst>
                                        </p:cTn>
                                        <p:tgtEl>
                                          <p:spTgt spid="8">
                                            <p:txEl>
                                              <p:pRg st="0" end="0"/>
                                            </p:txEl>
                                          </p:spTgt>
                                        </p:tgtEl>
                                        <p:attrNameLst>
                                          <p:attrName>style.visibility</p:attrName>
                                        </p:attrNameLst>
                                      </p:cBhvr>
                                      <p:to>
                                        <p:strVal val="visible"/>
                                      </p:to>
                                    </p:set>
                                    <p:animEffect transition="in" filter="wipe(up)">
                                      <p:cBhvr>
                                        <p:cTn id="159" dur="500"/>
                                        <p:tgtEl>
                                          <p:spTgt spid="8">
                                            <p:txEl>
                                              <p:pRg st="0" end="0"/>
                                            </p:txEl>
                                          </p:spTgt>
                                        </p:tgtEl>
                                      </p:cBhvr>
                                    </p:animEffect>
                                  </p:childTnLst>
                                </p:cTn>
                              </p:par>
                            </p:childTnLst>
                          </p:cTn>
                        </p:par>
                        <p:par>
                          <p:cTn id="160" fill="hold">
                            <p:stCondLst>
                              <p:cond delay="1500"/>
                            </p:stCondLst>
                            <p:childTnLst>
                              <p:par>
                                <p:cTn id="161" presetID="22" presetClass="entr" presetSubtype="1" fill="hold" grpId="0" nodeType="afterEffect">
                                  <p:stCondLst>
                                    <p:cond delay="0"/>
                                  </p:stCondLst>
                                  <p:childTnLst>
                                    <p:set>
                                      <p:cBhvr>
                                        <p:cTn id="162" dur="1" fill="hold">
                                          <p:stCondLst>
                                            <p:cond delay="0"/>
                                          </p:stCondLst>
                                        </p:cTn>
                                        <p:tgtEl>
                                          <p:spTgt spid="8">
                                            <p:txEl>
                                              <p:pRg st="1" end="1"/>
                                            </p:txEl>
                                          </p:spTgt>
                                        </p:tgtEl>
                                        <p:attrNameLst>
                                          <p:attrName>style.visibility</p:attrName>
                                        </p:attrNameLst>
                                      </p:cBhvr>
                                      <p:to>
                                        <p:strVal val="visible"/>
                                      </p:to>
                                    </p:set>
                                    <p:animEffect transition="in" filter="wipe(up)">
                                      <p:cBhvr>
                                        <p:cTn id="163" dur="500"/>
                                        <p:tgtEl>
                                          <p:spTgt spid="8">
                                            <p:txEl>
                                              <p:pRg st="1" end="1"/>
                                            </p:txEl>
                                          </p:spTgt>
                                        </p:tgtEl>
                                      </p:cBhvr>
                                    </p:animEffect>
                                  </p:childTnLst>
                                </p:cTn>
                              </p:par>
                            </p:childTnLst>
                          </p:cTn>
                        </p:par>
                        <p:par>
                          <p:cTn id="164" fill="hold">
                            <p:stCondLst>
                              <p:cond delay="2000"/>
                            </p:stCondLst>
                            <p:childTnLst>
                              <p:par>
                                <p:cTn id="165" presetID="22" presetClass="entr" presetSubtype="1" fill="hold" grpId="0" nodeType="afterEffect">
                                  <p:stCondLst>
                                    <p:cond delay="0"/>
                                  </p:stCondLst>
                                  <p:childTnLst>
                                    <p:set>
                                      <p:cBhvr>
                                        <p:cTn id="166" dur="1" fill="hold">
                                          <p:stCondLst>
                                            <p:cond delay="0"/>
                                          </p:stCondLst>
                                        </p:cTn>
                                        <p:tgtEl>
                                          <p:spTgt spid="8">
                                            <p:txEl>
                                              <p:pRg st="2" end="2"/>
                                            </p:txEl>
                                          </p:spTgt>
                                        </p:tgtEl>
                                        <p:attrNameLst>
                                          <p:attrName>style.visibility</p:attrName>
                                        </p:attrNameLst>
                                      </p:cBhvr>
                                      <p:to>
                                        <p:strVal val="visible"/>
                                      </p:to>
                                    </p:set>
                                    <p:animEffect transition="in" filter="wipe(up)">
                                      <p:cBhvr>
                                        <p:cTn id="167" dur="500"/>
                                        <p:tgtEl>
                                          <p:spTgt spid="8">
                                            <p:txEl>
                                              <p:pRg st="2" end="2"/>
                                            </p:txEl>
                                          </p:spTgt>
                                        </p:tgtEl>
                                      </p:cBhvr>
                                    </p:animEffect>
                                  </p:childTnLst>
                                </p:cTn>
                              </p:par>
                            </p:childTnLst>
                          </p:cTn>
                        </p:par>
                        <p:par>
                          <p:cTn id="168" fill="hold">
                            <p:stCondLst>
                              <p:cond delay="2500"/>
                            </p:stCondLst>
                            <p:childTnLst>
                              <p:par>
                                <p:cTn id="169" presetID="22" presetClass="entr" presetSubtype="1" fill="hold" grpId="0" nodeType="afterEffect">
                                  <p:stCondLst>
                                    <p:cond delay="0"/>
                                  </p:stCondLst>
                                  <p:childTnLst>
                                    <p:set>
                                      <p:cBhvr>
                                        <p:cTn id="170" dur="1" fill="hold">
                                          <p:stCondLst>
                                            <p:cond delay="0"/>
                                          </p:stCondLst>
                                        </p:cTn>
                                        <p:tgtEl>
                                          <p:spTgt spid="8">
                                            <p:txEl>
                                              <p:pRg st="3" end="3"/>
                                            </p:txEl>
                                          </p:spTgt>
                                        </p:tgtEl>
                                        <p:attrNameLst>
                                          <p:attrName>style.visibility</p:attrName>
                                        </p:attrNameLst>
                                      </p:cBhvr>
                                      <p:to>
                                        <p:strVal val="visible"/>
                                      </p:to>
                                    </p:set>
                                    <p:animEffect transition="in" filter="wipe(up)">
                                      <p:cBhvr>
                                        <p:cTn id="171" dur="500"/>
                                        <p:tgtEl>
                                          <p:spTgt spid="8">
                                            <p:txEl>
                                              <p:pRg st="3" end="3"/>
                                            </p:txEl>
                                          </p:spTgt>
                                        </p:tgtEl>
                                      </p:cBhvr>
                                    </p:animEffect>
                                  </p:childTnLst>
                                </p:cTn>
                              </p:par>
                            </p:childTnLst>
                          </p:cTn>
                        </p:par>
                        <p:par>
                          <p:cTn id="172" fill="hold">
                            <p:stCondLst>
                              <p:cond delay="3000"/>
                            </p:stCondLst>
                            <p:childTnLst>
                              <p:par>
                                <p:cTn id="173" presetID="22" presetClass="entr" presetSubtype="1" fill="hold" grpId="0" nodeType="afterEffect">
                                  <p:stCondLst>
                                    <p:cond delay="0"/>
                                  </p:stCondLst>
                                  <p:childTnLst>
                                    <p:set>
                                      <p:cBhvr>
                                        <p:cTn id="174" dur="1" fill="hold">
                                          <p:stCondLst>
                                            <p:cond delay="0"/>
                                          </p:stCondLst>
                                        </p:cTn>
                                        <p:tgtEl>
                                          <p:spTgt spid="8">
                                            <p:txEl>
                                              <p:pRg st="4" end="4"/>
                                            </p:txEl>
                                          </p:spTgt>
                                        </p:tgtEl>
                                        <p:attrNameLst>
                                          <p:attrName>style.visibility</p:attrName>
                                        </p:attrNameLst>
                                      </p:cBhvr>
                                      <p:to>
                                        <p:strVal val="visible"/>
                                      </p:to>
                                    </p:set>
                                    <p:animEffect transition="in" filter="wipe(up)">
                                      <p:cBhvr>
                                        <p:cTn id="175" dur="500"/>
                                        <p:tgtEl>
                                          <p:spTgt spid="8">
                                            <p:txEl>
                                              <p:pRg st="4" end="4"/>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1000"/>
                                  </p:stCondLst>
                                  <p:childTnLst>
                                    <p:set>
                                      <p:cBhvr>
                                        <p:cTn id="179" dur="1" fill="hold">
                                          <p:stCondLst>
                                            <p:cond delay="0"/>
                                          </p:stCondLst>
                                        </p:cTn>
                                        <p:tgtEl>
                                          <p:spTgt spid="8">
                                            <p:txEl>
                                              <p:pRg st="5" end="5"/>
                                            </p:txEl>
                                          </p:spTgt>
                                        </p:tgtEl>
                                        <p:attrNameLst>
                                          <p:attrName>style.visibility</p:attrName>
                                        </p:attrNameLst>
                                      </p:cBhvr>
                                      <p:to>
                                        <p:strVal val="visible"/>
                                      </p:to>
                                    </p:set>
                                    <p:animEffect transition="in" filter="wipe(up)">
                                      <p:cBhvr>
                                        <p:cTn id="180" dur="500"/>
                                        <p:tgtEl>
                                          <p:spTgt spid="8">
                                            <p:txEl>
                                              <p:pRg st="5" end="5"/>
                                            </p:txEl>
                                          </p:spTgt>
                                        </p:tgtEl>
                                      </p:cBhvr>
                                    </p:animEffect>
                                  </p:childTnLst>
                                </p:cTn>
                              </p:par>
                              <p:par>
                                <p:cTn id="181" presetID="22" presetClass="entr" presetSubtype="1" fill="hold" grpId="0" nodeType="withEffect">
                                  <p:stCondLst>
                                    <p:cond delay="0"/>
                                  </p:stCondLst>
                                  <p:childTnLst>
                                    <p:set>
                                      <p:cBhvr>
                                        <p:cTn id="182" dur="1" fill="hold">
                                          <p:stCondLst>
                                            <p:cond delay="0"/>
                                          </p:stCondLst>
                                        </p:cTn>
                                        <p:tgtEl>
                                          <p:spTgt spid="8">
                                            <p:txEl>
                                              <p:pRg st="6" end="6"/>
                                            </p:txEl>
                                          </p:spTgt>
                                        </p:tgtEl>
                                        <p:attrNameLst>
                                          <p:attrName>style.visibility</p:attrName>
                                        </p:attrNameLst>
                                      </p:cBhvr>
                                      <p:to>
                                        <p:strVal val="visible"/>
                                      </p:to>
                                    </p:set>
                                    <p:animEffect transition="in" filter="wipe(up)">
                                      <p:cBhvr>
                                        <p:cTn id="18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uiExpand="1" build="p"/>
      <p:bldP spid="5" grpId="1" animBg="1" build="allAtOnce"/>
      <p:bldP spid="6" grpId="0" animBg="1" build="p"/>
      <p:bldP spid="6" grpId="1" animBg="1" build="allAtOnce"/>
      <p:bldP spid="7" grpId="0" animBg="1" build="p"/>
      <p:bldP spid="7" grpId="1" animBg="1" build="allAtOnce"/>
      <p:bldP spid="8" grpId="0" animBg="1"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3" name="Rectangle 3"/>
          <p:cNvSpPr>
            <a:spLocks noGrp="1" noChangeArrowheads="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4.5.2  </a:t>
            </a:r>
            <a:r>
              <a:rPr lang="zh-CN" altLang="en-US" sz="3600" dirty="0">
                <a:latin typeface="Times New Roman" panose="02020603050405020304" pitchFamily="18" charset="0"/>
                <a:cs typeface="Times New Roman" panose="02020603050405020304" pitchFamily="18" charset="0"/>
              </a:rPr>
              <a:t>使用子网时分组的转发</a:t>
            </a:r>
            <a:endParaRPr lang="zh-CN" altLang="en-US" sz="3600" dirty="0">
              <a:latin typeface="Times New Roman" panose="02020603050405020304" pitchFamily="18" charset="0"/>
              <a:cs typeface="Times New Roman" panose="02020603050405020304" pitchFamily="18" charset="0"/>
            </a:endParaRPr>
          </a:p>
        </p:txBody>
      </p:sp>
      <p:sp>
        <p:nvSpPr>
          <p:cNvPr id="512002" name="Rectangle 2"/>
          <p:cNvSpPr>
            <a:spLocks noGrp="1" noChangeArrowheads="1"/>
          </p:cNvSpPr>
          <p:nvPr>
            <p:ph idx="1"/>
          </p:nvPr>
        </p:nvSpPr>
        <p:spPr/>
        <p:txBody>
          <a:bodyPr/>
          <a:lstStyle/>
          <a:p>
            <a:r>
              <a:rPr lang="zh-CN" altLang="en-US" dirty="0"/>
              <a:t>在不划分子网的两级 </a:t>
            </a:r>
            <a:r>
              <a:rPr lang="en-US" altLang="zh-CN" dirty="0"/>
              <a:t>IP </a:t>
            </a:r>
            <a:r>
              <a:rPr lang="zh-CN" altLang="en-US" dirty="0"/>
              <a:t>地址下，从 </a:t>
            </a:r>
            <a:r>
              <a:rPr lang="en-US" altLang="zh-CN" dirty="0"/>
              <a:t>IP </a:t>
            </a:r>
            <a:r>
              <a:rPr lang="zh-CN" altLang="en-US" dirty="0"/>
              <a:t>地址得出网络地址是个很简单的事。</a:t>
            </a:r>
            <a:endParaRPr lang="zh-CN" altLang="en-US" dirty="0"/>
          </a:p>
          <a:p>
            <a:r>
              <a:rPr lang="zh-CN" altLang="en-US" dirty="0"/>
              <a:t>但在划分子网的情况下，从 </a:t>
            </a:r>
            <a:r>
              <a:rPr lang="en-US" altLang="zh-CN" dirty="0"/>
              <a:t>IP </a:t>
            </a:r>
            <a:r>
              <a:rPr lang="zh-CN" altLang="en-US" dirty="0"/>
              <a:t>地址却不能唯一地得出网络地址来，这是因为网络地址取决于那个网络所采用的子网掩码，但</a:t>
            </a:r>
            <a:r>
              <a:rPr lang="zh-CN" altLang="en-US" dirty="0">
                <a:solidFill>
                  <a:srgbClr val="FF0000"/>
                </a:solidFill>
              </a:rPr>
              <a:t>数据报的首部并没有提供子网掩码的信息。</a:t>
            </a:r>
            <a:endParaRPr lang="zh-CN" altLang="en-US" dirty="0">
              <a:solidFill>
                <a:srgbClr val="FF0000"/>
              </a:solidFill>
            </a:endParaRPr>
          </a:p>
          <a:p>
            <a:r>
              <a:rPr lang="zh-CN" altLang="en-US" dirty="0"/>
              <a:t>因此分组转发的算法也必须做相应的改动。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pPr algn="ctr"/>
            <a:r>
              <a:rPr lang="zh-CN" altLang="en-US" sz="3200" dirty="0"/>
              <a:t>在划分子网情况下路由器</a:t>
            </a:r>
            <a:br>
              <a:rPr lang="en-US" altLang="zh-CN" sz="3200" dirty="0"/>
            </a:br>
            <a:r>
              <a:rPr lang="zh-CN" altLang="en-US" sz="3200" dirty="0"/>
              <a:t>转发分组的算法 </a:t>
            </a:r>
            <a:endParaRPr lang="zh-CN" altLang="en-US" sz="3200" dirty="0"/>
          </a:p>
        </p:txBody>
      </p:sp>
      <p:sp>
        <p:nvSpPr>
          <p:cNvPr id="3" name="内容占位符 2"/>
          <p:cNvSpPr>
            <a:spLocks noGrp="1"/>
          </p:cNvSpPr>
          <p:nvPr>
            <p:ph idx="1"/>
          </p:nvPr>
        </p:nvSpPr>
        <p:spPr>
          <a:xfrm>
            <a:off x="200660" y="1917065"/>
            <a:ext cx="9839325" cy="3333115"/>
          </a:xfrm>
        </p:spPr>
        <p:txBody>
          <a:bodyPr/>
          <a:lstStyle/>
          <a:p>
            <a:pPr marL="0" indent="0">
              <a:lnSpc>
                <a:spcPct val="80000"/>
              </a:lnSpc>
              <a:spcAft>
                <a:spcPct val="10000"/>
              </a:spcAft>
              <a:buNone/>
            </a:pPr>
            <a:r>
              <a:rPr lang="en-US" altLang="zh-CN" sz="2400" dirty="0"/>
              <a:t>(1) </a:t>
            </a:r>
            <a:r>
              <a:rPr lang="zh-CN" altLang="en-US" sz="2400" dirty="0"/>
              <a:t>从收到的分组的首部提取</a:t>
            </a:r>
            <a:r>
              <a:rPr lang="zh-CN" altLang="en-US" sz="2400" dirty="0">
                <a:solidFill>
                  <a:srgbClr val="FF0000"/>
                </a:solidFill>
              </a:rPr>
              <a:t>目的 </a:t>
            </a:r>
            <a:r>
              <a:rPr lang="en-US" altLang="zh-CN" sz="2400" dirty="0">
                <a:solidFill>
                  <a:srgbClr val="FF0000"/>
                </a:solidFill>
              </a:rPr>
              <a:t>IP </a:t>
            </a:r>
            <a:r>
              <a:rPr lang="zh-CN" altLang="en-US" sz="2400" dirty="0">
                <a:solidFill>
                  <a:srgbClr val="FF0000"/>
                </a:solidFill>
              </a:rPr>
              <a:t>地址 </a:t>
            </a:r>
            <a:r>
              <a:rPr lang="en-US" altLang="zh-CN" sz="2400" dirty="0">
                <a:solidFill>
                  <a:srgbClr val="FF0000"/>
                </a:solidFill>
              </a:rPr>
              <a:t>D</a:t>
            </a:r>
            <a:r>
              <a:rPr lang="zh-CN" altLang="en-US" sz="2400" dirty="0">
                <a:solidFill>
                  <a:srgbClr val="FF0000"/>
                </a:solidFill>
              </a:rPr>
              <a:t>。</a:t>
            </a:r>
            <a:endParaRPr lang="zh-CN" altLang="en-US" sz="2400" dirty="0">
              <a:solidFill>
                <a:srgbClr val="FF0000"/>
              </a:solidFill>
            </a:endParaRPr>
          </a:p>
          <a:p>
            <a:pPr marL="0" indent="0">
              <a:lnSpc>
                <a:spcPct val="80000"/>
              </a:lnSpc>
              <a:buNone/>
            </a:pPr>
            <a:r>
              <a:rPr lang="en-US" altLang="zh-CN" sz="2400" dirty="0"/>
              <a:t>(2) </a:t>
            </a:r>
            <a:r>
              <a:rPr lang="zh-CN" altLang="en-US" sz="2400" dirty="0"/>
              <a:t>先用各直连网络的</a:t>
            </a:r>
            <a:r>
              <a:rPr lang="zh-CN" altLang="en-US" sz="2400" dirty="0">
                <a:solidFill>
                  <a:srgbClr val="FF0000"/>
                </a:solidFill>
              </a:rPr>
              <a:t>子网掩码和 </a:t>
            </a:r>
            <a:r>
              <a:rPr lang="en-US" altLang="zh-CN" sz="2400" i="1" dirty="0">
                <a:solidFill>
                  <a:srgbClr val="FF0000"/>
                </a:solidFill>
              </a:rPr>
              <a:t>D </a:t>
            </a:r>
            <a:r>
              <a:rPr lang="zh-CN" altLang="en-US" sz="2400" dirty="0">
                <a:solidFill>
                  <a:srgbClr val="FF0000"/>
                </a:solidFill>
              </a:rPr>
              <a:t>逐位相“与”</a:t>
            </a:r>
            <a:r>
              <a:rPr lang="zh-CN" altLang="en-US" sz="2400" dirty="0"/>
              <a:t>，看是否和相应的网</a:t>
            </a:r>
            <a:endParaRPr lang="en-US" altLang="zh-CN" sz="2400" dirty="0"/>
          </a:p>
          <a:p>
            <a:pPr marL="0" indent="0">
              <a:lnSpc>
                <a:spcPct val="80000"/>
              </a:lnSpc>
              <a:buNone/>
            </a:pPr>
            <a:r>
              <a:rPr lang="en-US" altLang="zh-CN" sz="2400" dirty="0"/>
              <a:t>     </a:t>
            </a:r>
            <a:r>
              <a:rPr lang="zh-CN" altLang="en-US" sz="2400" dirty="0"/>
              <a:t>络地址匹配。若匹配，则将分组直接</a:t>
            </a:r>
            <a:r>
              <a:rPr lang="zh-CN" altLang="en-US" sz="2400" dirty="0">
                <a:solidFill>
                  <a:srgbClr val="FF0000"/>
                </a:solidFill>
              </a:rPr>
              <a:t>交付。</a:t>
            </a:r>
            <a:r>
              <a:rPr lang="zh-CN" altLang="en-US" sz="2400" dirty="0"/>
              <a:t>否则就是间接交付，</a:t>
            </a:r>
            <a:endParaRPr lang="en-US" altLang="zh-CN" sz="2400" dirty="0"/>
          </a:p>
          <a:p>
            <a:pPr marL="0" indent="0">
              <a:lnSpc>
                <a:spcPct val="80000"/>
              </a:lnSpc>
              <a:buNone/>
            </a:pPr>
            <a:r>
              <a:rPr lang="en-US" altLang="zh-CN" sz="2400" dirty="0"/>
              <a:t>     </a:t>
            </a:r>
            <a:r>
              <a:rPr lang="zh-CN" altLang="en-US" sz="2400" dirty="0"/>
              <a:t>执行 </a:t>
            </a:r>
            <a:r>
              <a:rPr lang="en-US" altLang="zh-CN" sz="2400" dirty="0"/>
              <a:t>(3)</a:t>
            </a:r>
            <a:r>
              <a:rPr lang="zh-CN" altLang="en-US" sz="2400" dirty="0"/>
              <a:t>。</a:t>
            </a:r>
            <a:endParaRPr lang="zh-CN" altLang="en-US" sz="2400" dirty="0"/>
          </a:p>
          <a:p>
            <a:pPr marL="0" indent="0">
              <a:lnSpc>
                <a:spcPct val="80000"/>
              </a:lnSpc>
              <a:buNone/>
            </a:pPr>
            <a:r>
              <a:rPr lang="en-US" altLang="zh-CN" sz="2400" dirty="0"/>
              <a:t>(3) </a:t>
            </a:r>
            <a:r>
              <a:rPr lang="zh-CN" altLang="en-US" sz="2400" dirty="0"/>
              <a:t>若路由表中有目的地址为 </a:t>
            </a:r>
            <a:r>
              <a:rPr lang="en-US" altLang="zh-CN" sz="2400" i="1" dirty="0"/>
              <a:t>D </a:t>
            </a:r>
            <a:r>
              <a:rPr lang="zh-CN" altLang="en-US" sz="2400" dirty="0"/>
              <a:t>的</a:t>
            </a:r>
            <a:r>
              <a:rPr lang="zh-CN" altLang="en-US" sz="2400" dirty="0">
                <a:solidFill>
                  <a:srgbClr val="FF0000"/>
                </a:solidFill>
              </a:rPr>
              <a:t>特定主机路由</a:t>
            </a:r>
            <a:r>
              <a:rPr lang="zh-CN" altLang="en-US" sz="2400" dirty="0"/>
              <a:t>，则将分组传送给</a:t>
            </a:r>
            <a:endParaRPr lang="en-US" altLang="zh-CN" sz="2400" dirty="0"/>
          </a:p>
          <a:p>
            <a:pPr marL="0" indent="0">
              <a:lnSpc>
                <a:spcPct val="80000"/>
              </a:lnSpc>
              <a:buNone/>
            </a:pPr>
            <a:r>
              <a:rPr lang="en-US" altLang="zh-CN" sz="2400" dirty="0"/>
              <a:t>      </a:t>
            </a:r>
            <a:r>
              <a:rPr lang="zh-CN" altLang="en-US" sz="2400" dirty="0"/>
              <a:t>指明的下一跳路由器；否则，执行 </a:t>
            </a:r>
            <a:r>
              <a:rPr lang="en-US" altLang="zh-CN" sz="2400" dirty="0"/>
              <a:t>(4)</a:t>
            </a:r>
            <a:r>
              <a:rPr lang="zh-CN" altLang="en-US" sz="2400" dirty="0"/>
              <a:t>。</a:t>
            </a:r>
            <a:endParaRPr lang="zh-CN" altLang="en-US" sz="2400" dirty="0"/>
          </a:p>
          <a:p>
            <a:pPr marL="449580" indent="-449580">
              <a:lnSpc>
                <a:spcPct val="80000"/>
              </a:lnSpc>
              <a:buNone/>
            </a:pPr>
            <a:r>
              <a:rPr lang="en-US" altLang="zh-CN" sz="2400" dirty="0"/>
              <a:t>(4) </a:t>
            </a:r>
            <a:r>
              <a:rPr lang="zh-CN" altLang="en-US" sz="2400" dirty="0"/>
              <a:t>对路由表中的每一行，将</a:t>
            </a:r>
            <a:r>
              <a:rPr lang="zh-CN" altLang="en-US" sz="2400" dirty="0">
                <a:solidFill>
                  <a:srgbClr val="FF0000"/>
                </a:solidFill>
              </a:rPr>
              <a:t>子网掩码和 </a:t>
            </a:r>
            <a:r>
              <a:rPr lang="en-US" altLang="zh-CN" sz="2400" i="1" dirty="0">
                <a:solidFill>
                  <a:srgbClr val="FF0000"/>
                </a:solidFill>
              </a:rPr>
              <a:t>D </a:t>
            </a:r>
            <a:r>
              <a:rPr lang="zh-CN" altLang="en-US" sz="2400" dirty="0">
                <a:solidFill>
                  <a:srgbClr val="FF0000"/>
                </a:solidFill>
              </a:rPr>
              <a:t>逐位相“与”。</a:t>
            </a:r>
            <a:r>
              <a:rPr lang="zh-CN" altLang="en-US" sz="2400" dirty="0"/>
              <a:t>若结果与该行的目的网络地址匹配，则将分组传送给该行指明的下一跳路由器；否则，执行 </a:t>
            </a:r>
            <a:r>
              <a:rPr lang="en-US" altLang="zh-CN" sz="2400" dirty="0"/>
              <a:t>(5)</a:t>
            </a:r>
            <a:r>
              <a:rPr lang="zh-CN" altLang="en-US" sz="2400" dirty="0"/>
              <a:t>。</a:t>
            </a:r>
            <a:endParaRPr lang="zh-CN" altLang="en-US" sz="2400" dirty="0"/>
          </a:p>
          <a:p>
            <a:pPr marL="0" indent="0">
              <a:lnSpc>
                <a:spcPct val="80000"/>
              </a:lnSpc>
              <a:buNone/>
            </a:pPr>
            <a:r>
              <a:rPr lang="en-US" altLang="zh-CN" sz="2400" dirty="0"/>
              <a:t>(5) </a:t>
            </a:r>
            <a:r>
              <a:rPr lang="zh-CN" altLang="en-US" sz="2400" dirty="0"/>
              <a:t>若路由表中有一个</a:t>
            </a:r>
            <a:r>
              <a:rPr lang="zh-CN" altLang="en-US" sz="2400" dirty="0">
                <a:solidFill>
                  <a:srgbClr val="FF0000"/>
                </a:solidFill>
              </a:rPr>
              <a:t>默认路由，</a:t>
            </a:r>
            <a:r>
              <a:rPr lang="zh-CN" altLang="en-US" sz="2400" dirty="0"/>
              <a:t>则将分组传送给路由表中所指明</a:t>
            </a:r>
            <a:endParaRPr lang="en-US" altLang="zh-CN" sz="2400" dirty="0"/>
          </a:p>
          <a:p>
            <a:pPr marL="0" indent="0">
              <a:lnSpc>
                <a:spcPct val="80000"/>
              </a:lnSpc>
              <a:buNone/>
            </a:pPr>
            <a:r>
              <a:rPr lang="en-US" altLang="zh-CN" sz="2400" dirty="0"/>
              <a:t>     </a:t>
            </a:r>
            <a:r>
              <a:rPr lang="zh-CN" altLang="en-US" sz="2400" dirty="0"/>
              <a:t>的默认路由器；否则，执行 </a:t>
            </a:r>
            <a:r>
              <a:rPr lang="en-US" altLang="zh-CN" sz="2400" dirty="0"/>
              <a:t>(6)</a:t>
            </a:r>
            <a:r>
              <a:rPr lang="zh-CN" altLang="en-US" sz="2400" dirty="0"/>
              <a:t>。</a:t>
            </a:r>
            <a:endParaRPr lang="zh-CN" altLang="en-US" sz="2400" dirty="0"/>
          </a:p>
          <a:p>
            <a:pPr marL="0" indent="0">
              <a:lnSpc>
                <a:spcPct val="80000"/>
              </a:lnSpc>
              <a:buNone/>
            </a:pPr>
            <a:r>
              <a:rPr lang="en-US" altLang="zh-CN" sz="2400" dirty="0"/>
              <a:t>(6) </a:t>
            </a:r>
            <a:r>
              <a:rPr lang="zh-CN" altLang="en-US" sz="2400" dirty="0"/>
              <a:t>报告转发分组出错。</a:t>
            </a:r>
            <a:endParaRPr lang="zh-CN" altLang="en-US" sz="24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4.5.1   </a:t>
            </a:r>
            <a:r>
              <a:rPr lang="zh-CN" altLang="en-US" dirty="0">
                <a:latin typeface="Times New Roman" panose="02020603050405020304" pitchFamily="18" charset="0"/>
                <a:cs typeface="Times New Roman" panose="02020603050405020304" pitchFamily="18" charset="0"/>
              </a:rPr>
              <a:t>划分子网</a:t>
            </a:r>
            <a:endParaRPr lang="zh-CN" altLang="en-US" dirty="0">
              <a:latin typeface="Times New Roman" panose="02020603050405020304" pitchFamily="18" charset="0"/>
              <a:cs typeface="Times New Roman" panose="02020603050405020304" pitchFamily="18" charset="0"/>
            </a:endParaRPr>
          </a:p>
        </p:txBody>
      </p:sp>
      <p:sp>
        <p:nvSpPr>
          <p:cNvPr id="500739" name="Rectangle 3"/>
          <p:cNvSpPr>
            <a:spLocks noGrp="1" noChangeArrowheads="1"/>
          </p:cNvSpPr>
          <p:nvPr>
            <p:ph idx="1"/>
          </p:nvPr>
        </p:nvSpPr>
        <p:spPr/>
        <p:txBody>
          <a:bodyPr/>
          <a:lstStyle/>
          <a:p>
            <a:pPr algn="just">
              <a:buFont typeface="Wingdings" panose="05000000000000000000" pitchFamily="2" charset="2"/>
              <a:buNone/>
            </a:pPr>
            <a:r>
              <a:rPr lang="en-US" altLang="zh-CN" sz="4400" dirty="0">
                <a:solidFill>
                  <a:srgbClr val="333399"/>
                </a:solidFill>
                <a:latin typeface="Times New Roman" panose="02020603050405020304" pitchFamily="18" charset="0"/>
                <a:cs typeface="Times New Roman" panose="02020603050405020304" pitchFamily="18" charset="0"/>
              </a:rPr>
              <a:t>1. </a:t>
            </a:r>
            <a:r>
              <a:rPr lang="zh-CN" altLang="en-US" sz="4400" dirty="0">
                <a:solidFill>
                  <a:srgbClr val="333399"/>
                </a:solidFill>
                <a:latin typeface="Times New Roman" panose="02020603050405020304" pitchFamily="18" charset="0"/>
                <a:cs typeface="Times New Roman" panose="02020603050405020304" pitchFamily="18" charset="0"/>
              </a:rPr>
              <a:t>从两级 </a:t>
            </a:r>
            <a:r>
              <a:rPr lang="en-US" altLang="zh-CN" sz="4400" dirty="0">
                <a:solidFill>
                  <a:srgbClr val="333399"/>
                </a:solidFill>
                <a:latin typeface="Times New Roman" panose="02020603050405020304" pitchFamily="18" charset="0"/>
                <a:cs typeface="Times New Roman" panose="02020603050405020304" pitchFamily="18" charset="0"/>
              </a:rPr>
              <a:t>IP </a:t>
            </a:r>
            <a:r>
              <a:rPr lang="zh-CN" altLang="en-US" sz="4400" dirty="0">
                <a:solidFill>
                  <a:srgbClr val="333399"/>
                </a:solidFill>
                <a:latin typeface="Times New Roman" panose="02020603050405020304" pitchFamily="18" charset="0"/>
                <a:cs typeface="Times New Roman" panose="02020603050405020304" pitchFamily="18" charset="0"/>
              </a:rPr>
              <a:t>地址到三级 </a:t>
            </a:r>
            <a:r>
              <a:rPr lang="en-US" altLang="zh-CN" sz="4400" dirty="0">
                <a:solidFill>
                  <a:srgbClr val="333399"/>
                </a:solidFill>
                <a:latin typeface="Times New Roman" panose="02020603050405020304" pitchFamily="18" charset="0"/>
                <a:cs typeface="Times New Roman" panose="02020603050405020304" pitchFamily="18" charset="0"/>
              </a:rPr>
              <a:t>IP </a:t>
            </a:r>
            <a:r>
              <a:rPr lang="zh-CN" altLang="en-US" sz="4400" dirty="0">
                <a:solidFill>
                  <a:srgbClr val="333399"/>
                </a:solidFill>
                <a:latin typeface="Times New Roman" panose="02020603050405020304" pitchFamily="18" charset="0"/>
                <a:cs typeface="Times New Roman" panose="02020603050405020304" pitchFamily="18" charset="0"/>
              </a:rPr>
              <a:t>地址 </a:t>
            </a:r>
            <a:endParaRPr lang="zh-CN" altLang="en-US" sz="4400" dirty="0">
              <a:solidFill>
                <a:srgbClr val="333399"/>
              </a:solidFill>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在 </a:t>
            </a:r>
            <a:r>
              <a:rPr lang="en-US" altLang="zh-CN" dirty="0">
                <a:latin typeface="Times New Roman" panose="02020603050405020304" pitchFamily="18" charset="0"/>
                <a:cs typeface="Times New Roman" panose="02020603050405020304" pitchFamily="18" charset="0"/>
              </a:rPr>
              <a:t>ARPANET </a:t>
            </a:r>
            <a:r>
              <a:rPr lang="zh-CN" altLang="en-US" dirty="0">
                <a:latin typeface="Times New Roman" panose="02020603050405020304" pitchFamily="18" charset="0"/>
                <a:cs typeface="Times New Roman" panose="02020603050405020304" pitchFamily="18" charset="0"/>
              </a:rPr>
              <a:t>的早期，</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地址的设计确实不够合理：</a:t>
            </a:r>
            <a:endParaRPr lang="zh-CN" altLang="en-US" dirty="0">
              <a:latin typeface="Times New Roman" panose="02020603050405020304" pitchFamily="18" charset="0"/>
              <a:cs typeface="Times New Roman" panose="02020603050405020304" pitchFamily="18" charset="0"/>
            </a:endParaRPr>
          </a:p>
          <a:p>
            <a:pPr lvl="1" algn="just"/>
            <a:r>
              <a:rPr lang="en-US" altLang="zh-CN" dirty="0">
                <a:latin typeface="Times New Roman" panose="02020603050405020304" pitchFamily="18" charset="0"/>
                <a:ea typeface="黑体" panose="02010609060101010101" pitchFamily="2" charset="-122"/>
                <a:cs typeface="Times New Roman" panose="02020603050405020304" pitchFamily="18" charset="0"/>
              </a:rPr>
              <a:t>(1) 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地址空间的利用率有时很低。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lvl="1" algn="just"/>
            <a:r>
              <a:rPr lang="en-US" altLang="zh-CN" dirty="0">
                <a:latin typeface="Times New Roman" panose="02020603050405020304" pitchFamily="18" charset="0"/>
                <a:ea typeface="黑体" panose="02010609060101010101" pitchFamily="2" charset="-122"/>
                <a:cs typeface="Times New Roman" panose="02020603050405020304" pitchFamily="18" charset="0"/>
              </a:rPr>
              <a:t>(2)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给每一个物理网络分配一个网络号会使路由表变得太大因而使网络性能变坏。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lvl="1" algn="just"/>
            <a:r>
              <a:rPr lang="en-US" altLang="zh-CN" dirty="0">
                <a:latin typeface="Times New Roman" panose="02020603050405020304" pitchFamily="18" charset="0"/>
                <a:ea typeface="黑体" panose="02010609060101010101" pitchFamily="2" charset="-122"/>
                <a:cs typeface="Times New Roman" panose="02020603050405020304" pitchFamily="18" charset="0"/>
              </a:rPr>
              <a:t>(3)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两级的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地址不够灵活。</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7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7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Freeform 2"/>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28"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513029" name="Group 5"/>
          <p:cNvGraphicFramePr>
            <a:graphicFrameLocks noGrp="1"/>
          </p:cNvGraphicFramePr>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rPr>
                        <a:t>目的网络地址</a:t>
                      </a:r>
                      <a:endPar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rPr>
                        <a:t>子网掩码</a:t>
                      </a:r>
                      <a:endPar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rPr>
                        <a:t>下一跳</a:t>
                      </a:r>
                      <a:endPar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128.30.33.0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128.30.33.128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128.30.36.0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接口 </a:t>
                      </a: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0</a:t>
                      </a:r>
                      <a:endPar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接口 </a:t>
                      </a: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R</a:t>
                      </a:r>
                      <a:r>
                        <a:rPr kumimoji="0" lang="en-US" altLang="zh-CN" sz="1800" b="1" i="0" u="none" strike="noStrike" cap="none" normalizeH="0" baseline="-2500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a:t>
                      </a:r>
                      <a:endParaRPr kumimoji="0" lang="en-US" altLang="zh-CN" sz="1800" b="1" i="0" u="none" strike="noStrike" cap="none" normalizeH="0" baseline="-2500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513043" name="Line 19"/>
          <p:cNvSpPr>
            <a:spLocks noChangeShapeType="1"/>
          </p:cNvSpPr>
          <p:nvPr/>
        </p:nvSpPr>
        <p:spPr bwMode="auto">
          <a:xfrm>
            <a:off x="2894930" y="3105151"/>
            <a:ext cx="1719"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13044" name="Line 20"/>
          <p:cNvSpPr>
            <a:spLocks noChangeShapeType="1"/>
          </p:cNvSpPr>
          <p:nvPr/>
        </p:nvSpPr>
        <p:spPr bwMode="auto">
          <a:xfrm>
            <a:off x="502699" y="3087688"/>
            <a:ext cx="1720"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13045" name="Line 21"/>
          <p:cNvSpPr>
            <a:spLocks noChangeShapeType="1"/>
          </p:cNvSpPr>
          <p:nvPr/>
        </p:nvSpPr>
        <p:spPr bwMode="auto">
          <a:xfrm flipV="1">
            <a:off x="267088" y="3105151"/>
            <a:ext cx="4380309" cy="31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13046" name="Line 22"/>
          <p:cNvSpPr>
            <a:spLocks noChangeShapeType="1"/>
          </p:cNvSpPr>
          <p:nvPr/>
        </p:nvSpPr>
        <p:spPr bwMode="auto">
          <a:xfrm>
            <a:off x="1204374" y="2535238"/>
            <a:ext cx="1720"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513047" name="Picture 2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48"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49"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源主机</a:t>
            </a:r>
            <a:endParaRPr kumimoji="1" lang="zh-CN" altLang="en-US"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51" name="Line 27"/>
          <p:cNvSpPr>
            <a:spLocks noChangeShapeType="1"/>
          </p:cNvSpPr>
          <p:nvPr/>
        </p:nvSpPr>
        <p:spPr bwMode="auto">
          <a:xfrm>
            <a:off x="1926686" y="5011738"/>
            <a:ext cx="1720" cy="7032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13052" name="Line 28"/>
          <p:cNvSpPr>
            <a:spLocks noChangeShapeType="1"/>
          </p:cNvSpPr>
          <p:nvPr/>
        </p:nvSpPr>
        <p:spPr bwMode="auto">
          <a:xfrm>
            <a:off x="6831532" y="4400551"/>
            <a:ext cx="1720"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13053" name="Line 29"/>
          <p:cNvSpPr>
            <a:spLocks noChangeShapeType="1"/>
          </p:cNvSpPr>
          <p:nvPr/>
        </p:nvSpPr>
        <p:spPr bwMode="auto">
          <a:xfrm>
            <a:off x="1065072" y="5708651"/>
            <a:ext cx="1719"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13054" name="Line 30"/>
          <p:cNvSpPr>
            <a:spLocks noChangeShapeType="1"/>
          </p:cNvSpPr>
          <p:nvPr/>
        </p:nvSpPr>
        <p:spPr bwMode="auto">
          <a:xfrm>
            <a:off x="1926686" y="4400551"/>
            <a:ext cx="1720"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13055" name="Line 31"/>
          <p:cNvSpPr>
            <a:spLocks noChangeShapeType="1"/>
          </p:cNvSpPr>
          <p:nvPr/>
        </p:nvSpPr>
        <p:spPr bwMode="auto">
          <a:xfrm>
            <a:off x="2901809" y="3676651"/>
            <a:ext cx="1719"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513056"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57"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3058" name="Group 34"/>
          <p:cNvGrpSpPr/>
          <p:nvPr/>
        </p:nvGrpSpPr>
        <p:grpSpPr bwMode="auto">
          <a:xfrm>
            <a:off x="2619763" y="3459164"/>
            <a:ext cx="663840" cy="460375"/>
            <a:chOff x="864" y="1824"/>
            <a:chExt cx="432" cy="288"/>
          </a:xfrm>
        </p:grpSpPr>
        <p:pic>
          <p:nvPicPr>
            <p:cNvPr id="513059"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13060"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513061"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62" name="Line 38"/>
          <p:cNvSpPr>
            <a:spLocks noChangeShapeType="1"/>
          </p:cNvSpPr>
          <p:nvPr/>
        </p:nvSpPr>
        <p:spPr bwMode="auto">
          <a:xfrm>
            <a:off x="1175138" y="4379914"/>
            <a:ext cx="7527528" cy="15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13063" name="Line 39"/>
          <p:cNvSpPr>
            <a:spLocks noChangeShapeType="1"/>
          </p:cNvSpPr>
          <p:nvPr/>
        </p:nvSpPr>
        <p:spPr bwMode="auto">
          <a:xfrm>
            <a:off x="726272" y="5729289"/>
            <a:ext cx="8488892" cy="15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13064"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128.30.33.130</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13065" name="Group 41"/>
          <p:cNvGrpSpPr/>
          <p:nvPr/>
        </p:nvGrpSpPr>
        <p:grpSpPr bwMode="auto">
          <a:xfrm>
            <a:off x="3319718" y="1628775"/>
            <a:ext cx="5945319" cy="2278063"/>
            <a:chOff x="1836" y="1026"/>
            <a:chExt cx="3457" cy="1435"/>
          </a:xfrm>
        </p:grpSpPr>
        <p:sp>
          <p:nvSpPr>
            <p:cNvPr id="513066"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99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990000"/>
                  </a:solidFill>
                  <a:latin typeface="Times New Roman" panose="02020603050405020304" pitchFamily="18" charset="0"/>
                  <a:ea typeface="黑体" panose="02010609060101010101" pitchFamily="2" charset="-122"/>
                  <a:cs typeface="Times New Roman" panose="02020603050405020304" pitchFamily="18" charset="0"/>
                </a:rPr>
                <a:t>1</a:t>
              </a:r>
              <a:r>
                <a:rPr kumimoji="1" lang="en-US" altLang="zh-CN" sz="2000" b="1">
                  <a:solidFill>
                    <a:srgbClr val="990000"/>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990000"/>
                  </a:solidFill>
                  <a:latin typeface="Times New Roman" panose="02020603050405020304" pitchFamily="18" charset="0"/>
                  <a:ea typeface="黑体" panose="02010609060101010101" pitchFamily="2" charset="-122"/>
                  <a:cs typeface="Times New Roman" panose="02020603050405020304" pitchFamily="18" charset="0"/>
                </a:rPr>
                <a:t>的路由表（未给出默认路由器）</a:t>
              </a:r>
              <a:endParaRPr kumimoji="1" lang="zh-CN" altLang="en-US" sz="2000" b="1" baseline="-25000">
                <a:solidFill>
                  <a:srgbClr val="99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67"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18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13068"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69" name="Line 45"/>
          <p:cNvSpPr>
            <a:spLocks noChangeShapeType="1"/>
          </p:cNvSpPr>
          <p:nvPr/>
        </p:nvSpPr>
        <p:spPr bwMode="auto">
          <a:xfrm>
            <a:off x="4516693" y="4400551"/>
            <a:ext cx="1720"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513070" name="Group 46"/>
          <p:cNvGrpSpPr/>
          <p:nvPr/>
        </p:nvGrpSpPr>
        <p:grpSpPr bwMode="auto">
          <a:xfrm>
            <a:off x="1644641" y="4843464"/>
            <a:ext cx="663840" cy="460375"/>
            <a:chOff x="864" y="1824"/>
            <a:chExt cx="432" cy="288"/>
          </a:xfrm>
        </p:grpSpPr>
        <p:pic>
          <p:nvPicPr>
            <p:cNvPr id="513071" name="Picture 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13072"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513073"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74" name="Line 50"/>
          <p:cNvSpPr>
            <a:spLocks noChangeShapeType="1"/>
          </p:cNvSpPr>
          <p:nvPr/>
        </p:nvSpPr>
        <p:spPr bwMode="auto">
          <a:xfrm>
            <a:off x="2564730" y="5707063"/>
            <a:ext cx="1719"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513075"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76"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：网络地址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128.30.33.128</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255.255.255.128</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77"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目的主机 </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78"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128.30.33.138</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79"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80"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81"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128.30.33.129</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13082"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83" name="Text Box 59"/>
          <p:cNvSpPr txBox="1">
            <a:spLocks noChangeArrowheads="1"/>
          </p:cNvSpPr>
          <p:nvPr/>
        </p:nvSpPr>
        <p:spPr bwMode="auto">
          <a:xfrm>
            <a:off x="1995478" y="5984876"/>
            <a:ext cx="436338" cy="369332"/>
          </a:xfrm>
          <a:prstGeom prst="rect">
            <a:avLst/>
          </a:prstGeom>
          <a:solidFill>
            <a:schemeClr val="bg1"/>
          </a:solidFill>
          <a:ln>
            <a:noFill/>
          </a:ln>
          <a:effectLst/>
        </p:spPr>
        <p:txBody>
          <a:bodyPr wrap="none">
            <a:spAutoFit/>
          </a:bodyPr>
          <a:lstStyle/>
          <a:p>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1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84"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128.30.36.2</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85"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：网络地址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128.30.36.0</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255.255.255.0</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86"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128.30.36.12</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87" name="Rectangle 63"/>
          <p:cNvSpPr>
            <a:spLocks noGrp="1" noChangeArrowheads="1"/>
          </p:cNvSpPr>
          <p:nvPr>
            <p:ph type="title" idx="4294967295"/>
          </p:nvPr>
        </p:nvSpPr>
        <p:spPr>
          <a:xfrm>
            <a:off x="622300" y="96838"/>
            <a:ext cx="9283700" cy="1460500"/>
          </a:xfrm>
          <a:solidFill>
            <a:srgbClr val="66FFFF"/>
          </a:solidFill>
          <a:ln>
            <a:solidFill>
              <a:srgbClr val="333399"/>
            </a:solidFill>
            <a:miter lim="800000"/>
          </a:ln>
          <a:effectLst>
            <a:outerShdw dist="35921" dir="2700000" algn="ctr" rotWithShape="0">
              <a:schemeClr val="bg2"/>
            </a:outerShdw>
          </a:effectLst>
        </p:spPr>
        <p:txBody>
          <a:bodyPr/>
          <a:lstStyle/>
          <a:p>
            <a:pPr algn="ct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例</a:t>
            </a:r>
            <a:r>
              <a:rPr lang="en-US" altLang="zh-CN" sz="2800" dirty="0">
                <a:latin typeface="Times New Roman" panose="02020603050405020304" pitchFamily="18" charset="0"/>
                <a:cs typeface="Times New Roman" panose="02020603050405020304" pitchFamily="18" charset="0"/>
              </a:rPr>
              <a:t>4-4】</a:t>
            </a:r>
            <a:r>
              <a:rPr lang="zh-CN" altLang="en-US" sz="2800" dirty="0">
                <a:latin typeface="Times New Roman" panose="02020603050405020304" pitchFamily="18" charset="0"/>
                <a:cs typeface="Times New Roman" panose="02020603050405020304" pitchFamily="18" charset="0"/>
              </a:rPr>
              <a:t>已知互联网和路由器 </a:t>
            </a:r>
            <a:r>
              <a:rPr lang="en-US" altLang="zh-CN" sz="2800"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中的路由表。</a:t>
            </a:r>
            <a:br>
              <a:rPr lang="en-US" altLang="zh-CN" sz="2800" dirty="0">
                <a:latin typeface="Times New Roman" panose="02020603050405020304" pitchFamily="18" charset="0"/>
                <a:cs typeface="Times New Roman" panose="02020603050405020304" pitchFamily="18" charset="0"/>
              </a:rPr>
            </a:br>
            <a:r>
              <a:rPr lang="zh-CN" altLang="en-US" sz="2800" dirty="0">
                <a:latin typeface="Times New Roman" panose="02020603050405020304" pitchFamily="18" charset="0"/>
                <a:cs typeface="Times New Roman" panose="02020603050405020304" pitchFamily="18" charset="0"/>
              </a:rPr>
              <a:t>主机 </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向 </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 </a:t>
            </a:r>
            <a:r>
              <a:rPr lang="zh-CN" altLang="en-US" sz="2800" dirty="0">
                <a:latin typeface="Times New Roman" panose="02020603050405020304" pitchFamily="18" charset="0"/>
                <a:cs typeface="Times New Roman" panose="02020603050405020304" pitchFamily="18" charset="0"/>
              </a:rPr>
              <a:t>发送分组。</a:t>
            </a:r>
            <a:br>
              <a:rPr lang="en-US" altLang="zh-CN" sz="2800" dirty="0">
                <a:latin typeface="Times New Roman" panose="02020603050405020304" pitchFamily="18" charset="0"/>
                <a:cs typeface="Times New Roman" panose="02020603050405020304" pitchFamily="18" charset="0"/>
              </a:rPr>
            </a:br>
            <a:r>
              <a:rPr lang="zh-CN" altLang="en-US" sz="2800" dirty="0">
                <a:latin typeface="Times New Roman" panose="02020603050405020304" pitchFamily="18" charset="0"/>
                <a:cs typeface="Times New Roman" panose="02020603050405020304" pitchFamily="18" charset="0"/>
              </a:rPr>
              <a:t>试讨论 </a:t>
            </a:r>
            <a:r>
              <a:rPr lang="en-US" altLang="zh-CN" sz="2800"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收到 </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向 </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 </a:t>
            </a:r>
            <a:r>
              <a:rPr lang="zh-CN" altLang="en-US" sz="2800" dirty="0">
                <a:latin typeface="Times New Roman" panose="02020603050405020304" pitchFamily="18" charset="0"/>
                <a:cs typeface="Times New Roman" panose="02020603050405020304" pitchFamily="18" charset="0"/>
              </a:rPr>
              <a:t>发送的分组后查找路由表的过程。 </a:t>
            </a:r>
            <a:endParaRPr lang="zh-CN" altLang="en-US" sz="2800" dirty="0">
              <a:latin typeface="Times New Roman" panose="02020603050405020304" pitchFamily="18" charset="0"/>
              <a:cs typeface="Times New Roman" panose="02020603050405020304" pitchFamily="18" charset="0"/>
            </a:endParaRPr>
          </a:p>
        </p:txBody>
      </p:sp>
      <p:sp>
        <p:nvSpPr>
          <p:cNvPr id="513088" name="Line 64"/>
          <p:cNvSpPr>
            <a:spLocks noChangeShapeType="1"/>
          </p:cNvSpPr>
          <p:nvPr/>
        </p:nvSpPr>
        <p:spPr bwMode="auto">
          <a:xfrm>
            <a:off x="1214692" y="2636838"/>
            <a:ext cx="3276204" cy="2305050"/>
          </a:xfrm>
          <a:prstGeom prst="line">
            <a:avLst/>
          </a:prstGeom>
          <a:noFill/>
          <a:ln w="76200">
            <a:solidFill>
              <a:srgbClr val="FF0000">
                <a:alpha val="80000"/>
              </a:srgb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13050" name="Text Box 26"/>
          <p:cNvSpPr txBox="1">
            <a:spLocks noChangeArrowheads="1"/>
          </p:cNvSpPr>
          <p:nvPr/>
        </p:nvSpPr>
        <p:spPr bwMode="auto">
          <a:xfrm>
            <a:off x="746909" y="2189164"/>
            <a:ext cx="378526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网络地址 </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128.30.33.0</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255.255.255.128</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027"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51306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a:xfrm>
            <a:off x="0" y="141288"/>
            <a:ext cx="6434138" cy="623887"/>
          </a:xfrm>
          <a:solidFill>
            <a:srgbClr val="66FFFF"/>
          </a:solidFill>
          <a:ln>
            <a:solidFill>
              <a:srgbClr val="000099"/>
            </a:solidFill>
          </a:ln>
        </p:spPr>
        <p:txBody>
          <a:bodyPr/>
          <a:lstStyle/>
          <a:p>
            <a:pPr algn="ctr"/>
            <a:r>
              <a:rPr lang="zh-CN" altLang="en-US" sz="3200" dirty="0">
                <a:latin typeface="Times New Roman" panose="02020603050405020304" pitchFamily="18" charset="0"/>
                <a:cs typeface="Times New Roman" panose="02020603050405020304" pitchFamily="18" charset="0"/>
              </a:rPr>
              <a:t>主机 </a:t>
            </a:r>
            <a:r>
              <a:rPr lang="en-US" altLang="zh-CN" sz="3200" dirty="0">
                <a:latin typeface="Times New Roman" panose="02020603050405020304" pitchFamily="18" charset="0"/>
                <a:cs typeface="Times New Roman" panose="02020603050405020304" pitchFamily="18" charset="0"/>
              </a:rPr>
              <a:t>H</a:t>
            </a:r>
            <a:r>
              <a:rPr lang="en-US" altLang="zh-CN" sz="3200" baseline="-25000" dirty="0">
                <a:latin typeface="Times New Roman" panose="02020603050405020304" pitchFamily="18" charset="0"/>
                <a:cs typeface="Times New Roman" panose="02020603050405020304" pitchFamily="18" charset="0"/>
              </a:rPr>
              <a:t>1 </a:t>
            </a:r>
            <a:r>
              <a:rPr lang="zh-CN" altLang="en-US" sz="3200" dirty="0">
                <a:latin typeface="Times New Roman" panose="02020603050405020304" pitchFamily="18" charset="0"/>
                <a:cs typeface="Times New Roman" panose="02020603050405020304" pitchFamily="18" charset="0"/>
              </a:rPr>
              <a:t>要发送分组给 </a:t>
            </a:r>
            <a:r>
              <a:rPr lang="en-US" altLang="zh-CN" sz="3200" dirty="0">
                <a:latin typeface="Times New Roman" panose="02020603050405020304" pitchFamily="18" charset="0"/>
                <a:cs typeface="Times New Roman" panose="02020603050405020304" pitchFamily="18" charset="0"/>
              </a:rPr>
              <a:t>H</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t>
            </a:r>
            <a:endParaRPr lang="en-US" altLang="zh-CN" sz="3200" dirty="0">
              <a:latin typeface="Times New Roman" panose="02020603050405020304" pitchFamily="18" charset="0"/>
              <a:cs typeface="Times New Roman" panose="02020603050405020304" pitchFamily="18" charset="0"/>
            </a:endParaRPr>
          </a:p>
        </p:txBody>
      </p:sp>
      <p:sp>
        <p:nvSpPr>
          <p:cNvPr id="514112" name="Rectangle 64"/>
          <p:cNvSpPr>
            <a:spLocks noChangeArrowheads="1"/>
          </p:cNvSpPr>
          <p:nvPr/>
        </p:nvSpPr>
        <p:spPr bwMode="auto">
          <a:xfrm>
            <a:off x="1209014" y="908720"/>
            <a:ext cx="7020190" cy="504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要发送的分组的目的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128.30.33.138</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4113" name="Line 65"/>
          <p:cNvSpPr>
            <a:spLocks noChangeShapeType="1"/>
          </p:cNvSpPr>
          <p:nvPr/>
        </p:nvSpPr>
        <p:spPr bwMode="auto">
          <a:xfrm flipH="1">
            <a:off x="2579720" y="1413545"/>
            <a:ext cx="1042562" cy="2123405"/>
          </a:xfrm>
          <a:prstGeom prst="line">
            <a:avLst/>
          </a:prstGeom>
          <a:noFill/>
          <a:ln w="28575">
            <a:solidFill>
              <a:srgbClr val="FF0000">
                <a:alpha val="80000"/>
              </a:srgb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Freeform 2"/>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57" name="Group 5"/>
          <p:cNvGraphicFramePr>
            <a:graphicFrameLocks noGrp="1"/>
          </p:cNvGraphicFramePr>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rPr>
                        <a:t>目的网络地址</a:t>
                      </a:r>
                      <a:endPar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rPr>
                        <a:t>子网掩码</a:t>
                      </a:r>
                      <a:endPar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rPr>
                        <a:t>下一跳</a:t>
                      </a:r>
                      <a:endPar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128.30.33.0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128.30.33.128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128.30.36.0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接口 </a:t>
                      </a: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0</a:t>
                      </a:r>
                      <a:endPar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接口 </a:t>
                      </a: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R</a:t>
                      </a:r>
                      <a:r>
                        <a:rPr kumimoji="0" lang="en-US" altLang="zh-CN" sz="1800" b="1" i="0" u="none" strike="noStrike" cap="none" normalizeH="0" baseline="-2500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a:t>
                      </a:r>
                      <a:endParaRPr kumimoji="0" lang="en-US" altLang="zh-CN" sz="1800" b="1" i="0" u="none" strike="noStrike" cap="none" normalizeH="0" baseline="-2500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58" name="Line 19"/>
          <p:cNvSpPr>
            <a:spLocks noChangeShapeType="1"/>
          </p:cNvSpPr>
          <p:nvPr/>
        </p:nvSpPr>
        <p:spPr bwMode="auto">
          <a:xfrm>
            <a:off x="2894930" y="3105151"/>
            <a:ext cx="1719"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9" name="Line 20"/>
          <p:cNvSpPr>
            <a:spLocks noChangeShapeType="1"/>
          </p:cNvSpPr>
          <p:nvPr/>
        </p:nvSpPr>
        <p:spPr bwMode="auto">
          <a:xfrm>
            <a:off x="502699" y="3087688"/>
            <a:ext cx="1720"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0" name="Line 21"/>
          <p:cNvSpPr>
            <a:spLocks noChangeShapeType="1"/>
          </p:cNvSpPr>
          <p:nvPr/>
        </p:nvSpPr>
        <p:spPr bwMode="auto">
          <a:xfrm flipV="1">
            <a:off x="267088" y="3105151"/>
            <a:ext cx="4380309" cy="31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 name="Line 22"/>
          <p:cNvSpPr>
            <a:spLocks noChangeShapeType="1"/>
          </p:cNvSpPr>
          <p:nvPr/>
        </p:nvSpPr>
        <p:spPr bwMode="auto">
          <a:xfrm>
            <a:off x="1204374" y="2535238"/>
            <a:ext cx="1720"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62" name="Picture 2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源主机</a:t>
            </a:r>
            <a:endPar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 name="Line 27"/>
          <p:cNvSpPr>
            <a:spLocks noChangeShapeType="1"/>
          </p:cNvSpPr>
          <p:nvPr/>
        </p:nvSpPr>
        <p:spPr bwMode="auto">
          <a:xfrm>
            <a:off x="1926686" y="5011738"/>
            <a:ext cx="1720" cy="7032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6" name="Line 28"/>
          <p:cNvSpPr>
            <a:spLocks noChangeShapeType="1"/>
          </p:cNvSpPr>
          <p:nvPr/>
        </p:nvSpPr>
        <p:spPr bwMode="auto">
          <a:xfrm>
            <a:off x="6831532" y="4400551"/>
            <a:ext cx="1720"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7" name="Line 29"/>
          <p:cNvSpPr>
            <a:spLocks noChangeShapeType="1"/>
          </p:cNvSpPr>
          <p:nvPr/>
        </p:nvSpPr>
        <p:spPr bwMode="auto">
          <a:xfrm>
            <a:off x="1080062" y="5708651"/>
            <a:ext cx="1719"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8" name="Line 30"/>
          <p:cNvSpPr>
            <a:spLocks noChangeShapeType="1"/>
          </p:cNvSpPr>
          <p:nvPr/>
        </p:nvSpPr>
        <p:spPr bwMode="auto">
          <a:xfrm>
            <a:off x="1926686" y="4400551"/>
            <a:ext cx="1720"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9" name="Line 31"/>
          <p:cNvSpPr>
            <a:spLocks noChangeShapeType="1"/>
          </p:cNvSpPr>
          <p:nvPr/>
        </p:nvSpPr>
        <p:spPr bwMode="auto">
          <a:xfrm>
            <a:off x="2901809" y="3676651"/>
            <a:ext cx="1719"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70"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884" y="6018214"/>
            <a:ext cx="43166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2" name="Group 34"/>
          <p:cNvGrpSpPr/>
          <p:nvPr/>
        </p:nvGrpSpPr>
        <p:grpSpPr bwMode="auto">
          <a:xfrm>
            <a:off x="2619763" y="3459164"/>
            <a:ext cx="663840" cy="460375"/>
            <a:chOff x="864" y="1824"/>
            <a:chExt cx="432" cy="288"/>
          </a:xfrm>
        </p:grpSpPr>
        <p:pic>
          <p:nvPicPr>
            <p:cNvPr id="73"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4"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75"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Line 38"/>
          <p:cNvSpPr>
            <a:spLocks noChangeShapeType="1"/>
          </p:cNvSpPr>
          <p:nvPr/>
        </p:nvSpPr>
        <p:spPr bwMode="auto">
          <a:xfrm>
            <a:off x="1175138" y="4379914"/>
            <a:ext cx="7527528" cy="15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7" name="Line 39"/>
          <p:cNvSpPr>
            <a:spLocks noChangeShapeType="1"/>
          </p:cNvSpPr>
          <p:nvPr/>
        </p:nvSpPr>
        <p:spPr bwMode="auto">
          <a:xfrm>
            <a:off x="741262" y="5729289"/>
            <a:ext cx="8488892" cy="15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8"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128.30.33.130</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9" name="Group 41"/>
          <p:cNvGrpSpPr/>
          <p:nvPr/>
        </p:nvGrpSpPr>
        <p:grpSpPr bwMode="auto">
          <a:xfrm>
            <a:off x="3319718" y="1628775"/>
            <a:ext cx="5945319" cy="2278063"/>
            <a:chOff x="1836" y="1026"/>
            <a:chExt cx="3457" cy="1435"/>
          </a:xfrm>
        </p:grpSpPr>
        <p:sp>
          <p:nvSpPr>
            <p:cNvPr id="80"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99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990000"/>
                  </a:solidFill>
                  <a:latin typeface="Times New Roman" panose="02020603050405020304" pitchFamily="18" charset="0"/>
                  <a:ea typeface="黑体" panose="02010609060101010101" pitchFamily="2" charset="-122"/>
                  <a:cs typeface="Times New Roman" panose="02020603050405020304" pitchFamily="18" charset="0"/>
                </a:rPr>
                <a:t>1</a:t>
              </a:r>
              <a:r>
                <a:rPr kumimoji="1" lang="en-US" altLang="zh-CN" sz="2000" b="1">
                  <a:solidFill>
                    <a:srgbClr val="990000"/>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990000"/>
                  </a:solidFill>
                  <a:latin typeface="Times New Roman" panose="02020603050405020304" pitchFamily="18" charset="0"/>
                  <a:ea typeface="黑体" panose="02010609060101010101" pitchFamily="2" charset="-122"/>
                  <a:cs typeface="Times New Roman" panose="02020603050405020304" pitchFamily="18" charset="0"/>
                </a:rPr>
                <a:t>的路由表（未给出默认路由器）</a:t>
              </a:r>
              <a:endParaRPr kumimoji="1" lang="zh-CN" altLang="en-US" sz="2000" b="1" baseline="-25000">
                <a:solidFill>
                  <a:srgbClr val="99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18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82"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 name="Line 45"/>
          <p:cNvSpPr>
            <a:spLocks noChangeShapeType="1"/>
          </p:cNvSpPr>
          <p:nvPr/>
        </p:nvSpPr>
        <p:spPr bwMode="auto">
          <a:xfrm>
            <a:off x="4516693" y="4400551"/>
            <a:ext cx="1720"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84" name="Group 46"/>
          <p:cNvGrpSpPr/>
          <p:nvPr/>
        </p:nvGrpSpPr>
        <p:grpSpPr bwMode="auto">
          <a:xfrm>
            <a:off x="1644641" y="4843464"/>
            <a:ext cx="663840" cy="460375"/>
            <a:chOff x="864" y="1824"/>
            <a:chExt cx="432" cy="288"/>
          </a:xfrm>
        </p:grpSpPr>
        <p:pic>
          <p:nvPicPr>
            <p:cNvPr id="85" name="Picture 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87"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 name="Line 50"/>
          <p:cNvSpPr>
            <a:spLocks noChangeShapeType="1"/>
          </p:cNvSpPr>
          <p:nvPr/>
        </p:nvSpPr>
        <p:spPr bwMode="auto">
          <a:xfrm>
            <a:off x="2579720" y="5707063"/>
            <a:ext cx="1719"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89"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：网络地址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128.30.33.128</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255.255.255.128</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1" name="Text Box 53"/>
          <p:cNvSpPr txBox="1">
            <a:spLocks noChangeArrowheads="1"/>
          </p:cNvSpPr>
          <p:nvPr/>
        </p:nvSpPr>
        <p:spPr bwMode="auto">
          <a:xfrm>
            <a:off x="3804212" y="5229226"/>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目的主机 </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128.30.33.138</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3"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4" name="Text Box 56"/>
          <p:cNvSpPr txBox="1">
            <a:spLocks noChangeArrowheads="1"/>
          </p:cNvSpPr>
          <p:nvPr/>
        </p:nvSpPr>
        <p:spPr bwMode="auto">
          <a:xfrm>
            <a:off x="1594278" y="52593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5"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128.30.33.129</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96"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90542" y="6016626"/>
            <a:ext cx="4333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Text Box 59"/>
          <p:cNvSpPr txBox="1">
            <a:spLocks noChangeArrowheads="1"/>
          </p:cNvSpPr>
          <p:nvPr/>
        </p:nvSpPr>
        <p:spPr bwMode="auto">
          <a:xfrm>
            <a:off x="2010468" y="5984876"/>
            <a:ext cx="436338" cy="369332"/>
          </a:xfrm>
          <a:prstGeom prst="rect">
            <a:avLst/>
          </a:prstGeom>
          <a:solidFill>
            <a:schemeClr val="bg1"/>
          </a:solidFill>
          <a:ln>
            <a:noFill/>
          </a:ln>
          <a:effectLst/>
        </p:spPr>
        <p:txBody>
          <a:bodyPr wrap="none">
            <a:spAutoFit/>
          </a:bodyPr>
          <a:lstStyle/>
          <a:p>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1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 name="Text Box 60"/>
          <p:cNvSpPr txBox="1">
            <a:spLocks noChangeArrowheads="1"/>
          </p:cNvSpPr>
          <p:nvPr/>
        </p:nvSpPr>
        <p:spPr bwMode="auto">
          <a:xfrm>
            <a:off x="2005309" y="5257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128.30.36.2</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9" name="Text Box 61"/>
          <p:cNvSpPr txBox="1">
            <a:spLocks noChangeArrowheads="1"/>
          </p:cNvSpPr>
          <p:nvPr/>
        </p:nvSpPr>
        <p:spPr bwMode="auto">
          <a:xfrm>
            <a:off x="4531683" y="5788026"/>
            <a:ext cx="3772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：网络地址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128.30.36.0</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255.255.255.0</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0" name="Text Box 62"/>
          <p:cNvSpPr txBox="1">
            <a:spLocks noChangeArrowheads="1"/>
          </p:cNvSpPr>
          <p:nvPr/>
        </p:nvSpPr>
        <p:spPr bwMode="auto">
          <a:xfrm>
            <a:off x="2705264" y="605631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128.30.36.12</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1" name="Line 64"/>
          <p:cNvSpPr>
            <a:spLocks noChangeShapeType="1"/>
          </p:cNvSpPr>
          <p:nvPr/>
        </p:nvSpPr>
        <p:spPr bwMode="auto">
          <a:xfrm>
            <a:off x="1214692" y="2636838"/>
            <a:ext cx="3276204" cy="2305050"/>
          </a:xfrm>
          <a:prstGeom prst="line">
            <a:avLst/>
          </a:prstGeom>
          <a:noFill/>
          <a:ln w="76200">
            <a:solidFill>
              <a:srgbClr val="FF0000">
                <a:alpha val="80000"/>
              </a:srgb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2" name="Text Box 26"/>
          <p:cNvSpPr txBox="1">
            <a:spLocks noChangeArrowheads="1"/>
          </p:cNvSpPr>
          <p:nvPr/>
        </p:nvSpPr>
        <p:spPr bwMode="auto">
          <a:xfrm>
            <a:off x="746909" y="2189164"/>
            <a:ext cx="378526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网络地址 </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128.30.33.0</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255.255.255.128</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4114" name="Rectangle 66"/>
          <p:cNvSpPr>
            <a:spLocks noChangeArrowheads="1"/>
          </p:cNvSpPr>
          <p:nvPr/>
        </p:nvSpPr>
        <p:spPr bwMode="auto">
          <a:xfrm>
            <a:off x="242488" y="5328047"/>
            <a:ext cx="9678468" cy="15573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pPr>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请注意：</a:t>
            </a: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2400" b="1" baseline="-25000"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并不知道 </a:t>
            </a: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2400" b="1" baseline="-25000"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连接在哪一个网络上。</a:t>
            </a:r>
            <a:endPar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2400" b="1" baseline="-25000"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仅仅知道 </a:t>
            </a: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2400" b="1" baseline="-25000"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 </a:t>
            </a: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地址是</a:t>
            </a:r>
            <a:endPar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128.30.33.138</a:t>
            </a:r>
            <a:endPar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4115" name="Rectangle 67"/>
          <p:cNvSpPr>
            <a:spLocks noChangeArrowheads="1"/>
          </p:cNvSpPr>
          <p:nvPr/>
        </p:nvSpPr>
        <p:spPr bwMode="auto">
          <a:xfrm>
            <a:off x="242488" y="5328047"/>
            <a:ext cx="9694054" cy="155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pPr>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因此 </a:t>
            </a: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2400" b="1" baseline="-25000"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 </a:t>
            </a:r>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首先检查主机 </a:t>
            </a: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128.30.33.138 </a:t>
            </a:r>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是否连接在本网络上</a:t>
            </a:r>
            <a:endPar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如果是，则直接交付；</a:t>
            </a:r>
            <a:endPar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否则，就送交路由器 </a:t>
            </a:r>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400" b="1" baseline="-25000"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，并逐项查找路由表。</a:t>
            </a:r>
            <a:endPar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left)">
                                      <p:cBhvr>
                                        <p:cTn id="7" dur="2000"/>
                                        <p:tgtEl>
                                          <p:spTgt spid="101"/>
                                        </p:tgtEl>
                                      </p:cBhvr>
                                    </p:animEffect>
                                  </p:childTnLst>
                                </p:cTn>
                              </p:par>
                            </p:childTnLst>
                          </p:cTn>
                        </p:par>
                        <p:par>
                          <p:cTn id="8" fill="hold">
                            <p:stCondLst>
                              <p:cond delay="2000"/>
                            </p:stCondLst>
                            <p:childTnLst>
                              <p:par>
                                <p:cTn id="9" presetID="4" presetClass="entr" presetSubtype="32" fill="hold" grpId="0" nodeType="afterEffect">
                                  <p:stCondLst>
                                    <p:cond delay="0"/>
                                  </p:stCondLst>
                                  <p:childTnLst>
                                    <p:set>
                                      <p:cBhvr>
                                        <p:cTn id="10" dur="1" fill="hold">
                                          <p:stCondLst>
                                            <p:cond delay="0"/>
                                          </p:stCondLst>
                                        </p:cTn>
                                        <p:tgtEl>
                                          <p:spTgt spid="514114"/>
                                        </p:tgtEl>
                                        <p:attrNameLst>
                                          <p:attrName>style.visibility</p:attrName>
                                        </p:attrNameLst>
                                      </p:cBhvr>
                                      <p:to>
                                        <p:strVal val="visible"/>
                                      </p:to>
                                    </p:set>
                                    <p:animEffect transition="in" filter="box(out)">
                                      <p:cBhvr>
                                        <p:cTn id="11" dur="2000"/>
                                        <p:tgtEl>
                                          <p:spTgt spid="5141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4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514114" grpId="0" animBg="1"/>
      <p:bldP spid="5141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135" name="Rectangle 63"/>
          <p:cNvSpPr>
            <a:spLocks noGrp="1" noChangeArrowheads="1"/>
          </p:cNvSpPr>
          <p:nvPr>
            <p:ph type="title" idx="4294967295"/>
          </p:nvPr>
        </p:nvSpPr>
        <p:spPr>
          <a:xfrm>
            <a:off x="884237" y="71438"/>
            <a:ext cx="9021763" cy="1485900"/>
          </a:xfrm>
          <a:solidFill>
            <a:schemeClr val="bg1">
              <a:lumMod val="95000"/>
            </a:schemeClr>
          </a:solidFill>
        </p:spPr>
        <p:txBody>
          <a:bodyPr/>
          <a:lstStyle/>
          <a:p>
            <a:pPr algn="l">
              <a:lnSpc>
                <a:spcPct val="110000"/>
              </a:lnSpc>
            </a:pPr>
            <a:r>
              <a:rPr lang="zh-CN" altLang="en-US" sz="2800" dirty="0">
                <a:solidFill>
                  <a:srgbClr val="000099"/>
                </a:solidFill>
                <a:latin typeface="Times New Roman" panose="02020603050405020304" pitchFamily="18" charset="0"/>
                <a:cs typeface="Times New Roman" panose="02020603050405020304" pitchFamily="18" charset="0"/>
              </a:rPr>
              <a:t>主机 </a:t>
            </a:r>
            <a:r>
              <a:rPr lang="en-US" altLang="zh-CN" sz="2800" dirty="0">
                <a:solidFill>
                  <a:srgbClr val="000099"/>
                </a:solidFill>
                <a:latin typeface="Times New Roman" panose="02020603050405020304" pitchFamily="18" charset="0"/>
                <a:cs typeface="Times New Roman" panose="02020603050405020304" pitchFamily="18" charset="0"/>
              </a:rPr>
              <a:t>H</a:t>
            </a:r>
            <a:r>
              <a:rPr lang="en-US" altLang="zh-CN" sz="2800" baseline="-25000" dirty="0">
                <a:solidFill>
                  <a:srgbClr val="000099"/>
                </a:solidFill>
                <a:latin typeface="Times New Roman" panose="02020603050405020304" pitchFamily="18" charset="0"/>
                <a:cs typeface="Times New Roman" panose="02020603050405020304" pitchFamily="18" charset="0"/>
              </a:rPr>
              <a:t>1</a:t>
            </a:r>
            <a:r>
              <a:rPr lang="en-US" altLang="zh-CN" sz="2800" dirty="0">
                <a:solidFill>
                  <a:srgbClr val="000099"/>
                </a:solidFill>
                <a:latin typeface="Times New Roman" panose="02020603050405020304" pitchFamily="18" charset="0"/>
                <a:cs typeface="Times New Roman" panose="02020603050405020304" pitchFamily="18" charset="0"/>
              </a:rPr>
              <a:t> </a:t>
            </a:r>
            <a:r>
              <a:rPr lang="zh-CN" altLang="en-US" sz="2800" dirty="0">
                <a:solidFill>
                  <a:srgbClr val="000099"/>
                </a:solidFill>
                <a:latin typeface="Times New Roman" panose="02020603050405020304" pitchFamily="18" charset="0"/>
                <a:cs typeface="Times New Roman" panose="02020603050405020304" pitchFamily="18" charset="0"/>
              </a:rPr>
              <a:t>首先将</a:t>
            </a:r>
            <a:br>
              <a:rPr lang="zh-CN" altLang="en-US" sz="2800" dirty="0">
                <a:solidFill>
                  <a:srgbClr val="000099"/>
                </a:solidFill>
                <a:latin typeface="Times New Roman" panose="02020603050405020304" pitchFamily="18" charset="0"/>
                <a:cs typeface="Times New Roman" panose="02020603050405020304" pitchFamily="18" charset="0"/>
              </a:rPr>
            </a:br>
            <a:r>
              <a:rPr lang="zh-CN" altLang="en-US" sz="2800" dirty="0">
                <a:solidFill>
                  <a:srgbClr val="000099"/>
                </a:solidFill>
                <a:latin typeface="Times New Roman" panose="02020603050405020304" pitchFamily="18" charset="0"/>
                <a:cs typeface="Times New Roman" panose="02020603050405020304" pitchFamily="18" charset="0"/>
              </a:rPr>
              <a:t>本子网的子网掩码 </a:t>
            </a:r>
            <a:r>
              <a:rPr lang="en-US" altLang="zh-CN" sz="2800" dirty="0">
                <a:solidFill>
                  <a:srgbClr val="000099"/>
                </a:solidFill>
                <a:latin typeface="Times New Roman" panose="02020603050405020304" pitchFamily="18" charset="0"/>
                <a:cs typeface="Times New Roman" panose="02020603050405020304" pitchFamily="18" charset="0"/>
              </a:rPr>
              <a:t>255.255.255.128</a:t>
            </a:r>
            <a:br>
              <a:rPr lang="en-US" altLang="zh-CN" sz="2800" dirty="0">
                <a:solidFill>
                  <a:srgbClr val="000099"/>
                </a:solidFill>
                <a:latin typeface="Times New Roman" panose="02020603050405020304" pitchFamily="18" charset="0"/>
                <a:cs typeface="Times New Roman" panose="02020603050405020304" pitchFamily="18" charset="0"/>
              </a:rPr>
            </a:br>
            <a:r>
              <a:rPr lang="zh-CN" altLang="en-US" sz="2800" dirty="0">
                <a:solidFill>
                  <a:srgbClr val="000099"/>
                </a:solidFill>
                <a:latin typeface="Times New Roman" panose="02020603050405020304" pitchFamily="18" charset="0"/>
                <a:cs typeface="Times New Roman" panose="02020603050405020304" pitchFamily="18" charset="0"/>
              </a:rPr>
              <a:t>与分组的</a:t>
            </a:r>
            <a:r>
              <a:rPr lang="zh-CN" altLang="en-US" sz="1600" dirty="0">
                <a:solidFill>
                  <a:srgbClr val="000099"/>
                </a:solidFill>
                <a:latin typeface="Times New Roman" panose="02020603050405020304" pitchFamily="18" charset="0"/>
                <a:cs typeface="Times New Roman" panose="02020603050405020304" pitchFamily="18" charset="0"/>
              </a:rPr>
              <a:t> </a:t>
            </a:r>
            <a:r>
              <a:rPr lang="en-US" altLang="zh-CN" sz="2800" dirty="0">
                <a:solidFill>
                  <a:srgbClr val="000099"/>
                </a:solidFill>
                <a:latin typeface="Times New Roman" panose="02020603050405020304" pitchFamily="18" charset="0"/>
                <a:cs typeface="Times New Roman" panose="02020603050405020304" pitchFamily="18" charset="0"/>
              </a:rPr>
              <a:t>IP</a:t>
            </a:r>
            <a:r>
              <a:rPr lang="en-US" altLang="zh-CN" sz="1600" dirty="0">
                <a:solidFill>
                  <a:srgbClr val="000099"/>
                </a:solidFill>
                <a:latin typeface="Times New Roman" panose="02020603050405020304" pitchFamily="18" charset="0"/>
                <a:cs typeface="Times New Roman" panose="02020603050405020304" pitchFamily="18" charset="0"/>
              </a:rPr>
              <a:t> </a:t>
            </a:r>
            <a:r>
              <a:rPr lang="zh-CN" altLang="en-US" sz="2800" dirty="0">
                <a:solidFill>
                  <a:srgbClr val="000099"/>
                </a:solidFill>
                <a:latin typeface="Times New Roman" panose="02020603050405020304" pitchFamily="18" charset="0"/>
                <a:cs typeface="Times New Roman" panose="02020603050405020304" pitchFamily="18" charset="0"/>
              </a:rPr>
              <a:t>地址 </a:t>
            </a:r>
            <a:r>
              <a:rPr lang="en-US" altLang="zh-CN" sz="2800" dirty="0">
                <a:solidFill>
                  <a:srgbClr val="000099"/>
                </a:solidFill>
                <a:latin typeface="Times New Roman" panose="02020603050405020304" pitchFamily="18" charset="0"/>
                <a:cs typeface="Times New Roman" panose="02020603050405020304" pitchFamily="18" charset="0"/>
              </a:rPr>
              <a:t>128.30.33.138 </a:t>
            </a:r>
            <a:r>
              <a:rPr lang="zh-CN" altLang="en-US" sz="2800" dirty="0">
                <a:solidFill>
                  <a:srgbClr val="C00000"/>
                </a:solidFill>
                <a:latin typeface="Times New Roman" panose="02020603050405020304" pitchFamily="18" charset="0"/>
                <a:cs typeface="Times New Roman" panose="02020603050405020304" pitchFamily="18" charset="0"/>
              </a:rPr>
              <a:t>逐比特相“与”</a:t>
            </a:r>
            <a:r>
              <a:rPr lang="en-US" altLang="zh-CN" sz="2800" dirty="0">
                <a:solidFill>
                  <a:srgbClr val="000099"/>
                </a:solidFill>
                <a:latin typeface="Times New Roman" panose="02020603050405020304" pitchFamily="18" charset="0"/>
                <a:cs typeface="Times New Roman" panose="02020603050405020304" pitchFamily="18" charset="0"/>
              </a:rPr>
              <a:t>(AND </a:t>
            </a:r>
            <a:r>
              <a:rPr lang="zh-CN" altLang="en-US" sz="2800" dirty="0">
                <a:solidFill>
                  <a:srgbClr val="000099"/>
                </a:solidFill>
                <a:latin typeface="Times New Roman" panose="02020603050405020304" pitchFamily="18" charset="0"/>
                <a:cs typeface="Times New Roman" panose="02020603050405020304" pitchFamily="18" charset="0"/>
              </a:rPr>
              <a:t>操作</a:t>
            </a:r>
            <a:r>
              <a:rPr lang="en-US" altLang="zh-CN" sz="2800" dirty="0">
                <a:solidFill>
                  <a:srgbClr val="000099"/>
                </a:solidFill>
                <a:latin typeface="Times New Roman" panose="02020603050405020304" pitchFamily="18" charset="0"/>
                <a:cs typeface="Times New Roman" panose="02020603050405020304" pitchFamily="18" charset="0"/>
              </a:rPr>
              <a:t>) </a:t>
            </a:r>
            <a:endParaRPr lang="en-US" altLang="zh-CN" sz="2800" dirty="0">
              <a:solidFill>
                <a:srgbClr val="000099"/>
              </a:solidFill>
              <a:latin typeface="Times New Roman" panose="02020603050405020304" pitchFamily="18" charset="0"/>
              <a:cs typeface="Times New Roman" panose="02020603050405020304" pitchFamily="18" charset="0"/>
            </a:endParaRPr>
          </a:p>
        </p:txBody>
      </p:sp>
      <p:sp>
        <p:nvSpPr>
          <p:cNvPr id="66" name="Rectangle 63"/>
          <p:cNvSpPr>
            <a:spLocks noChangeArrowheads="1"/>
          </p:cNvSpPr>
          <p:nvPr/>
        </p:nvSpPr>
        <p:spPr bwMode="auto">
          <a:xfrm>
            <a:off x="417512" y="1655787"/>
            <a:ext cx="9144000" cy="50577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2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7" name="Text Box 64"/>
          <p:cNvSpPr txBox="1">
            <a:spLocks noChangeArrowheads="1"/>
          </p:cNvSpPr>
          <p:nvPr/>
        </p:nvSpPr>
        <p:spPr bwMode="auto">
          <a:xfrm>
            <a:off x="1317625" y="1628800"/>
            <a:ext cx="74254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255.255.255.128 </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Times New Roman" panose="02020603050405020304" pitchFamily="18" charset="0"/>
              </a:rPr>
              <a:t>AND</a:t>
            </a:r>
            <a:r>
              <a:rPr kumimoji="0" lang="en-US" altLang="zh-CN"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 128.30.33.138 </a:t>
            </a:r>
            <a:r>
              <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的计算</a:t>
            </a:r>
            <a:endPar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 name="Text Box 65"/>
          <p:cNvSpPr txBox="1">
            <a:spLocks noChangeArrowheads="1"/>
          </p:cNvSpPr>
          <p:nvPr/>
        </p:nvSpPr>
        <p:spPr bwMode="auto">
          <a:xfrm>
            <a:off x="884237" y="2204864"/>
            <a:ext cx="849944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255 </a:t>
            </a:r>
            <a:r>
              <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就是二进制的全 </a:t>
            </a:r>
            <a:r>
              <a:rPr kumimoji="0" lang="en-US" altLang="zh-CN"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1</a:t>
            </a:r>
            <a:r>
              <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，因此 </a:t>
            </a:r>
            <a:r>
              <a:rPr kumimoji="0" lang="en-US" altLang="zh-CN"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255 AND xyz = xyz</a:t>
            </a:r>
            <a:r>
              <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这里只需计算最后的 </a:t>
            </a:r>
            <a:r>
              <a:rPr kumimoji="0" lang="en-US" altLang="zh-CN"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128 AND 138 </a:t>
            </a:r>
            <a:r>
              <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即可。</a:t>
            </a:r>
            <a:endPar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 name="Text Box 66"/>
          <p:cNvSpPr txBox="1">
            <a:spLocks noChangeArrowheads="1"/>
          </p:cNvSpPr>
          <p:nvPr/>
        </p:nvSpPr>
        <p:spPr bwMode="auto">
          <a:xfrm>
            <a:off x="2911475" y="3170262"/>
            <a:ext cx="29194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128 → 10000000</a:t>
            </a:r>
            <a:endParaRPr kumimoji="0" lang="en-US" altLang="zh-CN" sz="28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r>
              <a:rPr kumimoji="0" lang="en-US" altLang="zh-CN" sz="2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138 → 10001010</a:t>
            </a:r>
            <a:endParaRPr kumimoji="0" lang="en-US" altLang="zh-CN" sz="28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 name="Line 67"/>
          <p:cNvSpPr>
            <a:spLocks noChangeShapeType="1"/>
          </p:cNvSpPr>
          <p:nvPr/>
        </p:nvSpPr>
        <p:spPr bwMode="auto">
          <a:xfrm>
            <a:off x="2695575" y="4105300"/>
            <a:ext cx="331152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CC"/>
              </a:solidFill>
              <a:effectLst/>
              <a:uLnTx/>
              <a:uFillTx/>
              <a:latin typeface="+mn-lt"/>
              <a:ea typeface="黑体" panose="02010609060101010101" pitchFamily="2" charset="-122"/>
            </a:endParaRPr>
          </a:p>
        </p:txBody>
      </p:sp>
      <p:sp>
        <p:nvSpPr>
          <p:cNvPr id="71" name="Text Box 68"/>
          <p:cNvSpPr txBox="1">
            <a:spLocks noChangeArrowheads="1"/>
          </p:cNvSpPr>
          <p:nvPr/>
        </p:nvSpPr>
        <p:spPr bwMode="auto">
          <a:xfrm>
            <a:off x="632520" y="4164037"/>
            <a:ext cx="60660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逐比特 </a:t>
            </a:r>
            <a:r>
              <a:rPr kumimoji="0" lang="en-US" altLang="zh-CN"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AND </a:t>
            </a:r>
            <a:r>
              <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操作后    </a:t>
            </a:r>
            <a:r>
              <a:rPr kumimoji="0" lang="en-US" altLang="zh-CN"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10000000 → 128</a:t>
            </a:r>
            <a:endParaRPr kumimoji="0" lang="en-US" altLang="zh-CN"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2" name="Group 71"/>
          <p:cNvGrpSpPr/>
          <p:nvPr/>
        </p:nvGrpSpPr>
        <p:grpSpPr bwMode="auto">
          <a:xfrm>
            <a:off x="704850" y="4868889"/>
            <a:ext cx="5886451" cy="1531938"/>
            <a:chOff x="175" y="3158"/>
            <a:chExt cx="3708" cy="965"/>
          </a:xfrm>
        </p:grpSpPr>
        <p:sp>
          <p:nvSpPr>
            <p:cNvPr id="73" name="Text Box 72"/>
            <p:cNvSpPr txBox="1">
              <a:spLocks noChangeArrowheads="1"/>
            </p:cNvSpPr>
            <p:nvPr/>
          </p:nvSpPr>
          <p:spPr bwMode="auto">
            <a:xfrm>
              <a:off x="2064" y="3158"/>
              <a:ext cx="1819"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255.255.255.128</a:t>
              </a:r>
              <a:endParaRPr kumimoji="0" lang="en-US" altLang="zh-CN" sz="2800" b="1" i="0" u="none" strike="noStrike" kern="0" cap="none" spc="0" normalizeH="0" baseline="0" noProof="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128.  30.  33.138</a:t>
              </a:r>
              <a:endParaRPr kumimoji="0" lang="en-US" altLang="zh-CN" sz="2800" b="1" i="0" u="none" strike="noStrike" kern="0" cap="none" spc="0" normalizeH="0" baseline="0" noProof="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 name="Text Box 73"/>
            <p:cNvSpPr txBox="1">
              <a:spLocks noChangeArrowheads="1"/>
            </p:cNvSpPr>
            <p:nvPr/>
          </p:nvSpPr>
          <p:spPr bwMode="auto">
            <a:xfrm>
              <a:off x="2064" y="3793"/>
              <a:ext cx="18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128.  30.  33.128</a:t>
              </a:r>
              <a:endParaRPr kumimoji="0" lang="en-US" altLang="zh-CN" sz="2800" b="1" i="0" u="none" strike="noStrike" kern="0" cap="none" spc="0" normalizeH="0" baseline="0" noProof="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 name="Line 74"/>
            <p:cNvSpPr>
              <a:spLocks noChangeShapeType="1"/>
            </p:cNvSpPr>
            <p:nvPr/>
          </p:nvSpPr>
          <p:spPr bwMode="auto">
            <a:xfrm>
              <a:off x="295" y="3748"/>
              <a:ext cx="35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CC"/>
                </a:solidFill>
                <a:effectLst/>
                <a:uLnTx/>
                <a:uFillTx/>
                <a:latin typeface="+mn-lt"/>
                <a:ea typeface="黑体" panose="02010609060101010101" pitchFamily="2" charset="-122"/>
              </a:endParaRPr>
            </a:p>
          </p:txBody>
        </p:sp>
        <p:sp>
          <p:nvSpPr>
            <p:cNvPr id="76" name="Text Box 75"/>
            <p:cNvSpPr txBox="1">
              <a:spLocks noChangeArrowheads="1"/>
            </p:cNvSpPr>
            <p:nvPr/>
          </p:nvSpPr>
          <p:spPr bwMode="auto">
            <a:xfrm>
              <a:off x="175" y="3421"/>
              <a:ext cx="18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逐比特 </a:t>
              </a:r>
              <a:r>
                <a:rPr kumimoji="0" lang="en-US" altLang="zh-CN"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AND </a:t>
              </a:r>
              <a:r>
                <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操作</a:t>
              </a:r>
              <a:endPar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7" name="Rectangle 76"/>
          <p:cNvSpPr>
            <a:spLocks noChangeArrowheads="1"/>
          </p:cNvSpPr>
          <p:nvPr/>
        </p:nvSpPr>
        <p:spPr bwMode="auto">
          <a:xfrm>
            <a:off x="3512840" y="4881141"/>
            <a:ext cx="2159000" cy="1500187"/>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 name="Rectangle 77"/>
          <p:cNvSpPr>
            <a:spLocks noChangeArrowheads="1"/>
          </p:cNvSpPr>
          <p:nvPr/>
        </p:nvSpPr>
        <p:spPr bwMode="auto">
          <a:xfrm>
            <a:off x="5673080" y="4884150"/>
            <a:ext cx="719137" cy="1500188"/>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 name="Text Box 78"/>
          <p:cNvSpPr txBox="1">
            <a:spLocks noChangeArrowheads="1"/>
          </p:cNvSpPr>
          <p:nvPr/>
        </p:nvSpPr>
        <p:spPr bwMode="auto">
          <a:xfrm>
            <a:off x="6640774" y="5733256"/>
            <a:ext cx="27767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kumimoji="0" lang="en-US" altLang="zh-CN"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H</a:t>
            </a:r>
            <a:r>
              <a:rPr kumimoji="0" lang="en-US" altLang="zh-CN" sz="2800" b="1" i="0" u="none" strike="noStrike" kern="0" cap="none" spc="0" normalizeH="0" baseline="-2500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1</a:t>
            </a:r>
            <a:r>
              <a:rPr kumimoji="0" lang="en-US" altLang="zh-CN" sz="12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a:t>
            </a:r>
            <a:r>
              <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的网络地址</a:t>
            </a:r>
            <a:endParaRPr kumimoji="0" lang="zh-CN" altLang="en-US" sz="28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endParaRPr>
          </a:p>
        </p:txBody>
      </p:sp>
      <p:sp>
        <p:nvSpPr>
          <p:cNvPr id="80" name="Rectangle 69"/>
          <p:cNvSpPr>
            <a:spLocks noChangeArrowheads="1"/>
          </p:cNvSpPr>
          <p:nvPr/>
        </p:nvSpPr>
        <p:spPr bwMode="auto">
          <a:xfrm>
            <a:off x="3944888" y="3224957"/>
            <a:ext cx="271463" cy="1500187"/>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 name="Rectangle 70"/>
          <p:cNvSpPr>
            <a:spLocks noChangeArrowheads="1"/>
          </p:cNvSpPr>
          <p:nvPr/>
        </p:nvSpPr>
        <p:spPr bwMode="auto">
          <a:xfrm>
            <a:off x="4232920" y="3224956"/>
            <a:ext cx="1528763" cy="1500188"/>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grpId="1" nodeType="afterEffect">
                                  <p:stCondLst>
                                    <p:cond delay="500"/>
                                  </p:stCondLst>
                                  <p:childTnLst>
                                    <p:anim calcmode="discrete" valueType="str">
                                      <p:cBhvr>
                                        <p:cTn id="9" dur="1000" fill="hold"/>
                                        <p:tgtEl>
                                          <p:spTgt spid="80"/>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xit" presetSubtype="0" fill="hold" grpId="2" nodeType="afterEffect">
                                  <p:stCondLst>
                                    <p:cond delay="0"/>
                                  </p:stCondLst>
                                  <p:childTnLst>
                                    <p:set>
                                      <p:cBhvr>
                                        <p:cTn id="12" dur="1" fill="hold">
                                          <p:stCondLst>
                                            <p:cond delay="0"/>
                                          </p:stCondLst>
                                        </p:cTn>
                                        <p:tgtEl>
                                          <p:spTgt spid="80"/>
                                        </p:tgtEl>
                                        <p:attrNameLst>
                                          <p:attrName>style.visibility</p:attrName>
                                        </p:attrNameLst>
                                      </p:cBhvr>
                                      <p:to>
                                        <p:strVal val="hidden"/>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childTnLst>
                                </p:cTn>
                              </p:par>
                            </p:childTnLst>
                          </p:cTn>
                        </p:par>
                        <p:par>
                          <p:cTn id="16" fill="hold">
                            <p:stCondLst>
                              <p:cond delay="1500"/>
                            </p:stCondLst>
                            <p:childTnLst>
                              <p:par>
                                <p:cTn id="17" presetID="35" presetClass="emph" presetSubtype="0" repeatCount="3000" fill="hold" grpId="1" nodeType="afterEffect">
                                  <p:stCondLst>
                                    <p:cond delay="0"/>
                                  </p:stCondLst>
                                  <p:childTnLst>
                                    <p:anim calcmode="discrete" valueType="str">
                                      <p:cBhvr>
                                        <p:cTn id="18" dur="1000" fill="hold"/>
                                        <p:tgtEl>
                                          <p:spTgt spid="81"/>
                                        </p:tgtEl>
                                        <p:attrNameLst>
                                          <p:attrName>style.visibility</p:attrName>
                                        </p:attrNameLst>
                                      </p:cBhvr>
                                      <p:tavLst>
                                        <p:tav tm="0">
                                          <p:val>
                                            <p:strVal val="hidden"/>
                                          </p:val>
                                        </p:tav>
                                        <p:tav tm="50000">
                                          <p:val>
                                            <p:strVal val="visible"/>
                                          </p:val>
                                        </p:tav>
                                      </p:tavLst>
                                    </p:anim>
                                  </p:childTnLst>
                                </p:cTn>
                              </p:par>
                            </p:childTnLst>
                          </p:cTn>
                        </p:par>
                        <p:par>
                          <p:cTn id="19" fill="hold">
                            <p:stCondLst>
                              <p:cond delay="2500"/>
                            </p:stCondLst>
                            <p:childTnLst>
                              <p:par>
                                <p:cTn id="20" presetID="1" presetClass="exit" presetSubtype="0" fill="hold" grpId="2" nodeType="afterEffect">
                                  <p:stCondLst>
                                    <p:cond delay="0"/>
                                  </p:stCondLst>
                                  <p:childTnLst>
                                    <p:set>
                                      <p:cBhvr>
                                        <p:cTn id="21" dur="1" fill="hold">
                                          <p:stCondLst>
                                            <p:cond delay="0"/>
                                          </p:stCondLst>
                                        </p:cTn>
                                        <p:tgtEl>
                                          <p:spTgt spid="8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par>
                          <p:cTn id="29" fill="hold">
                            <p:stCondLst>
                              <p:cond delay="0"/>
                            </p:stCondLst>
                            <p:childTnLst>
                              <p:par>
                                <p:cTn id="30" presetID="35" presetClass="emph" presetSubtype="0" repeatCount="3000" fill="hold" grpId="1" nodeType="afterEffect">
                                  <p:stCondLst>
                                    <p:cond delay="0"/>
                                  </p:stCondLst>
                                  <p:childTnLst>
                                    <p:anim calcmode="discrete" valueType="str">
                                      <p:cBhvr>
                                        <p:cTn id="31" dur="1000" fill="hold"/>
                                        <p:tgtEl>
                                          <p:spTgt spid="77"/>
                                        </p:tgtEl>
                                        <p:attrNameLst>
                                          <p:attrName>style.visibility</p:attrName>
                                        </p:attrNameLst>
                                      </p:cBhvr>
                                      <p:tavLst>
                                        <p:tav tm="0">
                                          <p:val>
                                            <p:strVal val="hidden"/>
                                          </p:val>
                                        </p:tav>
                                        <p:tav tm="50000">
                                          <p:val>
                                            <p:strVal val="visible"/>
                                          </p:val>
                                        </p:tav>
                                      </p:tavLst>
                                    </p:anim>
                                  </p:childTnLst>
                                </p:cTn>
                              </p:par>
                            </p:childTnLst>
                          </p:cTn>
                        </p:par>
                        <p:par>
                          <p:cTn id="32" fill="hold">
                            <p:stCondLst>
                              <p:cond delay="1000"/>
                            </p:stCondLst>
                            <p:childTnLst>
                              <p:par>
                                <p:cTn id="33" presetID="1" presetClass="exit" presetSubtype="0" fill="hold" grpId="2" nodeType="afterEffect">
                                  <p:stCondLst>
                                    <p:cond delay="0"/>
                                  </p:stCondLst>
                                  <p:childTnLst>
                                    <p:set>
                                      <p:cBhvr>
                                        <p:cTn id="34" dur="1" fill="hold">
                                          <p:stCondLst>
                                            <p:cond delay="0"/>
                                          </p:stCondLst>
                                        </p:cTn>
                                        <p:tgtEl>
                                          <p:spTgt spid="77"/>
                                        </p:tgtEl>
                                        <p:attrNameLst>
                                          <p:attrName>style.visibility</p:attrName>
                                        </p:attrNameLst>
                                      </p:cBhvr>
                                      <p:to>
                                        <p:strVal val="hidden"/>
                                      </p:to>
                                    </p:se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78"/>
                                        </p:tgtEl>
                                        <p:attrNameLst>
                                          <p:attrName>style.visibility</p:attrName>
                                        </p:attrNameLst>
                                      </p:cBhvr>
                                      <p:to>
                                        <p:strVal val="visible"/>
                                      </p:to>
                                    </p:set>
                                  </p:childTnLst>
                                </p:cTn>
                              </p:par>
                            </p:childTnLst>
                          </p:cTn>
                        </p:par>
                        <p:par>
                          <p:cTn id="38" fill="hold">
                            <p:stCondLst>
                              <p:cond delay="1000"/>
                            </p:stCondLst>
                            <p:childTnLst>
                              <p:par>
                                <p:cTn id="39" presetID="35" presetClass="emph" presetSubtype="0" repeatCount="3000" fill="hold" grpId="1" nodeType="afterEffect">
                                  <p:stCondLst>
                                    <p:cond delay="0"/>
                                  </p:stCondLst>
                                  <p:childTnLst>
                                    <p:anim calcmode="discrete" valueType="str">
                                      <p:cBhvr>
                                        <p:cTn id="40" dur="1000" fill="hold"/>
                                        <p:tgtEl>
                                          <p:spTgt spid="78"/>
                                        </p:tgtEl>
                                        <p:attrNameLst>
                                          <p:attrName>style.visibility</p:attrName>
                                        </p:attrNameLst>
                                      </p:cBhvr>
                                      <p:tavLst>
                                        <p:tav tm="0">
                                          <p:val>
                                            <p:strVal val="hidden"/>
                                          </p:val>
                                        </p:tav>
                                        <p:tav tm="50000">
                                          <p:val>
                                            <p:strVal val="visible"/>
                                          </p:val>
                                        </p:tav>
                                      </p:tavLst>
                                    </p:anim>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78"/>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500"/>
                                  </p:stCondLst>
                                  <p:childTnLst>
                                    <p:set>
                                      <p:cBhvr>
                                        <p:cTn id="4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77" grpId="2" animBg="1"/>
      <p:bldP spid="78" grpId="0" animBg="1"/>
      <p:bldP spid="78" grpId="1" animBg="1"/>
      <p:bldP spid="78" grpId="2" animBg="1"/>
      <p:bldP spid="79" grpId="0"/>
      <p:bldP spid="80" grpId="0" animBg="1"/>
      <p:bldP spid="80" grpId="1" animBg="1"/>
      <p:bldP spid="80" grpId="2" animBg="1"/>
      <p:bldP spid="81" grpId="0" animBg="1"/>
      <p:bldP spid="81" grpId="1" animBg="1"/>
      <p:bldP spid="81"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idx="4294967295"/>
          </p:nvPr>
        </p:nvSpPr>
        <p:spPr>
          <a:xfrm>
            <a:off x="328613" y="44450"/>
            <a:ext cx="9577387" cy="1063625"/>
          </a:xfrm>
          <a:solidFill>
            <a:srgbClr val="66FFFF"/>
          </a:solidFill>
          <a:ln>
            <a:solidFill>
              <a:schemeClr val="tx2"/>
            </a:solidFill>
            <a:miter lim="800000"/>
          </a:ln>
        </p:spPr>
        <p:txBody>
          <a:bodyPr/>
          <a:lstStyle/>
          <a:p>
            <a:pPr algn="ctr"/>
            <a:r>
              <a:rPr lang="zh-CN" altLang="en-US" sz="3200">
                <a:latin typeface="Times New Roman" panose="02020603050405020304" pitchFamily="18" charset="0"/>
                <a:cs typeface="Times New Roman" panose="02020603050405020304" pitchFamily="18" charset="0"/>
              </a:rPr>
              <a:t>因此 </a:t>
            </a:r>
            <a:r>
              <a:rPr lang="en-US" altLang="zh-CN" sz="3200">
                <a:latin typeface="Times New Roman" panose="02020603050405020304" pitchFamily="18" charset="0"/>
                <a:cs typeface="Times New Roman" panose="02020603050405020304" pitchFamily="18" charset="0"/>
              </a:rPr>
              <a:t>H</a:t>
            </a:r>
            <a:r>
              <a:rPr lang="en-US" altLang="zh-CN" sz="3200" baseline="-25000">
                <a:latin typeface="Times New Roman" panose="02020603050405020304" pitchFamily="18" charset="0"/>
                <a:cs typeface="Times New Roman" panose="02020603050405020304" pitchFamily="18" charset="0"/>
              </a:rPr>
              <a:t>1 </a:t>
            </a:r>
            <a:r>
              <a:rPr lang="zh-CN" altLang="en-US" sz="3200">
                <a:latin typeface="Times New Roman" panose="02020603050405020304" pitchFamily="18" charset="0"/>
                <a:cs typeface="Times New Roman" panose="02020603050405020304" pitchFamily="18" charset="0"/>
              </a:rPr>
              <a:t>必须把分组传送到路由器 </a:t>
            </a:r>
            <a:r>
              <a:rPr lang="en-US" altLang="zh-CN" sz="3200">
                <a:latin typeface="Times New Roman" panose="02020603050405020304" pitchFamily="18" charset="0"/>
                <a:cs typeface="Times New Roman" panose="02020603050405020304" pitchFamily="18" charset="0"/>
              </a:rPr>
              <a:t>R</a:t>
            </a:r>
            <a:r>
              <a:rPr lang="en-US" altLang="zh-CN" sz="3200" baseline="-25000">
                <a:latin typeface="Times New Roman" panose="02020603050405020304" pitchFamily="18" charset="0"/>
                <a:cs typeface="Times New Roman" panose="02020603050405020304" pitchFamily="18" charset="0"/>
              </a:rPr>
              <a:t>1</a:t>
            </a:r>
            <a:br>
              <a:rPr lang="en-US" altLang="zh-CN" sz="3200">
                <a:latin typeface="Times New Roman" panose="02020603050405020304" pitchFamily="18" charset="0"/>
                <a:cs typeface="Times New Roman" panose="02020603050405020304" pitchFamily="18" charset="0"/>
              </a:rPr>
            </a:br>
            <a:r>
              <a:rPr lang="zh-CN" altLang="en-US" sz="3200">
                <a:latin typeface="Times New Roman" panose="02020603050405020304" pitchFamily="18" charset="0"/>
                <a:cs typeface="Times New Roman" panose="02020603050405020304" pitchFamily="18" charset="0"/>
              </a:rPr>
              <a:t>然后逐项查找路由表</a:t>
            </a:r>
            <a:endParaRPr lang="zh-CN" altLang="en-US" sz="3200">
              <a:latin typeface="Times New Roman" panose="02020603050405020304" pitchFamily="18" charset="0"/>
              <a:cs typeface="Times New Roman" panose="02020603050405020304" pitchFamily="18" charset="0"/>
            </a:endParaRPr>
          </a:p>
        </p:txBody>
      </p:sp>
      <p:graphicFrame>
        <p:nvGraphicFramePr>
          <p:cNvPr id="55" name="Group 5"/>
          <p:cNvGraphicFramePr>
            <a:graphicFrameLocks noGrp="1"/>
          </p:cNvGraphicFramePr>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rPr>
                        <a:t>目的网络地址</a:t>
                      </a:r>
                      <a:endPar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rPr>
                        <a:t>子网掩码</a:t>
                      </a:r>
                      <a:endPar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rPr>
                        <a:t>下一跳</a:t>
                      </a:r>
                      <a:endPar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128.30.33.0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128.30.33.128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128.30.36.0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接口 </a:t>
                      </a: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0</a:t>
                      </a:r>
                      <a:endPar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接口 </a:t>
                      </a: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R</a:t>
                      </a:r>
                      <a:r>
                        <a:rPr kumimoji="0" lang="en-US" altLang="zh-CN" sz="1800" b="1" i="0" u="none" strike="noStrike" cap="none" normalizeH="0" baseline="-2500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a:t>
                      </a:r>
                      <a:endParaRPr kumimoji="0" lang="en-US" altLang="zh-CN" sz="1800" b="1" i="0" u="none" strike="noStrike" cap="none" normalizeH="0" baseline="-2500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pSp>
        <p:nvGrpSpPr>
          <p:cNvPr id="2" name="组合 1"/>
          <p:cNvGrpSpPr/>
          <p:nvPr/>
        </p:nvGrpSpPr>
        <p:grpSpPr>
          <a:xfrm>
            <a:off x="227498" y="1628775"/>
            <a:ext cx="9178563" cy="4867137"/>
            <a:chOff x="227498" y="1628775"/>
            <a:chExt cx="9178563" cy="4867137"/>
          </a:xfrm>
        </p:grpSpPr>
        <p:sp>
          <p:nvSpPr>
            <p:cNvPr id="53" name="Freeform 2"/>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 name="Line 19"/>
            <p:cNvSpPr>
              <a:spLocks noChangeShapeType="1"/>
            </p:cNvSpPr>
            <p:nvPr/>
          </p:nvSpPr>
          <p:spPr bwMode="auto">
            <a:xfrm>
              <a:off x="2894930" y="3105151"/>
              <a:ext cx="1719"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7" name="Line 20"/>
            <p:cNvSpPr>
              <a:spLocks noChangeShapeType="1"/>
            </p:cNvSpPr>
            <p:nvPr/>
          </p:nvSpPr>
          <p:spPr bwMode="auto">
            <a:xfrm>
              <a:off x="502699" y="3087688"/>
              <a:ext cx="1720"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8" name="Line 21"/>
            <p:cNvSpPr>
              <a:spLocks noChangeShapeType="1"/>
            </p:cNvSpPr>
            <p:nvPr/>
          </p:nvSpPr>
          <p:spPr bwMode="auto">
            <a:xfrm flipV="1">
              <a:off x="267088" y="3105151"/>
              <a:ext cx="4380309" cy="31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9" name="Line 22"/>
            <p:cNvSpPr>
              <a:spLocks noChangeShapeType="1"/>
            </p:cNvSpPr>
            <p:nvPr/>
          </p:nvSpPr>
          <p:spPr bwMode="auto">
            <a:xfrm>
              <a:off x="1204374" y="2535238"/>
              <a:ext cx="1720"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60" name="Picture 2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源主机</a:t>
              </a:r>
              <a:endPar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 name="Line 27"/>
            <p:cNvSpPr>
              <a:spLocks noChangeShapeType="1"/>
            </p:cNvSpPr>
            <p:nvPr/>
          </p:nvSpPr>
          <p:spPr bwMode="auto">
            <a:xfrm>
              <a:off x="1926686" y="5011738"/>
              <a:ext cx="1720" cy="7032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4" name="Line 28"/>
            <p:cNvSpPr>
              <a:spLocks noChangeShapeType="1"/>
            </p:cNvSpPr>
            <p:nvPr/>
          </p:nvSpPr>
          <p:spPr bwMode="auto">
            <a:xfrm>
              <a:off x="6831532" y="4400551"/>
              <a:ext cx="1720"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 name="Line 29"/>
            <p:cNvSpPr>
              <a:spLocks noChangeShapeType="1"/>
            </p:cNvSpPr>
            <p:nvPr/>
          </p:nvSpPr>
          <p:spPr bwMode="auto">
            <a:xfrm>
              <a:off x="1065072" y="5708651"/>
              <a:ext cx="1719"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6" name="Line 30"/>
            <p:cNvSpPr>
              <a:spLocks noChangeShapeType="1"/>
            </p:cNvSpPr>
            <p:nvPr/>
          </p:nvSpPr>
          <p:spPr bwMode="auto">
            <a:xfrm>
              <a:off x="1926686" y="4400551"/>
              <a:ext cx="1720"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7" name="Line 31"/>
            <p:cNvSpPr>
              <a:spLocks noChangeShapeType="1"/>
            </p:cNvSpPr>
            <p:nvPr/>
          </p:nvSpPr>
          <p:spPr bwMode="auto">
            <a:xfrm>
              <a:off x="2901809" y="3676651"/>
              <a:ext cx="1719"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68"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0" name="Group 34"/>
            <p:cNvGrpSpPr/>
            <p:nvPr/>
          </p:nvGrpSpPr>
          <p:grpSpPr bwMode="auto">
            <a:xfrm>
              <a:off x="2619763" y="3459164"/>
              <a:ext cx="663840" cy="460375"/>
              <a:chOff x="864" y="1824"/>
              <a:chExt cx="432" cy="288"/>
            </a:xfrm>
          </p:grpSpPr>
          <p:pic>
            <p:nvPicPr>
              <p:cNvPr id="71"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2"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7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Line 38"/>
            <p:cNvSpPr>
              <a:spLocks noChangeShapeType="1"/>
            </p:cNvSpPr>
            <p:nvPr/>
          </p:nvSpPr>
          <p:spPr bwMode="auto">
            <a:xfrm>
              <a:off x="1175138" y="4379914"/>
              <a:ext cx="7527528" cy="15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5" name="Line 39"/>
            <p:cNvSpPr>
              <a:spLocks noChangeShapeType="1"/>
            </p:cNvSpPr>
            <p:nvPr/>
          </p:nvSpPr>
          <p:spPr bwMode="auto">
            <a:xfrm>
              <a:off x="726272" y="5729289"/>
              <a:ext cx="8488892" cy="15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6"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128.30.33.130</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7" name="Group 41"/>
            <p:cNvGrpSpPr/>
            <p:nvPr/>
          </p:nvGrpSpPr>
          <p:grpSpPr bwMode="auto">
            <a:xfrm>
              <a:off x="3319718" y="1628775"/>
              <a:ext cx="5945319" cy="2278063"/>
              <a:chOff x="1836" y="1026"/>
              <a:chExt cx="3457" cy="1435"/>
            </a:xfrm>
          </p:grpSpPr>
          <p:sp>
            <p:nvSpPr>
              <p:cNvPr id="78"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1</a:t>
                </a:r>
                <a:r>
                  <a:rPr kumimoji="1" lang="en-US" altLang="zh-CN" sz="20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的路由表（未给出默认路由器）</a:t>
                </a:r>
                <a:endParaRPr kumimoji="1" lang="zh-CN" altLang="en-US" sz="20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18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80"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 name="Line 45"/>
            <p:cNvSpPr>
              <a:spLocks noChangeShapeType="1"/>
            </p:cNvSpPr>
            <p:nvPr/>
          </p:nvSpPr>
          <p:spPr bwMode="auto">
            <a:xfrm>
              <a:off x="4516693" y="4400551"/>
              <a:ext cx="1720"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82" name="Group 46"/>
            <p:cNvGrpSpPr/>
            <p:nvPr/>
          </p:nvGrpSpPr>
          <p:grpSpPr bwMode="auto">
            <a:xfrm>
              <a:off x="1644641" y="4843464"/>
              <a:ext cx="663840" cy="460375"/>
              <a:chOff x="864" y="1824"/>
              <a:chExt cx="432" cy="288"/>
            </a:xfrm>
          </p:grpSpPr>
          <p:pic>
            <p:nvPicPr>
              <p:cNvPr id="83" name="Picture 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4"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85"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 name="Line 50"/>
            <p:cNvSpPr>
              <a:spLocks noChangeShapeType="1"/>
            </p:cNvSpPr>
            <p:nvPr/>
          </p:nvSpPr>
          <p:spPr bwMode="auto">
            <a:xfrm>
              <a:off x="2564730" y="5707063"/>
              <a:ext cx="1719"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87"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：网络地址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128.30.33.128</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255.255.255.128</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9"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目的主机 </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0"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128.30.33.138</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1"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3"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128.30.33.129</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94"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 name="Text Box 59"/>
            <p:cNvSpPr txBox="1">
              <a:spLocks noChangeArrowheads="1"/>
            </p:cNvSpPr>
            <p:nvPr/>
          </p:nvSpPr>
          <p:spPr bwMode="auto">
            <a:xfrm>
              <a:off x="1995478" y="5984876"/>
              <a:ext cx="43633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1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6"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128.30.36.2</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7"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：网络地址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128.30.36.0</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255.255.255.0</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128.30.36.12</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9" name="Line 64"/>
            <p:cNvSpPr>
              <a:spLocks noChangeShapeType="1"/>
            </p:cNvSpPr>
            <p:nvPr/>
          </p:nvSpPr>
          <p:spPr bwMode="auto">
            <a:xfrm>
              <a:off x="1214692" y="2636838"/>
              <a:ext cx="3276204" cy="2305050"/>
            </a:xfrm>
            <a:prstGeom prst="line">
              <a:avLst/>
            </a:prstGeom>
            <a:noFill/>
            <a:ln w="76200">
              <a:solidFill>
                <a:srgbClr val="FF0000">
                  <a:alpha val="80000"/>
                </a:srgb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0" name="Text Box 26"/>
            <p:cNvSpPr txBox="1">
              <a:spLocks noChangeArrowheads="1"/>
            </p:cNvSpPr>
            <p:nvPr/>
          </p:nvSpPr>
          <p:spPr bwMode="auto">
            <a:xfrm>
              <a:off x="746909" y="2189164"/>
              <a:ext cx="378526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网络地址 </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128.30.33.0</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255.255.255.128</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1"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16159" name="AutoShape 63"/>
          <p:cNvSpPr>
            <a:spLocks noChangeArrowheads="1"/>
          </p:cNvSpPr>
          <p:nvPr/>
        </p:nvSpPr>
        <p:spPr bwMode="auto">
          <a:xfrm>
            <a:off x="4088904" y="2420938"/>
            <a:ext cx="624285" cy="215900"/>
          </a:xfrm>
          <a:prstGeom prst="rightArrow">
            <a:avLst>
              <a:gd name="adj1" fmla="val 50000"/>
              <a:gd name="adj2" fmla="val 66728"/>
            </a:avLst>
          </a:prstGeom>
          <a:solidFill>
            <a:schemeClr val="accent1"/>
          </a:solidFill>
          <a:ln w="9525">
            <a:solidFill>
              <a:schemeClr val="tx2"/>
            </a:solidFill>
            <a:miter lim="800000"/>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16160" name="AutoShape 64"/>
          <p:cNvSpPr>
            <a:spLocks noChangeArrowheads="1"/>
          </p:cNvSpPr>
          <p:nvPr/>
        </p:nvSpPr>
        <p:spPr bwMode="auto">
          <a:xfrm>
            <a:off x="4088904" y="2725738"/>
            <a:ext cx="624285" cy="215900"/>
          </a:xfrm>
          <a:prstGeom prst="rightArrow">
            <a:avLst>
              <a:gd name="adj1" fmla="val 50000"/>
              <a:gd name="adj2" fmla="val 66728"/>
            </a:avLst>
          </a:prstGeom>
          <a:solidFill>
            <a:schemeClr val="accent1"/>
          </a:solidFill>
          <a:ln w="9525">
            <a:solidFill>
              <a:schemeClr val="tx2"/>
            </a:solidFill>
            <a:miter lim="800000"/>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16161" name="AutoShape 65"/>
          <p:cNvSpPr>
            <a:spLocks noChangeArrowheads="1"/>
          </p:cNvSpPr>
          <p:nvPr/>
        </p:nvSpPr>
        <p:spPr bwMode="auto">
          <a:xfrm>
            <a:off x="4088904" y="3032125"/>
            <a:ext cx="624285" cy="215900"/>
          </a:xfrm>
          <a:prstGeom prst="rightArrow">
            <a:avLst>
              <a:gd name="adj1" fmla="val 50000"/>
              <a:gd name="adj2" fmla="val 66728"/>
            </a:avLst>
          </a:prstGeom>
          <a:solidFill>
            <a:schemeClr val="accent1"/>
          </a:solidFill>
          <a:ln w="9525">
            <a:solidFill>
              <a:schemeClr val="tx2"/>
            </a:solidFill>
            <a:miter lim="800000"/>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159"/>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1" nodeType="afterEffect">
                                  <p:stCondLst>
                                    <p:cond delay="1000"/>
                                  </p:stCondLst>
                                  <p:childTnLst>
                                    <p:set>
                                      <p:cBhvr>
                                        <p:cTn id="9" dur="1" fill="hold">
                                          <p:stCondLst>
                                            <p:cond delay="0"/>
                                          </p:stCondLst>
                                        </p:cTn>
                                        <p:tgtEl>
                                          <p:spTgt spid="516159"/>
                                        </p:tgtEl>
                                        <p:attrNameLst>
                                          <p:attrName>style.visibility</p:attrName>
                                        </p:attrNameLst>
                                      </p:cBhvr>
                                      <p:to>
                                        <p:strVal val="hidden"/>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16160"/>
                                        </p:tgtEl>
                                        <p:attrNameLst>
                                          <p:attrName>style.visibility</p:attrName>
                                        </p:attrNameLst>
                                      </p:cBhvr>
                                      <p:to>
                                        <p:strVal val="visible"/>
                                      </p:to>
                                    </p:set>
                                  </p:childTnLst>
                                </p:cTn>
                              </p:par>
                            </p:childTnLst>
                          </p:cTn>
                        </p:par>
                        <p:par>
                          <p:cTn id="13" fill="hold">
                            <p:stCondLst>
                              <p:cond delay="1000"/>
                            </p:stCondLst>
                            <p:childTnLst>
                              <p:par>
                                <p:cTn id="14" presetID="1" presetClass="exit" presetSubtype="0" fill="hold" grpId="1" nodeType="afterEffect">
                                  <p:stCondLst>
                                    <p:cond delay="1000"/>
                                  </p:stCondLst>
                                  <p:childTnLst>
                                    <p:set>
                                      <p:cBhvr>
                                        <p:cTn id="15" dur="1" fill="hold">
                                          <p:stCondLst>
                                            <p:cond delay="0"/>
                                          </p:stCondLst>
                                        </p:cTn>
                                        <p:tgtEl>
                                          <p:spTgt spid="516160"/>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516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59" grpId="0" animBg="1"/>
      <p:bldP spid="516159" grpId="1" animBg="1"/>
      <p:bldP spid="516160" grpId="0" animBg="1"/>
      <p:bldP spid="516160" grpId="1" animBg="1"/>
      <p:bldP spid="51616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a:xfrm>
            <a:off x="336550" y="44450"/>
            <a:ext cx="9569450" cy="992188"/>
          </a:xfrm>
          <a:solidFill>
            <a:srgbClr val="66FFFF"/>
          </a:solidFill>
          <a:ln>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3200" dirty="0">
                <a:latin typeface="Times New Roman" panose="02020603050405020304" pitchFamily="18" charset="0"/>
                <a:cs typeface="Times New Roman" panose="02020603050405020304" pitchFamily="18" charset="0"/>
              </a:rPr>
              <a:t>路由器 </a:t>
            </a:r>
            <a:r>
              <a:rPr lang="en-US" altLang="zh-CN" sz="3200" dirty="0">
                <a:latin typeface="Times New Roman" panose="02020603050405020304" pitchFamily="18" charset="0"/>
                <a:cs typeface="Times New Roman" panose="02020603050405020304" pitchFamily="18" charset="0"/>
              </a:rPr>
              <a:t>R</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收到分组后就用路由表中第 </a:t>
            </a:r>
            <a:r>
              <a:rPr lang="en-US" altLang="zh-CN" sz="3200" dirty="0">
                <a:latin typeface="Times New Roman" panose="02020603050405020304" pitchFamily="18" charset="0"/>
                <a:cs typeface="Times New Roman" panose="02020603050405020304" pitchFamily="18" charset="0"/>
              </a:rPr>
              <a:t>1 </a:t>
            </a:r>
            <a:r>
              <a:rPr lang="zh-CN" altLang="en-US" sz="3200" dirty="0">
                <a:latin typeface="Times New Roman" panose="02020603050405020304" pitchFamily="18" charset="0"/>
                <a:cs typeface="Times New Roman" panose="02020603050405020304" pitchFamily="18" charset="0"/>
              </a:rPr>
              <a:t>个项目的</a:t>
            </a:r>
            <a:br>
              <a:rPr lang="zh-CN" altLang="en-US" sz="3200" dirty="0">
                <a:latin typeface="Times New Roman" panose="02020603050405020304" pitchFamily="18" charset="0"/>
                <a:cs typeface="Times New Roman" panose="02020603050405020304" pitchFamily="18" charset="0"/>
              </a:rPr>
            </a:br>
            <a:r>
              <a:rPr lang="zh-CN" altLang="en-US" sz="3200" dirty="0">
                <a:latin typeface="Times New Roman" panose="02020603050405020304" pitchFamily="18" charset="0"/>
                <a:cs typeface="Times New Roman" panose="02020603050405020304" pitchFamily="18" charset="0"/>
              </a:rPr>
              <a:t>子网掩码和 </a:t>
            </a:r>
            <a:r>
              <a:rPr lang="en-US" altLang="zh-CN" sz="3200" dirty="0">
                <a:latin typeface="Times New Roman" panose="02020603050405020304" pitchFamily="18" charset="0"/>
                <a:cs typeface="Times New Roman" panose="02020603050405020304" pitchFamily="18" charset="0"/>
              </a:rPr>
              <a:t>128.30.33.138 </a:t>
            </a:r>
            <a:r>
              <a:rPr lang="zh-CN" altLang="en-US" sz="3200" dirty="0">
                <a:latin typeface="Times New Roman" panose="02020603050405020304" pitchFamily="18" charset="0"/>
                <a:cs typeface="Times New Roman" panose="02020603050405020304" pitchFamily="18" charset="0"/>
              </a:rPr>
              <a:t>逐比特 </a:t>
            </a:r>
            <a:r>
              <a:rPr lang="en-US" altLang="zh-CN" sz="3200" dirty="0">
                <a:latin typeface="Times New Roman" panose="02020603050405020304" pitchFamily="18" charset="0"/>
                <a:cs typeface="Times New Roman" panose="02020603050405020304" pitchFamily="18" charset="0"/>
              </a:rPr>
              <a:t>AND </a:t>
            </a:r>
            <a:r>
              <a:rPr lang="zh-CN" altLang="en-US" sz="3200" dirty="0">
                <a:latin typeface="Times New Roman" panose="02020603050405020304" pitchFamily="18" charset="0"/>
                <a:cs typeface="Times New Roman" panose="02020603050405020304" pitchFamily="18" charset="0"/>
              </a:rPr>
              <a:t>操作 </a:t>
            </a:r>
            <a:endParaRPr lang="zh-CN" altLang="en-US" sz="3200" dirty="0">
              <a:latin typeface="Times New Roman" panose="02020603050405020304" pitchFamily="18" charset="0"/>
              <a:cs typeface="Times New Roman" panose="02020603050405020304" pitchFamily="18" charset="0"/>
            </a:endParaRPr>
          </a:p>
        </p:txBody>
      </p:sp>
      <p:sp>
        <p:nvSpPr>
          <p:cNvPr id="517184" name="Rectangle 64"/>
          <p:cNvSpPr>
            <a:spLocks noChangeArrowheads="1"/>
          </p:cNvSpPr>
          <p:nvPr/>
        </p:nvSpPr>
        <p:spPr bwMode="auto">
          <a:xfrm>
            <a:off x="513150" y="1195983"/>
            <a:ext cx="8112258" cy="504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800" b="1" baseline="-25000"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收到的分组的目的 </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地址：</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128.30.33.138</a:t>
            </a:r>
            <a:endPar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64" name="Group 5"/>
          <p:cNvGraphicFramePr>
            <a:graphicFrameLocks noGrp="1"/>
          </p:cNvGraphicFramePr>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rPr>
                        <a:t>目的网络地址</a:t>
                      </a:r>
                      <a:endPar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rPr>
                        <a:t>子网掩码</a:t>
                      </a:r>
                      <a:endPar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rPr>
                        <a:t>下一跳</a:t>
                      </a:r>
                      <a:endPar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128.30.33.0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128.30.33.128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128.30.36.0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接口 </a:t>
                      </a: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0</a:t>
                      </a:r>
                      <a:endPar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接口 </a:t>
                      </a: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R</a:t>
                      </a:r>
                      <a:r>
                        <a:rPr kumimoji="0" lang="en-US" altLang="zh-CN" sz="1800" b="1" i="0" u="none" strike="noStrike" cap="none" normalizeH="0" baseline="-2500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a:t>
                      </a:r>
                      <a:endParaRPr kumimoji="0" lang="en-US" altLang="zh-CN" sz="1800" b="1" i="0" u="none" strike="noStrike" cap="none" normalizeH="0" baseline="-2500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pSp>
        <p:nvGrpSpPr>
          <p:cNvPr id="86" name="Group 41"/>
          <p:cNvGrpSpPr/>
          <p:nvPr/>
        </p:nvGrpSpPr>
        <p:grpSpPr bwMode="auto">
          <a:xfrm>
            <a:off x="3319718" y="1628775"/>
            <a:ext cx="5945319" cy="2278063"/>
            <a:chOff x="1836" y="1026"/>
            <a:chExt cx="3457" cy="1435"/>
          </a:xfrm>
        </p:grpSpPr>
        <p:sp>
          <p:nvSpPr>
            <p:cNvPr id="87"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1</a:t>
              </a:r>
              <a:r>
                <a:rPr kumimoji="1" lang="en-US" altLang="zh-CN" sz="20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的路由表（未给出默认路由器）</a:t>
              </a:r>
              <a:endParaRPr kumimoji="1" lang="zh-CN" altLang="en-US" sz="20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18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 name="组合 1"/>
          <p:cNvGrpSpPr/>
          <p:nvPr/>
        </p:nvGrpSpPr>
        <p:grpSpPr>
          <a:xfrm>
            <a:off x="227498" y="1922463"/>
            <a:ext cx="9178563" cy="4573449"/>
            <a:chOff x="227498" y="1922463"/>
            <a:chExt cx="9178563" cy="4573449"/>
          </a:xfrm>
        </p:grpSpPr>
        <p:sp>
          <p:nvSpPr>
            <p:cNvPr id="62" name="Freeform 2"/>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 name="Line 19"/>
            <p:cNvSpPr>
              <a:spLocks noChangeShapeType="1"/>
            </p:cNvSpPr>
            <p:nvPr/>
          </p:nvSpPr>
          <p:spPr bwMode="auto">
            <a:xfrm>
              <a:off x="2894930" y="3105151"/>
              <a:ext cx="1719"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6" name="Line 20"/>
            <p:cNvSpPr>
              <a:spLocks noChangeShapeType="1"/>
            </p:cNvSpPr>
            <p:nvPr/>
          </p:nvSpPr>
          <p:spPr bwMode="auto">
            <a:xfrm>
              <a:off x="502699" y="3087688"/>
              <a:ext cx="1720"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7" name="Line 21"/>
            <p:cNvSpPr>
              <a:spLocks noChangeShapeType="1"/>
            </p:cNvSpPr>
            <p:nvPr/>
          </p:nvSpPr>
          <p:spPr bwMode="auto">
            <a:xfrm flipV="1">
              <a:off x="267088" y="3105151"/>
              <a:ext cx="4380309" cy="31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8" name="Line 22"/>
            <p:cNvSpPr>
              <a:spLocks noChangeShapeType="1"/>
            </p:cNvSpPr>
            <p:nvPr/>
          </p:nvSpPr>
          <p:spPr bwMode="auto">
            <a:xfrm>
              <a:off x="1204374" y="2535238"/>
              <a:ext cx="1720"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69" name="Picture 2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源主机</a:t>
              </a:r>
              <a:endPar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 name="Line 27"/>
            <p:cNvSpPr>
              <a:spLocks noChangeShapeType="1"/>
            </p:cNvSpPr>
            <p:nvPr/>
          </p:nvSpPr>
          <p:spPr bwMode="auto">
            <a:xfrm>
              <a:off x="1926686" y="5011738"/>
              <a:ext cx="1720" cy="7032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3" name="Line 28"/>
            <p:cNvSpPr>
              <a:spLocks noChangeShapeType="1"/>
            </p:cNvSpPr>
            <p:nvPr/>
          </p:nvSpPr>
          <p:spPr bwMode="auto">
            <a:xfrm>
              <a:off x="6831532" y="4400551"/>
              <a:ext cx="1720"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4" name="Line 29"/>
            <p:cNvSpPr>
              <a:spLocks noChangeShapeType="1"/>
            </p:cNvSpPr>
            <p:nvPr/>
          </p:nvSpPr>
          <p:spPr bwMode="auto">
            <a:xfrm>
              <a:off x="1065072" y="5708651"/>
              <a:ext cx="1719"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5" name="Line 30"/>
            <p:cNvSpPr>
              <a:spLocks noChangeShapeType="1"/>
            </p:cNvSpPr>
            <p:nvPr/>
          </p:nvSpPr>
          <p:spPr bwMode="auto">
            <a:xfrm>
              <a:off x="1926686" y="4400551"/>
              <a:ext cx="1720"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6" name="Line 31"/>
            <p:cNvSpPr>
              <a:spLocks noChangeShapeType="1"/>
            </p:cNvSpPr>
            <p:nvPr/>
          </p:nvSpPr>
          <p:spPr bwMode="auto">
            <a:xfrm>
              <a:off x="2901809" y="3676651"/>
              <a:ext cx="1719"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77"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9" name="Group 34"/>
            <p:cNvGrpSpPr/>
            <p:nvPr/>
          </p:nvGrpSpPr>
          <p:grpSpPr bwMode="auto">
            <a:xfrm>
              <a:off x="2619763" y="3459164"/>
              <a:ext cx="663840" cy="460375"/>
              <a:chOff x="864" y="1824"/>
              <a:chExt cx="432" cy="288"/>
            </a:xfrm>
          </p:grpSpPr>
          <p:pic>
            <p:nvPicPr>
              <p:cNvPr id="80"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1"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82"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Line 38"/>
            <p:cNvSpPr>
              <a:spLocks noChangeShapeType="1"/>
            </p:cNvSpPr>
            <p:nvPr/>
          </p:nvSpPr>
          <p:spPr bwMode="auto">
            <a:xfrm>
              <a:off x="1175138" y="4379914"/>
              <a:ext cx="7527528" cy="15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84" name="Line 39"/>
            <p:cNvSpPr>
              <a:spLocks noChangeShapeType="1"/>
            </p:cNvSpPr>
            <p:nvPr/>
          </p:nvSpPr>
          <p:spPr bwMode="auto">
            <a:xfrm>
              <a:off x="726272" y="5729289"/>
              <a:ext cx="8488892" cy="15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85"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128.30.33.130</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9"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0" name="Line 45"/>
            <p:cNvSpPr>
              <a:spLocks noChangeShapeType="1"/>
            </p:cNvSpPr>
            <p:nvPr/>
          </p:nvSpPr>
          <p:spPr bwMode="auto">
            <a:xfrm>
              <a:off x="4516693" y="4400551"/>
              <a:ext cx="1720"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91" name="Group 46"/>
            <p:cNvGrpSpPr/>
            <p:nvPr/>
          </p:nvGrpSpPr>
          <p:grpSpPr bwMode="auto">
            <a:xfrm>
              <a:off x="1644641" y="4843464"/>
              <a:ext cx="663840" cy="460375"/>
              <a:chOff x="864" y="1824"/>
              <a:chExt cx="432" cy="288"/>
            </a:xfrm>
          </p:grpSpPr>
          <p:pic>
            <p:nvPicPr>
              <p:cNvPr id="92" name="Picture 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3"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94"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5" name="Line 50"/>
            <p:cNvSpPr>
              <a:spLocks noChangeShapeType="1"/>
            </p:cNvSpPr>
            <p:nvPr/>
          </p:nvSpPr>
          <p:spPr bwMode="auto">
            <a:xfrm>
              <a:off x="2564730" y="5707063"/>
              <a:ext cx="1719"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96"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：网络地址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128.30.33.128</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255.255.255.128</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目的主机 </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9"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128.30.33.138</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0"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1"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128.30.33.129</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103"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Text Box 59"/>
            <p:cNvSpPr txBox="1">
              <a:spLocks noChangeArrowheads="1"/>
            </p:cNvSpPr>
            <p:nvPr/>
          </p:nvSpPr>
          <p:spPr bwMode="auto">
            <a:xfrm>
              <a:off x="1995478" y="5984876"/>
              <a:ext cx="43633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1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5"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128.30.36.2</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6"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：网络地址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128.30.36.0</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255.255.255.0</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7"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128.30.36.12</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8"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09" name="AutoShape 65"/>
          <p:cNvSpPr>
            <a:spLocks noChangeArrowheads="1"/>
          </p:cNvSpPr>
          <p:nvPr/>
        </p:nvSpPr>
        <p:spPr bwMode="auto">
          <a:xfrm>
            <a:off x="4088904" y="2450868"/>
            <a:ext cx="624285" cy="215900"/>
          </a:xfrm>
          <a:prstGeom prst="rightArrow">
            <a:avLst>
              <a:gd name="adj1" fmla="val 50000"/>
              <a:gd name="adj2" fmla="val 66728"/>
            </a:avLst>
          </a:prstGeom>
          <a:solidFill>
            <a:schemeClr val="accent1"/>
          </a:solidFill>
          <a:ln w="9525">
            <a:solidFill>
              <a:schemeClr val="tx2"/>
            </a:solidFill>
            <a:miter lim="800000"/>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17188" name="AutoShape 68"/>
          <p:cNvSpPr>
            <a:spLocks noChangeArrowheads="1"/>
          </p:cNvSpPr>
          <p:nvPr/>
        </p:nvSpPr>
        <p:spPr bwMode="auto">
          <a:xfrm rot="20264100">
            <a:off x="2459489" y="1522112"/>
            <a:ext cx="158944" cy="2053478"/>
          </a:xfrm>
          <a:prstGeom prst="downArrow">
            <a:avLst>
              <a:gd name="adj1" fmla="val 50000"/>
              <a:gd name="adj2" fmla="val 179028"/>
            </a:avLst>
          </a:prstGeom>
          <a:solidFill>
            <a:schemeClr val="accent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12" name="Group 65"/>
          <p:cNvGrpSpPr/>
          <p:nvPr/>
        </p:nvGrpSpPr>
        <p:grpSpPr bwMode="auto">
          <a:xfrm>
            <a:off x="5385048" y="1654175"/>
            <a:ext cx="3240360" cy="1054100"/>
            <a:chOff x="3247" y="1042"/>
            <a:chExt cx="1765" cy="664"/>
          </a:xfrm>
        </p:grpSpPr>
        <p:sp>
          <p:nvSpPr>
            <p:cNvPr id="113" name="Line 66"/>
            <p:cNvSpPr>
              <a:spLocks noChangeShapeType="1"/>
            </p:cNvSpPr>
            <p:nvPr/>
          </p:nvSpPr>
          <p:spPr bwMode="auto">
            <a:xfrm>
              <a:off x="3878" y="1706"/>
              <a:ext cx="1134" cy="0"/>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 name="Line 67"/>
            <p:cNvSpPr>
              <a:spLocks noChangeShapeType="1"/>
            </p:cNvSpPr>
            <p:nvPr/>
          </p:nvSpPr>
          <p:spPr bwMode="auto">
            <a:xfrm flipV="1">
              <a:off x="3247" y="1042"/>
              <a:ext cx="1428" cy="0"/>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183" name="Rectangle 63"/>
          <p:cNvSpPr>
            <a:spLocks noChangeArrowheads="1"/>
          </p:cNvSpPr>
          <p:nvPr/>
        </p:nvSpPr>
        <p:spPr bwMode="auto">
          <a:xfrm>
            <a:off x="204292" y="5301208"/>
            <a:ext cx="9645252" cy="15573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pP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255.255.255.128 </a:t>
            </a:r>
            <a:r>
              <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AND</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128.30.33.138 = 128.30.33.128</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不匹配</a:t>
            </a:r>
            <a:r>
              <a:rPr lang="en-US" altLang="zh-CN"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（因为</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128.30.33.128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与路由表中的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128.30.33.0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不一致）</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7193" name="Line 73"/>
          <p:cNvSpPr>
            <a:spLocks noChangeShapeType="1"/>
          </p:cNvSpPr>
          <p:nvPr/>
        </p:nvSpPr>
        <p:spPr bwMode="auto">
          <a:xfrm>
            <a:off x="5961112" y="2749550"/>
            <a:ext cx="1908655" cy="2849007"/>
          </a:xfrm>
          <a:prstGeom prst="line">
            <a:avLst/>
          </a:prstGeom>
          <a:noFill/>
          <a:ln w="762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190" name="Group 70"/>
          <p:cNvGrpSpPr/>
          <p:nvPr/>
        </p:nvGrpSpPr>
        <p:grpSpPr bwMode="auto">
          <a:xfrm>
            <a:off x="4799604" y="2698750"/>
            <a:ext cx="3804134" cy="3157538"/>
            <a:chOff x="2809" y="1700"/>
            <a:chExt cx="2374" cy="1989"/>
          </a:xfrm>
        </p:grpSpPr>
        <p:sp>
          <p:nvSpPr>
            <p:cNvPr id="517191" name="Line 71"/>
            <p:cNvSpPr>
              <a:spLocks noChangeShapeType="1"/>
            </p:cNvSpPr>
            <p:nvPr/>
          </p:nvSpPr>
          <p:spPr bwMode="auto">
            <a:xfrm>
              <a:off x="2809" y="1700"/>
              <a:ext cx="867" cy="0"/>
            </a:xfrm>
            <a:prstGeom prst="line">
              <a:avLst/>
            </a:prstGeom>
            <a:noFill/>
            <a:ln w="762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92" name="Line 72"/>
            <p:cNvSpPr>
              <a:spLocks noChangeShapeType="1"/>
            </p:cNvSpPr>
            <p:nvPr/>
          </p:nvSpPr>
          <p:spPr bwMode="auto">
            <a:xfrm flipV="1">
              <a:off x="3969" y="3689"/>
              <a:ext cx="1214" cy="0"/>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 name="Text Box 74"/>
          <p:cNvSpPr txBox="1">
            <a:spLocks noChangeArrowheads="1"/>
          </p:cNvSpPr>
          <p:nvPr/>
        </p:nvSpPr>
        <p:spPr bwMode="auto">
          <a:xfrm>
            <a:off x="5733785" y="3633788"/>
            <a:ext cx="1877437" cy="769441"/>
          </a:xfrm>
          <a:prstGeom prst="rect">
            <a:avLst/>
          </a:prstGeom>
          <a:solidFill>
            <a:srgbClr val="FFC000"/>
          </a:solidFill>
          <a:ln w="76200" cmpd="tri">
            <a:solidFill>
              <a:srgbClr val="333399"/>
            </a:solidFill>
            <a:miter lim="800000"/>
          </a:ln>
          <a:effectLst/>
        </p:spPr>
        <p:txBody>
          <a:bodyPr wrap="none">
            <a:spAutoFit/>
          </a:bodyPr>
          <a:lstStyle/>
          <a:p>
            <a:r>
              <a:rPr lang="zh-CN" altLang="en-US" sz="4400" b="1">
                <a:solidFill>
                  <a:srgbClr val="000099"/>
                </a:solidFill>
                <a:latin typeface="Times New Roman" panose="02020603050405020304" pitchFamily="18" charset="0"/>
                <a:ea typeface="黑体" panose="02010609060101010101" pitchFamily="2" charset="-122"/>
              </a:rPr>
              <a:t>不一致</a:t>
            </a:r>
            <a:endParaRPr lang="zh-CN" altLang="en-US" sz="4400" b="1">
              <a:solidFill>
                <a:srgbClr val="000099"/>
              </a:solidFill>
              <a:latin typeface="Times New Roman" panose="02020603050405020304" pitchFamily="18" charset="0"/>
              <a:ea typeface="黑体" panose="02010609060101010101" pitchFamily="2" charset="-122"/>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09"/>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xit" presetSubtype="0" fill="hold" grpId="2" nodeType="afterEffect">
                                  <p:stCondLst>
                                    <p:cond delay="0"/>
                                  </p:stCondLst>
                                  <p:childTnLst>
                                    <p:set>
                                      <p:cBhvr>
                                        <p:cTn id="12" dur="1" fill="hold">
                                          <p:stCondLst>
                                            <p:cond delay="0"/>
                                          </p:stCondLst>
                                        </p:cTn>
                                        <p:tgtEl>
                                          <p:spTgt spid="109"/>
                                        </p:tgtEl>
                                        <p:attrNameLst>
                                          <p:attrName>style.visibility</p:attrName>
                                        </p:attrNameLst>
                                      </p:cBhvr>
                                      <p:to>
                                        <p:strVal val="hidden"/>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0"/>
                                          </p:stCondLst>
                                        </p:cTn>
                                        <p:tgtEl>
                                          <p:spTgt spid="112"/>
                                        </p:tgtEl>
                                        <p:attrNameLst>
                                          <p:attrName>style.visibility</p:attrName>
                                        </p:attrNameLst>
                                      </p:cBhvr>
                                      <p:to>
                                        <p:strVal val="visible"/>
                                      </p:to>
                                    </p:set>
                                  </p:childTnLst>
                                </p:cTn>
                              </p:par>
                            </p:childTnLst>
                          </p:cTn>
                        </p:par>
                        <p:par>
                          <p:cTn id="16" fill="hold">
                            <p:stCondLst>
                              <p:cond delay="1500"/>
                            </p:stCondLst>
                            <p:childTnLst>
                              <p:par>
                                <p:cTn id="17" presetID="35" presetClass="emph" presetSubtype="0" repeatCount="3000" fill="hold" nodeType="afterEffect">
                                  <p:stCondLst>
                                    <p:cond delay="500"/>
                                  </p:stCondLst>
                                  <p:childTnLst>
                                    <p:anim calcmode="discrete" valueType="str">
                                      <p:cBhvr>
                                        <p:cTn id="18" dur="1000" fill="hold"/>
                                        <p:tgtEl>
                                          <p:spTgt spid="112"/>
                                        </p:tgtEl>
                                        <p:attrNameLst>
                                          <p:attrName>style.visibility</p:attrName>
                                        </p:attrNameLst>
                                      </p:cBhvr>
                                      <p:tavLst>
                                        <p:tav tm="0">
                                          <p:val>
                                            <p:strVal val="hidden"/>
                                          </p:val>
                                        </p:tav>
                                        <p:tav tm="50000">
                                          <p:val>
                                            <p:strVal val="visible"/>
                                          </p:val>
                                        </p:tav>
                                      </p:tavLst>
                                    </p:anim>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517183"/>
                                        </p:tgtEl>
                                        <p:attrNameLst>
                                          <p:attrName>style.visibility</p:attrName>
                                        </p:attrNameLst>
                                      </p:cBhvr>
                                      <p:to>
                                        <p:strVal val="visible"/>
                                      </p:to>
                                    </p:set>
                                    <p:animEffect transition="in" filter="wipe(up)">
                                      <p:cBhvr>
                                        <p:cTn id="22" dur="3000"/>
                                        <p:tgtEl>
                                          <p:spTgt spid="517183"/>
                                        </p:tgtEl>
                                      </p:cBhvr>
                                    </p:animEffect>
                                  </p:childTnLst>
                                </p:cTn>
                              </p:par>
                            </p:childTnLst>
                          </p:cTn>
                        </p:par>
                        <p:par>
                          <p:cTn id="23" fill="hold">
                            <p:stCondLst>
                              <p:cond delay="6000"/>
                            </p:stCondLst>
                            <p:childTnLst>
                              <p:par>
                                <p:cTn id="24" presetID="1" presetClass="entr" presetSubtype="0" fill="hold" nodeType="afterEffect">
                                  <p:stCondLst>
                                    <p:cond delay="0"/>
                                  </p:stCondLst>
                                  <p:childTnLst>
                                    <p:set>
                                      <p:cBhvr>
                                        <p:cTn id="25" dur="1" fill="hold">
                                          <p:stCondLst>
                                            <p:cond delay="0"/>
                                          </p:stCondLst>
                                        </p:cTn>
                                        <p:tgtEl>
                                          <p:spTgt spid="517190"/>
                                        </p:tgtEl>
                                        <p:attrNameLst>
                                          <p:attrName>style.visibility</p:attrName>
                                        </p:attrNameLst>
                                      </p:cBhvr>
                                      <p:to>
                                        <p:strVal val="visible"/>
                                      </p:to>
                                    </p:set>
                                  </p:childTnLst>
                                </p:cTn>
                              </p:par>
                            </p:childTnLst>
                          </p:cTn>
                        </p:par>
                        <p:par>
                          <p:cTn id="26" fill="hold">
                            <p:stCondLst>
                              <p:cond delay="6000"/>
                            </p:stCondLst>
                            <p:childTnLst>
                              <p:par>
                                <p:cTn id="27" presetID="35" presetClass="emph" presetSubtype="0" repeatCount="3000" fill="hold" nodeType="afterEffect">
                                  <p:stCondLst>
                                    <p:cond delay="500"/>
                                  </p:stCondLst>
                                  <p:childTnLst>
                                    <p:anim calcmode="discrete" valueType="str">
                                      <p:cBhvr>
                                        <p:cTn id="28" dur="1000" fill="hold"/>
                                        <p:tgtEl>
                                          <p:spTgt spid="517190"/>
                                        </p:tgtEl>
                                        <p:attrNameLst>
                                          <p:attrName>style.visibility</p:attrName>
                                        </p:attrNameLst>
                                      </p:cBhvr>
                                      <p:tavLst>
                                        <p:tav tm="0">
                                          <p:val>
                                            <p:strVal val="hidden"/>
                                          </p:val>
                                        </p:tav>
                                        <p:tav tm="50000">
                                          <p:val>
                                            <p:strVal val="visible"/>
                                          </p:val>
                                        </p:tav>
                                      </p:tavLst>
                                    </p:anim>
                                  </p:childTnLst>
                                </p:cTn>
                              </p:par>
                            </p:childTnLst>
                          </p:cTn>
                        </p:par>
                        <p:par>
                          <p:cTn id="29" fill="hold">
                            <p:stCondLst>
                              <p:cond delay="7500"/>
                            </p:stCondLst>
                            <p:childTnLst>
                              <p:par>
                                <p:cTn id="30" presetID="1" presetClass="entr" presetSubtype="0" fill="hold" grpId="0" nodeType="afterEffect">
                                  <p:stCondLst>
                                    <p:cond delay="0"/>
                                  </p:stCondLst>
                                  <p:childTnLst>
                                    <p:set>
                                      <p:cBhvr>
                                        <p:cTn id="31" dur="1" fill="hold">
                                          <p:stCondLst>
                                            <p:cond delay="0"/>
                                          </p:stCondLst>
                                        </p:cTn>
                                        <p:tgtEl>
                                          <p:spTgt spid="1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17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09" grpId="1" animBg="1"/>
      <p:bldP spid="109" grpId="2" animBg="1"/>
      <p:bldP spid="517183" grpId="0" animBg="1"/>
      <p:bldP spid="517193" grpId="0" animBg="1"/>
      <p:bldP spid="1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a:xfrm>
            <a:off x="336550" y="44450"/>
            <a:ext cx="9569450" cy="992188"/>
          </a:xfrm>
          <a:solidFill>
            <a:srgbClr val="66FFFF"/>
          </a:solidFill>
          <a:ln>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3200" dirty="0">
                <a:latin typeface="Times New Roman" panose="02020603050405020304" pitchFamily="18" charset="0"/>
                <a:cs typeface="Times New Roman" panose="02020603050405020304" pitchFamily="18" charset="0"/>
              </a:rPr>
              <a:t>路由器 </a:t>
            </a:r>
            <a:r>
              <a:rPr lang="en-US" altLang="zh-CN" sz="3200" dirty="0">
                <a:latin typeface="Times New Roman" panose="02020603050405020304" pitchFamily="18" charset="0"/>
                <a:cs typeface="Times New Roman" panose="02020603050405020304" pitchFamily="18" charset="0"/>
              </a:rPr>
              <a:t>R</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收到分组后就用路由表中第 </a:t>
            </a:r>
            <a:r>
              <a:rPr lang="en-US" altLang="zh-CN" sz="3200" dirty="0">
                <a:latin typeface="Times New Roman" panose="02020603050405020304" pitchFamily="18" charset="0"/>
                <a:cs typeface="Times New Roman" panose="02020603050405020304" pitchFamily="18" charset="0"/>
              </a:rPr>
              <a:t>1 </a:t>
            </a:r>
            <a:r>
              <a:rPr lang="zh-CN" altLang="en-US" sz="3200" dirty="0">
                <a:latin typeface="Times New Roman" panose="02020603050405020304" pitchFamily="18" charset="0"/>
                <a:cs typeface="Times New Roman" panose="02020603050405020304" pitchFamily="18" charset="0"/>
              </a:rPr>
              <a:t>个项目的</a:t>
            </a:r>
            <a:br>
              <a:rPr lang="zh-CN" altLang="en-US" sz="3200" dirty="0">
                <a:latin typeface="Times New Roman" panose="02020603050405020304" pitchFamily="18" charset="0"/>
                <a:cs typeface="Times New Roman" panose="02020603050405020304" pitchFamily="18" charset="0"/>
              </a:rPr>
            </a:br>
            <a:r>
              <a:rPr lang="zh-CN" altLang="en-US" sz="3200" dirty="0">
                <a:latin typeface="Times New Roman" panose="02020603050405020304" pitchFamily="18" charset="0"/>
                <a:cs typeface="Times New Roman" panose="02020603050405020304" pitchFamily="18" charset="0"/>
              </a:rPr>
              <a:t>子网掩码和 </a:t>
            </a:r>
            <a:r>
              <a:rPr lang="en-US" altLang="zh-CN" sz="3200" dirty="0">
                <a:latin typeface="Times New Roman" panose="02020603050405020304" pitchFamily="18" charset="0"/>
                <a:cs typeface="Times New Roman" panose="02020603050405020304" pitchFamily="18" charset="0"/>
              </a:rPr>
              <a:t>128.30.33.138 </a:t>
            </a:r>
            <a:r>
              <a:rPr lang="zh-CN" altLang="en-US" sz="3200" dirty="0">
                <a:latin typeface="Times New Roman" panose="02020603050405020304" pitchFamily="18" charset="0"/>
                <a:cs typeface="Times New Roman" panose="02020603050405020304" pitchFamily="18" charset="0"/>
              </a:rPr>
              <a:t>逐比特 </a:t>
            </a:r>
            <a:r>
              <a:rPr lang="en-US" altLang="zh-CN" sz="3200" dirty="0">
                <a:latin typeface="Times New Roman" panose="02020603050405020304" pitchFamily="18" charset="0"/>
                <a:cs typeface="Times New Roman" panose="02020603050405020304" pitchFamily="18" charset="0"/>
              </a:rPr>
              <a:t>AND </a:t>
            </a:r>
            <a:r>
              <a:rPr lang="zh-CN" altLang="en-US" sz="3200" dirty="0">
                <a:latin typeface="Times New Roman" panose="02020603050405020304" pitchFamily="18" charset="0"/>
                <a:cs typeface="Times New Roman" panose="02020603050405020304" pitchFamily="18" charset="0"/>
              </a:rPr>
              <a:t>操作 </a:t>
            </a:r>
            <a:endParaRPr lang="zh-CN" altLang="en-US" sz="3200" dirty="0">
              <a:latin typeface="Times New Roman" panose="02020603050405020304" pitchFamily="18" charset="0"/>
              <a:cs typeface="Times New Roman" panose="02020603050405020304" pitchFamily="18" charset="0"/>
            </a:endParaRPr>
          </a:p>
        </p:txBody>
      </p:sp>
      <p:sp>
        <p:nvSpPr>
          <p:cNvPr id="517184" name="Rectangle 64"/>
          <p:cNvSpPr>
            <a:spLocks noChangeArrowheads="1"/>
          </p:cNvSpPr>
          <p:nvPr/>
        </p:nvSpPr>
        <p:spPr bwMode="auto">
          <a:xfrm>
            <a:off x="513150" y="1195983"/>
            <a:ext cx="8112258" cy="504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800" b="1" baseline="-25000"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收到的分组的目的 </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地址：</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128.30.33.138</a:t>
            </a:r>
            <a:endPar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64" name="Group 5"/>
          <p:cNvGraphicFramePr>
            <a:graphicFrameLocks noGrp="1"/>
          </p:cNvGraphicFramePr>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rPr>
                        <a:t>目的网络地址</a:t>
                      </a:r>
                      <a:endPar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rPr>
                        <a:t>子网掩码</a:t>
                      </a:r>
                      <a:endPar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rPr>
                        <a:t>下一跳</a:t>
                      </a:r>
                      <a:endParaRPr kumimoji="0" lang="zh-CN" altLang="en-US"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128.30.33.0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128.30.33.128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128.30.36.0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255.255.255.128</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255.255.255.0</a:t>
                      </a:r>
                      <a:endParaRPr kumimoji="0" lang="en-US" altLang="zh-CN" sz="1800" b="1" i="0" u="none" strike="noStrike" cap="none" normalizeH="0" baseline="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接口 </a:t>
                      </a: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0</a:t>
                      </a:r>
                      <a:endPar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接口 </a:t>
                      </a: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R</a:t>
                      </a:r>
                      <a:r>
                        <a:rPr kumimoji="0" lang="en-US" altLang="zh-CN" sz="1800" b="1" i="0" u="none" strike="noStrike" cap="none" normalizeH="0" baseline="-2500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rPr>
                        <a:t>2</a:t>
                      </a:r>
                      <a:endParaRPr kumimoji="0" lang="en-US" altLang="zh-CN" sz="1800" b="1" i="0" u="none" strike="noStrike" cap="none" normalizeH="0" baseline="-25000" dirty="0">
                        <a:ln>
                          <a:noFill/>
                        </a:ln>
                        <a:solidFill>
                          <a:srgbClr val="000099"/>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pSp>
        <p:nvGrpSpPr>
          <p:cNvPr id="86" name="Group 41"/>
          <p:cNvGrpSpPr/>
          <p:nvPr/>
        </p:nvGrpSpPr>
        <p:grpSpPr bwMode="auto">
          <a:xfrm>
            <a:off x="3319718" y="1628775"/>
            <a:ext cx="5945319" cy="2278063"/>
            <a:chOff x="1836" y="1026"/>
            <a:chExt cx="3457" cy="1435"/>
          </a:xfrm>
        </p:grpSpPr>
        <p:sp>
          <p:nvSpPr>
            <p:cNvPr id="87"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1</a:t>
              </a:r>
              <a:r>
                <a:rPr kumimoji="1" lang="en-US" altLang="zh-CN" sz="20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的路由表（未给出默认路由器）</a:t>
              </a:r>
              <a:endParaRPr kumimoji="1" lang="zh-CN" altLang="en-US" sz="20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18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dirty="0">
                <a:solidFill>
                  <a:srgbClr val="990000"/>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 name="组合 1"/>
          <p:cNvGrpSpPr/>
          <p:nvPr/>
        </p:nvGrpSpPr>
        <p:grpSpPr>
          <a:xfrm>
            <a:off x="227498" y="1922463"/>
            <a:ext cx="9178563" cy="4573449"/>
            <a:chOff x="227498" y="1922463"/>
            <a:chExt cx="9178563" cy="4573449"/>
          </a:xfrm>
        </p:grpSpPr>
        <p:sp>
          <p:nvSpPr>
            <p:cNvPr id="62" name="Freeform 2"/>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 name="Line 19"/>
            <p:cNvSpPr>
              <a:spLocks noChangeShapeType="1"/>
            </p:cNvSpPr>
            <p:nvPr/>
          </p:nvSpPr>
          <p:spPr bwMode="auto">
            <a:xfrm>
              <a:off x="2894930" y="3105151"/>
              <a:ext cx="1719"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6" name="Line 20"/>
            <p:cNvSpPr>
              <a:spLocks noChangeShapeType="1"/>
            </p:cNvSpPr>
            <p:nvPr/>
          </p:nvSpPr>
          <p:spPr bwMode="auto">
            <a:xfrm>
              <a:off x="502699" y="3087688"/>
              <a:ext cx="1720"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7" name="Line 21"/>
            <p:cNvSpPr>
              <a:spLocks noChangeShapeType="1"/>
            </p:cNvSpPr>
            <p:nvPr/>
          </p:nvSpPr>
          <p:spPr bwMode="auto">
            <a:xfrm flipV="1">
              <a:off x="267088" y="3105151"/>
              <a:ext cx="4380309" cy="31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8" name="Line 22"/>
            <p:cNvSpPr>
              <a:spLocks noChangeShapeType="1"/>
            </p:cNvSpPr>
            <p:nvPr/>
          </p:nvSpPr>
          <p:spPr bwMode="auto">
            <a:xfrm>
              <a:off x="1204374" y="2535238"/>
              <a:ext cx="1720"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69" name="Picture 2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源主机</a:t>
              </a:r>
              <a:endPar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 name="Line 27"/>
            <p:cNvSpPr>
              <a:spLocks noChangeShapeType="1"/>
            </p:cNvSpPr>
            <p:nvPr/>
          </p:nvSpPr>
          <p:spPr bwMode="auto">
            <a:xfrm>
              <a:off x="1926686" y="5011738"/>
              <a:ext cx="1720" cy="7032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3" name="Line 28"/>
            <p:cNvSpPr>
              <a:spLocks noChangeShapeType="1"/>
            </p:cNvSpPr>
            <p:nvPr/>
          </p:nvSpPr>
          <p:spPr bwMode="auto">
            <a:xfrm>
              <a:off x="6831532" y="4400551"/>
              <a:ext cx="1720"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4" name="Line 29"/>
            <p:cNvSpPr>
              <a:spLocks noChangeShapeType="1"/>
            </p:cNvSpPr>
            <p:nvPr/>
          </p:nvSpPr>
          <p:spPr bwMode="auto">
            <a:xfrm>
              <a:off x="1065072" y="5708651"/>
              <a:ext cx="1719"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5" name="Line 30"/>
            <p:cNvSpPr>
              <a:spLocks noChangeShapeType="1"/>
            </p:cNvSpPr>
            <p:nvPr/>
          </p:nvSpPr>
          <p:spPr bwMode="auto">
            <a:xfrm>
              <a:off x="1926686" y="4400551"/>
              <a:ext cx="1720"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6" name="Line 31"/>
            <p:cNvSpPr>
              <a:spLocks noChangeShapeType="1"/>
            </p:cNvSpPr>
            <p:nvPr/>
          </p:nvSpPr>
          <p:spPr bwMode="auto">
            <a:xfrm>
              <a:off x="2901809" y="3676651"/>
              <a:ext cx="1719" cy="7032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77"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9" name="Group 34"/>
            <p:cNvGrpSpPr/>
            <p:nvPr/>
          </p:nvGrpSpPr>
          <p:grpSpPr bwMode="auto">
            <a:xfrm>
              <a:off x="2619763" y="3459164"/>
              <a:ext cx="663840" cy="460375"/>
              <a:chOff x="864" y="1824"/>
              <a:chExt cx="432" cy="288"/>
            </a:xfrm>
          </p:grpSpPr>
          <p:pic>
            <p:nvPicPr>
              <p:cNvPr id="80"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1"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82"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Line 38"/>
            <p:cNvSpPr>
              <a:spLocks noChangeShapeType="1"/>
            </p:cNvSpPr>
            <p:nvPr/>
          </p:nvSpPr>
          <p:spPr bwMode="auto">
            <a:xfrm>
              <a:off x="1175138" y="4379914"/>
              <a:ext cx="7527528" cy="15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84" name="Line 39"/>
            <p:cNvSpPr>
              <a:spLocks noChangeShapeType="1"/>
            </p:cNvSpPr>
            <p:nvPr/>
          </p:nvSpPr>
          <p:spPr bwMode="auto">
            <a:xfrm>
              <a:off x="726272" y="5729289"/>
              <a:ext cx="8488892" cy="15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85"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128.30.33.130</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9"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0" name="Line 45"/>
            <p:cNvSpPr>
              <a:spLocks noChangeShapeType="1"/>
            </p:cNvSpPr>
            <p:nvPr/>
          </p:nvSpPr>
          <p:spPr bwMode="auto">
            <a:xfrm>
              <a:off x="4516693" y="4400551"/>
              <a:ext cx="1720" cy="5699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91" name="Group 46"/>
            <p:cNvGrpSpPr/>
            <p:nvPr/>
          </p:nvGrpSpPr>
          <p:grpSpPr bwMode="auto">
            <a:xfrm>
              <a:off x="1644641" y="4843464"/>
              <a:ext cx="663840" cy="460375"/>
              <a:chOff x="864" y="1824"/>
              <a:chExt cx="432" cy="288"/>
            </a:xfrm>
          </p:grpSpPr>
          <p:pic>
            <p:nvPicPr>
              <p:cNvPr id="92" name="Picture 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3"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94"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5" name="Line 50"/>
            <p:cNvSpPr>
              <a:spLocks noChangeShapeType="1"/>
            </p:cNvSpPr>
            <p:nvPr/>
          </p:nvSpPr>
          <p:spPr bwMode="auto">
            <a:xfrm>
              <a:off x="2564730" y="5707063"/>
              <a:ext cx="1719" cy="5699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96"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：网络地址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128.30.33.128</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255.255.255.128</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8"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目的主机 </a:t>
              </a:r>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9"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128.30.33.138</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0"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1"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18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128.30.33.129</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103"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Text Box 59"/>
            <p:cNvSpPr txBox="1">
              <a:spLocks noChangeArrowheads="1"/>
            </p:cNvSpPr>
            <p:nvPr/>
          </p:nvSpPr>
          <p:spPr bwMode="auto">
            <a:xfrm>
              <a:off x="1995478" y="5984876"/>
              <a:ext cx="43633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H</a:t>
              </a:r>
              <a:r>
                <a:rPr kumimoji="1" lang="en-US" altLang="zh-CN" sz="1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1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5"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128.30.36.2</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6"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：网络地址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128.30.36.0</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子网掩码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255.255.255.0</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7"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128.30.36.12</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8"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128.30.33.1</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09" name="AutoShape 65"/>
          <p:cNvSpPr>
            <a:spLocks noChangeArrowheads="1"/>
          </p:cNvSpPr>
          <p:nvPr/>
        </p:nvSpPr>
        <p:spPr bwMode="auto">
          <a:xfrm>
            <a:off x="4088904" y="2738900"/>
            <a:ext cx="624285" cy="215900"/>
          </a:xfrm>
          <a:prstGeom prst="rightArrow">
            <a:avLst>
              <a:gd name="adj1" fmla="val 50000"/>
              <a:gd name="adj2" fmla="val 66728"/>
            </a:avLst>
          </a:prstGeom>
          <a:solidFill>
            <a:schemeClr val="accent1"/>
          </a:solidFill>
          <a:ln w="9525">
            <a:solidFill>
              <a:schemeClr val="tx2"/>
            </a:solidFill>
            <a:miter lim="800000"/>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17188" name="AutoShape 68"/>
          <p:cNvSpPr>
            <a:spLocks noChangeArrowheads="1"/>
          </p:cNvSpPr>
          <p:nvPr/>
        </p:nvSpPr>
        <p:spPr bwMode="auto">
          <a:xfrm rot="20264100">
            <a:off x="2459489" y="1522112"/>
            <a:ext cx="158944" cy="2053478"/>
          </a:xfrm>
          <a:prstGeom prst="downArrow">
            <a:avLst>
              <a:gd name="adj1" fmla="val 50000"/>
              <a:gd name="adj2" fmla="val 179028"/>
            </a:avLst>
          </a:prstGeom>
          <a:solidFill>
            <a:schemeClr val="accent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12" name="Group 65"/>
          <p:cNvGrpSpPr/>
          <p:nvPr/>
        </p:nvGrpSpPr>
        <p:grpSpPr bwMode="auto">
          <a:xfrm>
            <a:off x="5391424" y="1654177"/>
            <a:ext cx="3233984" cy="1343026"/>
            <a:chOff x="3247" y="1042"/>
            <a:chExt cx="1765" cy="846"/>
          </a:xfrm>
        </p:grpSpPr>
        <p:sp>
          <p:nvSpPr>
            <p:cNvPr id="113" name="Line 66"/>
            <p:cNvSpPr>
              <a:spLocks noChangeShapeType="1"/>
            </p:cNvSpPr>
            <p:nvPr/>
          </p:nvSpPr>
          <p:spPr bwMode="auto">
            <a:xfrm>
              <a:off x="3878" y="1888"/>
              <a:ext cx="1134" cy="0"/>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 name="Line 67"/>
            <p:cNvSpPr>
              <a:spLocks noChangeShapeType="1"/>
            </p:cNvSpPr>
            <p:nvPr/>
          </p:nvSpPr>
          <p:spPr bwMode="auto">
            <a:xfrm flipV="1">
              <a:off x="3247" y="1042"/>
              <a:ext cx="1428" cy="0"/>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183" name="Rectangle 63"/>
          <p:cNvSpPr>
            <a:spLocks noChangeArrowheads="1"/>
          </p:cNvSpPr>
          <p:nvPr/>
        </p:nvSpPr>
        <p:spPr bwMode="auto">
          <a:xfrm>
            <a:off x="267088" y="5328047"/>
            <a:ext cx="9645252" cy="15573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pP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255.255.255.128 </a:t>
            </a:r>
            <a:r>
              <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AND</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128.30.33.138 = 128.30.33.128</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匹配</a:t>
            </a:r>
            <a:r>
              <a:rPr lang="en-US" altLang="zh-CN"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这表明子网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就是收到的分组所要寻找的目的网络。</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7193" name="Line 73"/>
          <p:cNvSpPr>
            <a:spLocks noChangeShapeType="1"/>
          </p:cNvSpPr>
          <p:nvPr/>
        </p:nvSpPr>
        <p:spPr bwMode="auto">
          <a:xfrm>
            <a:off x="6033121" y="2997200"/>
            <a:ext cx="1836646" cy="2601358"/>
          </a:xfrm>
          <a:prstGeom prst="line">
            <a:avLst/>
          </a:prstGeom>
          <a:noFill/>
          <a:ln w="762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190" name="Group 70"/>
          <p:cNvGrpSpPr/>
          <p:nvPr/>
        </p:nvGrpSpPr>
        <p:grpSpPr bwMode="auto">
          <a:xfrm>
            <a:off x="4816221" y="2997200"/>
            <a:ext cx="3664394" cy="2859088"/>
            <a:chOff x="2809" y="1888"/>
            <a:chExt cx="2374" cy="1801"/>
          </a:xfrm>
        </p:grpSpPr>
        <p:sp>
          <p:nvSpPr>
            <p:cNvPr id="517191" name="Line 71"/>
            <p:cNvSpPr>
              <a:spLocks noChangeShapeType="1"/>
            </p:cNvSpPr>
            <p:nvPr/>
          </p:nvSpPr>
          <p:spPr bwMode="auto">
            <a:xfrm>
              <a:off x="2809" y="1888"/>
              <a:ext cx="867" cy="0"/>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92" name="Line 72"/>
            <p:cNvSpPr>
              <a:spLocks noChangeShapeType="1"/>
            </p:cNvSpPr>
            <p:nvPr/>
          </p:nvSpPr>
          <p:spPr bwMode="auto">
            <a:xfrm flipV="1">
              <a:off x="3969" y="3689"/>
              <a:ext cx="1214" cy="0"/>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 name="Text Box 74"/>
          <p:cNvSpPr txBox="1">
            <a:spLocks noChangeArrowheads="1"/>
          </p:cNvSpPr>
          <p:nvPr/>
        </p:nvSpPr>
        <p:spPr bwMode="auto">
          <a:xfrm>
            <a:off x="6156894" y="3883695"/>
            <a:ext cx="1316386" cy="769441"/>
          </a:xfrm>
          <a:prstGeom prst="rect">
            <a:avLst/>
          </a:prstGeom>
          <a:solidFill>
            <a:srgbClr val="FFC000"/>
          </a:solidFill>
          <a:ln w="76200" cmpd="tri">
            <a:solidFill>
              <a:srgbClr val="333399"/>
            </a:solidFill>
            <a:miter lim="800000"/>
          </a:ln>
          <a:effectLst/>
        </p:spPr>
        <p:txBody>
          <a:bodyPr wrap="none">
            <a:spAutoFit/>
          </a:bodyPr>
          <a:lstStyle/>
          <a:p>
            <a:r>
              <a:rPr lang="zh-CN" altLang="en-US" sz="4400" b="1" dirty="0">
                <a:solidFill>
                  <a:srgbClr val="000099"/>
                </a:solidFill>
                <a:latin typeface="Times New Roman" panose="02020603050405020304" pitchFamily="18" charset="0"/>
                <a:ea typeface="黑体" panose="02010609060101010101" pitchFamily="2" charset="-122"/>
              </a:rPr>
              <a:t>一致</a:t>
            </a:r>
            <a:endParaRPr lang="zh-CN" altLang="en-US" sz="4400" b="1" dirty="0">
              <a:solidFill>
                <a:srgbClr val="000099"/>
              </a:solidFill>
              <a:latin typeface="Times New Roman" panose="02020603050405020304" pitchFamily="18" charset="0"/>
              <a:ea typeface="黑体" panose="02010609060101010101" pitchFamily="2" charset="-122"/>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09"/>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xit" presetSubtype="0" fill="hold" grpId="2" nodeType="afterEffect">
                                  <p:stCondLst>
                                    <p:cond delay="0"/>
                                  </p:stCondLst>
                                  <p:childTnLst>
                                    <p:set>
                                      <p:cBhvr>
                                        <p:cTn id="12" dur="1" fill="hold">
                                          <p:stCondLst>
                                            <p:cond delay="0"/>
                                          </p:stCondLst>
                                        </p:cTn>
                                        <p:tgtEl>
                                          <p:spTgt spid="109"/>
                                        </p:tgtEl>
                                        <p:attrNameLst>
                                          <p:attrName>style.visibility</p:attrName>
                                        </p:attrNameLst>
                                      </p:cBhvr>
                                      <p:to>
                                        <p:strVal val="hidden"/>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0"/>
                                          </p:stCondLst>
                                        </p:cTn>
                                        <p:tgtEl>
                                          <p:spTgt spid="112"/>
                                        </p:tgtEl>
                                        <p:attrNameLst>
                                          <p:attrName>style.visibility</p:attrName>
                                        </p:attrNameLst>
                                      </p:cBhvr>
                                      <p:to>
                                        <p:strVal val="visible"/>
                                      </p:to>
                                    </p:set>
                                  </p:childTnLst>
                                </p:cTn>
                              </p:par>
                            </p:childTnLst>
                          </p:cTn>
                        </p:par>
                        <p:par>
                          <p:cTn id="16" fill="hold">
                            <p:stCondLst>
                              <p:cond delay="1500"/>
                            </p:stCondLst>
                            <p:childTnLst>
                              <p:par>
                                <p:cTn id="17" presetID="35" presetClass="emph" presetSubtype="0" repeatCount="3000" fill="hold" nodeType="afterEffect">
                                  <p:stCondLst>
                                    <p:cond delay="500"/>
                                  </p:stCondLst>
                                  <p:childTnLst>
                                    <p:anim calcmode="discrete" valueType="str">
                                      <p:cBhvr>
                                        <p:cTn id="18" dur="1000" fill="hold"/>
                                        <p:tgtEl>
                                          <p:spTgt spid="112"/>
                                        </p:tgtEl>
                                        <p:attrNameLst>
                                          <p:attrName>style.visibility</p:attrName>
                                        </p:attrNameLst>
                                      </p:cBhvr>
                                      <p:tavLst>
                                        <p:tav tm="0">
                                          <p:val>
                                            <p:strVal val="hidden"/>
                                          </p:val>
                                        </p:tav>
                                        <p:tav tm="50000">
                                          <p:val>
                                            <p:strVal val="visible"/>
                                          </p:val>
                                        </p:tav>
                                      </p:tavLst>
                                    </p:anim>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517183"/>
                                        </p:tgtEl>
                                        <p:attrNameLst>
                                          <p:attrName>style.visibility</p:attrName>
                                        </p:attrNameLst>
                                      </p:cBhvr>
                                      <p:to>
                                        <p:strVal val="visible"/>
                                      </p:to>
                                    </p:set>
                                    <p:animEffect transition="in" filter="wipe(up)">
                                      <p:cBhvr>
                                        <p:cTn id="22" dur="3000"/>
                                        <p:tgtEl>
                                          <p:spTgt spid="517183"/>
                                        </p:tgtEl>
                                      </p:cBhvr>
                                    </p:animEffect>
                                  </p:childTnLst>
                                </p:cTn>
                              </p:par>
                            </p:childTnLst>
                          </p:cTn>
                        </p:par>
                        <p:par>
                          <p:cTn id="23" fill="hold">
                            <p:stCondLst>
                              <p:cond delay="6000"/>
                            </p:stCondLst>
                            <p:childTnLst>
                              <p:par>
                                <p:cTn id="24" presetID="1" presetClass="entr" presetSubtype="0" fill="hold" nodeType="afterEffect">
                                  <p:stCondLst>
                                    <p:cond delay="0"/>
                                  </p:stCondLst>
                                  <p:childTnLst>
                                    <p:set>
                                      <p:cBhvr>
                                        <p:cTn id="25" dur="1" fill="hold">
                                          <p:stCondLst>
                                            <p:cond delay="0"/>
                                          </p:stCondLst>
                                        </p:cTn>
                                        <p:tgtEl>
                                          <p:spTgt spid="517190"/>
                                        </p:tgtEl>
                                        <p:attrNameLst>
                                          <p:attrName>style.visibility</p:attrName>
                                        </p:attrNameLst>
                                      </p:cBhvr>
                                      <p:to>
                                        <p:strVal val="visible"/>
                                      </p:to>
                                    </p:set>
                                  </p:childTnLst>
                                </p:cTn>
                              </p:par>
                            </p:childTnLst>
                          </p:cTn>
                        </p:par>
                        <p:par>
                          <p:cTn id="26" fill="hold">
                            <p:stCondLst>
                              <p:cond delay="6000"/>
                            </p:stCondLst>
                            <p:childTnLst>
                              <p:par>
                                <p:cTn id="27" presetID="35" presetClass="emph" presetSubtype="0" repeatCount="3000" fill="hold" nodeType="afterEffect">
                                  <p:stCondLst>
                                    <p:cond delay="500"/>
                                  </p:stCondLst>
                                  <p:childTnLst>
                                    <p:anim calcmode="discrete" valueType="str">
                                      <p:cBhvr>
                                        <p:cTn id="28" dur="1000" fill="hold"/>
                                        <p:tgtEl>
                                          <p:spTgt spid="517190"/>
                                        </p:tgtEl>
                                        <p:attrNameLst>
                                          <p:attrName>style.visibility</p:attrName>
                                        </p:attrNameLst>
                                      </p:cBhvr>
                                      <p:tavLst>
                                        <p:tav tm="0">
                                          <p:val>
                                            <p:strVal val="hidden"/>
                                          </p:val>
                                        </p:tav>
                                        <p:tav tm="50000">
                                          <p:val>
                                            <p:strVal val="visible"/>
                                          </p:val>
                                        </p:tav>
                                      </p:tavLst>
                                    </p:anim>
                                  </p:childTnLst>
                                </p:cTn>
                              </p:par>
                            </p:childTnLst>
                          </p:cTn>
                        </p:par>
                        <p:par>
                          <p:cTn id="29" fill="hold">
                            <p:stCondLst>
                              <p:cond delay="7500"/>
                            </p:stCondLst>
                            <p:childTnLst>
                              <p:par>
                                <p:cTn id="30" presetID="1" presetClass="entr" presetSubtype="0" fill="hold" grpId="0" nodeType="afterEffect">
                                  <p:stCondLst>
                                    <p:cond delay="0"/>
                                  </p:stCondLst>
                                  <p:childTnLst>
                                    <p:set>
                                      <p:cBhvr>
                                        <p:cTn id="31" dur="1" fill="hold">
                                          <p:stCondLst>
                                            <p:cond delay="0"/>
                                          </p:stCondLst>
                                        </p:cTn>
                                        <p:tgtEl>
                                          <p:spTgt spid="1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17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09" grpId="1" animBg="1"/>
      <p:bldP spid="109" grpId="2" animBg="1"/>
      <p:bldP spid="517183" grpId="0" animBg="1"/>
      <p:bldP spid="517193" grpId="0" animBg="1"/>
      <p:bldP spid="1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3"/>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三级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 </a:t>
            </a:r>
            <a:endParaRPr lang="zh-CN" altLang="en-US" dirty="0">
              <a:latin typeface="Times New Roman" panose="02020603050405020304" pitchFamily="18" charset="0"/>
              <a:cs typeface="Times New Roman" panose="02020603050405020304" pitchFamily="18" charset="0"/>
            </a:endParaRPr>
          </a:p>
        </p:txBody>
      </p:sp>
      <p:sp>
        <p:nvSpPr>
          <p:cNvPr id="501762" name="Rectangle 2"/>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从 </a:t>
            </a:r>
            <a:r>
              <a:rPr lang="en-US" altLang="zh-CN" dirty="0">
                <a:latin typeface="Times New Roman" panose="02020603050405020304" pitchFamily="18" charset="0"/>
                <a:cs typeface="Times New Roman" panose="02020603050405020304" pitchFamily="18" charset="0"/>
              </a:rPr>
              <a:t>1985 </a:t>
            </a:r>
            <a:r>
              <a:rPr lang="zh-CN" altLang="en-US" dirty="0">
                <a:latin typeface="Times New Roman" panose="02020603050405020304" pitchFamily="18" charset="0"/>
                <a:cs typeface="Times New Roman" panose="02020603050405020304" pitchFamily="18" charset="0"/>
              </a:rPr>
              <a:t>年起在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地址中又增加了一个“</a:t>
            </a:r>
            <a:r>
              <a:rPr lang="zh-CN" altLang="en-US" dirty="0">
                <a:solidFill>
                  <a:srgbClr val="FF0000"/>
                </a:solidFill>
                <a:latin typeface="Times New Roman" panose="02020603050405020304" pitchFamily="18" charset="0"/>
                <a:cs typeface="Times New Roman" panose="02020603050405020304" pitchFamily="18" charset="0"/>
              </a:rPr>
              <a:t>子网号字段</a:t>
            </a:r>
            <a:r>
              <a:rPr lang="zh-CN" altLang="en-US" dirty="0">
                <a:latin typeface="Times New Roman" panose="02020603050405020304" pitchFamily="18" charset="0"/>
                <a:cs typeface="Times New Roman" panose="02020603050405020304" pitchFamily="18" charset="0"/>
              </a:rPr>
              <a:t>”，使两级的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地址变成为</a:t>
            </a:r>
            <a:r>
              <a:rPr lang="zh-CN" altLang="en-US" dirty="0">
                <a:solidFill>
                  <a:srgbClr val="FF0000"/>
                </a:solidFill>
                <a:latin typeface="Times New Roman" panose="02020603050405020304" pitchFamily="18" charset="0"/>
                <a:cs typeface="Times New Roman" panose="02020603050405020304" pitchFamily="18" charset="0"/>
              </a:rPr>
              <a:t>三级的 </a:t>
            </a:r>
            <a:r>
              <a:rPr lang="en-US" altLang="zh-CN" dirty="0">
                <a:solidFill>
                  <a:srgbClr val="FF0000"/>
                </a:solidFill>
                <a:latin typeface="Times New Roman" panose="02020603050405020304" pitchFamily="18" charset="0"/>
                <a:cs typeface="Times New Roman" panose="02020603050405020304" pitchFamily="18" charset="0"/>
              </a:rPr>
              <a:t>IP </a:t>
            </a:r>
            <a:r>
              <a:rPr lang="zh-CN" altLang="en-US" dirty="0">
                <a:solidFill>
                  <a:srgbClr val="FF0000"/>
                </a:solidFill>
                <a:latin typeface="Times New Roman" panose="02020603050405020304" pitchFamily="18" charset="0"/>
                <a:cs typeface="Times New Roman" panose="02020603050405020304" pitchFamily="18" charset="0"/>
              </a:rPr>
              <a:t>地址。</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这种做法叫做</a:t>
            </a:r>
            <a:r>
              <a:rPr lang="zh-CN" altLang="en-US" dirty="0">
                <a:solidFill>
                  <a:srgbClr val="FF0000"/>
                </a:solidFill>
                <a:latin typeface="Times New Roman" panose="02020603050405020304" pitchFamily="18" charset="0"/>
                <a:cs typeface="Times New Roman" panose="02020603050405020304" pitchFamily="18" charset="0"/>
              </a:rPr>
              <a:t>划分子网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subnetting</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划分子网已成为互联网的正式标准协议。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8" name="Rectangle 4"/>
          <p:cNvSpPr>
            <a:spLocks noGrp="1" noChangeArrowheads="1"/>
          </p:cNvSpPr>
          <p:nvPr>
            <p:ph type="title"/>
          </p:nvPr>
        </p:nvSpPr>
        <p:spPr/>
        <p:txBody>
          <a:bodyPr/>
          <a:lstStyle/>
          <a:p>
            <a:pPr algn="ctr"/>
            <a:r>
              <a:rPr lang="zh-CN" altLang="en-US">
                <a:latin typeface="Times New Roman" panose="02020603050405020304" pitchFamily="18" charset="0"/>
                <a:cs typeface="Times New Roman" panose="02020603050405020304" pitchFamily="18" charset="0"/>
              </a:rPr>
              <a:t>划分子网的基本思路 </a:t>
            </a:r>
            <a:endParaRPr lang="zh-CN" altLang="en-US">
              <a:latin typeface="Times New Roman" panose="02020603050405020304" pitchFamily="18" charset="0"/>
              <a:cs typeface="Times New Roman" panose="02020603050405020304" pitchFamily="18" charset="0"/>
            </a:endParaRPr>
          </a:p>
        </p:txBody>
      </p:sp>
      <p:sp>
        <p:nvSpPr>
          <p:cNvPr id="502787" name="Rectangle 3"/>
          <p:cNvSpPr>
            <a:spLocks noGrp="1" noChangeArrowheads="1"/>
          </p:cNvSpPr>
          <p:nvPr>
            <p:ph idx="1"/>
          </p:nvPr>
        </p:nvSpPr>
        <p:spPr>
          <a:xfrm>
            <a:off x="1031983" y="908720"/>
            <a:ext cx="8346723" cy="3332816"/>
          </a:xfrm>
        </p:spPr>
        <p:txBody>
          <a:bodyPr/>
          <a:lstStyle/>
          <a:p>
            <a:pPr algn="just">
              <a:spcAft>
                <a:spcPts val="0"/>
              </a:spcAft>
            </a:pPr>
            <a:r>
              <a:rPr lang="zh-CN" altLang="en-US" sz="2800" dirty="0">
                <a:latin typeface="Times New Roman" panose="02020603050405020304" pitchFamily="18" charset="0"/>
                <a:cs typeface="Times New Roman" panose="02020603050405020304" pitchFamily="18" charset="0"/>
              </a:rPr>
              <a:t>划分子网纯属一个</a:t>
            </a:r>
            <a:r>
              <a:rPr lang="zh-CN" altLang="en-US" sz="2800" dirty="0">
                <a:solidFill>
                  <a:srgbClr val="FF0000"/>
                </a:solidFill>
                <a:latin typeface="Times New Roman" panose="02020603050405020304" pitchFamily="18" charset="0"/>
                <a:cs typeface="Times New Roman" panose="02020603050405020304" pitchFamily="18" charset="0"/>
              </a:rPr>
              <a:t>单位内部的事情</a:t>
            </a:r>
            <a:r>
              <a:rPr lang="zh-CN" altLang="en-US" sz="2800" dirty="0">
                <a:latin typeface="Times New Roman" panose="02020603050405020304" pitchFamily="18" charset="0"/>
                <a:cs typeface="Times New Roman" panose="02020603050405020304" pitchFamily="18" charset="0"/>
              </a:rPr>
              <a:t>。单位对外仍然表现为没有</a:t>
            </a:r>
            <a:r>
              <a:rPr lang="zh-CN" altLang="en-US" dirty="0">
                <a:latin typeface="Times New Roman" panose="02020603050405020304" pitchFamily="18" charset="0"/>
                <a:cs typeface="Times New Roman" panose="02020603050405020304" pitchFamily="18" charset="0"/>
              </a:rPr>
              <a:t>划分</a:t>
            </a:r>
            <a:r>
              <a:rPr lang="zh-CN" altLang="en-US" sz="2800" dirty="0">
                <a:latin typeface="Times New Roman" panose="02020603050405020304" pitchFamily="18" charset="0"/>
                <a:cs typeface="Times New Roman" panose="02020603050405020304" pitchFamily="18" charset="0"/>
              </a:rPr>
              <a:t>子网的网络。</a:t>
            </a:r>
            <a:endParaRPr lang="zh-CN" altLang="en-US" sz="2800" dirty="0">
              <a:latin typeface="Times New Roman" panose="02020603050405020304" pitchFamily="18" charset="0"/>
              <a:cs typeface="Times New Roman" panose="02020603050405020304" pitchFamily="18" charset="0"/>
            </a:endParaRPr>
          </a:p>
          <a:p>
            <a:pPr algn="just">
              <a:spcAft>
                <a:spcPts val="0"/>
              </a:spcAft>
            </a:pPr>
            <a:r>
              <a:rPr lang="zh-CN" altLang="en-US" sz="2800" dirty="0">
                <a:latin typeface="Times New Roman" panose="02020603050405020304" pitchFamily="18" charset="0"/>
                <a:cs typeface="Times New Roman" panose="02020603050405020304" pitchFamily="18" charset="0"/>
              </a:rPr>
              <a:t>从主机号</a:t>
            </a:r>
            <a:r>
              <a:rPr lang="zh-CN" altLang="en-US" sz="2800" dirty="0">
                <a:solidFill>
                  <a:srgbClr val="FF0000"/>
                </a:solidFill>
                <a:latin typeface="Times New Roman" panose="02020603050405020304" pitchFamily="18" charset="0"/>
                <a:cs typeface="Times New Roman" panose="02020603050405020304" pitchFamily="18" charset="0"/>
              </a:rPr>
              <a:t>借用</a:t>
            </a:r>
            <a:r>
              <a:rPr lang="zh-CN" altLang="en-US" sz="2800" dirty="0">
                <a:latin typeface="Times New Roman" panose="02020603050405020304" pitchFamily="18" charset="0"/>
                <a:cs typeface="Times New Roman" panose="02020603050405020304" pitchFamily="18" charset="0"/>
              </a:rPr>
              <a:t>若干个位作为</a:t>
            </a:r>
            <a:r>
              <a:rPr lang="zh-CN" altLang="en-US" sz="2800" dirty="0">
                <a:solidFill>
                  <a:srgbClr val="FF0000"/>
                </a:solidFill>
                <a:latin typeface="Times New Roman" panose="02020603050405020304" pitchFamily="18" charset="0"/>
                <a:cs typeface="Times New Roman" panose="02020603050405020304" pitchFamily="18" charset="0"/>
              </a:rPr>
              <a:t>子网号</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subnet-id</a:t>
            </a:r>
            <a:r>
              <a:rPr lang="zh-CN" altLang="en-US" sz="2800" dirty="0">
                <a:latin typeface="Times New Roman" panose="02020603050405020304" pitchFamily="18" charset="0"/>
                <a:cs typeface="Times New Roman" panose="02020603050405020304" pitchFamily="18" charset="0"/>
              </a:rPr>
              <a:t>，而主机号 </a:t>
            </a:r>
            <a:r>
              <a:rPr lang="en-US" altLang="zh-CN" sz="2800" dirty="0">
                <a:latin typeface="Times New Roman" panose="02020603050405020304" pitchFamily="18" charset="0"/>
                <a:cs typeface="Times New Roman" panose="02020603050405020304" pitchFamily="18" charset="0"/>
              </a:rPr>
              <a:t>host-id </a:t>
            </a:r>
            <a:r>
              <a:rPr lang="zh-CN" altLang="en-US" sz="2800" dirty="0">
                <a:latin typeface="Times New Roman" panose="02020603050405020304" pitchFamily="18" charset="0"/>
                <a:cs typeface="Times New Roman" panose="02020603050405020304" pitchFamily="18" charset="0"/>
              </a:rPr>
              <a:t>也就相应减少了若干个位。</a:t>
            </a:r>
            <a:endParaRPr lang="zh-CN"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endParaRPr lang="en-US" altLang="zh-CN" sz="2800" dirty="0">
              <a:latin typeface="Times New Roman" panose="02020603050405020304" pitchFamily="18" charset="0"/>
              <a:cs typeface="Times New Roman" panose="02020603050405020304" pitchFamily="18" charset="0"/>
            </a:endParaRPr>
          </a:p>
        </p:txBody>
      </p:sp>
      <p:sp>
        <p:nvSpPr>
          <p:cNvPr id="502786" name="Rectangle 2"/>
          <p:cNvSpPr>
            <a:spLocks noChangeArrowheads="1"/>
          </p:cNvSpPr>
          <p:nvPr/>
        </p:nvSpPr>
        <p:spPr bwMode="auto">
          <a:xfrm>
            <a:off x="770620" y="5229200"/>
            <a:ext cx="8790892" cy="648072"/>
          </a:xfrm>
          <a:prstGeom prst="rect">
            <a:avLst/>
          </a:prstGeom>
          <a:solidFill>
            <a:srgbClr val="66FF33"/>
          </a:solidFill>
          <a:ln w="28575">
            <a:solidFill>
              <a:schemeClr val="tx1"/>
            </a:solidFill>
            <a:miter lim="800000"/>
          </a:ln>
          <a:effectLst>
            <a:outerShdw dist="35921" dir="2700000" algn="ctr" rotWithShape="0">
              <a:schemeClr val="bg2"/>
            </a:outerShdw>
          </a:effectLst>
        </p:spPr>
        <p:txBody>
          <a:bodyPr wrap="none" anchor="ctr"/>
          <a:lstStyle/>
          <a:p>
            <a:pPr algn="ct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IP</a:t>
            </a: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地址 </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{&lt;</a:t>
            </a: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网络号</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&gt;, &lt;</a:t>
            </a: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子网号</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&gt;, &lt;</a:t>
            </a: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主机号</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&gt;}        (4-2)</a:t>
            </a:r>
            <a:endPar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 name="组合 1"/>
          <p:cNvGrpSpPr/>
          <p:nvPr/>
        </p:nvGrpSpPr>
        <p:grpSpPr>
          <a:xfrm>
            <a:off x="1839416" y="3284984"/>
            <a:ext cx="5490146" cy="1752599"/>
            <a:chOff x="1839416" y="3501009"/>
            <a:chExt cx="5490146" cy="1752599"/>
          </a:xfrm>
        </p:grpSpPr>
        <p:grpSp>
          <p:nvGrpSpPr>
            <p:cNvPr id="23" name="Group 19"/>
            <p:cNvGrpSpPr/>
            <p:nvPr/>
          </p:nvGrpSpPr>
          <p:grpSpPr bwMode="auto">
            <a:xfrm>
              <a:off x="4160912" y="3577204"/>
              <a:ext cx="3168650" cy="500062"/>
              <a:chOff x="2375" y="2045"/>
              <a:chExt cx="1996" cy="430"/>
            </a:xfrm>
          </p:grpSpPr>
          <p:sp>
            <p:nvSpPr>
              <p:cNvPr id="24" name="Line 13"/>
              <p:cNvSpPr>
                <a:spLocks noChangeShapeType="1"/>
              </p:cNvSpPr>
              <p:nvPr/>
            </p:nvSpPr>
            <p:spPr bwMode="auto">
              <a:xfrm>
                <a:off x="4371" y="2045"/>
                <a:ext cx="0" cy="43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5" name="Line 14"/>
              <p:cNvSpPr>
                <a:spLocks noChangeShapeType="1"/>
              </p:cNvSpPr>
              <p:nvPr/>
            </p:nvSpPr>
            <p:spPr bwMode="auto">
              <a:xfrm>
                <a:off x="2375" y="2045"/>
                <a:ext cx="0" cy="43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26" name="Group 21"/>
            <p:cNvGrpSpPr/>
            <p:nvPr/>
          </p:nvGrpSpPr>
          <p:grpSpPr bwMode="auto">
            <a:xfrm>
              <a:off x="1867991" y="3501009"/>
              <a:ext cx="5454650" cy="1728788"/>
              <a:chOff x="755" y="2169"/>
              <a:chExt cx="3436" cy="1089"/>
            </a:xfrm>
          </p:grpSpPr>
          <p:sp>
            <p:nvSpPr>
              <p:cNvPr id="27" name="Line 9"/>
              <p:cNvSpPr>
                <a:spLocks noChangeShapeType="1"/>
              </p:cNvSpPr>
              <p:nvPr/>
            </p:nvSpPr>
            <p:spPr bwMode="auto">
              <a:xfrm>
                <a:off x="755" y="3122"/>
                <a:ext cx="3436"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8" name="Text Box 10"/>
              <p:cNvSpPr txBox="1">
                <a:spLocks noChangeArrowheads="1"/>
              </p:cNvSpPr>
              <p:nvPr/>
            </p:nvSpPr>
            <p:spPr bwMode="auto">
              <a:xfrm>
                <a:off x="2218" y="2967"/>
                <a:ext cx="581" cy="2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rPr>
                  <a:t>32 </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rPr>
                  <a:t>位</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9" name="Line 15"/>
              <p:cNvSpPr>
                <a:spLocks noChangeShapeType="1"/>
              </p:cNvSpPr>
              <p:nvPr/>
            </p:nvSpPr>
            <p:spPr bwMode="auto">
              <a:xfrm>
                <a:off x="2199" y="2350"/>
                <a:ext cx="1992"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0" name="Text Box 16"/>
              <p:cNvSpPr txBox="1">
                <a:spLocks noChangeArrowheads="1"/>
              </p:cNvSpPr>
              <p:nvPr/>
            </p:nvSpPr>
            <p:spPr bwMode="auto">
              <a:xfrm>
                <a:off x="2789" y="2169"/>
                <a:ext cx="896" cy="2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2" charset="-122"/>
                  </a:rPr>
                  <a:t>本地地址</a:t>
                </a:r>
                <a:endPar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2" charset="-122"/>
                </a:endParaRPr>
              </a:p>
            </p:txBody>
          </p:sp>
        </p:grpSp>
        <p:grpSp>
          <p:nvGrpSpPr>
            <p:cNvPr id="31" name="Group 20"/>
            <p:cNvGrpSpPr/>
            <p:nvPr/>
          </p:nvGrpSpPr>
          <p:grpSpPr bwMode="auto">
            <a:xfrm>
              <a:off x="1842591" y="4644008"/>
              <a:ext cx="5486401" cy="609600"/>
              <a:chOff x="739" y="2832"/>
              <a:chExt cx="3456" cy="430"/>
            </a:xfrm>
          </p:grpSpPr>
          <p:sp>
            <p:nvSpPr>
              <p:cNvPr id="32" name="Line 8"/>
              <p:cNvSpPr>
                <a:spLocks noChangeShapeType="1"/>
              </p:cNvSpPr>
              <p:nvPr/>
            </p:nvSpPr>
            <p:spPr bwMode="auto">
              <a:xfrm>
                <a:off x="739" y="2832"/>
                <a:ext cx="0" cy="43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3" name="Line 17"/>
              <p:cNvSpPr>
                <a:spLocks noChangeShapeType="1"/>
              </p:cNvSpPr>
              <p:nvPr/>
            </p:nvSpPr>
            <p:spPr bwMode="auto">
              <a:xfrm>
                <a:off x="4195" y="2832"/>
                <a:ext cx="0" cy="43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34" name="Group 18"/>
            <p:cNvGrpSpPr/>
            <p:nvPr/>
          </p:nvGrpSpPr>
          <p:grpSpPr bwMode="auto">
            <a:xfrm>
              <a:off x="1839416" y="4105856"/>
              <a:ext cx="5482976" cy="612776"/>
              <a:chOff x="737" y="2493"/>
              <a:chExt cx="3894" cy="386"/>
            </a:xfrm>
          </p:grpSpPr>
          <p:sp>
            <p:nvSpPr>
              <p:cNvPr id="35" name="Rectangle 6"/>
              <p:cNvSpPr>
                <a:spLocks noChangeArrowheads="1"/>
              </p:cNvSpPr>
              <p:nvPr/>
            </p:nvSpPr>
            <p:spPr bwMode="auto">
              <a:xfrm>
                <a:off x="737" y="2493"/>
                <a:ext cx="1650" cy="386"/>
              </a:xfrm>
              <a:prstGeom prst="rect">
                <a:avLst/>
              </a:prstGeom>
              <a:solidFill>
                <a:srgbClr val="FFFF66"/>
              </a:solidFill>
              <a:ln w="19050" algn="ctr">
                <a:solidFill>
                  <a:schemeClr val="tx1"/>
                </a:solidFill>
                <a:miter lim="800000"/>
              </a:ln>
              <a:effectLst>
                <a:outerShdw dist="107763" dir="2700000" algn="ctr" rotWithShape="0">
                  <a:srgbClr val="1C1C1C">
                    <a:alpha val="50000"/>
                  </a:srgb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rPr>
                  <a:t>网络号</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endParaRPr>
              </a:p>
            </p:txBody>
          </p:sp>
          <p:sp>
            <p:nvSpPr>
              <p:cNvPr id="36" name="Rectangle 7"/>
              <p:cNvSpPr>
                <a:spLocks noChangeArrowheads="1"/>
              </p:cNvSpPr>
              <p:nvPr/>
            </p:nvSpPr>
            <p:spPr bwMode="auto">
              <a:xfrm>
                <a:off x="2387" y="2494"/>
                <a:ext cx="2244" cy="385"/>
              </a:xfrm>
              <a:prstGeom prst="rect">
                <a:avLst/>
              </a:prstGeom>
              <a:solidFill>
                <a:srgbClr val="66FFFF"/>
              </a:solidFill>
              <a:ln w="19050" algn="ctr">
                <a:solidFill>
                  <a:schemeClr val="tx1"/>
                </a:solidFill>
                <a:miter lim="800000"/>
              </a:ln>
              <a:effectLst>
                <a:outerShdw dist="107763" dir="2700000" algn="ctr" rotWithShape="0">
                  <a:srgbClr val="1C1C1C">
                    <a:alpha val="50000"/>
                  </a:srgb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7" name="Rectangle 11"/>
              <p:cNvSpPr>
                <a:spLocks noChangeArrowheads="1"/>
              </p:cNvSpPr>
              <p:nvPr/>
            </p:nvSpPr>
            <p:spPr bwMode="auto">
              <a:xfrm>
                <a:off x="3613" y="2547"/>
                <a:ext cx="967" cy="291"/>
              </a:xfrm>
              <a:prstGeom prst="rect">
                <a:avLst/>
              </a:prstGeom>
              <a:noFill/>
              <a:ln w="9525" algn="ctr">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rPr>
                  <a:t>主机号</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endParaRPr>
              </a:p>
            </p:txBody>
          </p:sp>
          <p:sp>
            <p:nvSpPr>
              <p:cNvPr id="38" name="Rectangle 12"/>
              <p:cNvSpPr>
                <a:spLocks noChangeArrowheads="1"/>
              </p:cNvSpPr>
              <p:nvPr/>
            </p:nvSpPr>
            <p:spPr bwMode="auto">
              <a:xfrm>
                <a:off x="2440" y="2548"/>
                <a:ext cx="1068" cy="284"/>
              </a:xfrm>
              <a:prstGeom prst="rect">
                <a:avLst/>
              </a:prstGeom>
              <a:solidFill>
                <a:srgbClr val="FF66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rPr>
                  <a:t>子网号</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2" charset="-122"/>
                </a:endParaRPr>
              </a:p>
            </p:txBody>
          </p:sp>
        </p:grpSp>
      </p:gr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type="title"/>
          </p:nvPr>
        </p:nvSpPr>
        <p:spPr/>
        <p:txBody>
          <a:bodyPr/>
          <a:lstStyle/>
          <a:p>
            <a:pPr algn="ctr"/>
            <a:r>
              <a:rPr lang="zh-CN" altLang="en-US">
                <a:latin typeface="Times New Roman" panose="02020603050405020304" pitchFamily="18" charset="0"/>
                <a:cs typeface="Times New Roman" panose="02020603050405020304" pitchFamily="18" charset="0"/>
              </a:rPr>
              <a:t>划分子网的基本思路（续） </a:t>
            </a:r>
            <a:endParaRPr lang="zh-CN" altLang="en-US">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idx="1"/>
          </p:nvPr>
        </p:nvSpPr>
        <p:spPr/>
        <p:txBody>
          <a:bodyPr/>
          <a:lstStyle/>
          <a:p>
            <a:pPr algn="just">
              <a:spcAft>
                <a:spcPct val="30000"/>
              </a:spcAft>
            </a:pPr>
            <a:r>
              <a:rPr lang="zh-CN" altLang="en-US" dirty="0">
                <a:latin typeface="Times New Roman" panose="02020603050405020304" pitchFamily="18" charset="0"/>
                <a:cs typeface="Times New Roman" panose="02020603050405020304" pitchFamily="18" charset="0"/>
              </a:rPr>
              <a:t>凡是从其他网络发送给本单位某个主机的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数据报，仍然是根据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数据报的</a:t>
            </a:r>
            <a:r>
              <a:rPr lang="zh-CN" altLang="en-US" dirty="0">
                <a:solidFill>
                  <a:srgbClr val="FF0000"/>
                </a:solidFill>
                <a:latin typeface="Times New Roman" panose="02020603050405020304" pitchFamily="18" charset="0"/>
                <a:cs typeface="Times New Roman" panose="02020603050405020304" pitchFamily="18" charset="0"/>
              </a:rPr>
              <a:t>目的网络号 </a:t>
            </a:r>
            <a:r>
              <a:rPr lang="en-US" altLang="zh-CN" dirty="0">
                <a:latin typeface="Times New Roman" panose="02020603050405020304" pitchFamily="18" charset="0"/>
                <a:cs typeface="Times New Roman" panose="02020603050405020304" pitchFamily="18" charset="0"/>
              </a:rPr>
              <a:t>net-id</a:t>
            </a:r>
            <a:r>
              <a:rPr lang="zh-CN" altLang="en-US" dirty="0">
                <a:latin typeface="Times New Roman" panose="02020603050405020304" pitchFamily="18" charset="0"/>
                <a:cs typeface="Times New Roman" panose="02020603050405020304" pitchFamily="18" charset="0"/>
              </a:rPr>
              <a:t>，先找到连接在</a:t>
            </a:r>
            <a:r>
              <a:rPr lang="zh-CN" altLang="en-US" dirty="0">
                <a:solidFill>
                  <a:srgbClr val="FF0000"/>
                </a:solidFill>
                <a:latin typeface="Times New Roman" panose="02020603050405020304" pitchFamily="18" charset="0"/>
                <a:cs typeface="Times New Roman" panose="02020603050405020304" pitchFamily="18" charset="0"/>
              </a:rPr>
              <a:t>本单位网络上的路由器。</a:t>
            </a:r>
            <a:endParaRPr lang="zh-CN" altLang="en-US" dirty="0">
              <a:solidFill>
                <a:srgbClr val="FF0000"/>
              </a:solidFill>
              <a:latin typeface="Times New Roman" panose="02020603050405020304" pitchFamily="18" charset="0"/>
              <a:cs typeface="Times New Roman" panose="02020603050405020304" pitchFamily="18" charset="0"/>
            </a:endParaRPr>
          </a:p>
          <a:p>
            <a:pPr algn="just">
              <a:spcAft>
                <a:spcPct val="30000"/>
              </a:spcAft>
            </a:pPr>
            <a:r>
              <a:rPr lang="zh-CN" altLang="en-US" dirty="0">
                <a:latin typeface="Times New Roman" panose="02020603050405020304" pitchFamily="18" charset="0"/>
                <a:cs typeface="Times New Roman" panose="02020603050405020304" pitchFamily="18" charset="0"/>
              </a:rPr>
              <a:t>然后</a:t>
            </a:r>
            <a:r>
              <a:rPr lang="zh-CN" altLang="en-US" dirty="0">
                <a:solidFill>
                  <a:srgbClr val="FF0000"/>
                </a:solidFill>
                <a:latin typeface="Times New Roman" panose="02020603050405020304" pitchFamily="18" charset="0"/>
                <a:cs typeface="Times New Roman" panose="02020603050405020304" pitchFamily="18" charset="0"/>
              </a:rPr>
              <a:t>此路由器</a:t>
            </a:r>
            <a:r>
              <a:rPr lang="zh-CN" altLang="en-US" dirty="0">
                <a:latin typeface="Times New Roman" panose="02020603050405020304" pitchFamily="18" charset="0"/>
                <a:cs typeface="Times New Roman" panose="02020603050405020304" pitchFamily="18" charset="0"/>
              </a:rPr>
              <a:t>在收到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数据报后，再按</a:t>
            </a:r>
            <a:r>
              <a:rPr lang="zh-CN" altLang="en-US" dirty="0">
                <a:solidFill>
                  <a:srgbClr val="FF0000"/>
                </a:solidFill>
                <a:latin typeface="Times New Roman" panose="02020603050405020304" pitchFamily="18" charset="0"/>
                <a:cs typeface="Times New Roman" panose="02020603050405020304" pitchFamily="18" charset="0"/>
              </a:rPr>
              <a:t>目的网络号</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net-id </a:t>
            </a:r>
            <a:r>
              <a:rPr lang="zh-CN" altLang="en-US" dirty="0">
                <a:latin typeface="Times New Roman" panose="02020603050405020304" pitchFamily="18" charset="0"/>
                <a:cs typeface="Times New Roman" panose="02020603050405020304" pitchFamily="18" charset="0"/>
              </a:rPr>
              <a:t>和</a:t>
            </a:r>
            <a:r>
              <a:rPr lang="zh-CN" altLang="en-US" dirty="0">
                <a:solidFill>
                  <a:srgbClr val="FF0000"/>
                </a:solidFill>
                <a:latin typeface="Times New Roman" panose="02020603050405020304" pitchFamily="18" charset="0"/>
                <a:cs typeface="Times New Roman" panose="02020603050405020304" pitchFamily="18" charset="0"/>
              </a:rPr>
              <a:t>子网号</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subnet-id </a:t>
            </a:r>
            <a:r>
              <a:rPr lang="zh-CN" altLang="en-US" dirty="0">
                <a:latin typeface="Times New Roman" panose="02020603050405020304" pitchFamily="18" charset="0"/>
                <a:cs typeface="Times New Roman" panose="02020603050405020304" pitchFamily="18" charset="0"/>
              </a:rPr>
              <a:t>找到目的子网。</a:t>
            </a:r>
            <a:endParaRPr lang="zh-CN" altLang="en-US" dirty="0">
              <a:latin typeface="Times New Roman" panose="02020603050405020304" pitchFamily="18" charset="0"/>
              <a:cs typeface="Times New Roman" panose="02020603050405020304" pitchFamily="18" charset="0"/>
            </a:endParaRPr>
          </a:p>
          <a:p>
            <a:pPr algn="just">
              <a:spcAft>
                <a:spcPct val="30000"/>
              </a:spcAft>
            </a:pPr>
            <a:r>
              <a:rPr lang="zh-CN" altLang="en-US" dirty="0">
                <a:latin typeface="Times New Roman" panose="02020603050405020304" pitchFamily="18" charset="0"/>
                <a:cs typeface="Times New Roman" panose="02020603050405020304" pitchFamily="18" charset="0"/>
              </a:rPr>
              <a:t>最后就将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数据报直接交付目的主机。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38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0738" y="1222785"/>
            <a:ext cx="9608806" cy="4870511"/>
            <a:chOff x="240738" y="1222785"/>
            <a:chExt cx="9608806" cy="4870511"/>
          </a:xfrm>
        </p:grpSpPr>
        <p:sp>
          <p:nvSpPr>
            <p:cNvPr id="504834" name="AutoShape 2"/>
            <p:cNvSpPr>
              <a:spLocks noChangeArrowheads="1"/>
            </p:cNvSpPr>
            <p:nvPr/>
          </p:nvSpPr>
          <p:spPr bwMode="auto">
            <a:xfrm>
              <a:off x="674125" y="1252949"/>
              <a:ext cx="1938206" cy="676275"/>
            </a:xfrm>
            <a:prstGeom prst="roundRect">
              <a:avLst>
                <a:gd name="adj" fmla="val 16667"/>
              </a:avLst>
            </a:prstGeom>
            <a:solidFill>
              <a:srgbClr val="FF66FF"/>
            </a:solidFill>
            <a:ln w="9525">
              <a:solidFill>
                <a:srgbClr val="333399"/>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35" name="Line 3"/>
            <p:cNvSpPr>
              <a:spLocks noChangeShapeType="1"/>
            </p:cNvSpPr>
            <p:nvPr/>
          </p:nvSpPr>
          <p:spPr bwMode="auto">
            <a:xfrm flipV="1">
              <a:off x="2282139" y="3923123"/>
              <a:ext cx="101467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4836" name="Line 4"/>
            <p:cNvSpPr>
              <a:spLocks noChangeShapeType="1"/>
            </p:cNvSpPr>
            <p:nvPr/>
          </p:nvSpPr>
          <p:spPr bwMode="auto">
            <a:xfrm>
              <a:off x="3582293" y="2351499"/>
              <a:ext cx="254529" cy="7842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4837" name="Line 5"/>
            <p:cNvSpPr>
              <a:spLocks noChangeShapeType="1"/>
            </p:cNvSpPr>
            <p:nvPr/>
          </p:nvSpPr>
          <p:spPr bwMode="auto">
            <a:xfrm flipH="1">
              <a:off x="8320319" y="2665823"/>
              <a:ext cx="674158" cy="7858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4838" name="Line 6"/>
            <p:cNvSpPr>
              <a:spLocks noChangeShapeType="1"/>
            </p:cNvSpPr>
            <p:nvPr/>
          </p:nvSpPr>
          <p:spPr bwMode="auto">
            <a:xfrm flipH="1">
              <a:off x="6118986" y="2116548"/>
              <a:ext cx="84270" cy="863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4839" name="Line 7"/>
            <p:cNvSpPr>
              <a:spLocks noChangeShapeType="1"/>
            </p:cNvSpPr>
            <p:nvPr/>
          </p:nvSpPr>
          <p:spPr bwMode="auto">
            <a:xfrm flipV="1">
              <a:off x="6550654" y="4786724"/>
              <a:ext cx="0" cy="7842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4840" name="Line 8"/>
            <p:cNvSpPr>
              <a:spLocks noChangeShapeType="1"/>
            </p:cNvSpPr>
            <p:nvPr/>
          </p:nvSpPr>
          <p:spPr bwMode="auto">
            <a:xfrm>
              <a:off x="4428431" y="2195924"/>
              <a:ext cx="0" cy="70643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4841" name="Line 9"/>
            <p:cNvSpPr>
              <a:spLocks noChangeShapeType="1"/>
            </p:cNvSpPr>
            <p:nvPr/>
          </p:nvSpPr>
          <p:spPr bwMode="auto">
            <a:xfrm flipH="1">
              <a:off x="7811261" y="2351499"/>
              <a:ext cx="254529" cy="7080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4842" name="Line 10"/>
            <p:cNvSpPr>
              <a:spLocks noChangeShapeType="1"/>
            </p:cNvSpPr>
            <p:nvPr/>
          </p:nvSpPr>
          <p:spPr bwMode="auto">
            <a:xfrm flipV="1">
              <a:off x="5448267" y="4707349"/>
              <a:ext cx="84270" cy="70643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4843" name="Line 11"/>
            <p:cNvSpPr>
              <a:spLocks noChangeShapeType="1"/>
            </p:cNvSpPr>
            <p:nvPr/>
          </p:nvSpPr>
          <p:spPr bwMode="auto">
            <a:xfrm flipV="1">
              <a:off x="3666563" y="4315235"/>
              <a:ext cx="170260" cy="863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4844" name="Line 12"/>
            <p:cNvSpPr>
              <a:spLocks noChangeShapeType="1"/>
            </p:cNvSpPr>
            <p:nvPr/>
          </p:nvSpPr>
          <p:spPr bwMode="auto">
            <a:xfrm flipH="1" flipV="1">
              <a:off x="8487140" y="4472398"/>
              <a:ext cx="930407" cy="1571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pic>
          <p:nvPicPr>
            <p:cNvPr id="504845"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59891" y="1959386"/>
              <a:ext cx="417909"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46"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12034" y="2280061"/>
              <a:ext cx="41791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47"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36436" y="1802224"/>
              <a:ext cx="41791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48" name="Picture 1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41668" y="2429286"/>
              <a:ext cx="417909"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49" name="Picture 1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5531" y="2038760"/>
              <a:ext cx="417909"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50" name="Picture 1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008236" y="4327936"/>
              <a:ext cx="41791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51"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52878" y="5413786"/>
              <a:ext cx="41791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52" name="Picture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78008" y="5335999"/>
              <a:ext cx="417909"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53" name="Picture 2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98024" y="5021674"/>
              <a:ext cx="41791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4854" name="Text Box 22"/>
            <p:cNvSpPr txBox="1">
              <a:spLocks noChangeArrowheads="1"/>
            </p:cNvSpPr>
            <p:nvPr/>
          </p:nvSpPr>
          <p:spPr bwMode="auto">
            <a:xfrm rot="5211293">
              <a:off x="9278664" y="330079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55" name="Text Box 23"/>
            <p:cNvSpPr txBox="1">
              <a:spLocks noChangeArrowheads="1"/>
            </p:cNvSpPr>
            <p:nvPr/>
          </p:nvSpPr>
          <p:spPr bwMode="auto">
            <a:xfrm rot="546999">
              <a:off x="4556975" y="4982749"/>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56" name="Text Box 24"/>
            <p:cNvSpPr txBox="1">
              <a:spLocks noChangeArrowheads="1"/>
            </p:cNvSpPr>
            <p:nvPr/>
          </p:nvSpPr>
          <p:spPr bwMode="auto">
            <a:xfrm rot="21237460">
              <a:off x="5182979" y="1777587"/>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57" name="Text Box 25"/>
            <p:cNvSpPr txBox="1">
              <a:spLocks noChangeArrowheads="1"/>
            </p:cNvSpPr>
            <p:nvPr/>
          </p:nvSpPr>
          <p:spPr bwMode="auto">
            <a:xfrm>
              <a:off x="2612332" y="1914936"/>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145.13.3.10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58" name="Text Box 26"/>
            <p:cNvSpPr txBox="1">
              <a:spLocks noChangeArrowheads="1"/>
            </p:cNvSpPr>
            <p:nvPr/>
          </p:nvSpPr>
          <p:spPr bwMode="auto">
            <a:xfrm>
              <a:off x="3780069" y="1554574"/>
              <a:ext cx="15234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145.13.3.11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59" name="Text Box 27"/>
            <p:cNvSpPr txBox="1">
              <a:spLocks noChangeArrowheads="1"/>
            </p:cNvSpPr>
            <p:nvPr/>
          </p:nvSpPr>
          <p:spPr bwMode="auto">
            <a:xfrm>
              <a:off x="5429350" y="1410110"/>
              <a:ext cx="1742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145.13.3.101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60" name="Text Box 28"/>
            <p:cNvSpPr txBox="1">
              <a:spLocks noChangeArrowheads="1"/>
            </p:cNvSpPr>
            <p:nvPr/>
          </p:nvSpPr>
          <p:spPr bwMode="auto">
            <a:xfrm>
              <a:off x="7331439" y="1699036"/>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145.13.7.34</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61" name="Text Box 29"/>
            <p:cNvSpPr txBox="1">
              <a:spLocks noChangeArrowheads="1"/>
            </p:cNvSpPr>
            <p:nvPr/>
          </p:nvSpPr>
          <p:spPr bwMode="auto">
            <a:xfrm>
              <a:off x="8306561" y="2095911"/>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145.13.7.35</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62" name="Text Box 30"/>
            <p:cNvSpPr txBox="1">
              <a:spLocks noChangeArrowheads="1"/>
            </p:cNvSpPr>
            <p:nvPr/>
          </p:nvSpPr>
          <p:spPr bwMode="auto">
            <a:xfrm>
              <a:off x="8311944" y="4757082"/>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145.13.7.56</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63" name="Text Box 31"/>
            <p:cNvSpPr txBox="1">
              <a:spLocks noChangeArrowheads="1"/>
            </p:cNvSpPr>
            <p:nvPr/>
          </p:nvSpPr>
          <p:spPr bwMode="auto">
            <a:xfrm>
              <a:off x="2925334" y="5339174"/>
              <a:ext cx="1742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145.13.21.23</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64" name="Text Box 32"/>
            <p:cNvSpPr txBox="1">
              <a:spLocks noChangeArrowheads="1"/>
            </p:cNvSpPr>
            <p:nvPr/>
          </p:nvSpPr>
          <p:spPr bwMode="auto">
            <a:xfrm>
              <a:off x="4639965" y="5693186"/>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145.13.21.9</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65" name="Text Box 33"/>
            <p:cNvSpPr txBox="1">
              <a:spLocks noChangeArrowheads="1"/>
            </p:cNvSpPr>
            <p:nvPr/>
          </p:nvSpPr>
          <p:spPr bwMode="auto">
            <a:xfrm>
              <a:off x="6732952" y="5407435"/>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145.13.21.8</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66" name="Line 34"/>
            <p:cNvSpPr>
              <a:spLocks noChangeShapeType="1"/>
            </p:cNvSpPr>
            <p:nvPr/>
          </p:nvSpPr>
          <p:spPr bwMode="auto">
            <a:xfrm>
              <a:off x="961332" y="2586449"/>
              <a:ext cx="1606285" cy="1336675"/>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4867" name="Line 35"/>
            <p:cNvSpPr>
              <a:spLocks noChangeShapeType="1"/>
            </p:cNvSpPr>
            <p:nvPr/>
          </p:nvSpPr>
          <p:spPr bwMode="auto">
            <a:xfrm>
              <a:off x="791071" y="2586448"/>
              <a:ext cx="0" cy="2043112"/>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4868" name="Line 36"/>
            <p:cNvSpPr>
              <a:spLocks noChangeShapeType="1"/>
            </p:cNvSpPr>
            <p:nvPr/>
          </p:nvSpPr>
          <p:spPr bwMode="auto">
            <a:xfrm flipV="1">
              <a:off x="877061" y="3999323"/>
              <a:ext cx="1606285" cy="78740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4869" name="AutoShape 37"/>
            <p:cNvSpPr>
              <a:spLocks noChangeArrowheads="1"/>
            </p:cNvSpPr>
            <p:nvPr/>
          </p:nvSpPr>
          <p:spPr bwMode="auto">
            <a:xfrm>
              <a:off x="314690" y="5111217"/>
              <a:ext cx="2686315" cy="830323"/>
            </a:xfrm>
            <a:prstGeom prst="wedgeRoundRectCallout">
              <a:avLst>
                <a:gd name="adj1" fmla="val 34699"/>
                <a:gd name="adj2" fmla="val -169426"/>
                <a:gd name="adj3" fmla="val 16667"/>
              </a:avLst>
            </a:prstGeom>
            <a:solidFill>
              <a:srgbClr val="FFFF66"/>
            </a:solidFill>
            <a:ln w="9525">
              <a:solidFill>
                <a:schemeClr val="tx1"/>
              </a:solidFill>
              <a:miter lim="800000"/>
            </a:ln>
            <a:effectLst>
              <a:outerShdw dist="35921" dir="2700000" algn="ctr" rotWithShape="0">
                <a:schemeClr val="bg2"/>
              </a:outerShdw>
            </a:effectLst>
          </p:spPr>
          <p:txBody>
            <a:bodyPr/>
            <a:lstStyle/>
            <a:p>
              <a:pPr algn="ctr"/>
              <a:endParaRPr kumimoji="1" lang="zh-CN"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70" name="Text Box 38"/>
            <p:cNvSpPr txBox="1">
              <a:spLocks noChangeArrowheads="1"/>
            </p:cNvSpPr>
            <p:nvPr/>
          </p:nvSpPr>
          <p:spPr bwMode="auto">
            <a:xfrm>
              <a:off x="272480" y="5183225"/>
              <a:ext cx="27465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所有到网络 </a:t>
              </a:r>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145.13.0.0</a:t>
              </a: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的分组均到达此路由器</a:t>
              </a:r>
              <a:endPar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04871"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992" y="4550185"/>
              <a:ext cx="76014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4872" name="Picture 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992" y="2351499"/>
              <a:ext cx="76014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4873" name="AutoShape 41"/>
            <p:cNvSpPr>
              <a:spLocks noChangeArrowheads="1"/>
            </p:cNvSpPr>
            <p:nvPr/>
          </p:nvSpPr>
          <p:spPr bwMode="auto">
            <a:xfrm rot="-1643298">
              <a:off x="1109233" y="3969161"/>
              <a:ext cx="1016396" cy="390525"/>
            </a:xfrm>
            <a:prstGeom prst="leftArrow">
              <a:avLst>
                <a:gd name="adj1" fmla="val 42500"/>
                <a:gd name="adj2" fmla="val 9051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74" name="AutoShape 42"/>
            <p:cNvSpPr>
              <a:spLocks noChangeArrowheads="1"/>
            </p:cNvSpPr>
            <p:nvPr/>
          </p:nvSpPr>
          <p:spPr bwMode="auto">
            <a:xfrm rot="2494205">
              <a:off x="1355442" y="2820248"/>
              <a:ext cx="1014677" cy="393700"/>
            </a:xfrm>
            <a:prstGeom prst="leftArrow">
              <a:avLst>
                <a:gd name="adj1" fmla="val 42500"/>
                <a:gd name="adj2" fmla="val 8963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75" name="Text Box 43"/>
            <p:cNvSpPr txBox="1">
              <a:spLocks noChangeArrowheads="1"/>
            </p:cNvSpPr>
            <p:nvPr/>
          </p:nvSpPr>
          <p:spPr bwMode="auto">
            <a:xfrm>
              <a:off x="672406" y="1222785"/>
              <a:ext cx="17331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我的网络地址</a:t>
              </a:r>
              <a:endPar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是 </a:t>
              </a:r>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145.13.0.0</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76" name="Line 44"/>
            <p:cNvSpPr>
              <a:spLocks noChangeShapeType="1"/>
            </p:cNvSpPr>
            <p:nvPr/>
          </p:nvSpPr>
          <p:spPr bwMode="auto">
            <a:xfrm>
              <a:off x="1677988" y="1955769"/>
              <a:ext cx="394692" cy="1211232"/>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4877" name="Line 45"/>
            <p:cNvSpPr>
              <a:spLocks noChangeShapeType="1"/>
            </p:cNvSpPr>
            <p:nvPr/>
          </p:nvSpPr>
          <p:spPr bwMode="auto">
            <a:xfrm>
              <a:off x="1468669" y="1959385"/>
              <a:ext cx="170260" cy="2198688"/>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4878" name="Text Box 46"/>
            <p:cNvSpPr txBox="1">
              <a:spLocks noChangeArrowheads="1"/>
            </p:cNvSpPr>
            <p:nvPr/>
          </p:nvSpPr>
          <p:spPr bwMode="auto">
            <a:xfrm>
              <a:off x="2404236" y="3232561"/>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4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4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79" name="Text Box 47"/>
            <p:cNvSpPr txBox="1">
              <a:spLocks noChangeArrowheads="1"/>
            </p:cNvSpPr>
            <p:nvPr/>
          </p:nvSpPr>
          <p:spPr bwMode="auto">
            <a:xfrm>
              <a:off x="240738" y="4146961"/>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4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4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80" name="Text Box 48"/>
            <p:cNvSpPr txBox="1">
              <a:spLocks noChangeArrowheads="1"/>
            </p:cNvSpPr>
            <p:nvPr/>
          </p:nvSpPr>
          <p:spPr bwMode="auto">
            <a:xfrm>
              <a:off x="240738" y="1951449"/>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4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4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04881" name="Group 49"/>
            <p:cNvGrpSpPr/>
            <p:nvPr/>
          </p:nvGrpSpPr>
          <p:grpSpPr bwMode="auto">
            <a:xfrm>
              <a:off x="2832465" y="2357848"/>
              <a:ext cx="6144815" cy="2844800"/>
              <a:chOff x="1746" y="890"/>
              <a:chExt cx="3221" cy="1950"/>
            </a:xfrm>
          </p:grpSpPr>
          <p:grpSp>
            <p:nvGrpSpPr>
              <p:cNvPr id="504882" name="Group 50"/>
              <p:cNvGrpSpPr/>
              <p:nvPr/>
            </p:nvGrpSpPr>
            <p:grpSpPr bwMode="auto">
              <a:xfrm>
                <a:off x="1746" y="890"/>
                <a:ext cx="3221" cy="1950"/>
                <a:chOff x="912" y="768"/>
                <a:chExt cx="2400" cy="1584"/>
              </a:xfrm>
            </p:grpSpPr>
            <p:sp>
              <p:nvSpPr>
                <p:cNvPr id="504883" name="Oval 51"/>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84" name="Oval 52"/>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85" name="Oval 53"/>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86" name="Oval 54"/>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87" name="Oval 55"/>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88" name="Oval 56"/>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89" name="Oval 57"/>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90" name="Oval 58"/>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91" name="Oval 59"/>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04892" name="Group 60"/>
                <p:cNvGrpSpPr/>
                <p:nvPr/>
              </p:nvGrpSpPr>
              <p:grpSpPr bwMode="auto">
                <a:xfrm>
                  <a:off x="912" y="768"/>
                  <a:ext cx="2386" cy="1553"/>
                  <a:chOff x="912" y="768"/>
                  <a:chExt cx="2386" cy="1553"/>
                </a:xfrm>
              </p:grpSpPr>
              <p:sp>
                <p:nvSpPr>
                  <p:cNvPr id="504893" name="Oval 61"/>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94" name="Oval 62"/>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95" name="Oval 63"/>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96" name="Oval 64"/>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97" name="Oval 65"/>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98" name="Oval 66"/>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899" name="Oval 67"/>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900" name="Oval 68"/>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901" name="Oval 69"/>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504902" name="Text Box 70"/>
              <p:cNvSpPr txBox="1">
                <a:spLocks noChangeArrowheads="1"/>
              </p:cNvSpPr>
              <p:nvPr/>
            </p:nvSpPr>
            <p:spPr bwMode="auto">
              <a:xfrm>
                <a:off x="3002" y="1410"/>
                <a:ext cx="1111" cy="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网络</a:t>
                </a:r>
                <a:endParaRPr kumimoji="1" lang="zh-CN" altLang="en-US"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145.13.0.0</a:t>
                </a:r>
                <a:endParaRPr kumimoji="1"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pic>
          <p:nvPicPr>
            <p:cNvPr id="504903" name="Picture 7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538" y="3686585"/>
              <a:ext cx="76014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504904" name="Rectangle 72"/>
          <p:cNvSpPr>
            <a:spLocks noGrp="1" noChangeArrowheads="1"/>
          </p:cNvSpPr>
          <p:nvPr>
            <p:ph type="title"/>
          </p:nvPr>
        </p:nvSpPr>
        <p:spPr/>
        <p:txBody>
          <a:bodyPr/>
          <a:lstStyle/>
          <a:p>
            <a:pPr algn="ctr">
              <a:lnSpc>
                <a:spcPct val="80000"/>
              </a:lnSpc>
            </a:pPr>
            <a:r>
              <a:rPr lang="zh-CN" altLang="en-US" sz="3600" dirty="0">
                <a:latin typeface="Times New Roman" panose="02020603050405020304" pitchFamily="18" charset="0"/>
                <a:cs typeface="Times New Roman" panose="02020603050405020304" pitchFamily="18" charset="0"/>
              </a:rPr>
              <a:t>一个未划分子网的 </a:t>
            </a:r>
            <a:r>
              <a:rPr lang="en-US" altLang="zh-CN" sz="3600" dirty="0">
                <a:latin typeface="Times New Roman" panose="02020603050405020304" pitchFamily="18" charset="0"/>
                <a:cs typeface="Times New Roman" panose="02020603050405020304" pitchFamily="18" charset="0"/>
              </a:rPr>
              <a:t>B </a:t>
            </a:r>
            <a:r>
              <a:rPr lang="zh-CN" altLang="en-US" sz="3600" dirty="0">
                <a:latin typeface="Times New Roman" panose="02020603050405020304" pitchFamily="18" charset="0"/>
                <a:cs typeface="Times New Roman" panose="02020603050405020304" pitchFamily="18" charset="0"/>
              </a:rPr>
              <a:t>类网络</a:t>
            </a:r>
            <a:r>
              <a:rPr lang="en-US" altLang="zh-CN" sz="3600" dirty="0">
                <a:latin typeface="Times New Roman" panose="02020603050405020304" pitchFamily="18" charset="0"/>
                <a:cs typeface="Times New Roman" panose="02020603050405020304" pitchFamily="18" charset="0"/>
              </a:rPr>
              <a:t>145.13.0.0</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algn="ctr"/>
            <a:r>
              <a:rPr lang="zh-CN" altLang="en-US" sz="3600" dirty="0">
                <a:latin typeface="Times New Roman" panose="02020603050405020304" pitchFamily="18" charset="0"/>
                <a:cs typeface="Times New Roman" panose="02020603050405020304" pitchFamily="18" charset="0"/>
              </a:rPr>
              <a:t>划分为三个子网后对外</a:t>
            </a:r>
            <a:br>
              <a:rPr lang="en-US" altLang="zh-CN" sz="3600" dirty="0">
                <a:latin typeface="Times New Roman" panose="02020603050405020304" pitchFamily="18" charset="0"/>
                <a:cs typeface="Times New Roman" panose="02020603050405020304" pitchFamily="18" charset="0"/>
              </a:rPr>
            </a:br>
            <a:r>
              <a:rPr lang="zh-CN" altLang="en-US" sz="3600" dirty="0">
                <a:latin typeface="Times New Roman" panose="02020603050405020304" pitchFamily="18" charset="0"/>
                <a:cs typeface="Times New Roman" panose="02020603050405020304" pitchFamily="18" charset="0"/>
              </a:rPr>
              <a:t>仍是一个网络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latin typeface="Times New Roman" panose="02020603050405020304" pitchFamily="18" charset="0"/>
              <a:cs typeface="Times New Roman" panose="02020603050405020304" pitchFamily="18" charset="0"/>
            </a:endParaRPr>
          </a:p>
        </p:txBody>
      </p:sp>
      <p:sp>
        <p:nvSpPr>
          <p:cNvPr id="505859" name="Line 3"/>
          <p:cNvSpPr>
            <a:spLocks noChangeShapeType="1"/>
          </p:cNvSpPr>
          <p:nvPr/>
        </p:nvSpPr>
        <p:spPr bwMode="auto">
          <a:xfrm>
            <a:off x="912201" y="2628901"/>
            <a:ext cx="1592527" cy="1370013"/>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5860" name="Line 4"/>
          <p:cNvSpPr>
            <a:spLocks noChangeShapeType="1"/>
          </p:cNvSpPr>
          <p:nvPr/>
        </p:nvSpPr>
        <p:spPr bwMode="auto">
          <a:xfrm>
            <a:off x="889414" y="2628900"/>
            <a:ext cx="0" cy="209550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5861" name="Line 5"/>
          <p:cNvSpPr>
            <a:spLocks noChangeShapeType="1"/>
          </p:cNvSpPr>
          <p:nvPr/>
        </p:nvSpPr>
        <p:spPr bwMode="auto">
          <a:xfrm flipV="1">
            <a:off x="827932" y="4078288"/>
            <a:ext cx="1592527" cy="804862"/>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5862" name="AutoShape 6"/>
          <p:cNvSpPr>
            <a:spLocks noChangeArrowheads="1"/>
          </p:cNvSpPr>
          <p:nvPr/>
        </p:nvSpPr>
        <p:spPr bwMode="auto">
          <a:xfrm>
            <a:off x="2739389" y="1341439"/>
            <a:ext cx="7049665" cy="5400675"/>
          </a:xfrm>
          <a:prstGeom prst="roundRect">
            <a:avLst>
              <a:gd name="adj" fmla="val 11116"/>
            </a:avLst>
          </a:prstGeom>
          <a:solidFill>
            <a:srgbClr val="66FFFF"/>
          </a:solidFill>
          <a:ln w="9525">
            <a:solidFill>
              <a:schemeClr val="tx1"/>
            </a:solidFill>
            <a:prstDash val="dash"/>
            <a:round/>
          </a:ln>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63" name="Freeform 7"/>
          <p:cNvSpPr/>
          <p:nvPr/>
        </p:nvSpPr>
        <p:spPr bwMode="auto">
          <a:xfrm>
            <a:off x="2836787" y="1422400"/>
            <a:ext cx="4060429" cy="2071688"/>
          </a:xfrm>
          <a:custGeom>
            <a:avLst/>
            <a:gdLst>
              <a:gd name="T0" fmla="*/ 61 w 2326"/>
              <a:gd name="T1" fmla="*/ 152 h 1235"/>
              <a:gd name="T2" fmla="*/ 118 w 2326"/>
              <a:gd name="T3" fmla="*/ 113 h 1235"/>
              <a:gd name="T4" fmla="*/ 238 w 2326"/>
              <a:gd name="T5" fmla="*/ 35 h 1235"/>
              <a:gd name="T6" fmla="*/ 478 w 2326"/>
              <a:gd name="T7" fmla="*/ 11 h 1235"/>
              <a:gd name="T8" fmla="*/ 898 w 2326"/>
              <a:gd name="T9" fmla="*/ 47 h 1235"/>
              <a:gd name="T10" fmla="*/ 1510 w 2326"/>
              <a:gd name="T11" fmla="*/ 11 h 1235"/>
              <a:gd name="T12" fmla="*/ 2068 w 2326"/>
              <a:gd name="T13" fmla="*/ 11 h 1235"/>
              <a:gd name="T14" fmla="*/ 2302 w 2326"/>
              <a:gd name="T15" fmla="*/ 203 h 1235"/>
              <a:gd name="T16" fmla="*/ 2326 w 2326"/>
              <a:gd name="T17" fmla="*/ 275 h 1235"/>
              <a:gd name="T18" fmla="*/ 2302 w 2326"/>
              <a:gd name="T19" fmla="*/ 575 h 1235"/>
              <a:gd name="T20" fmla="*/ 2266 w 2326"/>
              <a:gd name="T21" fmla="*/ 773 h 1235"/>
              <a:gd name="T22" fmla="*/ 2170 w 2326"/>
              <a:gd name="T23" fmla="*/ 971 h 1235"/>
              <a:gd name="T24" fmla="*/ 2026 w 2326"/>
              <a:gd name="T25" fmla="*/ 1103 h 1235"/>
              <a:gd name="T26" fmla="*/ 1954 w 2326"/>
              <a:gd name="T27" fmla="*/ 1151 h 1235"/>
              <a:gd name="T28" fmla="*/ 1846 w 2326"/>
              <a:gd name="T29" fmla="*/ 1211 h 1235"/>
              <a:gd name="T30" fmla="*/ 1810 w 2326"/>
              <a:gd name="T31" fmla="*/ 1223 h 1235"/>
              <a:gd name="T32" fmla="*/ 1774 w 2326"/>
              <a:gd name="T33" fmla="*/ 1235 h 1235"/>
              <a:gd name="T34" fmla="*/ 1474 w 2326"/>
              <a:gd name="T35" fmla="*/ 1223 h 1235"/>
              <a:gd name="T36" fmla="*/ 1066 w 2326"/>
              <a:gd name="T37" fmla="*/ 1103 h 1235"/>
              <a:gd name="T38" fmla="*/ 766 w 2326"/>
              <a:gd name="T39" fmla="*/ 1055 h 1235"/>
              <a:gd name="T40" fmla="*/ 478 w 2326"/>
              <a:gd name="T41" fmla="*/ 947 h 1235"/>
              <a:gd name="T42" fmla="*/ 430 w 2326"/>
              <a:gd name="T43" fmla="*/ 923 h 1235"/>
              <a:gd name="T44" fmla="*/ 169 w 2326"/>
              <a:gd name="T45" fmla="*/ 848 h 1235"/>
              <a:gd name="T46" fmla="*/ 70 w 2326"/>
              <a:gd name="T47" fmla="*/ 725 h 1235"/>
              <a:gd name="T48" fmla="*/ 19 w 2326"/>
              <a:gd name="T49" fmla="*/ 542 h 1235"/>
              <a:gd name="T50" fmla="*/ 7 w 2326"/>
              <a:gd name="T51" fmla="*/ 404 h 1235"/>
              <a:gd name="T52" fmla="*/ 22 w 2326"/>
              <a:gd name="T53" fmla="*/ 263 h 1235"/>
              <a:gd name="T54" fmla="*/ 61 w 2326"/>
              <a:gd name="T55" fmla="*/ 152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26" h="1235">
                <a:moveTo>
                  <a:pt x="61" y="152"/>
                </a:moveTo>
                <a:cubicBezTo>
                  <a:pt x="58" y="176"/>
                  <a:pt x="104" y="118"/>
                  <a:pt x="118" y="113"/>
                </a:cubicBezTo>
                <a:cubicBezTo>
                  <a:pt x="160" y="99"/>
                  <a:pt x="193" y="40"/>
                  <a:pt x="238" y="35"/>
                </a:cubicBezTo>
                <a:cubicBezTo>
                  <a:pt x="318" y="25"/>
                  <a:pt x="478" y="11"/>
                  <a:pt x="478" y="11"/>
                </a:cubicBezTo>
                <a:cubicBezTo>
                  <a:pt x="632" y="18"/>
                  <a:pt x="752" y="26"/>
                  <a:pt x="898" y="47"/>
                </a:cubicBezTo>
                <a:cubicBezTo>
                  <a:pt x="1333" y="37"/>
                  <a:pt x="1265" y="52"/>
                  <a:pt x="1510" y="11"/>
                </a:cubicBezTo>
                <a:cubicBezTo>
                  <a:pt x="1714" y="15"/>
                  <a:pt x="1864" y="0"/>
                  <a:pt x="2068" y="11"/>
                </a:cubicBezTo>
                <a:cubicBezTo>
                  <a:pt x="2116" y="14"/>
                  <a:pt x="2284" y="150"/>
                  <a:pt x="2302" y="203"/>
                </a:cubicBezTo>
                <a:cubicBezTo>
                  <a:pt x="2310" y="227"/>
                  <a:pt x="2326" y="275"/>
                  <a:pt x="2326" y="275"/>
                </a:cubicBezTo>
                <a:cubicBezTo>
                  <a:pt x="2322" y="391"/>
                  <a:pt x="2309" y="459"/>
                  <a:pt x="2302" y="575"/>
                </a:cubicBezTo>
                <a:cubicBezTo>
                  <a:pt x="2297" y="658"/>
                  <a:pt x="2299" y="675"/>
                  <a:pt x="2266" y="773"/>
                </a:cubicBezTo>
                <a:cubicBezTo>
                  <a:pt x="2243" y="841"/>
                  <a:pt x="2211" y="910"/>
                  <a:pt x="2170" y="971"/>
                </a:cubicBezTo>
                <a:cubicBezTo>
                  <a:pt x="2132" y="1028"/>
                  <a:pt x="2077" y="1060"/>
                  <a:pt x="2026" y="1103"/>
                </a:cubicBezTo>
                <a:cubicBezTo>
                  <a:pt x="1966" y="1153"/>
                  <a:pt x="2017" y="1130"/>
                  <a:pt x="1954" y="1151"/>
                </a:cubicBezTo>
                <a:cubicBezTo>
                  <a:pt x="1900" y="1205"/>
                  <a:pt x="1934" y="1182"/>
                  <a:pt x="1846" y="1211"/>
                </a:cubicBezTo>
                <a:cubicBezTo>
                  <a:pt x="1834" y="1215"/>
                  <a:pt x="1822" y="1219"/>
                  <a:pt x="1810" y="1223"/>
                </a:cubicBezTo>
                <a:cubicBezTo>
                  <a:pt x="1798" y="1227"/>
                  <a:pt x="1774" y="1235"/>
                  <a:pt x="1774" y="1235"/>
                </a:cubicBezTo>
                <a:cubicBezTo>
                  <a:pt x="1674" y="1231"/>
                  <a:pt x="1574" y="1230"/>
                  <a:pt x="1474" y="1223"/>
                </a:cubicBezTo>
                <a:cubicBezTo>
                  <a:pt x="1331" y="1213"/>
                  <a:pt x="1204" y="1131"/>
                  <a:pt x="1066" y="1103"/>
                </a:cubicBezTo>
                <a:cubicBezTo>
                  <a:pt x="967" y="1083"/>
                  <a:pt x="863" y="1084"/>
                  <a:pt x="766" y="1055"/>
                </a:cubicBezTo>
                <a:cubicBezTo>
                  <a:pt x="666" y="1025"/>
                  <a:pt x="575" y="983"/>
                  <a:pt x="478" y="947"/>
                </a:cubicBezTo>
                <a:cubicBezTo>
                  <a:pt x="461" y="941"/>
                  <a:pt x="447" y="927"/>
                  <a:pt x="430" y="923"/>
                </a:cubicBezTo>
                <a:cubicBezTo>
                  <a:pt x="401" y="916"/>
                  <a:pt x="181" y="849"/>
                  <a:pt x="169" y="848"/>
                </a:cubicBezTo>
                <a:cubicBezTo>
                  <a:pt x="94" y="794"/>
                  <a:pt x="109" y="776"/>
                  <a:pt x="70" y="725"/>
                </a:cubicBezTo>
                <a:cubicBezTo>
                  <a:pt x="37" y="650"/>
                  <a:pt x="31" y="614"/>
                  <a:pt x="19" y="542"/>
                </a:cubicBezTo>
                <a:cubicBezTo>
                  <a:pt x="15" y="490"/>
                  <a:pt x="0" y="469"/>
                  <a:pt x="7" y="404"/>
                </a:cubicBezTo>
                <a:cubicBezTo>
                  <a:pt x="7" y="358"/>
                  <a:pt x="13" y="305"/>
                  <a:pt x="22" y="263"/>
                </a:cubicBezTo>
                <a:cubicBezTo>
                  <a:pt x="31" y="221"/>
                  <a:pt x="53" y="175"/>
                  <a:pt x="61" y="152"/>
                </a:cubicBezTo>
                <a:close/>
              </a:path>
            </a:pathLst>
          </a:custGeom>
          <a:solidFill>
            <a:schemeClr val="bg1"/>
          </a:solidFill>
          <a:ln w="9525" cap="flat">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64" name="Freeform 8"/>
          <p:cNvSpPr/>
          <p:nvPr/>
        </p:nvSpPr>
        <p:spPr bwMode="auto">
          <a:xfrm>
            <a:off x="2653639" y="2790826"/>
            <a:ext cx="1258888" cy="1128713"/>
          </a:xfrm>
          <a:custGeom>
            <a:avLst/>
            <a:gdLst>
              <a:gd name="T0" fmla="*/ 0 w 732"/>
              <a:gd name="T1" fmla="*/ 711 h 711"/>
              <a:gd name="T2" fmla="*/ 732 w 732"/>
              <a:gd name="T3" fmla="*/ 372 h 711"/>
              <a:gd name="T4" fmla="*/ 732 w 732"/>
              <a:gd name="T5" fmla="*/ 0 h 711"/>
            </a:gdLst>
            <a:ahLst/>
            <a:cxnLst>
              <a:cxn ang="0">
                <a:pos x="T0" y="T1"/>
              </a:cxn>
              <a:cxn ang="0">
                <a:pos x="T2" y="T3"/>
              </a:cxn>
              <a:cxn ang="0">
                <a:pos x="T4" y="T5"/>
              </a:cxn>
            </a:cxnLst>
            <a:rect l="0" t="0" r="r" b="b"/>
            <a:pathLst>
              <a:path w="732" h="711">
                <a:moveTo>
                  <a:pt x="0" y="711"/>
                </a:moveTo>
                <a:lnTo>
                  <a:pt x="732" y="372"/>
                </a:lnTo>
                <a:lnTo>
                  <a:pt x="732" y="0"/>
                </a:lnTo>
              </a:path>
            </a:pathLst>
          </a:custGeom>
          <a:noFill/>
          <a:ln w="38100"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65" name="Freeform 9"/>
          <p:cNvSpPr/>
          <p:nvPr/>
        </p:nvSpPr>
        <p:spPr bwMode="auto">
          <a:xfrm>
            <a:off x="3118544" y="4189685"/>
            <a:ext cx="4426744" cy="2479675"/>
          </a:xfrm>
          <a:custGeom>
            <a:avLst/>
            <a:gdLst>
              <a:gd name="T0" fmla="*/ 65 w 2574"/>
              <a:gd name="T1" fmla="*/ 457 h 1562"/>
              <a:gd name="T2" fmla="*/ 612 w 2574"/>
              <a:gd name="T3" fmla="*/ 146 h 1562"/>
              <a:gd name="T4" fmla="*/ 770 w 2574"/>
              <a:gd name="T5" fmla="*/ 89 h 1562"/>
              <a:gd name="T6" fmla="*/ 917 w 2574"/>
              <a:gd name="T7" fmla="*/ 55 h 1562"/>
              <a:gd name="T8" fmla="*/ 1063 w 2574"/>
              <a:gd name="T9" fmla="*/ 50 h 1562"/>
              <a:gd name="T10" fmla="*/ 1303 w 2574"/>
              <a:gd name="T11" fmla="*/ 18 h 1562"/>
              <a:gd name="T12" fmla="*/ 1703 w 2574"/>
              <a:gd name="T13" fmla="*/ 18 h 1562"/>
              <a:gd name="T14" fmla="*/ 2119 w 2574"/>
              <a:gd name="T15" fmla="*/ 154 h 1562"/>
              <a:gd name="T16" fmla="*/ 2267 w 2574"/>
              <a:gd name="T17" fmla="*/ 361 h 1562"/>
              <a:gd name="T18" fmla="*/ 2401 w 2574"/>
              <a:gd name="T19" fmla="*/ 589 h 1562"/>
              <a:gd name="T20" fmla="*/ 2487 w 2574"/>
              <a:gd name="T21" fmla="*/ 762 h 1562"/>
              <a:gd name="T22" fmla="*/ 2567 w 2574"/>
              <a:gd name="T23" fmla="*/ 1226 h 1562"/>
              <a:gd name="T24" fmla="*/ 2455 w 2574"/>
              <a:gd name="T25" fmla="*/ 1394 h 1562"/>
              <a:gd name="T26" fmla="*/ 2287 w 2574"/>
              <a:gd name="T27" fmla="*/ 1458 h 1562"/>
              <a:gd name="T28" fmla="*/ 2000 w 2574"/>
              <a:gd name="T29" fmla="*/ 1515 h 1562"/>
              <a:gd name="T30" fmla="*/ 1756 w 2574"/>
              <a:gd name="T31" fmla="*/ 1502 h 1562"/>
              <a:gd name="T32" fmla="*/ 1512 w 2574"/>
              <a:gd name="T33" fmla="*/ 1388 h 1562"/>
              <a:gd name="T34" fmla="*/ 952 w 2574"/>
              <a:gd name="T35" fmla="*/ 1337 h 1562"/>
              <a:gd name="T36" fmla="*/ 684 w 2574"/>
              <a:gd name="T37" fmla="*/ 1274 h 1562"/>
              <a:gd name="T38" fmla="*/ 477 w 2574"/>
              <a:gd name="T39" fmla="*/ 1198 h 1562"/>
              <a:gd name="T40" fmla="*/ 65 w 2574"/>
              <a:gd name="T41" fmla="*/ 1036 h 1562"/>
              <a:gd name="T42" fmla="*/ 0 w 2574"/>
              <a:gd name="T43" fmla="*/ 853 h 1562"/>
              <a:gd name="T44" fmla="*/ 65 w 2574"/>
              <a:gd name="T45" fmla="*/ 457 h 1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4" h="1562">
                <a:moveTo>
                  <a:pt x="65" y="457"/>
                </a:moveTo>
                <a:cubicBezTo>
                  <a:pt x="262" y="320"/>
                  <a:pt x="371" y="154"/>
                  <a:pt x="612" y="146"/>
                </a:cubicBezTo>
                <a:cubicBezTo>
                  <a:pt x="707" y="122"/>
                  <a:pt x="689" y="145"/>
                  <a:pt x="770" y="89"/>
                </a:cubicBezTo>
                <a:cubicBezTo>
                  <a:pt x="784" y="79"/>
                  <a:pt x="901" y="61"/>
                  <a:pt x="917" y="55"/>
                </a:cubicBezTo>
                <a:cubicBezTo>
                  <a:pt x="952" y="49"/>
                  <a:pt x="1004" y="48"/>
                  <a:pt x="1063" y="50"/>
                </a:cubicBezTo>
                <a:cubicBezTo>
                  <a:pt x="1127" y="44"/>
                  <a:pt x="1196" y="23"/>
                  <a:pt x="1303" y="18"/>
                </a:cubicBezTo>
                <a:cubicBezTo>
                  <a:pt x="1502" y="22"/>
                  <a:pt x="1505" y="0"/>
                  <a:pt x="1703" y="18"/>
                </a:cubicBezTo>
                <a:cubicBezTo>
                  <a:pt x="1770" y="24"/>
                  <a:pt x="2049" y="130"/>
                  <a:pt x="2119" y="154"/>
                </a:cubicBezTo>
                <a:cubicBezTo>
                  <a:pt x="2181" y="203"/>
                  <a:pt x="2213" y="303"/>
                  <a:pt x="2267" y="361"/>
                </a:cubicBezTo>
                <a:cubicBezTo>
                  <a:pt x="2325" y="421"/>
                  <a:pt x="2366" y="514"/>
                  <a:pt x="2401" y="589"/>
                </a:cubicBezTo>
                <a:cubicBezTo>
                  <a:pt x="2414" y="654"/>
                  <a:pt x="2478" y="696"/>
                  <a:pt x="2487" y="762"/>
                </a:cubicBezTo>
                <a:cubicBezTo>
                  <a:pt x="2483" y="898"/>
                  <a:pt x="2574" y="1091"/>
                  <a:pt x="2567" y="1226"/>
                </a:cubicBezTo>
                <a:cubicBezTo>
                  <a:pt x="2564" y="1281"/>
                  <a:pt x="2482" y="1355"/>
                  <a:pt x="2455" y="1394"/>
                </a:cubicBezTo>
                <a:cubicBezTo>
                  <a:pt x="2445" y="1410"/>
                  <a:pt x="2298" y="1442"/>
                  <a:pt x="2287" y="1458"/>
                </a:cubicBezTo>
                <a:cubicBezTo>
                  <a:pt x="2215" y="1562"/>
                  <a:pt x="2111" y="1496"/>
                  <a:pt x="2000" y="1515"/>
                </a:cubicBezTo>
                <a:cubicBezTo>
                  <a:pt x="1918" y="1511"/>
                  <a:pt x="1836" y="1513"/>
                  <a:pt x="1756" y="1502"/>
                </a:cubicBezTo>
                <a:cubicBezTo>
                  <a:pt x="1687" y="1493"/>
                  <a:pt x="1592" y="1406"/>
                  <a:pt x="1512" y="1388"/>
                </a:cubicBezTo>
                <a:cubicBezTo>
                  <a:pt x="1318" y="1344"/>
                  <a:pt x="1150" y="1347"/>
                  <a:pt x="952" y="1337"/>
                </a:cubicBezTo>
                <a:cubicBezTo>
                  <a:pt x="875" y="1324"/>
                  <a:pt x="760" y="1294"/>
                  <a:pt x="684" y="1274"/>
                </a:cubicBezTo>
                <a:cubicBezTo>
                  <a:pt x="620" y="1230"/>
                  <a:pt x="550" y="1217"/>
                  <a:pt x="477" y="1198"/>
                </a:cubicBezTo>
                <a:cubicBezTo>
                  <a:pt x="282" y="1147"/>
                  <a:pt x="242" y="1124"/>
                  <a:pt x="65" y="1036"/>
                </a:cubicBezTo>
                <a:cubicBezTo>
                  <a:pt x="37" y="959"/>
                  <a:pt x="0" y="949"/>
                  <a:pt x="0" y="853"/>
                </a:cubicBezTo>
                <a:cubicBezTo>
                  <a:pt x="0" y="757"/>
                  <a:pt x="52" y="539"/>
                  <a:pt x="65" y="457"/>
                </a:cubicBezTo>
                <a:close/>
              </a:path>
            </a:pathLst>
          </a:custGeom>
          <a:solidFill>
            <a:schemeClr val="bg1"/>
          </a:solidFill>
          <a:ln w="9525" cap="flat">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66" name="Freeform 10"/>
          <p:cNvSpPr/>
          <p:nvPr/>
        </p:nvSpPr>
        <p:spPr bwMode="auto">
          <a:xfrm>
            <a:off x="2653640" y="4078288"/>
            <a:ext cx="1508257" cy="743222"/>
          </a:xfrm>
          <a:custGeom>
            <a:avLst/>
            <a:gdLst>
              <a:gd name="T0" fmla="*/ 0 w 877"/>
              <a:gd name="T1" fmla="*/ 0 h 507"/>
              <a:gd name="T2" fmla="*/ 877 w 877"/>
              <a:gd name="T3" fmla="*/ 287 h 507"/>
              <a:gd name="T4" fmla="*/ 877 w 877"/>
              <a:gd name="T5" fmla="*/ 507 h 507"/>
            </a:gdLst>
            <a:ahLst/>
            <a:cxnLst>
              <a:cxn ang="0">
                <a:pos x="T0" y="T1"/>
              </a:cxn>
              <a:cxn ang="0">
                <a:pos x="T2" y="T3"/>
              </a:cxn>
              <a:cxn ang="0">
                <a:pos x="T4" y="T5"/>
              </a:cxn>
            </a:cxnLst>
            <a:rect l="0" t="0" r="r" b="b"/>
            <a:pathLst>
              <a:path w="877" h="507">
                <a:moveTo>
                  <a:pt x="0" y="0"/>
                </a:moveTo>
                <a:lnTo>
                  <a:pt x="877" y="287"/>
                </a:lnTo>
                <a:lnTo>
                  <a:pt x="877" y="507"/>
                </a:lnTo>
              </a:path>
            </a:pathLst>
          </a:custGeom>
          <a:noFill/>
          <a:ln w="38100"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67" name="Freeform 11"/>
          <p:cNvSpPr/>
          <p:nvPr/>
        </p:nvSpPr>
        <p:spPr bwMode="auto">
          <a:xfrm>
            <a:off x="6578204" y="1503364"/>
            <a:ext cx="3073267" cy="3963987"/>
          </a:xfrm>
          <a:custGeom>
            <a:avLst/>
            <a:gdLst>
              <a:gd name="T0" fmla="*/ 289 w 1787"/>
              <a:gd name="T1" fmla="*/ 1901 h 2497"/>
              <a:gd name="T2" fmla="*/ 128 w 1787"/>
              <a:gd name="T3" fmla="*/ 1797 h 2497"/>
              <a:gd name="T4" fmla="*/ 15 w 1787"/>
              <a:gd name="T5" fmla="*/ 1583 h 2497"/>
              <a:gd name="T6" fmla="*/ 83 w 1787"/>
              <a:gd name="T7" fmla="*/ 1007 h 2497"/>
              <a:gd name="T8" fmla="*/ 264 w 1787"/>
              <a:gd name="T9" fmla="*/ 596 h 2497"/>
              <a:gd name="T10" fmla="*/ 374 w 1787"/>
              <a:gd name="T11" fmla="*/ 228 h 2497"/>
              <a:gd name="T12" fmla="*/ 496 w 1787"/>
              <a:gd name="T13" fmla="*/ 101 h 2497"/>
              <a:gd name="T14" fmla="*/ 776 w 1787"/>
              <a:gd name="T15" fmla="*/ 0 h 2497"/>
              <a:gd name="T16" fmla="*/ 1263 w 1787"/>
              <a:gd name="T17" fmla="*/ 13 h 2497"/>
              <a:gd name="T18" fmla="*/ 1470 w 1787"/>
              <a:gd name="T19" fmla="*/ 89 h 2497"/>
              <a:gd name="T20" fmla="*/ 1543 w 1787"/>
              <a:gd name="T21" fmla="*/ 139 h 2497"/>
              <a:gd name="T22" fmla="*/ 1641 w 1787"/>
              <a:gd name="T23" fmla="*/ 241 h 2497"/>
              <a:gd name="T24" fmla="*/ 1738 w 1787"/>
              <a:gd name="T25" fmla="*/ 532 h 2497"/>
              <a:gd name="T26" fmla="*/ 1787 w 1787"/>
              <a:gd name="T27" fmla="*/ 1952 h 2497"/>
              <a:gd name="T28" fmla="*/ 1775 w 1787"/>
              <a:gd name="T29" fmla="*/ 2269 h 2497"/>
              <a:gd name="T30" fmla="*/ 1519 w 1787"/>
              <a:gd name="T31" fmla="*/ 2497 h 2497"/>
              <a:gd name="T32" fmla="*/ 1141 w 1787"/>
              <a:gd name="T33" fmla="*/ 2459 h 2497"/>
              <a:gd name="T34" fmla="*/ 971 w 1787"/>
              <a:gd name="T35" fmla="*/ 2396 h 2497"/>
              <a:gd name="T36" fmla="*/ 861 w 1787"/>
              <a:gd name="T37" fmla="*/ 2320 h 2497"/>
              <a:gd name="T38" fmla="*/ 812 w 1787"/>
              <a:gd name="T39" fmla="*/ 2294 h 2497"/>
              <a:gd name="T40" fmla="*/ 618 w 1787"/>
              <a:gd name="T41" fmla="*/ 2142 h 2497"/>
              <a:gd name="T42" fmla="*/ 386 w 1787"/>
              <a:gd name="T43" fmla="*/ 1977 h 2497"/>
              <a:gd name="T44" fmla="*/ 350 w 1787"/>
              <a:gd name="T45" fmla="*/ 1939 h 2497"/>
              <a:gd name="T46" fmla="*/ 289 w 1787"/>
              <a:gd name="T47" fmla="*/ 1901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87" h="2497">
                <a:moveTo>
                  <a:pt x="289" y="1901"/>
                </a:moveTo>
                <a:cubicBezTo>
                  <a:pt x="270" y="1825"/>
                  <a:pt x="157" y="1859"/>
                  <a:pt x="128" y="1797"/>
                </a:cubicBezTo>
                <a:cubicBezTo>
                  <a:pt x="98" y="1735"/>
                  <a:pt x="36" y="1648"/>
                  <a:pt x="15" y="1583"/>
                </a:cubicBezTo>
                <a:cubicBezTo>
                  <a:pt x="0" y="1365"/>
                  <a:pt x="35" y="1221"/>
                  <a:pt x="83" y="1007"/>
                </a:cubicBezTo>
                <a:cubicBezTo>
                  <a:pt x="108" y="892"/>
                  <a:pt x="242" y="711"/>
                  <a:pt x="264" y="596"/>
                </a:cubicBezTo>
                <a:cubicBezTo>
                  <a:pt x="289" y="467"/>
                  <a:pt x="297" y="335"/>
                  <a:pt x="374" y="228"/>
                </a:cubicBezTo>
                <a:cubicBezTo>
                  <a:pt x="395" y="161"/>
                  <a:pt x="438" y="142"/>
                  <a:pt x="496" y="101"/>
                </a:cubicBezTo>
                <a:cubicBezTo>
                  <a:pt x="582" y="42"/>
                  <a:pt x="673" y="15"/>
                  <a:pt x="776" y="0"/>
                </a:cubicBezTo>
                <a:cubicBezTo>
                  <a:pt x="938" y="4"/>
                  <a:pt x="1101" y="5"/>
                  <a:pt x="1263" y="13"/>
                </a:cubicBezTo>
                <a:cubicBezTo>
                  <a:pt x="1339" y="16"/>
                  <a:pt x="1400" y="71"/>
                  <a:pt x="1470" y="89"/>
                </a:cubicBezTo>
                <a:cubicBezTo>
                  <a:pt x="1495" y="106"/>
                  <a:pt x="1527" y="114"/>
                  <a:pt x="1543" y="139"/>
                </a:cubicBezTo>
                <a:cubicBezTo>
                  <a:pt x="1572" y="183"/>
                  <a:pt x="1599" y="211"/>
                  <a:pt x="1641" y="241"/>
                </a:cubicBezTo>
                <a:cubicBezTo>
                  <a:pt x="1694" y="323"/>
                  <a:pt x="1720" y="435"/>
                  <a:pt x="1738" y="532"/>
                </a:cubicBezTo>
                <a:cubicBezTo>
                  <a:pt x="1763" y="984"/>
                  <a:pt x="1720" y="1534"/>
                  <a:pt x="1787" y="1952"/>
                </a:cubicBezTo>
                <a:cubicBezTo>
                  <a:pt x="1783" y="2058"/>
                  <a:pt x="1785" y="2163"/>
                  <a:pt x="1775" y="2269"/>
                </a:cubicBezTo>
                <a:cubicBezTo>
                  <a:pt x="1762" y="2412"/>
                  <a:pt x="1640" y="2472"/>
                  <a:pt x="1519" y="2497"/>
                </a:cubicBezTo>
                <a:cubicBezTo>
                  <a:pt x="1358" y="2489"/>
                  <a:pt x="1280" y="2483"/>
                  <a:pt x="1141" y="2459"/>
                </a:cubicBezTo>
                <a:cubicBezTo>
                  <a:pt x="1086" y="2430"/>
                  <a:pt x="1030" y="2416"/>
                  <a:pt x="971" y="2396"/>
                </a:cubicBezTo>
                <a:cubicBezTo>
                  <a:pt x="934" y="2383"/>
                  <a:pt x="898" y="2339"/>
                  <a:pt x="861" y="2320"/>
                </a:cubicBezTo>
                <a:cubicBezTo>
                  <a:pt x="845" y="2311"/>
                  <a:pt x="827" y="2306"/>
                  <a:pt x="812" y="2294"/>
                </a:cubicBezTo>
                <a:cubicBezTo>
                  <a:pt x="741" y="2234"/>
                  <a:pt x="706" y="2173"/>
                  <a:pt x="618" y="2142"/>
                </a:cubicBezTo>
                <a:cubicBezTo>
                  <a:pt x="542" y="2084"/>
                  <a:pt x="464" y="2031"/>
                  <a:pt x="386" y="1977"/>
                </a:cubicBezTo>
                <a:cubicBezTo>
                  <a:pt x="372" y="1968"/>
                  <a:pt x="364" y="1949"/>
                  <a:pt x="350" y="1939"/>
                </a:cubicBezTo>
                <a:cubicBezTo>
                  <a:pt x="255" y="1874"/>
                  <a:pt x="365" y="1980"/>
                  <a:pt x="289" y="1901"/>
                </a:cubicBezTo>
                <a:close/>
              </a:path>
            </a:pathLst>
          </a:custGeom>
          <a:solidFill>
            <a:schemeClr val="bg1"/>
          </a:solidFill>
          <a:ln w="9525" cap="flat">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68" name="Line 12"/>
          <p:cNvSpPr>
            <a:spLocks noChangeShapeType="1"/>
          </p:cNvSpPr>
          <p:nvPr/>
        </p:nvSpPr>
        <p:spPr bwMode="auto">
          <a:xfrm flipV="1">
            <a:off x="2653640" y="3998913"/>
            <a:ext cx="553256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5869" name="Line 13"/>
          <p:cNvSpPr>
            <a:spLocks noChangeShapeType="1"/>
          </p:cNvSpPr>
          <p:nvPr/>
        </p:nvSpPr>
        <p:spPr bwMode="auto">
          <a:xfrm>
            <a:off x="3557381" y="2389188"/>
            <a:ext cx="0" cy="41275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5870" name="Freeform 14"/>
          <p:cNvSpPr/>
          <p:nvPr/>
        </p:nvSpPr>
        <p:spPr bwMode="auto">
          <a:xfrm>
            <a:off x="8172450" y="2776538"/>
            <a:ext cx="536575" cy="508000"/>
          </a:xfrm>
          <a:custGeom>
            <a:avLst/>
            <a:gdLst>
              <a:gd name="T0" fmla="*/ 308 w 308"/>
              <a:gd name="T1" fmla="*/ 0 h 396"/>
              <a:gd name="T2" fmla="*/ 308 w 308"/>
              <a:gd name="T3" fmla="*/ 396 h 396"/>
              <a:gd name="T4" fmla="*/ 0 w 308"/>
              <a:gd name="T5" fmla="*/ 392 h 396"/>
            </a:gdLst>
            <a:ahLst/>
            <a:cxnLst>
              <a:cxn ang="0">
                <a:pos x="T0" y="T1"/>
              </a:cxn>
              <a:cxn ang="0">
                <a:pos x="T2" y="T3"/>
              </a:cxn>
              <a:cxn ang="0">
                <a:pos x="T4" y="T5"/>
              </a:cxn>
            </a:cxnLst>
            <a:rect l="0" t="0" r="r" b="b"/>
            <a:pathLst>
              <a:path w="308" h="396">
                <a:moveTo>
                  <a:pt x="308" y="0"/>
                </a:moveTo>
                <a:lnTo>
                  <a:pt x="308" y="396"/>
                </a:lnTo>
                <a:lnTo>
                  <a:pt x="0" y="392"/>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71" name="Line 15"/>
          <p:cNvSpPr>
            <a:spLocks noChangeShapeType="1"/>
          </p:cNvSpPr>
          <p:nvPr/>
        </p:nvSpPr>
        <p:spPr bwMode="auto">
          <a:xfrm>
            <a:off x="6155985" y="2147889"/>
            <a:ext cx="0" cy="6318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5872" name="Line 16"/>
          <p:cNvSpPr>
            <a:spLocks noChangeShapeType="1"/>
          </p:cNvSpPr>
          <p:nvPr/>
        </p:nvSpPr>
        <p:spPr bwMode="auto">
          <a:xfrm flipV="1">
            <a:off x="6583924" y="4808810"/>
            <a:ext cx="10319" cy="10763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5873" name="Line 17"/>
          <p:cNvSpPr>
            <a:spLocks noChangeShapeType="1"/>
          </p:cNvSpPr>
          <p:nvPr/>
        </p:nvSpPr>
        <p:spPr bwMode="auto">
          <a:xfrm flipH="1">
            <a:off x="4707921" y="2279650"/>
            <a:ext cx="0" cy="5222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5874" name="Freeform 18"/>
          <p:cNvSpPr/>
          <p:nvPr/>
        </p:nvSpPr>
        <p:spPr bwMode="auto">
          <a:xfrm>
            <a:off x="7878366" y="2374901"/>
            <a:ext cx="307842" cy="657225"/>
          </a:xfrm>
          <a:custGeom>
            <a:avLst/>
            <a:gdLst>
              <a:gd name="T0" fmla="*/ 0 w 176"/>
              <a:gd name="T1" fmla="*/ 0 h 392"/>
              <a:gd name="T2" fmla="*/ 0 w 176"/>
              <a:gd name="T3" fmla="*/ 392 h 392"/>
              <a:gd name="T4" fmla="*/ 176 w 176"/>
              <a:gd name="T5" fmla="*/ 392 h 392"/>
            </a:gdLst>
            <a:ahLst/>
            <a:cxnLst>
              <a:cxn ang="0">
                <a:pos x="T0" y="T1"/>
              </a:cxn>
              <a:cxn ang="0">
                <a:pos x="T2" y="T3"/>
              </a:cxn>
              <a:cxn ang="0">
                <a:pos x="T4" y="T5"/>
              </a:cxn>
            </a:cxnLst>
            <a:rect l="0" t="0" r="r" b="b"/>
            <a:pathLst>
              <a:path w="176" h="392">
                <a:moveTo>
                  <a:pt x="0" y="0"/>
                </a:moveTo>
                <a:lnTo>
                  <a:pt x="0" y="392"/>
                </a:lnTo>
                <a:lnTo>
                  <a:pt x="176" y="392"/>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75" name="Line 19"/>
          <p:cNvSpPr>
            <a:spLocks noChangeShapeType="1"/>
          </p:cNvSpPr>
          <p:nvPr/>
        </p:nvSpPr>
        <p:spPr bwMode="auto">
          <a:xfrm flipH="1" flipV="1">
            <a:off x="5431663" y="4821509"/>
            <a:ext cx="0" cy="6873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5876" name="Line 20"/>
          <p:cNvSpPr>
            <a:spLocks noChangeShapeType="1"/>
          </p:cNvSpPr>
          <p:nvPr/>
        </p:nvSpPr>
        <p:spPr bwMode="auto">
          <a:xfrm flipH="1" flipV="1">
            <a:off x="3923406" y="4821510"/>
            <a:ext cx="0" cy="4048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05877" name="Line 21"/>
          <p:cNvSpPr>
            <a:spLocks noChangeShapeType="1"/>
          </p:cNvSpPr>
          <p:nvPr/>
        </p:nvSpPr>
        <p:spPr bwMode="auto">
          <a:xfrm flipH="1" flipV="1">
            <a:off x="8186209" y="4683125"/>
            <a:ext cx="92180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pic>
        <p:nvPicPr>
          <p:cNvPr id="505878" name="Picture 2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98106" y="1985964"/>
            <a:ext cx="41447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79"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5804" y="3756025"/>
            <a:ext cx="7549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5880" name="Picture 2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57885" y="2236788"/>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1" name="Picture 2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56490" y="1825625"/>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2" name="Picture 2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21569" y="2468564"/>
            <a:ext cx="414469"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3" name="Picture 2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84029" y="2066925"/>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4" name="Picture 2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39477" y="4402138"/>
            <a:ext cx="41447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5" name="Picture 2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86148" y="5672409"/>
            <a:ext cx="414469"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6" name="Picture 3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21848" y="5386659"/>
            <a:ext cx="41275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7"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11871" y="5064397"/>
            <a:ext cx="41447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5888" name="Text Box 32"/>
          <p:cNvSpPr txBox="1">
            <a:spLocks noChangeArrowheads="1"/>
          </p:cNvSpPr>
          <p:nvPr/>
        </p:nvSpPr>
        <p:spPr bwMode="auto">
          <a:xfrm>
            <a:off x="2739389" y="1948770"/>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145.13.3.10</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89" name="Text Box 33"/>
          <p:cNvSpPr txBox="1">
            <a:spLocks noChangeArrowheads="1"/>
          </p:cNvSpPr>
          <p:nvPr/>
        </p:nvSpPr>
        <p:spPr bwMode="auto">
          <a:xfrm>
            <a:off x="3833679" y="1628800"/>
            <a:ext cx="15234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145.13.3.11</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90" name="Text Box 34"/>
          <p:cNvSpPr txBox="1">
            <a:spLocks noChangeArrowheads="1"/>
          </p:cNvSpPr>
          <p:nvPr/>
        </p:nvSpPr>
        <p:spPr bwMode="auto">
          <a:xfrm>
            <a:off x="5144748" y="1519239"/>
            <a:ext cx="1742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145.13.3.101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91" name="Text Box 35"/>
          <p:cNvSpPr txBox="1">
            <a:spLocks noChangeArrowheads="1"/>
          </p:cNvSpPr>
          <p:nvPr/>
        </p:nvSpPr>
        <p:spPr bwMode="auto">
          <a:xfrm>
            <a:off x="7207647" y="1655764"/>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145.13.7.34</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92" name="Text Box 36"/>
          <p:cNvSpPr txBox="1">
            <a:spLocks noChangeArrowheads="1"/>
          </p:cNvSpPr>
          <p:nvPr/>
        </p:nvSpPr>
        <p:spPr bwMode="auto">
          <a:xfrm>
            <a:off x="8187929" y="2044701"/>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145.13.7.35</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93" name="Text Box 37"/>
          <p:cNvSpPr txBox="1">
            <a:spLocks noChangeArrowheads="1"/>
          </p:cNvSpPr>
          <p:nvPr/>
        </p:nvSpPr>
        <p:spPr bwMode="auto">
          <a:xfrm>
            <a:off x="8151813" y="4040189"/>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145.13.7.56</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94" name="Text Box 38"/>
          <p:cNvSpPr txBox="1">
            <a:spLocks noChangeArrowheads="1"/>
          </p:cNvSpPr>
          <p:nvPr/>
        </p:nvSpPr>
        <p:spPr bwMode="auto">
          <a:xfrm>
            <a:off x="3056632" y="5445398"/>
            <a:ext cx="1742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145.13.21.23</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95" name="Text Box 39"/>
          <p:cNvSpPr txBox="1">
            <a:spLocks noChangeArrowheads="1"/>
          </p:cNvSpPr>
          <p:nvPr/>
        </p:nvSpPr>
        <p:spPr bwMode="auto">
          <a:xfrm>
            <a:off x="4525333" y="5743848"/>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145.13.21.9</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96" name="Text Box 40"/>
          <p:cNvSpPr txBox="1">
            <a:spLocks noChangeArrowheads="1"/>
          </p:cNvSpPr>
          <p:nvPr/>
        </p:nvSpPr>
        <p:spPr bwMode="auto">
          <a:xfrm>
            <a:off x="5720588" y="6066110"/>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145.13.21.8</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897" name="Line 41"/>
          <p:cNvSpPr>
            <a:spLocks noChangeShapeType="1"/>
          </p:cNvSpPr>
          <p:nvPr/>
        </p:nvSpPr>
        <p:spPr bwMode="auto">
          <a:xfrm flipV="1">
            <a:off x="3539892" y="4807223"/>
            <a:ext cx="3417227" cy="1428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5898" name="Line 42"/>
          <p:cNvSpPr>
            <a:spLocks noChangeShapeType="1"/>
          </p:cNvSpPr>
          <p:nvPr/>
        </p:nvSpPr>
        <p:spPr bwMode="auto">
          <a:xfrm>
            <a:off x="3273614" y="2790825"/>
            <a:ext cx="3351875"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5899" name="Text Box 43"/>
          <p:cNvSpPr txBox="1">
            <a:spLocks noChangeArrowheads="1"/>
          </p:cNvSpPr>
          <p:nvPr/>
        </p:nvSpPr>
        <p:spPr bwMode="auto">
          <a:xfrm>
            <a:off x="4453102" y="4951685"/>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900" name="Text Box 44"/>
          <p:cNvSpPr txBox="1">
            <a:spLocks noChangeArrowheads="1"/>
          </p:cNvSpPr>
          <p:nvPr/>
        </p:nvSpPr>
        <p:spPr bwMode="auto">
          <a:xfrm>
            <a:off x="4922895" y="1857376"/>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901" name="Line 45"/>
          <p:cNvSpPr>
            <a:spLocks noChangeShapeType="1"/>
          </p:cNvSpPr>
          <p:nvPr/>
        </p:nvSpPr>
        <p:spPr bwMode="auto">
          <a:xfrm rot="5400000">
            <a:off x="7017808" y="3797300"/>
            <a:ext cx="23368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05902" name="Text Box 46"/>
          <p:cNvSpPr txBox="1">
            <a:spLocks noChangeArrowheads="1"/>
          </p:cNvSpPr>
          <p:nvPr/>
        </p:nvSpPr>
        <p:spPr bwMode="auto">
          <a:xfrm rot="5400000">
            <a:off x="8691389" y="3519458"/>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903" name="Text Box 47"/>
          <p:cNvSpPr txBox="1">
            <a:spLocks noChangeArrowheads="1"/>
          </p:cNvSpPr>
          <p:nvPr/>
        </p:nvSpPr>
        <p:spPr bwMode="auto">
          <a:xfrm>
            <a:off x="4382590" y="4410348"/>
            <a:ext cx="21242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子网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145.13.21.0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904" name="Text Box 48"/>
          <p:cNvSpPr txBox="1">
            <a:spLocks noChangeArrowheads="1"/>
          </p:cNvSpPr>
          <p:nvPr/>
        </p:nvSpPr>
        <p:spPr bwMode="auto">
          <a:xfrm>
            <a:off x="4288292" y="2816226"/>
            <a:ext cx="19816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子网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145.13.3.0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905" name="Text Box 49"/>
          <p:cNvSpPr txBox="1">
            <a:spLocks noChangeArrowheads="1"/>
          </p:cNvSpPr>
          <p:nvPr/>
        </p:nvSpPr>
        <p:spPr bwMode="auto">
          <a:xfrm>
            <a:off x="6512852" y="3262314"/>
            <a:ext cx="13949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子网 </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145.13.7.0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05906" name="Picture 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055" y="4643438"/>
            <a:ext cx="75498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5907" name="Picture 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055" y="2389188"/>
            <a:ext cx="75498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5908" name="AutoShape 52"/>
          <p:cNvSpPr>
            <a:spLocks noChangeArrowheads="1"/>
          </p:cNvSpPr>
          <p:nvPr/>
        </p:nvSpPr>
        <p:spPr bwMode="auto">
          <a:xfrm>
            <a:off x="141022" y="1196752"/>
            <a:ext cx="2512617" cy="1073374"/>
          </a:xfrm>
          <a:prstGeom prst="wedgeRoundRectCallout">
            <a:avLst>
              <a:gd name="adj1" fmla="val 47574"/>
              <a:gd name="adj2" fmla="val 193336"/>
              <a:gd name="adj3" fmla="val 16667"/>
            </a:avLst>
          </a:prstGeom>
          <a:solidFill>
            <a:srgbClr val="FFFF99"/>
          </a:solidFill>
          <a:ln w="9525">
            <a:solidFill>
              <a:srgbClr val="333399"/>
            </a:solidFill>
            <a:miter lim="800000"/>
          </a:ln>
          <a:effectLst>
            <a:outerShdw dist="35921" dir="2700000" algn="ctr" rotWithShape="0">
              <a:schemeClr val="bg2"/>
            </a:outerShdw>
          </a:effectLst>
        </p:spPr>
        <p:txBody>
          <a:bodyPr/>
          <a:lstStyle/>
          <a:p>
            <a:pPr algn="ctr"/>
            <a:endParaRPr kumimoji="1" lang="zh-CN"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909" name="Text Box 53"/>
          <p:cNvSpPr txBox="1">
            <a:spLocks noChangeArrowheads="1"/>
          </p:cNvSpPr>
          <p:nvPr/>
        </p:nvSpPr>
        <p:spPr bwMode="auto">
          <a:xfrm>
            <a:off x="144884" y="1189201"/>
            <a:ext cx="25087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所有到达网络</a:t>
            </a:r>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145.13.0.0 </a:t>
            </a: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的分组均到达此路由器</a:t>
            </a:r>
            <a:endPar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912" name="Text Box 56"/>
          <p:cNvSpPr txBox="1">
            <a:spLocks noChangeArrowheads="1"/>
          </p:cNvSpPr>
          <p:nvPr/>
        </p:nvSpPr>
        <p:spPr bwMode="auto">
          <a:xfrm>
            <a:off x="7519509" y="5680075"/>
            <a:ext cx="1885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网络</a:t>
            </a:r>
            <a:endParaRPr kumimoji="1"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145.13.0.0</a:t>
            </a:r>
            <a:endParaRPr kumimoji="1"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913" name="Text Box 57"/>
          <p:cNvSpPr txBox="1">
            <a:spLocks noChangeArrowheads="1"/>
          </p:cNvSpPr>
          <p:nvPr/>
        </p:nvSpPr>
        <p:spPr bwMode="auto">
          <a:xfrm>
            <a:off x="2491465" y="4105548"/>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4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4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914" name="Text Box 58"/>
          <p:cNvSpPr txBox="1">
            <a:spLocks noChangeArrowheads="1"/>
          </p:cNvSpPr>
          <p:nvPr/>
        </p:nvSpPr>
        <p:spPr bwMode="auto">
          <a:xfrm>
            <a:off x="332202" y="4284664"/>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4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4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915" name="Text Box 59"/>
          <p:cNvSpPr txBox="1">
            <a:spLocks noChangeArrowheads="1"/>
          </p:cNvSpPr>
          <p:nvPr/>
        </p:nvSpPr>
        <p:spPr bwMode="auto">
          <a:xfrm>
            <a:off x="409593" y="2746376"/>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4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4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右箭头 1"/>
          <p:cNvSpPr/>
          <p:nvPr/>
        </p:nvSpPr>
        <p:spPr bwMode="auto">
          <a:xfrm rot="2390318">
            <a:off x="1397001" y="3051106"/>
            <a:ext cx="786308" cy="250882"/>
          </a:xfrm>
          <a:prstGeom prst="rightArrow">
            <a:avLst>
              <a:gd name="adj1" fmla="val 50000"/>
              <a:gd name="adj2" fmla="val 8380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2" name="右箭头 61"/>
          <p:cNvSpPr/>
          <p:nvPr/>
        </p:nvSpPr>
        <p:spPr bwMode="auto">
          <a:xfrm rot="19808815">
            <a:off x="1303984" y="4119145"/>
            <a:ext cx="786308" cy="250882"/>
          </a:xfrm>
          <a:prstGeom prst="rightArrow">
            <a:avLst>
              <a:gd name="adj1" fmla="val 50000"/>
              <a:gd name="adj2" fmla="val 8380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2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2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2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2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26.xml><?xml version="1.0" encoding="utf-8"?>
<p:tagLst xmlns:p="http://schemas.openxmlformats.org/presentationml/2006/main">
  <p:tag name="KSO_WM_UNIT_TABLE_BEAUTIFY" val="smartTable{87bcbde1-49fa-439c-94f0-af9aa41fd668}"/>
</p:tagLst>
</file>

<file path=ppt/tags/tag27.xml><?xml version="1.0" encoding="utf-8"?>
<p:tagLst xmlns:p="http://schemas.openxmlformats.org/presentationml/2006/main">
  <p:tag name="KSO_WM_UNIT_TABLE_BEAUTIFY" val="smartTable{87bcbde1-49fa-439c-94f0-af9aa41fd668}"/>
  <p:tag name="TABLE_ENDDRAG_ORIGIN_RECT" val="736*290"/>
  <p:tag name="TABLE_ENDDRAG_RECT" val="139*164*736*290"/>
</p:tagLst>
</file>

<file path=ppt/tags/tag28.xml><?xml version="1.0" encoding="utf-8"?>
<p:tagLst xmlns:p="http://schemas.openxmlformats.org/presentationml/2006/main">
  <p:tag name="KSO_WM_UNIT_TABLE_BEAUTIFY" val="smartTable{ad9fb01f-a355-4046-9db7-746764260cda}"/>
  <p:tag name="TABLE_ENDDRAG_ORIGIN_RECT" val="552*81"/>
  <p:tag name="TABLE_ENDDRAG_RECT" val="94*156*552*8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中北大学教案3</Template>
  <TotalTime>0</TotalTime>
  <Words>11924</Words>
  <Application>WPS 演示</Application>
  <PresentationFormat>A4 纸张(210x297 毫米)</PresentationFormat>
  <Paragraphs>1826</Paragraphs>
  <Slides>45</Slides>
  <Notes>267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45</vt:i4>
      </vt:variant>
    </vt:vector>
  </HeadingPairs>
  <TitlesOfParts>
    <vt:vector size="62" baseType="lpstr">
      <vt:lpstr>Arial</vt:lpstr>
      <vt:lpstr>宋体</vt:lpstr>
      <vt:lpstr>Wingdings</vt:lpstr>
      <vt:lpstr>Corbel</vt:lpstr>
      <vt:lpstr>Times New Roman</vt:lpstr>
      <vt:lpstr>Tahoma</vt:lpstr>
      <vt:lpstr>Arial</vt:lpstr>
      <vt:lpstr>黑体</vt:lpstr>
      <vt:lpstr>造字工房言宋体</vt:lpstr>
      <vt:lpstr>华文楷体</vt:lpstr>
      <vt:lpstr>微软雅黑</vt:lpstr>
      <vt:lpstr>Arial Unicode MS</vt:lpstr>
      <vt:lpstr>方正风雅宋简体</vt:lpstr>
      <vt:lpstr>Helvetica</vt:lpstr>
      <vt:lpstr>Symbol</vt:lpstr>
      <vt:lpstr>Times New Roman Regular</vt:lpstr>
      <vt:lpstr>中北大学教案3</vt:lpstr>
      <vt:lpstr>4.5 子网划分</vt:lpstr>
      <vt:lpstr>PowerPoint 演示文稿</vt:lpstr>
      <vt:lpstr>4.5  划分子网</vt:lpstr>
      <vt:lpstr>4.5.1   划分子网</vt:lpstr>
      <vt:lpstr>三级 IP 地址 </vt:lpstr>
      <vt:lpstr>划分子网的基本思路 </vt:lpstr>
      <vt:lpstr>划分子网的基本思路（续） </vt:lpstr>
      <vt:lpstr>一个未划分子网的 B 类网络145.13.0.0</vt:lpstr>
      <vt:lpstr>划分为三个子网后对外 仍是一个网络 </vt:lpstr>
      <vt:lpstr>划分子网后变成了三级结构 </vt:lpstr>
      <vt:lpstr>划分子网后变成了三级结构 </vt:lpstr>
      <vt:lpstr>2.  子网掩码</vt:lpstr>
      <vt:lpstr>子网掩码</vt:lpstr>
      <vt:lpstr>IP 地址的各字段和子网掩码 </vt:lpstr>
      <vt:lpstr>(IP 地址) AND (子网掩码) =网络地址</vt:lpstr>
      <vt:lpstr>默认子网掩码 </vt:lpstr>
      <vt:lpstr>子网掩码是一个重要属性</vt:lpstr>
      <vt:lpstr>子网划分方法</vt:lpstr>
      <vt:lpstr>PowerPoint 演示文稿</vt:lpstr>
      <vt:lpstr>CLASS  C</vt:lpstr>
      <vt:lpstr>【例4-2】已知 IP 地址是 141.14.72.24，子网掩码是 255.255.192.0。试求网络地址。 </vt:lpstr>
      <vt:lpstr>【例4-3】上例中，若子网掩码改为 255.255.224.0，试求网络地址，讨论所得结果。 </vt:lpstr>
      <vt:lpstr>子网数的计算=2n</vt:lpstr>
      <vt:lpstr>子网划分</vt:lpstr>
      <vt:lpstr>子网划分</vt:lpstr>
      <vt:lpstr>子网划分</vt:lpstr>
      <vt:lpstr>划分子网的步骤</vt:lpstr>
      <vt:lpstr>子网划分实例</vt:lpstr>
      <vt:lpstr>划分结果</vt:lpstr>
      <vt:lpstr>续表</vt:lpstr>
      <vt:lpstr>VLSM可变长子网掩码</vt:lpstr>
      <vt:lpstr>VLSM举例</vt:lpstr>
      <vt:lpstr>练习VLSM</vt:lpstr>
      <vt:lpstr>PowerPoint 演示文稿</vt:lpstr>
      <vt:lpstr>网络规划问题二</vt:lpstr>
      <vt:lpstr>练习</vt:lpstr>
      <vt:lpstr>参考答案</vt:lpstr>
      <vt:lpstr>4.5.2  使用子网时分组的转发</vt:lpstr>
      <vt:lpstr>在划分子网情况下路由器 转发分组的算法 </vt:lpstr>
      <vt:lpstr>【例4-4】已知互联网和路由器 R1 中的路由表。 主机 H1 向 H2 发送分组。 试讨论 R1 收到 H1 向 H2 发送的分组后查找路由表的过程。 </vt:lpstr>
      <vt:lpstr>主机 H1 要发送分组给 H2 </vt:lpstr>
      <vt:lpstr>主机 H1 首先将 本子网的子网掩码 255.255.255.128 与分组的 IP 地址 128.30.33.138 逐比特相“与”(AND 操作) </vt:lpstr>
      <vt:lpstr>因此 H1 必须把分组传送到路由器 R1 然后逐项查找路由表</vt:lpstr>
      <vt:lpstr>路由器 R1 收到分组后就用路由表中第 1 个项目的 子网掩码和 128.30.33.138 逐比特 AND 操作 </vt:lpstr>
      <vt:lpstr>路由器 R1 收到分组后就用路由表中第 1 个项目的 子网掩码和 128.30.33.138 逐比特 AND 操作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4 章  网络层</dc:title>
  <dc:creator>andx</dc:creator>
  <cp:lastModifiedBy>黄花鱼</cp:lastModifiedBy>
  <cp:revision>351</cp:revision>
  <dcterms:created xsi:type="dcterms:W3CDTF">2016-10-04T02:36:00Z</dcterms:created>
  <dcterms:modified xsi:type="dcterms:W3CDTF">2021-04-09T02:32:08Z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83A66335E28D473C806EE3B3CDFC8BCC</vt:lpwstr>
  </property>
</Properties>
</file>