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1022" r:id="rId3"/>
    <p:sldId id="1789" r:id="rId4"/>
    <p:sldId id="717" r:id="rId5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1790" r:id="rId18"/>
    <p:sldId id="729" r:id="rId19"/>
    <p:sldId id="730" r:id="rId20"/>
    <p:sldId id="731" r:id="rId21"/>
    <p:sldId id="732" r:id="rId22"/>
    <p:sldId id="1048" r:id="rId23"/>
    <p:sldId id="733" r:id="rId24"/>
    <p:sldId id="734" r:id="rId25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53C28C-C02E-4F3C-B6BE-C9A97CA4C7E4}">
          <p14:sldIdLst>
            <p14:sldId id="1022"/>
            <p14:sldId id="1789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1790"/>
            <p14:sldId id="729"/>
            <p14:sldId id="730"/>
            <p14:sldId id="731"/>
            <p14:sldId id="732"/>
            <p14:sldId id="1048"/>
            <p14:sldId id="733"/>
            <p14:sldId id="73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18" clrIdx="0"/>
  <p:cmAuthor id="2" name="AN DAOXIN" initials="AD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0000CC"/>
    <a:srgbClr val="000099"/>
    <a:srgbClr val="66FF66"/>
    <a:srgbClr val="66FF33"/>
    <a:srgbClr val="0000FF"/>
    <a:srgbClr val="6699FF"/>
    <a:srgbClr val="00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87006" autoAdjust="0"/>
  </p:normalViewPr>
  <p:slideViewPr>
    <p:cSldViewPr>
      <p:cViewPr varScale="1">
        <p:scale>
          <a:sx n="58" d="100"/>
          <a:sy n="58" d="100"/>
        </p:scale>
        <p:origin x="1216" y="76"/>
      </p:cViewPr>
      <p:guideLst>
        <p:guide orient="horz" pos="2138"/>
        <p:guide pos="30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98"/>
        <p:guide pos="21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4-18T16:44:55.320" idx="5">
    <p:pos x="10" y="10"/>
    <p:text>17计算机第十七次课程开始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5:27:17.860" idx="14">
    <p:pos x="10" y="10"/>
    <p:text>第十九次课程开始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5E8D68-0E6A-40DA-967E-F64B70AC3AAB}" type="slidenum">
              <a:rPr lang="en-US" altLang="zh-CN"/>
            </a:fld>
            <a:endParaRPr lang="en-US" altLang="zh-CN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A6AE4C-84B2-4CCB-AAD2-C3627E124DF7}" type="slidenum">
              <a:rPr lang="en-US" altLang="zh-CN"/>
            </a:fld>
            <a:endParaRPr lang="en-US" altLang="zh-CN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F6688A9-BB31-4398-BF3A-BE30A6D99926}" type="slidenum">
              <a:rPr lang="en-US" altLang="zh-CN"/>
            </a:fld>
            <a:endParaRPr lang="en-US" altLang="zh-CN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8AE7ED-CA88-4746-805C-7537CBE20A1C}" type="slidenum">
              <a:rPr lang="en-US" altLang="zh-CN"/>
            </a:fld>
            <a:endParaRPr lang="en-US" altLang="zh-CN"/>
          </a:p>
        </p:txBody>
      </p:sp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二叉线索中的小圆圈是中间节点，路径终点的小方框是叶节点（也叫外部节点）。每一个叶节点代表一个唯一的前缀。节点之间的连线旁边的数字表示这条边在唯一前缀中对应的比特是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这里说明了二叉线索这种数据结构的用法，并没有说明“与唯一前缀匹配”和“与网络前缀匹配”的关系。二叉线索如应用于路由表中，还必须使其的每一个叶节点包含所对应的网络前缀和子网掩码。</a:t>
            </a:r>
            <a:endParaRPr lang="en-US" altLang="zh-CN" dirty="0"/>
          </a:p>
          <a:p>
            <a:r>
              <a:rPr lang="zh-CN" altLang="en-US" dirty="0"/>
              <a:t>当搜索到一个叶节点时，就必须将目的地址和叶节点的子网掩码逐位“与”运算，比较结果是否与对应的网络前缀匹配。如匹配则按下一跳的接口转发此分组；反之丢弃此分组。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361DEF-F081-4D6A-AB8A-78BFFD1024C5}" type="slidenum">
              <a:rPr lang="en-US" altLang="zh-CN"/>
            </a:fld>
            <a:endParaRPr lang="en-US" altLang="zh-CN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19F54A-7EC9-49A4-A33F-9B39622737F5}" type="slidenum">
              <a:rPr lang="en-US" altLang="zh-CN"/>
            </a:fld>
            <a:endParaRPr lang="en-US" altLang="zh-CN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3EB27C-1880-4CE7-9BCD-A64F019FDC8A}" type="slidenum">
              <a:rPr lang="en-US" altLang="zh-CN"/>
            </a:fld>
            <a:endParaRPr lang="en-US" altLang="zh-CN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5979E2-D5AB-4311-958D-DBB7E09040DA}" type="slidenum">
              <a:rPr lang="en-US" altLang="zh-CN"/>
            </a:fld>
            <a:endParaRPr lang="en-US" altLang="zh-CN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97263B-A801-4E1F-BF9C-976FB28BD54A}" type="slidenum">
              <a:rPr lang="en-US" altLang="zh-CN"/>
            </a:fld>
            <a:endParaRPr lang="en-US" altLang="zh-CN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斜线记法的好处：除了表示一个</a:t>
            </a:r>
            <a:r>
              <a:rPr lang="en-US" altLang="zh-CN" dirty="0"/>
              <a:t>IP</a:t>
            </a:r>
            <a:r>
              <a:rPr lang="zh-CN" altLang="en-US" dirty="0"/>
              <a:t>地址外，还提供了网络的前缀的位数和主机号的位数。通过计算可以得出相应地址块的最小地址和最大地址。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3A1BE6-A0D1-4893-B442-5C299848179E}" type="slidenum">
              <a:rPr lang="en-US" altLang="zh-CN"/>
            </a:fld>
            <a:endParaRPr lang="en-US" altLang="zh-CN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FB5232-D786-4143-9552-CCB843DBF7C9}" type="slidenum">
              <a:rPr lang="en-US" altLang="zh-CN"/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FE2206-F323-42AF-8226-8FDB49869217}" type="slidenum">
              <a:rPr lang="en-US" altLang="zh-CN"/>
            </a:fld>
            <a:endParaRPr lang="en-US" altLang="zh-CN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image" Target="../media/image5.png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268348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 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构造超网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67925" y="3933057"/>
            <a:ext cx="6242777" cy="1834142"/>
          </a:xfrm>
        </p:spPr>
        <p:txBody>
          <a:bodyPr>
            <a:normAutofit/>
          </a:bodyPr>
          <a:lstStyle/>
          <a:p>
            <a:endParaRPr lang="en-US" altLang="zh-C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计算机网络</a:t>
            </a: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课程组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记法的其他形式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968392"/>
            <a:ext cx="8346723" cy="3332816"/>
          </a:xfrm>
        </p:spPr>
        <p:txBody>
          <a:bodyPr/>
          <a:lstStyle/>
          <a:p>
            <a:pPr algn="just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10.0.0.0/10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简写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，也就是把点分十进制中低位连续的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10.0.0.0/10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隐含地指出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掩码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255.192.0.0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。此掩码可表示为：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网络前缀的后面加一个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星号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的表示方法，如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00001010 00*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，在星号 * 之前是网络前缀，而星号 * 表示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地址中的主机号，可以是任意值。 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7364" name="Group 4"/>
          <p:cNvGrpSpPr/>
          <p:nvPr/>
        </p:nvGrpSpPr>
        <p:grpSpPr bwMode="auto">
          <a:xfrm>
            <a:off x="1407050" y="3789038"/>
            <a:ext cx="7432607" cy="606426"/>
            <a:chOff x="994" y="2659"/>
            <a:chExt cx="4026" cy="382"/>
          </a:xfrm>
        </p:grpSpPr>
        <p:sp>
          <p:nvSpPr>
            <p:cNvPr id="527365" name="AutoShape 5"/>
            <p:cNvSpPr/>
            <p:nvPr/>
          </p:nvSpPr>
          <p:spPr bwMode="auto">
            <a:xfrm rot="16200000">
              <a:off x="1403" y="2250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66" name="AutoShape 6"/>
            <p:cNvSpPr/>
            <p:nvPr/>
          </p:nvSpPr>
          <p:spPr bwMode="auto">
            <a:xfrm rot="16200000">
              <a:off x="2437" y="2278"/>
              <a:ext cx="136" cy="897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67" name="AutoShape 7"/>
            <p:cNvSpPr/>
            <p:nvPr/>
          </p:nvSpPr>
          <p:spPr bwMode="auto">
            <a:xfrm rot="16200000">
              <a:off x="3423" y="2250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68" name="AutoShape 8"/>
            <p:cNvSpPr/>
            <p:nvPr/>
          </p:nvSpPr>
          <p:spPr bwMode="auto">
            <a:xfrm rot="16200000">
              <a:off x="4476" y="2250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1254" y="2750"/>
              <a:ext cx="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255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70" name="Text Box 10"/>
            <p:cNvSpPr txBox="1">
              <a:spLocks noChangeArrowheads="1"/>
            </p:cNvSpPr>
            <p:nvPr/>
          </p:nvSpPr>
          <p:spPr bwMode="auto">
            <a:xfrm>
              <a:off x="2291" y="2750"/>
              <a:ext cx="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192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71" name="Text Box 11"/>
            <p:cNvSpPr txBox="1">
              <a:spLocks noChangeArrowheads="1"/>
            </p:cNvSpPr>
            <p:nvPr/>
          </p:nvSpPr>
          <p:spPr bwMode="auto">
            <a:xfrm>
              <a:off x="3383" y="2750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372" name="Text Box 12"/>
            <p:cNvSpPr txBox="1">
              <a:spLocks noChangeArrowheads="1"/>
            </p:cNvSpPr>
            <p:nvPr/>
          </p:nvSpPr>
          <p:spPr bwMode="auto">
            <a:xfrm>
              <a:off x="4436" y="2750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7373" name="Group 13"/>
          <p:cNvGrpSpPr/>
          <p:nvPr/>
        </p:nvGrpSpPr>
        <p:grpSpPr bwMode="auto">
          <a:xfrm>
            <a:off x="1390650" y="3317431"/>
            <a:ext cx="3474085" cy="1499983"/>
            <a:chOff x="1126" y="1843"/>
            <a:chExt cx="1889" cy="953"/>
          </a:xfrm>
        </p:grpSpPr>
        <p:sp>
          <p:nvSpPr>
            <p:cNvPr id="527375" name="Rectangle 15"/>
            <p:cNvSpPr>
              <a:spLocks noChangeArrowheads="1"/>
            </p:cNvSpPr>
            <p:nvPr/>
          </p:nvSpPr>
          <p:spPr bwMode="auto">
            <a:xfrm>
              <a:off x="1126" y="1843"/>
              <a:ext cx="1224" cy="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377" name="Text Box 17"/>
            <p:cNvSpPr txBox="1">
              <a:spLocks noChangeArrowheads="1"/>
            </p:cNvSpPr>
            <p:nvPr/>
          </p:nvSpPr>
          <p:spPr bwMode="auto">
            <a:xfrm>
              <a:off x="1150" y="2504"/>
              <a:ext cx="1865" cy="29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掩码中有 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 </a:t>
              </a: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个连续的 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322661" y="3285135"/>
            <a:ext cx="7518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11111111    11000000   00000000   00000000</a:t>
            </a:r>
            <a:endParaRPr kumimoji="0"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0512" y="836712"/>
          <a:ext cx="9145015" cy="5400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/>
                <a:gridCol w="2232248"/>
                <a:gridCol w="2016224"/>
                <a:gridCol w="3024335"/>
              </a:tblGrid>
              <a:tr h="536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CIDR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前缀长度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点分十进制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包含的地址数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相当于包含分类的网络数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/13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255.248.0.0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512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类或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2048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/14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255.252.0.0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256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类或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1024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/15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255.254.0.0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128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类或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512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/16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255.255.0.0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64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类或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/17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255.255.128.0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32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/18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255.255.192.0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16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/19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255.255.224.0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32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255.255.240.0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/21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255.255.248.0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/22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255.255.252.0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 K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/23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255.255.254.0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512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/24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255.255.255.0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/25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255.255.255.128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1/4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/26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255.255.255.192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1/4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/27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255.255.255.224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1/8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92760" y="260648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CIDR </a:t>
            </a:r>
            <a:r>
              <a:rPr lang="zh-CN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地址块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构成超网 </a:t>
            </a:r>
            <a:endParaRPr lang="zh-CN" alt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988334"/>
            <a:ext cx="8346723" cy="3332816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前缀长度不超过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地址块都包含了多个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类地址。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类地址合起来就构成了超网。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地址块中的地址数一定是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的整数次幂。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网络前缀越短，其地址块所包含的地址数就越多。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而在三级结构的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地址中，划分子网是使网络前缀变长。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的一个好处是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可以更加有效地分配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IPv4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的地址空间，可根据客户的需要分配适当大小的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CIDR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地址块。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8576" y="-27384"/>
            <a:ext cx="6918721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黑体" panose="02010609060101010101" pitchFamily="2" charset="-122"/>
                <a:cs typeface="+mj-cs"/>
              </a:rPr>
              <a:t>CIDR 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黑体" panose="02010609060101010101" pitchFamily="2" charset="-122"/>
                <a:cs typeface="+mj-cs"/>
              </a:rPr>
              <a:t>地址块划分举例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0442" y="4103291"/>
            <a:ext cx="7525808" cy="239077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91422" y="1033063"/>
            <a:ext cx="1637242" cy="738188"/>
            <a:chOff x="228433" y="1033063"/>
            <a:chExt cx="1637242" cy="738188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237984" y="1047510"/>
              <a:ext cx="1627691" cy="723741"/>
              <a:chOff x="3134" y="1375"/>
              <a:chExt cx="2386" cy="1553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3959" y="1375"/>
                <a:ext cx="1026" cy="6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3380" y="1548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3134" y="1940"/>
                <a:ext cx="521" cy="5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3293" y="2175"/>
                <a:ext cx="796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3872" y="2269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653" y="1564"/>
                <a:ext cx="751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4768" y="1893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96" y="2003"/>
                <a:ext cx="752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568" y="1752"/>
                <a:ext cx="1547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790553" y="1033063"/>
              <a:ext cx="700603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396250" y="1113686"/>
              <a:ext cx="532786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8433" y="1296369"/>
              <a:ext cx="354736" cy="2334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36900" y="1405885"/>
              <a:ext cx="542336" cy="2558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731203" y="1449692"/>
              <a:ext cx="818621" cy="3071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263989" y="1120676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343122" y="1274465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293322" y="1325262"/>
              <a:ext cx="513002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24501" y="1208289"/>
              <a:ext cx="1055339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48204" y="1196956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互联网</a:t>
              </a:r>
              <a:endParaRPr kumimoji="1" lang="zh-CN" altLang="en-US" sz="24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931147" y="885426"/>
            <a:ext cx="2844535" cy="958850"/>
          </a:xfrm>
          <a:prstGeom prst="ellipse">
            <a:avLst/>
          </a:prstGeom>
          <a:solidFill>
            <a:srgbClr val="3399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534793" y="1033066"/>
            <a:ext cx="1810941" cy="6651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27660" y="1180701"/>
            <a:ext cx="14465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211354" y="958451"/>
            <a:ext cx="14465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206.0.64.0/18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951665" y="1272776"/>
            <a:ext cx="1895210" cy="220662"/>
          </a:xfrm>
          <a:prstGeom prst="leftArrow">
            <a:avLst>
              <a:gd name="adj1" fmla="val 50000"/>
              <a:gd name="adj2" fmla="val 198202"/>
            </a:avLst>
          </a:prstGeom>
          <a:solidFill>
            <a:srgbClr val="FF0000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760887" y="667940"/>
            <a:ext cx="67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endParaRPr kumimoji="1" lang="en-US" altLang="zh-CN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947662" y="739378"/>
            <a:ext cx="1114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大学 </a:t>
            </a:r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X</a:t>
            </a:r>
            <a:endParaRPr kumimoji="1" lang="en-US" altLang="zh-CN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6258024" y="1033066"/>
            <a:ext cx="689637" cy="220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360712" y="3549252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一系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086847" y="354131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二系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258024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三系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8598661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四系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625099">
            <a:off x="5972537" y="1941113"/>
            <a:ext cx="2712112" cy="173038"/>
          </a:xfrm>
          <a:prstGeom prst="leftArrow">
            <a:avLst>
              <a:gd name="adj1" fmla="val 27083"/>
              <a:gd name="adj2" fmla="val 410994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809276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895266" y="2661840"/>
            <a:ext cx="17392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206.0.71.128/26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206.0.71.192/26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 rot="8870696">
            <a:off x="2003258" y="2036363"/>
            <a:ext cx="2897850" cy="184150"/>
          </a:xfrm>
          <a:prstGeom prst="leftArrow">
            <a:avLst>
              <a:gd name="adj1" fmla="val 27083"/>
              <a:gd name="adj2" fmla="val 412642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56456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86404" y="2611041"/>
            <a:ext cx="167513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206.0.68.128/25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206.0.69.0/25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206.0.69.128/25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 rot="7490917">
            <a:off x="3593075" y="2249949"/>
            <a:ext cx="2143125" cy="204656"/>
          </a:xfrm>
          <a:prstGeom prst="leftArrow">
            <a:avLst>
              <a:gd name="adj1" fmla="val 27083"/>
              <a:gd name="adj2" fmla="val 322268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2813282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243230" y="2611041"/>
            <a:ext cx="167513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206.0.70.0/26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206.0.70.64/26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206.0.70.128/26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206.0.70.192/26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846877" y="2222101"/>
            <a:ext cx="1463543" cy="195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760885" y="2109389"/>
            <a:ext cx="14465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206.0.70.0/24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 rot="14362323" flipH="1">
            <a:off x="5224363" y="2298369"/>
            <a:ext cx="2144713" cy="204655"/>
          </a:xfrm>
          <a:prstGeom prst="leftArrow">
            <a:avLst>
              <a:gd name="adj1" fmla="val 27083"/>
              <a:gd name="adj2" fmla="val 322509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656095" y="2241151"/>
            <a:ext cx="1453225" cy="184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568387" y="2123676"/>
            <a:ext cx="14465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206.0.71.0/25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5484118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656096" y="2661840"/>
            <a:ext cx="15608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206.0.71.0/26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206.0.71.64/26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7809276" y="2214163"/>
            <a:ext cx="1712913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7721568" y="2077639"/>
            <a:ext cx="16751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037655" y="2214163"/>
            <a:ext cx="1453225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1949945" y="2109389"/>
            <a:ext cx="14465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206.0.68.0/23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1430570" y="4042963"/>
            <a:ext cx="7788936" cy="248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单位         地址块                                二进制表示                                            地址数</a:t>
            </a:r>
            <a:endParaRPr kumimoji="1" lang="zh-CN" altLang="en-US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 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206.0.64.0/18          11001110.00000000.01*                              16384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大学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          11001110.00000000.010001*                       1024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一系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206.0.68.0/23          11001110.00000000.0100010*                       512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二系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206.0.70.0/24          11001110.00000000.01000110.*                   256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三系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206.0.71.0/25          11001110.00000000.01000111.0*                 128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四系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206.0.71.128/25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11001110.00000000.01000111.1*                 128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1470124" y="4500163"/>
            <a:ext cx="75584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242312" y="4090591"/>
            <a:ext cx="1719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>
            <a:off x="4060129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7726725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018854" y="1299763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163317" y="1042588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8576" y="-27384"/>
            <a:ext cx="7011589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CIDR 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地址块划分举例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0442" y="4103291"/>
            <a:ext cx="7525808" cy="239077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91422" y="1033063"/>
            <a:ext cx="1637242" cy="738188"/>
            <a:chOff x="228433" y="1033063"/>
            <a:chExt cx="1637242" cy="738188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237984" y="1047510"/>
              <a:ext cx="1627691" cy="723741"/>
              <a:chOff x="3134" y="1375"/>
              <a:chExt cx="2386" cy="1553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3959" y="1375"/>
                <a:ext cx="1026" cy="6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3380" y="1548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3134" y="1940"/>
                <a:ext cx="521" cy="5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3293" y="2175"/>
                <a:ext cx="796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3872" y="2269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653" y="1564"/>
                <a:ext cx="751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4768" y="1893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96" y="2003"/>
                <a:ext cx="752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568" y="1752"/>
                <a:ext cx="1547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790553" y="1033063"/>
              <a:ext cx="700603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396250" y="1113686"/>
              <a:ext cx="532786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8433" y="1296369"/>
              <a:ext cx="354736" cy="2334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36900" y="1405885"/>
              <a:ext cx="542336" cy="2558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731203" y="1449692"/>
              <a:ext cx="818621" cy="3071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263989" y="1120676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343122" y="1274465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293322" y="1325262"/>
              <a:ext cx="513002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24501" y="1208289"/>
              <a:ext cx="1055339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48204" y="1196956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互联网</a:t>
              </a:r>
              <a:endPara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931147" y="885426"/>
            <a:ext cx="2844535" cy="958850"/>
          </a:xfrm>
          <a:prstGeom prst="ellipse">
            <a:avLst/>
          </a:prstGeom>
          <a:solidFill>
            <a:srgbClr val="3399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534793" y="1033066"/>
            <a:ext cx="1810941" cy="6651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27660" y="118070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211354" y="95845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206.0.64.0/18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951665" y="1272776"/>
            <a:ext cx="1895210" cy="220662"/>
          </a:xfrm>
          <a:prstGeom prst="leftArrow">
            <a:avLst>
              <a:gd name="adj1" fmla="val 50000"/>
              <a:gd name="adj2" fmla="val 198202"/>
            </a:avLst>
          </a:prstGeom>
          <a:solidFill>
            <a:srgbClr val="FF0000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760887" y="667940"/>
            <a:ext cx="67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ISP</a:t>
            </a:r>
            <a:endParaRPr kumimoji="1"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947662" y="739378"/>
            <a:ext cx="1114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大学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1"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6258024" y="1033066"/>
            <a:ext cx="689637" cy="220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360712" y="3549252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一系</a:t>
            </a:r>
            <a:endParaRPr kumimoji="1" lang="zh-CN" altLang="en-US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086847" y="354131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二系</a:t>
            </a:r>
            <a:endParaRPr kumimoji="1"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258024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三系</a:t>
            </a:r>
            <a:endParaRPr kumimoji="1"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8598661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四系</a:t>
            </a:r>
            <a:endParaRPr kumimoji="1"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625099">
            <a:off x="5972537" y="1941113"/>
            <a:ext cx="2712112" cy="173038"/>
          </a:xfrm>
          <a:prstGeom prst="leftArrow">
            <a:avLst>
              <a:gd name="adj1" fmla="val 27083"/>
              <a:gd name="adj2" fmla="val 410994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809276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895266" y="266184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206.0.71.192/26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 rot="8870696">
            <a:off x="2003258" y="2036363"/>
            <a:ext cx="2897850" cy="184150"/>
          </a:xfrm>
          <a:prstGeom prst="leftArrow">
            <a:avLst>
              <a:gd name="adj1" fmla="val 27083"/>
              <a:gd name="adj2" fmla="val 412642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56456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86404" y="2611041"/>
            <a:ext cx="18517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206.0.68.128/25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206.0.69.0/25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206.0.69.128/25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 rot="7490917">
            <a:off x="3593075" y="2249949"/>
            <a:ext cx="2143125" cy="204656"/>
          </a:xfrm>
          <a:prstGeom prst="leftArrow">
            <a:avLst>
              <a:gd name="adj1" fmla="val 27083"/>
              <a:gd name="adj2" fmla="val 322268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2813282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243230" y="2611041"/>
            <a:ext cx="18517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206.0.70.0/26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206.0.70.64/26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206.0.70.128/26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206.0.70.192/26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846877" y="2222101"/>
            <a:ext cx="1463543" cy="195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760885" y="2109389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206.0.70.0/24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 rot="14362323" flipH="1">
            <a:off x="5224363" y="2298369"/>
            <a:ext cx="2144713" cy="204655"/>
          </a:xfrm>
          <a:prstGeom prst="leftArrow">
            <a:avLst>
              <a:gd name="adj1" fmla="val 27083"/>
              <a:gd name="adj2" fmla="val 322509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656095" y="2241151"/>
            <a:ext cx="1453225" cy="184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568387" y="2123676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206.0.71.0/25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5484118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656096" y="2661840"/>
            <a:ext cx="1723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206.0.71.0/26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206.0.71.64/26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7809276" y="2214163"/>
            <a:ext cx="1712913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7721568" y="2077639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206.0.71.128/25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037655" y="2214163"/>
            <a:ext cx="1453225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1949945" y="2109389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206.0.68.0/23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1430570" y="4042963"/>
            <a:ext cx="7788936" cy="248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单位         地址块                              二进制表示                         地址数</a:t>
            </a:r>
            <a:endParaRPr kumimoji="1"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ISP    206.0.64.0/18        11001110.00000000.01*                     16384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大学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        11001110.00000000.010001*               1024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一系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206.0.68.0/23        11001110.00000000.0100010*               512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二系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206.0.70.0/24        11001110.00000000.01000110.*            256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三系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206.0.71.0/25        11001110.00000000.01000111.0*          128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四系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206.0.71.128/25    11001110.00000000.01000111.1*          128</a:t>
            </a:r>
            <a:endParaRPr kumimoji="1"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1470124" y="4500163"/>
            <a:ext cx="75584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242312" y="4090591"/>
            <a:ext cx="1719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>
            <a:off x="4060129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7726725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018854" y="1299763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163317" y="1042588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247723" y="4077072"/>
            <a:ext cx="9673829" cy="278092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 Box 57"/>
          <p:cNvSpPr txBox="1">
            <a:spLocks noChangeArrowheads="1"/>
          </p:cNvSpPr>
          <p:nvPr/>
        </p:nvSpPr>
        <p:spPr bwMode="auto">
          <a:xfrm>
            <a:off x="544207" y="4292971"/>
            <a:ext cx="9181741" cy="19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这个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ISP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共有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类网络。如果不采用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CIDR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技术，则在与该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ISP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的路由器交换路由信息的每一个路由器的路由表中，就需要有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个项目。但采用地址聚合后，只需用路由聚合后的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个项目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206.0.64.0/18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就能找到该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ISP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7DC1DE-D772-415A-B75D-6C2A3BBF0EE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299720" y="94107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189990" y="106172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路由聚合（一系的四个地址聚合）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675" y="1704340"/>
            <a:ext cx="92379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206.0.68.0/25          206.0. 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0100010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0.00000000</a:t>
            </a:r>
            <a:endParaRPr lang="zh-CN" altLang="en-US" sz="2800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206.0.68.128/25       206.0. 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0100010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0.10000000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206.0.69.0/25          206.0. 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0100010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1.00000000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206.0.69.128/25       206.0. 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0100010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1.10000000</a:t>
            </a:r>
            <a:endParaRPr lang="zh-CN" altLang="en-US" sz="2800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73742851" name="直接连接符 1073742850"/>
          <p:cNvSpPr/>
          <p:nvPr/>
        </p:nvSpPr>
        <p:spPr>
          <a:xfrm>
            <a:off x="5897245" y="1873885"/>
            <a:ext cx="7620" cy="26987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直接连接符 2"/>
          <p:cNvSpPr/>
          <p:nvPr/>
        </p:nvSpPr>
        <p:spPr>
          <a:xfrm>
            <a:off x="4602480" y="1872615"/>
            <a:ext cx="7620" cy="26987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" name="文本框 99"/>
          <p:cNvSpPr txBox="1"/>
          <p:nvPr/>
        </p:nvSpPr>
        <p:spPr>
          <a:xfrm>
            <a:off x="922655" y="4380865"/>
            <a:ext cx="865060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第一、二字节以及第三个字节的高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位都相同，就可以将这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8+8+7=23</a:t>
            </a:r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位网络前缀相同的地址进行聚合，聚合时，前面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位不变，后面的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位都设为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，其结果为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206.0.68.0/23</a:t>
            </a:r>
            <a:r>
              <a:rPr 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最长前缀匹配</a:t>
            </a:r>
            <a:endParaRPr lang="zh-CN" altLang="en-US" dirty="0"/>
          </a:p>
        </p:txBody>
      </p:sp>
      <p:sp>
        <p:nvSpPr>
          <p:cNvPr id="53248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使用 </a:t>
            </a:r>
            <a:r>
              <a:rPr lang="en-US" altLang="zh-CN" dirty="0"/>
              <a:t>CIDR </a:t>
            </a:r>
            <a:r>
              <a:rPr lang="zh-CN" altLang="en-US" dirty="0"/>
              <a:t>时，路由表中的每个项目由“网络前缀”和“下一跳地址”组成。</a:t>
            </a:r>
            <a:r>
              <a:rPr lang="zh-CN" altLang="en-US" dirty="0">
                <a:solidFill>
                  <a:srgbClr val="0000FF"/>
                </a:solidFill>
              </a:rPr>
              <a:t>在查找路由表时可能会得到不止一个匹配结果。</a:t>
            </a:r>
            <a:r>
              <a:rPr lang="zh-CN" altLang="en-US" dirty="0"/>
              <a:t> </a:t>
            </a:r>
            <a:endParaRPr lang="zh-CN" altLang="en-US" dirty="0"/>
          </a:p>
          <a:p>
            <a:pPr algn="just"/>
            <a:r>
              <a:rPr lang="zh-CN" altLang="en-US" dirty="0"/>
              <a:t>应当从匹配结果中选择具有最长网络前缀的路由：</a:t>
            </a:r>
            <a:r>
              <a:rPr lang="zh-CN" altLang="en-US" dirty="0">
                <a:solidFill>
                  <a:srgbClr val="FF0000"/>
                </a:solidFill>
              </a:rPr>
              <a:t>最长前缀匹配</a:t>
            </a:r>
            <a:r>
              <a:rPr lang="zh-CN" altLang="en-US" dirty="0"/>
              <a:t> 。</a:t>
            </a:r>
            <a:endParaRPr lang="zh-CN" altLang="en-US" dirty="0"/>
          </a:p>
          <a:p>
            <a:pPr algn="just"/>
            <a:r>
              <a:rPr lang="zh-CN" altLang="en-US" dirty="0"/>
              <a:t>网络前缀越长，其地址块就越小，因而路由就越具体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/>
            <a:r>
              <a:rPr lang="zh-CN" altLang="en-US" dirty="0"/>
              <a:t>最长前缀匹配又称为</a:t>
            </a:r>
            <a:r>
              <a:rPr lang="zh-CN" altLang="en-US" dirty="0">
                <a:solidFill>
                  <a:srgbClr val="FF0000"/>
                </a:solidFill>
              </a:rPr>
              <a:t>最长匹配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最佳匹配。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0" y="3058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0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49830" y="4415155"/>
            <a:ext cx="6266815" cy="1584325"/>
          </a:xfrm>
          <a:prstGeom prst="rect">
            <a:avLst/>
          </a:prstGeom>
          <a:solidFill>
            <a:srgbClr val="66FFFF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5897" y="76200"/>
            <a:ext cx="81995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最长前缀匹配举例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3834" y="838200"/>
            <a:ext cx="8450262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收到的分组的目的地址 </a:t>
            </a:r>
            <a:r>
              <a:rPr kumimoji="0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206.0.71.130</a:t>
            </a:r>
            <a:endParaRPr kumimoji="0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路由表中的项目：</a:t>
            </a:r>
            <a:r>
              <a:rPr kumimoji="0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	   	1</a:t>
            </a:r>
            <a:endParaRPr kumimoji="0"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                  206.0.71.128/25		2</a:t>
            </a:r>
            <a:endParaRPr kumimoji="0"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3834" y="2425700"/>
            <a:ext cx="4911922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查找路由表中的第 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个项目：</a:t>
            </a:r>
            <a:endParaRPr kumimoji="0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809" y="4920019"/>
            <a:ext cx="77730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      </a:t>
            </a:r>
            <a:r>
              <a:rPr kumimoji="0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      206.           0.          01000111.    130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3834" y="2859088"/>
            <a:ext cx="9070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 </a:t>
            </a:r>
            <a:r>
              <a:rPr kumimoji="0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个项目 </a:t>
            </a:r>
            <a:r>
              <a:rPr kumimoji="0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 </a:t>
            </a:r>
            <a:r>
              <a:rPr kumimoji="0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的掩码 </a:t>
            </a:r>
            <a:r>
              <a:rPr kumimoji="0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 </a:t>
            </a:r>
            <a:r>
              <a:rPr kumimoji="0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 </a:t>
            </a:r>
            <a:r>
              <a:rPr kumimoji="0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个连续的 </a:t>
            </a:r>
            <a:r>
              <a:rPr kumimoji="0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87959" y="3367088"/>
            <a:ext cx="7226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11111111 11111111 11111100 00000000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3834" y="3929063"/>
            <a:ext cx="7402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因此只需把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的第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个字节转换成二进制。</a:t>
            </a:r>
            <a:endParaRPr kumimoji="0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86525" y="4400907"/>
            <a:ext cx="7525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   11111111 11111111 11111100 00000000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25884" y="5423257"/>
            <a:ext cx="8820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835086" y="5496282"/>
            <a:ext cx="4951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206.           0.          01000100.       0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648744" y="5949280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匹配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!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49830" y="4415155"/>
            <a:ext cx="7280910" cy="1584325"/>
          </a:xfrm>
          <a:prstGeom prst="rect">
            <a:avLst/>
          </a:prstGeom>
          <a:solidFill>
            <a:srgbClr val="66FFFF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5896" y="76200"/>
            <a:ext cx="819951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最长前缀匹配举例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3834" y="838200"/>
            <a:ext cx="8450262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收到的分组的目的地址 </a:t>
            </a:r>
            <a:r>
              <a:rPr kumimoji="0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206.0.71.130</a:t>
            </a:r>
            <a:endParaRPr kumimoji="0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路由表中的项目：</a:t>
            </a:r>
            <a:r>
              <a:rPr kumimoji="0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206.0.68.0/22	      	1</a:t>
            </a:r>
            <a:endParaRPr kumimoji="0"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                  206.0.71.128/25		    2</a:t>
            </a:r>
            <a:endParaRPr kumimoji="0"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3834" y="2425700"/>
            <a:ext cx="4911922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查找路由表中的第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个项目：</a:t>
            </a:r>
            <a:endParaRPr kumimoji="0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809" y="4920019"/>
            <a:ext cx="87014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      </a:t>
            </a:r>
            <a:r>
              <a:rPr kumimoji="0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         206.           0.              71.         10000010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3834" y="2859088"/>
            <a:ext cx="9470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个项目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206.0.71.128/25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的掩码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个连续的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87959" y="3367088"/>
            <a:ext cx="7226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11111111 11111111 11111100 00000000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3834" y="3929063"/>
            <a:ext cx="7173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因此只需把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的第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个字节转换成二进制。</a:t>
            </a:r>
            <a:endParaRPr kumimoji="0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86525" y="4400907"/>
            <a:ext cx="7063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   11111111 11111111 11111111 10000000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25884" y="5423257"/>
            <a:ext cx="8820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978596" y="5496282"/>
            <a:ext cx="5716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206.           0.              71.         10000000</a:t>
            </a:r>
            <a:endParaRPr kumimoji="0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648744" y="5949280"/>
            <a:ext cx="4743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206.0.71.128/25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匹配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!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536" y="1196752"/>
            <a:ext cx="871296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(11111111 11111111 11111100 00000000)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= 206.0.68.0/22        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匹配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i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(11111111 11111111 11111111 10000000)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= 206.0.71.128/25     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匹配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928664" y="3443521"/>
            <a:ext cx="452305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9537" y="3933056"/>
            <a:ext cx="8426965" cy="112934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选择两个匹配的地址中更具体的一个，即选择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最长前缀的地址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5897" y="76200"/>
            <a:ext cx="81995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最长前缀匹配举例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章   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网络层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5352" y="1640801"/>
            <a:ext cx="5477156" cy="3599179"/>
            <a:chOff x="6864" y="4869"/>
            <a:chExt cx="7426" cy="3897"/>
          </a:xfrm>
        </p:grpSpPr>
        <p:cxnSp>
          <p:nvCxnSpPr>
            <p:cNvPr id="47" name="直接连接符 46"/>
            <p:cNvCxnSpPr/>
            <p:nvPr>
              <p:custDataLst>
                <p:tags r:id="rId3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5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6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7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8"/>
              </p:custDataLst>
            </p:nvPr>
          </p:nvSpPr>
          <p:spPr>
            <a:xfrm>
              <a:off x="6864" y="4869"/>
              <a:ext cx="3788" cy="38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9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0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1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2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3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4.1 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分类的</a:t>
              </a: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IP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地址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4"/>
              </p:custDataLst>
            </p:nvPr>
          </p:nvSpPr>
          <p:spPr>
            <a:xfrm>
              <a:off x="10926" y="5880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4.2 ARP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5"/>
              </p:custDataLst>
            </p:nvPr>
          </p:nvSpPr>
          <p:spPr>
            <a:xfrm>
              <a:off x="10926" y="6555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9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4.3IP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数据报格式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6"/>
              </p:custDataLst>
            </p:nvPr>
          </p:nvSpPr>
          <p:spPr>
            <a:xfrm>
              <a:off x="10926" y="7229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4.4ICMP</a:t>
              </a:r>
              <a:endPara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76" name="圆角矩形 69"/>
            <p:cNvSpPr/>
            <p:nvPr>
              <p:custDataLst>
                <p:tags r:id="rId17"/>
              </p:custDataLst>
            </p:nvPr>
          </p:nvSpPr>
          <p:spPr>
            <a:xfrm>
              <a:off x="10926" y="7903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9BBB59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4.5 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划分子网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8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9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1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2"/>
              </p:custDataLst>
            </p:nvPr>
          </p:nvSpPr>
          <p:spPr>
            <a:xfrm>
              <a:off x="10869" y="8106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</p:grpSp>
      <p:sp>
        <p:nvSpPr>
          <p:cNvPr id="14" name="圆角矩形 18"/>
          <p:cNvSpPr/>
          <p:nvPr>
            <p:custDataLst>
              <p:tags r:id="rId24"/>
            </p:custDataLst>
          </p:nvPr>
        </p:nvSpPr>
        <p:spPr>
          <a:xfrm>
            <a:off x="6666770" y="1922201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1F74AD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accent5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4.6</a:t>
            </a:r>
            <a:r>
              <a:rPr lang="zh-CN" altLang="zh-CN" sz="2400" b="1">
                <a:solidFill>
                  <a:schemeClr val="accent5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 构造超网</a:t>
            </a:r>
            <a:endParaRPr lang="zh-CN" altLang="zh-CN" sz="2400" b="1">
              <a:solidFill>
                <a:schemeClr val="accent5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5" name="圆角矩形 45"/>
          <p:cNvSpPr/>
          <p:nvPr>
            <p:custDataLst>
              <p:tags r:id="rId25"/>
            </p:custDataLst>
          </p:nvPr>
        </p:nvSpPr>
        <p:spPr>
          <a:xfrm>
            <a:off x="6666770" y="2544692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3498D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4.7 </a:t>
            </a:r>
            <a:r>
              <a: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路由器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6" name="圆角矩形 53"/>
          <p:cNvSpPr/>
          <p:nvPr>
            <p:custDataLst>
              <p:tags r:id="rId26"/>
            </p:custDataLst>
          </p:nvPr>
        </p:nvSpPr>
        <p:spPr>
          <a:xfrm>
            <a:off x="6666770" y="3168107"/>
            <a:ext cx="2480430" cy="484878"/>
          </a:xfrm>
          <a:prstGeom prst="roundRect">
            <a:avLst>
              <a:gd name="adj" fmla="val 7973"/>
            </a:avLst>
          </a:prstGeom>
          <a:solidFill>
            <a:srgbClr val="1AA3AA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rPr>
              <a:t>4.8 RIP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圆角矩形 61"/>
          <p:cNvSpPr/>
          <p:nvPr>
            <p:custDataLst>
              <p:tags r:id="rId27"/>
            </p:custDataLst>
          </p:nvPr>
        </p:nvSpPr>
        <p:spPr>
          <a:xfrm>
            <a:off x="6666770" y="3790597"/>
            <a:ext cx="2481168" cy="484878"/>
          </a:xfrm>
          <a:prstGeom prst="roundRect">
            <a:avLst>
              <a:gd name="adj" fmla="val 7973"/>
            </a:avLst>
          </a:prstGeom>
          <a:solidFill>
            <a:srgbClr val="69A35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4.9 OSPF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9" name="圆角矩形 69"/>
          <p:cNvSpPr/>
          <p:nvPr>
            <p:custDataLst>
              <p:tags r:id="rId28"/>
            </p:custDataLst>
          </p:nvPr>
        </p:nvSpPr>
        <p:spPr>
          <a:xfrm>
            <a:off x="6666770" y="4438488"/>
            <a:ext cx="2479693" cy="484878"/>
          </a:xfrm>
          <a:prstGeom prst="roundRect">
            <a:avLst>
              <a:gd name="adj" fmla="val 7973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4.10 VPN</a:t>
            </a:r>
            <a:r>
              <a: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NAT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RFC1466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建议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356" name="Text Box 3"/>
          <p:cNvSpPr txBox="1">
            <a:spLocks noChangeArrowheads="1"/>
          </p:cNvSpPr>
          <p:nvPr/>
        </p:nvSpPr>
        <p:spPr bwMode="auto">
          <a:xfrm>
            <a:off x="818621" y="1263121"/>
            <a:ext cx="8268758" cy="45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RFC1466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建议，整个世界被分为四个地区，每个地区分配一段连续的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类地址：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每个地区拥有约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3200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万的地址，另有约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3200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万的地址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204.0.0.0 ~ 223.255.255.255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保留备用。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此方案实际并未实施。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5635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44" y="2263130"/>
            <a:ext cx="6335713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使用二叉线索查找路由表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pPr algn="just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当路由表的项目数很大时，怎样设法减小路由表的查找时间就成为一个非常重要的问题。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为了进行更加有效的查找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，通常是将无分类编址的路由表存放在一种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层次的数据结构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中，然后自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上而下地按层次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进行查找。最常用的就是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二叉线索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地址中从左到右的比特值决定了从根结点逐层向下层延伸的路径，而二叉线索中的各个路径就代表路由表中存放的各个地址。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为了提高二叉线索的查找速度，广泛使用了各种压缩技术。  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个前缀构成的二叉线索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859612" y="1268760"/>
            <a:ext cx="5798382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32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                       唯一前缀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01000110 00000000 00000000 00000000	0100</a:t>
            </a:r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01010110 00000000 00000000 00000000	0101</a:t>
            </a:r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01100001 00000000 00000000 00000000	011</a:t>
            </a:r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10110000 00000010 00000000 00000000	10110</a:t>
            </a:r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10111011 00001010 00000000 00000000	10111</a:t>
            </a:r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1237" name="Line 5"/>
          <p:cNvSpPr>
            <a:spLocks noChangeShapeType="1"/>
          </p:cNvSpPr>
          <p:nvPr/>
        </p:nvSpPr>
        <p:spPr bwMode="auto">
          <a:xfrm>
            <a:off x="416496" y="1700808"/>
            <a:ext cx="633670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991269" name="Group 37"/>
          <p:cNvGrpSpPr/>
          <p:nvPr/>
        </p:nvGrpSpPr>
        <p:grpSpPr bwMode="auto">
          <a:xfrm>
            <a:off x="6897216" y="1628800"/>
            <a:ext cx="2810139" cy="2463800"/>
            <a:chOff x="4043" y="1379"/>
            <a:chExt cx="1634" cy="1734"/>
          </a:xfrm>
        </p:grpSpPr>
        <p:sp>
          <p:nvSpPr>
            <p:cNvPr id="991238" name="Freeform 6"/>
            <p:cNvSpPr/>
            <p:nvPr/>
          </p:nvSpPr>
          <p:spPr bwMode="auto">
            <a:xfrm>
              <a:off x="4787" y="1454"/>
              <a:ext cx="772" cy="1604"/>
            </a:xfrm>
            <a:custGeom>
              <a:avLst/>
              <a:gdLst>
                <a:gd name="T0" fmla="*/ 0 w 772"/>
                <a:gd name="T1" fmla="*/ 0 h 1392"/>
                <a:gd name="T2" fmla="*/ 764 w 772"/>
                <a:gd name="T3" fmla="*/ 272 h 1392"/>
                <a:gd name="T4" fmla="*/ 318 w 772"/>
                <a:gd name="T5" fmla="*/ 564 h 1392"/>
                <a:gd name="T6" fmla="*/ 510 w 772"/>
                <a:gd name="T7" fmla="*/ 840 h 1392"/>
                <a:gd name="T8" fmla="*/ 772 w 772"/>
                <a:gd name="T9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" h="1392">
                  <a:moveTo>
                    <a:pt x="0" y="0"/>
                  </a:moveTo>
                  <a:lnTo>
                    <a:pt x="764" y="272"/>
                  </a:lnTo>
                  <a:lnTo>
                    <a:pt x="318" y="564"/>
                  </a:lnTo>
                  <a:lnTo>
                    <a:pt x="510" y="840"/>
                  </a:lnTo>
                  <a:lnTo>
                    <a:pt x="772" y="13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39" name="Freeform 7"/>
            <p:cNvSpPr/>
            <p:nvPr/>
          </p:nvSpPr>
          <p:spPr bwMode="auto">
            <a:xfrm>
              <a:off x="4098" y="1447"/>
              <a:ext cx="695" cy="1287"/>
            </a:xfrm>
            <a:custGeom>
              <a:avLst/>
              <a:gdLst>
                <a:gd name="T0" fmla="*/ 695 w 695"/>
                <a:gd name="T1" fmla="*/ 0 h 1117"/>
                <a:gd name="T2" fmla="*/ 0 w 695"/>
                <a:gd name="T3" fmla="*/ 285 h 1117"/>
                <a:gd name="T4" fmla="*/ 399 w 695"/>
                <a:gd name="T5" fmla="*/ 564 h 1117"/>
                <a:gd name="T6" fmla="*/ 174 w 695"/>
                <a:gd name="T7" fmla="*/ 843 h 1117"/>
                <a:gd name="T8" fmla="*/ 338 w 695"/>
                <a:gd name="T9" fmla="*/ 1117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1117">
                  <a:moveTo>
                    <a:pt x="695" y="0"/>
                  </a:moveTo>
                  <a:lnTo>
                    <a:pt x="0" y="285"/>
                  </a:lnTo>
                  <a:lnTo>
                    <a:pt x="399" y="564"/>
                  </a:lnTo>
                  <a:lnTo>
                    <a:pt x="174" y="843"/>
                  </a:lnTo>
                  <a:lnTo>
                    <a:pt x="338" y="1117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0" name="Line 8"/>
            <p:cNvSpPr>
              <a:spLocks noChangeShapeType="1"/>
            </p:cNvSpPr>
            <p:nvPr/>
          </p:nvSpPr>
          <p:spPr bwMode="auto">
            <a:xfrm flipH="1">
              <a:off x="5311" y="2726"/>
              <a:ext cx="112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91241" name="Text Box 9"/>
            <p:cNvSpPr txBox="1">
              <a:spLocks noChangeArrowheads="1"/>
            </p:cNvSpPr>
            <p:nvPr/>
          </p:nvSpPr>
          <p:spPr bwMode="auto">
            <a:xfrm>
              <a:off x="4043" y="2388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2" name="Text Box 10"/>
            <p:cNvSpPr txBox="1">
              <a:spLocks noChangeArrowheads="1"/>
            </p:cNvSpPr>
            <p:nvPr/>
          </p:nvSpPr>
          <p:spPr bwMode="auto">
            <a:xfrm>
              <a:off x="4223" y="2063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3" name="Text Box 11"/>
            <p:cNvSpPr txBox="1">
              <a:spLocks noChangeArrowheads="1"/>
            </p:cNvSpPr>
            <p:nvPr/>
          </p:nvSpPr>
          <p:spPr bwMode="auto">
            <a:xfrm>
              <a:off x="5207" y="2728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4" name="Text Box 12"/>
            <p:cNvSpPr txBox="1">
              <a:spLocks noChangeArrowheads="1"/>
            </p:cNvSpPr>
            <p:nvPr/>
          </p:nvSpPr>
          <p:spPr bwMode="auto">
            <a:xfrm>
              <a:off x="4283" y="1379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5" name="Line 13"/>
            <p:cNvSpPr>
              <a:spLocks noChangeShapeType="1"/>
            </p:cNvSpPr>
            <p:nvPr/>
          </p:nvSpPr>
          <p:spPr bwMode="auto">
            <a:xfrm flipH="1">
              <a:off x="4155" y="2415"/>
              <a:ext cx="11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91246" name="Freeform 14"/>
            <p:cNvSpPr/>
            <p:nvPr/>
          </p:nvSpPr>
          <p:spPr bwMode="auto">
            <a:xfrm>
              <a:off x="4503" y="2111"/>
              <a:ext cx="168" cy="304"/>
            </a:xfrm>
            <a:custGeom>
              <a:avLst/>
              <a:gdLst>
                <a:gd name="T0" fmla="*/ 0 w 168"/>
                <a:gd name="T1" fmla="*/ 0 h 264"/>
                <a:gd name="T2" fmla="*/ 168 w 168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64">
                  <a:moveTo>
                    <a:pt x="0" y="0"/>
                  </a:moveTo>
                  <a:lnTo>
                    <a:pt x="168" y="2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7" name="Text Box 15"/>
            <p:cNvSpPr txBox="1">
              <a:spLocks noChangeArrowheads="1"/>
            </p:cNvSpPr>
            <p:nvPr/>
          </p:nvSpPr>
          <p:spPr bwMode="auto">
            <a:xfrm>
              <a:off x="5487" y="2734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8" name="Text Box 16"/>
            <p:cNvSpPr txBox="1">
              <a:spLocks noChangeArrowheads="1"/>
            </p:cNvSpPr>
            <p:nvPr/>
          </p:nvSpPr>
          <p:spPr bwMode="auto">
            <a:xfrm>
              <a:off x="4545" y="2056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49" name="Text Box 17"/>
            <p:cNvSpPr txBox="1">
              <a:spLocks noChangeArrowheads="1"/>
            </p:cNvSpPr>
            <p:nvPr/>
          </p:nvSpPr>
          <p:spPr bwMode="auto">
            <a:xfrm>
              <a:off x="4341" y="2395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0" name="Text Box 18"/>
            <p:cNvSpPr txBox="1">
              <a:spLocks noChangeArrowheads="1"/>
            </p:cNvSpPr>
            <p:nvPr/>
          </p:nvSpPr>
          <p:spPr bwMode="auto">
            <a:xfrm>
              <a:off x="4275" y="1732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1" name="Text Box 19"/>
            <p:cNvSpPr txBox="1">
              <a:spLocks noChangeArrowheads="1"/>
            </p:cNvSpPr>
            <p:nvPr/>
          </p:nvSpPr>
          <p:spPr bwMode="auto">
            <a:xfrm>
              <a:off x="5151" y="1386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2" name="Text Box 20"/>
            <p:cNvSpPr txBox="1">
              <a:spLocks noChangeArrowheads="1"/>
            </p:cNvSpPr>
            <p:nvPr/>
          </p:nvSpPr>
          <p:spPr bwMode="auto">
            <a:xfrm>
              <a:off x="5361" y="2402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3" name="Text Box 21"/>
            <p:cNvSpPr txBox="1">
              <a:spLocks noChangeArrowheads="1"/>
            </p:cNvSpPr>
            <p:nvPr/>
          </p:nvSpPr>
          <p:spPr bwMode="auto">
            <a:xfrm>
              <a:off x="5211" y="2063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4" name="Text Box 22"/>
            <p:cNvSpPr txBox="1">
              <a:spLocks noChangeArrowheads="1"/>
            </p:cNvSpPr>
            <p:nvPr/>
          </p:nvSpPr>
          <p:spPr bwMode="auto">
            <a:xfrm>
              <a:off x="5183" y="1738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5" name="Oval 23"/>
            <p:cNvSpPr>
              <a:spLocks noChangeArrowheads="1"/>
            </p:cNvSpPr>
            <p:nvPr/>
          </p:nvSpPr>
          <p:spPr bwMode="auto">
            <a:xfrm>
              <a:off x="5085" y="2062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6" name="Oval 24"/>
            <p:cNvSpPr>
              <a:spLocks noChangeArrowheads="1"/>
            </p:cNvSpPr>
            <p:nvPr/>
          </p:nvSpPr>
          <p:spPr bwMode="auto">
            <a:xfrm>
              <a:off x="4455" y="2062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7" name="Oval 25"/>
            <p:cNvSpPr>
              <a:spLocks noChangeArrowheads="1"/>
            </p:cNvSpPr>
            <p:nvPr/>
          </p:nvSpPr>
          <p:spPr bwMode="auto">
            <a:xfrm>
              <a:off x="4065" y="1737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8" name="Oval 26"/>
            <p:cNvSpPr>
              <a:spLocks noChangeArrowheads="1"/>
            </p:cNvSpPr>
            <p:nvPr/>
          </p:nvSpPr>
          <p:spPr bwMode="auto">
            <a:xfrm>
              <a:off x="5259" y="2380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59" name="Oval 27"/>
            <p:cNvSpPr>
              <a:spLocks noChangeArrowheads="1"/>
            </p:cNvSpPr>
            <p:nvPr/>
          </p:nvSpPr>
          <p:spPr bwMode="auto">
            <a:xfrm>
              <a:off x="5385" y="2691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0" name="Oval 28"/>
            <p:cNvSpPr>
              <a:spLocks noChangeArrowheads="1"/>
            </p:cNvSpPr>
            <p:nvPr/>
          </p:nvSpPr>
          <p:spPr bwMode="auto">
            <a:xfrm>
              <a:off x="4245" y="2373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1" name="Oval 29"/>
            <p:cNvSpPr>
              <a:spLocks noChangeArrowheads="1"/>
            </p:cNvSpPr>
            <p:nvPr/>
          </p:nvSpPr>
          <p:spPr bwMode="auto">
            <a:xfrm>
              <a:off x="5505" y="1730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2" name="Oval 30"/>
            <p:cNvSpPr>
              <a:spLocks noChangeArrowheads="1"/>
            </p:cNvSpPr>
            <p:nvPr/>
          </p:nvSpPr>
          <p:spPr bwMode="auto">
            <a:xfrm>
              <a:off x="4745" y="1412"/>
              <a:ext cx="66" cy="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3" name="Rectangle 31"/>
            <p:cNvSpPr>
              <a:spLocks noChangeArrowheads="1"/>
            </p:cNvSpPr>
            <p:nvPr/>
          </p:nvSpPr>
          <p:spPr bwMode="auto">
            <a:xfrm>
              <a:off x="4101" y="2677"/>
              <a:ext cx="96" cy="1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4" name="Rectangle 32"/>
            <p:cNvSpPr>
              <a:spLocks noChangeArrowheads="1"/>
            </p:cNvSpPr>
            <p:nvPr/>
          </p:nvSpPr>
          <p:spPr bwMode="auto">
            <a:xfrm>
              <a:off x="4389" y="2671"/>
              <a:ext cx="96" cy="11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5" name="Rectangle 33"/>
            <p:cNvSpPr>
              <a:spLocks noChangeArrowheads="1"/>
            </p:cNvSpPr>
            <p:nvPr/>
          </p:nvSpPr>
          <p:spPr bwMode="auto">
            <a:xfrm>
              <a:off x="4611" y="2359"/>
              <a:ext cx="96" cy="1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6" name="Rectangle 34"/>
            <p:cNvSpPr>
              <a:spLocks noChangeArrowheads="1"/>
            </p:cNvSpPr>
            <p:nvPr/>
          </p:nvSpPr>
          <p:spPr bwMode="auto">
            <a:xfrm>
              <a:off x="5511" y="3002"/>
              <a:ext cx="96" cy="1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1267" name="Rectangle 35"/>
            <p:cNvSpPr>
              <a:spLocks noChangeArrowheads="1"/>
            </p:cNvSpPr>
            <p:nvPr/>
          </p:nvSpPr>
          <p:spPr bwMode="auto">
            <a:xfrm>
              <a:off x="5265" y="3002"/>
              <a:ext cx="96" cy="1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60512" y="4221088"/>
            <a:ext cx="9073008" cy="2123658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从二叉线索的根节点自顶向下的深度最多有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32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层，每一层对应于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地址中的一位。一个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地址存入二叉线索的规则很简单。先检查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地址左边的第一位，如为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0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，则第一层的节点就在根节点的左下方；如为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，则在右下方。然后再检查地址的第二位，构造出第二层的节点。依此类推，直到唯一前缀的最后一位。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注: 右箭头 2"/>
          <p:cNvSpPr/>
          <p:nvPr/>
        </p:nvSpPr>
        <p:spPr>
          <a:xfrm>
            <a:off x="2864768" y="1268760"/>
            <a:ext cx="4304621" cy="233221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二叉线索中的小圆圈是中间节点，路径终点的小方框是叶节点（也叫外部节点）。每一个叶节点代表一个唯一的前缀。节点之间的连线旁边的数字表示这条边在唯一前缀中对应的比特是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0512" y="4005064"/>
            <a:ext cx="9073008" cy="2677656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这里说明了二叉线索这种数据结构的用法，并没有说明“与唯一前缀匹配”和“与网络前缀匹配”的关系。二叉线索如应用于路由表中，还必须使其的每一个叶节点包含所对应的网络前缀和子网掩码。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当搜索到一个叶节点时，就必须将目的地址和叶节点的子网掩码逐位“与”运算，比较结果是否与对应的网络前缀匹配。如匹配则按下一跳的接口转发此分组；反之丢弃此分组。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无分类编址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>
          <a:xfrm>
            <a:off x="1031983" y="1752368"/>
            <a:ext cx="8346723" cy="3332816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4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4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网络前缀</a:t>
            </a:r>
            <a:endParaRPr lang="en-US" altLang="zh-CN" sz="44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划分子网在一定程度上缓解了互联网在发展中遇到的困难。然而在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年互联网仍然面临三个必须尽早解决的问题：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类地址在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年已分配了近一半，眼看就要在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月全部分配完毕！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互联网主干网上的路由表中的项目数急剧增长（从几千个增长到几万个）。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的地址空间最终将全部耗尽。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编址问题的演进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 1009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就指明了在一个划分子网的网络中可同时使用几个不同的子网掩码。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变长子网掩码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(Variable Length Subnet Mask)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可进一步提高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地址资源的利用率。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的基础上又进一步研究出无分类编址方法，它的正式名字是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无分类域间路由选择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(Classless Inter-Domain Routing)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最主要的特点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消除了传统的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类地址以及划分子网的概念，因而可以更加有效地分配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的地址空间。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使用各种长度的“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(network-prefix)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来代替分类地址中的网络号和子网号。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地址从三级编址（使用子网掩码）又回到了两级编址。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无分类的两级编址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44824"/>
            <a:ext cx="8346723" cy="3332816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无分类的两级编址的记法是：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斜线记法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(slash notation)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，它又称为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地址面加上一个斜线“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，然后写上网络前缀所占的位数（这个数值对应于三级编址中子网掩码中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的个数）。例如：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220.78.168.0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/24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266" name="Rectangle 2"/>
          <p:cNvSpPr>
            <a:spLocks noChangeArrowheads="1"/>
          </p:cNvSpPr>
          <p:nvPr/>
        </p:nvSpPr>
        <p:spPr bwMode="auto">
          <a:xfrm>
            <a:off x="920552" y="2924944"/>
            <a:ext cx="8280920" cy="660920"/>
          </a:xfrm>
          <a:prstGeom prst="rect">
            <a:avLst/>
          </a:prstGeom>
          <a:solidFill>
            <a:srgbClr val="66FF33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::= {&lt;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网络前缀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&gt;, &lt;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主机号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&gt;}             (4-3) 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06749" y="1790910"/>
            <a:ext cx="4562475" cy="1073788"/>
            <a:chOff x="1839416" y="4105856"/>
            <a:chExt cx="4562475" cy="1160462"/>
          </a:xfrm>
        </p:grpSpPr>
        <p:grpSp>
          <p:nvGrpSpPr>
            <p:cNvPr id="9" name="Group 21"/>
            <p:cNvGrpSpPr/>
            <p:nvPr/>
          </p:nvGrpSpPr>
          <p:grpSpPr bwMode="auto">
            <a:xfrm>
              <a:off x="1867991" y="4767842"/>
              <a:ext cx="4533900" cy="498476"/>
              <a:chOff x="755" y="2967"/>
              <a:chExt cx="2856" cy="314"/>
            </a:xfrm>
          </p:grpSpPr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755" y="3122"/>
                <a:ext cx="28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1950" y="2967"/>
                <a:ext cx="5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32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位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20"/>
            <p:cNvGrpSpPr/>
            <p:nvPr/>
          </p:nvGrpSpPr>
          <p:grpSpPr bwMode="auto">
            <a:xfrm>
              <a:off x="1842591" y="4644008"/>
              <a:ext cx="4559300" cy="609600"/>
              <a:chOff x="739" y="2832"/>
              <a:chExt cx="2872" cy="430"/>
            </a:xfrm>
          </p:grpSpPr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739" y="2832"/>
                <a:ext cx="0" cy="4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611" y="2832"/>
                <a:ext cx="0" cy="4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1" name="Group 18"/>
            <p:cNvGrpSpPr/>
            <p:nvPr/>
          </p:nvGrpSpPr>
          <p:grpSpPr bwMode="auto">
            <a:xfrm>
              <a:off x="1839416" y="4105856"/>
              <a:ext cx="4562105" cy="612776"/>
              <a:chOff x="737" y="2493"/>
              <a:chExt cx="3240" cy="386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737" y="2493"/>
                <a:ext cx="1650" cy="386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网络前缀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2387" y="2494"/>
                <a:ext cx="1590" cy="385"/>
              </a:xfrm>
              <a:prstGeom prst="rect">
                <a:avLst/>
              </a:prstGeom>
              <a:solidFill>
                <a:srgbClr val="66FFFF"/>
              </a:solidFill>
              <a:ln w="19050" algn="ctr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754" y="2547"/>
                <a:ext cx="967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主机号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911" y="188134"/>
            <a:ext cx="7482627" cy="1134611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地址块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776605" y="2061210"/>
            <a:ext cx="8977630" cy="333311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把网络前缀都相同的连续的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地址组成“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128.14.32.0/20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表示的地址块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共有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个地址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（因为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斜线后面的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是网络前缀的位数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，所以这个地址的主机号是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这个地址块的起始地址是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128.14.32.0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在不需要指出地址块的起始地址时，也可将这样的地址块简称为“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128.14.32.0/20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地址块的最小地址：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128.14.32.0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128.14.32.0/20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地址块的最大地址：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128.14.47.255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的主机号地址不能使用。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357" y="6252211"/>
            <a:ext cx="464344" cy="365125"/>
          </a:xfrm>
        </p:spPr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9788" y="44450"/>
            <a:ext cx="9066212" cy="647700"/>
          </a:xfrm>
          <a:solidFill>
            <a:srgbClr val="FFFF66"/>
          </a:solidFill>
          <a:ln>
            <a:solidFill>
              <a:srgbClr val="000099"/>
            </a:solidFill>
          </a:ln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128.14.32.0/20 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表示的地址（</a:t>
            </a:r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个地址）</a:t>
            </a:r>
            <a:endParaRPr lang="zh-CN" altLang="en-US" sz="36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9507" name="Text Box 3"/>
          <p:cNvSpPr txBox="1">
            <a:spLocks noChangeArrowheads="1"/>
          </p:cNvSpPr>
          <p:nvPr/>
        </p:nvSpPr>
        <p:spPr bwMode="auto">
          <a:xfrm>
            <a:off x="2221971" y="876300"/>
            <a:ext cx="6979501" cy="569386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00 00000000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00 00000001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00 00000010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00 00000011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00 00000100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00 00000101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11 11111011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11 11111100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11 11111101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11 11111110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10000000 00001110 0010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11 11111111</a:t>
            </a:r>
            <a:endParaRPr kumimoji="0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9508" name="Text Box 4"/>
          <p:cNvSpPr txBox="1">
            <a:spLocks noChangeArrowheads="1"/>
          </p:cNvSpPr>
          <p:nvPr/>
        </p:nvSpPr>
        <p:spPr bwMode="auto">
          <a:xfrm>
            <a:off x="7371027" y="3162300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5400">
                <a:solidFill>
                  <a:srgbClr val="00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kumimoji="0" lang="en-US" altLang="zh-CN" sz="5400">
              <a:solidFill>
                <a:srgbClr val="0000CC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9509" name="Text Box 5"/>
          <p:cNvSpPr txBox="1">
            <a:spLocks noChangeArrowheads="1"/>
          </p:cNvSpPr>
          <p:nvPr/>
        </p:nvSpPr>
        <p:spPr bwMode="auto">
          <a:xfrm>
            <a:off x="4017433" y="3162300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5400" dirty="0">
                <a:solidFill>
                  <a:srgbClr val="00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kumimoji="0" lang="en-US" altLang="zh-CN" sz="5400" dirty="0">
              <a:solidFill>
                <a:srgbClr val="0000CC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9510" name="Rectangle 6"/>
          <p:cNvSpPr>
            <a:spLocks noChangeArrowheads="1"/>
          </p:cNvSpPr>
          <p:nvPr/>
        </p:nvSpPr>
        <p:spPr bwMode="auto">
          <a:xfrm>
            <a:off x="2216785" y="908050"/>
            <a:ext cx="3812540" cy="56165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9511" name="Text Box 7"/>
          <p:cNvSpPr txBox="1">
            <a:spLocks noChangeArrowheads="1"/>
          </p:cNvSpPr>
          <p:nvPr/>
        </p:nvSpPr>
        <p:spPr bwMode="auto">
          <a:xfrm>
            <a:off x="451723" y="2636912"/>
            <a:ext cx="1620957" cy="2074414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所有地址</a:t>
            </a:r>
            <a:endParaRPr kumimoji="0"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 </a:t>
            </a:r>
            <a:r>
              <a:rPr kumimoji="0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 </a:t>
            </a:r>
            <a:r>
              <a:rPr kumimoji="0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endParaRPr kumimoji="0"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前缀都是</a:t>
            </a:r>
            <a:endParaRPr kumimoji="0"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kumimoji="0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一样的</a:t>
            </a:r>
            <a:endParaRPr kumimoji="0"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29512" name="Group 8"/>
          <p:cNvGrpSpPr/>
          <p:nvPr/>
        </p:nvGrpSpPr>
        <p:grpSpPr bwMode="auto">
          <a:xfrm>
            <a:off x="272098" y="879475"/>
            <a:ext cx="1958844" cy="461962"/>
            <a:chOff x="251" y="554"/>
            <a:chExt cx="1139" cy="291"/>
          </a:xfrm>
        </p:grpSpPr>
        <p:sp>
          <p:nvSpPr>
            <p:cNvPr id="1429513" name="Text Box 9"/>
            <p:cNvSpPr txBox="1">
              <a:spLocks noChangeArrowheads="1"/>
            </p:cNvSpPr>
            <p:nvPr/>
          </p:nvSpPr>
          <p:spPr bwMode="auto">
            <a:xfrm>
              <a:off x="251" y="554"/>
              <a:ext cx="8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最小地址</a:t>
              </a:r>
              <a:endParaRPr kumimoji="0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29514" name="AutoShape 10"/>
            <p:cNvSpPr>
              <a:spLocks noChangeArrowheads="1"/>
            </p:cNvSpPr>
            <p:nvPr/>
          </p:nvSpPr>
          <p:spPr bwMode="auto">
            <a:xfrm>
              <a:off x="1078" y="656"/>
              <a:ext cx="312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9515" name="Group 11"/>
          <p:cNvGrpSpPr/>
          <p:nvPr/>
        </p:nvGrpSpPr>
        <p:grpSpPr bwMode="auto">
          <a:xfrm>
            <a:off x="234262" y="6021387"/>
            <a:ext cx="1965723" cy="461962"/>
            <a:chOff x="229" y="3793"/>
            <a:chExt cx="1143" cy="291"/>
          </a:xfrm>
        </p:grpSpPr>
        <p:sp>
          <p:nvSpPr>
            <p:cNvPr id="1429516" name="Text Box 12"/>
            <p:cNvSpPr txBox="1">
              <a:spLocks noChangeArrowheads="1"/>
            </p:cNvSpPr>
            <p:nvPr/>
          </p:nvSpPr>
          <p:spPr bwMode="auto">
            <a:xfrm>
              <a:off x="229" y="3793"/>
              <a:ext cx="8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最大地址</a:t>
              </a:r>
              <a:endParaRPr kumimoji="0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29517" name="AutoShape 13"/>
            <p:cNvSpPr>
              <a:spLocks noChangeArrowheads="1"/>
            </p:cNvSpPr>
            <p:nvPr/>
          </p:nvSpPr>
          <p:spPr bwMode="auto">
            <a:xfrm>
              <a:off x="1056" y="3899"/>
              <a:ext cx="316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10" grpId="0" bldLvl="0" animBg="1"/>
      <p:bldP spid="1429510" grpId="1" bldLvl="0" animBg="1"/>
      <p:bldP spid="1429510" grpId="2" bldLvl="0" animBg="1"/>
      <p:bldP spid="1429511" grpId="0" animBg="1"/>
      <p:bldP spid="14295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路由聚合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 aggregation)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idx="1"/>
          </p:nvPr>
        </p:nvSpPr>
        <p:spPr>
          <a:xfrm>
            <a:off x="1031983" y="1824376"/>
            <a:ext cx="8346723" cy="3332816"/>
          </a:xfrm>
        </p:spPr>
        <p:txBody>
          <a:bodyPr/>
          <a:lstStyle/>
          <a:p>
            <a:pPr marL="360680" indent="-360680" algn="just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地址块可以表示很多地址，这种地址的聚合常称为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路由聚合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，它使得路由表中的一个项目可以表示很多个（例如上千个）原来传统分类地址的路由。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680" indent="-360680" algn="just"/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路由聚合有利于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路由器之间的路由选择信息的交换，从而提高了整个互联网的性能。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680" indent="-360680" algn="just"/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路由聚合也称为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构成超网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supernetting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680" indent="-360680" algn="just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虽然不使用子网了，但仍然使用“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掩码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”这一名词（但不叫子网掩码）。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680" indent="-360680" algn="just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地址块，它的掩码是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个连续的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斜线记法中的数字就是掩码中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的个数。   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中北大学教案3</Template>
  <TotalTime>0</TotalTime>
  <Words>7049</Words>
  <Application>WPS 演示</Application>
  <PresentationFormat>A4 纸张(210x297 毫米)</PresentationFormat>
  <Paragraphs>543</Paragraphs>
  <Slides>22</Slides>
  <Notes>267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造字工房言宋体</vt:lpstr>
      <vt:lpstr>Symbol</vt:lpstr>
      <vt:lpstr>华文楷体</vt:lpstr>
      <vt:lpstr>微软雅黑</vt:lpstr>
      <vt:lpstr>Arial Unicode MS</vt:lpstr>
      <vt:lpstr>Tahoma</vt:lpstr>
      <vt:lpstr>中北大学教案3</vt:lpstr>
      <vt:lpstr>4.6 构造超网</vt:lpstr>
      <vt:lpstr>PowerPoint 演示文稿</vt:lpstr>
      <vt:lpstr>4.6.1  无分类编址 CIDR</vt:lpstr>
      <vt:lpstr>IP 编址问题的演进 </vt:lpstr>
      <vt:lpstr>CIDR 最主要的特点 </vt:lpstr>
      <vt:lpstr>无分类的两级编址 </vt:lpstr>
      <vt:lpstr>CIDR 地址块 </vt:lpstr>
      <vt:lpstr>128.14.32.0/20 表示的地址（212 个地址）</vt:lpstr>
      <vt:lpstr>路由聚合 (route aggregation) </vt:lpstr>
      <vt:lpstr>CIDR 记法的其他形式 </vt:lpstr>
      <vt:lpstr>PowerPoint 演示文稿</vt:lpstr>
      <vt:lpstr>构成超网 </vt:lpstr>
      <vt:lpstr>PowerPoint 演示文稿</vt:lpstr>
      <vt:lpstr>PowerPoint 演示文稿</vt:lpstr>
      <vt:lpstr>PowerPoint 演示文稿</vt:lpstr>
      <vt:lpstr>2. 最长前缀匹配</vt:lpstr>
      <vt:lpstr>PowerPoint 演示文稿</vt:lpstr>
      <vt:lpstr>PowerPoint 演示文稿</vt:lpstr>
      <vt:lpstr>PowerPoint 演示文稿</vt:lpstr>
      <vt:lpstr>RFC1466建议</vt:lpstr>
      <vt:lpstr>3. 使用二叉线索查找路由表</vt:lpstr>
      <vt:lpstr>用 5 个前缀构成的二叉线索 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4 章  网络层</dc:title>
  <dc:creator>andx</dc:creator>
  <cp:lastModifiedBy>黄花鱼</cp:lastModifiedBy>
  <cp:revision>345</cp:revision>
  <dcterms:created xsi:type="dcterms:W3CDTF">2016-10-04T02:36:00Z</dcterms:created>
  <dcterms:modified xsi:type="dcterms:W3CDTF">2021-04-09T02:11:42Z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4561BEC49D0140B2A0BE5BDCDACE49DC</vt:lpwstr>
  </property>
</Properties>
</file>