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22"/>
  </p:handoutMasterIdLst>
  <p:sldIdLst>
    <p:sldId id="1022" r:id="rId3"/>
    <p:sldId id="1790" r:id="rId4"/>
    <p:sldId id="808" r:id="rId5"/>
    <p:sldId id="809" r:id="rId6"/>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790"/>
            <p14:sldId id="808"/>
            <p14:sldId id="809"/>
            <p14:sldId id="810"/>
            <p14:sldId id="811"/>
            <p14:sldId id="812"/>
            <p14:sldId id="813"/>
            <p14:sldId id="814"/>
            <p14:sldId id="815"/>
            <p14:sldId id="816"/>
            <p14:sldId id="817"/>
            <p14:sldId id="818"/>
            <p14:sldId id="819"/>
            <p14:sldId id="820"/>
            <p14:sldId id="821"/>
            <p14:sldId id="822"/>
            <p14:sldId id="82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58"/>
        <p:guide pos="31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4"/>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69AA74-9E16-4AAA-99DE-1715F0381FB2}" type="slidenum">
              <a:rPr lang="en-US" altLang="zh-CN"/>
            </a:fld>
            <a:endParaRPr lang="en-US" altLang="zh-CN"/>
          </a:p>
        </p:txBody>
      </p:sp>
      <p:sp>
        <p:nvSpPr>
          <p:cNvPr id="951298" name="Rectangle 2"/>
          <p:cNvSpPr>
            <a:spLocks noGrp="1" noRot="1" noChangeAspect="1" noChangeArrowheads="1" noTextEdit="1"/>
          </p:cNvSpPr>
          <p:nvPr>
            <p:ph type="sldImg"/>
          </p:nvPr>
        </p:nvSpPr>
        <p:spPr/>
      </p:sp>
      <p:sp>
        <p:nvSpPr>
          <p:cNvPr id="95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5BBFAD-1E0C-49F6-9F92-3E5DD99B8450}" type="slidenum">
              <a:rPr lang="en-US" altLang="zh-CN"/>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1C4596-6190-400C-B1AF-1C9DA6964C93}" type="slidenum">
              <a:rPr lang="en-US" altLang="zh-CN"/>
            </a:fld>
            <a:endParaRPr lang="en-US" altLang="zh-CN"/>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66583B-1611-4D78-A7A0-F86D214E4102}" type="slidenum">
              <a:rPr lang="en-US" altLang="zh-CN"/>
            </a:fld>
            <a:endParaRPr lang="en-US" altLang="zh-CN"/>
          </a:p>
        </p:txBody>
      </p:sp>
      <p:sp>
        <p:nvSpPr>
          <p:cNvPr id="959490" name="Rectangle 2"/>
          <p:cNvSpPr>
            <a:spLocks noGrp="1" noRot="1" noChangeAspect="1" noChangeArrowheads="1" noTextEdit="1"/>
          </p:cNvSpPr>
          <p:nvPr>
            <p:ph type="sldImg"/>
          </p:nvPr>
        </p:nvSpPr>
        <p:spPr/>
      </p:sp>
      <p:sp>
        <p:nvSpPr>
          <p:cNvPr id="959491" name="Rectangle 3"/>
          <p:cNvSpPr>
            <a:spLocks noGrp="1" noChangeArrowheads="1"/>
          </p:cNvSpPr>
          <p:nvPr>
            <p:ph type="body" idx="1"/>
          </p:nvPr>
        </p:nvSpPr>
        <p:spPr/>
        <p:txBody>
          <a:bodyPr/>
          <a:lstStyle/>
          <a:p>
            <a:r>
              <a:rPr lang="zh-CN" altLang="en-US" dirty="0"/>
              <a:t>为使交换功能分散化，往往把复制的转发表放在每一个输入端口中。路由选择机负责对各转发表的副本进行更新。这样做可以避免在路由器中的某一点上出现性能瓶颈。</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66583B-1611-4D78-A7A0-F86D214E4102}" type="slidenum">
              <a:rPr lang="en-US" altLang="zh-CN"/>
            </a:fld>
            <a:endParaRPr lang="en-US" altLang="zh-CN"/>
          </a:p>
        </p:txBody>
      </p:sp>
      <p:sp>
        <p:nvSpPr>
          <p:cNvPr id="959490" name="Rectangle 2"/>
          <p:cNvSpPr>
            <a:spLocks noGrp="1" noRot="1" noChangeAspect="1" noChangeArrowheads="1" noTextEdit="1"/>
          </p:cNvSpPr>
          <p:nvPr>
            <p:ph type="sldImg"/>
          </p:nvPr>
        </p:nvSpPr>
        <p:spPr/>
      </p:sp>
      <p:sp>
        <p:nvSpPr>
          <p:cNvPr id="959491" name="Rectangle 3"/>
          <p:cNvSpPr>
            <a:spLocks noGrp="1" noChangeArrowheads="1"/>
          </p:cNvSpPr>
          <p:nvPr>
            <p:ph type="body" idx="1"/>
          </p:nvPr>
        </p:nvSpPr>
        <p:spPr/>
        <p:txBody>
          <a:bodyPr/>
          <a:lstStyle/>
          <a:p>
            <a:r>
              <a:rPr lang="zh-CN" altLang="en-US" dirty="0"/>
              <a:t>最理想的情况是输入端口的处理速率能够跟上线路把分组传送到路由器速率（称为线速）。</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1B8937-2E08-4422-8605-7AD8CF844AB2}" type="slidenum">
              <a:rPr lang="en-US" altLang="zh-CN"/>
            </a:fld>
            <a:endParaRPr lang="en-US" altLang="zh-CN"/>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1B8937-2E08-4422-8605-7AD8CF844AB2}" type="slidenum">
              <a:rPr lang="en-US" altLang="zh-CN"/>
            </a:fld>
            <a:endParaRPr lang="en-US" altLang="zh-CN"/>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0B31D5-BD9B-417D-93CC-312728C16B7F}" type="slidenum">
              <a:rPr lang="en-US" altLang="zh-CN"/>
            </a:fld>
            <a:endParaRPr lang="en-US" altLang="zh-CN"/>
          </a:p>
        </p:txBody>
      </p:sp>
      <p:sp>
        <p:nvSpPr>
          <p:cNvPr id="963586" name="Rectangle 2"/>
          <p:cNvSpPr>
            <a:spLocks noGrp="1" noRot="1" noChangeAspect="1" noChangeArrowheads="1" noTextEdit="1"/>
          </p:cNvSpPr>
          <p:nvPr>
            <p:ph type="sldImg"/>
          </p:nvPr>
        </p:nvSpPr>
        <p:spPr/>
      </p:sp>
      <p:sp>
        <p:nvSpPr>
          <p:cNvPr id="96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36321D-2E43-403B-B123-38FC926BD311}" type="slidenum">
              <a:rPr lang="en-US" altLang="zh-CN"/>
            </a:fld>
            <a:endParaRPr lang="en-US" altLang="zh-CN"/>
          </a:p>
        </p:txBody>
      </p:sp>
      <p:sp>
        <p:nvSpPr>
          <p:cNvPr id="965634" name="Rectangle 2"/>
          <p:cNvSpPr>
            <a:spLocks noGrp="1" noRot="1" noChangeAspect="1" noChangeArrowheads="1" noTextEdit="1"/>
          </p:cNvSpPr>
          <p:nvPr>
            <p:ph type="sldImg"/>
          </p:nvPr>
        </p:nvSpPr>
        <p:spPr/>
      </p:sp>
      <p:sp>
        <p:nvSpPr>
          <p:cNvPr id="9656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7200" dirty="0">
                <a:latin typeface="Times New Roman" panose="02020603050405020304" pitchFamily="18" charset="0"/>
                <a:cs typeface="Times New Roman" panose="02020603050405020304" pitchFamily="18" charset="0"/>
              </a:rPr>
              <a:t>4.7  </a:t>
            </a:r>
            <a:r>
              <a:rPr lang="zh-CN" altLang="en-US" sz="7200" dirty="0">
                <a:latin typeface="Times New Roman" panose="02020603050405020304" pitchFamily="18" charset="0"/>
                <a:cs typeface="Times New Roman" panose="02020603050405020304" pitchFamily="18" charset="0"/>
              </a:rPr>
              <a:t>路由器</a:t>
            </a:r>
            <a:endParaRPr lang="zh-CN" altLang="en-US" sz="72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a:t>
            </a:r>
            <a:r>
              <a:rPr lang="zh-CN" altLang="en-US" sz="3000" b="1" dirty="0">
                <a:effectLst>
                  <a:outerShdw blurRad="38100" dist="38100" dir="2700000" algn="tl">
                    <a:srgbClr val="000000">
                      <a:alpha val="43137"/>
                    </a:srgbClr>
                  </a:outerShdw>
                </a:effectLst>
                <a:ea typeface="宋体" panose="02010600030101010101" pitchFamily="2" charset="-122"/>
                <a:sym typeface="+mn-ea"/>
              </a:rPr>
              <a:t>课程组</a:t>
            </a:r>
            <a:endParaRPr lang="zh-CN" altLang="en-US" sz="3000" b="1" dirty="0">
              <a:effectLst>
                <a:outerShdw blurRad="38100" dist="38100" dir="2700000" algn="tl">
                  <a:srgbClr val="000000">
                    <a:alpha val="43137"/>
                  </a:srgbClr>
                </a:outerShdw>
              </a:effectLst>
              <a:ea typeface="宋体" panose="02010600030101010101" pitchFamily="2" charset="-122"/>
            </a:endParaRPr>
          </a:p>
          <a:p>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输入端口对线路上收到</a:t>
            </a:r>
            <a:br>
              <a:rPr lang="en-US" altLang="zh-CN" sz="3600" dirty="0"/>
            </a:br>
            <a:r>
              <a:rPr lang="zh-CN" altLang="en-US" sz="3600" dirty="0"/>
              <a:t>的分组的处理 </a:t>
            </a:r>
            <a:endParaRPr lang="zh-CN" altLang="en-US" sz="3600" dirty="0"/>
          </a:p>
        </p:txBody>
      </p:sp>
      <p:sp>
        <p:nvSpPr>
          <p:cNvPr id="28" name="Rectangle 4"/>
          <p:cNvSpPr>
            <a:spLocks noChangeArrowheads="1"/>
          </p:cNvSpPr>
          <p:nvPr/>
        </p:nvSpPr>
        <p:spPr bwMode="auto">
          <a:xfrm>
            <a:off x="1723381" y="2073275"/>
            <a:ext cx="6691312" cy="2662238"/>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5"/>
          <p:cNvSpPr>
            <a:spLocks noChangeArrowheads="1"/>
          </p:cNvSpPr>
          <p:nvPr/>
        </p:nvSpPr>
        <p:spPr bwMode="auto">
          <a:xfrm>
            <a:off x="2167881" y="3133725"/>
            <a:ext cx="1339850" cy="798513"/>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物理层处理</a:t>
            </a:r>
            <a:endParaRPr kumimoji="1" lang="zh-CN" altLang="en-US" sz="2000" b="1">
              <a:solidFill>
                <a:srgbClr val="0000CC"/>
              </a:solidFill>
              <a:latin typeface="+mn-lt"/>
              <a:ea typeface="黑体" panose="02010609060101010101" pitchFamily="2" charset="-122"/>
            </a:endParaRPr>
          </a:p>
        </p:txBody>
      </p:sp>
      <p:sp>
        <p:nvSpPr>
          <p:cNvPr id="30" name="Rectangle 6"/>
          <p:cNvSpPr>
            <a:spLocks noChangeArrowheads="1"/>
          </p:cNvSpPr>
          <p:nvPr/>
        </p:nvSpPr>
        <p:spPr bwMode="auto">
          <a:xfrm>
            <a:off x="4069706" y="2870200"/>
            <a:ext cx="1338262" cy="1327150"/>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数据链路层</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处理</a:t>
            </a:r>
            <a:endParaRPr kumimoji="1" lang="zh-CN" altLang="en-US" sz="2000" b="1">
              <a:solidFill>
                <a:srgbClr val="0000CC"/>
              </a:solidFill>
              <a:latin typeface="+mn-lt"/>
              <a:ea typeface="黑体" panose="02010609060101010101" pitchFamily="2" charset="-122"/>
            </a:endParaRPr>
          </a:p>
        </p:txBody>
      </p:sp>
      <p:sp>
        <p:nvSpPr>
          <p:cNvPr id="31" name="Rectangle 7"/>
          <p:cNvSpPr>
            <a:spLocks noChangeArrowheads="1"/>
          </p:cNvSpPr>
          <p:nvPr/>
        </p:nvSpPr>
        <p:spPr bwMode="auto">
          <a:xfrm>
            <a:off x="6066781" y="2330450"/>
            <a:ext cx="1901825" cy="2060575"/>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Line 8"/>
          <p:cNvSpPr>
            <a:spLocks noChangeShapeType="1"/>
          </p:cNvSpPr>
          <p:nvPr/>
        </p:nvSpPr>
        <p:spPr bwMode="auto">
          <a:xfrm flipV="1">
            <a:off x="1482081" y="3533775"/>
            <a:ext cx="712787" cy="4763"/>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Line 9"/>
          <p:cNvSpPr>
            <a:spLocks noChangeShapeType="1"/>
          </p:cNvSpPr>
          <p:nvPr/>
        </p:nvSpPr>
        <p:spPr bwMode="auto">
          <a:xfrm>
            <a:off x="3507731" y="3533775"/>
            <a:ext cx="561975"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Line 10"/>
          <p:cNvSpPr>
            <a:spLocks noChangeShapeType="1"/>
          </p:cNvSpPr>
          <p:nvPr/>
        </p:nvSpPr>
        <p:spPr bwMode="auto">
          <a:xfrm>
            <a:off x="5428606" y="3533775"/>
            <a:ext cx="647700"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7968606" y="3533775"/>
            <a:ext cx="892175"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Line 12"/>
          <p:cNvSpPr>
            <a:spLocks noChangeShapeType="1"/>
          </p:cNvSpPr>
          <p:nvPr/>
        </p:nvSpPr>
        <p:spPr bwMode="auto">
          <a:xfrm>
            <a:off x="8860781" y="1901825"/>
            <a:ext cx="0" cy="3005138"/>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 name="Freeform 13"/>
          <p:cNvSpPr/>
          <p:nvPr/>
        </p:nvSpPr>
        <p:spPr bwMode="auto">
          <a:xfrm>
            <a:off x="6384281" y="3189288"/>
            <a:ext cx="1358900" cy="687387"/>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Line 14"/>
          <p:cNvSpPr>
            <a:spLocks noChangeShapeType="1"/>
          </p:cNvSpPr>
          <p:nvPr/>
        </p:nvSpPr>
        <p:spPr bwMode="auto">
          <a:xfrm>
            <a:off x="7582843"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9" name="Line 15"/>
          <p:cNvSpPr>
            <a:spLocks noChangeShapeType="1"/>
          </p:cNvSpPr>
          <p:nvPr/>
        </p:nvSpPr>
        <p:spPr bwMode="auto">
          <a:xfrm>
            <a:off x="7424093"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0" name="Line 16"/>
          <p:cNvSpPr>
            <a:spLocks noChangeShapeType="1"/>
          </p:cNvSpPr>
          <p:nvPr/>
        </p:nvSpPr>
        <p:spPr bwMode="auto">
          <a:xfrm>
            <a:off x="7262168"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Line 17"/>
          <p:cNvSpPr>
            <a:spLocks noChangeShapeType="1"/>
          </p:cNvSpPr>
          <p:nvPr/>
        </p:nvSpPr>
        <p:spPr bwMode="auto">
          <a:xfrm>
            <a:off x="7103418"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2" name="Line 18"/>
          <p:cNvSpPr>
            <a:spLocks noChangeShapeType="1"/>
          </p:cNvSpPr>
          <p:nvPr/>
        </p:nvSpPr>
        <p:spPr bwMode="auto">
          <a:xfrm>
            <a:off x="6944668"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6784331" y="3189288"/>
            <a:ext cx="0" cy="6873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Text Box 20"/>
          <p:cNvSpPr txBox="1">
            <a:spLocks noChangeArrowheads="1"/>
          </p:cNvSpPr>
          <p:nvPr/>
        </p:nvSpPr>
        <p:spPr bwMode="auto">
          <a:xfrm>
            <a:off x="6346181" y="2405063"/>
            <a:ext cx="14750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网络层处理</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  分组排队</a:t>
            </a:r>
            <a:endParaRPr kumimoji="1" lang="zh-CN" altLang="en-US" sz="2000" b="1">
              <a:solidFill>
                <a:srgbClr val="0000CC"/>
              </a:solidFill>
              <a:latin typeface="+mn-lt"/>
              <a:ea typeface="黑体" panose="02010609060101010101" pitchFamily="2" charset="-122"/>
            </a:endParaRPr>
          </a:p>
        </p:txBody>
      </p:sp>
      <p:sp>
        <p:nvSpPr>
          <p:cNvPr id="45" name="Text Box 21"/>
          <p:cNvSpPr txBox="1">
            <a:spLocks noChangeArrowheads="1"/>
          </p:cNvSpPr>
          <p:nvPr/>
        </p:nvSpPr>
        <p:spPr bwMode="auto">
          <a:xfrm>
            <a:off x="6465243" y="3870325"/>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  </a:t>
            </a:r>
            <a:endParaRPr kumimoji="1" lang="en-US" altLang="zh-CN" sz="2000" b="1">
              <a:solidFill>
                <a:srgbClr val="0000CC"/>
              </a:solidFill>
              <a:latin typeface="+mn-lt"/>
              <a:ea typeface="黑体" panose="02010609060101010101" pitchFamily="2" charset="-122"/>
            </a:endParaRPr>
          </a:p>
        </p:txBody>
      </p:sp>
      <p:sp>
        <p:nvSpPr>
          <p:cNvPr id="46" name="Text Box 22"/>
          <p:cNvSpPr txBox="1">
            <a:spLocks noChangeArrowheads="1"/>
          </p:cNvSpPr>
          <p:nvPr/>
        </p:nvSpPr>
        <p:spPr bwMode="auto">
          <a:xfrm>
            <a:off x="8929043" y="2825641"/>
            <a:ext cx="4427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交</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换</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结</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构</a:t>
            </a:r>
            <a:endParaRPr kumimoji="1" lang="zh-CN" altLang="en-US" sz="2000" b="1" dirty="0">
              <a:solidFill>
                <a:srgbClr val="0000CC"/>
              </a:solidFill>
              <a:latin typeface="+mn-lt"/>
              <a:ea typeface="黑体" panose="02010609060101010101" pitchFamily="2" charset="-122"/>
            </a:endParaRPr>
          </a:p>
        </p:txBody>
      </p:sp>
      <p:sp>
        <p:nvSpPr>
          <p:cNvPr id="47" name="Text Box 23"/>
          <p:cNvSpPr txBox="1">
            <a:spLocks noChangeArrowheads="1"/>
          </p:cNvSpPr>
          <p:nvPr/>
        </p:nvSpPr>
        <p:spPr bwMode="auto">
          <a:xfrm>
            <a:off x="3728864" y="1556792"/>
            <a:ext cx="2520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输入端口的处理</a:t>
            </a:r>
            <a:endParaRPr kumimoji="1" lang="zh-CN" altLang="en-US" sz="2400" b="1" dirty="0">
              <a:solidFill>
                <a:srgbClr val="0000CC"/>
              </a:solidFill>
              <a:latin typeface="+mn-lt"/>
              <a:ea typeface="黑体" panose="02010609060101010101" pitchFamily="2" charset="-122"/>
            </a:endParaRPr>
          </a:p>
        </p:txBody>
      </p:sp>
      <p:sp>
        <p:nvSpPr>
          <p:cNvPr id="48" name="Text Box 24"/>
          <p:cNvSpPr txBox="1">
            <a:spLocks noChangeArrowheads="1"/>
          </p:cNvSpPr>
          <p:nvPr/>
        </p:nvSpPr>
        <p:spPr bwMode="auto">
          <a:xfrm>
            <a:off x="1064568" y="2549803"/>
            <a:ext cx="4427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anose="02010609060101010101" pitchFamily="2" charset="-122"/>
              </a:rPr>
              <a:t>从</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线</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路</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接</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收</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分</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组</a:t>
            </a:r>
            <a:endParaRPr kumimoji="1" lang="zh-CN" altLang="en-US" sz="2000" b="1" dirty="0">
              <a:solidFill>
                <a:srgbClr val="0000CC"/>
              </a:solidFill>
              <a:latin typeface="+mn-lt"/>
              <a:ea typeface="黑体" panose="02010609060101010101" pitchFamily="2" charset="-122"/>
            </a:endParaRPr>
          </a:p>
        </p:txBody>
      </p:sp>
      <p:sp>
        <p:nvSpPr>
          <p:cNvPr id="49" name="Text Box 25"/>
          <p:cNvSpPr txBox="1">
            <a:spLocks noChangeArrowheads="1"/>
          </p:cNvSpPr>
          <p:nvPr/>
        </p:nvSpPr>
        <p:spPr bwMode="auto">
          <a:xfrm>
            <a:off x="6396981" y="389890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查表和转发</a:t>
            </a:r>
            <a:endParaRPr kumimoji="1" lang="zh-CN" altLang="en-US" sz="2000" b="1">
              <a:solidFill>
                <a:srgbClr val="0000CC"/>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495300" y="116632"/>
            <a:ext cx="7194004" cy="792088"/>
          </a:xfrm>
        </p:spPr>
        <p:txBody>
          <a:bodyPr/>
          <a:lstStyle/>
          <a:p>
            <a:pPr algn="ctr"/>
            <a:r>
              <a:rPr lang="zh-CN" altLang="en-US" sz="3600" dirty="0"/>
              <a:t>输出端口将交换结构传送来</a:t>
            </a:r>
            <a:br>
              <a:rPr lang="en-US" altLang="zh-CN" sz="3600" dirty="0"/>
            </a:br>
            <a:r>
              <a:rPr lang="zh-CN" altLang="en-US" sz="3600" dirty="0"/>
              <a:t>的分组发送到线路 </a:t>
            </a:r>
            <a:endParaRPr lang="zh-CN" altLang="en-US" sz="3600" dirty="0"/>
          </a:p>
        </p:txBody>
      </p:sp>
      <p:sp>
        <p:nvSpPr>
          <p:cNvPr id="960515" name="Rectangle 3"/>
          <p:cNvSpPr>
            <a:spLocks noGrp="1" noChangeArrowheads="1"/>
          </p:cNvSpPr>
          <p:nvPr>
            <p:ph idx="1"/>
          </p:nvPr>
        </p:nvSpPr>
        <p:spPr>
          <a:xfrm>
            <a:off x="1031983" y="1896384"/>
            <a:ext cx="8346723" cy="3332816"/>
          </a:xfrm>
        </p:spPr>
        <p:txBody>
          <a:bodyPr/>
          <a:lstStyle/>
          <a:p>
            <a:pPr algn="just"/>
            <a:r>
              <a:rPr lang="zh-CN" altLang="zh-CN" sz="2800" dirty="0"/>
              <a:t>输出端口里面</a:t>
            </a:r>
            <a:r>
              <a:rPr lang="zh-CN" altLang="en-US" sz="2800" dirty="0"/>
              <a:t>装有</a:t>
            </a:r>
            <a:r>
              <a:rPr lang="zh-CN" altLang="zh-CN" sz="2800" dirty="0"/>
              <a:t>物理层、数据链路层和网络层的处理模块。</a:t>
            </a:r>
            <a:endParaRPr lang="en-US" altLang="zh-CN" sz="2800" dirty="0"/>
          </a:p>
          <a:p>
            <a:pPr algn="just"/>
            <a:r>
              <a:rPr lang="zh-CN" altLang="zh-CN" sz="2800" dirty="0"/>
              <a:t>输出端口从交换结构接收分组，然后把它们发送到路由器外面的线路上。</a:t>
            </a:r>
            <a:endParaRPr lang="en-US" altLang="zh-CN" sz="2800" dirty="0"/>
          </a:p>
          <a:p>
            <a:pPr algn="just"/>
            <a:r>
              <a:rPr lang="zh-CN" altLang="zh-CN" sz="2800" dirty="0"/>
              <a:t>在网络层的处理模块中设有一个缓冲区</a:t>
            </a:r>
            <a:r>
              <a:rPr lang="zh-CN" altLang="en-US" sz="2800" dirty="0"/>
              <a:t>（</a:t>
            </a:r>
            <a:r>
              <a:rPr lang="zh-CN" altLang="zh-CN" sz="2800" dirty="0"/>
              <a:t>队列</a:t>
            </a:r>
            <a:r>
              <a:rPr lang="zh-CN" altLang="en-US" sz="2800" dirty="0"/>
              <a:t>）</a:t>
            </a:r>
            <a:r>
              <a:rPr lang="zh-CN" altLang="zh-CN" sz="2800" dirty="0"/>
              <a:t>。当交换结构传送过来的分组的速率超过输出链路的发送速率时，来不及发送的分组就必须暂时存放在这个队列中。</a:t>
            </a:r>
            <a:endParaRPr lang="en-US" altLang="zh-CN" sz="2800" dirty="0"/>
          </a:p>
          <a:p>
            <a:pPr algn="just"/>
            <a:r>
              <a:rPr lang="zh-CN" altLang="en-US" sz="2800" dirty="0"/>
              <a:t>数据链路层处理模块将分组加上链路层的首部和尾部，交给物理层后发送到外部线路。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82743" y="1997918"/>
            <a:ext cx="7242043" cy="2670175"/>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6" name="Rectangle 5"/>
          <p:cNvSpPr>
            <a:spLocks noChangeArrowheads="1"/>
          </p:cNvSpPr>
          <p:nvPr/>
        </p:nvSpPr>
        <p:spPr bwMode="auto">
          <a:xfrm>
            <a:off x="6895180" y="3061542"/>
            <a:ext cx="1446344" cy="800100"/>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物理层处理</a:t>
            </a:r>
            <a:endParaRPr kumimoji="1" lang="zh-CN" altLang="en-US" sz="2000" b="1">
              <a:solidFill>
                <a:srgbClr val="0000CC"/>
              </a:solidFill>
              <a:latin typeface="+mn-lt"/>
              <a:ea typeface="黑体" panose="02010609060101010101" pitchFamily="2" charset="-122"/>
            </a:endParaRPr>
          </a:p>
        </p:txBody>
      </p:sp>
      <p:sp>
        <p:nvSpPr>
          <p:cNvPr id="7" name="Rectangle 6"/>
          <p:cNvSpPr>
            <a:spLocks noChangeArrowheads="1"/>
          </p:cNvSpPr>
          <p:nvPr/>
        </p:nvSpPr>
        <p:spPr bwMode="auto">
          <a:xfrm>
            <a:off x="4838309" y="2798018"/>
            <a:ext cx="1446344" cy="1330325"/>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数据链路层</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处理</a:t>
            </a:r>
            <a:endParaRPr kumimoji="1" lang="zh-CN" altLang="en-US" sz="2000" b="1">
              <a:solidFill>
                <a:srgbClr val="0000CC"/>
              </a:solidFill>
              <a:latin typeface="+mn-lt"/>
              <a:ea typeface="黑体" panose="02010609060101010101" pitchFamily="2" charset="-122"/>
            </a:endParaRPr>
          </a:p>
        </p:txBody>
      </p:sp>
      <p:sp>
        <p:nvSpPr>
          <p:cNvPr id="8" name="Rectangle 7"/>
          <p:cNvSpPr>
            <a:spLocks noChangeArrowheads="1"/>
          </p:cNvSpPr>
          <p:nvPr/>
        </p:nvSpPr>
        <p:spPr bwMode="auto">
          <a:xfrm>
            <a:off x="2066005" y="2255093"/>
            <a:ext cx="2058590" cy="2066925"/>
          </a:xfrm>
          <a:prstGeom prst="rect">
            <a:avLst/>
          </a:prstGeom>
          <a:solidFill>
            <a:srgbClr val="FFFF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 name="Line 8"/>
          <p:cNvSpPr>
            <a:spLocks noChangeShapeType="1"/>
          </p:cNvSpPr>
          <p:nvPr/>
        </p:nvSpPr>
        <p:spPr bwMode="auto">
          <a:xfrm flipV="1">
            <a:off x="8312287" y="3463180"/>
            <a:ext cx="736071"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0" name="Line 9"/>
          <p:cNvSpPr>
            <a:spLocks noChangeShapeType="1"/>
          </p:cNvSpPr>
          <p:nvPr/>
        </p:nvSpPr>
        <p:spPr bwMode="auto">
          <a:xfrm>
            <a:off x="6284653" y="3463180"/>
            <a:ext cx="610527"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 name="Line 10"/>
          <p:cNvSpPr>
            <a:spLocks noChangeShapeType="1"/>
          </p:cNvSpPr>
          <p:nvPr/>
        </p:nvSpPr>
        <p:spPr bwMode="auto">
          <a:xfrm>
            <a:off x="4114275" y="3463180"/>
            <a:ext cx="701675"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2" name="Line 11"/>
          <p:cNvSpPr>
            <a:spLocks noChangeShapeType="1"/>
          </p:cNvSpPr>
          <p:nvPr/>
        </p:nvSpPr>
        <p:spPr bwMode="auto">
          <a:xfrm>
            <a:off x="1101200" y="3463180"/>
            <a:ext cx="964804" cy="0"/>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3" name="Line 12"/>
          <p:cNvSpPr>
            <a:spLocks noChangeShapeType="1"/>
          </p:cNvSpPr>
          <p:nvPr/>
        </p:nvSpPr>
        <p:spPr bwMode="auto">
          <a:xfrm>
            <a:off x="1101200" y="1826468"/>
            <a:ext cx="0" cy="3013075"/>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4" name="Freeform 13"/>
          <p:cNvSpPr/>
          <p:nvPr/>
        </p:nvSpPr>
        <p:spPr bwMode="auto">
          <a:xfrm>
            <a:off x="2310215" y="3117106"/>
            <a:ext cx="1468702" cy="688975"/>
          </a:xfrm>
          <a:custGeom>
            <a:avLst/>
            <a:gdLst>
              <a:gd name="T0" fmla="*/ 0 w 816"/>
              <a:gd name="T1" fmla="*/ 0 h 336"/>
              <a:gd name="T2" fmla="*/ 816 w 816"/>
              <a:gd name="T3" fmla="*/ 0 h 336"/>
              <a:gd name="T4" fmla="*/ 816 w 816"/>
              <a:gd name="T5" fmla="*/ 336 h 336"/>
              <a:gd name="T6" fmla="*/ 0 w 816"/>
              <a:gd name="T7" fmla="*/ 336 h 336"/>
            </a:gdLst>
            <a:ahLst/>
            <a:cxnLst>
              <a:cxn ang="0">
                <a:pos x="T0" y="T1"/>
              </a:cxn>
              <a:cxn ang="0">
                <a:pos x="T2" y="T3"/>
              </a:cxn>
              <a:cxn ang="0">
                <a:pos x="T4" y="T5"/>
              </a:cxn>
              <a:cxn ang="0">
                <a:pos x="T6" y="T7"/>
              </a:cxn>
            </a:cxnLst>
            <a:rect l="0" t="0" r="r" b="b"/>
            <a:pathLst>
              <a:path w="816" h="336">
                <a:moveTo>
                  <a:pt x="0" y="0"/>
                </a:moveTo>
                <a:lnTo>
                  <a:pt x="816" y="0"/>
                </a:lnTo>
                <a:lnTo>
                  <a:pt x="816" y="336"/>
                </a:lnTo>
                <a:lnTo>
                  <a:pt x="0" y="336"/>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5" name="Line 14"/>
          <p:cNvSpPr>
            <a:spLocks noChangeShapeType="1"/>
          </p:cNvSpPr>
          <p:nvPr/>
        </p:nvSpPr>
        <p:spPr bwMode="auto">
          <a:xfrm>
            <a:off x="2750481"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6" name="Line 15"/>
          <p:cNvSpPr>
            <a:spLocks noChangeShapeType="1"/>
          </p:cNvSpPr>
          <p:nvPr/>
        </p:nvSpPr>
        <p:spPr bwMode="auto">
          <a:xfrm>
            <a:off x="2922460"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7" name="Line 16"/>
          <p:cNvSpPr>
            <a:spLocks noChangeShapeType="1"/>
          </p:cNvSpPr>
          <p:nvPr/>
        </p:nvSpPr>
        <p:spPr bwMode="auto">
          <a:xfrm>
            <a:off x="3096159"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8" name="Line 17"/>
          <p:cNvSpPr>
            <a:spLocks noChangeShapeType="1"/>
          </p:cNvSpPr>
          <p:nvPr/>
        </p:nvSpPr>
        <p:spPr bwMode="auto">
          <a:xfrm>
            <a:off x="3269858"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9" name="Line 18"/>
          <p:cNvSpPr>
            <a:spLocks noChangeShapeType="1"/>
          </p:cNvSpPr>
          <p:nvPr/>
        </p:nvSpPr>
        <p:spPr bwMode="auto">
          <a:xfrm>
            <a:off x="3440117"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0" name="Line 19"/>
          <p:cNvSpPr>
            <a:spLocks noChangeShapeType="1"/>
          </p:cNvSpPr>
          <p:nvPr/>
        </p:nvSpPr>
        <p:spPr bwMode="auto">
          <a:xfrm>
            <a:off x="3613817" y="3117106"/>
            <a:ext cx="0" cy="688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1" name="Text Box 20"/>
          <p:cNvSpPr txBox="1">
            <a:spLocks noChangeArrowheads="1"/>
          </p:cNvSpPr>
          <p:nvPr/>
        </p:nvSpPr>
        <p:spPr bwMode="auto">
          <a:xfrm>
            <a:off x="2299896" y="2369393"/>
            <a:ext cx="147508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000" b="1">
                <a:solidFill>
                  <a:srgbClr val="0000CC"/>
                </a:solidFill>
                <a:latin typeface="+mn-lt"/>
                <a:ea typeface="黑体" panose="02010609060101010101" pitchFamily="2" charset="-122"/>
              </a:rPr>
              <a:t>网络层处理</a:t>
            </a:r>
            <a:endParaRPr kumimoji="1" lang="zh-CN" altLang="en-US" sz="2000" b="1">
              <a:solidFill>
                <a:srgbClr val="0000CC"/>
              </a:solidFill>
              <a:latin typeface="+mn-lt"/>
              <a:ea typeface="黑体" panose="02010609060101010101" pitchFamily="2" charset="-122"/>
            </a:endParaRPr>
          </a:p>
          <a:p>
            <a:pPr>
              <a:lnSpc>
                <a:spcPct val="95000"/>
              </a:lnSpc>
            </a:pPr>
            <a:r>
              <a:rPr kumimoji="1" lang="zh-CN" altLang="en-US" sz="2000" b="1">
                <a:solidFill>
                  <a:srgbClr val="0000CC"/>
                </a:solidFill>
                <a:latin typeface="+mn-lt"/>
                <a:ea typeface="黑体" panose="02010609060101010101" pitchFamily="2" charset="-122"/>
              </a:rPr>
              <a:t>  分组排队 </a:t>
            </a:r>
            <a:endParaRPr kumimoji="1" lang="zh-CN" altLang="en-US" sz="2000" b="1">
              <a:solidFill>
                <a:srgbClr val="0000CC"/>
              </a:solidFill>
              <a:latin typeface="+mn-lt"/>
              <a:ea typeface="黑体" panose="02010609060101010101" pitchFamily="2" charset="-122"/>
            </a:endParaRPr>
          </a:p>
        </p:txBody>
      </p:sp>
      <p:sp>
        <p:nvSpPr>
          <p:cNvPr id="22" name="Text Box 21"/>
          <p:cNvSpPr txBox="1">
            <a:spLocks noChangeArrowheads="1"/>
          </p:cNvSpPr>
          <p:nvPr/>
        </p:nvSpPr>
        <p:spPr bwMode="auto">
          <a:xfrm>
            <a:off x="4016248" y="1484784"/>
            <a:ext cx="2520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输出端口的处理</a:t>
            </a:r>
            <a:endParaRPr kumimoji="1" lang="zh-CN" altLang="en-US" sz="2400" b="1" dirty="0">
              <a:solidFill>
                <a:srgbClr val="0000CC"/>
              </a:solidFill>
              <a:latin typeface="+mn-lt"/>
              <a:ea typeface="黑体" panose="02010609060101010101" pitchFamily="2" charset="-122"/>
            </a:endParaRPr>
          </a:p>
        </p:txBody>
      </p:sp>
      <p:sp>
        <p:nvSpPr>
          <p:cNvPr id="23" name="Text Box 22"/>
          <p:cNvSpPr txBox="1">
            <a:spLocks noChangeArrowheads="1"/>
          </p:cNvSpPr>
          <p:nvPr/>
        </p:nvSpPr>
        <p:spPr bwMode="auto">
          <a:xfrm>
            <a:off x="9048358" y="2448178"/>
            <a:ext cx="4411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solidFill>
                  <a:srgbClr val="0000CC"/>
                </a:solidFill>
                <a:latin typeface="+mn-lt"/>
                <a:ea typeface="黑体" panose="02010609060101010101" pitchFamily="2" charset="-122"/>
              </a:rPr>
              <a:t>向</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线</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路</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发</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送</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分</a:t>
            </a:r>
            <a:endParaRPr kumimoji="1" lang="zh-CN" altLang="en-US" sz="2000" b="1" dirty="0">
              <a:solidFill>
                <a:srgbClr val="0000CC"/>
              </a:solidFill>
              <a:latin typeface="+mn-lt"/>
              <a:ea typeface="黑体" panose="02010609060101010101" pitchFamily="2" charset="-122"/>
            </a:endParaRPr>
          </a:p>
          <a:p>
            <a:pPr>
              <a:lnSpc>
                <a:spcPct val="90000"/>
              </a:lnSpc>
            </a:pPr>
            <a:r>
              <a:rPr kumimoji="1" lang="zh-CN" altLang="en-US" sz="2000" b="1" dirty="0">
                <a:solidFill>
                  <a:srgbClr val="0000CC"/>
                </a:solidFill>
                <a:latin typeface="+mn-lt"/>
                <a:ea typeface="黑体" panose="02010609060101010101" pitchFamily="2" charset="-122"/>
              </a:rPr>
              <a:t>组</a:t>
            </a:r>
            <a:endParaRPr kumimoji="1" lang="zh-CN" altLang="en-US" sz="2000" b="1" dirty="0">
              <a:solidFill>
                <a:srgbClr val="0000CC"/>
              </a:solidFill>
              <a:latin typeface="+mn-lt"/>
              <a:ea typeface="黑体" panose="02010609060101010101" pitchFamily="2" charset="-122"/>
            </a:endParaRPr>
          </a:p>
        </p:txBody>
      </p:sp>
      <p:sp>
        <p:nvSpPr>
          <p:cNvPr id="24" name="Text Box 23"/>
          <p:cNvSpPr txBox="1">
            <a:spLocks noChangeArrowheads="1"/>
          </p:cNvSpPr>
          <p:nvPr/>
        </p:nvSpPr>
        <p:spPr bwMode="auto">
          <a:xfrm>
            <a:off x="2483913" y="379973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缓存管理</a:t>
            </a:r>
            <a:endParaRPr kumimoji="1" lang="zh-CN" altLang="en-US" sz="2000" b="1">
              <a:solidFill>
                <a:srgbClr val="0000CC"/>
              </a:solidFill>
              <a:latin typeface="+mn-lt"/>
              <a:ea typeface="黑体" panose="02010609060101010101" pitchFamily="2" charset="-122"/>
            </a:endParaRPr>
          </a:p>
        </p:txBody>
      </p:sp>
      <p:sp>
        <p:nvSpPr>
          <p:cNvPr id="25" name="Text Box 24"/>
          <p:cNvSpPr txBox="1">
            <a:spLocks noChangeArrowheads="1"/>
          </p:cNvSpPr>
          <p:nvPr/>
        </p:nvSpPr>
        <p:spPr bwMode="auto">
          <a:xfrm>
            <a:off x="583543" y="2796024"/>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交</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换</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结</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构</a:t>
            </a:r>
            <a:endParaRPr kumimoji="1" lang="zh-CN" altLang="en-US" sz="2000" b="1" dirty="0">
              <a:solidFill>
                <a:srgbClr val="0000CC"/>
              </a:solidFill>
              <a:latin typeface="+mn-lt"/>
              <a:ea typeface="黑体" panose="02010609060101010101" pitchFamily="2" charset="-122"/>
            </a:endParaRPr>
          </a:p>
        </p:txBody>
      </p:sp>
      <p:sp>
        <p:nvSpPr>
          <p:cNvPr id="26" name="Rectangle 2"/>
          <p:cNvSpPr>
            <a:spLocks noGrp="1" noChangeArrowheads="1"/>
          </p:cNvSpPr>
          <p:nvPr>
            <p:ph type="title"/>
          </p:nvPr>
        </p:nvSpPr>
        <p:spPr>
          <a:xfrm>
            <a:off x="495300" y="116632"/>
            <a:ext cx="7194004" cy="792088"/>
          </a:xfrm>
        </p:spPr>
        <p:txBody>
          <a:bodyPr/>
          <a:lstStyle/>
          <a:p>
            <a:pPr algn="ctr"/>
            <a:r>
              <a:rPr lang="zh-CN" altLang="en-US" sz="3600" dirty="0"/>
              <a:t>输出端口将交换结构传送来</a:t>
            </a:r>
            <a:br>
              <a:rPr lang="en-US" altLang="zh-CN" sz="3600" dirty="0"/>
            </a:br>
            <a:r>
              <a:rPr lang="zh-CN" altLang="en-US" sz="3600" dirty="0"/>
              <a:t>的分组发送到线路 </a:t>
            </a:r>
            <a:endParaRPr lang="zh-CN" altLang="en-US" sz="3600" dirty="0"/>
          </a:p>
        </p:txBody>
      </p:sp>
      <p:sp>
        <p:nvSpPr>
          <p:cNvPr id="2" name="灯片编号占位符 1"/>
          <p:cNvSpPr>
            <a:spLocks noGrp="1"/>
          </p:cNvSpPr>
          <p:nvPr>
            <p:ph type="sldNum" sz="quarter" idx="12"/>
          </p:nvPr>
        </p:nvSpPr>
        <p:spPr/>
        <p:txBody>
          <a:bodyPr/>
          <a:lstStyle/>
          <a:p>
            <a:fld id="{14338B79-8FD5-46F1-8A19-651A319ADB19}"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pPr algn="ctr"/>
            <a:r>
              <a:rPr lang="zh-CN" altLang="en-US"/>
              <a:t>分组丢弃 </a:t>
            </a:r>
            <a:endParaRPr lang="zh-CN" altLang="en-US"/>
          </a:p>
        </p:txBody>
      </p:sp>
      <p:sp>
        <p:nvSpPr>
          <p:cNvPr id="962563" name="Rectangle 3"/>
          <p:cNvSpPr>
            <a:spLocks noGrp="1" noChangeArrowheads="1"/>
          </p:cNvSpPr>
          <p:nvPr>
            <p:ph idx="1"/>
          </p:nvPr>
        </p:nvSpPr>
        <p:spPr/>
        <p:txBody>
          <a:bodyPr/>
          <a:lstStyle/>
          <a:p>
            <a:pPr>
              <a:lnSpc>
                <a:spcPct val="110000"/>
              </a:lnSpc>
            </a:pPr>
            <a:r>
              <a:rPr lang="zh-CN" altLang="en-US" dirty="0"/>
              <a:t>若路由器处理分组的速率赶不上分组进入队列的速率，则队列的存储空间最终必定减少到零，这就使后面再进入队列的分组由于没有存储空间而只能被丢弃。</a:t>
            </a:r>
            <a:endParaRPr lang="zh-CN" altLang="en-US" dirty="0"/>
          </a:p>
          <a:p>
            <a:pPr>
              <a:lnSpc>
                <a:spcPct val="110000"/>
              </a:lnSpc>
            </a:pPr>
            <a:r>
              <a:rPr lang="zh-CN" altLang="en-US" dirty="0">
                <a:solidFill>
                  <a:srgbClr val="FF0000"/>
                </a:solidFill>
              </a:rPr>
              <a:t>路由器中的输入或输出队列产生溢出是造成分组丢失的重要原因。</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t>交换结构是路由器的关键构件。</a:t>
            </a:r>
            <a:endParaRPr lang="en-US" altLang="zh-CN" dirty="0"/>
          </a:p>
          <a:p>
            <a:r>
              <a:rPr lang="zh-CN" altLang="zh-CN" dirty="0"/>
              <a:t>正是这个交换结构把分组从一个输入端口转移到某个合适的输出端口。</a:t>
            </a:r>
            <a:endParaRPr lang="en-US" altLang="zh-CN" dirty="0"/>
          </a:p>
          <a:p>
            <a:r>
              <a:rPr lang="zh-CN" altLang="zh-CN" dirty="0"/>
              <a:t>实现交换有多种方法</a:t>
            </a:r>
            <a:r>
              <a:rPr lang="zh-CN" altLang="en-US" dirty="0"/>
              <a:t>。</a:t>
            </a:r>
            <a:r>
              <a:rPr lang="zh-CN" altLang="zh-CN" dirty="0"/>
              <a:t>常用交换方法</a:t>
            </a:r>
            <a:r>
              <a:rPr lang="zh-CN" altLang="en-US" dirty="0"/>
              <a:t>有三种：</a:t>
            </a:r>
            <a:endParaRPr lang="en-US" altLang="zh-CN" dirty="0"/>
          </a:p>
          <a:p>
            <a:pPr lvl="1"/>
            <a:r>
              <a:rPr lang="zh-CN" altLang="zh-CN" dirty="0"/>
              <a:t>通过存储器</a:t>
            </a:r>
            <a:endParaRPr lang="en-US" altLang="zh-CN" dirty="0"/>
          </a:p>
          <a:p>
            <a:pPr lvl="1"/>
            <a:r>
              <a:rPr lang="zh-CN" altLang="zh-CN" dirty="0"/>
              <a:t>通过总线</a:t>
            </a:r>
            <a:endParaRPr lang="en-US" altLang="zh-CN" dirty="0"/>
          </a:p>
          <a:p>
            <a:pPr lvl="1"/>
            <a:r>
              <a:rPr lang="zh-CN" altLang="zh-CN" dirty="0"/>
              <a:t>通过纵横交换结构</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通过存储器</a:t>
            </a:r>
            <a:endParaRPr lang="en-US" altLang="zh-CN" dirty="0">
              <a:solidFill>
                <a:srgbClr val="FF0000"/>
              </a:solidFill>
            </a:endParaRPr>
          </a:p>
          <a:p>
            <a:pPr lvl="1"/>
            <a:r>
              <a:rPr lang="zh-CN" altLang="zh-CN" dirty="0"/>
              <a:t>当路由器的某个输入端口收到一个分组时，就用中断方式通知路由选择处理机。然后分组就从输入端口复制到存储器中。</a:t>
            </a:r>
            <a:endParaRPr lang="en-US" altLang="zh-CN" dirty="0"/>
          </a:p>
          <a:p>
            <a:pPr lvl="1"/>
            <a:r>
              <a:rPr lang="zh-CN" altLang="zh-CN" dirty="0"/>
              <a:t>路由器处理机从分组首部提取目的地址，查找路由表，再将分组复制到合适的输出端口的缓存中。</a:t>
            </a:r>
            <a:endParaRPr lang="en-US" altLang="zh-CN" dirty="0"/>
          </a:p>
          <a:p>
            <a:pPr lvl="1"/>
            <a:r>
              <a:rPr lang="zh-CN" altLang="zh-CN" dirty="0"/>
              <a:t>若存储器的带宽（读或写）为每秒</a:t>
            </a:r>
            <a:r>
              <a:rPr lang="en-US" altLang="zh-CN" dirty="0"/>
              <a:t> </a:t>
            </a:r>
            <a:r>
              <a:rPr lang="en-US" altLang="zh-CN" i="1" dirty="0"/>
              <a:t>M </a:t>
            </a:r>
            <a:r>
              <a:rPr lang="zh-CN" altLang="zh-CN" dirty="0"/>
              <a:t>个分组，那么路由器的交换速率（即分组从输入端口传送到输出端口的速率）</a:t>
            </a:r>
            <a:r>
              <a:rPr lang="zh-CN" altLang="zh-CN" dirty="0">
                <a:latin typeface="Times New Roman" panose="02020603050405020304" pitchFamily="18" charset="0"/>
                <a:cs typeface="Times New Roman" panose="02020603050405020304" pitchFamily="18" charset="0"/>
              </a:rPr>
              <a:t>一定小于</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通过总线</a:t>
            </a:r>
            <a:endParaRPr lang="en-US" altLang="zh-CN" dirty="0">
              <a:solidFill>
                <a:srgbClr val="FF0000"/>
              </a:solidFill>
            </a:endParaRPr>
          </a:p>
          <a:p>
            <a:pPr lvl="1"/>
            <a:r>
              <a:rPr lang="zh-CN" altLang="zh-CN" dirty="0"/>
              <a:t>数据报从输入端口通过</a:t>
            </a:r>
            <a:r>
              <a:rPr lang="zh-CN" altLang="zh-CN" dirty="0">
                <a:solidFill>
                  <a:srgbClr val="FF0000"/>
                </a:solidFill>
              </a:rPr>
              <a:t>共享的总线</a:t>
            </a:r>
            <a:r>
              <a:rPr lang="zh-CN" altLang="zh-CN" dirty="0"/>
              <a:t>直接传送到合适的输出端口，而</a:t>
            </a:r>
            <a:r>
              <a:rPr lang="zh-CN" altLang="zh-CN" dirty="0">
                <a:solidFill>
                  <a:srgbClr val="FF0000"/>
                </a:solidFill>
              </a:rPr>
              <a:t>不需要路由选择处理机的干预。</a:t>
            </a:r>
            <a:endParaRPr lang="en-US" altLang="zh-CN" dirty="0">
              <a:solidFill>
                <a:srgbClr val="FF0000"/>
              </a:solidFill>
            </a:endParaRPr>
          </a:p>
          <a:p>
            <a:pPr lvl="1"/>
            <a:r>
              <a:rPr lang="zh-CN" altLang="zh-CN" dirty="0"/>
              <a:t>因为每一个要转发的分组都要通过这一条总线，因此路由器的转发带宽就受总线速率的限制。</a:t>
            </a:r>
            <a:endParaRPr lang="en-US" altLang="zh-CN" dirty="0"/>
          </a:p>
          <a:p>
            <a:pPr lvl="1"/>
            <a:r>
              <a:rPr lang="zh-CN" altLang="zh-CN" dirty="0"/>
              <a:t>现代的技术已经可以将总线的带宽提高到每秒吉比特的速率，</a:t>
            </a:r>
            <a:r>
              <a:rPr lang="zh-CN" altLang="zh-CN" dirty="0">
                <a:latin typeface="华文楷体" panose="02010600040101010101" charset="-122"/>
                <a:ea typeface="华文楷体" panose="02010600040101010101" charset="-122"/>
                <a:sym typeface="+mn-ea"/>
              </a:rPr>
              <a:t>九十年代中后期之前的</a:t>
            </a:r>
            <a:r>
              <a:rPr lang="zh-CN" altLang="zh-CN" dirty="0"/>
              <a:t>路由器产品都采用这种通过总线的交换方式。</a:t>
            </a:r>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交换结构（通过网络）</a:t>
            </a:r>
            <a:endParaRPr lang="zh-CN" altLang="en-US" dirty="0"/>
          </a:p>
        </p:txBody>
      </p:sp>
      <p:sp>
        <p:nvSpPr>
          <p:cNvPr id="3" name="内容占位符 2"/>
          <p:cNvSpPr>
            <a:spLocks noGrp="1"/>
          </p:cNvSpPr>
          <p:nvPr>
            <p:ph idx="1"/>
          </p:nvPr>
        </p:nvSpPr>
        <p:spPr>
          <a:xfrm>
            <a:off x="696213" y="1174909"/>
            <a:ext cx="9210228" cy="4934173"/>
          </a:xfrm>
        </p:spPr>
        <p:txBody>
          <a:bodyPr/>
          <a:lstStyle/>
          <a:p>
            <a:pPr lvl="1"/>
            <a:r>
              <a:rPr lang="zh-CN" altLang="zh-CN" sz="2400" dirty="0"/>
              <a:t>这种交换</a:t>
            </a:r>
            <a:r>
              <a:rPr lang="zh-CN" altLang="en-US" sz="2400" dirty="0"/>
              <a:t>结</a:t>
            </a:r>
            <a:r>
              <a:rPr lang="zh-CN" altLang="zh-CN" sz="2400" dirty="0"/>
              <a:t>构常称为</a:t>
            </a:r>
            <a:r>
              <a:rPr lang="zh-CN" altLang="zh-CN" sz="2400" dirty="0">
                <a:solidFill>
                  <a:srgbClr val="FF0000"/>
                </a:solidFill>
              </a:rPr>
              <a:t>互连网络</a:t>
            </a:r>
            <a:r>
              <a:rPr lang="en-US" altLang="zh-CN" sz="2400" dirty="0">
                <a:solidFill>
                  <a:srgbClr val="FF0000"/>
                </a:solidFill>
              </a:rPr>
              <a:t> </a:t>
            </a:r>
            <a:r>
              <a:rPr lang="en-US" altLang="zh-CN" sz="2400" dirty="0"/>
              <a:t>(interconnection network)</a:t>
            </a:r>
            <a:r>
              <a:rPr lang="zh-CN" altLang="en-US" sz="2400" dirty="0"/>
              <a:t>。</a:t>
            </a:r>
            <a:endParaRPr lang="en-US" altLang="zh-CN" sz="2400" dirty="0"/>
          </a:p>
          <a:p>
            <a:pPr lvl="1"/>
            <a:r>
              <a:rPr lang="zh-CN" altLang="zh-CN" sz="2400" dirty="0"/>
              <a:t>它有</a:t>
            </a:r>
            <a:r>
              <a:rPr lang="en-US" altLang="zh-CN" sz="2400" dirty="0"/>
              <a:t> 2</a:t>
            </a:r>
            <a:r>
              <a:rPr lang="en-US" altLang="zh-CN" sz="2400" i="1" dirty="0"/>
              <a:t>N </a:t>
            </a:r>
            <a:r>
              <a:rPr lang="zh-CN" altLang="zh-CN" sz="2400" dirty="0"/>
              <a:t>条总线，可以使</a:t>
            </a:r>
            <a:r>
              <a:rPr lang="en-US" altLang="zh-CN" sz="2400" dirty="0"/>
              <a:t> </a:t>
            </a:r>
            <a:r>
              <a:rPr lang="en-US" altLang="zh-CN" sz="2400" i="1" dirty="0"/>
              <a:t>N </a:t>
            </a:r>
            <a:r>
              <a:rPr lang="zh-CN" altLang="zh-CN" sz="2400" dirty="0"/>
              <a:t>个输入端口和</a:t>
            </a:r>
            <a:r>
              <a:rPr lang="en-US" altLang="zh-CN" sz="2400" dirty="0"/>
              <a:t> </a:t>
            </a:r>
            <a:r>
              <a:rPr lang="en-US" altLang="zh-CN" sz="2400" i="1" dirty="0"/>
              <a:t>N </a:t>
            </a:r>
            <a:r>
              <a:rPr lang="zh-CN" altLang="zh-CN" sz="2400" dirty="0"/>
              <a:t>个输出端口相连接</a:t>
            </a:r>
            <a:r>
              <a:rPr lang="zh-CN" altLang="en-US" sz="2400" dirty="0"/>
              <a:t>。</a:t>
            </a:r>
            <a:endParaRPr lang="en-US" altLang="zh-CN" sz="2400" dirty="0"/>
          </a:p>
          <a:p>
            <a:pPr lvl="1"/>
            <a:r>
              <a:rPr lang="zh-CN" altLang="zh-CN" sz="2400" dirty="0"/>
              <a:t>当输入端口收到一个分组时，就将它发送到与该输入端口相连的水平总线上。</a:t>
            </a:r>
            <a:endParaRPr lang="en-US" altLang="zh-CN" sz="2400" dirty="0"/>
          </a:p>
          <a:p>
            <a:pPr lvl="1"/>
            <a:r>
              <a:rPr lang="zh-CN" altLang="zh-CN" sz="2400" dirty="0"/>
              <a:t>若通向所要转发的输出端口的垂直总线是空闲的，则在这个结点将垂直总线与水平总线接通，然后将该分组转发到这个输出端口。</a:t>
            </a:r>
            <a:endParaRPr lang="en-US" altLang="zh-CN" sz="2400" dirty="0"/>
          </a:p>
          <a:p>
            <a:pPr lvl="1"/>
            <a:r>
              <a:rPr lang="zh-CN" altLang="zh-CN" sz="2400" dirty="0"/>
              <a:t>但若该垂直总线已被占用（有另一个分组正在转发到同一个输出端口），则后到达的分组就被阻塞，必须在输入端口排队。</a:t>
            </a:r>
            <a:endParaRPr lang="zh-CN" altLang="zh-CN" sz="2400" dirty="0"/>
          </a:p>
          <a:p>
            <a:pPr lvl="1" algn="l"/>
            <a:r>
              <a:rPr lang="zh-CN" altLang="zh-CN" dirty="0">
                <a:sym typeface="+mn-ea"/>
              </a:rPr>
              <a:t>后来采用ASIC硬件来实现，并采用共享内存的方式解决了内部交换的问题，目前路由器都采用这种交换方式。</a:t>
            </a:r>
            <a:endParaRPr lang="zh-CN" altLang="zh-CN" dirty="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1" name="Rectangle 3"/>
          <p:cNvSpPr>
            <a:spLocks noChangeArrowheads="1"/>
          </p:cNvSpPr>
          <p:nvPr/>
        </p:nvSpPr>
        <p:spPr bwMode="auto">
          <a:xfrm>
            <a:off x="929600" y="772964"/>
            <a:ext cx="307842"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12" name="Rectangle 4"/>
          <p:cNvSpPr>
            <a:spLocks noChangeArrowheads="1"/>
          </p:cNvSpPr>
          <p:nvPr/>
        </p:nvSpPr>
        <p:spPr bwMode="auto">
          <a:xfrm>
            <a:off x="1442098" y="725339"/>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13" name="Rectangle 5"/>
          <p:cNvSpPr>
            <a:spLocks noChangeArrowheads="1"/>
          </p:cNvSpPr>
          <p:nvPr/>
        </p:nvSpPr>
        <p:spPr bwMode="auto">
          <a:xfrm>
            <a:off x="1958036" y="703113"/>
            <a:ext cx="307842"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14" name="Line 6"/>
          <p:cNvSpPr>
            <a:spLocks noChangeShapeType="1"/>
          </p:cNvSpPr>
          <p:nvPr/>
        </p:nvSpPr>
        <p:spPr bwMode="auto">
          <a:xfrm flipV="1">
            <a:off x="721505" y="84598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15" name="Line 7"/>
          <p:cNvSpPr>
            <a:spLocks noChangeShapeType="1"/>
          </p:cNvSpPr>
          <p:nvPr/>
        </p:nvSpPr>
        <p:spPr bwMode="auto">
          <a:xfrm>
            <a:off x="1237443" y="845988"/>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16" name="Line 8"/>
          <p:cNvSpPr>
            <a:spLocks noChangeShapeType="1"/>
          </p:cNvSpPr>
          <p:nvPr/>
        </p:nvSpPr>
        <p:spPr bwMode="auto">
          <a:xfrm>
            <a:off x="1751660" y="84598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17" name="Line 9"/>
          <p:cNvSpPr>
            <a:spLocks noChangeShapeType="1"/>
          </p:cNvSpPr>
          <p:nvPr/>
        </p:nvSpPr>
        <p:spPr bwMode="auto">
          <a:xfrm>
            <a:off x="2265878" y="84598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18" name="Rectangle 10"/>
          <p:cNvSpPr>
            <a:spLocks noChangeArrowheads="1"/>
          </p:cNvSpPr>
          <p:nvPr/>
        </p:nvSpPr>
        <p:spPr bwMode="auto">
          <a:xfrm>
            <a:off x="929600" y="1941364"/>
            <a:ext cx="307842"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19" name="Rectangle 11"/>
          <p:cNvSpPr>
            <a:spLocks noChangeArrowheads="1"/>
          </p:cNvSpPr>
          <p:nvPr/>
        </p:nvSpPr>
        <p:spPr bwMode="auto">
          <a:xfrm>
            <a:off x="1442098" y="1893739"/>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0" name="Rectangle 12"/>
          <p:cNvSpPr>
            <a:spLocks noChangeArrowheads="1"/>
          </p:cNvSpPr>
          <p:nvPr/>
        </p:nvSpPr>
        <p:spPr bwMode="auto">
          <a:xfrm>
            <a:off x="1958036" y="1868338"/>
            <a:ext cx="307842" cy="287338"/>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1" name="Line 13"/>
          <p:cNvSpPr>
            <a:spLocks noChangeShapeType="1"/>
          </p:cNvSpPr>
          <p:nvPr/>
        </p:nvSpPr>
        <p:spPr bwMode="auto">
          <a:xfrm flipV="1">
            <a:off x="721505" y="2012801"/>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22" name="Line 14"/>
          <p:cNvSpPr>
            <a:spLocks noChangeShapeType="1"/>
          </p:cNvSpPr>
          <p:nvPr/>
        </p:nvSpPr>
        <p:spPr bwMode="auto">
          <a:xfrm>
            <a:off x="1237443" y="2012801"/>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23" name="Line 15"/>
          <p:cNvSpPr>
            <a:spLocks noChangeShapeType="1"/>
          </p:cNvSpPr>
          <p:nvPr/>
        </p:nvSpPr>
        <p:spPr bwMode="auto">
          <a:xfrm>
            <a:off x="1751660" y="2012801"/>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24" name="Line 16"/>
          <p:cNvSpPr>
            <a:spLocks noChangeShapeType="1"/>
          </p:cNvSpPr>
          <p:nvPr/>
        </p:nvSpPr>
        <p:spPr bwMode="auto">
          <a:xfrm>
            <a:off x="2265878" y="2012801"/>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25" name="Rectangle 17"/>
          <p:cNvSpPr>
            <a:spLocks noChangeArrowheads="1"/>
          </p:cNvSpPr>
          <p:nvPr/>
        </p:nvSpPr>
        <p:spPr bwMode="auto">
          <a:xfrm>
            <a:off x="2472253" y="558651"/>
            <a:ext cx="744670" cy="1717675"/>
          </a:xfrm>
          <a:prstGeom prst="rect">
            <a:avLst/>
          </a:prstGeom>
          <a:solidFill>
            <a:srgbClr val="FFCCFF"/>
          </a:solidFill>
          <a:ln w="28575">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6" name="Rectangle 18"/>
          <p:cNvSpPr>
            <a:spLocks noChangeArrowheads="1"/>
          </p:cNvSpPr>
          <p:nvPr/>
        </p:nvSpPr>
        <p:spPr bwMode="auto">
          <a:xfrm flipH="1">
            <a:off x="4450014" y="772964"/>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7" name="Rectangle 19"/>
          <p:cNvSpPr>
            <a:spLocks noChangeArrowheads="1"/>
          </p:cNvSpPr>
          <p:nvPr/>
        </p:nvSpPr>
        <p:spPr bwMode="auto">
          <a:xfrm flipH="1">
            <a:off x="3937516" y="725339"/>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8" name="Rectangle 20"/>
          <p:cNvSpPr>
            <a:spLocks noChangeArrowheads="1"/>
          </p:cNvSpPr>
          <p:nvPr/>
        </p:nvSpPr>
        <p:spPr bwMode="auto">
          <a:xfrm flipH="1">
            <a:off x="3419858" y="703113"/>
            <a:ext cx="30956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29" name="Line 21"/>
          <p:cNvSpPr>
            <a:spLocks noChangeShapeType="1"/>
          </p:cNvSpPr>
          <p:nvPr/>
        </p:nvSpPr>
        <p:spPr bwMode="auto">
          <a:xfrm flipV="1">
            <a:off x="4752696" y="84598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0" name="Line 22"/>
          <p:cNvSpPr>
            <a:spLocks noChangeShapeType="1"/>
          </p:cNvSpPr>
          <p:nvPr/>
        </p:nvSpPr>
        <p:spPr bwMode="auto">
          <a:xfrm rot="10800000" flipH="1">
            <a:off x="4245358" y="845988"/>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1" name="Line 23"/>
          <p:cNvSpPr>
            <a:spLocks noChangeShapeType="1"/>
          </p:cNvSpPr>
          <p:nvPr/>
        </p:nvSpPr>
        <p:spPr bwMode="auto">
          <a:xfrm>
            <a:off x="3729422" y="845988"/>
            <a:ext cx="20809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2" name="Line 24"/>
          <p:cNvSpPr>
            <a:spLocks noChangeShapeType="1"/>
          </p:cNvSpPr>
          <p:nvPr/>
        </p:nvSpPr>
        <p:spPr bwMode="auto">
          <a:xfrm>
            <a:off x="3216924" y="845988"/>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3" name="Rectangle 25"/>
          <p:cNvSpPr>
            <a:spLocks noChangeArrowheads="1"/>
          </p:cNvSpPr>
          <p:nvPr/>
        </p:nvSpPr>
        <p:spPr bwMode="auto">
          <a:xfrm flipH="1">
            <a:off x="4450014" y="1941364"/>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34" name="Rectangle 26"/>
          <p:cNvSpPr>
            <a:spLocks noChangeArrowheads="1"/>
          </p:cNvSpPr>
          <p:nvPr/>
        </p:nvSpPr>
        <p:spPr bwMode="auto">
          <a:xfrm flipH="1">
            <a:off x="3937516" y="1893739"/>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35" name="Rectangle 27"/>
          <p:cNvSpPr>
            <a:spLocks noChangeArrowheads="1"/>
          </p:cNvSpPr>
          <p:nvPr/>
        </p:nvSpPr>
        <p:spPr bwMode="auto">
          <a:xfrm flipH="1">
            <a:off x="3419858" y="1868338"/>
            <a:ext cx="309563" cy="287338"/>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36" name="Line 28"/>
          <p:cNvSpPr>
            <a:spLocks noChangeShapeType="1"/>
          </p:cNvSpPr>
          <p:nvPr/>
        </p:nvSpPr>
        <p:spPr bwMode="auto">
          <a:xfrm flipV="1">
            <a:off x="4752696" y="2012801"/>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7" name="Line 29"/>
          <p:cNvSpPr>
            <a:spLocks noChangeShapeType="1"/>
          </p:cNvSpPr>
          <p:nvPr/>
        </p:nvSpPr>
        <p:spPr bwMode="auto">
          <a:xfrm>
            <a:off x="4245358" y="2012801"/>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8" name="Line 30"/>
          <p:cNvSpPr>
            <a:spLocks noChangeShapeType="1"/>
          </p:cNvSpPr>
          <p:nvPr/>
        </p:nvSpPr>
        <p:spPr bwMode="auto">
          <a:xfrm>
            <a:off x="3729422" y="2012801"/>
            <a:ext cx="20809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39" name="Line 31"/>
          <p:cNvSpPr>
            <a:spLocks noChangeShapeType="1"/>
          </p:cNvSpPr>
          <p:nvPr/>
        </p:nvSpPr>
        <p:spPr bwMode="auto">
          <a:xfrm>
            <a:off x="3216924" y="2012801"/>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40" name="Rectangle 32"/>
          <p:cNvSpPr>
            <a:spLocks noChangeArrowheads="1"/>
          </p:cNvSpPr>
          <p:nvPr/>
        </p:nvSpPr>
        <p:spPr bwMode="auto">
          <a:xfrm>
            <a:off x="929600" y="1344464"/>
            <a:ext cx="307842" cy="14446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41" name="Rectangle 33"/>
          <p:cNvSpPr>
            <a:spLocks noChangeArrowheads="1"/>
          </p:cNvSpPr>
          <p:nvPr/>
        </p:nvSpPr>
        <p:spPr bwMode="auto">
          <a:xfrm>
            <a:off x="1442098" y="1296839"/>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42" name="Rectangle 34"/>
          <p:cNvSpPr>
            <a:spLocks noChangeArrowheads="1"/>
          </p:cNvSpPr>
          <p:nvPr/>
        </p:nvSpPr>
        <p:spPr bwMode="auto">
          <a:xfrm>
            <a:off x="1958036" y="1274613"/>
            <a:ext cx="307842"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43" name="Line 35"/>
          <p:cNvSpPr>
            <a:spLocks noChangeShapeType="1"/>
          </p:cNvSpPr>
          <p:nvPr/>
        </p:nvSpPr>
        <p:spPr bwMode="auto">
          <a:xfrm flipV="1">
            <a:off x="721505" y="141748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44" name="Line 36"/>
          <p:cNvSpPr>
            <a:spLocks noChangeShapeType="1"/>
          </p:cNvSpPr>
          <p:nvPr/>
        </p:nvSpPr>
        <p:spPr bwMode="auto">
          <a:xfrm>
            <a:off x="1237443" y="1417488"/>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45" name="Line 37"/>
          <p:cNvSpPr>
            <a:spLocks noChangeShapeType="1"/>
          </p:cNvSpPr>
          <p:nvPr/>
        </p:nvSpPr>
        <p:spPr bwMode="auto">
          <a:xfrm>
            <a:off x="1751660" y="141748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46" name="Line 38"/>
          <p:cNvSpPr>
            <a:spLocks noChangeShapeType="1"/>
          </p:cNvSpPr>
          <p:nvPr/>
        </p:nvSpPr>
        <p:spPr bwMode="auto">
          <a:xfrm>
            <a:off x="2265878" y="141748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47" name="Rectangle 39"/>
          <p:cNvSpPr>
            <a:spLocks noChangeArrowheads="1"/>
          </p:cNvSpPr>
          <p:nvPr/>
        </p:nvSpPr>
        <p:spPr bwMode="auto">
          <a:xfrm flipH="1">
            <a:off x="4450014" y="1344464"/>
            <a:ext cx="307843" cy="14446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48" name="Rectangle 40"/>
          <p:cNvSpPr>
            <a:spLocks noChangeArrowheads="1"/>
          </p:cNvSpPr>
          <p:nvPr/>
        </p:nvSpPr>
        <p:spPr bwMode="auto">
          <a:xfrm flipH="1">
            <a:off x="3937516" y="1296839"/>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49" name="Rectangle 41"/>
          <p:cNvSpPr>
            <a:spLocks noChangeArrowheads="1"/>
          </p:cNvSpPr>
          <p:nvPr/>
        </p:nvSpPr>
        <p:spPr bwMode="auto">
          <a:xfrm flipH="1">
            <a:off x="3419858" y="1274613"/>
            <a:ext cx="30956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50" name="Line 42"/>
          <p:cNvSpPr>
            <a:spLocks noChangeShapeType="1"/>
          </p:cNvSpPr>
          <p:nvPr/>
        </p:nvSpPr>
        <p:spPr bwMode="auto">
          <a:xfrm flipV="1">
            <a:off x="4752696" y="141748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51" name="Line 43"/>
          <p:cNvSpPr>
            <a:spLocks noChangeShapeType="1"/>
          </p:cNvSpPr>
          <p:nvPr/>
        </p:nvSpPr>
        <p:spPr bwMode="auto">
          <a:xfrm rot="10800000" flipH="1">
            <a:off x="4245358" y="1417488"/>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52" name="Line 44"/>
          <p:cNvSpPr>
            <a:spLocks noChangeShapeType="1"/>
          </p:cNvSpPr>
          <p:nvPr/>
        </p:nvSpPr>
        <p:spPr bwMode="auto">
          <a:xfrm>
            <a:off x="3729422" y="1417488"/>
            <a:ext cx="20809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53" name="Line 45"/>
          <p:cNvSpPr>
            <a:spLocks noChangeShapeType="1"/>
          </p:cNvSpPr>
          <p:nvPr/>
        </p:nvSpPr>
        <p:spPr bwMode="auto">
          <a:xfrm>
            <a:off x="3216924" y="1417488"/>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54" name="Text Box 46"/>
          <p:cNvSpPr txBox="1">
            <a:spLocks noChangeArrowheads="1"/>
          </p:cNvSpPr>
          <p:nvPr/>
        </p:nvSpPr>
        <p:spPr bwMode="auto">
          <a:xfrm>
            <a:off x="565005" y="404664"/>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anose="02010609060101010101" pitchFamily="2" charset="-122"/>
              </a:rPr>
              <a:t>I</a:t>
            </a:r>
            <a:r>
              <a:rPr kumimoji="1" lang="en-US" altLang="zh-CN" sz="2000" b="1" baseline="-25000" dirty="0">
                <a:solidFill>
                  <a:srgbClr val="FF0000"/>
                </a:solidFill>
                <a:latin typeface="+mn-lt"/>
                <a:ea typeface="黑体" panose="02010609060101010101" pitchFamily="2" charset="-122"/>
              </a:rPr>
              <a:t>1</a:t>
            </a:r>
            <a:endParaRPr kumimoji="1" lang="en-US" altLang="zh-CN" sz="2000" b="1" baseline="-25000" dirty="0">
              <a:solidFill>
                <a:srgbClr val="FF0000"/>
              </a:solidFill>
              <a:latin typeface="+mn-lt"/>
              <a:ea typeface="黑体" panose="02010609060101010101" pitchFamily="2" charset="-122"/>
            </a:endParaRPr>
          </a:p>
        </p:txBody>
      </p:sp>
      <p:sp>
        <p:nvSpPr>
          <p:cNvPr id="964655" name="Text Box 47"/>
          <p:cNvSpPr txBox="1">
            <a:spLocks noChangeArrowheads="1"/>
          </p:cNvSpPr>
          <p:nvPr/>
        </p:nvSpPr>
        <p:spPr bwMode="auto">
          <a:xfrm>
            <a:off x="563284" y="1563539"/>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anose="02010609060101010101" pitchFamily="2" charset="-122"/>
              </a:rPr>
              <a:t>I</a:t>
            </a:r>
            <a:r>
              <a:rPr kumimoji="1" lang="en-US" altLang="zh-CN" sz="2000" b="1" baseline="-25000" dirty="0">
                <a:solidFill>
                  <a:srgbClr val="FF0000"/>
                </a:solidFill>
                <a:latin typeface="+mn-lt"/>
                <a:ea typeface="黑体" panose="02010609060101010101" pitchFamily="2" charset="-122"/>
              </a:rPr>
              <a:t>3</a:t>
            </a:r>
            <a:endParaRPr kumimoji="1" lang="en-US" altLang="zh-CN" sz="2000" b="1" baseline="-25000" dirty="0">
              <a:solidFill>
                <a:srgbClr val="FF0000"/>
              </a:solidFill>
              <a:latin typeface="+mn-lt"/>
              <a:ea typeface="黑体" panose="02010609060101010101" pitchFamily="2" charset="-122"/>
            </a:endParaRPr>
          </a:p>
        </p:txBody>
      </p:sp>
      <p:sp>
        <p:nvSpPr>
          <p:cNvPr id="964656" name="Text Box 48"/>
          <p:cNvSpPr txBox="1">
            <a:spLocks noChangeArrowheads="1"/>
          </p:cNvSpPr>
          <p:nvPr/>
        </p:nvSpPr>
        <p:spPr bwMode="auto">
          <a:xfrm>
            <a:off x="563284" y="960289"/>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FF0000"/>
                </a:solidFill>
                <a:latin typeface="+mn-lt"/>
                <a:ea typeface="黑体" panose="02010609060101010101" pitchFamily="2" charset="-122"/>
              </a:rPr>
              <a:t>I</a:t>
            </a:r>
            <a:r>
              <a:rPr kumimoji="1" lang="en-US" altLang="zh-CN" sz="2000" b="1" baseline="-25000" dirty="0">
                <a:solidFill>
                  <a:srgbClr val="FF0000"/>
                </a:solidFill>
                <a:latin typeface="+mn-lt"/>
                <a:ea typeface="黑体" panose="02010609060101010101" pitchFamily="2" charset="-122"/>
              </a:rPr>
              <a:t>2</a:t>
            </a:r>
            <a:endParaRPr kumimoji="1" lang="en-US" altLang="zh-CN" sz="2000" b="1" baseline="-25000" dirty="0">
              <a:solidFill>
                <a:srgbClr val="FF0000"/>
              </a:solidFill>
              <a:latin typeface="+mn-lt"/>
              <a:ea typeface="黑体" panose="02010609060101010101" pitchFamily="2" charset="-122"/>
            </a:endParaRPr>
          </a:p>
        </p:txBody>
      </p:sp>
      <p:sp>
        <p:nvSpPr>
          <p:cNvPr id="964657" name="Text Box 49"/>
          <p:cNvSpPr txBox="1">
            <a:spLocks noChangeArrowheads="1"/>
          </p:cNvSpPr>
          <p:nvPr/>
        </p:nvSpPr>
        <p:spPr bwMode="auto">
          <a:xfrm>
            <a:off x="4735499" y="455464"/>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sp>
        <p:nvSpPr>
          <p:cNvPr id="964658" name="Text Box 50"/>
          <p:cNvSpPr txBox="1">
            <a:spLocks noChangeArrowheads="1"/>
          </p:cNvSpPr>
          <p:nvPr/>
        </p:nvSpPr>
        <p:spPr bwMode="auto">
          <a:xfrm>
            <a:off x="4735499" y="1060301"/>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sp>
        <p:nvSpPr>
          <p:cNvPr id="964659" name="Freeform 51"/>
          <p:cNvSpPr/>
          <p:nvPr/>
        </p:nvSpPr>
        <p:spPr bwMode="auto">
          <a:xfrm>
            <a:off x="1125657" y="630088"/>
            <a:ext cx="3539331" cy="571500"/>
          </a:xfrm>
          <a:custGeom>
            <a:avLst/>
            <a:gdLst>
              <a:gd name="T0" fmla="*/ 0 w 2064"/>
              <a:gd name="T1" fmla="*/ 0 h 384"/>
              <a:gd name="T2" fmla="*/ 816 w 2064"/>
              <a:gd name="T3" fmla="*/ 0 h 384"/>
              <a:gd name="T4" fmla="*/ 1248 w 2064"/>
              <a:gd name="T5" fmla="*/ 384 h 384"/>
              <a:gd name="T6" fmla="*/ 2064 w 2064"/>
              <a:gd name="T7" fmla="*/ 384 h 384"/>
            </a:gdLst>
            <a:ahLst/>
            <a:cxnLst>
              <a:cxn ang="0">
                <a:pos x="T0" y="T1"/>
              </a:cxn>
              <a:cxn ang="0">
                <a:pos x="T2" y="T3"/>
              </a:cxn>
              <a:cxn ang="0">
                <a:pos x="T4" y="T5"/>
              </a:cxn>
              <a:cxn ang="0">
                <a:pos x="T6" y="T7"/>
              </a:cxn>
            </a:cxnLst>
            <a:rect l="0" t="0" r="r" b="b"/>
            <a:pathLst>
              <a:path w="2064" h="384">
                <a:moveTo>
                  <a:pt x="0" y="0"/>
                </a:moveTo>
                <a:lnTo>
                  <a:pt x="816" y="0"/>
                </a:lnTo>
                <a:lnTo>
                  <a:pt x="1248" y="384"/>
                </a:lnTo>
                <a:lnTo>
                  <a:pt x="2064" y="384"/>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60" name="Text Box 52"/>
          <p:cNvSpPr txBox="1">
            <a:spLocks noChangeArrowheads="1"/>
          </p:cNvSpPr>
          <p:nvPr/>
        </p:nvSpPr>
        <p:spPr bwMode="auto">
          <a:xfrm>
            <a:off x="2640792" y="958702"/>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存</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储</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器</a:t>
            </a:r>
            <a:endParaRPr kumimoji="1" lang="zh-CN" altLang="en-US" sz="2000" b="1">
              <a:solidFill>
                <a:srgbClr val="0000CC"/>
              </a:solidFill>
              <a:latin typeface="+mn-lt"/>
              <a:ea typeface="黑体" panose="02010609060101010101" pitchFamily="2" charset="-122"/>
            </a:endParaRPr>
          </a:p>
        </p:txBody>
      </p:sp>
      <p:sp>
        <p:nvSpPr>
          <p:cNvPr id="964661" name="Rectangle 53"/>
          <p:cNvSpPr>
            <a:spLocks noChangeArrowheads="1"/>
          </p:cNvSpPr>
          <p:nvPr/>
        </p:nvSpPr>
        <p:spPr bwMode="auto">
          <a:xfrm>
            <a:off x="5835411" y="1196791"/>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62" name="Rectangle 54"/>
          <p:cNvSpPr>
            <a:spLocks noChangeArrowheads="1"/>
          </p:cNvSpPr>
          <p:nvPr/>
        </p:nvSpPr>
        <p:spPr bwMode="auto">
          <a:xfrm>
            <a:off x="6347908" y="1149166"/>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63" name="Rectangle 55"/>
          <p:cNvSpPr>
            <a:spLocks noChangeArrowheads="1"/>
          </p:cNvSpPr>
          <p:nvPr/>
        </p:nvSpPr>
        <p:spPr bwMode="auto">
          <a:xfrm>
            <a:off x="6863846" y="1126940"/>
            <a:ext cx="30784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64" name="Line 56"/>
          <p:cNvSpPr>
            <a:spLocks noChangeShapeType="1"/>
          </p:cNvSpPr>
          <p:nvPr/>
        </p:nvSpPr>
        <p:spPr bwMode="auto">
          <a:xfrm flipV="1">
            <a:off x="5627316" y="1269815"/>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65" name="Line 57"/>
          <p:cNvSpPr>
            <a:spLocks noChangeShapeType="1"/>
          </p:cNvSpPr>
          <p:nvPr/>
        </p:nvSpPr>
        <p:spPr bwMode="auto">
          <a:xfrm>
            <a:off x="6143253" y="12698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66" name="Line 58"/>
          <p:cNvSpPr>
            <a:spLocks noChangeShapeType="1"/>
          </p:cNvSpPr>
          <p:nvPr/>
        </p:nvSpPr>
        <p:spPr bwMode="auto">
          <a:xfrm>
            <a:off x="6657470" y="1269815"/>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67" name="Line 59"/>
          <p:cNvSpPr>
            <a:spLocks noChangeShapeType="1"/>
          </p:cNvSpPr>
          <p:nvPr/>
        </p:nvSpPr>
        <p:spPr bwMode="auto">
          <a:xfrm>
            <a:off x="7171688" y="12698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68" name="Rectangle 60"/>
          <p:cNvSpPr>
            <a:spLocks noChangeArrowheads="1"/>
          </p:cNvSpPr>
          <p:nvPr/>
        </p:nvSpPr>
        <p:spPr bwMode="auto">
          <a:xfrm>
            <a:off x="5835411" y="2365191"/>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69" name="Rectangle 61"/>
          <p:cNvSpPr>
            <a:spLocks noChangeArrowheads="1"/>
          </p:cNvSpPr>
          <p:nvPr/>
        </p:nvSpPr>
        <p:spPr bwMode="auto">
          <a:xfrm>
            <a:off x="6347908" y="2317566"/>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70" name="Rectangle 62"/>
          <p:cNvSpPr>
            <a:spLocks noChangeArrowheads="1"/>
          </p:cNvSpPr>
          <p:nvPr/>
        </p:nvSpPr>
        <p:spPr bwMode="auto">
          <a:xfrm>
            <a:off x="6863846" y="2292165"/>
            <a:ext cx="307843" cy="287338"/>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71" name="Line 63"/>
          <p:cNvSpPr>
            <a:spLocks noChangeShapeType="1"/>
          </p:cNvSpPr>
          <p:nvPr/>
        </p:nvSpPr>
        <p:spPr bwMode="auto">
          <a:xfrm flipV="1">
            <a:off x="5627316" y="243662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72" name="Line 64"/>
          <p:cNvSpPr>
            <a:spLocks noChangeShapeType="1"/>
          </p:cNvSpPr>
          <p:nvPr/>
        </p:nvSpPr>
        <p:spPr bwMode="auto">
          <a:xfrm>
            <a:off x="6143253" y="2436628"/>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73" name="Line 65"/>
          <p:cNvSpPr>
            <a:spLocks noChangeShapeType="1"/>
          </p:cNvSpPr>
          <p:nvPr/>
        </p:nvSpPr>
        <p:spPr bwMode="auto">
          <a:xfrm>
            <a:off x="6657470" y="243662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74" name="Line 66"/>
          <p:cNvSpPr>
            <a:spLocks noChangeShapeType="1"/>
          </p:cNvSpPr>
          <p:nvPr/>
        </p:nvSpPr>
        <p:spPr bwMode="auto">
          <a:xfrm>
            <a:off x="7171688" y="2436628"/>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75" name="Rectangle 67"/>
          <p:cNvSpPr>
            <a:spLocks noChangeArrowheads="1"/>
          </p:cNvSpPr>
          <p:nvPr/>
        </p:nvSpPr>
        <p:spPr bwMode="auto">
          <a:xfrm flipH="1">
            <a:off x="8741858" y="1196791"/>
            <a:ext cx="30956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76" name="Rectangle 68"/>
          <p:cNvSpPr>
            <a:spLocks noChangeArrowheads="1"/>
          </p:cNvSpPr>
          <p:nvPr/>
        </p:nvSpPr>
        <p:spPr bwMode="auto">
          <a:xfrm flipH="1">
            <a:off x="8229361" y="1149166"/>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77" name="Rectangle 69"/>
          <p:cNvSpPr>
            <a:spLocks noChangeArrowheads="1"/>
          </p:cNvSpPr>
          <p:nvPr/>
        </p:nvSpPr>
        <p:spPr bwMode="auto">
          <a:xfrm flipH="1">
            <a:off x="7711704" y="1126940"/>
            <a:ext cx="311282"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78" name="Line 70"/>
          <p:cNvSpPr>
            <a:spLocks noChangeShapeType="1"/>
          </p:cNvSpPr>
          <p:nvPr/>
        </p:nvSpPr>
        <p:spPr bwMode="auto">
          <a:xfrm flipV="1">
            <a:off x="9044541" y="1269815"/>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79" name="Line 71"/>
          <p:cNvSpPr>
            <a:spLocks noChangeShapeType="1"/>
          </p:cNvSpPr>
          <p:nvPr/>
        </p:nvSpPr>
        <p:spPr bwMode="auto">
          <a:xfrm rot="10800000" flipH="1">
            <a:off x="8537203" y="12698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0" name="Line 72"/>
          <p:cNvSpPr>
            <a:spLocks noChangeShapeType="1"/>
          </p:cNvSpPr>
          <p:nvPr/>
        </p:nvSpPr>
        <p:spPr bwMode="auto">
          <a:xfrm>
            <a:off x="8022985" y="1269815"/>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1" name="Line 73"/>
          <p:cNvSpPr>
            <a:spLocks noChangeShapeType="1"/>
          </p:cNvSpPr>
          <p:nvPr/>
        </p:nvSpPr>
        <p:spPr bwMode="auto">
          <a:xfrm>
            <a:off x="7508769" y="1269815"/>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2" name="Rectangle 74"/>
          <p:cNvSpPr>
            <a:spLocks noChangeArrowheads="1"/>
          </p:cNvSpPr>
          <p:nvPr/>
        </p:nvSpPr>
        <p:spPr bwMode="auto">
          <a:xfrm flipH="1">
            <a:off x="8741858" y="2365191"/>
            <a:ext cx="30956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83" name="Rectangle 75"/>
          <p:cNvSpPr>
            <a:spLocks noChangeArrowheads="1"/>
          </p:cNvSpPr>
          <p:nvPr/>
        </p:nvSpPr>
        <p:spPr bwMode="auto">
          <a:xfrm flipH="1">
            <a:off x="8229361" y="2317566"/>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84" name="Rectangle 76"/>
          <p:cNvSpPr>
            <a:spLocks noChangeArrowheads="1"/>
          </p:cNvSpPr>
          <p:nvPr/>
        </p:nvSpPr>
        <p:spPr bwMode="auto">
          <a:xfrm flipH="1">
            <a:off x="7711704" y="2292165"/>
            <a:ext cx="311282" cy="287338"/>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85" name="Line 77"/>
          <p:cNvSpPr>
            <a:spLocks noChangeShapeType="1"/>
          </p:cNvSpPr>
          <p:nvPr/>
        </p:nvSpPr>
        <p:spPr bwMode="auto">
          <a:xfrm flipV="1">
            <a:off x="9044541" y="2436628"/>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6" name="Line 78"/>
          <p:cNvSpPr>
            <a:spLocks noChangeShapeType="1"/>
          </p:cNvSpPr>
          <p:nvPr/>
        </p:nvSpPr>
        <p:spPr bwMode="auto">
          <a:xfrm>
            <a:off x="8537203" y="2436628"/>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7" name="Line 79"/>
          <p:cNvSpPr>
            <a:spLocks noChangeShapeType="1"/>
          </p:cNvSpPr>
          <p:nvPr/>
        </p:nvSpPr>
        <p:spPr bwMode="auto">
          <a:xfrm>
            <a:off x="8022985" y="2436628"/>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8" name="Line 80"/>
          <p:cNvSpPr>
            <a:spLocks noChangeShapeType="1"/>
          </p:cNvSpPr>
          <p:nvPr/>
        </p:nvSpPr>
        <p:spPr bwMode="auto">
          <a:xfrm>
            <a:off x="7508769" y="2436628"/>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89" name="Rectangle 81"/>
          <p:cNvSpPr>
            <a:spLocks noChangeArrowheads="1"/>
          </p:cNvSpPr>
          <p:nvPr/>
        </p:nvSpPr>
        <p:spPr bwMode="auto">
          <a:xfrm>
            <a:off x="5835411" y="1768291"/>
            <a:ext cx="307843" cy="14446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0" name="Rectangle 82"/>
          <p:cNvSpPr>
            <a:spLocks noChangeArrowheads="1"/>
          </p:cNvSpPr>
          <p:nvPr/>
        </p:nvSpPr>
        <p:spPr bwMode="auto">
          <a:xfrm>
            <a:off x="6347908" y="1720666"/>
            <a:ext cx="30956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1" name="Rectangle 83"/>
          <p:cNvSpPr>
            <a:spLocks noChangeArrowheads="1"/>
          </p:cNvSpPr>
          <p:nvPr/>
        </p:nvSpPr>
        <p:spPr bwMode="auto">
          <a:xfrm>
            <a:off x="6863846" y="1698440"/>
            <a:ext cx="30784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2" name="Line 84"/>
          <p:cNvSpPr>
            <a:spLocks noChangeShapeType="1"/>
          </p:cNvSpPr>
          <p:nvPr/>
        </p:nvSpPr>
        <p:spPr bwMode="auto">
          <a:xfrm flipV="1">
            <a:off x="5627316" y="1841315"/>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93" name="Line 85"/>
          <p:cNvSpPr>
            <a:spLocks noChangeShapeType="1"/>
          </p:cNvSpPr>
          <p:nvPr/>
        </p:nvSpPr>
        <p:spPr bwMode="auto">
          <a:xfrm>
            <a:off x="6143253" y="18413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94" name="Line 86"/>
          <p:cNvSpPr>
            <a:spLocks noChangeShapeType="1"/>
          </p:cNvSpPr>
          <p:nvPr/>
        </p:nvSpPr>
        <p:spPr bwMode="auto">
          <a:xfrm>
            <a:off x="6657470" y="1841315"/>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95" name="Line 87"/>
          <p:cNvSpPr>
            <a:spLocks noChangeShapeType="1"/>
          </p:cNvSpPr>
          <p:nvPr/>
        </p:nvSpPr>
        <p:spPr bwMode="auto">
          <a:xfrm>
            <a:off x="7171688" y="18413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696" name="Rectangle 88"/>
          <p:cNvSpPr>
            <a:spLocks noChangeArrowheads="1"/>
          </p:cNvSpPr>
          <p:nvPr/>
        </p:nvSpPr>
        <p:spPr bwMode="auto">
          <a:xfrm flipH="1">
            <a:off x="8741858" y="1768291"/>
            <a:ext cx="309563" cy="14446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7" name="Rectangle 89"/>
          <p:cNvSpPr>
            <a:spLocks noChangeArrowheads="1"/>
          </p:cNvSpPr>
          <p:nvPr/>
        </p:nvSpPr>
        <p:spPr bwMode="auto">
          <a:xfrm flipH="1">
            <a:off x="8229361" y="1720666"/>
            <a:ext cx="307843" cy="23971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8" name="Rectangle 90"/>
          <p:cNvSpPr>
            <a:spLocks noChangeArrowheads="1"/>
          </p:cNvSpPr>
          <p:nvPr/>
        </p:nvSpPr>
        <p:spPr bwMode="auto">
          <a:xfrm flipH="1">
            <a:off x="7711704" y="1698440"/>
            <a:ext cx="311282"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699" name="Line 91"/>
          <p:cNvSpPr>
            <a:spLocks noChangeShapeType="1"/>
          </p:cNvSpPr>
          <p:nvPr/>
        </p:nvSpPr>
        <p:spPr bwMode="auto">
          <a:xfrm flipV="1">
            <a:off x="9044541" y="1841315"/>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00" name="Line 92"/>
          <p:cNvSpPr>
            <a:spLocks noChangeShapeType="1"/>
          </p:cNvSpPr>
          <p:nvPr/>
        </p:nvSpPr>
        <p:spPr bwMode="auto">
          <a:xfrm rot="10800000" flipH="1">
            <a:off x="8537203" y="1841315"/>
            <a:ext cx="20465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01" name="Line 93"/>
          <p:cNvSpPr>
            <a:spLocks noChangeShapeType="1"/>
          </p:cNvSpPr>
          <p:nvPr/>
        </p:nvSpPr>
        <p:spPr bwMode="auto">
          <a:xfrm>
            <a:off x="8022985" y="1841315"/>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02" name="Line 94"/>
          <p:cNvSpPr>
            <a:spLocks noChangeShapeType="1"/>
          </p:cNvSpPr>
          <p:nvPr/>
        </p:nvSpPr>
        <p:spPr bwMode="auto">
          <a:xfrm>
            <a:off x="7508769" y="1841315"/>
            <a:ext cx="2029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03" name="Text Box 95"/>
          <p:cNvSpPr txBox="1">
            <a:spLocks noChangeArrowheads="1"/>
          </p:cNvSpPr>
          <p:nvPr/>
        </p:nvSpPr>
        <p:spPr bwMode="auto">
          <a:xfrm>
            <a:off x="5458776" y="858654"/>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sp>
        <p:nvSpPr>
          <p:cNvPr id="964704" name="Text Box 96"/>
          <p:cNvSpPr txBox="1">
            <a:spLocks noChangeArrowheads="1"/>
          </p:cNvSpPr>
          <p:nvPr/>
        </p:nvSpPr>
        <p:spPr bwMode="auto">
          <a:xfrm>
            <a:off x="5457056" y="2015941"/>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3</a:t>
            </a:r>
            <a:endParaRPr kumimoji="1" lang="en-US" altLang="zh-CN" sz="2000" b="1" baseline="-25000">
              <a:solidFill>
                <a:srgbClr val="0000CC"/>
              </a:solidFill>
              <a:latin typeface="+mn-lt"/>
              <a:ea typeface="黑体" panose="02010609060101010101" pitchFamily="2" charset="-122"/>
            </a:endParaRPr>
          </a:p>
        </p:txBody>
      </p:sp>
      <p:sp>
        <p:nvSpPr>
          <p:cNvPr id="964705" name="Text Box 97"/>
          <p:cNvSpPr txBox="1">
            <a:spLocks noChangeArrowheads="1"/>
          </p:cNvSpPr>
          <p:nvPr/>
        </p:nvSpPr>
        <p:spPr bwMode="auto">
          <a:xfrm>
            <a:off x="5457056" y="1412691"/>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sp>
        <p:nvSpPr>
          <p:cNvPr id="964706" name="Text Box 98"/>
          <p:cNvSpPr txBox="1">
            <a:spLocks noChangeArrowheads="1"/>
          </p:cNvSpPr>
          <p:nvPr/>
        </p:nvSpPr>
        <p:spPr bwMode="auto">
          <a:xfrm>
            <a:off x="8998107" y="879291"/>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sp>
        <p:nvSpPr>
          <p:cNvPr id="964707" name="Text Box 99"/>
          <p:cNvSpPr txBox="1">
            <a:spLocks noChangeArrowheads="1"/>
          </p:cNvSpPr>
          <p:nvPr/>
        </p:nvSpPr>
        <p:spPr bwMode="auto">
          <a:xfrm>
            <a:off x="8999827" y="1484128"/>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sp>
        <p:nvSpPr>
          <p:cNvPr id="964708" name="AutoShape 100"/>
          <p:cNvSpPr>
            <a:spLocks noChangeArrowheads="1"/>
          </p:cNvSpPr>
          <p:nvPr/>
        </p:nvSpPr>
        <p:spPr bwMode="auto">
          <a:xfrm>
            <a:off x="7238761" y="768165"/>
            <a:ext cx="395552" cy="2001838"/>
          </a:xfrm>
          <a:prstGeom prst="upDownArrow">
            <a:avLst>
              <a:gd name="adj1" fmla="val 50000"/>
              <a:gd name="adj2" fmla="val 56273"/>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anose="02010609060101010101" pitchFamily="2" charset="-122"/>
            </a:endParaRPr>
          </a:p>
        </p:txBody>
      </p:sp>
      <p:sp>
        <p:nvSpPr>
          <p:cNvPr id="964709" name="Freeform 101"/>
          <p:cNvSpPr/>
          <p:nvPr/>
        </p:nvSpPr>
        <p:spPr bwMode="auto">
          <a:xfrm>
            <a:off x="6029747" y="1045979"/>
            <a:ext cx="2817019" cy="579437"/>
          </a:xfrm>
          <a:custGeom>
            <a:avLst/>
            <a:gdLst>
              <a:gd name="T0" fmla="*/ 0 w 1680"/>
              <a:gd name="T1" fmla="*/ 6 h 390"/>
              <a:gd name="T2" fmla="*/ 840 w 1680"/>
              <a:gd name="T3" fmla="*/ 0 h 390"/>
              <a:gd name="T4" fmla="*/ 840 w 1680"/>
              <a:gd name="T5" fmla="*/ 390 h 390"/>
              <a:gd name="T6" fmla="*/ 1680 w 1680"/>
              <a:gd name="T7" fmla="*/ 390 h 390"/>
            </a:gdLst>
            <a:ahLst/>
            <a:cxnLst>
              <a:cxn ang="0">
                <a:pos x="T0" y="T1"/>
              </a:cxn>
              <a:cxn ang="0">
                <a:pos x="T2" y="T3"/>
              </a:cxn>
              <a:cxn ang="0">
                <a:pos x="T4" y="T5"/>
              </a:cxn>
              <a:cxn ang="0">
                <a:pos x="T6" y="T7"/>
              </a:cxn>
            </a:cxnLst>
            <a:rect l="0" t="0" r="r" b="b"/>
            <a:pathLst>
              <a:path w="1680" h="390">
                <a:moveTo>
                  <a:pt x="0" y="6"/>
                </a:moveTo>
                <a:lnTo>
                  <a:pt x="840" y="0"/>
                </a:lnTo>
                <a:lnTo>
                  <a:pt x="840" y="390"/>
                </a:lnTo>
                <a:lnTo>
                  <a:pt x="1680" y="390"/>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10" name="Rectangle 102"/>
          <p:cNvSpPr>
            <a:spLocks noChangeArrowheads="1"/>
          </p:cNvSpPr>
          <p:nvPr/>
        </p:nvSpPr>
        <p:spPr bwMode="auto">
          <a:xfrm>
            <a:off x="3063302" y="3270784"/>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11" name="Rectangle 103"/>
          <p:cNvSpPr>
            <a:spLocks noChangeArrowheads="1"/>
          </p:cNvSpPr>
          <p:nvPr/>
        </p:nvSpPr>
        <p:spPr bwMode="auto">
          <a:xfrm>
            <a:off x="3577519" y="3224747"/>
            <a:ext cx="307842" cy="23812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12" name="Rectangle 104"/>
          <p:cNvSpPr>
            <a:spLocks noChangeArrowheads="1"/>
          </p:cNvSpPr>
          <p:nvPr/>
        </p:nvSpPr>
        <p:spPr bwMode="auto">
          <a:xfrm>
            <a:off x="4091736" y="3200934"/>
            <a:ext cx="30956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13" name="Line 105"/>
          <p:cNvSpPr>
            <a:spLocks noChangeShapeType="1"/>
          </p:cNvSpPr>
          <p:nvPr/>
        </p:nvSpPr>
        <p:spPr bwMode="auto">
          <a:xfrm flipV="1">
            <a:off x="2856927" y="3343809"/>
            <a:ext cx="2115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14" name="Line 106"/>
          <p:cNvSpPr>
            <a:spLocks noChangeShapeType="1"/>
          </p:cNvSpPr>
          <p:nvPr/>
        </p:nvSpPr>
        <p:spPr bwMode="auto">
          <a:xfrm>
            <a:off x="3371144" y="3343809"/>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15" name="Line 107"/>
          <p:cNvSpPr>
            <a:spLocks noChangeShapeType="1"/>
          </p:cNvSpPr>
          <p:nvPr/>
        </p:nvSpPr>
        <p:spPr bwMode="auto">
          <a:xfrm>
            <a:off x="3885361" y="3343809"/>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16" name="Line 108"/>
          <p:cNvSpPr>
            <a:spLocks noChangeShapeType="1"/>
          </p:cNvSpPr>
          <p:nvPr/>
        </p:nvSpPr>
        <p:spPr bwMode="auto">
          <a:xfrm>
            <a:off x="4401299" y="3343809"/>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17" name="Text Box 109"/>
          <p:cNvSpPr txBox="1">
            <a:spLocks noChangeArrowheads="1"/>
          </p:cNvSpPr>
          <p:nvPr/>
        </p:nvSpPr>
        <p:spPr bwMode="auto">
          <a:xfrm>
            <a:off x="2672909" y="2932647"/>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sp>
        <p:nvSpPr>
          <p:cNvPr id="964718" name="Rectangle 110"/>
          <p:cNvSpPr>
            <a:spLocks noChangeArrowheads="1"/>
          </p:cNvSpPr>
          <p:nvPr/>
        </p:nvSpPr>
        <p:spPr bwMode="auto">
          <a:xfrm>
            <a:off x="3068461" y="4402672"/>
            <a:ext cx="309563" cy="144463"/>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19" name="Rectangle 111"/>
          <p:cNvSpPr>
            <a:spLocks noChangeArrowheads="1"/>
          </p:cNvSpPr>
          <p:nvPr/>
        </p:nvSpPr>
        <p:spPr bwMode="auto">
          <a:xfrm>
            <a:off x="3584399" y="4356635"/>
            <a:ext cx="307842" cy="23812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20" name="Rectangle 112"/>
          <p:cNvSpPr>
            <a:spLocks noChangeArrowheads="1"/>
          </p:cNvSpPr>
          <p:nvPr/>
        </p:nvSpPr>
        <p:spPr bwMode="auto">
          <a:xfrm>
            <a:off x="4096896" y="4332821"/>
            <a:ext cx="30956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21" name="Line 113"/>
          <p:cNvSpPr>
            <a:spLocks noChangeShapeType="1"/>
          </p:cNvSpPr>
          <p:nvPr/>
        </p:nvSpPr>
        <p:spPr bwMode="auto">
          <a:xfrm flipV="1">
            <a:off x="2863805" y="4475696"/>
            <a:ext cx="21325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22" name="Line 114"/>
          <p:cNvSpPr>
            <a:spLocks noChangeShapeType="1"/>
          </p:cNvSpPr>
          <p:nvPr/>
        </p:nvSpPr>
        <p:spPr bwMode="auto">
          <a:xfrm>
            <a:off x="3378023" y="4475696"/>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23" name="Line 115"/>
          <p:cNvSpPr>
            <a:spLocks noChangeShapeType="1"/>
          </p:cNvSpPr>
          <p:nvPr/>
        </p:nvSpPr>
        <p:spPr bwMode="auto">
          <a:xfrm>
            <a:off x="3892241" y="4475696"/>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24" name="Line 116"/>
          <p:cNvSpPr>
            <a:spLocks noChangeShapeType="1"/>
          </p:cNvSpPr>
          <p:nvPr/>
        </p:nvSpPr>
        <p:spPr bwMode="auto">
          <a:xfrm>
            <a:off x="4406459" y="4475696"/>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25" name="Text Box 117"/>
          <p:cNvSpPr txBox="1">
            <a:spLocks noChangeArrowheads="1"/>
          </p:cNvSpPr>
          <p:nvPr/>
        </p:nvSpPr>
        <p:spPr bwMode="auto">
          <a:xfrm>
            <a:off x="2660870" y="4091522"/>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3</a:t>
            </a:r>
            <a:endParaRPr kumimoji="1" lang="en-US" altLang="zh-CN" sz="2000" b="1" baseline="-25000">
              <a:solidFill>
                <a:srgbClr val="0000CC"/>
              </a:solidFill>
              <a:latin typeface="+mn-lt"/>
              <a:ea typeface="黑体" panose="02010609060101010101" pitchFamily="2" charset="-122"/>
            </a:endParaRPr>
          </a:p>
        </p:txBody>
      </p:sp>
      <p:sp>
        <p:nvSpPr>
          <p:cNvPr id="964726" name="Rectangle 118"/>
          <p:cNvSpPr>
            <a:spLocks noChangeArrowheads="1"/>
          </p:cNvSpPr>
          <p:nvPr/>
        </p:nvSpPr>
        <p:spPr bwMode="auto">
          <a:xfrm>
            <a:off x="3063302" y="3843872"/>
            <a:ext cx="307843" cy="14287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27" name="Rectangle 119"/>
          <p:cNvSpPr>
            <a:spLocks noChangeArrowheads="1"/>
          </p:cNvSpPr>
          <p:nvPr/>
        </p:nvSpPr>
        <p:spPr bwMode="auto">
          <a:xfrm>
            <a:off x="3577519" y="3796247"/>
            <a:ext cx="307842" cy="238125"/>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28" name="Rectangle 120"/>
          <p:cNvSpPr>
            <a:spLocks noChangeArrowheads="1"/>
          </p:cNvSpPr>
          <p:nvPr/>
        </p:nvSpPr>
        <p:spPr bwMode="auto">
          <a:xfrm>
            <a:off x="4091736" y="3772434"/>
            <a:ext cx="309563" cy="285750"/>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29" name="Line 121"/>
          <p:cNvSpPr>
            <a:spLocks noChangeShapeType="1"/>
          </p:cNvSpPr>
          <p:nvPr/>
        </p:nvSpPr>
        <p:spPr bwMode="auto">
          <a:xfrm flipV="1">
            <a:off x="2856927" y="3915309"/>
            <a:ext cx="2115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30" name="Line 122"/>
          <p:cNvSpPr>
            <a:spLocks noChangeShapeType="1"/>
          </p:cNvSpPr>
          <p:nvPr/>
        </p:nvSpPr>
        <p:spPr bwMode="auto">
          <a:xfrm>
            <a:off x="3371144" y="3915309"/>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31" name="Line 123"/>
          <p:cNvSpPr>
            <a:spLocks noChangeShapeType="1"/>
          </p:cNvSpPr>
          <p:nvPr/>
        </p:nvSpPr>
        <p:spPr bwMode="auto">
          <a:xfrm>
            <a:off x="3885361" y="3915309"/>
            <a:ext cx="2063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32" name="Line 124"/>
          <p:cNvSpPr>
            <a:spLocks noChangeShapeType="1"/>
          </p:cNvSpPr>
          <p:nvPr/>
        </p:nvSpPr>
        <p:spPr bwMode="auto">
          <a:xfrm>
            <a:off x="4401299" y="3915309"/>
            <a:ext cx="20465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33" name="Text Box 125"/>
          <p:cNvSpPr txBox="1">
            <a:spLocks noChangeArrowheads="1"/>
          </p:cNvSpPr>
          <p:nvPr/>
        </p:nvSpPr>
        <p:spPr bwMode="auto">
          <a:xfrm>
            <a:off x="2669470" y="3489860"/>
            <a:ext cx="349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grpSp>
        <p:nvGrpSpPr>
          <p:cNvPr id="964734" name="Group 126"/>
          <p:cNvGrpSpPr/>
          <p:nvPr/>
        </p:nvGrpSpPr>
        <p:grpSpPr bwMode="auto">
          <a:xfrm>
            <a:off x="4932715" y="4690009"/>
            <a:ext cx="321601" cy="1554162"/>
            <a:chOff x="2919" y="2867"/>
            <a:chExt cx="192" cy="1044"/>
          </a:xfrm>
        </p:grpSpPr>
        <p:sp>
          <p:nvSpPr>
            <p:cNvPr id="964735" name="Rectangle 127"/>
            <p:cNvSpPr>
              <a:spLocks noChangeArrowheads="1"/>
            </p:cNvSpPr>
            <p:nvPr/>
          </p:nvSpPr>
          <p:spPr bwMode="auto">
            <a:xfrm rot="5400000" flipH="1">
              <a:off x="2923" y="3648"/>
              <a:ext cx="184" cy="96"/>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36" name="Rectangle 128"/>
            <p:cNvSpPr>
              <a:spLocks noChangeArrowheads="1"/>
            </p:cNvSpPr>
            <p:nvPr/>
          </p:nvSpPr>
          <p:spPr bwMode="auto">
            <a:xfrm rot="5400000" flipH="1">
              <a:off x="2923" y="3309"/>
              <a:ext cx="184" cy="160"/>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37" name="Rectangle 129"/>
            <p:cNvSpPr>
              <a:spLocks noChangeArrowheads="1"/>
            </p:cNvSpPr>
            <p:nvPr/>
          </p:nvSpPr>
          <p:spPr bwMode="auto">
            <a:xfrm rot="5400000" flipH="1">
              <a:off x="2922" y="2986"/>
              <a:ext cx="185" cy="192"/>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38" name="Line 130"/>
            <p:cNvSpPr>
              <a:spLocks noChangeShapeType="1"/>
            </p:cNvSpPr>
            <p:nvPr/>
          </p:nvSpPr>
          <p:spPr bwMode="auto">
            <a:xfrm rot="5400000" flipV="1">
              <a:off x="2951" y="3848"/>
              <a:ext cx="12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39" name="Line 131"/>
            <p:cNvSpPr>
              <a:spLocks noChangeShapeType="1"/>
            </p:cNvSpPr>
            <p:nvPr/>
          </p:nvSpPr>
          <p:spPr bwMode="auto">
            <a:xfrm rot="5400000">
              <a:off x="2953" y="3543"/>
              <a:ext cx="12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40" name="Line 132"/>
            <p:cNvSpPr>
              <a:spLocks noChangeShapeType="1"/>
            </p:cNvSpPr>
            <p:nvPr/>
          </p:nvSpPr>
          <p:spPr bwMode="auto">
            <a:xfrm rot="5400000">
              <a:off x="2953" y="3236"/>
              <a:ext cx="12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41" name="Line 133"/>
            <p:cNvSpPr>
              <a:spLocks noChangeShapeType="1"/>
            </p:cNvSpPr>
            <p:nvPr/>
          </p:nvSpPr>
          <p:spPr bwMode="auto">
            <a:xfrm rot="5400000">
              <a:off x="2954" y="2928"/>
              <a:ext cx="12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964742" name="Text Box 134"/>
          <p:cNvSpPr txBox="1">
            <a:spLocks noChangeArrowheads="1"/>
          </p:cNvSpPr>
          <p:nvPr/>
        </p:nvSpPr>
        <p:spPr bwMode="auto">
          <a:xfrm>
            <a:off x="5159728" y="5909210"/>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grpSp>
        <p:nvGrpSpPr>
          <p:cNvPr id="964743" name="Group 135"/>
          <p:cNvGrpSpPr/>
          <p:nvPr/>
        </p:nvGrpSpPr>
        <p:grpSpPr bwMode="auto">
          <a:xfrm>
            <a:off x="5667064" y="4690010"/>
            <a:ext cx="718028" cy="1609531"/>
            <a:chOff x="3357" y="2859"/>
            <a:chExt cx="429" cy="1080"/>
          </a:xfrm>
        </p:grpSpPr>
        <p:sp>
          <p:nvSpPr>
            <p:cNvPr id="964744" name="Rectangle 136"/>
            <p:cNvSpPr>
              <a:spLocks noChangeArrowheads="1"/>
            </p:cNvSpPr>
            <p:nvPr/>
          </p:nvSpPr>
          <p:spPr bwMode="auto">
            <a:xfrm rot="5400000" flipH="1">
              <a:off x="3361" y="3640"/>
              <a:ext cx="184" cy="96"/>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45" name="Rectangle 137"/>
            <p:cNvSpPr>
              <a:spLocks noChangeArrowheads="1"/>
            </p:cNvSpPr>
            <p:nvPr/>
          </p:nvSpPr>
          <p:spPr bwMode="auto">
            <a:xfrm rot="5400000" flipH="1">
              <a:off x="3361" y="3301"/>
              <a:ext cx="184" cy="160"/>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46" name="Rectangle 138"/>
            <p:cNvSpPr>
              <a:spLocks noChangeArrowheads="1"/>
            </p:cNvSpPr>
            <p:nvPr/>
          </p:nvSpPr>
          <p:spPr bwMode="auto">
            <a:xfrm rot="5400000" flipH="1">
              <a:off x="3360" y="2978"/>
              <a:ext cx="185" cy="192"/>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47" name="Line 139"/>
            <p:cNvSpPr>
              <a:spLocks noChangeShapeType="1"/>
            </p:cNvSpPr>
            <p:nvPr/>
          </p:nvSpPr>
          <p:spPr bwMode="auto">
            <a:xfrm rot="5400000" flipV="1">
              <a:off x="3389" y="3840"/>
              <a:ext cx="12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48" name="Line 140"/>
            <p:cNvSpPr>
              <a:spLocks noChangeShapeType="1"/>
            </p:cNvSpPr>
            <p:nvPr/>
          </p:nvSpPr>
          <p:spPr bwMode="auto">
            <a:xfrm rot="16200000" flipH="1">
              <a:off x="3391" y="3535"/>
              <a:ext cx="12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49" name="Line 141"/>
            <p:cNvSpPr>
              <a:spLocks noChangeShapeType="1"/>
            </p:cNvSpPr>
            <p:nvPr/>
          </p:nvSpPr>
          <p:spPr bwMode="auto">
            <a:xfrm rot="5400000">
              <a:off x="3391" y="3228"/>
              <a:ext cx="12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0" name="Line 142"/>
            <p:cNvSpPr>
              <a:spLocks noChangeShapeType="1"/>
            </p:cNvSpPr>
            <p:nvPr/>
          </p:nvSpPr>
          <p:spPr bwMode="auto">
            <a:xfrm rot="5400000">
              <a:off x="3392" y="2920"/>
              <a:ext cx="12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1" name="Text Box 143"/>
            <p:cNvSpPr txBox="1">
              <a:spLocks noChangeArrowheads="1"/>
            </p:cNvSpPr>
            <p:nvPr/>
          </p:nvSpPr>
          <p:spPr bwMode="auto">
            <a:xfrm>
              <a:off x="3500" y="3671"/>
              <a:ext cx="2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grpSp>
      <p:sp>
        <p:nvSpPr>
          <p:cNvPr id="964752" name="Rectangle 144"/>
          <p:cNvSpPr>
            <a:spLocks noChangeArrowheads="1"/>
          </p:cNvSpPr>
          <p:nvPr/>
        </p:nvSpPr>
        <p:spPr bwMode="auto">
          <a:xfrm rot="5400000" flipH="1">
            <a:off x="6418019" y="5844320"/>
            <a:ext cx="274638" cy="159941"/>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53" name="Rectangle 145"/>
          <p:cNvSpPr>
            <a:spLocks noChangeArrowheads="1"/>
          </p:cNvSpPr>
          <p:nvPr/>
        </p:nvSpPr>
        <p:spPr bwMode="auto">
          <a:xfrm rot="5400000" flipH="1">
            <a:off x="6418020" y="5330499"/>
            <a:ext cx="274637" cy="270008"/>
          </a:xfrm>
          <a:prstGeom prst="rect">
            <a:avLst/>
          </a:prstGeom>
          <a:solidFill>
            <a:schemeClr val="bg1"/>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54" name="Rectangle 146"/>
          <p:cNvSpPr>
            <a:spLocks noChangeArrowheads="1"/>
          </p:cNvSpPr>
          <p:nvPr/>
        </p:nvSpPr>
        <p:spPr bwMode="auto">
          <a:xfrm rot="5400000" flipH="1">
            <a:off x="6418020" y="4847503"/>
            <a:ext cx="274637" cy="321601"/>
          </a:xfrm>
          <a:prstGeom prst="rect">
            <a:avLst/>
          </a:prstGeom>
          <a:solidFill>
            <a:srgbClr val="EAEAEA"/>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55" name="Line 147"/>
          <p:cNvSpPr>
            <a:spLocks noChangeShapeType="1"/>
          </p:cNvSpPr>
          <p:nvPr/>
        </p:nvSpPr>
        <p:spPr bwMode="auto">
          <a:xfrm rot="5400000" flipV="1">
            <a:off x="6460948" y="6148921"/>
            <a:ext cx="19050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6" name="Line 148"/>
          <p:cNvSpPr>
            <a:spLocks noChangeShapeType="1"/>
          </p:cNvSpPr>
          <p:nvPr/>
        </p:nvSpPr>
        <p:spPr bwMode="auto">
          <a:xfrm rot="16200000" flipH="1">
            <a:off x="6464123" y="5694896"/>
            <a:ext cx="18415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7" name="Line 149"/>
          <p:cNvSpPr>
            <a:spLocks noChangeShapeType="1"/>
          </p:cNvSpPr>
          <p:nvPr/>
        </p:nvSpPr>
        <p:spPr bwMode="auto">
          <a:xfrm rot="5400000">
            <a:off x="6464917" y="5236903"/>
            <a:ext cx="1825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8" name="Line 150"/>
          <p:cNvSpPr>
            <a:spLocks noChangeShapeType="1"/>
          </p:cNvSpPr>
          <p:nvPr/>
        </p:nvSpPr>
        <p:spPr bwMode="auto">
          <a:xfrm rot="5400000">
            <a:off x="6465711" y="4780497"/>
            <a:ext cx="18097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59" name="Text Box 151"/>
          <p:cNvSpPr txBox="1">
            <a:spLocks noChangeArrowheads="1"/>
          </p:cNvSpPr>
          <p:nvPr/>
        </p:nvSpPr>
        <p:spPr bwMode="auto">
          <a:xfrm>
            <a:off x="6671424" y="5909210"/>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3</a:t>
            </a:r>
            <a:endParaRPr kumimoji="1" lang="en-US" altLang="zh-CN" sz="2000" b="1" baseline="-25000">
              <a:solidFill>
                <a:srgbClr val="0000CC"/>
              </a:solidFill>
              <a:latin typeface="+mn-lt"/>
              <a:ea typeface="黑体" panose="02010609060101010101" pitchFamily="2" charset="-122"/>
            </a:endParaRPr>
          </a:p>
        </p:txBody>
      </p:sp>
      <p:sp>
        <p:nvSpPr>
          <p:cNvPr id="964760" name="Freeform 152"/>
          <p:cNvSpPr/>
          <p:nvPr/>
        </p:nvSpPr>
        <p:spPr bwMode="auto">
          <a:xfrm>
            <a:off x="3259357" y="3119972"/>
            <a:ext cx="2815300" cy="2735263"/>
          </a:xfrm>
          <a:custGeom>
            <a:avLst/>
            <a:gdLst>
              <a:gd name="T0" fmla="*/ 0 w 1680"/>
              <a:gd name="T1" fmla="*/ 0 h 1836"/>
              <a:gd name="T2" fmla="*/ 1680 w 1680"/>
              <a:gd name="T3" fmla="*/ 6 h 1836"/>
              <a:gd name="T4" fmla="*/ 1680 w 1680"/>
              <a:gd name="T5" fmla="*/ 1836 h 1836"/>
            </a:gdLst>
            <a:ahLst/>
            <a:cxnLst>
              <a:cxn ang="0">
                <a:pos x="T0" y="T1"/>
              </a:cxn>
              <a:cxn ang="0">
                <a:pos x="T2" y="T3"/>
              </a:cxn>
              <a:cxn ang="0">
                <a:pos x="T4" y="T5"/>
              </a:cxn>
            </a:cxnLst>
            <a:rect l="0" t="0" r="r" b="b"/>
            <a:pathLst>
              <a:path w="1680" h="1836">
                <a:moveTo>
                  <a:pt x="0" y="0"/>
                </a:moveTo>
                <a:lnTo>
                  <a:pt x="1680" y="6"/>
                </a:lnTo>
                <a:lnTo>
                  <a:pt x="1680" y="1836"/>
                </a:lnTo>
              </a:path>
            </a:pathLst>
          </a:custGeom>
          <a:noFill/>
          <a:ln w="76200" cmpd="sng">
            <a:solidFill>
              <a:srgbClr val="9966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1" name="Text Box 153"/>
          <p:cNvSpPr txBox="1">
            <a:spLocks noChangeArrowheads="1"/>
          </p:cNvSpPr>
          <p:nvPr/>
        </p:nvSpPr>
        <p:spPr bwMode="auto">
          <a:xfrm>
            <a:off x="1516719" y="2390627"/>
            <a:ext cx="1858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anose="02010609060101010101" pitchFamily="2" charset="-122"/>
              </a:rPr>
              <a:t>(a) </a:t>
            </a:r>
            <a:r>
              <a:rPr kumimoji="1" lang="zh-CN" altLang="en-US" sz="2000" b="1" dirty="0">
                <a:latin typeface="+mn-lt"/>
                <a:ea typeface="黑体" panose="02010609060101010101" pitchFamily="2" charset="-122"/>
              </a:rPr>
              <a:t>通过存储器</a:t>
            </a:r>
            <a:endParaRPr kumimoji="1" lang="zh-CN" altLang="en-US" sz="2000" b="1" dirty="0">
              <a:latin typeface="+mn-lt"/>
              <a:ea typeface="黑体" panose="02010609060101010101" pitchFamily="2" charset="-122"/>
            </a:endParaRPr>
          </a:p>
        </p:txBody>
      </p:sp>
      <p:sp>
        <p:nvSpPr>
          <p:cNvPr id="964762" name="Text Box 154"/>
          <p:cNvSpPr txBox="1">
            <a:spLocks noChangeArrowheads="1"/>
          </p:cNvSpPr>
          <p:nvPr/>
        </p:nvSpPr>
        <p:spPr bwMode="auto">
          <a:xfrm>
            <a:off x="2724560" y="5641574"/>
            <a:ext cx="15176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anose="02010609060101010101" pitchFamily="2" charset="-122"/>
              </a:rPr>
              <a:t>(c) </a:t>
            </a:r>
            <a:r>
              <a:rPr kumimoji="1" lang="zh-CN" altLang="en-US" sz="2000" b="1" dirty="0">
                <a:latin typeface="+mn-lt"/>
                <a:ea typeface="黑体" panose="02010609060101010101" pitchFamily="2" charset="-122"/>
              </a:rPr>
              <a:t>通过网络</a:t>
            </a:r>
            <a:endParaRPr kumimoji="1" lang="zh-CN" altLang="en-US" sz="2000" b="1" dirty="0">
              <a:latin typeface="+mn-lt"/>
              <a:ea typeface="黑体" panose="02010609060101010101" pitchFamily="2" charset="-122"/>
            </a:endParaRPr>
          </a:p>
        </p:txBody>
      </p:sp>
      <p:sp>
        <p:nvSpPr>
          <p:cNvPr id="964763" name="Text Box 155"/>
          <p:cNvSpPr txBox="1">
            <a:spLocks noChangeArrowheads="1"/>
          </p:cNvSpPr>
          <p:nvPr/>
        </p:nvSpPr>
        <p:spPr bwMode="auto">
          <a:xfrm>
            <a:off x="6743670" y="2780928"/>
            <a:ext cx="16145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mn-lt"/>
                <a:ea typeface="黑体" panose="02010609060101010101" pitchFamily="2" charset="-122"/>
              </a:rPr>
              <a:t>(b) </a:t>
            </a:r>
            <a:r>
              <a:rPr kumimoji="1" lang="zh-CN" altLang="en-US" sz="2000" b="1" dirty="0">
                <a:latin typeface="+mn-lt"/>
                <a:ea typeface="黑体" panose="02010609060101010101" pitchFamily="2" charset="-122"/>
              </a:rPr>
              <a:t>通过总线</a:t>
            </a:r>
            <a:endParaRPr kumimoji="1" lang="zh-CN" altLang="en-US" sz="2000" b="1" dirty="0">
              <a:latin typeface="+mn-lt"/>
              <a:ea typeface="黑体" panose="02010609060101010101" pitchFamily="2" charset="-122"/>
            </a:endParaRPr>
          </a:p>
        </p:txBody>
      </p:sp>
      <p:sp>
        <p:nvSpPr>
          <p:cNvPr id="964764" name="Line 156"/>
          <p:cNvSpPr>
            <a:spLocks noChangeShapeType="1"/>
          </p:cNvSpPr>
          <p:nvPr/>
        </p:nvSpPr>
        <p:spPr bwMode="auto">
          <a:xfrm>
            <a:off x="4707422" y="3343809"/>
            <a:ext cx="18504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5" name="Line 157"/>
          <p:cNvSpPr>
            <a:spLocks noChangeShapeType="1"/>
          </p:cNvSpPr>
          <p:nvPr/>
        </p:nvSpPr>
        <p:spPr bwMode="auto">
          <a:xfrm>
            <a:off x="4707422" y="3915309"/>
            <a:ext cx="18504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6" name="Line 158"/>
          <p:cNvSpPr>
            <a:spLocks noChangeShapeType="1"/>
          </p:cNvSpPr>
          <p:nvPr/>
        </p:nvSpPr>
        <p:spPr bwMode="auto">
          <a:xfrm>
            <a:off x="4707422" y="4488396"/>
            <a:ext cx="18504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7" name="Line 159"/>
          <p:cNvSpPr>
            <a:spLocks noChangeShapeType="1"/>
          </p:cNvSpPr>
          <p:nvPr/>
        </p:nvSpPr>
        <p:spPr bwMode="auto">
          <a:xfrm rot="-5400000">
            <a:off x="4466122" y="3987540"/>
            <a:ext cx="128746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8" name="Line 160"/>
          <p:cNvSpPr>
            <a:spLocks noChangeShapeType="1"/>
          </p:cNvSpPr>
          <p:nvPr/>
        </p:nvSpPr>
        <p:spPr bwMode="auto">
          <a:xfrm rot="-5400000">
            <a:off x="5190155" y="3987540"/>
            <a:ext cx="128746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69" name="Line 161"/>
          <p:cNvSpPr>
            <a:spLocks noChangeShapeType="1"/>
          </p:cNvSpPr>
          <p:nvPr/>
        </p:nvSpPr>
        <p:spPr bwMode="auto">
          <a:xfrm rot="-5400000">
            <a:off x="5914187" y="3987540"/>
            <a:ext cx="128746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70" name="Oval 162"/>
          <p:cNvSpPr>
            <a:spLocks noChangeArrowheads="1"/>
          </p:cNvSpPr>
          <p:nvPr/>
        </p:nvSpPr>
        <p:spPr bwMode="auto">
          <a:xfrm>
            <a:off x="6485686" y="3856572"/>
            <a:ext cx="132425"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1" name="Oval 163"/>
          <p:cNvSpPr>
            <a:spLocks noChangeArrowheads="1"/>
          </p:cNvSpPr>
          <p:nvPr/>
        </p:nvSpPr>
        <p:spPr bwMode="auto">
          <a:xfrm>
            <a:off x="6485686" y="4429660"/>
            <a:ext cx="132425"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2" name="Oval 164"/>
          <p:cNvSpPr>
            <a:spLocks noChangeArrowheads="1"/>
          </p:cNvSpPr>
          <p:nvPr/>
        </p:nvSpPr>
        <p:spPr bwMode="auto">
          <a:xfrm>
            <a:off x="6485686" y="3289835"/>
            <a:ext cx="132425" cy="11588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3" name="Oval 165"/>
          <p:cNvSpPr>
            <a:spLocks noChangeArrowheads="1"/>
          </p:cNvSpPr>
          <p:nvPr/>
        </p:nvSpPr>
        <p:spPr bwMode="auto">
          <a:xfrm>
            <a:off x="5761655" y="4429660"/>
            <a:ext cx="132423"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4" name="Oval 166"/>
          <p:cNvSpPr>
            <a:spLocks noChangeArrowheads="1"/>
          </p:cNvSpPr>
          <p:nvPr/>
        </p:nvSpPr>
        <p:spPr bwMode="auto">
          <a:xfrm>
            <a:off x="5761655" y="3856572"/>
            <a:ext cx="132423"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5" name="Oval 167"/>
          <p:cNvSpPr>
            <a:spLocks noChangeArrowheads="1"/>
          </p:cNvSpPr>
          <p:nvPr/>
        </p:nvSpPr>
        <p:spPr bwMode="auto">
          <a:xfrm>
            <a:off x="5761655" y="3289835"/>
            <a:ext cx="132423" cy="115887"/>
          </a:xfrm>
          <a:prstGeom prst="ellipse">
            <a:avLst/>
          </a:prstGeom>
          <a:solidFill>
            <a:srgbClr val="66FF33"/>
          </a:solidFill>
          <a:ln w="9525">
            <a:solidFill>
              <a:schemeClr val="hlink"/>
            </a:solidFill>
            <a:round/>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64776" name="Oval 168"/>
          <p:cNvSpPr>
            <a:spLocks noChangeArrowheads="1"/>
          </p:cNvSpPr>
          <p:nvPr/>
        </p:nvSpPr>
        <p:spPr bwMode="auto">
          <a:xfrm>
            <a:off x="5037622" y="4429660"/>
            <a:ext cx="132425"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7" name="Oval 169"/>
          <p:cNvSpPr>
            <a:spLocks noChangeArrowheads="1"/>
          </p:cNvSpPr>
          <p:nvPr/>
        </p:nvSpPr>
        <p:spPr bwMode="auto">
          <a:xfrm>
            <a:off x="5037622" y="3856572"/>
            <a:ext cx="132425" cy="11747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8" name="Oval 170"/>
          <p:cNvSpPr>
            <a:spLocks noChangeArrowheads="1"/>
          </p:cNvSpPr>
          <p:nvPr/>
        </p:nvSpPr>
        <p:spPr bwMode="auto">
          <a:xfrm>
            <a:off x="5037622" y="3289835"/>
            <a:ext cx="132425" cy="115887"/>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64779" name="Text Box 171"/>
          <p:cNvSpPr txBox="1">
            <a:spLocks noChangeArrowheads="1"/>
          </p:cNvSpPr>
          <p:nvPr/>
        </p:nvSpPr>
        <p:spPr bwMode="auto">
          <a:xfrm>
            <a:off x="7911199" y="508610"/>
            <a:ext cx="697627" cy="400110"/>
          </a:xfrm>
          <a:prstGeom prst="rect">
            <a:avLst/>
          </a:prstGeom>
          <a:solidFill>
            <a:schemeClr val="bg1"/>
          </a:solidFill>
          <a:ln>
            <a:noFill/>
          </a:ln>
          <a:effectLst/>
        </p:spPr>
        <p:txBody>
          <a:bodyPr wrap="none">
            <a:spAutoFit/>
          </a:bodyPr>
          <a:lstStyle/>
          <a:p>
            <a:r>
              <a:rPr kumimoji="1" lang="zh-CN" altLang="en-US" sz="2000" b="1" dirty="0">
                <a:solidFill>
                  <a:srgbClr val="0000CC"/>
                </a:solidFill>
                <a:latin typeface="+mn-lt"/>
                <a:ea typeface="黑体" panose="02010609060101010101" pitchFamily="2" charset="-122"/>
              </a:rPr>
              <a:t>总线</a:t>
            </a:r>
            <a:endParaRPr kumimoji="1" lang="zh-CN" altLang="en-US" sz="2000" b="1" dirty="0">
              <a:solidFill>
                <a:srgbClr val="0000CC"/>
              </a:solidFill>
              <a:latin typeface="+mn-lt"/>
              <a:ea typeface="黑体" panose="02010609060101010101" pitchFamily="2" charset="-122"/>
            </a:endParaRPr>
          </a:p>
        </p:txBody>
      </p:sp>
      <p:sp>
        <p:nvSpPr>
          <p:cNvPr id="964780" name="Line 172"/>
          <p:cNvSpPr>
            <a:spLocks noChangeShapeType="1"/>
          </p:cNvSpPr>
          <p:nvPr/>
        </p:nvSpPr>
        <p:spPr bwMode="auto">
          <a:xfrm flipV="1">
            <a:off x="7427939" y="772963"/>
            <a:ext cx="506620" cy="13807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81" name="Text Box 173"/>
          <p:cNvSpPr txBox="1">
            <a:spLocks noChangeArrowheads="1"/>
          </p:cNvSpPr>
          <p:nvPr/>
        </p:nvSpPr>
        <p:spPr bwMode="auto">
          <a:xfrm>
            <a:off x="6936604" y="441851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互连网络</a:t>
            </a:r>
            <a:endParaRPr kumimoji="1" lang="zh-CN" altLang="en-US" sz="2000" b="1" dirty="0">
              <a:solidFill>
                <a:srgbClr val="0000CC"/>
              </a:solidFill>
              <a:latin typeface="+mn-lt"/>
              <a:ea typeface="黑体" panose="02010609060101010101" pitchFamily="2" charset="-122"/>
            </a:endParaRPr>
          </a:p>
        </p:txBody>
      </p:sp>
      <p:sp>
        <p:nvSpPr>
          <p:cNvPr id="964782" name="Line 174"/>
          <p:cNvSpPr>
            <a:spLocks noChangeShapeType="1"/>
          </p:cNvSpPr>
          <p:nvPr/>
        </p:nvSpPr>
        <p:spPr bwMode="auto">
          <a:xfrm>
            <a:off x="6420334" y="4091522"/>
            <a:ext cx="818427" cy="3111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83" name="Text Box 175"/>
          <p:cNvSpPr txBox="1">
            <a:spLocks noChangeArrowheads="1"/>
          </p:cNvSpPr>
          <p:nvPr/>
        </p:nvSpPr>
        <p:spPr bwMode="auto">
          <a:xfrm>
            <a:off x="9023904" y="2087379"/>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3</a:t>
            </a:r>
            <a:endParaRPr kumimoji="1" lang="en-US" altLang="zh-CN" sz="2000" b="1" baseline="-25000">
              <a:solidFill>
                <a:srgbClr val="0000CC"/>
              </a:solidFill>
              <a:latin typeface="+mn-lt"/>
              <a:ea typeface="黑体" panose="02010609060101010101" pitchFamily="2" charset="-122"/>
            </a:endParaRPr>
          </a:p>
        </p:txBody>
      </p:sp>
      <p:sp>
        <p:nvSpPr>
          <p:cNvPr id="964784" name="Text Box 176"/>
          <p:cNvSpPr txBox="1">
            <a:spLocks noChangeArrowheads="1"/>
          </p:cNvSpPr>
          <p:nvPr/>
        </p:nvSpPr>
        <p:spPr bwMode="auto">
          <a:xfrm>
            <a:off x="4763016" y="1663552"/>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O</a:t>
            </a:r>
            <a:r>
              <a:rPr kumimoji="1" lang="en-US" altLang="zh-CN" sz="2000" b="1" baseline="-25000">
                <a:solidFill>
                  <a:srgbClr val="0000CC"/>
                </a:solidFill>
                <a:latin typeface="+mn-lt"/>
                <a:ea typeface="黑体" panose="02010609060101010101" pitchFamily="2" charset="-122"/>
              </a:rPr>
              <a:t>3</a:t>
            </a:r>
            <a:endParaRPr kumimoji="1" lang="en-US" altLang="zh-CN" sz="2000" b="1" baseline="-25000">
              <a:solidFill>
                <a:srgbClr val="0000CC"/>
              </a:solidFill>
              <a:latin typeface="+mn-lt"/>
              <a:ea typeface="黑体" panose="02010609060101010101" pitchFamily="2" charset="-122"/>
            </a:endParaRPr>
          </a:p>
        </p:txBody>
      </p:sp>
      <p:sp>
        <p:nvSpPr>
          <p:cNvPr id="964785" name="Freeform 177"/>
          <p:cNvSpPr/>
          <p:nvPr/>
        </p:nvSpPr>
        <p:spPr bwMode="auto">
          <a:xfrm>
            <a:off x="563284" y="836464"/>
            <a:ext cx="4368271" cy="576263"/>
          </a:xfrm>
          <a:custGeom>
            <a:avLst/>
            <a:gdLst>
              <a:gd name="T0" fmla="*/ 0 w 2540"/>
              <a:gd name="T1" fmla="*/ 0 h 363"/>
              <a:gd name="T2" fmla="*/ 1134 w 2540"/>
              <a:gd name="T3" fmla="*/ 0 h 363"/>
              <a:gd name="T4" fmla="*/ 1587 w 2540"/>
              <a:gd name="T5" fmla="*/ 363 h 363"/>
              <a:gd name="T6" fmla="*/ 2540 w 2540"/>
              <a:gd name="T7" fmla="*/ 363 h 363"/>
            </a:gdLst>
            <a:ahLst/>
            <a:cxnLst>
              <a:cxn ang="0">
                <a:pos x="T0" y="T1"/>
              </a:cxn>
              <a:cxn ang="0">
                <a:pos x="T2" y="T3"/>
              </a:cxn>
              <a:cxn ang="0">
                <a:pos x="T4" y="T5"/>
              </a:cxn>
              <a:cxn ang="0">
                <a:pos x="T6" y="T7"/>
              </a:cxn>
            </a:cxnLst>
            <a:rect l="0" t="0" r="r" b="b"/>
            <a:pathLst>
              <a:path w="2540" h="363">
                <a:moveTo>
                  <a:pt x="0" y="0"/>
                </a:moveTo>
                <a:lnTo>
                  <a:pt x="1134" y="0"/>
                </a:lnTo>
                <a:lnTo>
                  <a:pt x="1587" y="363"/>
                </a:lnTo>
                <a:lnTo>
                  <a:pt x="2540"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86" name="Freeform 178"/>
          <p:cNvSpPr/>
          <p:nvPr/>
        </p:nvSpPr>
        <p:spPr bwMode="auto">
          <a:xfrm>
            <a:off x="5721904" y="1260291"/>
            <a:ext cx="3510095" cy="576263"/>
          </a:xfrm>
          <a:custGeom>
            <a:avLst/>
            <a:gdLst>
              <a:gd name="T0" fmla="*/ 0 w 2041"/>
              <a:gd name="T1" fmla="*/ 0 h 363"/>
              <a:gd name="T2" fmla="*/ 998 w 2041"/>
              <a:gd name="T3" fmla="*/ 0 h 363"/>
              <a:gd name="T4" fmla="*/ 998 w 2041"/>
              <a:gd name="T5" fmla="*/ 363 h 363"/>
              <a:gd name="T6" fmla="*/ 2041 w 2041"/>
              <a:gd name="T7" fmla="*/ 363 h 363"/>
            </a:gdLst>
            <a:ahLst/>
            <a:cxnLst>
              <a:cxn ang="0">
                <a:pos x="T0" y="T1"/>
              </a:cxn>
              <a:cxn ang="0">
                <a:pos x="T2" y="T3"/>
              </a:cxn>
              <a:cxn ang="0">
                <a:pos x="T4" y="T5"/>
              </a:cxn>
              <a:cxn ang="0">
                <a:pos x="T6" y="T7"/>
              </a:cxn>
            </a:cxnLst>
            <a:rect l="0" t="0" r="r" b="b"/>
            <a:pathLst>
              <a:path w="2041" h="363">
                <a:moveTo>
                  <a:pt x="0" y="0"/>
                </a:moveTo>
                <a:lnTo>
                  <a:pt x="998" y="0"/>
                </a:lnTo>
                <a:lnTo>
                  <a:pt x="998" y="363"/>
                </a:lnTo>
                <a:lnTo>
                  <a:pt x="2041" y="363"/>
                </a:lnTo>
              </a:path>
            </a:pathLst>
          </a:custGeom>
          <a:noFill/>
          <a:ln w="76200" cmpd="sng">
            <a:solidFill>
              <a:srgbClr val="FF0000">
                <a:alpha val="70000"/>
              </a:srgbClr>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87" name="Line 179"/>
          <p:cNvSpPr>
            <a:spLocks noChangeShapeType="1"/>
          </p:cNvSpPr>
          <p:nvPr/>
        </p:nvSpPr>
        <p:spPr bwMode="auto">
          <a:xfrm>
            <a:off x="2851767" y="3332697"/>
            <a:ext cx="2963201" cy="36513"/>
          </a:xfrm>
          <a:prstGeom prst="line">
            <a:avLst/>
          </a:prstGeom>
          <a:noFill/>
          <a:ln w="76200">
            <a:solidFill>
              <a:srgbClr val="FF0000">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64788" name="Line 180"/>
          <p:cNvSpPr>
            <a:spLocks noChangeShapeType="1"/>
          </p:cNvSpPr>
          <p:nvPr/>
        </p:nvSpPr>
        <p:spPr bwMode="auto">
          <a:xfrm rot="16200000" flipH="1">
            <a:off x="4481734" y="4749673"/>
            <a:ext cx="2735262" cy="37835"/>
          </a:xfrm>
          <a:prstGeom prst="line">
            <a:avLst/>
          </a:prstGeom>
          <a:noFill/>
          <a:ln w="76200">
            <a:solidFill>
              <a:srgbClr val="FF0000">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2" name="矩形 1"/>
          <p:cNvSpPr/>
          <p:nvPr/>
        </p:nvSpPr>
        <p:spPr>
          <a:xfrm>
            <a:off x="2835758" y="6345548"/>
            <a:ext cx="460077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zh-CN" sz="2400" b="1" dirty="0">
                <a:latin typeface="+mn-lt"/>
                <a:ea typeface="黑体" panose="02010609060101010101" pitchFamily="2" charset="-122"/>
              </a:rPr>
              <a:t>三种常用的交换方法</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964761"/>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964785"/>
                                        </p:tgtEl>
                                        <p:attrNameLst>
                                          <p:attrName>style.visibility</p:attrName>
                                        </p:attrNameLst>
                                      </p:cBhvr>
                                      <p:to>
                                        <p:strVal val="visible"/>
                                      </p:to>
                                    </p:set>
                                    <p:animEffect transition="in" filter="wipe(left)">
                                      <p:cBhvr>
                                        <p:cTn id="10" dur="2000"/>
                                        <p:tgtEl>
                                          <p:spTgt spid="964785"/>
                                        </p:tgtEl>
                                      </p:cBhvr>
                                    </p:animEffect>
                                  </p:childTnLst>
                                </p:cTn>
                              </p:par>
                            </p:childTnLst>
                          </p:cTn>
                        </p:par>
                        <p:par>
                          <p:cTn id="11" fill="hold">
                            <p:stCondLst>
                              <p:cond delay="3000"/>
                            </p:stCondLst>
                            <p:childTnLst>
                              <p:par>
                                <p:cTn id="12" presetID="10" presetClass="exit" presetSubtype="0" fill="hold" grpId="1" nodeType="afterEffect">
                                  <p:stCondLst>
                                    <p:cond delay="0"/>
                                  </p:stCondLst>
                                  <p:childTnLst>
                                    <p:animEffect transition="out" filter="fade">
                                      <p:cBhvr>
                                        <p:cTn id="13" dur="2000"/>
                                        <p:tgtEl>
                                          <p:spTgt spid="964785"/>
                                        </p:tgtEl>
                                      </p:cBhvr>
                                    </p:animEffect>
                                    <p:set>
                                      <p:cBhvr>
                                        <p:cTn id="14" dur="1" fill="hold">
                                          <p:stCondLst>
                                            <p:cond delay="1999"/>
                                          </p:stCondLst>
                                        </p:cTn>
                                        <p:tgtEl>
                                          <p:spTgt spid="96478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3000" fill="hold" grpId="0" nodeType="clickEffect">
                                  <p:stCondLst>
                                    <p:cond delay="0"/>
                                  </p:stCondLst>
                                  <p:childTnLst>
                                    <p:anim calcmode="discrete" valueType="str">
                                      <p:cBhvr>
                                        <p:cTn id="18" dur="1000" fill="hold"/>
                                        <p:tgtEl>
                                          <p:spTgt spid="964763"/>
                                        </p:tgtEl>
                                        <p:attrNameLst>
                                          <p:attrName>style.visibility</p:attrName>
                                        </p:attrNameLst>
                                      </p:cBhvr>
                                      <p:tavLst>
                                        <p:tav tm="0">
                                          <p:val>
                                            <p:strVal val="hidden"/>
                                          </p:val>
                                        </p:tav>
                                        <p:tav tm="50000">
                                          <p:val>
                                            <p:strVal val="visible"/>
                                          </p:val>
                                        </p:tav>
                                      </p:tavLst>
                                    </p:anim>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64786"/>
                                        </p:tgtEl>
                                        <p:attrNameLst>
                                          <p:attrName>style.visibility</p:attrName>
                                        </p:attrNameLst>
                                      </p:cBhvr>
                                      <p:to>
                                        <p:strVal val="visible"/>
                                      </p:to>
                                    </p:set>
                                    <p:animEffect transition="in" filter="wipe(left)">
                                      <p:cBhvr>
                                        <p:cTn id="22" dur="2000"/>
                                        <p:tgtEl>
                                          <p:spTgt spid="964786"/>
                                        </p:tgtEl>
                                      </p:cBhvr>
                                    </p:animEffect>
                                  </p:childTnLst>
                                </p:cTn>
                              </p:par>
                            </p:childTnLst>
                          </p:cTn>
                        </p:par>
                        <p:par>
                          <p:cTn id="23" fill="hold">
                            <p:stCondLst>
                              <p:cond delay="3000"/>
                            </p:stCondLst>
                            <p:childTnLst>
                              <p:par>
                                <p:cTn id="24" presetID="10" presetClass="exit" presetSubtype="0" fill="hold" grpId="1" nodeType="afterEffect">
                                  <p:stCondLst>
                                    <p:cond delay="0"/>
                                  </p:stCondLst>
                                  <p:childTnLst>
                                    <p:animEffect transition="out" filter="fade">
                                      <p:cBhvr>
                                        <p:cTn id="25" dur="2000"/>
                                        <p:tgtEl>
                                          <p:spTgt spid="964786"/>
                                        </p:tgtEl>
                                      </p:cBhvr>
                                    </p:animEffect>
                                    <p:set>
                                      <p:cBhvr>
                                        <p:cTn id="26" dur="1" fill="hold">
                                          <p:stCondLst>
                                            <p:cond delay="1999"/>
                                          </p:stCondLst>
                                        </p:cTn>
                                        <p:tgtEl>
                                          <p:spTgt spid="96478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5" presetClass="emph" presetSubtype="0" repeatCount="3000" fill="hold" grpId="0" nodeType="clickEffect">
                                  <p:stCondLst>
                                    <p:cond delay="0"/>
                                  </p:stCondLst>
                                  <p:childTnLst>
                                    <p:anim calcmode="discrete" valueType="str">
                                      <p:cBhvr>
                                        <p:cTn id="30" dur="1000" fill="hold"/>
                                        <p:tgtEl>
                                          <p:spTgt spid="964762"/>
                                        </p:tgtEl>
                                        <p:attrNameLst>
                                          <p:attrName>style.visibility</p:attrName>
                                        </p:attrNameLst>
                                      </p:cBhvr>
                                      <p:tavLst>
                                        <p:tav tm="0">
                                          <p:val>
                                            <p:strVal val="hidden"/>
                                          </p:val>
                                        </p:tav>
                                        <p:tav tm="50000">
                                          <p:val>
                                            <p:strVal val="visible"/>
                                          </p:val>
                                        </p:tav>
                                      </p:tavLst>
                                    </p:anim>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964787"/>
                                        </p:tgtEl>
                                        <p:attrNameLst>
                                          <p:attrName>style.visibility</p:attrName>
                                        </p:attrNameLst>
                                      </p:cBhvr>
                                      <p:to>
                                        <p:strVal val="visible"/>
                                      </p:to>
                                    </p:set>
                                    <p:animEffect transition="in" filter="wipe(left)">
                                      <p:cBhvr>
                                        <p:cTn id="34" dur="2000"/>
                                        <p:tgtEl>
                                          <p:spTgt spid="964787"/>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964788"/>
                                        </p:tgtEl>
                                        <p:attrNameLst>
                                          <p:attrName>style.visibility</p:attrName>
                                        </p:attrNameLst>
                                      </p:cBhvr>
                                      <p:to>
                                        <p:strVal val="visible"/>
                                      </p:to>
                                    </p:set>
                                    <p:animEffect transition="in" filter="wipe(up)">
                                      <p:cBhvr>
                                        <p:cTn id="38" dur="2000"/>
                                        <p:tgtEl>
                                          <p:spTgt spid="964788"/>
                                        </p:tgtEl>
                                      </p:cBhvr>
                                    </p:animEffect>
                                  </p:childTnLst>
                                </p:cTn>
                              </p:par>
                            </p:childTnLst>
                          </p:cTn>
                        </p:par>
                        <p:par>
                          <p:cTn id="39" fill="hold">
                            <p:stCondLst>
                              <p:cond delay="5000"/>
                            </p:stCondLst>
                            <p:childTnLst>
                              <p:par>
                                <p:cTn id="40" presetID="10" presetClass="exit" presetSubtype="0" fill="hold" grpId="1" nodeType="afterEffect">
                                  <p:stCondLst>
                                    <p:cond delay="0"/>
                                  </p:stCondLst>
                                  <p:childTnLst>
                                    <p:animEffect transition="out" filter="fade">
                                      <p:cBhvr>
                                        <p:cTn id="41" dur="2000"/>
                                        <p:tgtEl>
                                          <p:spTgt spid="964787"/>
                                        </p:tgtEl>
                                      </p:cBhvr>
                                    </p:animEffect>
                                    <p:set>
                                      <p:cBhvr>
                                        <p:cTn id="42" dur="1" fill="hold">
                                          <p:stCondLst>
                                            <p:cond delay="1999"/>
                                          </p:stCondLst>
                                        </p:cTn>
                                        <p:tgtEl>
                                          <p:spTgt spid="96478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964788"/>
                                        </p:tgtEl>
                                      </p:cBhvr>
                                    </p:animEffect>
                                    <p:set>
                                      <p:cBhvr>
                                        <p:cTn id="45" dur="1" fill="hold">
                                          <p:stCondLst>
                                            <p:cond delay="1999"/>
                                          </p:stCondLst>
                                        </p:cTn>
                                        <p:tgtEl>
                                          <p:spTgt spid="9647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761" grpId="0"/>
      <p:bldP spid="964762" grpId="0" bldLvl="0" animBg="1"/>
      <p:bldP spid="964763" grpId="0"/>
      <p:bldP spid="964785" grpId="0" animBg="1"/>
      <p:bldP spid="964785" grpId="1" animBg="1"/>
      <p:bldP spid="964786" grpId="0" animBg="1"/>
      <p:bldP spid="964786" grpId="1" animBg="1"/>
      <p:bldP spid="964787" grpId="0" animBg="1"/>
      <p:bldP spid="964787" grpId="1" animBg="1"/>
      <p:bldP spid="964788" grpId="0" animBg="1"/>
      <p:bldP spid="9647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4.4ICMP</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noFill/>
                  <a:latin typeface="Times New Roman" panose="02020603050405020304" pitchFamily="18" charset="0"/>
                  <a:ea typeface="造字工房言宋体" charset="-122"/>
                  <a:cs typeface="Times New Roman" panose="02020603050405020304" pitchFamily="18" charset="0"/>
                  <a:sym typeface="+mn-ea"/>
                </a:rPr>
                <a:t>4.5 </a:t>
              </a:r>
              <a:r>
                <a:rPr lang="zh-CN" altLang="en-US" sz="2400" b="1">
                  <a:noFill/>
                  <a:latin typeface="Times New Roman" panose="02020603050405020304" pitchFamily="18" charset="0"/>
                  <a:ea typeface="造字工房言宋体" charset="-122"/>
                  <a:cs typeface="Times New Roman" panose="02020603050405020304" pitchFamily="18" charset="0"/>
                  <a:sym typeface="+mn-ea"/>
                </a:rPr>
                <a:t>划分子网</a:t>
              </a:r>
              <a:endParaRPr lang="zh-CN" altLang="en-US" sz="2400" b="1">
                <a:no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4.6</a:t>
            </a:r>
            <a:r>
              <a:rPr lang="zh-CN" altLang="zh-CN" sz="2400" b="1">
                <a:solidFill>
                  <a:schemeClr val="bg1"/>
                </a:solidFill>
                <a:latin typeface="造字工房言宋体" charset="-122"/>
                <a:ea typeface="造字工房言宋体" charset="-122"/>
                <a:cs typeface="造字工房言宋体" charset="-122"/>
                <a:sym typeface="+mn-ea"/>
              </a:rPr>
              <a:t> 构造超网</a:t>
            </a:r>
            <a:endParaRPr lang="zh-CN" altLang="zh-CN" sz="2400" b="1">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造字工房言宋体" charset="-122"/>
                <a:ea typeface="造字工房言宋体" charset="-122"/>
                <a:cs typeface="造字工房言宋体" charset="-122"/>
                <a:sym typeface="+mn-ea"/>
              </a:rPr>
              <a:t>4.7 </a:t>
            </a:r>
            <a:r>
              <a:rPr lang="zh-CN" altLang="en-US" sz="2400" b="1">
                <a:solidFill>
                  <a:schemeClr val="accent4"/>
                </a:solidFill>
                <a:latin typeface="造字工房言宋体" charset="-122"/>
                <a:ea typeface="造字工房言宋体" charset="-122"/>
                <a:cs typeface="造字工房言宋体" charset="-122"/>
                <a:sym typeface="+mn-ea"/>
              </a:rPr>
              <a:t>路由器</a:t>
            </a:r>
            <a:endParaRPr lang="zh-CN" altLang="en-US" sz="2400" b="1">
              <a:solidFill>
                <a:schemeClr val="accent4"/>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chemeClr val="accent2">
              <a:lumMod val="60000"/>
              <a:lumOff val="40000"/>
            </a:schemeClr>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路由器的构成</a:t>
            </a:r>
            <a:endParaRPr lang="zh-CN" altLang="en-US" dirty="0"/>
          </a:p>
        </p:txBody>
      </p:sp>
      <p:sp>
        <p:nvSpPr>
          <p:cNvPr id="3" name="内容占位符 2"/>
          <p:cNvSpPr>
            <a:spLocks noGrp="1"/>
          </p:cNvSpPr>
          <p:nvPr>
            <p:ph idx="1"/>
          </p:nvPr>
        </p:nvSpPr>
        <p:spPr/>
        <p:txBody>
          <a:bodyPr/>
          <a:lstStyle/>
          <a:p>
            <a:r>
              <a:rPr lang="zh-CN" altLang="en-US" dirty="0"/>
              <a:t>路由器是一种典型的网络层设备。</a:t>
            </a:r>
            <a:endParaRPr lang="en-US" altLang="zh-CN" dirty="0"/>
          </a:p>
          <a:p>
            <a:r>
              <a:rPr lang="zh-CN" altLang="en-US" dirty="0"/>
              <a:t>路由器是互联网中的关键设备。</a:t>
            </a:r>
            <a:endParaRPr lang="en-US" altLang="zh-CN" dirty="0"/>
          </a:p>
          <a:p>
            <a:r>
              <a:rPr lang="zh-CN" altLang="en-US" dirty="0">
                <a:solidFill>
                  <a:srgbClr val="FF0000"/>
                </a:solidFill>
              </a:rPr>
              <a:t>路由器的主要作用是：</a:t>
            </a:r>
            <a:endParaRPr lang="en-US" altLang="zh-CN" dirty="0">
              <a:solidFill>
                <a:srgbClr val="FF0000"/>
              </a:solidFill>
            </a:endParaRPr>
          </a:p>
          <a:p>
            <a:pPr lvl="1"/>
            <a:r>
              <a:rPr lang="zh-CN" altLang="en-US" dirty="0"/>
              <a:t>连通不同的网络。</a:t>
            </a:r>
            <a:endParaRPr lang="en-US" altLang="zh-CN" dirty="0"/>
          </a:p>
          <a:p>
            <a:pPr lvl="1"/>
            <a:r>
              <a:rPr lang="zh-CN" altLang="en-US" dirty="0"/>
              <a:t>选择信息传送的线路。选择通畅快捷的近路，能大大提高通信速度，减轻网络系统通信负荷，节约网络系统资源，提高网络系统畅通率，从而让网络系统发挥出更大的效益来。</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pPr>
              <a:spcAft>
                <a:spcPct val="15000"/>
              </a:spcAft>
            </a:pPr>
            <a:r>
              <a:rPr lang="en-US" altLang="zh-CN" dirty="0"/>
              <a:t> </a:t>
            </a:r>
            <a:r>
              <a:rPr lang="zh-CN" altLang="en-US" dirty="0"/>
              <a:t>路由器的结构</a:t>
            </a:r>
            <a:endParaRPr lang="zh-CN" altLang="en-US" dirty="0"/>
          </a:p>
        </p:txBody>
      </p:sp>
      <p:sp>
        <p:nvSpPr>
          <p:cNvPr id="950275" name="Rectangle 3"/>
          <p:cNvSpPr>
            <a:spLocks noGrp="1" noChangeArrowheads="1"/>
          </p:cNvSpPr>
          <p:nvPr>
            <p:ph idx="1"/>
          </p:nvPr>
        </p:nvSpPr>
        <p:spPr/>
        <p:txBody>
          <a:bodyPr/>
          <a:lstStyle/>
          <a:p>
            <a:pPr algn="just"/>
            <a:r>
              <a:rPr lang="zh-CN" altLang="en-US" dirty="0"/>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endParaRPr lang="zh-CN" altLang="en-US" dirty="0"/>
          </a:p>
          <a:p>
            <a:pPr algn="just"/>
            <a:r>
              <a:rPr lang="zh-CN" altLang="en-US" dirty="0"/>
              <a:t>下一跳路由器也按照这种方法处理分组，直到该分组到达终点为止。 </a:t>
            </a:r>
            <a:endParaRPr lang="en-US" altLang="zh-CN" dirty="0"/>
          </a:p>
          <a:p>
            <a:pPr algn="just"/>
            <a:r>
              <a:rPr lang="zh-CN" altLang="zh-CN" dirty="0"/>
              <a:t>路由器的转发分组正是网络层的主要工作</a:t>
            </a:r>
            <a:r>
              <a:rPr lang="zh-CN" altLang="en-US" dirty="0"/>
              <a:t>。</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0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0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pPr algn="ctr"/>
            <a:r>
              <a:rPr lang="zh-CN" altLang="en-US" dirty="0"/>
              <a:t>典型的路由器的结构 </a:t>
            </a:r>
            <a:endParaRPr lang="zh-CN" altLang="en-US" dirty="0"/>
          </a:p>
        </p:txBody>
      </p:sp>
      <p:sp>
        <p:nvSpPr>
          <p:cNvPr id="2" name="内容占位符 1"/>
          <p:cNvSpPr>
            <a:spLocks noGrp="1"/>
          </p:cNvSpPr>
          <p:nvPr>
            <p:ph idx="1"/>
          </p:nvPr>
        </p:nvSpPr>
        <p:spPr/>
        <p:txBody>
          <a:bodyPr/>
          <a:lstStyle/>
          <a:p>
            <a:endParaRPr lang="zh-CN" altLang="en-US"/>
          </a:p>
        </p:txBody>
      </p:sp>
      <p:sp>
        <p:nvSpPr>
          <p:cNvPr id="954428" name="Rectangle 60"/>
          <p:cNvSpPr>
            <a:spLocks noChangeArrowheads="1"/>
          </p:cNvSpPr>
          <p:nvPr/>
        </p:nvSpPr>
        <p:spPr bwMode="auto">
          <a:xfrm>
            <a:off x="344488" y="3096667"/>
            <a:ext cx="8712968" cy="3068637"/>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954371" name="Rectangle 3"/>
          <p:cNvSpPr>
            <a:spLocks noChangeArrowheads="1"/>
          </p:cNvSpPr>
          <p:nvPr/>
        </p:nvSpPr>
        <p:spPr bwMode="auto">
          <a:xfrm>
            <a:off x="3445273" y="1212304"/>
            <a:ext cx="2598605" cy="1597025"/>
          </a:xfrm>
          <a:prstGeom prst="rect">
            <a:avLst/>
          </a:prstGeom>
          <a:solidFill>
            <a:srgbClr val="FFFF66"/>
          </a:solidFill>
          <a:ln w="12700">
            <a:solidFill>
              <a:schemeClr val="tx1"/>
            </a:solidFill>
            <a:miter lim="800000"/>
          </a:ln>
          <a:effectLst>
            <a:outerShdw dist="53882" dir="2700000" algn="ctr" rotWithShape="0">
              <a:schemeClr val="bg2"/>
            </a:outerShdw>
          </a:effectLst>
        </p:spPr>
        <p:txBody>
          <a:bodyPr wrap="none" anchor="ctr"/>
          <a:lstStyle/>
          <a:p>
            <a:pPr algn="ctr"/>
            <a:endParaRPr kumimoji="1" lang="zh-CN" altLang="zh-CN" sz="2000" b="1">
              <a:solidFill>
                <a:srgbClr val="0000CC"/>
              </a:solidFill>
              <a:latin typeface="+mn-lt"/>
              <a:ea typeface="黑体" panose="02010609060101010101" pitchFamily="2" charset="-122"/>
            </a:endParaRPr>
          </a:p>
        </p:txBody>
      </p:sp>
      <p:sp>
        <p:nvSpPr>
          <p:cNvPr id="954373" name="Line 5"/>
          <p:cNvSpPr>
            <a:spLocks noChangeShapeType="1"/>
          </p:cNvSpPr>
          <p:nvPr/>
        </p:nvSpPr>
        <p:spPr bwMode="auto">
          <a:xfrm>
            <a:off x="9515389" y="1151979"/>
            <a:ext cx="0" cy="19542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74" name="Text Box 6"/>
          <p:cNvSpPr txBox="1">
            <a:spLocks noChangeArrowheads="1"/>
          </p:cNvSpPr>
          <p:nvPr/>
        </p:nvSpPr>
        <p:spPr bwMode="auto">
          <a:xfrm>
            <a:off x="8882952" y="1879053"/>
            <a:ext cx="800219" cy="7571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anose="02010609060101010101" pitchFamily="2" charset="-122"/>
              </a:rPr>
              <a:t>路由</a:t>
            </a:r>
            <a:endParaRPr kumimoji="1" lang="zh-CN" altLang="en-US" sz="2400" b="1">
              <a:solidFill>
                <a:srgbClr val="0000CC"/>
              </a:solidFill>
              <a:latin typeface="+mn-lt"/>
              <a:ea typeface="黑体" panose="02010609060101010101" pitchFamily="2" charset="-122"/>
            </a:endParaRPr>
          </a:p>
          <a:p>
            <a:pPr>
              <a:lnSpc>
                <a:spcPct val="90000"/>
              </a:lnSpc>
            </a:pPr>
            <a:r>
              <a:rPr kumimoji="1" lang="zh-CN" altLang="en-US" sz="2400" b="1">
                <a:solidFill>
                  <a:srgbClr val="0000CC"/>
                </a:solidFill>
                <a:latin typeface="+mn-lt"/>
                <a:ea typeface="黑体" panose="02010609060101010101" pitchFamily="2" charset="-122"/>
              </a:rPr>
              <a:t>选择</a:t>
            </a:r>
            <a:endParaRPr kumimoji="1" lang="zh-CN" altLang="en-US" sz="2400" b="1">
              <a:solidFill>
                <a:srgbClr val="0000CC"/>
              </a:solidFill>
              <a:latin typeface="+mn-lt"/>
              <a:ea typeface="黑体" panose="02010609060101010101" pitchFamily="2" charset="-122"/>
            </a:endParaRPr>
          </a:p>
        </p:txBody>
      </p:sp>
      <p:sp>
        <p:nvSpPr>
          <p:cNvPr id="954375" name="Text Box 7"/>
          <p:cNvSpPr txBox="1">
            <a:spLocks noChangeArrowheads="1"/>
          </p:cNvSpPr>
          <p:nvPr/>
        </p:nvSpPr>
        <p:spPr bwMode="auto">
          <a:xfrm>
            <a:off x="3503746" y="1161503"/>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路由选择处理机</a:t>
            </a:r>
            <a:endParaRPr kumimoji="1" lang="zh-CN" altLang="en-US" sz="2400" b="1">
              <a:solidFill>
                <a:srgbClr val="0000CC"/>
              </a:solidFill>
              <a:latin typeface="+mn-lt"/>
              <a:ea typeface="黑体" panose="02010609060101010101" pitchFamily="2" charset="-122"/>
            </a:endParaRPr>
          </a:p>
        </p:txBody>
      </p:sp>
      <p:sp>
        <p:nvSpPr>
          <p:cNvPr id="954376" name="Line 8"/>
          <p:cNvSpPr>
            <a:spLocks noChangeShapeType="1"/>
          </p:cNvSpPr>
          <p:nvPr/>
        </p:nvSpPr>
        <p:spPr bwMode="auto">
          <a:xfrm>
            <a:off x="4743715" y="1979067"/>
            <a:ext cx="0" cy="2365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77" name="Rectangle 9"/>
          <p:cNvSpPr>
            <a:spLocks noChangeArrowheads="1"/>
          </p:cNvSpPr>
          <p:nvPr/>
        </p:nvSpPr>
        <p:spPr bwMode="auto">
          <a:xfrm>
            <a:off x="3821907" y="1685379"/>
            <a:ext cx="1843617" cy="390525"/>
          </a:xfrm>
          <a:prstGeom prst="rect">
            <a:avLst/>
          </a:prstGeom>
          <a:solidFill>
            <a:srgbClr val="FFCC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路由选择协议</a:t>
            </a:r>
            <a:endParaRPr kumimoji="1" lang="zh-CN" altLang="en-US" sz="2000" b="1">
              <a:solidFill>
                <a:srgbClr val="0000CC"/>
              </a:solidFill>
              <a:latin typeface="+mn-lt"/>
              <a:ea typeface="黑体" panose="02010609060101010101" pitchFamily="2" charset="-122"/>
            </a:endParaRPr>
          </a:p>
        </p:txBody>
      </p:sp>
      <p:sp>
        <p:nvSpPr>
          <p:cNvPr id="954378" name="Rectangle 10"/>
          <p:cNvSpPr>
            <a:spLocks noChangeArrowheads="1"/>
          </p:cNvSpPr>
          <p:nvPr/>
        </p:nvSpPr>
        <p:spPr bwMode="auto">
          <a:xfrm>
            <a:off x="4115992" y="2218778"/>
            <a:ext cx="1257167" cy="412750"/>
          </a:xfrm>
          <a:prstGeom prst="rect">
            <a:avLst/>
          </a:prstGeom>
          <a:solidFill>
            <a:srgbClr val="99FF33"/>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路由表</a:t>
            </a:r>
            <a:endParaRPr kumimoji="1" lang="zh-CN" altLang="en-US" sz="2000" b="1">
              <a:solidFill>
                <a:srgbClr val="0000CC"/>
              </a:solidFill>
              <a:latin typeface="+mn-lt"/>
              <a:ea typeface="黑体" panose="02010609060101010101" pitchFamily="2" charset="-122"/>
            </a:endParaRPr>
          </a:p>
        </p:txBody>
      </p:sp>
      <p:sp>
        <p:nvSpPr>
          <p:cNvPr id="954379" name="Rectangle 11"/>
          <p:cNvSpPr>
            <a:spLocks noChangeArrowheads="1"/>
          </p:cNvSpPr>
          <p:nvPr/>
        </p:nvSpPr>
        <p:spPr bwMode="auto">
          <a:xfrm>
            <a:off x="762399" y="3529906"/>
            <a:ext cx="2514335" cy="725487"/>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380" name="Rectangle 12"/>
          <p:cNvSpPr>
            <a:spLocks noChangeArrowheads="1"/>
          </p:cNvSpPr>
          <p:nvPr/>
        </p:nvSpPr>
        <p:spPr bwMode="auto">
          <a:xfrm>
            <a:off x="2606015" y="3693417"/>
            <a:ext cx="505619" cy="395288"/>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sp>
        <p:nvSpPr>
          <p:cNvPr id="954381" name="Line 13"/>
          <p:cNvSpPr>
            <a:spLocks noChangeShapeType="1"/>
          </p:cNvSpPr>
          <p:nvPr/>
        </p:nvSpPr>
        <p:spPr bwMode="auto">
          <a:xfrm flipV="1">
            <a:off x="597298" y="3891855"/>
            <a:ext cx="38523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82" name="Line 14"/>
          <p:cNvSpPr>
            <a:spLocks noChangeShapeType="1"/>
          </p:cNvSpPr>
          <p:nvPr/>
        </p:nvSpPr>
        <p:spPr bwMode="auto">
          <a:xfrm>
            <a:off x="1433117" y="3891855"/>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83" name="Line 15"/>
          <p:cNvSpPr>
            <a:spLocks noChangeShapeType="1"/>
          </p:cNvSpPr>
          <p:nvPr/>
        </p:nvSpPr>
        <p:spPr bwMode="auto">
          <a:xfrm>
            <a:off x="2272375" y="3891855"/>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84" name="Line 16"/>
          <p:cNvSpPr>
            <a:spLocks noChangeShapeType="1"/>
          </p:cNvSpPr>
          <p:nvPr/>
        </p:nvSpPr>
        <p:spPr bwMode="auto">
          <a:xfrm>
            <a:off x="3111634" y="3891855"/>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85" name="Text Box 17"/>
          <p:cNvSpPr txBox="1">
            <a:spLocks noChangeArrowheads="1"/>
          </p:cNvSpPr>
          <p:nvPr/>
        </p:nvSpPr>
        <p:spPr bwMode="auto">
          <a:xfrm>
            <a:off x="1433116" y="314096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输入端口</a:t>
            </a:r>
            <a:endParaRPr kumimoji="1" lang="zh-CN" altLang="en-US" sz="2000" b="1">
              <a:solidFill>
                <a:srgbClr val="0000CC"/>
              </a:solidFill>
              <a:latin typeface="+mn-lt"/>
              <a:ea typeface="黑体" panose="02010609060101010101" pitchFamily="2" charset="-122"/>
            </a:endParaRPr>
          </a:p>
        </p:txBody>
      </p:sp>
      <p:sp>
        <p:nvSpPr>
          <p:cNvPr id="954386" name="Rectangle 18"/>
          <p:cNvSpPr>
            <a:spLocks noChangeArrowheads="1"/>
          </p:cNvSpPr>
          <p:nvPr/>
        </p:nvSpPr>
        <p:spPr bwMode="auto">
          <a:xfrm>
            <a:off x="762399" y="5103117"/>
            <a:ext cx="2514335" cy="725488"/>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387" name="Rectangle 19"/>
          <p:cNvSpPr>
            <a:spLocks noChangeArrowheads="1"/>
          </p:cNvSpPr>
          <p:nvPr/>
        </p:nvSpPr>
        <p:spPr bwMode="auto">
          <a:xfrm>
            <a:off x="2606015" y="5266631"/>
            <a:ext cx="505619" cy="39687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sp>
        <p:nvSpPr>
          <p:cNvPr id="954388" name="Line 20"/>
          <p:cNvSpPr>
            <a:spLocks noChangeShapeType="1"/>
          </p:cNvSpPr>
          <p:nvPr/>
        </p:nvSpPr>
        <p:spPr bwMode="auto">
          <a:xfrm flipV="1">
            <a:off x="597298" y="5465067"/>
            <a:ext cx="38523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89" name="Line 21"/>
          <p:cNvSpPr>
            <a:spLocks noChangeShapeType="1"/>
          </p:cNvSpPr>
          <p:nvPr/>
        </p:nvSpPr>
        <p:spPr bwMode="auto">
          <a:xfrm>
            <a:off x="1433117" y="5465067"/>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0" name="Line 22"/>
          <p:cNvSpPr>
            <a:spLocks noChangeShapeType="1"/>
          </p:cNvSpPr>
          <p:nvPr/>
        </p:nvSpPr>
        <p:spPr bwMode="auto">
          <a:xfrm>
            <a:off x="2272375" y="5465067"/>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1" name="Line 23"/>
          <p:cNvSpPr>
            <a:spLocks noChangeShapeType="1"/>
          </p:cNvSpPr>
          <p:nvPr/>
        </p:nvSpPr>
        <p:spPr bwMode="auto">
          <a:xfrm>
            <a:off x="3111634" y="5465067"/>
            <a:ext cx="33364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2" name="Rectangle 24"/>
          <p:cNvSpPr>
            <a:spLocks noChangeArrowheads="1"/>
          </p:cNvSpPr>
          <p:nvPr/>
        </p:nvSpPr>
        <p:spPr bwMode="auto">
          <a:xfrm>
            <a:off x="3445273" y="3529905"/>
            <a:ext cx="2598605" cy="2311400"/>
          </a:xfrm>
          <a:prstGeom prst="rect">
            <a:avLst/>
          </a:prstGeom>
          <a:solidFill>
            <a:srgbClr val="66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393" name="Rectangle 25"/>
          <p:cNvSpPr>
            <a:spLocks noChangeArrowheads="1"/>
          </p:cNvSpPr>
          <p:nvPr/>
        </p:nvSpPr>
        <p:spPr bwMode="auto">
          <a:xfrm flipH="1">
            <a:off x="6212417" y="3529906"/>
            <a:ext cx="2510896" cy="725487"/>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394" name="Line 26"/>
          <p:cNvSpPr>
            <a:spLocks noChangeShapeType="1"/>
          </p:cNvSpPr>
          <p:nvPr/>
        </p:nvSpPr>
        <p:spPr bwMode="auto">
          <a:xfrm flipV="1">
            <a:off x="8546175" y="3891855"/>
            <a:ext cx="345678"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5" name="Line 27"/>
          <p:cNvSpPr>
            <a:spLocks noChangeShapeType="1"/>
          </p:cNvSpPr>
          <p:nvPr/>
        </p:nvSpPr>
        <p:spPr bwMode="auto">
          <a:xfrm rot="10800000" flipH="1">
            <a:off x="7718955" y="3891855"/>
            <a:ext cx="33536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6" name="Line 28"/>
          <p:cNvSpPr>
            <a:spLocks noChangeShapeType="1"/>
          </p:cNvSpPr>
          <p:nvPr/>
        </p:nvSpPr>
        <p:spPr bwMode="auto">
          <a:xfrm>
            <a:off x="6879696" y="3891855"/>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7" name="Line 29"/>
          <p:cNvSpPr>
            <a:spLocks noChangeShapeType="1"/>
          </p:cNvSpPr>
          <p:nvPr/>
        </p:nvSpPr>
        <p:spPr bwMode="auto">
          <a:xfrm>
            <a:off x="6043878" y="3891855"/>
            <a:ext cx="40071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398" name="Rectangle 30"/>
          <p:cNvSpPr>
            <a:spLocks noChangeArrowheads="1"/>
          </p:cNvSpPr>
          <p:nvPr/>
        </p:nvSpPr>
        <p:spPr bwMode="auto">
          <a:xfrm flipH="1">
            <a:off x="6212417" y="5103117"/>
            <a:ext cx="2510896" cy="725488"/>
          </a:xfrm>
          <a:prstGeom prst="rect">
            <a:avLst/>
          </a:prstGeom>
          <a:solidFill>
            <a:srgbClr val="66FFFF"/>
          </a:solidFill>
          <a:ln w="38100" cmpd="dbl">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399" name="Line 31"/>
          <p:cNvSpPr>
            <a:spLocks noChangeShapeType="1"/>
          </p:cNvSpPr>
          <p:nvPr/>
        </p:nvSpPr>
        <p:spPr bwMode="auto">
          <a:xfrm flipV="1">
            <a:off x="8546175" y="5465067"/>
            <a:ext cx="345678"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0" name="Line 32"/>
          <p:cNvSpPr>
            <a:spLocks noChangeShapeType="1"/>
          </p:cNvSpPr>
          <p:nvPr/>
        </p:nvSpPr>
        <p:spPr bwMode="auto">
          <a:xfrm>
            <a:off x="7718955" y="5465067"/>
            <a:ext cx="33536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1" name="Line 33"/>
          <p:cNvSpPr>
            <a:spLocks noChangeShapeType="1"/>
          </p:cNvSpPr>
          <p:nvPr/>
        </p:nvSpPr>
        <p:spPr bwMode="auto">
          <a:xfrm>
            <a:off x="6879696" y="5465067"/>
            <a:ext cx="337079"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2" name="Line 34"/>
          <p:cNvSpPr>
            <a:spLocks noChangeShapeType="1"/>
          </p:cNvSpPr>
          <p:nvPr/>
        </p:nvSpPr>
        <p:spPr bwMode="auto">
          <a:xfrm flipV="1">
            <a:off x="6043877" y="5465067"/>
            <a:ext cx="386954"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3" name="Text Box 35"/>
          <p:cNvSpPr txBox="1">
            <a:spLocks noChangeArrowheads="1"/>
          </p:cNvSpPr>
          <p:nvPr/>
        </p:nvSpPr>
        <p:spPr bwMode="auto">
          <a:xfrm>
            <a:off x="3971529" y="526504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交换结构</a:t>
            </a:r>
            <a:endParaRPr kumimoji="1" lang="zh-CN" altLang="en-US" sz="2400" b="1">
              <a:solidFill>
                <a:srgbClr val="0000CC"/>
              </a:solidFill>
              <a:latin typeface="+mn-lt"/>
              <a:ea typeface="黑体" panose="02010609060101010101" pitchFamily="2" charset="-122"/>
            </a:endParaRPr>
          </a:p>
        </p:txBody>
      </p:sp>
      <p:sp>
        <p:nvSpPr>
          <p:cNvPr id="954404" name="Text Box 36"/>
          <p:cNvSpPr txBox="1">
            <a:spLocks noChangeArrowheads="1"/>
          </p:cNvSpPr>
          <p:nvPr/>
        </p:nvSpPr>
        <p:spPr bwMode="auto">
          <a:xfrm>
            <a:off x="1433116" y="466020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输入端口</a:t>
            </a:r>
            <a:endParaRPr kumimoji="1" lang="zh-CN" altLang="en-US" sz="2000" b="1">
              <a:solidFill>
                <a:srgbClr val="0000CC"/>
              </a:solidFill>
              <a:latin typeface="+mn-lt"/>
              <a:ea typeface="黑体" panose="02010609060101010101" pitchFamily="2" charset="-122"/>
            </a:endParaRPr>
          </a:p>
        </p:txBody>
      </p:sp>
      <p:sp>
        <p:nvSpPr>
          <p:cNvPr id="954405" name="Text Box 37"/>
          <p:cNvSpPr txBox="1">
            <a:spLocks noChangeArrowheads="1"/>
          </p:cNvSpPr>
          <p:nvPr/>
        </p:nvSpPr>
        <p:spPr bwMode="auto">
          <a:xfrm>
            <a:off x="6879696" y="314096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输出端口</a:t>
            </a:r>
            <a:endParaRPr kumimoji="1" lang="zh-CN" altLang="en-US" sz="2000" b="1">
              <a:solidFill>
                <a:srgbClr val="0000CC"/>
              </a:solidFill>
              <a:latin typeface="+mn-lt"/>
              <a:ea typeface="黑体" panose="02010609060101010101" pitchFamily="2" charset="-122"/>
            </a:endParaRPr>
          </a:p>
        </p:txBody>
      </p:sp>
      <p:sp>
        <p:nvSpPr>
          <p:cNvPr id="954406" name="Line 38"/>
          <p:cNvSpPr>
            <a:spLocks noChangeShapeType="1"/>
          </p:cNvSpPr>
          <p:nvPr/>
        </p:nvSpPr>
        <p:spPr bwMode="auto">
          <a:xfrm>
            <a:off x="344489" y="3118891"/>
            <a:ext cx="9553443" cy="0"/>
          </a:xfrm>
          <a:prstGeom prst="line">
            <a:avLst/>
          </a:prstGeom>
          <a:noFill/>
          <a:ln w="28575">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7" name="Line 39"/>
          <p:cNvSpPr>
            <a:spLocks noChangeShapeType="1"/>
          </p:cNvSpPr>
          <p:nvPr/>
        </p:nvSpPr>
        <p:spPr bwMode="auto">
          <a:xfrm>
            <a:off x="9515389" y="3118891"/>
            <a:ext cx="0" cy="26416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08" name="Text Box 40"/>
          <p:cNvSpPr txBox="1">
            <a:spLocks noChangeArrowheads="1"/>
          </p:cNvSpPr>
          <p:nvPr/>
        </p:nvSpPr>
        <p:spPr bwMode="auto">
          <a:xfrm>
            <a:off x="9049325" y="4326978"/>
            <a:ext cx="800219" cy="7571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400" b="1">
                <a:solidFill>
                  <a:srgbClr val="0000CC"/>
                </a:solidFill>
                <a:latin typeface="+mn-lt"/>
                <a:ea typeface="黑体" panose="02010609060101010101" pitchFamily="2" charset="-122"/>
              </a:rPr>
              <a:t>分组</a:t>
            </a:r>
            <a:endParaRPr kumimoji="1" lang="zh-CN" altLang="en-US" sz="2400" b="1">
              <a:solidFill>
                <a:srgbClr val="0000CC"/>
              </a:solidFill>
              <a:latin typeface="+mn-lt"/>
              <a:ea typeface="黑体" panose="02010609060101010101" pitchFamily="2" charset="-122"/>
            </a:endParaRPr>
          </a:p>
          <a:p>
            <a:pPr>
              <a:lnSpc>
                <a:spcPct val="90000"/>
              </a:lnSpc>
            </a:pPr>
            <a:r>
              <a:rPr kumimoji="1" lang="zh-CN" altLang="en-US" sz="2400" b="1">
                <a:solidFill>
                  <a:srgbClr val="0000CC"/>
                </a:solidFill>
                <a:latin typeface="+mn-lt"/>
                <a:ea typeface="黑体" panose="02010609060101010101" pitchFamily="2" charset="-122"/>
              </a:rPr>
              <a:t>转发</a:t>
            </a:r>
            <a:endParaRPr kumimoji="1" lang="zh-CN" altLang="en-US" sz="2400" b="1">
              <a:solidFill>
                <a:srgbClr val="0000CC"/>
              </a:solidFill>
              <a:latin typeface="+mn-lt"/>
              <a:ea typeface="黑体" panose="02010609060101010101" pitchFamily="2" charset="-122"/>
            </a:endParaRPr>
          </a:p>
        </p:txBody>
      </p:sp>
      <p:sp>
        <p:nvSpPr>
          <p:cNvPr id="954409" name="Rectangle 41"/>
          <p:cNvSpPr>
            <a:spLocks noChangeArrowheads="1"/>
          </p:cNvSpPr>
          <p:nvPr/>
        </p:nvSpPr>
        <p:spPr bwMode="auto">
          <a:xfrm>
            <a:off x="3778913" y="3728342"/>
            <a:ext cx="1927886" cy="1385888"/>
          </a:xfrm>
          <a:prstGeom prst="rect">
            <a:avLst/>
          </a:prstGeom>
          <a:solidFill>
            <a:srgbClr val="FF99FF"/>
          </a:solidFill>
          <a:ln w="9525">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954410" name="Rectangle 42"/>
          <p:cNvSpPr>
            <a:spLocks noChangeArrowheads="1"/>
          </p:cNvSpPr>
          <p:nvPr/>
        </p:nvSpPr>
        <p:spPr bwMode="auto">
          <a:xfrm>
            <a:off x="4115992" y="4453831"/>
            <a:ext cx="1257167" cy="465137"/>
          </a:xfrm>
          <a:prstGeom prst="rect">
            <a:avLst/>
          </a:prstGeom>
          <a:solidFill>
            <a:srgbClr val="66FF66"/>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000" b="1">
                <a:solidFill>
                  <a:srgbClr val="0000CC"/>
                </a:solidFill>
                <a:latin typeface="+mn-lt"/>
                <a:ea typeface="黑体" panose="02010609060101010101" pitchFamily="2" charset="-122"/>
              </a:rPr>
              <a:t>转发表</a:t>
            </a:r>
            <a:endParaRPr kumimoji="1" lang="zh-CN" altLang="en-US" sz="2000" b="1">
              <a:solidFill>
                <a:srgbClr val="0000CC"/>
              </a:solidFill>
              <a:latin typeface="+mn-lt"/>
              <a:ea typeface="黑体" panose="02010609060101010101" pitchFamily="2" charset="-122"/>
            </a:endParaRPr>
          </a:p>
        </p:txBody>
      </p:sp>
      <p:sp>
        <p:nvSpPr>
          <p:cNvPr id="954411" name="Text Box 43"/>
          <p:cNvSpPr txBox="1">
            <a:spLocks noChangeArrowheads="1"/>
          </p:cNvSpPr>
          <p:nvPr/>
        </p:nvSpPr>
        <p:spPr bwMode="auto">
          <a:xfrm>
            <a:off x="4115991" y="382518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分组处理</a:t>
            </a:r>
            <a:endParaRPr kumimoji="1" lang="zh-CN" altLang="en-US" sz="2000" b="1">
              <a:solidFill>
                <a:srgbClr val="0000CC"/>
              </a:solidFill>
              <a:latin typeface="+mn-lt"/>
              <a:ea typeface="黑体" panose="02010609060101010101" pitchFamily="2" charset="-122"/>
            </a:endParaRPr>
          </a:p>
        </p:txBody>
      </p:sp>
      <p:sp>
        <p:nvSpPr>
          <p:cNvPr id="954412" name="Text Box 44"/>
          <p:cNvSpPr txBox="1">
            <a:spLocks noChangeArrowheads="1"/>
          </p:cNvSpPr>
          <p:nvPr/>
        </p:nvSpPr>
        <p:spPr bwMode="auto">
          <a:xfrm>
            <a:off x="6879696" y="466020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输出端口</a:t>
            </a:r>
            <a:endParaRPr kumimoji="1" lang="zh-CN" altLang="en-US" sz="2000" b="1">
              <a:solidFill>
                <a:srgbClr val="0000CC"/>
              </a:solidFill>
              <a:latin typeface="+mn-lt"/>
              <a:ea typeface="黑体" panose="02010609060101010101" pitchFamily="2" charset="-122"/>
            </a:endParaRPr>
          </a:p>
        </p:txBody>
      </p:sp>
      <p:sp>
        <p:nvSpPr>
          <p:cNvPr id="954413" name="Text Box 45"/>
          <p:cNvSpPr txBox="1">
            <a:spLocks noChangeArrowheads="1"/>
          </p:cNvSpPr>
          <p:nvPr/>
        </p:nvSpPr>
        <p:spPr bwMode="auto">
          <a:xfrm rot="5400000">
            <a:off x="1986450" y="434505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954414" name="Text Box 46"/>
          <p:cNvSpPr txBox="1">
            <a:spLocks noChangeArrowheads="1"/>
          </p:cNvSpPr>
          <p:nvPr/>
        </p:nvSpPr>
        <p:spPr bwMode="auto">
          <a:xfrm rot="5400000">
            <a:off x="7407233" y="434505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954415" name="Line 47"/>
          <p:cNvSpPr>
            <a:spLocks noChangeShapeType="1"/>
          </p:cNvSpPr>
          <p:nvPr/>
        </p:nvSpPr>
        <p:spPr bwMode="auto">
          <a:xfrm flipH="1" flipV="1">
            <a:off x="2943094" y="3991868"/>
            <a:ext cx="1172898" cy="595313"/>
          </a:xfrm>
          <a:prstGeom prst="line">
            <a:avLst/>
          </a:prstGeom>
          <a:noFill/>
          <a:ln w="28575">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16" name="Line 48"/>
          <p:cNvSpPr>
            <a:spLocks noChangeShapeType="1"/>
          </p:cNvSpPr>
          <p:nvPr/>
        </p:nvSpPr>
        <p:spPr bwMode="auto">
          <a:xfrm flipH="1">
            <a:off x="2943094" y="4784030"/>
            <a:ext cx="1172898" cy="595312"/>
          </a:xfrm>
          <a:prstGeom prst="line">
            <a:avLst/>
          </a:prstGeom>
          <a:noFill/>
          <a:ln w="28575">
            <a:solidFill>
              <a:srgbClr val="333399"/>
            </a:solidFill>
            <a:prstDash val="dash"/>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54417" name="Rectangle 49"/>
          <p:cNvSpPr>
            <a:spLocks noChangeArrowheads="1"/>
          </p:cNvSpPr>
          <p:nvPr/>
        </p:nvSpPr>
        <p:spPr bwMode="auto">
          <a:xfrm>
            <a:off x="8049155" y="3761681"/>
            <a:ext cx="502179" cy="28257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954418" name="Rectangle 50"/>
          <p:cNvSpPr>
            <a:spLocks noChangeArrowheads="1"/>
          </p:cNvSpPr>
          <p:nvPr/>
        </p:nvSpPr>
        <p:spPr bwMode="auto">
          <a:xfrm>
            <a:off x="8074952" y="5320605"/>
            <a:ext cx="502179" cy="28575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954419" name="Rectangle 51"/>
          <p:cNvSpPr>
            <a:spLocks noChangeArrowheads="1"/>
          </p:cNvSpPr>
          <p:nvPr/>
        </p:nvSpPr>
        <p:spPr bwMode="auto">
          <a:xfrm>
            <a:off x="1010048" y="5320605"/>
            <a:ext cx="502179" cy="28575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954420" name="Rectangle 52"/>
          <p:cNvSpPr>
            <a:spLocks noChangeArrowheads="1"/>
          </p:cNvSpPr>
          <p:nvPr/>
        </p:nvSpPr>
        <p:spPr bwMode="auto">
          <a:xfrm flipH="1">
            <a:off x="6429111" y="3693417"/>
            <a:ext cx="502179" cy="395288"/>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sp>
        <p:nvSpPr>
          <p:cNvPr id="954421" name="Rectangle 53"/>
          <p:cNvSpPr>
            <a:spLocks noChangeArrowheads="1"/>
          </p:cNvSpPr>
          <p:nvPr/>
        </p:nvSpPr>
        <p:spPr bwMode="auto">
          <a:xfrm flipH="1">
            <a:off x="6429111" y="5266631"/>
            <a:ext cx="502179" cy="39687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sp>
        <p:nvSpPr>
          <p:cNvPr id="954422" name="Rectangle 54"/>
          <p:cNvSpPr>
            <a:spLocks noChangeArrowheads="1"/>
          </p:cNvSpPr>
          <p:nvPr/>
        </p:nvSpPr>
        <p:spPr bwMode="auto">
          <a:xfrm>
            <a:off x="1010048" y="3761681"/>
            <a:ext cx="502179" cy="28257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954423" name="Rectangle 55"/>
          <p:cNvSpPr>
            <a:spLocks noChangeArrowheads="1"/>
          </p:cNvSpPr>
          <p:nvPr/>
        </p:nvSpPr>
        <p:spPr bwMode="auto">
          <a:xfrm>
            <a:off x="1808031" y="3728342"/>
            <a:ext cx="502179" cy="33020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954424" name="Rectangle 56"/>
          <p:cNvSpPr>
            <a:spLocks noChangeArrowheads="1"/>
          </p:cNvSpPr>
          <p:nvPr/>
        </p:nvSpPr>
        <p:spPr bwMode="auto">
          <a:xfrm>
            <a:off x="1808031" y="5299967"/>
            <a:ext cx="502179" cy="33020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954425" name="Rectangle 57"/>
          <p:cNvSpPr>
            <a:spLocks noChangeArrowheads="1"/>
          </p:cNvSpPr>
          <p:nvPr/>
        </p:nvSpPr>
        <p:spPr bwMode="auto">
          <a:xfrm flipH="1">
            <a:off x="7239133" y="3728342"/>
            <a:ext cx="502179" cy="33020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954426" name="Rectangle 58"/>
          <p:cNvSpPr>
            <a:spLocks noChangeArrowheads="1"/>
          </p:cNvSpPr>
          <p:nvPr/>
        </p:nvSpPr>
        <p:spPr bwMode="auto">
          <a:xfrm flipH="1">
            <a:off x="7251171" y="5299967"/>
            <a:ext cx="502179" cy="330200"/>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954372" name="AutoShape 4"/>
          <p:cNvSpPr>
            <a:spLocks noChangeArrowheads="1"/>
          </p:cNvSpPr>
          <p:nvPr/>
        </p:nvSpPr>
        <p:spPr bwMode="auto">
          <a:xfrm>
            <a:off x="4492626" y="2736304"/>
            <a:ext cx="502179" cy="792163"/>
          </a:xfrm>
          <a:prstGeom prst="upDownArrow">
            <a:avLst>
              <a:gd name="adj1" fmla="val 50000"/>
              <a:gd name="adj2" fmla="val 34178"/>
            </a:avLst>
          </a:prstGeom>
          <a:solidFill>
            <a:srgbClr val="CC0099"/>
          </a:solidFill>
          <a:ln w="28575">
            <a:solidFill>
              <a:srgbClr val="CC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63" name="Text Box 59"/>
          <p:cNvSpPr txBox="1">
            <a:spLocks noChangeArrowheads="1"/>
          </p:cNvSpPr>
          <p:nvPr/>
        </p:nvSpPr>
        <p:spPr bwMode="auto">
          <a:xfrm>
            <a:off x="416496" y="1196752"/>
            <a:ext cx="2778574" cy="1631216"/>
          </a:xfrm>
          <a:prstGeom prst="rect">
            <a:avLst/>
          </a:prstGeom>
          <a:solidFill>
            <a:srgbClr val="CCECFF"/>
          </a:solidFill>
          <a:ln w="28575">
            <a:solidFill>
              <a:srgbClr val="333399"/>
            </a:solidFill>
            <a:miter lim="800000"/>
          </a:ln>
          <a:effectLst/>
        </p:spPr>
        <p:txBody>
          <a:bodyPr wrap="square">
            <a:spAutoFit/>
          </a:bodyPr>
          <a:lstStyle/>
          <a:p>
            <a:r>
              <a:rPr kumimoji="1" lang="zh-CN" altLang="en-US" sz="2000" b="1" dirty="0">
                <a:solidFill>
                  <a:srgbClr val="0000CC"/>
                </a:solidFill>
                <a:latin typeface="+mn-lt"/>
                <a:ea typeface="黑体" panose="02010609060101010101" pitchFamily="2" charset="-122"/>
              </a:rPr>
              <a:t>图中数字</a:t>
            </a:r>
            <a:r>
              <a:rPr kumimoji="1" lang="zh-CN" altLang="zh-CN" sz="2000" b="1" dirty="0">
                <a:solidFill>
                  <a:srgbClr val="0000CC"/>
                </a:solidFill>
                <a:latin typeface="+mn-lt"/>
                <a:ea typeface="黑体" panose="02010609060101010101" pitchFamily="2" charset="-122"/>
              </a:rPr>
              <a:t>表示相应层次的构件</a:t>
            </a:r>
            <a:r>
              <a:rPr kumimoji="1" lang="zh-CN" altLang="en-US" sz="2000" b="1" dirty="0">
                <a:solidFill>
                  <a:srgbClr val="0000CC"/>
                </a:solidFill>
                <a:latin typeface="+mn-lt"/>
                <a:ea typeface="黑体" panose="02010609060101010101" pitchFamily="2" charset="-122"/>
              </a:rPr>
              <a:t>：</a:t>
            </a:r>
            <a:endParaRPr kumimoji="1" lang="en-US" altLang="zh-CN" sz="2000" b="1" dirty="0">
              <a:solidFill>
                <a:srgbClr val="0000CC"/>
              </a:solidFill>
              <a:latin typeface="+mn-lt"/>
              <a:ea typeface="黑体" panose="02010609060101010101" pitchFamily="2" charset="-122"/>
            </a:endParaRPr>
          </a:p>
          <a:p>
            <a:r>
              <a:rPr kumimoji="1" lang="en-US" altLang="zh-CN" sz="2000" b="1" dirty="0">
                <a:solidFill>
                  <a:srgbClr val="0000CC"/>
                </a:solidFill>
                <a:latin typeface="+mn-lt"/>
                <a:ea typeface="黑体" panose="02010609060101010101" pitchFamily="2" charset="-122"/>
              </a:rPr>
              <a:t>3——</a:t>
            </a:r>
            <a:r>
              <a:rPr kumimoji="1" lang="zh-CN" altLang="en-US" sz="2000" b="1" dirty="0">
                <a:solidFill>
                  <a:srgbClr val="0000CC"/>
                </a:solidFill>
                <a:latin typeface="+mn-lt"/>
                <a:ea typeface="黑体" panose="02010609060101010101" pitchFamily="2" charset="-122"/>
              </a:rPr>
              <a:t>网络层</a:t>
            </a:r>
            <a:endParaRPr kumimoji="1" lang="zh-CN" altLang="en-US" sz="2000" b="1" dirty="0">
              <a:solidFill>
                <a:srgbClr val="0000CC"/>
              </a:solidFill>
              <a:latin typeface="+mn-lt"/>
              <a:ea typeface="黑体" panose="02010609060101010101" pitchFamily="2" charset="-122"/>
            </a:endParaRPr>
          </a:p>
          <a:p>
            <a:r>
              <a:rPr kumimoji="1" lang="en-US" altLang="zh-CN" sz="2000" b="1" dirty="0">
                <a:solidFill>
                  <a:srgbClr val="0000CC"/>
                </a:solidFill>
                <a:latin typeface="+mn-lt"/>
                <a:ea typeface="黑体" panose="02010609060101010101" pitchFamily="2" charset="-122"/>
              </a:rPr>
              <a:t>2——</a:t>
            </a:r>
            <a:r>
              <a:rPr kumimoji="1" lang="zh-CN" altLang="en-US" sz="2000" b="1" dirty="0">
                <a:solidFill>
                  <a:srgbClr val="0000CC"/>
                </a:solidFill>
                <a:latin typeface="+mn-lt"/>
                <a:ea typeface="黑体" panose="02010609060101010101" pitchFamily="2" charset="-122"/>
              </a:rPr>
              <a:t>数据链路层</a:t>
            </a:r>
            <a:endParaRPr kumimoji="1" lang="zh-CN" altLang="en-US" sz="2000" b="1" dirty="0">
              <a:solidFill>
                <a:srgbClr val="0000CC"/>
              </a:solidFill>
              <a:latin typeface="+mn-lt"/>
              <a:ea typeface="黑体" panose="02010609060101010101" pitchFamily="2" charset="-122"/>
            </a:endParaRPr>
          </a:p>
          <a:p>
            <a:r>
              <a:rPr kumimoji="1" lang="en-US" altLang="zh-CN" sz="2000" b="1" dirty="0">
                <a:solidFill>
                  <a:srgbClr val="0000CC"/>
                </a:solidFill>
                <a:latin typeface="+mn-lt"/>
                <a:ea typeface="黑体" panose="02010609060101010101" pitchFamily="2" charset="-122"/>
              </a:rPr>
              <a:t>1——</a:t>
            </a:r>
            <a:r>
              <a:rPr kumimoji="1" lang="zh-CN" altLang="en-US" sz="2000" b="1" dirty="0">
                <a:solidFill>
                  <a:srgbClr val="0000CC"/>
                </a:solidFill>
                <a:latin typeface="+mn-lt"/>
                <a:ea typeface="黑体" panose="02010609060101010101" pitchFamily="2" charset="-122"/>
              </a:rPr>
              <a:t>物理层</a:t>
            </a:r>
            <a:endParaRPr kumimoji="1" lang="zh-CN" altLang="en-US" sz="2000" b="1" dirty="0">
              <a:solidFill>
                <a:srgbClr val="0000CC"/>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endParaRPr lang="zh-CN" altLang="en-US" dirty="0"/>
          </a:p>
        </p:txBody>
      </p:sp>
      <p:sp>
        <p:nvSpPr>
          <p:cNvPr id="3" name="内容占位符 2"/>
          <p:cNvSpPr>
            <a:spLocks noGrp="1"/>
          </p:cNvSpPr>
          <p:nvPr>
            <p:ph idx="1"/>
          </p:nvPr>
        </p:nvSpPr>
        <p:spPr/>
        <p:txBody>
          <a:bodyPr/>
          <a:lstStyle/>
          <a:p>
            <a:r>
              <a:rPr lang="zh-CN" altLang="zh-CN" dirty="0"/>
              <a:t>整个的路由器结构可划分为两大部分：</a:t>
            </a:r>
            <a:endParaRPr lang="en-US" altLang="zh-CN" dirty="0"/>
          </a:p>
          <a:p>
            <a:pPr lvl="1"/>
            <a:r>
              <a:rPr lang="zh-CN" altLang="zh-CN" dirty="0"/>
              <a:t>路由选择部分</a:t>
            </a:r>
            <a:endParaRPr lang="en-US" altLang="zh-CN" dirty="0"/>
          </a:p>
          <a:p>
            <a:pPr lvl="1"/>
            <a:r>
              <a:rPr lang="zh-CN" altLang="zh-CN" dirty="0"/>
              <a:t>分组转发部分</a:t>
            </a:r>
            <a:endParaRPr lang="zh-CN" altLang="zh-CN" dirty="0"/>
          </a:p>
          <a:p>
            <a:r>
              <a:rPr lang="zh-CN" altLang="zh-CN" dirty="0">
                <a:solidFill>
                  <a:srgbClr val="FF0000"/>
                </a:solidFill>
              </a:rPr>
              <a:t>路由选择部分</a:t>
            </a:r>
            <a:endParaRPr lang="en-US" altLang="zh-CN" dirty="0">
              <a:solidFill>
                <a:srgbClr val="FF0000"/>
              </a:solidFill>
            </a:endParaRPr>
          </a:p>
          <a:p>
            <a:pPr lvl="1"/>
            <a:r>
              <a:rPr lang="zh-CN" altLang="zh-CN" dirty="0"/>
              <a:t>也</a:t>
            </a:r>
            <a:r>
              <a:rPr lang="zh-CN" altLang="en-US" dirty="0"/>
              <a:t>叫做</a:t>
            </a:r>
            <a:r>
              <a:rPr lang="zh-CN" altLang="zh-CN" dirty="0"/>
              <a:t>控制部分，其核心构件是路由选择处理机。</a:t>
            </a:r>
            <a:endParaRPr lang="en-US" altLang="zh-CN" dirty="0"/>
          </a:p>
          <a:p>
            <a:pPr lvl="1"/>
            <a:r>
              <a:rPr lang="zh-CN" altLang="zh-CN" dirty="0"/>
              <a:t>路由选择处理机的任务是根据所选定的路由选择协议构造出路由表，同时经常或定期地和相邻路由器交换路由信息而不断地更新和维护路由表。</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典型的路由器的结构 </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分组转发部分</a:t>
            </a:r>
            <a:r>
              <a:rPr lang="zh-CN" altLang="zh-CN" dirty="0"/>
              <a:t>由三部分组成：</a:t>
            </a:r>
            <a:endParaRPr lang="en-US" altLang="zh-CN" dirty="0"/>
          </a:p>
          <a:p>
            <a:pPr lvl="1"/>
            <a:r>
              <a:rPr lang="zh-CN" altLang="zh-CN" dirty="0">
                <a:solidFill>
                  <a:srgbClr val="FF0000"/>
                </a:solidFill>
              </a:rPr>
              <a:t>交换结构 </a:t>
            </a:r>
            <a:r>
              <a:rPr lang="en-US" altLang="zh-CN" dirty="0"/>
              <a:t>(switching fabric)</a:t>
            </a:r>
            <a:r>
              <a:rPr lang="zh-CN" altLang="en-US" dirty="0"/>
              <a:t>：</a:t>
            </a:r>
            <a:r>
              <a:rPr lang="zh-CN" altLang="zh-CN" dirty="0"/>
              <a:t>又称为交换组织，</a:t>
            </a:r>
            <a:r>
              <a:rPr lang="zh-CN" altLang="en-US" dirty="0"/>
              <a:t>其</a:t>
            </a:r>
            <a:r>
              <a:rPr lang="zh-CN" altLang="zh-CN" dirty="0"/>
              <a:t>作用是根据</a:t>
            </a:r>
            <a:r>
              <a:rPr lang="zh-CN" altLang="zh-CN" dirty="0">
                <a:solidFill>
                  <a:srgbClr val="0000FF"/>
                </a:solidFill>
              </a:rPr>
              <a:t>转发表</a:t>
            </a:r>
            <a:r>
              <a:rPr lang="en-US" altLang="zh-CN" dirty="0"/>
              <a:t> (forwarding table) </a:t>
            </a:r>
            <a:r>
              <a:rPr lang="zh-CN" altLang="zh-CN" dirty="0"/>
              <a:t>对分组进行处理</a:t>
            </a:r>
            <a:r>
              <a:rPr lang="zh-CN" altLang="en-US" dirty="0"/>
              <a:t>。</a:t>
            </a:r>
            <a:endParaRPr lang="en-US" altLang="zh-CN" dirty="0"/>
          </a:p>
          <a:p>
            <a:pPr lvl="1"/>
            <a:r>
              <a:rPr lang="zh-CN" altLang="zh-CN" dirty="0"/>
              <a:t>一组</a:t>
            </a:r>
            <a:r>
              <a:rPr lang="zh-CN" altLang="zh-CN" dirty="0">
                <a:solidFill>
                  <a:srgbClr val="FF0000"/>
                </a:solidFill>
              </a:rPr>
              <a:t>输入端口</a:t>
            </a:r>
            <a:endParaRPr lang="en-US" altLang="zh-CN" dirty="0">
              <a:solidFill>
                <a:srgbClr val="FF0000"/>
              </a:solidFill>
            </a:endParaRPr>
          </a:p>
          <a:p>
            <a:pPr lvl="1"/>
            <a:r>
              <a:rPr lang="zh-CN" altLang="zh-CN" dirty="0"/>
              <a:t>一组</a:t>
            </a:r>
            <a:r>
              <a:rPr lang="zh-CN" altLang="zh-CN" dirty="0">
                <a:solidFill>
                  <a:srgbClr val="FF0000"/>
                </a:solidFill>
              </a:rPr>
              <a:t>输出端口</a:t>
            </a:r>
            <a:endParaRPr lang="en-US" altLang="zh-CN" dirty="0">
              <a:solidFill>
                <a:srgbClr val="FF0000"/>
              </a:solidFill>
            </a:endParaRPr>
          </a:p>
          <a:p>
            <a:pPr marL="457200" lvl="1" indent="0">
              <a:buNone/>
            </a:pPr>
            <a:r>
              <a:rPr lang="zh-CN" altLang="en-US" dirty="0"/>
              <a:t>（</a:t>
            </a:r>
            <a:r>
              <a:rPr lang="zh-CN" altLang="zh-CN" dirty="0"/>
              <a:t>请注意：这里的端口就是硬件接口）</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ctr"/>
            <a:r>
              <a:rPr lang="zh-CN" altLang="en-US" sz="3600" dirty="0"/>
              <a:t>转发和路由选择的区别 </a:t>
            </a:r>
            <a:endParaRPr lang="zh-CN" altLang="en-US" sz="3600" dirty="0"/>
          </a:p>
        </p:txBody>
      </p:sp>
      <p:sp>
        <p:nvSpPr>
          <p:cNvPr id="956419" name="Rectangle 3"/>
          <p:cNvSpPr>
            <a:spLocks noGrp="1" noChangeArrowheads="1"/>
          </p:cNvSpPr>
          <p:nvPr>
            <p:ph idx="1"/>
          </p:nvPr>
        </p:nvSpPr>
        <p:spPr>
          <a:xfrm>
            <a:off x="1031983" y="1824376"/>
            <a:ext cx="8346723" cy="3332816"/>
          </a:xfrm>
        </p:spPr>
        <p:txBody>
          <a:bodyPr/>
          <a:lstStyle/>
          <a:p>
            <a:pPr algn="just"/>
            <a:r>
              <a:rPr lang="zh-CN" altLang="en-US" sz="2800" dirty="0">
                <a:solidFill>
                  <a:srgbClr val="FF0000"/>
                </a:solidFill>
              </a:rPr>
              <a:t>转发</a:t>
            </a:r>
            <a:r>
              <a:rPr lang="en-US" altLang="zh-CN" sz="2800" dirty="0"/>
              <a:t>(forwarding) </a:t>
            </a:r>
            <a:r>
              <a:rPr lang="zh-CN" altLang="en-US" sz="2800" dirty="0"/>
              <a:t>就是路由器根据转发表将用户的 </a:t>
            </a:r>
            <a:r>
              <a:rPr lang="en-US" altLang="zh-CN" sz="2800" dirty="0"/>
              <a:t>IP </a:t>
            </a:r>
            <a:r>
              <a:rPr lang="zh-CN" altLang="en-US" sz="2800" dirty="0"/>
              <a:t>数据报从合适的端口转发出去。仅涉及一个路由器。</a:t>
            </a:r>
            <a:endParaRPr lang="zh-CN" altLang="en-US" sz="2800" dirty="0"/>
          </a:p>
          <a:p>
            <a:pPr algn="just"/>
            <a:r>
              <a:rPr lang="zh-CN" altLang="en-US" sz="2800" dirty="0">
                <a:solidFill>
                  <a:srgbClr val="FF0000"/>
                </a:solidFill>
              </a:rPr>
              <a:t>路由选择</a:t>
            </a:r>
            <a:r>
              <a:rPr lang="en-US" altLang="zh-CN" sz="2800" dirty="0"/>
              <a:t>(routing) </a:t>
            </a:r>
            <a:r>
              <a:rPr lang="zh-CN" altLang="en-US" sz="2800" dirty="0"/>
              <a:t>则是按照分布式算法，根据从各相邻路由器得到的关于网络拓扑的变化情况，动态地改变所选择的路由，并构造出完整路由表。</a:t>
            </a:r>
            <a:endParaRPr lang="zh-CN" altLang="en-US" sz="2800" dirty="0"/>
          </a:p>
          <a:p>
            <a:pPr algn="just"/>
            <a:r>
              <a:rPr lang="zh-CN" altLang="en-US" sz="2800" dirty="0">
                <a:solidFill>
                  <a:srgbClr val="0000FF"/>
                </a:solidFill>
              </a:rPr>
              <a:t>路由表是根据路由选择算法得出的。而转发表是从路由表得出的。是采用不同数据结构实现。</a:t>
            </a:r>
            <a:endParaRPr lang="zh-CN" altLang="en-US" sz="2800" dirty="0">
              <a:solidFill>
                <a:srgbClr val="0000FF"/>
              </a:solidFill>
            </a:endParaRPr>
          </a:p>
          <a:p>
            <a:pPr algn="just"/>
            <a:r>
              <a:rPr lang="zh-CN" altLang="en-US" sz="2800" dirty="0"/>
              <a:t>在讨论路由选择的原理时，往往不去区分转发表和路由表的区别。</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6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6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lgn="ctr"/>
            <a:r>
              <a:rPr lang="zh-CN" altLang="en-US" sz="3600" dirty="0"/>
              <a:t>输入端口对收到的分组的处理 </a:t>
            </a:r>
            <a:endParaRPr lang="zh-CN" altLang="en-US" sz="3600" dirty="0"/>
          </a:p>
        </p:txBody>
      </p:sp>
      <p:sp>
        <p:nvSpPr>
          <p:cNvPr id="958467" name="Rectangle 3"/>
          <p:cNvSpPr>
            <a:spLocks noGrp="1" noChangeArrowheads="1"/>
          </p:cNvSpPr>
          <p:nvPr>
            <p:ph idx="1"/>
          </p:nvPr>
        </p:nvSpPr>
        <p:spPr>
          <a:xfrm>
            <a:off x="1031983" y="1896384"/>
            <a:ext cx="8346723" cy="3332816"/>
          </a:xfrm>
        </p:spPr>
        <p:txBody>
          <a:bodyPr/>
          <a:lstStyle/>
          <a:p>
            <a:pPr algn="just">
              <a:lnSpc>
                <a:spcPct val="90000"/>
              </a:lnSpc>
            </a:pPr>
            <a:r>
              <a:rPr lang="zh-CN" altLang="zh-CN" dirty="0"/>
              <a:t>路由器的输入端口里面</a:t>
            </a:r>
            <a:r>
              <a:rPr lang="zh-CN" altLang="en-US" dirty="0"/>
              <a:t>装有</a:t>
            </a:r>
            <a:r>
              <a:rPr lang="zh-CN" altLang="zh-CN" dirty="0"/>
              <a:t>物理层、数据链路层和网络层的处理模块。</a:t>
            </a:r>
            <a:endParaRPr lang="en-US" altLang="zh-CN" dirty="0"/>
          </a:p>
          <a:p>
            <a:pPr algn="just">
              <a:lnSpc>
                <a:spcPct val="90000"/>
              </a:lnSpc>
            </a:pPr>
            <a:r>
              <a:rPr lang="zh-CN" altLang="en-US" dirty="0"/>
              <a:t>数据链路层剥去帧首部和尾部后，将分组送到网络层的队列中排队等待处理。这会产生一定的时延。</a:t>
            </a:r>
            <a:endParaRPr lang="en-US" altLang="zh-CN" dirty="0"/>
          </a:p>
          <a:p>
            <a:pPr lvl="1" algn="just">
              <a:lnSpc>
                <a:spcPct val="90000"/>
              </a:lnSpc>
            </a:pPr>
            <a:r>
              <a:rPr lang="zh-CN" altLang="en-US" dirty="0"/>
              <a:t> 若收到的分组是路由器间交换路由信息的分组，则把此类分组送交路由器的路由选择部分中的路由选择控制机。</a:t>
            </a:r>
            <a:endParaRPr lang="en-US" altLang="zh-CN" dirty="0"/>
          </a:p>
          <a:p>
            <a:pPr lvl="1" algn="just">
              <a:lnSpc>
                <a:spcPct val="90000"/>
              </a:lnSpc>
            </a:pPr>
            <a:r>
              <a:rPr lang="zh-CN" altLang="en-US" dirty="0"/>
              <a:t>若收到的分组是数据分组，则按照分组首部中的目的地址查找转发表的结果，经过交换结构到达合适的输出端口。</a:t>
            </a:r>
            <a:endParaRPr lang="en-US" altLang="zh-CN" dirty="0"/>
          </a:p>
          <a:p>
            <a:pPr algn="just">
              <a:lnSpc>
                <a:spcPct val="90000"/>
              </a:lnSpc>
            </a:pPr>
            <a:r>
              <a:rPr lang="zh-CN" altLang="zh-CN" dirty="0">
                <a:solidFill>
                  <a:srgbClr val="FF0000"/>
                </a:solidFill>
              </a:rPr>
              <a:t>输入端口中的查找和转发功能在路由器的交换功能中是最重要的。</a:t>
            </a:r>
            <a:endParaRPr lang="en-US" altLang="zh-CN"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2417</Words>
  <Application>WPS 演示</Application>
  <PresentationFormat>A4 纸张(210x297 毫米)</PresentationFormat>
  <Paragraphs>321</Paragraphs>
  <Slides>18</Slides>
  <Notes>267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Corbel</vt:lpstr>
      <vt:lpstr>Times New Roman</vt:lpstr>
      <vt:lpstr>Tahoma</vt:lpstr>
      <vt:lpstr>Arial</vt:lpstr>
      <vt:lpstr>黑体</vt:lpstr>
      <vt:lpstr>造字工房言宋体</vt:lpstr>
      <vt:lpstr>华文楷体</vt:lpstr>
      <vt:lpstr>微软雅黑</vt:lpstr>
      <vt:lpstr>Arial Unicode MS</vt:lpstr>
      <vt:lpstr>中北大学教案3</vt:lpstr>
      <vt:lpstr>4.7  路由器</vt:lpstr>
      <vt:lpstr>PowerPoint 演示文稿</vt:lpstr>
      <vt:lpstr>  路由器的构成</vt:lpstr>
      <vt:lpstr> 路由器的结构</vt:lpstr>
      <vt:lpstr>典型的路由器的结构 </vt:lpstr>
      <vt:lpstr>典型的路由器的结构 </vt:lpstr>
      <vt:lpstr>典型的路由器的结构 </vt:lpstr>
      <vt:lpstr>转发和路由选择的区别 </vt:lpstr>
      <vt:lpstr>输入端口对收到的分组的处理 </vt:lpstr>
      <vt:lpstr>输入端口对线路上收到 的分组的处理 </vt:lpstr>
      <vt:lpstr>输出端口将交换结构传送来 的分组发送到线路 </vt:lpstr>
      <vt:lpstr>输出端口将交换结构传送来 的分组发送到线路 </vt:lpstr>
      <vt:lpstr>分组丢弃 </vt:lpstr>
      <vt:lpstr>2. 交换结构</vt:lpstr>
      <vt:lpstr>2. 交换结构</vt:lpstr>
      <vt:lpstr>2. 交换结构</vt:lpstr>
      <vt:lpstr>2. 交换结构（通过网络）</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340</cp:revision>
  <dcterms:created xsi:type="dcterms:W3CDTF">2016-10-04T02:36:00Z</dcterms:created>
  <dcterms:modified xsi:type="dcterms:W3CDTF">2021-03-14T09:33:05Z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06FDABBBFBFF4ABCB9B5D743F99AAE23</vt:lpwstr>
  </property>
</Properties>
</file>