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handoutMasterIdLst>
    <p:handoutMasterId r:id="rId38"/>
  </p:handoutMasterIdLst>
  <p:sldIdLst>
    <p:sldId id="1022" r:id="rId3"/>
    <p:sldId id="1789" r:id="rId4"/>
    <p:sldId id="748" r:id="rId5"/>
    <p:sldId id="749" r:id="rId7"/>
    <p:sldId id="750" r:id="rId8"/>
    <p:sldId id="751" r:id="rId9"/>
    <p:sldId id="752" r:id="rId10"/>
    <p:sldId id="753" r:id="rId11"/>
    <p:sldId id="754" r:id="rId12"/>
    <p:sldId id="755" r:id="rId13"/>
    <p:sldId id="756" r:id="rId14"/>
    <p:sldId id="757" r:id="rId15"/>
    <p:sldId id="758" r:id="rId16"/>
    <p:sldId id="759" r:id="rId17"/>
    <p:sldId id="760" r:id="rId18"/>
    <p:sldId id="761" r:id="rId19"/>
    <p:sldId id="762" r:id="rId20"/>
    <p:sldId id="763" r:id="rId21"/>
    <p:sldId id="1065" r:id="rId22"/>
    <p:sldId id="764" r:id="rId23"/>
    <p:sldId id="766" r:id="rId24"/>
    <p:sldId id="767" r:id="rId25"/>
    <p:sldId id="765" r:id="rId26"/>
    <p:sldId id="768" r:id="rId27"/>
    <p:sldId id="769" r:id="rId28"/>
    <p:sldId id="770" r:id="rId29"/>
    <p:sldId id="771" r:id="rId30"/>
    <p:sldId id="772" r:id="rId31"/>
    <p:sldId id="773" r:id="rId32"/>
    <p:sldId id="774" r:id="rId33"/>
    <p:sldId id="775" r:id="rId34"/>
    <p:sldId id="776" r:id="rId35"/>
    <p:sldId id="777" r:id="rId36"/>
    <p:sldId id="778" r:id="rId37"/>
  </p:sldIdLst>
  <p:sldSz cx="9906000" cy="6858000" type="A4"/>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521415D9-36F7-43E2-AB2F-B90AF26B5E84}">
      <p14:sectionLst xmlns:p14="http://schemas.microsoft.com/office/powerpoint/2010/main">
        <p14:section name="默认节" id="{3E53C28C-C02E-4F3C-B6BE-C9A97CA4C7E4}">
          <p14:sldIdLst>
            <p14:sldId id="1022"/>
            <p14:sldId id="1789"/>
            <p14:sldId id="748"/>
            <p14:sldId id="749"/>
            <p14:sldId id="750"/>
            <p14:sldId id="751"/>
            <p14:sldId id="752"/>
            <p14:sldId id="753"/>
            <p14:sldId id="754"/>
            <p14:sldId id="755"/>
            <p14:sldId id="756"/>
            <p14:sldId id="757"/>
            <p14:sldId id="758"/>
            <p14:sldId id="759"/>
            <p14:sldId id="760"/>
            <p14:sldId id="761"/>
            <p14:sldId id="762"/>
            <p14:sldId id="763"/>
            <p14:sldId id="1065"/>
            <p14:sldId id="764"/>
            <p14:sldId id="766"/>
            <p14:sldId id="767"/>
            <p14:sldId id="765"/>
            <p14:sldId id="768"/>
            <p14:sldId id="769"/>
            <p14:sldId id="770"/>
            <p14:sldId id="771"/>
            <p14:sldId id="772"/>
            <p14:sldId id="773"/>
            <p14:sldId id="774"/>
            <p14:sldId id="775"/>
            <p14:sldId id="776"/>
            <p14:sldId id="777"/>
            <p14:sldId id="77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x" initials="a" lastIdx="18" clrIdx="0"/>
  <p:cmAuthor id="2" name="AN DAOXIN" initials="AD" lastIdx="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0000CC"/>
    <a:srgbClr val="000099"/>
    <a:srgbClr val="66FF66"/>
    <a:srgbClr val="66FF33"/>
    <a:srgbClr val="0000FF"/>
    <a:srgbClr val="6699FF"/>
    <a:srgbClr val="000066"/>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2" autoAdjust="0"/>
    <p:restoredTop sz="87006" autoAdjust="0"/>
  </p:normalViewPr>
  <p:slideViewPr>
    <p:cSldViewPr>
      <p:cViewPr varScale="1">
        <p:scale>
          <a:sx n="58" d="100"/>
          <a:sy n="58" d="100"/>
        </p:scale>
        <p:origin x="1216" y="76"/>
      </p:cViewPr>
      <p:guideLst>
        <p:guide orient="horz" pos="2158"/>
        <p:guide pos="310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4"/>
        <p:guide pos="219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08T14:30:07.159" idx="15">
    <p:pos x="10" y="10"/>
    <p:text>第二十次课程开始</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dirty="0"/>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dirty="0"/>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dirty="0"/>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en-US" altLang="zh-CN"/>
              <a:t>5656</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dirty="0"/>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6B6618-07AF-4871-B679-4E9069392BAE}" type="slidenum">
              <a:rPr lang="en-US" altLang="zh-CN"/>
            </a:fld>
            <a:endParaRPr lang="en-US" altLang="zh-CN"/>
          </a:p>
        </p:txBody>
      </p:sp>
      <p:sp>
        <p:nvSpPr>
          <p:cNvPr id="804866" name="Rectangle 2"/>
          <p:cNvSpPr>
            <a:spLocks noGrp="1" noRot="1" noChangeAspect="1" noChangeArrowheads="1" noTextEdit="1"/>
          </p:cNvSpPr>
          <p:nvPr>
            <p:ph type="sldImg"/>
          </p:nvPr>
        </p:nvSpPr>
        <p:spPr/>
      </p:sp>
      <p:sp>
        <p:nvSpPr>
          <p:cNvPr id="804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860342A-8A8A-4847-9FAC-8163DC4CB094}" type="slidenum">
              <a:rPr lang="en-US" altLang="zh-CN"/>
            </a:fld>
            <a:endParaRPr lang="en-US" altLang="zh-CN"/>
          </a:p>
        </p:txBody>
      </p:sp>
      <p:sp>
        <p:nvSpPr>
          <p:cNvPr id="815106" name="Rectangle 2"/>
          <p:cNvSpPr>
            <a:spLocks noGrp="1" noRot="1" noChangeAspect="1" noChangeArrowheads="1" noTextEdit="1"/>
          </p:cNvSpPr>
          <p:nvPr>
            <p:ph type="sldImg"/>
          </p:nvPr>
        </p:nvSpPr>
        <p:spPr/>
      </p:sp>
      <p:sp>
        <p:nvSpPr>
          <p:cNvPr id="815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0B14A88-C65B-4F17-B370-7A42462DC207}" type="slidenum">
              <a:rPr lang="en-US" altLang="zh-CN"/>
            </a:fld>
            <a:endParaRPr lang="en-US" altLang="zh-CN"/>
          </a:p>
        </p:txBody>
      </p:sp>
      <p:sp>
        <p:nvSpPr>
          <p:cNvPr id="816130" name="Rectangle 2"/>
          <p:cNvSpPr>
            <a:spLocks noGrp="1" noRot="1" noChangeAspect="1" noChangeArrowheads="1" noTextEdit="1"/>
          </p:cNvSpPr>
          <p:nvPr>
            <p:ph type="sldImg"/>
          </p:nvPr>
        </p:nvSpPr>
        <p:spPr/>
      </p:sp>
      <p:sp>
        <p:nvSpPr>
          <p:cNvPr id="816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D28C39-D506-4773-BC9E-4F7764F5906D}" type="slidenum">
              <a:rPr lang="en-US" altLang="zh-CN"/>
            </a:fld>
            <a:endParaRPr lang="en-US" altLang="zh-CN"/>
          </a:p>
        </p:txBody>
      </p:sp>
      <p:sp>
        <p:nvSpPr>
          <p:cNvPr id="817154" name="Rectangle 2"/>
          <p:cNvSpPr>
            <a:spLocks noGrp="1" noRot="1" noChangeAspect="1" noChangeArrowheads="1" noTextEdit="1"/>
          </p:cNvSpPr>
          <p:nvPr>
            <p:ph type="sldImg"/>
          </p:nvPr>
        </p:nvSpPr>
        <p:spPr/>
      </p:sp>
      <p:sp>
        <p:nvSpPr>
          <p:cNvPr id="817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4797B41-6A22-4785-AA60-A2C6B0AD9B83}" type="slidenum">
              <a:rPr lang="en-US" altLang="zh-CN"/>
            </a:fld>
            <a:endParaRPr lang="en-US" altLang="zh-CN"/>
          </a:p>
        </p:txBody>
      </p:sp>
      <p:sp>
        <p:nvSpPr>
          <p:cNvPr id="818178" name="Rectangle 2"/>
          <p:cNvSpPr>
            <a:spLocks noGrp="1" noRot="1" noChangeAspect="1" noChangeArrowheads="1" noTextEdit="1"/>
          </p:cNvSpPr>
          <p:nvPr>
            <p:ph type="sldImg"/>
          </p:nvPr>
        </p:nvSpPr>
        <p:spPr/>
      </p:sp>
      <p:sp>
        <p:nvSpPr>
          <p:cNvPr id="818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692CD90-6144-46E4-9D69-12CED1AD9882}" type="slidenum">
              <a:rPr lang="en-US" altLang="zh-CN"/>
            </a:fld>
            <a:endParaRPr lang="en-US" altLang="zh-CN"/>
          </a:p>
        </p:txBody>
      </p:sp>
      <p:sp>
        <p:nvSpPr>
          <p:cNvPr id="819202" name="Rectangle 2"/>
          <p:cNvSpPr>
            <a:spLocks noGrp="1" noRot="1" noChangeAspect="1" noChangeArrowheads="1" noTextEdit="1"/>
          </p:cNvSpPr>
          <p:nvPr>
            <p:ph type="sldImg"/>
          </p:nvPr>
        </p:nvSpPr>
        <p:spPr/>
      </p:sp>
      <p:sp>
        <p:nvSpPr>
          <p:cNvPr id="819203" name="Rectangle 3"/>
          <p:cNvSpPr>
            <a:spLocks noGrp="1" noChangeArrowheads="1"/>
          </p:cNvSpPr>
          <p:nvPr>
            <p:ph type="body" idx="1"/>
          </p:nvPr>
        </p:nvSpPr>
        <p:spPr/>
        <p:txBody>
          <a:bodyPr/>
          <a:lstStyle/>
          <a:p>
            <a:r>
              <a:rPr lang="zh-CN" altLang="en-US" dirty="0"/>
              <a:t>路由表中最主要的信息就是到某个网络的距离（最短距离），以及应经过的下一跳地址。</a:t>
            </a:r>
            <a:endParaRPr lang="en-US" altLang="zh-CN" dirty="0"/>
          </a:p>
          <a:p>
            <a:r>
              <a:rPr lang="zh-CN" altLang="en-US" dirty="0"/>
              <a:t>路由表更新的原则是找出到每一个目的网络的最短距离。</a:t>
            </a:r>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150D5EE-CE5B-429F-8F1D-6CB9155B2DA1}" type="slidenum">
              <a:rPr lang="en-US" altLang="zh-CN"/>
            </a:fld>
            <a:endParaRPr lang="en-US" altLang="zh-CN"/>
          </a:p>
        </p:txBody>
      </p:sp>
      <p:sp>
        <p:nvSpPr>
          <p:cNvPr id="820226" name="Rectangle 2"/>
          <p:cNvSpPr>
            <a:spLocks noGrp="1" noRot="1" noChangeAspect="1" noChangeArrowheads="1" noTextEdit="1"/>
          </p:cNvSpPr>
          <p:nvPr>
            <p:ph type="sldImg"/>
          </p:nvPr>
        </p:nvSpPr>
        <p:spPr/>
      </p:sp>
      <p:sp>
        <p:nvSpPr>
          <p:cNvPr id="820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150D5EE-CE5B-429F-8F1D-6CB9155B2DA1}" type="slidenum">
              <a:rPr lang="en-US" altLang="zh-CN"/>
            </a:fld>
            <a:endParaRPr lang="en-US" altLang="zh-CN"/>
          </a:p>
        </p:txBody>
      </p:sp>
      <p:sp>
        <p:nvSpPr>
          <p:cNvPr id="820226" name="Rectangle 2"/>
          <p:cNvSpPr>
            <a:spLocks noGrp="1" noRot="1" noChangeAspect="1" noChangeArrowheads="1" noTextEdit="1"/>
          </p:cNvSpPr>
          <p:nvPr>
            <p:ph type="sldImg"/>
          </p:nvPr>
        </p:nvSpPr>
        <p:spPr/>
      </p:sp>
      <p:sp>
        <p:nvSpPr>
          <p:cNvPr id="820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150D5EE-CE5B-429F-8F1D-6CB9155B2DA1}" type="slidenum">
              <a:rPr lang="en-US" altLang="zh-CN"/>
            </a:fld>
            <a:endParaRPr lang="en-US" altLang="zh-CN"/>
          </a:p>
        </p:txBody>
      </p:sp>
      <p:sp>
        <p:nvSpPr>
          <p:cNvPr id="820226" name="Rectangle 2"/>
          <p:cNvSpPr>
            <a:spLocks noGrp="1" noRot="1" noChangeAspect="1" noChangeArrowheads="1" noTextEdit="1"/>
          </p:cNvSpPr>
          <p:nvPr>
            <p:ph type="sldImg"/>
          </p:nvPr>
        </p:nvSpPr>
        <p:spPr/>
      </p:sp>
      <p:sp>
        <p:nvSpPr>
          <p:cNvPr id="820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2B7148E-41B7-466E-A1EE-C89D7810CE0E}" type="slidenum">
              <a:rPr lang="en-US" altLang="zh-CN"/>
            </a:fld>
            <a:endParaRPr lang="en-US" altLang="zh-CN"/>
          </a:p>
        </p:txBody>
      </p:sp>
      <p:sp>
        <p:nvSpPr>
          <p:cNvPr id="821250" name="Rectangle 2"/>
          <p:cNvSpPr>
            <a:spLocks noGrp="1" noRot="1" noChangeAspect="1" noChangeArrowheads="1" noTextEdit="1"/>
          </p:cNvSpPr>
          <p:nvPr>
            <p:ph type="sldImg"/>
          </p:nvPr>
        </p:nvSpPr>
        <p:spPr/>
      </p:sp>
      <p:sp>
        <p:nvSpPr>
          <p:cNvPr id="82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2B7148E-41B7-466E-A1EE-C89D7810CE0E}" type="slidenum">
              <a:rPr lang="en-US" altLang="zh-CN"/>
            </a:fld>
            <a:endParaRPr lang="en-US" altLang="zh-CN"/>
          </a:p>
        </p:txBody>
      </p:sp>
      <p:sp>
        <p:nvSpPr>
          <p:cNvPr id="821250" name="Rectangle 2"/>
          <p:cNvSpPr>
            <a:spLocks noGrp="1" noRot="1" noChangeAspect="1" noChangeArrowheads="1" noTextEdit="1"/>
          </p:cNvSpPr>
          <p:nvPr>
            <p:ph type="sldImg"/>
          </p:nvPr>
        </p:nvSpPr>
        <p:spPr/>
      </p:sp>
      <p:sp>
        <p:nvSpPr>
          <p:cNvPr id="82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0C1AB9B-F385-4821-AA6D-80FFE4C0DC60}" type="slidenum">
              <a:rPr lang="en-US" altLang="zh-CN"/>
            </a:fld>
            <a:endParaRPr lang="en-US" altLang="zh-CN"/>
          </a:p>
        </p:txBody>
      </p:sp>
      <p:sp>
        <p:nvSpPr>
          <p:cNvPr id="806914" name="Rectangle 2"/>
          <p:cNvSpPr>
            <a:spLocks noGrp="1" noRot="1" noChangeAspect="1" noChangeArrowheads="1" noTextEdit="1"/>
          </p:cNvSpPr>
          <p:nvPr>
            <p:ph type="sldImg"/>
          </p:nvPr>
        </p:nvSpPr>
        <p:spPr/>
      </p:sp>
      <p:sp>
        <p:nvSpPr>
          <p:cNvPr id="806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CF1225D-0A61-4421-A330-3F55384348FB}" type="slidenum">
              <a:rPr lang="en-US" altLang="zh-CN"/>
            </a:fld>
            <a:endParaRPr lang="en-US" altLang="zh-CN"/>
          </a:p>
        </p:txBody>
      </p:sp>
      <p:sp>
        <p:nvSpPr>
          <p:cNvPr id="830466" name="Rectangle 2"/>
          <p:cNvSpPr>
            <a:spLocks noGrp="1" noRot="1" noChangeAspect="1" noChangeArrowheads="1" noTextEdit="1"/>
          </p:cNvSpPr>
          <p:nvPr>
            <p:ph type="sldImg"/>
          </p:nvPr>
        </p:nvSpPr>
        <p:spPr/>
      </p:sp>
      <p:sp>
        <p:nvSpPr>
          <p:cNvPr id="830467" name="Rectangle 3"/>
          <p:cNvSpPr>
            <a:spLocks noGrp="1" noChangeArrowheads="1"/>
          </p:cNvSpPr>
          <p:nvPr>
            <p:ph type="body" idx="1"/>
          </p:nvPr>
        </p:nvSpPr>
        <p:spPr/>
        <p:txBody>
          <a:bodyPr/>
          <a:lstStyle/>
          <a:p>
            <a:r>
              <a:rPr lang="en-US" altLang="zh-CN" dirty="0"/>
              <a:t>1998</a:t>
            </a:r>
            <a:r>
              <a:rPr lang="zh-CN" altLang="en-US" dirty="0"/>
              <a:t>年</a:t>
            </a:r>
            <a:r>
              <a:rPr lang="en-US" altLang="zh-CN" dirty="0"/>
              <a:t>11</a:t>
            </a:r>
            <a:r>
              <a:rPr lang="zh-CN" altLang="en-US" dirty="0"/>
              <a:t>月公布的</a:t>
            </a:r>
            <a:r>
              <a:rPr lang="en-US" altLang="zh-CN" dirty="0"/>
              <a:t>RIP2</a:t>
            </a:r>
            <a:r>
              <a:rPr lang="zh-CN" altLang="en-US" dirty="0"/>
              <a:t>，主要改进性能；同时可以支持可变长子网掩码和无分类域间路由选择</a:t>
            </a:r>
            <a:r>
              <a:rPr lang="en-US" altLang="zh-CN" dirty="0"/>
              <a:t>CIDR</a:t>
            </a:r>
            <a:r>
              <a:rPr lang="zh-CN" altLang="en-US" dirty="0"/>
              <a:t>及简单的鉴别过程支持多播。</a:t>
            </a:r>
            <a:endParaRPr lang="en-US" altLang="zh-CN" dirty="0"/>
          </a:p>
          <a:p>
            <a:r>
              <a:rPr lang="zh-CN" altLang="en-US" dirty="0"/>
              <a:t>首部与</a:t>
            </a:r>
            <a:r>
              <a:rPr lang="en-US" altLang="zh-CN" dirty="0"/>
              <a:t>RIP1</a:t>
            </a:r>
            <a:r>
              <a:rPr lang="zh-CN" altLang="en-US" dirty="0"/>
              <a:t>相同，路由部分不一样。使用运输层的用户数据报</a:t>
            </a:r>
            <a:r>
              <a:rPr lang="en-US" altLang="zh-CN" dirty="0"/>
              <a:t>UDP</a:t>
            </a:r>
            <a:r>
              <a:rPr lang="zh-CN" altLang="en-US" dirty="0"/>
              <a:t>进行传送（使用</a:t>
            </a:r>
            <a:r>
              <a:rPr lang="en-US" altLang="zh-CN" dirty="0"/>
              <a:t>UDP</a:t>
            </a:r>
            <a:r>
              <a:rPr lang="zh-CN" altLang="en-US" dirty="0"/>
              <a:t>的端口</a:t>
            </a:r>
            <a:r>
              <a:rPr lang="en-US" altLang="zh-CN" dirty="0"/>
              <a:t>520</a:t>
            </a:r>
            <a:r>
              <a:rPr lang="zh-CN" altLang="en-US" dirty="0"/>
              <a:t>）。</a:t>
            </a:r>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AEF567C-1BD4-4F14-B248-16226ACC1A0D}" type="slidenum">
              <a:rPr lang="en-US" altLang="zh-CN"/>
            </a:fld>
            <a:endParaRPr lang="en-US" altLang="zh-CN"/>
          </a:p>
        </p:txBody>
      </p:sp>
      <p:sp>
        <p:nvSpPr>
          <p:cNvPr id="831490" name="Rectangle 2"/>
          <p:cNvSpPr>
            <a:spLocks noGrp="1" noRot="1" noChangeAspect="1" noChangeArrowheads="1" noTextEdit="1"/>
          </p:cNvSpPr>
          <p:nvPr>
            <p:ph type="sldImg"/>
          </p:nvPr>
        </p:nvSpPr>
        <p:spPr/>
      </p:sp>
      <p:sp>
        <p:nvSpPr>
          <p:cNvPr id="83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AEF567C-1BD4-4F14-B248-16226ACC1A0D}" type="slidenum">
              <a:rPr lang="en-US" altLang="zh-CN"/>
            </a:fld>
            <a:endParaRPr lang="en-US" altLang="zh-CN"/>
          </a:p>
        </p:txBody>
      </p:sp>
      <p:sp>
        <p:nvSpPr>
          <p:cNvPr id="831490" name="Rectangle 2"/>
          <p:cNvSpPr>
            <a:spLocks noGrp="1" noRot="1" noChangeAspect="1" noChangeArrowheads="1" noTextEdit="1"/>
          </p:cNvSpPr>
          <p:nvPr>
            <p:ph type="sldImg"/>
          </p:nvPr>
        </p:nvSpPr>
        <p:spPr/>
      </p:sp>
      <p:sp>
        <p:nvSpPr>
          <p:cNvPr id="83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555C4C8-6E28-441E-BFF5-244E29C2A19C}" type="slidenum">
              <a:rPr lang="en-US" altLang="zh-CN"/>
            </a:fld>
            <a:endParaRPr lang="en-US" altLang="zh-CN"/>
          </a:p>
        </p:txBody>
      </p:sp>
      <p:sp>
        <p:nvSpPr>
          <p:cNvPr id="833538" name="Rectangle 2"/>
          <p:cNvSpPr>
            <a:spLocks noGrp="1" noRot="1" noChangeAspect="1" noChangeArrowheads="1" noTextEdit="1"/>
          </p:cNvSpPr>
          <p:nvPr>
            <p:ph type="sldImg"/>
          </p:nvPr>
        </p:nvSpPr>
        <p:spPr/>
      </p:sp>
      <p:sp>
        <p:nvSpPr>
          <p:cNvPr id="83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24DCE49-A576-4766-BAC1-CA3855FDEA2D}" type="slidenum">
              <a:rPr lang="en-US" altLang="zh-CN"/>
            </a:fld>
            <a:endParaRPr lang="en-US" altLang="zh-CN"/>
          </a:p>
        </p:txBody>
      </p:sp>
      <p:sp>
        <p:nvSpPr>
          <p:cNvPr id="834562" name="Rectangle 2"/>
          <p:cNvSpPr>
            <a:spLocks noGrp="1" noRot="1" noChangeAspect="1" noChangeArrowheads="1" noTextEdit="1"/>
          </p:cNvSpPr>
          <p:nvPr>
            <p:ph type="sldImg"/>
          </p:nvPr>
        </p:nvSpPr>
        <p:spPr/>
      </p:sp>
      <p:sp>
        <p:nvSpPr>
          <p:cNvPr id="83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7B2928C-2444-4DC9-B135-B149403E8ED4}" type="slidenum">
              <a:rPr lang="en-US" altLang="zh-CN"/>
            </a:fld>
            <a:endParaRPr lang="en-US" altLang="zh-CN"/>
          </a:p>
        </p:txBody>
      </p:sp>
      <p:sp>
        <p:nvSpPr>
          <p:cNvPr id="835586" name="Rectangle 2"/>
          <p:cNvSpPr>
            <a:spLocks noGrp="1" noRot="1" noChangeAspect="1" noChangeArrowheads="1" noTextEdit="1"/>
          </p:cNvSpPr>
          <p:nvPr>
            <p:ph type="sldImg"/>
          </p:nvPr>
        </p:nvSpPr>
        <p:spPr/>
      </p:sp>
      <p:sp>
        <p:nvSpPr>
          <p:cNvPr id="835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6F8E45E-9B42-48E4-AC50-30FB77507258}" type="slidenum">
              <a:rPr lang="en-US" altLang="zh-CN"/>
            </a:fld>
            <a:endParaRPr lang="en-US" altLang="zh-CN"/>
          </a:p>
        </p:txBody>
      </p:sp>
      <p:sp>
        <p:nvSpPr>
          <p:cNvPr id="836610" name="Rectangle 2"/>
          <p:cNvSpPr>
            <a:spLocks noGrp="1" noRot="1" noChangeAspect="1" noChangeArrowheads="1" noTextEdit="1"/>
          </p:cNvSpPr>
          <p:nvPr>
            <p:ph type="sldImg"/>
          </p:nvPr>
        </p:nvSpPr>
        <p:spPr/>
      </p:sp>
      <p:sp>
        <p:nvSpPr>
          <p:cNvPr id="83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0A48219-729C-4032-B620-0727F37E5354}" type="slidenum">
              <a:rPr lang="en-US" altLang="zh-CN"/>
            </a:fld>
            <a:endParaRPr lang="en-US" altLang="zh-CN"/>
          </a:p>
        </p:txBody>
      </p:sp>
      <p:sp>
        <p:nvSpPr>
          <p:cNvPr id="837634" name="Rectangle 2"/>
          <p:cNvSpPr>
            <a:spLocks noGrp="1" noRot="1" noChangeAspect="1" noChangeArrowheads="1" noTextEdit="1"/>
          </p:cNvSpPr>
          <p:nvPr>
            <p:ph type="sldImg"/>
          </p:nvPr>
        </p:nvSpPr>
        <p:spPr/>
      </p:sp>
      <p:sp>
        <p:nvSpPr>
          <p:cNvPr id="83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DB0D037-A4B9-4604-B83E-8A13979F0378}" type="slidenum">
              <a:rPr lang="en-US" altLang="zh-CN"/>
            </a:fld>
            <a:endParaRPr lang="en-US" altLang="zh-CN"/>
          </a:p>
        </p:txBody>
      </p:sp>
      <p:sp>
        <p:nvSpPr>
          <p:cNvPr id="838658" name="Rectangle 2"/>
          <p:cNvSpPr>
            <a:spLocks noGrp="1" noRot="1" noChangeAspect="1" noChangeArrowheads="1" noTextEdit="1"/>
          </p:cNvSpPr>
          <p:nvPr>
            <p:ph type="sldImg"/>
          </p:nvPr>
        </p:nvSpPr>
        <p:spPr/>
      </p:sp>
      <p:sp>
        <p:nvSpPr>
          <p:cNvPr id="838659" name="Rectangle 3"/>
          <p:cNvSpPr>
            <a:spLocks noGrp="1" noChangeArrowheads="1"/>
          </p:cNvSpPr>
          <p:nvPr>
            <p:ph type="body" idx="1"/>
          </p:nvPr>
        </p:nvSpPr>
        <p:spPr/>
        <p:txBody>
          <a:bodyPr/>
          <a:lstStyle/>
          <a:p>
            <a:r>
              <a:rPr lang="zh-CN" altLang="en-US" dirty="0"/>
              <a:t>但如果一个路由器发现了更短的路由，则就会传播得很快。</a:t>
            </a:r>
            <a:endParaRPr lang="en-US" altLang="zh-CN" dirty="0"/>
          </a:p>
          <a:p>
            <a:r>
              <a:rPr lang="zh-CN" altLang="en-US" dirty="0"/>
              <a:t>为了解决这个问题，可以采取多种措施。如：让路由器记录收到某特定路由信息的接口，而不让同一路由信息再通过此接口反方向传送。</a:t>
            </a:r>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BCB0279-6F7F-444F-A959-72E200DF0FB9}" type="slidenum">
              <a:rPr lang="en-US" altLang="zh-CN"/>
            </a:fld>
            <a:endParaRPr lang="en-US" altLang="zh-CN"/>
          </a:p>
        </p:txBody>
      </p:sp>
      <p:sp>
        <p:nvSpPr>
          <p:cNvPr id="832514" name="Rectangle 2"/>
          <p:cNvSpPr>
            <a:spLocks noGrp="1" noRot="1" noChangeAspect="1" noChangeArrowheads="1" noTextEdit="1"/>
          </p:cNvSpPr>
          <p:nvPr>
            <p:ph type="sldImg"/>
          </p:nvPr>
        </p:nvSpPr>
        <p:spPr/>
      </p:sp>
      <p:sp>
        <p:nvSpPr>
          <p:cNvPr id="83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CB7E921-8880-45DB-B2E9-81946958ADF4}" type="slidenum">
              <a:rPr lang="en-US" altLang="zh-CN"/>
            </a:fld>
            <a:endParaRPr lang="en-US" altLang="zh-CN"/>
          </a:p>
        </p:txBody>
      </p:sp>
      <p:sp>
        <p:nvSpPr>
          <p:cNvPr id="807938" name="Rectangle 2"/>
          <p:cNvSpPr>
            <a:spLocks noGrp="1" noRot="1" noChangeAspect="1" noChangeArrowheads="1" noTextEdit="1"/>
          </p:cNvSpPr>
          <p:nvPr>
            <p:ph type="sldImg"/>
          </p:nvPr>
        </p:nvSpPr>
        <p:spPr/>
      </p:sp>
      <p:sp>
        <p:nvSpPr>
          <p:cNvPr id="807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B22B321-29CA-4FA5-9D43-37DD48C3F283}" type="slidenum">
              <a:rPr lang="en-US" altLang="zh-CN"/>
            </a:fld>
            <a:endParaRPr lang="en-US" altLang="zh-CN"/>
          </a:p>
        </p:txBody>
      </p:sp>
      <p:sp>
        <p:nvSpPr>
          <p:cNvPr id="808962" name="Rectangle 2"/>
          <p:cNvSpPr>
            <a:spLocks noGrp="1" noRot="1" noChangeAspect="1" noChangeArrowheads="1" noTextEdit="1"/>
          </p:cNvSpPr>
          <p:nvPr>
            <p:ph type="sldImg"/>
          </p:nvPr>
        </p:nvSpPr>
        <p:spPr/>
      </p:sp>
      <p:sp>
        <p:nvSpPr>
          <p:cNvPr id="808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68C985-9035-4E07-B0ED-70A668539EBF}" type="slidenum">
              <a:rPr lang="en-US" altLang="zh-CN"/>
            </a:fld>
            <a:endParaRPr lang="en-US" altLang="zh-CN"/>
          </a:p>
        </p:txBody>
      </p:sp>
      <p:sp>
        <p:nvSpPr>
          <p:cNvPr id="809986" name="Rectangle 2"/>
          <p:cNvSpPr>
            <a:spLocks noGrp="1" noRot="1" noChangeAspect="1" noChangeArrowheads="1" noTextEdit="1"/>
          </p:cNvSpPr>
          <p:nvPr>
            <p:ph type="sldImg"/>
          </p:nvPr>
        </p:nvSpPr>
        <p:spPr/>
      </p:sp>
      <p:sp>
        <p:nvSpPr>
          <p:cNvPr id="809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20DE305-6829-434F-B40D-65525745C0AE}" type="slidenum">
              <a:rPr lang="en-US" altLang="zh-CN"/>
            </a:fld>
            <a:endParaRPr lang="en-US" altLang="zh-CN"/>
          </a:p>
        </p:txBody>
      </p:sp>
      <p:sp>
        <p:nvSpPr>
          <p:cNvPr id="811010" name="Rectangle 2"/>
          <p:cNvSpPr>
            <a:spLocks noGrp="1" noRot="1" noChangeAspect="1" noChangeArrowheads="1" noTextEdit="1"/>
          </p:cNvSpPr>
          <p:nvPr>
            <p:ph type="sldImg"/>
          </p:nvPr>
        </p:nvSpPr>
        <p:spPr/>
      </p:sp>
      <p:sp>
        <p:nvSpPr>
          <p:cNvPr id="811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1CA6CC1-9213-43CF-ABF4-AC0CE7F69341}" type="slidenum">
              <a:rPr lang="en-US" altLang="zh-CN"/>
            </a:fld>
            <a:endParaRPr lang="en-US" altLang="zh-CN"/>
          </a:p>
        </p:txBody>
      </p:sp>
      <p:sp>
        <p:nvSpPr>
          <p:cNvPr id="812034" name="Rectangle 2"/>
          <p:cNvSpPr>
            <a:spLocks noGrp="1" noRot="1" noChangeAspect="1" noChangeArrowheads="1" noTextEdit="1"/>
          </p:cNvSpPr>
          <p:nvPr>
            <p:ph type="sldImg"/>
          </p:nvPr>
        </p:nvSpPr>
        <p:spPr/>
      </p:sp>
      <p:sp>
        <p:nvSpPr>
          <p:cNvPr id="812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CEA855-8ED1-4370-A727-E114ACA2BE08}" type="slidenum">
              <a:rPr lang="en-US" altLang="zh-CN"/>
            </a:fld>
            <a:endParaRPr lang="en-US" altLang="zh-CN"/>
          </a:p>
        </p:txBody>
      </p:sp>
      <p:sp>
        <p:nvSpPr>
          <p:cNvPr id="813058" name="Rectangle 2"/>
          <p:cNvSpPr>
            <a:spLocks noGrp="1" noRot="1" noChangeAspect="1" noChangeArrowheads="1" noTextEdit="1"/>
          </p:cNvSpPr>
          <p:nvPr>
            <p:ph type="sldImg"/>
          </p:nvPr>
        </p:nvSpPr>
        <p:spPr/>
      </p:sp>
      <p:sp>
        <p:nvSpPr>
          <p:cNvPr id="813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EAD93A8-460D-49E0-B539-C5D922624B16}" type="slidenum">
              <a:rPr lang="en-US" altLang="zh-CN"/>
            </a:fld>
            <a:endParaRPr lang="en-US" altLang="zh-CN"/>
          </a:p>
        </p:txBody>
      </p:sp>
      <p:sp>
        <p:nvSpPr>
          <p:cNvPr id="814082" name="Rectangle 2"/>
          <p:cNvSpPr>
            <a:spLocks noGrp="1" noRot="1" noChangeAspect="1" noChangeArrowheads="1" noTextEdit="1"/>
          </p:cNvSpPr>
          <p:nvPr>
            <p:ph type="sldImg"/>
          </p:nvPr>
        </p:nvSpPr>
        <p:spPr/>
      </p:sp>
      <p:sp>
        <p:nvSpPr>
          <p:cNvPr id="81408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Freeform 12"/>
          <p:cNvSpPr/>
          <p:nvPr/>
        </p:nvSpPr>
        <p:spPr bwMode="auto">
          <a:xfrm>
            <a:off x="220133" y="3771900"/>
            <a:ext cx="392113"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607087" y="3867150"/>
            <a:ext cx="67071"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1884646" y="961535"/>
            <a:ext cx="7526054" cy="3488266"/>
          </a:xfrm>
          <a:prstGeom prst="rect">
            <a:avLst/>
          </a:prstGeo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167925" y="4402667"/>
            <a:ext cx="6242777" cy="1364531"/>
          </a:xfrm>
          <a:prstGeom prst="rect">
            <a:avLst/>
          </a:prstGeo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3" name="Date Placeholder 3"/>
          <p:cNvSpPr>
            <a:spLocks noGrp="1"/>
          </p:cNvSpPr>
          <p:nvPr>
            <p:ph type="dt" sz="half" idx="10"/>
          </p:nvPr>
        </p:nvSpPr>
        <p:spPr>
          <a:xfrm>
            <a:off x="7936839" y="6116639"/>
            <a:ext cx="928688" cy="365125"/>
          </a:xfrm>
          <a:prstGeom prst="rect">
            <a:avLst/>
          </a:prstGeom>
        </p:spPr>
        <p:txBody>
          <a:bodyPr/>
          <a:lstStyle>
            <a:lvl1pPr>
              <a:defRPr/>
            </a:lvl1pPr>
          </a:lstStyle>
          <a:p>
            <a:endParaRPr lang="en-US" altLang="zh-CN" dirty="0"/>
          </a:p>
        </p:txBody>
      </p:sp>
      <p:sp>
        <p:nvSpPr>
          <p:cNvPr id="14" name="Footer Placeholder 4"/>
          <p:cNvSpPr>
            <a:spLocks noGrp="1"/>
          </p:cNvSpPr>
          <p:nvPr>
            <p:ph type="ftr" sz="quarter" idx="11"/>
          </p:nvPr>
        </p:nvSpPr>
        <p:spPr>
          <a:xfrm>
            <a:off x="3926285" y="6116639"/>
            <a:ext cx="3909086" cy="365125"/>
          </a:xfrm>
          <a:prstGeom prst="rect">
            <a:avLst/>
          </a:prstGeom>
        </p:spPr>
        <p:txBody>
          <a:bodyPr/>
          <a:lstStyle>
            <a:lvl1pPr>
              <a:defRPr/>
            </a:lvl1pPr>
          </a:lstStyle>
          <a:p>
            <a:endParaRPr lang="en-US" altLang="zh-CN" dirty="0"/>
          </a:p>
        </p:txBody>
      </p:sp>
      <p:sp>
        <p:nvSpPr>
          <p:cNvPr id="15" name="Slide Number Placeholder 5"/>
          <p:cNvSpPr>
            <a:spLocks noGrp="1"/>
          </p:cNvSpPr>
          <p:nvPr>
            <p:ph type="sldNum" sz="quarter" idx="12"/>
          </p:nvPr>
        </p:nvSpPr>
        <p:spPr>
          <a:xfrm>
            <a:off x="8965274" y="6116639"/>
            <a:ext cx="445426" cy="365125"/>
          </a:xfrm>
          <a:prstGeom prst="rect">
            <a:avLst/>
          </a:prstGeom>
        </p:spPr>
        <p:txBody>
          <a:bodyPr/>
          <a:lstStyle>
            <a:lvl1pPr>
              <a:defRPr/>
            </a:lvl1pPr>
          </a:lstStyle>
          <a:p>
            <a:fld id="{AC80574E-8B94-4515-ADE1-BF6C35829DF0}" type="slidenum">
              <a:rPr lang="zh-CN" altLang="en-US" smtClean="0"/>
            </a:fld>
            <a:endParaRPr lang="en-US" altLang="zh-CN" dirty="0"/>
          </a:p>
        </p:txBody>
      </p:sp>
      <p:pic>
        <p:nvPicPr>
          <p:cNvPr id="5" name="图片 4"/>
          <p:cNvPicPr>
            <a:picLocks noChangeAspect="1"/>
          </p:cNvPicPr>
          <p:nvPr/>
        </p:nvPicPr>
        <p:blipFill>
          <a:blip r:embed="rId2"/>
          <a:stretch>
            <a:fillRect/>
          </a:stretch>
        </p:blipFill>
        <p:spPr>
          <a:xfrm>
            <a:off x="9712" y="5975305"/>
            <a:ext cx="2641736" cy="8826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6317" y="5299603"/>
            <a:ext cx="8142324"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a:prstGeom prst="rect">
            <a:avLst/>
          </a:prstGeo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8" y="4343400"/>
            <a:ext cx="8142325"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731421" y="3428999"/>
            <a:ext cx="7183722" cy="381000"/>
          </a:xfrm>
          <a:prstGeom prst="rect">
            <a:avLst/>
          </a:prstGeo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343400"/>
            <a:ext cx="8142324"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dirty="0"/>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a:prstGeom prst="rect">
            <a:avLst/>
          </a:prstGeo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7" y="4777381"/>
            <a:ext cx="8142323"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dirty="0">
                <a:ea typeface="宋体" panose="02010600030101010101" pitchFamily="2" charset="-122"/>
              </a:rPr>
              <a:t>”</a:t>
            </a:r>
            <a:endParaRPr lang="en-US" altLang="zh-CN" sz="8000" dirty="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9" y="3886200"/>
            <a:ext cx="8142323" cy="889000"/>
          </a:xfrm>
          <a:prstGeom prst="rect">
            <a:avLst/>
          </a:prstGeom>
        </p:spPr>
        <p:txBody>
          <a:bodyPr rtlCol="0" anchor="b">
            <a:normAutofit/>
          </a:bodyPr>
          <a:lstStyle>
            <a:lvl1pPr algn="r">
              <a:buNone/>
              <a:defRPr lang="en-US" sz="24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775200"/>
            <a:ext cx="8142323"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dirty="0"/>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a:prstGeom prst="rect">
            <a:avLst/>
          </a:prstGeom>
        </p:spPr>
        <p:txBody>
          <a:bodyPr rtlCol="0">
            <a:normAutofit/>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8" y="3505200"/>
            <a:ext cx="8142325" cy="838200"/>
          </a:xfrm>
          <a:prstGeom prst="rect">
            <a:avLst/>
          </a:prstGeo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8" y="4343400"/>
            <a:ext cx="8142325"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4552" y="2667001"/>
            <a:ext cx="8346148" cy="3357563"/>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A2236A91-AB49-49FF-BD59-8386391FD12B}" type="slidenum">
              <a:rPr lang="zh-CN" altLang="en-US" smtClean="0"/>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06318" y="685800"/>
            <a:ext cx="6517737" cy="5105400"/>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Rectangle 12"/>
          <p:cNvSpPr>
            <a:spLocks noGrp="1" noChangeArrowheads="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4" name="Rectangle 13"/>
          <p:cNvSpPr>
            <a:spLocks noGrp="1" noChangeArrowheads="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内容占位符 5"/>
          <p:cNvSpPr>
            <a:spLocks noGrp="1"/>
          </p:cNvSpPr>
          <p:nvPr>
            <p:ph sz="quarter" idx="4" hasCustomPrompt="1"/>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dirty="0"/>
          </a:p>
        </p:txBody>
      </p:sp>
      <p:sp>
        <p:nvSpPr>
          <p:cNvPr id="8" name="页脚占位符 7"/>
          <p:cNvSpPr>
            <a:spLocks noGrp="1"/>
          </p:cNvSpPr>
          <p:nvPr>
            <p:ph type="ftr" sz="quarter" idx="11"/>
          </p:nvPr>
        </p:nvSpPr>
        <p:spPr/>
        <p:txBody>
          <a:bodyPr/>
          <a:lstStyle>
            <a:lvl1pPr>
              <a:defRPr/>
            </a:lvl1pPr>
          </a:lstStyle>
          <a:p>
            <a:endParaRPr lang="en-US" altLang="zh-CN" dirty="0"/>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smtClean="0"/>
            </a:fld>
            <a:endParaRPr lang="en-US" altLang="zh-CN" dirty="0"/>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91911" y="44624"/>
            <a:ext cx="7482627" cy="113461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031983" y="1556792"/>
            <a:ext cx="8346723" cy="3332816"/>
          </a:xfrm>
          <a:prstGeom prst="rect">
            <a:avLst/>
          </a:prstGeom>
        </p:spPr>
        <p:txBody>
          <a:bodyPr/>
          <a:lstStyle>
            <a:lvl1pPr>
              <a:defRPr sz="2800" baseline="0"/>
            </a:lvl1pPr>
            <a:lvl2pPr>
              <a:defRPr sz="2400" baseline="0"/>
            </a:lvl2pPr>
            <a:lvl3pPr>
              <a:defRPr sz="2000" baseline="0"/>
            </a:lvl3pPr>
            <a:lvl4pPr>
              <a:defRPr sz="1800"/>
            </a:lvl4pPr>
            <a:lvl5pP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55756" y="6108701"/>
            <a:ext cx="928688"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37702" y="6108701"/>
            <a:ext cx="5756142"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46357" y="6108701"/>
            <a:ext cx="464344" cy="365125"/>
          </a:xfrm>
          <a:prstGeom prst="rect">
            <a:avLst/>
          </a:prstGeom>
        </p:spPr>
        <p:txBody>
          <a:bodyPr/>
          <a:lstStyle>
            <a:lvl1pPr>
              <a:defRPr/>
            </a:lvl1pPr>
          </a:lstStyle>
          <a:p>
            <a:fld id="{7AC79822-BC0D-4DE8-A7E5-90A3732A2B82}" type="slidenum">
              <a:rPr lang="zh-CN" altLang="en-US" smtClean="0"/>
            </a:fld>
            <a:endParaRPr lang="en-US" altLang="zh-CN" dirty="0"/>
          </a:p>
        </p:txBody>
      </p:sp>
      <p:sp>
        <p:nvSpPr>
          <p:cNvPr id="7"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95300" y="1196752"/>
            <a:ext cx="4381500" cy="49341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单击图标添加联机映像</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dirty="0"/>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dirty="0"/>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smtClean="0"/>
            </a:fld>
            <a:endParaRPr lang="en-US" altLang="zh-CN" dirty="0"/>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613967" y="1276351"/>
            <a:ext cx="8676348" cy="5032375"/>
          </a:xfrm>
        </p:spPr>
        <p:txBody>
          <a:bodyPr/>
          <a:lstStyle/>
          <a:p>
            <a:pPr lvl="0"/>
            <a:r>
              <a:rPr lang="zh-CN" altLang="en-US" noProof="0"/>
              <a:t>单击图标添加表格</a:t>
            </a:r>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a:prstGeom prst="rect">
            <a:avLst/>
          </a:prstGeo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52581" y="5027070"/>
            <a:ext cx="7258119"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C3F47B36-077D-42FE-9DED-0C77CB87E4B3}" type="slidenum">
              <a:rPr lang="zh-CN" altLang="en-US" smtClean="0"/>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3977" y="2667000"/>
            <a:ext cx="4051554" cy="336867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359146" y="2667000"/>
            <a:ext cx="4051554" cy="334682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40B52295-AD8D-47A8-A4D5-D2F6B9F48E3F}" type="slidenum">
              <a:rPr lang="zh-CN" altLang="en-US" smtClean="0"/>
            </a:fld>
            <a:endParaRPr lang="en-US" altLang="zh-CN" dirty="0"/>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0272" y="2658533"/>
            <a:ext cx="3744315"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06316"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591852" y="2667000"/>
            <a:ext cx="3756790"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370371"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9"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FAC03054-A18C-4CF4-8FEF-67B6C74EC7CF}" type="slidenum">
              <a:rPr lang="zh-CN" altLang="en-US" smtClean="0"/>
            </a:fld>
            <a:endParaRPr lang="en-US" altLang="zh-CN" dirty="0"/>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4"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5"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4338B79-8FD5-46F1-8A19-651A319ADB19}" type="slidenum">
              <a:rPr lang="zh-CN" altLang="en-US" smtClean="0"/>
            </a:fld>
            <a:endParaRPr lang="en-US" altLang="zh-CN" dirty="0"/>
          </a:p>
        </p:txBody>
      </p:sp>
      <p:sp>
        <p:nvSpPr>
          <p:cNvPr id="6"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4"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37DC1DE-D772-415A-B75D-6C2A3BBF0EE5}" type="slidenum">
              <a:rPr lang="zh-CN" altLang="en-US" smtClean="0"/>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276516" y="685801"/>
            <a:ext cx="5072126" cy="5105401"/>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06318" y="2971800"/>
            <a:ext cx="2884412"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DFB74B41-85B4-4984-A2A4-801BFDC62CF6}" type="slidenum">
              <a:rPr lang="zh-CN" altLang="en-US" smtClean="0"/>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5027" y="3124199"/>
            <a:ext cx="4409902"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dirty="0"/>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24FEF2C3-09B7-48D6-BCFF-274B159605E4}" type="slidenum">
              <a:rPr lang="zh-CN" altLang="en-US" smtClean="0"/>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2379"/>
            <a:ext cx="9906000" cy="6853240"/>
          </a:xfrm>
          <a:prstGeom prst="rect">
            <a:avLst/>
          </a:prstGeom>
          <a:gradFill>
            <a:gsLst>
              <a:gs pos="85574">
                <a:schemeClr val="accent1">
                  <a:lumMod val="40000"/>
                  <a:lumOff val="60000"/>
                </a:schemeClr>
              </a:gs>
              <a:gs pos="69500">
                <a:schemeClr val="accent1">
                  <a:lumMod val="20000"/>
                  <a:lumOff val="80000"/>
                </a:schemeClr>
              </a:gs>
              <a:gs pos="0">
                <a:schemeClr val="bg2"/>
              </a:gs>
              <a:gs pos="100000">
                <a:schemeClr val="accent1">
                  <a:lumMod val="60000"/>
                  <a:lumOff val="40000"/>
                </a:schemeClr>
              </a:gs>
            </a:gsLst>
            <a:lin ang="0" scaled="1"/>
          </a:gradFill>
        </p:spPr>
      </p:pic>
      <p:grpSp>
        <p:nvGrpSpPr>
          <p:cNvPr id="1026" name="Group 13"/>
          <p:cNvGrpSpPr/>
          <p:nvPr/>
        </p:nvGrpSpPr>
        <p:grpSpPr bwMode="auto">
          <a:xfrm>
            <a:off x="0" y="0"/>
            <a:ext cx="2309681" cy="6858000"/>
            <a:chOff x="0" y="0"/>
            <a:chExt cx="2132013" cy="6858001"/>
          </a:xfrm>
        </p:grpSpPr>
        <p:sp>
          <p:nvSpPr>
            <p:cNvPr id="1036" name="Freeform 6"/>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noChangeArrowheads="1"/>
          </p:cNvSpPr>
          <p:nvPr>
            <p:ph type="title"/>
          </p:nvPr>
        </p:nvSpPr>
        <p:spPr bwMode="auto">
          <a:xfrm>
            <a:off x="1064552" y="457200"/>
            <a:ext cx="83461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Text Placeholder 2"/>
          <p:cNvSpPr>
            <a:spLocks noGrp="1" noChangeArrowheads="1"/>
          </p:cNvSpPr>
          <p:nvPr>
            <p:ph type="body" idx="1"/>
          </p:nvPr>
        </p:nvSpPr>
        <p:spPr bwMode="auto">
          <a:xfrm>
            <a:off x="1064552" y="2667001"/>
            <a:ext cx="834614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7971235" y="6116639"/>
            <a:ext cx="93040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5" name="Footer Placeholder 4"/>
          <p:cNvSpPr>
            <a:spLocks noGrp="1"/>
          </p:cNvSpPr>
          <p:nvPr>
            <p:ph type="ftr" sz="quarter" idx="3"/>
          </p:nvPr>
        </p:nvSpPr>
        <p:spPr>
          <a:xfrm>
            <a:off x="2153180" y="6116639"/>
            <a:ext cx="575614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6" name="Slide Number Placeholder 5"/>
          <p:cNvSpPr>
            <a:spLocks noGrp="1"/>
          </p:cNvSpPr>
          <p:nvPr>
            <p:ph type="sldNum" sz="quarter" idx="4"/>
          </p:nvPr>
        </p:nvSpPr>
        <p:spPr>
          <a:xfrm>
            <a:off x="8963554" y="6116639"/>
            <a:ext cx="447146"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fld id="{67B052E9-C54A-4603-AE2F-EB72B006DB6C}" type="slidenum">
              <a:rPr lang="zh-CN" altLang="en-US" smtClean="0"/>
            </a:fld>
            <a:endParaRPr lang="en-US" altLang="zh-CN" dirty="0"/>
          </a:p>
        </p:txBody>
      </p:sp>
      <p:sp>
        <p:nvSpPr>
          <p:cNvPr id="24" name="Rectangle 8"/>
          <p:cNvSpPr>
            <a:spLocks noChangeArrowheads="1"/>
          </p:cNvSpPr>
          <p:nvPr/>
        </p:nvSpPr>
        <p:spPr bwMode="gray">
          <a:xfrm>
            <a:off x="481542" y="6216650"/>
            <a:ext cx="891196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marL="742950" indent="-28575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2pPr>
            <a:lvl3pPr marL="11430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3pPr>
            <a:lvl4pPr marL="16002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4pPr>
            <a:lvl5pPr marL="20574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9pPr>
          </a:lstStyle>
          <a:p>
            <a:pPr eaLnBrk="1" fontAlgn="auto" hangingPunct="1">
              <a:lnSpc>
                <a:spcPct val="100000"/>
              </a:lnSpc>
              <a:spcBef>
                <a:spcPct val="0"/>
              </a:spcBef>
              <a:spcAft>
                <a:spcPts val="0"/>
              </a:spcAft>
              <a:buClrTx/>
              <a:buSzTx/>
              <a:buFontTx/>
              <a:buNone/>
              <a:defRPr/>
            </a:pPr>
            <a:endParaRPr kumimoji="1" lang="zh-CN" altLang="zh-CN" sz="2400" b="0">
              <a:latin typeface="Tahoma" panose="020B0604030504040204" pitchFamily="34" charset="0"/>
            </a:endParaRPr>
          </a:p>
        </p:txBody>
      </p:sp>
      <p:sp>
        <p:nvSpPr>
          <p:cNvPr id="21" name="AutoShape 5" descr="https://publicrelationssydney.com.au/wp-content/uploads/2013/01/shutterstock_804343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 name="图片 21"/>
          <p:cNvPicPr>
            <a:picLocks noChangeAspect="1"/>
          </p:cNvPicPr>
          <p:nvPr/>
        </p:nvPicPr>
        <p:blipFill>
          <a:blip r:embed="rId23"/>
          <a:stretch>
            <a:fillRect/>
          </a:stretch>
        </p:blipFill>
        <p:spPr>
          <a:xfrm>
            <a:off x="9712" y="5975305"/>
            <a:ext cx="2641736" cy="8826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0" Type="http://schemas.openxmlformats.org/officeDocument/2006/relationships/slideLayout" Target="../slideLayouts/slideLayout2.xml"/><Relationship Id="rId3" Type="http://schemas.openxmlformats.org/officeDocument/2006/relationships/tags" Target="../tags/tag1.xml"/><Relationship Id="rId29" Type="http://schemas.openxmlformats.org/officeDocument/2006/relationships/tags" Target="../tags/tag26.xml"/><Relationship Id="rId28" Type="http://schemas.openxmlformats.org/officeDocument/2006/relationships/tags" Target="../tags/tag25.xml"/><Relationship Id="rId27" Type="http://schemas.openxmlformats.org/officeDocument/2006/relationships/tags" Target="../tags/tag24.xml"/><Relationship Id="rId26" Type="http://schemas.openxmlformats.org/officeDocument/2006/relationships/tags" Target="../tags/tag23.xml"/><Relationship Id="rId25" Type="http://schemas.openxmlformats.org/officeDocument/2006/relationships/tags" Target="../tags/tag22.xml"/><Relationship Id="rId24" Type="http://schemas.openxmlformats.org/officeDocument/2006/relationships/tags" Target="../tags/tag21.xml"/><Relationship Id="rId23" Type="http://schemas.openxmlformats.org/officeDocument/2006/relationships/image" Target="../media/image5.png"/><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image" Target="../media/image1.sv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6.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6.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6.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6.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6.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6.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884646" y="961535"/>
            <a:ext cx="7526054" cy="2683489"/>
          </a:xfrm>
        </p:spPr>
        <p:txBody>
          <a:bodyPr>
            <a:normAutofit/>
          </a:bodyPr>
          <a:lstStyle/>
          <a:p>
            <a:pPr algn="ctr"/>
            <a:r>
              <a:rPr lang="en-US" altLang="zh-CN" sz="7200" dirty="0">
                <a:latin typeface="Times New Roman" panose="02020603050405020304" pitchFamily="18" charset="0"/>
                <a:cs typeface="Times New Roman" panose="02020603050405020304" pitchFamily="18" charset="0"/>
              </a:rPr>
              <a:t>4.8 RIP</a:t>
            </a:r>
            <a:endParaRPr lang="en-US" altLang="zh-CN" sz="7200" dirty="0">
              <a:latin typeface="Times New Roman" panose="02020603050405020304" pitchFamily="18" charset="0"/>
              <a:cs typeface="Times New Roman" panose="02020603050405020304" pitchFamily="18" charset="0"/>
            </a:endParaRPr>
          </a:p>
        </p:txBody>
      </p:sp>
      <p:sp>
        <p:nvSpPr>
          <p:cNvPr id="5" name="副标题 4"/>
          <p:cNvSpPr>
            <a:spLocks noGrp="1"/>
          </p:cNvSpPr>
          <p:nvPr>
            <p:ph type="subTitle" idx="1"/>
          </p:nvPr>
        </p:nvSpPr>
        <p:spPr>
          <a:xfrm>
            <a:off x="3167925" y="3933057"/>
            <a:ext cx="6242777" cy="1834142"/>
          </a:xfrm>
        </p:spPr>
        <p:txBody>
          <a:bodyPr>
            <a:normAutofit/>
          </a:bodyPr>
          <a:lstStyle/>
          <a:p>
            <a:endParaRPr lang="en-US" altLang="zh-CN" sz="3000" b="1" dirty="0">
              <a:effectLst>
                <a:outerShdw blurRad="38100" dist="38100" dir="2700000" algn="tl">
                  <a:srgbClr val="000000">
                    <a:alpha val="43137"/>
                  </a:srgbClr>
                </a:outerShdw>
              </a:effectLst>
              <a:ea typeface="宋体" panose="02010600030101010101" pitchFamily="2" charset="-122"/>
            </a:endParaRPr>
          </a:p>
          <a:p>
            <a:r>
              <a:rPr lang="zh-CN" altLang="en-US" sz="3000" b="1" dirty="0">
                <a:effectLst>
                  <a:outerShdw blurRad="38100" dist="38100" dir="2700000" algn="tl">
                    <a:srgbClr val="000000">
                      <a:alpha val="43137"/>
                    </a:srgbClr>
                  </a:outerShdw>
                </a:effectLst>
                <a:ea typeface="宋体" panose="02010600030101010101" pitchFamily="2" charset="-122"/>
              </a:rPr>
              <a:t>计算机网络</a:t>
            </a:r>
            <a:r>
              <a:rPr lang="zh-CN" altLang="en-US" sz="3000" b="1" dirty="0">
                <a:effectLst>
                  <a:outerShdw blurRad="38100" dist="38100" dir="2700000" algn="tl">
                    <a:srgbClr val="000000">
                      <a:alpha val="43137"/>
                    </a:srgbClr>
                  </a:outerShdw>
                </a:effectLst>
                <a:ea typeface="宋体" panose="02010600030101010101" pitchFamily="2" charset="-122"/>
                <a:sym typeface="+mn-ea"/>
              </a:rPr>
              <a:t>课程组</a:t>
            </a:r>
            <a:endParaRPr lang="zh-CN" altLang="en-US" sz="3000" b="1" dirty="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95" name="Rectangle 135"/>
          <p:cNvSpPr>
            <a:spLocks noGrp="1" noChangeArrowheads="1"/>
          </p:cNvSpPr>
          <p:nvPr>
            <p:ph type="title" idx="4294967295"/>
          </p:nvPr>
        </p:nvSpPr>
        <p:spPr>
          <a:xfrm>
            <a:off x="200472" y="404589"/>
            <a:ext cx="9066212" cy="792163"/>
          </a:xfrm>
        </p:spPr>
        <p:txBody>
          <a:bodyPr/>
          <a:lstStyle/>
          <a:p>
            <a:pPr algn="ctr"/>
            <a:r>
              <a:rPr lang="zh-CN" altLang="en-US" dirty="0"/>
              <a:t>自治系统和</a:t>
            </a:r>
            <a:br>
              <a:rPr lang="zh-CN" altLang="en-US" dirty="0"/>
            </a:br>
            <a:r>
              <a:rPr lang="zh-CN" altLang="en-US" dirty="0"/>
              <a:t>内部网关协议、外部网关协议 </a:t>
            </a:r>
            <a:endParaRPr lang="zh-CN" altLang="en-US" dirty="0"/>
          </a:p>
        </p:txBody>
      </p:sp>
      <p:grpSp>
        <p:nvGrpSpPr>
          <p:cNvPr id="3" name="组合 2"/>
          <p:cNvGrpSpPr/>
          <p:nvPr/>
        </p:nvGrpSpPr>
        <p:grpSpPr>
          <a:xfrm>
            <a:off x="272480" y="1628800"/>
            <a:ext cx="9517326" cy="3977283"/>
            <a:chOff x="271728" y="1772816"/>
            <a:chExt cx="9517326" cy="3977283"/>
          </a:xfrm>
        </p:grpSpPr>
        <p:grpSp>
          <p:nvGrpSpPr>
            <p:cNvPr id="2" name="组合 1"/>
            <p:cNvGrpSpPr/>
            <p:nvPr/>
          </p:nvGrpSpPr>
          <p:grpSpPr>
            <a:xfrm>
              <a:off x="271728" y="1772816"/>
              <a:ext cx="9517326" cy="2397547"/>
              <a:chOff x="271728" y="1772816"/>
              <a:chExt cx="9517326" cy="2397547"/>
            </a:xfrm>
          </p:grpSpPr>
          <p:grpSp>
            <p:nvGrpSpPr>
              <p:cNvPr id="553096" name="Group 136"/>
              <p:cNvGrpSpPr/>
              <p:nvPr/>
            </p:nvGrpSpPr>
            <p:grpSpPr bwMode="auto">
              <a:xfrm>
                <a:off x="271728" y="2311400"/>
                <a:ext cx="2997597" cy="1727200"/>
                <a:chOff x="912" y="768"/>
                <a:chExt cx="2400" cy="1584"/>
              </a:xfrm>
            </p:grpSpPr>
            <p:sp>
              <p:nvSpPr>
                <p:cNvPr id="553097" name="Oval 137"/>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098" name="Oval 138"/>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099" name="Oval 139"/>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00" name="Oval 140"/>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01" name="Oval 141"/>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02" name="Oval 142"/>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03" name="Oval 143"/>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04" name="Oval 144"/>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05" name="Oval 145"/>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grpSp>
              <p:nvGrpSpPr>
                <p:cNvPr id="553106" name="Group 146"/>
                <p:cNvGrpSpPr/>
                <p:nvPr/>
              </p:nvGrpSpPr>
              <p:grpSpPr bwMode="auto">
                <a:xfrm>
                  <a:off x="912" y="768"/>
                  <a:ext cx="2386" cy="1553"/>
                  <a:chOff x="912" y="768"/>
                  <a:chExt cx="2386" cy="1553"/>
                </a:xfrm>
              </p:grpSpPr>
              <p:sp>
                <p:nvSpPr>
                  <p:cNvPr id="553107" name="Oval 147"/>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08" name="Oval 148"/>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09" name="Oval 149"/>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10" name="Oval 150"/>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11" name="Oval 151"/>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12" name="Oval 152"/>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13" name="Oval 153"/>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14" name="Oval 154"/>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15" name="Oval 155"/>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grpSp>
          </p:grpSp>
          <p:grpSp>
            <p:nvGrpSpPr>
              <p:cNvPr id="553116" name="Group 156"/>
              <p:cNvGrpSpPr/>
              <p:nvPr/>
            </p:nvGrpSpPr>
            <p:grpSpPr bwMode="auto">
              <a:xfrm>
                <a:off x="6500812" y="2182813"/>
                <a:ext cx="3288242" cy="1987550"/>
                <a:chOff x="912" y="768"/>
                <a:chExt cx="2400" cy="1584"/>
              </a:xfrm>
            </p:grpSpPr>
            <p:sp>
              <p:nvSpPr>
                <p:cNvPr id="553117" name="Oval 157"/>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18" name="Oval 158"/>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19" name="Oval 159"/>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20" name="Oval 160"/>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21" name="Oval 161"/>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22" name="Oval 162"/>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23" name="Oval 163"/>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24" name="Oval 164"/>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25" name="Oval 165"/>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grpSp>
              <p:nvGrpSpPr>
                <p:cNvPr id="553126" name="Group 166"/>
                <p:cNvGrpSpPr/>
                <p:nvPr/>
              </p:nvGrpSpPr>
              <p:grpSpPr bwMode="auto">
                <a:xfrm>
                  <a:off x="912" y="768"/>
                  <a:ext cx="2386" cy="1553"/>
                  <a:chOff x="912" y="768"/>
                  <a:chExt cx="2386" cy="1553"/>
                </a:xfrm>
              </p:grpSpPr>
              <p:sp>
                <p:nvSpPr>
                  <p:cNvPr id="553127" name="Oval 167"/>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28" name="Oval 168"/>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29" name="Oval 169"/>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30" name="Oval 170"/>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31" name="Oval 171"/>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32" name="Oval 172"/>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33" name="Oval 173"/>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34" name="Oval 174"/>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3135" name="Oval 175"/>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CC"/>
                      </a:solidFill>
                      <a:latin typeface="+mn-lt"/>
                      <a:ea typeface="黑体" panose="02010609060101010101" pitchFamily="2" charset="-122"/>
                    </a:endParaRPr>
                  </a:p>
                </p:txBody>
              </p:sp>
            </p:grpSp>
          </p:grpSp>
          <p:sp>
            <p:nvSpPr>
              <p:cNvPr id="553136" name="Text Box 176"/>
              <p:cNvSpPr txBox="1">
                <a:spLocks noChangeArrowheads="1"/>
              </p:cNvSpPr>
              <p:nvPr/>
            </p:nvSpPr>
            <p:spPr bwMode="auto">
              <a:xfrm>
                <a:off x="707399" y="2865636"/>
                <a:ext cx="2121093"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solidFill>
                      <a:srgbClr val="0000CC"/>
                    </a:solidFill>
                    <a:latin typeface="+mn-lt"/>
                    <a:ea typeface="黑体" panose="02010609060101010101" pitchFamily="2" charset="-122"/>
                  </a:rPr>
                  <a:t> </a:t>
                </a:r>
                <a:r>
                  <a:rPr kumimoji="1" lang="zh-CN" altLang="en-US" sz="2000" b="1">
                    <a:solidFill>
                      <a:srgbClr val="0000CC"/>
                    </a:solidFill>
                    <a:latin typeface="+mn-lt"/>
                    <a:ea typeface="黑体" panose="02010609060101010101" pitchFamily="2" charset="-122"/>
                  </a:rPr>
                  <a:t>用内部网关协议</a:t>
                </a:r>
                <a:endParaRPr kumimoji="1" lang="zh-CN" altLang="en-US" sz="2000" b="1">
                  <a:solidFill>
                    <a:srgbClr val="0000CC"/>
                  </a:solidFill>
                  <a:latin typeface="+mn-lt"/>
                  <a:ea typeface="黑体" panose="02010609060101010101" pitchFamily="2" charset="-122"/>
                </a:endParaRPr>
              </a:p>
              <a:p>
                <a:pPr algn="ctr"/>
                <a:r>
                  <a:rPr kumimoji="1" lang="zh-CN" altLang="en-US" sz="2000" b="1">
                    <a:solidFill>
                      <a:srgbClr val="0000CC"/>
                    </a:solidFill>
                    <a:latin typeface="+mn-lt"/>
                    <a:ea typeface="黑体" panose="02010609060101010101" pitchFamily="2" charset="-122"/>
                  </a:rPr>
                  <a:t>（例如，</a:t>
                </a:r>
                <a:r>
                  <a:rPr kumimoji="1" lang="en-US" altLang="zh-CN" sz="2000" b="1">
                    <a:solidFill>
                      <a:srgbClr val="0000CC"/>
                    </a:solidFill>
                    <a:latin typeface="+mn-lt"/>
                    <a:ea typeface="黑体" panose="02010609060101010101" pitchFamily="2" charset="-122"/>
                  </a:rPr>
                  <a:t>RIP</a:t>
                </a:r>
                <a:r>
                  <a:rPr kumimoji="1" lang="zh-CN" altLang="en-US" sz="2000" b="1">
                    <a:solidFill>
                      <a:srgbClr val="0000CC"/>
                    </a:solidFill>
                    <a:latin typeface="+mn-lt"/>
                    <a:ea typeface="黑体" panose="02010609060101010101" pitchFamily="2" charset="-122"/>
                  </a:rPr>
                  <a:t>）</a:t>
                </a:r>
                <a:endParaRPr kumimoji="1" lang="zh-CN" altLang="en-US" sz="2000" b="1">
                  <a:solidFill>
                    <a:srgbClr val="0000CC"/>
                  </a:solidFill>
                  <a:latin typeface="+mn-lt"/>
                  <a:ea typeface="黑体" panose="02010609060101010101" pitchFamily="2" charset="-122"/>
                </a:endParaRPr>
              </a:p>
            </p:txBody>
          </p:sp>
          <p:sp>
            <p:nvSpPr>
              <p:cNvPr id="553137" name="Text Box 177"/>
              <p:cNvSpPr txBox="1">
                <a:spLocks noChangeArrowheads="1"/>
              </p:cNvSpPr>
              <p:nvPr/>
            </p:nvSpPr>
            <p:spPr bwMode="auto">
              <a:xfrm>
                <a:off x="7474455" y="1772816"/>
                <a:ext cx="17299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mn-lt"/>
                    <a:ea typeface="黑体" panose="02010609060101010101" pitchFamily="2" charset="-122"/>
                  </a:rPr>
                  <a:t>自治系统 </a:t>
                </a:r>
                <a:r>
                  <a:rPr kumimoji="1" lang="en-US" altLang="zh-CN" sz="2400" b="1">
                    <a:solidFill>
                      <a:srgbClr val="C00000"/>
                    </a:solidFill>
                    <a:latin typeface="+mn-lt"/>
                    <a:ea typeface="黑体" panose="02010609060101010101" pitchFamily="2" charset="-122"/>
                  </a:rPr>
                  <a:t>B</a:t>
                </a:r>
                <a:endParaRPr kumimoji="1" lang="en-US" altLang="zh-CN" sz="2400" b="1">
                  <a:solidFill>
                    <a:srgbClr val="C00000"/>
                  </a:solidFill>
                  <a:latin typeface="+mn-lt"/>
                  <a:ea typeface="黑体" panose="02010609060101010101" pitchFamily="2" charset="-122"/>
                </a:endParaRPr>
              </a:p>
            </p:txBody>
          </p:sp>
          <p:sp>
            <p:nvSpPr>
              <p:cNvPr id="553138" name="Text Box 178"/>
              <p:cNvSpPr txBox="1">
                <a:spLocks noChangeArrowheads="1"/>
              </p:cNvSpPr>
              <p:nvPr/>
            </p:nvSpPr>
            <p:spPr bwMode="auto">
              <a:xfrm>
                <a:off x="992560" y="1901404"/>
                <a:ext cx="17185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anose="02010609060101010101" pitchFamily="2" charset="-122"/>
                  </a:rPr>
                  <a:t>自治系统 </a:t>
                </a:r>
                <a:r>
                  <a:rPr kumimoji="1" lang="en-US" altLang="zh-CN" sz="2400" b="1" dirty="0">
                    <a:solidFill>
                      <a:srgbClr val="C00000"/>
                    </a:solidFill>
                    <a:latin typeface="+mn-lt"/>
                    <a:ea typeface="黑体" panose="02010609060101010101" pitchFamily="2" charset="-122"/>
                  </a:rPr>
                  <a:t>A</a:t>
                </a:r>
                <a:endParaRPr kumimoji="1" lang="en-US" altLang="zh-CN" sz="2400" b="1" dirty="0">
                  <a:solidFill>
                    <a:srgbClr val="C00000"/>
                  </a:solidFill>
                  <a:latin typeface="+mn-lt"/>
                  <a:ea typeface="黑体" panose="02010609060101010101" pitchFamily="2" charset="-122"/>
                </a:endParaRPr>
              </a:p>
            </p:txBody>
          </p:sp>
          <p:pic>
            <p:nvPicPr>
              <p:cNvPr id="553139" name="Picture 17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78679" y="2709864"/>
                <a:ext cx="715433"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53140" name="Picture 18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210168" y="2709863"/>
                <a:ext cx="715433"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53141" name="Text Box 181"/>
              <p:cNvSpPr txBox="1">
                <a:spLocks noChangeArrowheads="1"/>
              </p:cNvSpPr>
              <p:nvPr/>
            </p:nvSpPr>
            <p:spPr bwMode="auto">
              <a:xfrm>
                <a:off x="3828683" y="2225676"/>
                <a:ext cx="2258952"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CC"/>
                    </a:solidFill>
                    <a:latin typeface="+mn-lt"/>
                    <a:ea typeface="黑体" panose="02010609060101010101" pitchFamily="2" charset="-122"/>
                  </a:rPr>
                  <a:t>用外部网关协议</a:t>
                </a:r>
                <a:endParaRPr kumimoji="1" lang="zh-CN" altLang="en-US" sz="2000" b="1" dirty="0">
                  <a:solidFill>
                    <a:srgbClr val="0000CC"/>
                  </a:solidFill>
                  <a:latin typeface="+mn-lt"/>
                  <a:ea typeface="黑体" panose="02010609060101010101" pitchFamily="2" charset="-122"/>
                </a:endParaRPr>
              </a:p>
              <a:p>
                <a:pPr algn="ctr"/>
                <a:r>
                  <a:rPr kumimoji="1" lang="zh-CN" altLang="en-US" sz="2000" b="1" dirty="0">
                    <a:solidFill>
                      <a:srgbClr val="0000CC"/>
                    </a:solidFill>
                    <a:latin typeface="+mn-lt"/>
                    <a:ea typeface="黑体" panose="02010609060101010101" pitchFamily="2" charset="-122"/>
                  </a:rPr>
                  <a:t>（例如，</a:t>
                </a:r>
                <a:r>
                  <a:rPr kumimoji="1" lang="en-US" altLang="zh-CN" sz="2000" b="1" dirty="0">
                    <a:solidFill>
                      <a:srgbClr val="0000CC"/>
                    </a:solidFill>
                    <a:latin typeface="+mn-lt"/>
                    <a:ea typeface="黑体" panose="02010609060101010101" pitchFamily="2" charset="-122"/>
                  </a:rPr>
                  <a:t>BGP-4</a:t>
                </a:r>
                <a:r>
                  <a:rPr kumimoji="1" lang="zh-CN" altLang="en-US" sz="2000" b="1" dirty="0">
                    <a:solidFill>
                      <a:srgbClr val="0000CC"/>
                    </a:solidFill>
                    <a:latin typeface="+mn-lt"/>
                    <a:ea typeface="黑体" panose="02010609060101010101" pitchFamily="2" charset="-122"/>
                  </a:rPr>
                  <a:t>）</a:t>
                </a:r>
                <a:endParaRPr kumimoji="1" lang="zh-CN" altLang="en-US" sz="2000" b="1" dirty="0">
                  <a:solidFill>
                    <a:srgbClr val="0000CC"/>
                  </a:solidFill>
                  <a:latin typeface="+mn-lt"/>
                  <a:ea typeface="黑体" panose="02010609060101010101" pitchFamily="2" charset="-122"/>
                </a:endParaRPr>
              </a:p>
            </p:txBody>
          </p:sp>
          <p:sp>
            <p:nvSpPr>
              <p:cNvPr id="553142" name="Text Box 182"/>
              <p:cNvSpPr txBox="1">
                <a:spLocks noChangeArrowheads="1"/>
              </p:cNvSpPr>
              <p:nvPr/>
            </p:nvSpPr>
            <p:spPr bwMode="auto">
              <a:xfrm>
                <a:off x="2978680" y="230505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r>
                  <a:rPr kumimoji="1" lang="en-US" altLang="zh-CN" sz="2000" b="1" baseline="-25000">
                    <a:solidFill>
                      <a:srgbClr val="0000CC"/>
                    </a:solidFill>
                    <a:latin typeface="+mn-lt"/>
                    <a:ea typeface="黑体" panose="02010609060101010101" pitchFamily="2" charset="-122"/>
                  </a:rPr>
                  <a:t>1</a:t>
                </a:r>
                <a:endParaRPr kumimoji="1" lang="en-US" altLang="zh-CN" sz="2000" b="1" baseline="-25000">
                  <a:solidFill>
                    <a:srgbClr val="0000CC"/>
                  </a:solidFill>
                  <a:latin typeface="+mn-lt"/>
                  <a:ea typeface="黑体" panose="02010609060101010101" pitchFamily="2" charset="-122"/>
                </a:endParaRPr>
              </a:p>
            </p:txBody>
          </p:sp>
          <p:sp>
            <p:nvSpPr>
              <p:cNvPr id="553143" name="Text Box 183"/>
              <p:cNvSpPr txBox="1">
                <a:spLocks noChangeArrowheads="1"/>
              </p:cNvSpPr>
              <p:nvPr/>
            </p:nvSpPr>
            <p:spPr bwMode="auto">
              <a:xfrm>
                <a:off x="6462977" y="2332039"/>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r>
                  <a:rPr kumimoji="1" lang="en-US" altLang="zh-CN" sz="2000" b="1" baseline="-25000">
                    <a:solidFill>
                      <a:srgbClr val="0000CC"/>
                    </a:solidFill>
                    <a:latin typeface="+mn-lt"/>
                    <a:ea typeface="黑体" panose="02010609060101010101" pitchFamily="2" charset="-122"/>
                  </a:rPr>
                  <a:t>2</a:t>
                </a:r>
                <a:endParaRPr kumimoji="1" lang="en-US" altLang="zh-CN" sz="2000" b="1" baseline="-25000">
                  <a:solidFill>
                    <a:srgbClr val="0000CC"/>
                  </a:solidFill>
                  <a:latin typeface="+mn-lt"/>
                  <a:ea typeface="黑体" panose="02010609060101010101" pitchFamily="2" charset="-122"/>
                </a:endParaRPr>
              </a:p>
            </p:txBody>
          </p:sp>
          <p:sp>
            <p:nvSpPr>
              <p:cNvPr id="553144" name="Text Box 184"/>
              <p:cNvSpPr txBox="1">
                <a:spLocks noChangeArrowheads="1"/>
              </p:cNvSpPr>
              <p:nvPr/>
            </p:nvSpPr>
            <p:spPr bwMode="auto">
              <a:xfrm>
                <a:off x="7208127" y="2852936"/>
                <a:ext cx="216597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dirty="0">
                    <a:solidFill>
                      <a:srgbClr val="0000CC"/>
                    </a:solidFill>
                    <a:latin typeface="+mn-lt"/>
                    <a:ea typeface="黑体" panose="02010609060101010101" pitchFamily="2" charset="-122"/>
                  </a:rPr>
                  <a:t> </a:t>
                </a:r>
                <a:r>
                  <a:rPr kumimoji="1" lang="zh-CN" altLang="en-US" sz="2000" b="1" dirty="0">
                    <a:solidFill>
                      <a:srgbClr val="0000CC"/>
                    </a:solidFill>
                    <a:latin typeface="+mn-lt"/>
                    <a:ea typeface="黑体" panose="02010609060101010101" pitchFamily="2" charset="-122"/>
                  </a:rPr>
                  <a:t>用内部网关协议</a:t>
                </a:r>
                <a:endParaRPr kumimoji="1" lang="zh-CN" altLang="en-US" sz="2000" b="1" dirty="0">
                  <a:solidFill>
                    <a:srgbClr val="0000CC"/>
                  </a:solidFill>
                  <a:latin typeface="+mn-lt"/>
                  <a:ea typeface="黑体" panose="02010609060101010101" pitchFamily="2" charset="-122"/>
                </a:endParaRPr>
              </a:p>
              <a:p>
                <a:pPr algn="ctr"/>
                <a:r>
                  <a:rPr kumimoji="1" lang="zh-CN" altLang="en-US" sz="2000" b="1" dirty="0">
                    <a:solidFill>
                      <a:srgbClr val="0000CC"/>
                    </a:solidFill>
                    <a:latin typeface="+mn-lt"/>
                    <a:ea typeface="黑体" panose="02010609060101010101" pitchFamily="2" charset="-122"/>
                  </a:rPr>
                  <a:t>（例如，</a:t>
                </a:r>
                <a:r>
                  <a:rPr kumimoji="1" lang="en-US" altLang="zh-CN" sz="2000" b="1" dirty="0">
                    <a:solidFill>
                      <a:srgbClr val="0000CC"/>
                    </a:solidFill>
                    <a:latin typeface="+mn-lt"/>
                    <a:ea typeface="黑体" panose="02010609060101010101" pitchFamily="2" charset="-122"/>
                  </a:rPr>
                  <a:t>OSPF</a:t>
                </a:r>
                <a:r>
                  <a:rPr kumimoji="1" lang="zh-CN" altLang="en-US" sz="2000" b="1" dirty="0">
                    <a:solidFill>
                      <a:srgbClr val="0000CC"/>
                    </a:solidFill>
                    <a:latin typeface="+mn-lt"/>
                    <a:ea typeface="黑体" panose="02010609060101010101" pitchFamily="2" charset="-122"/>
                  </a:rPr>
                  <a:t>）</a:t>
                </a:r>
                <a:endParaRPr kumimoji="1" lang="zh-CN" altLang="en-US" sz="2000" b="1" dirty="0">
                  <a:solidFill>
                    <a:srgbClr val="0000CC"/>
                  </a:solidFill>
                  <a:latin typeface="+mn-lt"/>
                  <a:ea typeface="黑体" panose="02010609060101010101" pitchFamily="2" charset="-122"/>
                </a:endParaRPr>
              </a:p>
            </p:txBody>
          </p:sp>
          <p:sp>
            <p:nvSpPr>
              <p:cNvPr id="553145" name="Line 185"/>
              <p:cNvSpPr>
                <a:spLocks noChangeShapeType="1"/>
              </p:cNvSpPr>
              <p:nvPr/>
            </p:nvSpPr>
            <p:spPr bwMode="auto">
              <a:xfrm>
                <a:off x="3645959" y="2941639"/>
                <a:ext cx="2633002" cy="3175"/>
              </a:xfrm>
              <a:prstGeom prst="line">
                <a:avLst/>
              </a:prstGeom>
              <a:noFill/>
              <a:ln w="571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53147" name="Text Box 187"/>
            <p:cNvSpPr txBox="1">
              <a:spLocks noChangeArrowheads="1"/>
            </p:cNvSpPr>
            <p:nvPr/>
          </p:nvSpPr>
          <p:spPr bwMode="auto">
            <a:xfrm>
              <a:off x="1017530" y="4365104"/>
              <a:ext cx="8399966" cy="1384995"/>
            </a:xfrm>
            <a:prstGeom prst="rect">
              <a:avLst/>
            </a:prstGeom>
            <a:solidFill>
              <a:srgbClr val="FFFF66"/>
            </a:solidFill>
            <a:ln w="9525">
              <a:solidFill>
                <a:srgbClr val="000099"/>
              </a:solidFill>
              <a:miter lim="800000"/>
            </a:ln>
            <a:effectLst/>
          </p:spPr>
          <p:txBody>
            <a:bodyPr wrap="square">
              <a:spAutoFit/>
            </a:bodyPr>
            <a:lstStyle/>
            <a:p>
              <a:r>
                <a:rPr lang="zh-CN" altLang="en-US" sz="2800" b="1" dirty="0">
                  <a:solidFill>
                    <a:srgbClr val="000099"/>
                  </a:solidFill>
                  <a:latin typeface="+mn-lt"/>
                  <a:ea typeface="黑体" panose="02010609060101010101" pitchFamily="2" charset="-122"/>
                </a:rPr>
                <a:t>自治系统之间的路由选择也叫做</a:t>
              </a:r>
              <a:r>
                <a:rPr lang="zh-CN" altLang="en-US" sz="2800" b="1" dirty="0">
                  <a:solidFill>
                    <a:srgbClr val="FF0000"/>
                  </a:solidFill>
                  <a:latin typeface="+mn-lt"/>
                  <a:ea typeface="黑体" panose="02010609060101010101" pitchFamily="2" charset="-122"/>
                </a:rPr>
                <a:t>域间路由选择 </a:t>
              </a:r>
              <a:r>
                <a:rPr lang="en-US" altLang="zh-CN" sz="2800" b="1" dirty="0">
                  <a:solidFill>
                    <a:srgbClr val="000099"/>
                  </a:solidFill>
                  <a:latin typeface="+mn-lt"/>
                  <a:ea typeface="黑体" panose="02010609060101010101" pitchFamily="2" charset="-122"/>
                </a:rPr>
                <a:t>(</a:t>
              </a:r>
              <a:r>
                <a:rPr lang="en-US" altLang="zh-CN" sz="2800" b="1" dirty="0" err="1">
                  <a:solidFill>
                    <a:srgbClr val="000099"/>
                  </a:solidFill>
                  <a:latin typeface="+mn-lt"/>
                  <a:ea typeface="黑体" panose="02010609060101010101" pitchFamily="2" charset="-122"/>
                </a:rPr>
                <a:t>interdomain</a:t>
              </a:r>
              <a:r>
                <a:rPr lang="en-US" altLang="zh-CN" sz="2800" b="1" dirty="0">
                  <a:solidFill>
                    <a:srgbClr val="000099"/>
                  </a:solidFill>
                  <a:latin typeface="+mn-lt"/>
                  <a:ea typeface="黑体" panose="02010609060101010101" pitchFamily="2" charset="-122"/>
                </a:rPr>
                <a:t> routing)</a:t>
              </a:r>
              <a:r>
                <a:rPr lang="zh-CN" altLang="en-US" sz="2800" b="1" dirty="0">
                  <a:solidFill>
                    <a:srgbClr val="000099"/>
                  </a:solidFill>
                  <a:latin typeface="+mn-lt"/>
                  <a:ea typeface="黑体" panose="02010609060101010101" pitchFamily="2" charset="-122"/>
                </a:rPr>
                <a:t>，在自治系统内部的路由选择叫做</a:t>
              </a:r>
              <a:r>
                <a:rPr lang="zh-CN" altLang="en-US" sz="2800" b="1" dirty="0">
                  <a:solidFill>
                    <a:srgbClr val="FF0000"/>
                  </a:solidFill>
                  <a:latin typeface="+mn-lt"/>
                  <a:ea typeface="黑体" panose="02010609060101010101" pitchFamily="2" charset="-122"/>
                </a:rPr>
                <a:t>域内路由选择 </a:t>
              </a:r>
              <a:r>
                <a:rPr lang="en-US" altLang="zh-CN" sz="2800" b="1" dirty="0">
                  <a:solidFill>
                    <a:srgbClr val="000099"/>
                  </a:solidFill>
                  <a:latin typeface="+mn-lt"/>
                  <a:ea typeface="黑体" panose="02010609060101010101" pitchFamily="2" charset="-122"/>
                </a:rPr>
                <a:t>(</a:t>
              </a:r>
              <a:r>
                <a:rPr lang="en-US" altLang="zh-CN" sz="2800" b="1" dirty="0" err="1">
                  <a:solidFill>
                    <a:srgbClr val="000099"/>
                  </a:solidFill>
                  <a:latin typeface="+mn-lt"/>
                  <a:ea typeface="黑体" panose="02010609060101010101" pitchFamily="2" charset="-122"/>
                </a:rPr>
                <a:t>intradomain</a:t>
              </a:r>
              <a:r>
                <a:rPr lang="en-US" altLang="zh-CN" sz="2800" b="1" dirty="0">
                  <a:solidFill>
                    <a:srgbClr val="000099"/>
                  </a:solidFill>
                  <a:latin typeface="+mn-lt"/>
                  <a:ea typeface="黑体" panose="02010609060101010101" pitchFamily="2" charset="-122"/>
                </a:rPr>
                <a:t> routing) </a:t>
              </a:r>
              <a:r>
                <a:rPr lang="zh-CN" altLang="en-US" sz="2800" b="1" dirty="0">
                  <a:solidFill>
                    <a:srgbClr val="000099"/>
                  </a:solidFill>
                  <a:latin typeface="+mn-lt"/>
                  <a:ea typeface="黑体" panose="02010609060101010101" pitchFamily="2" charset="-122"/>
                </a:rPr>
                <a:t>。</a:t>
              </a:r>
              <a:endParaRPr lang="en-US" altLang="zh-CN" sz="2800" b="1" dirty="0">
                <a:solidFill>
                  <a:srgbClr val="000099"/>
                </a:solidFill>
                <a:latin typeface="+mn-lt"/>
                <a:ea typeface="黑体" panose="02010609060101010101" pitchFamily="2" charset="-122"/>
              </a:endParaRPr>
            </a:p>
          </p:txBody>
        </p:sp>
      </p:grpSp>
      <p:sp>
        <p:nvSpPr>
          <p:cNvPr id="4" name="灯片编号占位符 3"/>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lgn="ctr"/>
            <a:r>
              <a:rPr lang="zh-CN" altLang="en-US" dirty="0"/>
              <a:t>这里要指出两点 </a:t>
            </a:r>
            <a:endParaRPr lang="zh-CN" altLang="en-US" dirty="0"/>
          </a:p>
        </p:txBody>
      </p:sp>
      <p:sp>
        <p:nvSpPr>
          <p:cNvPr id="553987" name="Rectangle 3"/>
          <p:cNvSpPr>
            <a:spLocks noGrp="1" noChangeArrowheads="1"/>
          </p:cNvSpPr>
          <p:nvPr>
            <p:ph idx="1"/>
          </p:nvPr>
        </p:nvSpPr>
        <p:spPr/>
        <p:txBody>
          <a:bodyPr/>
          <a:lstStyle/>
          <a:p>
            <a:pPr algn="just"/>
            <a:r>
              <a:rPr lang="zh-CN" altLang="en-US" dirty="0"/>
              <a:t>互联网的早期 </a:t>
            </a:r>
            <a:r>
              <a:rPr lang="en-US" altLang="zh-CN" dirty="0"/>
              <a:t>RFC </a:t>
            </a:r>
            <a:r>
              <a:rPr lang="zh-CN" altLang="en-US" dirty="0"/>
              <a:t>文档中未使用“</a:t>
            </a:r>
            <a:r>
              <a:rPr lang="zh-CN" altLang="en-US" dirty="0">
                <a:solidFill>
                  <a:srgbClr val="0000FF"/>
                </a:solidFill>
              </a:rPr>
              <a:t>路由器</a:t>
            </a:r>
            <a:r>
              <a:rPr lang="zh-CN" altLang="en-US" dirty="0"/>
              <a:t>”而是使用“</a:t>
            </a:r>
            <a:r>
              <a:rPr lang="zh-CN" altLang="en-US" dirty="0">
                <a:solidFill>
                  <a:srgbClr val="0000FF"/>
                </a:solidFill>
              </a:rPr>
              <a:t>网关</a:t>
            </a:r>
            <a:r>
              <a:rPr lang="zh-CN" altLang="en-US" dirty="0"/>
              <a:t>”这一名词。但是在新的 </a:t>
            </a:r>
            <a:r>
              <a:rPr lang="en-US" altLang="zh-CN" dirty="0"/>
              <a:t>RFC </a:t>
            </a:r>
            <a:r>
              <a:rPr lang="zh-CN" altLang="en-US" dirty="0"/>
              <a:t>文档中又使用了“路由器”这一名词。应当把这两个术语当作</a:t>
            </a:r>
            <a:r>
              <a:rPr lang="zh-CN" altLang="en-US" dirty="0">
                <a:solidFill>
                  <a:srgbClr val="0000FF"/>
                </a:solidFill>
              </a:rPr>
              <a:t>同义词</a:t>
            </a:r>
            <a:r>
              <a:rPr lang="zh-CN" altLang="en-US" dirty="0"/>
              <a:t>。</a:t>
            </a:r>
            <a:endParaRPr lang="zh-CN" altLang="en-US" dirty="0"/>
          </a:p>
          <a:p>
            <a:pPr algn="just"/>
            <a:r>
              <a:rPr lang="en-US" altLang="zh-CN" dirty="0">
                <a:solidFill>
                  <a:srgbClr val="0000FF"/>
                </a:solidFill>
              </a:rPr>
              <a:t>IGP </a:t>
            </a:r>
            <a:r>
              <a:rPr lang="zh-CN" altLang="en-US" dirty="0">
                <a:solidFill>
                  <a:srgbClr val="0000FF"/>
                </a:solidFill>
              </a:rPr>
              <a:t>和 </a:t>
            </a:r>
            <a:r>
              <a:rPr lang="en-US" altLang="zh-CN" dirty="0">
                <a:solidFill>
                  <a:srgbClr val="0000FF"/>
                </a:solidFill>
              </a:rPr>
              <a:t>EGP </a:t>
            </a:r>
            <a:r>
              <a:rPr lang="zh-CN" altLang="en-US" dirty="0">
                <a:solidFill>
                  <a:srgbClr val="0000FF"/>
                </a:solidFill>
              </a:rPr>
              <a:t>是协议类别的名称。</a:t>
            </a:r>
            <a:r>
              <a:rPr lang="zh-CN" altLang="en-US" dirty="0"/>
              <a:t>但 </a:t>
            </a:r>
            <a:r>
              <a:rPr lang="en-US" altLang="zh-CN" dirty="0"/>
              <a:t>RFC </a:t>
            </a:r>
            <a:r>
              <a:rPr lang="zh-CN" altLang="en-US" dirty="0"/>
              <a:t>在使用 </a:t>
            </a:r>
            <a:r>
              <a:rPr lang="en-US" altLang="zh-CN" dirty="0"/>
              <a:t>EGP </a:t>
            </a:r>
            <a:r>
              <a:rPr lang="zh-CN" altLang="en-US" dirty="0"/>
              <a:t>这个名词时出现了一点混乱，因为最早的一个外部网关协议的协议名字正好也是 </a:t>
            </a:r>
            <a:r>
              <a:rPr lang="en-US" altLang="zh-CN" dirty="0"/>
              <a:t>EGP</a:t>
            </a:r>
            <a:r>
              <a:rPr lang="zh-CN" altLang="en-US" dirty="0"/>
              <a:t>（</a:t>
            </a:r>
            <a:r>
              <a:rPr lang="en-US" altLang="zh-CN" dirty="0"/>
              <a:t>BGP</a:t>
            </a:r>
            <a:r>
              <a:rPr lang="zh-CN" altLang="en-US" dirty="0"/>
              <a:t>的前身）。因此在遇到名词 </a:t>
            </a:r>
            <a:r>
              <a:rPr lang="en-US" altLang="zh-CN" dirty="0"/>
              <a:t>EGP </a:t>
            </a:r>
            <a:r>
              <a:rPr lang="zh-CN" altLang="en-US" dirty="0"/>
              <a:t>时，应弄清它是指旧的协议 </a:t>
            </a:r>
            <a:r>
              <a:rPr lang="en-US" altLang="zh-CN" dirty="0"/>
              <a:t>EGP </a:t>
            </a:r>
            <a:r>
              <a:rPr lang="zh-CN" altLang="en-US" dirty="0"/>
              <a:t>还是指外部网关协议 </a:t>
            </a:r>
            <a:r>
              <a:rPr lang="en-US" altLang="zh-CN" dirty="0"/>
              <a:t>EGP </a:t>
            </a:r>
            <a:r>
              <a:rPr lang="zh-CN" altLang="en-US" dirty="0"/>
              <a:t>这个类别。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9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algn="ctr"/>
            <a:r>
              <a:rPr lang="zh-CN" altLang="en-US" dirty="0"/>
              <a:t>互联网的路由选择协议 </a:t>
            </a:r>
            <a:endParaRPr lang="zh-CN" altLang="en-US" dirty="0"/>
          </a:p>
        </p:txBody>
      </p:sp>
      <p:sp>
        <p:nvSpPr>
          <p:cNvPr id="555011" name="Rectangle 3"/>
          <p:cNvSpPr>
            <a:spLocks noGrp="1" noChangeArrowheads="1"/>
          </p:cNvSpPr>
          <p:nvPr>
            <p:ph idx="1"/>
          </p:nvPr>
        </p:nvSpPr>
        <p:spPr>
          <a:xfrm>
            <a:off x="1031983" y="1412776"/>
            <a:ext cx="8346723" cy="1339493"/>
          </a:xfrm>
        </p:spPr>
        <p:txBody>
          <a:bodyPr/>
          <a:lstStyle/>
          <a:p>
            <a:r>
              <a:rPr lang="zh-CN" altLang="en-US" dirty="0">
                <a:solidFill>
                  <a:srgbClr val="FF0000"/>
                </a:solidFill>
              </a:rPr>
              <a:t>内部网关协议 </a:t>
            </a:r>
            <a:r>
              <a:rPr lang="en-US" altLang="zh-CN" dirty="0">
                <a:solidFill>
                  <a:srgbClr val="FF0000"/>
                </a:solidFill>
              </a:rPr>
              <a:t>IGP</a:t>
            </a:r>
            <a:r>
              <a:rPr lang="zh-CN" altLang="en-US" dirty="0">
                <a:solidFill>
                  <a:srgbClr val="FF0000"/>
                </a:solidFill>
              </a:rPr>
              <a:t>：</a:t>
            </a:r>
            <a:r>
              <a:rPr lang="zh-CN" altLang="en-US" dirty="0"/>
              <a:t>具体的协议有多种，如 </a:t>
            </a:r>
            <a:r>
              <a:rPr lang="en-US" altLang="zh-CN" dirty="0"/>
              <a:t>RIP </a:t>
            </a:r>
            <a:r>
              <a:rPr lang="zh-CN" altLang="en-US" dirty="0"/>
              <a:t>和 </a:t>
            </a:r>
            <a:r>
              <a:rPr lang="en-US" altLang="zh-CN" dirty="0"/>
              <a:t>OSPF </a:t>
            </a:r>
            <a:r>
              <a:rPr lang="zh-CN" altLang="en-US" dirty="0"/>
              <a:t>、</a:t>
            </a:r>
            <a:r>
              <a:rPr lang="en-US" altLang="zh-CN" dirty="0"/>
              <a:t>IGRP</a:t>
            </a:r>
            <a:r>
              <a:rPr lang="zh-CN" altLang="en-US" dirty="0"/>
              <a:t>、</a:t>
            </a:r>
            <a:r>
              <a:rPr lang="en-US" altLang="zh-CN" dirty="0"/>
              <a:t>EIGRP</a:t>
            </a:r>
            <a:r>
              <a:rPr lang="zh-CN" altLang="en-US" dirty="0"/>
              <a:t>、</a:t>
            </a:r>
            <a:r>
              <a:rPr lang="en-US" altLang="zh-CN" dirty="0"/>
              <a:t>IS-IS</a:t>
            </a:r>
            <a:r>
              <a:rPr lang="zh-CN" altLang="en-US" dirty="0"/>
              <a:t>等。</a:t>
            </a:r>
            <a:endParaRPr lang="zh-CN" altLang="en-US" dirty="0"/>
          </a:p>
          <a:p>
            <a:r>
              <a:rPr lang="zh-CN" altLang="en-US" dirty="0">
                <a:solidFill>
                  <a:srgbClr val="FF0000"/>
                </a:solidFill>
              </a:rPr>
              <a:t>外部网关协议 </a:t>
            </a:r>
            <a:r>
              <a:rPr lang="en-US" altLang="zh-CN" dirty="0">
                <a:solidFill>
                  <a:srgbClr val="FF0000"/>
                </a:solidFill>
              </a:rPr>
              <a:t>EGP</a:t>
            </a:r>
            <a:r>
              <a:rPr lang="zh-CN" altLang="en-US" dirty="0">
                <a:solidFill>
                  <a:srgbClr val="FF0000"/>
                </a:solidFill>
              </a:rPr>
              <a:t>：</a:t>
            </a:r>
            <a:r>
              <a:rPr lang="zh-CN" altLang="en-US" dirty="0"/>
              <a:t>目前使用的协议就是 </a:t>
            </a:r>
            <a:r>
              <a:rPr lang="en-US" altLang="zh-CN" dirty="0"/>
              <a:t>BGP</a:t>
            </a:r>
            <a:r>
              <a:rPr lang="zh-CN" altLang="en-US" dirty="0"/>
              <a:t>。</a:t>
            </a:r>
            <a:endParaRPr lang="zh-CN" altLang="en-US" dirty="0"/>
          </a:p>
        </p:txBody>
      </p:sp>
      <p:grpSp>
        <p:nvGrpSpPr>
          <p:cNvPr id="2" name="组合 1"/>
          <p:cNvGrpSpPr/>
          <p:nvPr/>
        </p:nvGrpSpPr>
        <p:grpSpPr>
          <a:xfrm>
            <a:off x="1670248" y="3212976"/>
            <a:ext cx="7243192" cy="2520280"/>
            <a:chOff x="1670248" y="3103737"/>
            <a:chExt cx="7243192" cy="2865256"/>
          </a:xfrm>
        </p:grpSpPr>
        <p:sp>
          <p:nvSpPr>
            <p:cNvPr id="9" name="Line 25"/>
            <p:cNvSpPr>
              <a:spLocks noChangeShapeType="1"/>
            </p:cNvSpPr>
            <p:nvPr/>
          </p:nvSpPr>
          <p:spPr bwMode="auto">
            <a:xfrm flipH="1">
              <a:off x="3638872" y="3725912"/>
              <a:ext cx="1361437" cy="5334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26"/>
            <p:cNvSpPr>
              <a:spLocks noChangeShapeType="1"/>
            </p:cNvSpPr>
            <p:nvPr/>
          </p:nvSpPr>
          <p:spPr bwMode="auto">
            <a:xfrm>
              <a:off x="5239072" y="3725912"/>
              <a:ext cx="1685588" cy="5334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AutoShape 6"/>
            <p:cNvSpPr>
              <a:spLocks noChangeArrowheads="1"/>
            </p:cNvSpPr>
            <p:nvPr/>
          </p:nvSpPr>
          <p:spPr bwMode="auto">
            <a:xfrm>
              <a:off x="2364384" y="4905152"/>
              <a:ext cx="1375793" cy="1063841"/>
            </a:xfrm>
            <a:prstGeom prst="roundRect">
              <a:avLst>
                <a:gd name="adj" fmla="val 16667"/>
              </a:avLst>
            </a:prstGeom>
            <a:noFill/>
            <a:ln w="9525">
              <a:solidFill>
                <a:schemeClr val="tx1"/>
              </a:solidFill>
              <a:rou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spcBef>
                  <a:spcPts val="0"/>
                </a:spcBef>
              </a:pPr>
              <a:r>
                <a:rPr kumimoji="0" lang="en-GB" sz="2800" b="1" dirty="0">
                  <a:latin typeface="+mn-lt"/>
                  <a:ea typeface="黑体" panose="02010609060101010101" pitchFamily="2" charset="-122"/>
                </a:rPr>
                <a:t>RIP </a:t>
              </a:r>
              <a:endParaRPr kumimoji="0" lang="en-GB" sz="2800" b="1" dirty="0">
                <a:latin typeface="+mn-lt"/>
                <a:ea typeface="黑体" panose="02010609060101010101" pitchFamily="2" charset="-122"/>
              </a:endParaRPr>
            </a:p>
            <a:p>
              <a:pPr>
                <a:spcBef>
                  <a:spcPts val="0"/>
                </a:spcBef>
              </a:pPr>
              <a:r>
                <a:rPr kumimoji="0" lang="en-US" altLang="zh-CN" sz="2800" b="1" dirty="0">
                  <a:latin typeface="+mn-lt"/>
                  <a:ea typeface="黑体" panose="02010609060101010101" pitchFamily="2" charset="-122"/>
                </a:rPr>
                <a:t>OSPF</a:t>
              </a:r>
              <a:endParaRPr lang="en-US" altLang="zh-CN" sz="2800" b="1" dirty="0">
                <a:latin typeface="+mn-lt"/>
                <a:ea typeface="黑体" panose="02010609060101010101" pitchFamily="2" charset="-122"/>
              </a:endParaRPr>
            </a:p>
          </p:txBody>
        </p:sp>
        <p:sp>
          <p:nvSpPr>
            <p:cNvPr id="17" name="AutoShape 23"/>
            <p:cNvSpPr>
              <a:spLocks noChangeArrowheads="1"/>
            </p:cNvSpPr>
            <p:nvPr/>
          </p:nvSpPr>
          <p:spPr bwMode="auto">
            <a:xfrm>
              <a:off x="3562672" y="3103737"/>
              <a:ext cx="3190528" cy="649287"/>
            </a:xfrm>
            <a:prstGeom prst="roundRect">
              <a:avLst>
                <a:gd name="adj" fmla="val 16667"/>
              </a:avLst>
            </a:prstGeom>
            <a:solidFill>
              <a:srgbClr val="FFCC00"/>
            </a:solidFill>
            <a:ln w="9525">
              <a:solidFill>
                <a:schemeClr val="tx1"/>
              </a:solidFill>
              <a:round/>
            </a:ln>
            <a:effectLst/>
          </p:spPr>
          <p:txBody>
            <a:bodyPr wrap="none" anchor="ctr"/>
            <a:lstStyle/>
            <a:p>
              <a:pPr algn="ctr"/>
              <a:r>
                <a:rPr lang="zh-CN" altLang="en-US" sz="2400" b="1" dirty="0">
                  <a:latin typeface="+mn-lt"/>
                  <a:ea typeface="黑体" panose="02010609060101010101" pitchFamily="2" charset="-122"/>
                </a:rPr>
                <a:t>互联网路由选择协议</a:t>
              </a:r>
              <a:endParaRPr lang="zh-CN" altLang="en-US" sz="2400" b="1" dirty="0">
                <a:latin typeface="+mn-lt"/>
                <a:ea typeface="黑体" panose="02010609060101010101" pitchFamily="2" charset="-122"/>
              </a:endParaRPr>
            </a:p>
          </p:txBody>
        </p:sp>
        <p:sp>
          <p:nvSpPr>
            <p:cNvPr id="18" name="AutoShape 29"/>
            <p:cNvSpPr>
              <a:spLocks noChangeArrowheads="1"/>
            </p:cNvSpPr>
            <p:nvPr/>
          </p:nvSpPr>
          <p:spPr bwMode="auto">
            <a:xfrm>
              <a:off x="6897216" y="4905152"/>
              <a:ext cx="1285801" cy="609600"/>
            </a:xfrm>
            <a:prstGeom prst="roundRect">
              <a:avLst>
                <a:gd name="adj" fmla="val 16667"/>
              </a:avLst>
            </a:prstGeom>
            <a:noFill/>
            <a:ln w="9525">
              <a:solidFill>
                <a:schemeClr val="tx1"/>
              </a:solidFill>
              <a:rou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kumimoji="0" lang="en-GB" altLang="zh-CN" sz="2800" b="1" dirty="0">
                  <a:latin typeface="+mn-lt"/>
                  <a:ea typeface="黑体" panose="02010609060101010101" pitchFamily="2" charset="-122"/>
                </a:rPr>
                <a:t>BGP</a:t>
              </a:r>
              <a:endParaRPr lang="en-US" altLang="zh-CN" sz="2800" b="1" dirty="0">
                <a:latin typeface="+mn-lt"/>
                <a:ea typeface="黑体" panose="02010609060101010101" pitchFamily="2" charset="-122"/>
              </a:endParaRPr>
            </a:p>
          </p:txBody>
        </p:sp>
        <p:sp>
          <p:nvSpPr>
            <p:cNvPr id="15" name="AutoShape 12"/>
            <p:cNvSpPr>
              <a:spLocks noChangeArrowheads="1"/>
            </p:cNvSpPr>
            <p:nvPr/>
          </p:nvSpPr>
          <p:spPr bwMode="auto">
            <a:xfrm>
              <a:off x="6089848" y="4113064"/>
              <a:ext cx="2823592" cy="649288"/>
            </a:xfrm>
            <a:prstGeom prst="roundRect">
              <a:avLst>
                <a:gd name="adj" fmla="val 16667"/>
              </a:avLst>
            </a:prstGeom>
            <a:solidFill>
              <a:srgbClr val="FF66FF"/>
            </a:solidFill>
            <a:ln w="9525">
              <a:solidFill>
                <a:schemeClr val="tx1"/>
              </a:solidFill>
              <a:round/>
            </a:ln>
            <a:effectLst/>
          </p:spPr>
          <p:txBody>
            <a:bodyPr wrap="none" anchor="ctr"/>
            <a:lstStyle/>
            <a:p>
              <a:pPr algn="ctr"/>
              <a:r>
                <a:rPr lang="zh-CN" altLang="en-US" sz="2400" b="1" dirty="0">
                  <a:latin typeface="+mn-lt"/>
                  <a:ea typeface="黑体" panose="02010609060101010101" pitchFamily="2" charset="-122"/>
                </a:rPr>
                <a:t>外部网关协议 </a:t>
              </a:r>
              <a:r>
                <a:rPr lang="en-US" altLang="zh-CN" sz="2400" b="1" dirty="0">
                  <a:latin typeface="+mn-lt"/>
                  <a:ea typeface="黑体" panose="02010609060101010101" pitchFamily="2" charset="-122"/>
                </a:rPr>
                <a:t>(EGP)</a:t>
              </a:r>
              <a:endParaRPr lang="en-US" altLang="zh-CN" sz="2400" b="1" dirty="0">
                <a:latin typeface="+mn-lt"/>
                <a:ea typeface="黑体" panose="02010609060101010101" pitchFamily="2" charset="-122"/>
              </a:endParaRPr>
            </a:p>
          </p:txBody>
        </p:sp>
        <p:sp>
          <p:nvSpPr>
            <p:cNvPr id="16" name="AutoShape 13"/>
            <p:cNvSpPr>
              <a:spLocks noChangeArrowheads="1"/>
            </p:cNvSpPr>
            <p:nvPr/>
          </p:nvSpPr>
          <p:spPr bwMode="auto">
            <a:xfrm>
              <a:off x="1670248" y="4113064"/>
              <a:ext cx="2823592" cy="649288"/>
            </a:xfrm>
            <a:prstGeom prst="roundRect">
              <a:avLst>
                <a:gd name="adj" fmla="val 16667"/>
              </a:avLst>
            </a:prstGeom>
            <a:solidFill>
              <a:srgbClr val="FFFF66"/>
            </a:solidFill>
            <a:ln w="9525">
              <a:solidFill>
                <a:schemeClr val="tx1"/>
              </a:solidFill>
              <a:round/>
            </a:ln>
            <a:effectLst/>
          </p:spPr>
          <p:txBody>
            <a:bodyPr wrap="none" anchor="ctr"/>
            <a:lstStyle/>
            <a:p>
              <a:pPr algn="ctr"/>
              <a:r>
                <a:rPr lang="zh-CN" altLang="en-US" sz="2400" b="1" dirty="0">
                  <a:latin typeface="+mn-lt"/>
                  <a:ea typeface="黑体" panose="02010609060101010101" pitchFamily="2" charset="-122"/>
                </a:rPr>
                <a:t>内部网关协议 </a:t>
              </a:r>
              <a:r>
                <a:rPr lang="en-US" altLang="zh-CN" sz="2400" b="1" dirty="0">
                  <a:latin typeface="+mn-lt"/>
                  <a:ea typeface="黑体" panose="02010609060101010101" pitchFamily="2" charset="-122"/>
                </a:rPr>
                <a:t>(IGP)</a:t>
              </a:r>
              <a:endParaRPr lang="en-US" altLang="zh-CN" sz="2400" b="1" dirty="0">
                <a:latin typeface="+mn-lt"/>
                <a:ea typeface="黑体" panose="02010609060101010101" pitchFamily="2" charset="-122"/>
              </a:endParaRPr>
            </a:p>
          </p:txBody>
        </p:sp>
      </p:gr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ltLang="zh-CN" dirty="0"/>
              <a:t> </a:t>
            </a:r>
            <a:r>
              <a:rPr lang="zh-CN" altLang="en-US" dirty="0"/>
              <a:t>内部网关协议 </a:t>
            </a:r>
            <a:r>
              <a:rPr lang="en-US" altLang="zh-CN" dirty="0"/>
              <a:t>RIP</a:t>
            </a:r>
            <a:endParaRPr lang="en-US" altLang="zh-CN" sz="3600" dirty="0"/>
          </a:p>
        </p:txBody>
      </p:sp>
      <p:sp>
        <p:nvSpPr>
          <p:cNvPr id="556035" name="Rectangle 3"/>
          <p:cNvSpPr>
            <a:spLocks noGrp="1" noChangeArrowheads="1"/>
          </p:cNvSpPr>
          <p:nvPr>
            <p:ph idx="1"/>
          </p:nvPr>
        </p:nvSpPr>
        <p:spPr>
          <a:xfrm>
            <a:off x="1031983" y="1752368"/>
            <a:ext cx="8346723" cy="3332816"/>
          </a:xfrm>
        </p:spPr>
        <p:txBody>
          <a:bodyPr/>
          <a:lstStyle/>
          <a:p>
            <a:pPr>
              <a:buFont typeface="Wingdings" panose="05000000000000000000" pitchFamily="2" charset="2"/>
              <a:buNone/>
            </a:pPr>
            <a:r>
              <a:rPr lang="en-US" altLang="zh-CN" sz="4400" dirty="0">
                <a:solidFill>
                  <a:srgbClr val="000099"/>
                </a:solidFill>
              </a:rPr>
              <a:t>1. </a:t>
            </a:r>
            <a:r>
              <a:rPr lang="zh-CN" altLang="en-US" sz="4400" dirty="0">
                <a:solidFill>
                  <a:srgbClr val="000099"/>
                </a:solidFill>
              </a:rPr>
              <a:t>工作原理</a:t>
            </a:r>
            <a:endParaRPr lang="zh-CN" altLang="en-US" sz="4400" dirty="0">
              <a:solidFill>
                <a:srgbClr val="000099"/>
              </a:solidFill>
            </a:endParaRPr>
          </a:p>
          <a:p>
            <a:r>
              <a:rPr lang="zh-CN" altLang="en-US" dirty="0"/>
              <a:t>路由信息协议 </a:t>
            </a:r>
            <a:r>
              <a:rPr lang="en-US" altLang="zh-CN" dirty="0"/>
              <a:t>RIP (Routing Information Protocol) </a:t>
            </a:r>
            <a:r>
              <a:rPr lang="zh-CN" altLang="en-US" dirty="0"/>
              <a:t>是内部网关协议 </a:t>
            </a:r>
            <a:r>
              <a:rPr lang="en-US" altLang="zh-CN" dirty="0"/>
              <a:t>IGP </a:t>
            </a:r>
            <a:r>
              <a:rPr lang="zh-CN" altLang="en-US" dirty="0"/>
              <a:t>中最先得到广泛使用的协议。</a:t>
            </a:r>
            <a:endParaRPr lang="zh-CN" altLang="en-US" dirty="0"/>
          </a:p>
          <a:p>
            <a:r>
              <a:rPr lang="en-US" altLang="zh-CN" dirty="0"/>
              <a:t>RIP </a:t>
            </a:r>
            <a:r>
              <a:rPr lang="zh-CN" altLang="en-US" dirty="0"/>
              <a:t>是一种</a:t>
            </a:r>
            <a:r>
              <a:rPr lang="zh-CN" altLang="en-US" dirty="0">
                <a:solidFill>
                  <a:srgbClr val="FF0000"/>
                </a:solidFill>
              </a:rPr>
              <a:t>分布式的、基于距离向量的路由选择协议，是互联网的标准协议，最大优点就是简单。现已很少应用。</a:t>
            </a:r>
            <a:endParaRPr lang="zh-CN" altLang="en-US" dirty="0">
              <a:solidFill>
                <a:srgbClr val="FF0000"/>
              </a:solidFill>
            </a:endParaRPr>
          </a:p>
          <a:p>
            <a:r>
              <a:rPr lang="en-US" altLang="zh-CN" dirty="0"/>
              <a:t>RIP </a:t>
            </a:r>
            <a:r>
              <a:rPr lang="zh-CN" altLang="en-US" dirty="0"/>
              <a:t>协议</a:t>
            </a:r>
            <a:r>
              <a:rPr lang="zh-CN" altLang="en-US" dirty="0">
                <a:solidFill>
                  <a:srgbClr val="FF0000"/>
                </a:solidFill>
              </a:rPr>
              <a:t>要求</a:t>
            </a:r>
            <a:r>
              <a:rPr lang="zh-CN" altLang="en-US" dirty="0"/>
              <a:t>网络中的每一个路由器都要维护从它自己到其他每一个目的网络的距离记录（“距离向量”）。</a:t>
            </a:r>
            <a:r>
              <a:rPr lang="zh-CN" altLang="en-US" sz="2800" dirty="0"/>
              <a:t> </a:t>
            </a:r>
            <a:endParaRPr lang="zh-CN" altLang="en-US" sz="28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60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6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pPr algn="ctr"/>
            <a:r>
              <a:rPr lang="en-US" altLang="zh-CN" dirty="0"/>
              <a:t>“</a:t>
            </a:r>
            <a:r>
              <a:rPr lang="zh-CN" altLang="en-US" dirty="0"/>
              <a:t>距离”的定义 </a:t>
            </a:r>
            <a:endParaRPr lang="zh-CN" altLang="en-US" dirty="0"/>
          </a:p>
        </p:txBody>
      </p:sp>
      <p:sp>
        <p:nvSpPr>
          <p:cNvPr id="557059" name="Rectangle 3"/>
          <p:cNvSpPr>
            <a:spLocks noGrp="1" noChangeArrowheads="1"/>
          </p:cNvSpPr>
          <p:nvPr>
            <p:ph idx="1"/>
          </p:nvPr>
        </p:nvSpPr>
        <p:spPr>
          <a:noFill/>
        </p:spPr>
        <p:txBody>
          <a:bodyPr/>
          <a:lstStyle/>
          <a:p>
            <a:pPr algn="just"/>
            <a:r>
              <a:rPr lang="zh-CN" altLang="en-US" dirty="0"/>
              <a:t>从一个路由器到</a:t>
            </a:r>
            <a:r>
              <a:rPr lang="zh-CN" altLang="en-US" dirty="0">
                <a:solidFill>
                  <a:srgbClr val="FF0000"/>
                </a:solidFill>
              </a:rPr>
              <a:t>直接连接</a:t>
            </a:r>
            <a:r>
              <a:rPr lang="zh-CN" altLang="en-US" dirty="0"/>
              <a:t>的网络的距离定义为 </a:t>
            </a:r>
            <a:r>
              <a:rPr lang="en-US" altLang="zh-CN" dirty="0"/>
              <a:t>1</a:t>
            </a:r>
            <a:r>
              <a:rPr lang="zh-CN" altLang="en-US" dirty="0"/>
              <a:t>。</a:t>
            </a:r>
            <a:endParaRPr lang="zh-CN" altLang="en-US" dirty="0"/>
          </a:p>
          <a:p>
            <a:pPr algn="just"/>
            <a:r>
              <a:rPr lang="zh-CN" altLang="en-US" dirty="0"/>
              <a:t>从一个路由器到非直接连接的网络的距离定义为所经过的路由器数加 </a:t>
            </a:r>
            <a:r>
              <a:rPr lang="en-US" altLang="zh-CN" dirty="0"/>
              <a:t>1</a:t>
            </a:r>
            <a:r>
              <a:rPr lang="zh-CN" altLang="en-US" dirty="0"/>
              <a:t>。</a:t>
            </a:r>
            <a:endParaRPr lang="zh-CN" altLang="en-US" dirty="0"/>
          </a:p>
          <a:p>
            <a:pPr algn="just"/>
            <a:r>
              <a:rPr lang="en-US" altLang="zh-CN" dirty="0"/>
              <a:t>RIP </a:t>
            </a:r>
            <a:r>
              <a:rPr lang="zh-CN" altLang="en-US" dirty="0"/>
              <a:t>协议中的“距离”也称为“</a:t>
            </a:r>
            <a:r>
              <a:rPr lang="zh-CN" altLang="en-US" dirty="0">
                <a:solidFill>
                  <a:srgbClr val="FF0000"/>
                </a:solidFill>
              </a:rPr>
              <a:t>跳数</a:t>
            </a:r>
            <a:r>
              <a:rPr lang="zh-CN" altLang="en-US" dirty="0"/>
              <a:t>”</a:t>
            </a:r>
            <a:r>
              <a:rPr lang="en-US" altLang="zh-CN" dirty="0"/>
              <a:t>(hop count)</a:t>
            </a:r>
            <a:r>
              <a:rPr lang="zh-CN" altLang="en-US" dirty="0"/>
              <a:t>，因为每经过一个路由器，跳数就加 </a:t>
            </a:r>
            <a:r>
              <a:rPr lang="en-US" altLang="zh-CN" dirty="0"/>
              <a:t>1</a:t>
            </a:r>
            <a:r>
              <a:rPr lang="zh-CN" altLang="en-US" dirty="0"/>
              <a:t>。</a:t>
            </a:r>
            <a:endParaRPr lang="zh-CN" altLang="en-US" dirty="0"/>
          </a:p>
          <a:p>
            <a:pPr algn="just"/>
            <a:r>
              <a:rPr lang="zh-CN" altLang="en-US" dirty="0"/>
              <a:t>这里的“距离”实际上指的是“</a:t>
            </a:r>
            <a:r>
              <a:rPr lang="zh-CN" altLang="en-US" dirty="0">
                <a:solidFill>
                  <a:srgbClr val="FF0000"/>
                </a:solidFill>
              </a:rPr>
              <a:t>最短距离</a:t>
            </a:r>
            <a:r>
              <a:rPr lang="zh-CN" altLang="en-US" dirty="0"/>
              <a:t>”。 </a:t>
            </a:r>
            <a:endParaRPr lang="zh-CN" altLang="en-US" sz="4400" dirty="0"/>
          </a:p>
          <a:p>
            <a:pPr algn="just"/>
            <a:endParaRPr lang="en-US" altLang="zh-CN"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70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7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7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pPr algn="ctr"/>
            <a:r>
              <a:rPr lang="en-US" altLang="zh-CN"/>
              <a:t>“</a:t>
            </a:r>
            <a:r>
              <a:rPr lang="zh-CN" altLang="en-US"/>
              <a:t>距离”的定义 </a:t>
            </a:r>
            <a:endParaRPr lang="zh-CN" altLang="en-US"/>
          </a:p>
        </p:txBody>
      </p:sp>
      <p:sp>
        <p:nvSpPr>
          <p:cNvPr id="558083" name="Rectangle 3"/>
          <p:cNvSpPr>
            <a:spLocks noGrp="1" noChangeArrowheads="1"/>
          </p:cNvSpPr>
          <p:nvPr>
            <p:ph idx="1"/>
          </p:nvPr>
        </p:nvSpPr>
        <p:spPr>
          <a:xfrm>
            <a:off x="1031983" y="1772816"/>
            <a:ext cx="8346723" cy="3332816"/>
          </a:xfrm>
          <a:noFill/>
        </p:spPr>
        <p:txBody>
          <a:bodyPr/>
          <a:lstStyle/>
          <a:p>
            <a:pPr algn="just">
              <a:lnSpc>
                <a:spcPct val="100000"/>
              </a:lnSpc>
            </a:pPr>
            <a:r>
              <a:rPr lang="en-US" altLang="zh-CN" dirty="0"/>
              <a:t>RIP </a:t>
            </a:r>
            <a:r>
              <a:rPr lang="zh-CN" altLang="en-US" dirty="0"/>
              <a:t>认为一个</a:t>
            </a:r>
            <a:r>
              <a:rPr lang="zh-CN" altLang="en-US" dirty="0">
                <a:solidFill>
                  <a:srgbClr val="FF0000"/>
                </a:solidFill>
              </a:rPr>
              <a:t>好的路由</a:t>
            </a:r>
            <a:r>
              <a:rPr lang="zh-CN" altLang="en-US" dirty="0"/>
              <a:t>就是它通过的路由器的数目少，即“</a:t>
            </a:r>
            <a:r>
              <a:rPr lang="zh-CN" altLang="en-US" dirty="0">
                <a:solidFill>
                  <a:srgbClr val="FF0000"/>
                </a:solidFill>
              </a:rPr>
              <a:t>距离短</a:t>
            </a:r>
            <a:r>
              <a:rPr lang="zh-CN" altLang="en-US" dirty="0"/>
              <a:t>”。</a:t>
            </a:r>
            <a:endParaRPr lang="zh-CN" altLang="en-US" dirty="0"/>
          </a:p>
          <a:p>
            <a:pPr algn="just">
              <a:lnSpc>
                <a:spcPct val="100000"/>
              </a:lnSpc>
            </a:pPr>
            <a:r>
              <a:rPr lang="en-US" altLang="zh-CN" dirty="0">
                <a:solidFill>
                  <a:srgbClr val="0000FF"/>
                </a:solidFill>
              </a:rPr>
              <a:t>RIP </a:t>
            </a:r>
            <a:r>
              <a:rPr lang="zh-CN" altLang="en-US" dirty="0">
                <a:solidFill>
                  <a:srgbClr val="0000FF"/>
                </a:solidFill>
              </a:rPr>
              <a:t>允许一条路径</a:t>
            </a:r>
            <a:r>
              <a:rPr lang="zh-CN" altLang="en-US" dirty="0">
                <a:solidFill>
                  <a:srgbClr val="FF0000"/>
                </a:solidFill>
              </a:rPr>
              <a:t>最多</a:t>
            </a:r>
            <a:r>
              <a:rPr lang="zh-CN" altLang="en-US" dirty="0">
                <a:solidFill>
                  <a:srgbClr val="0000FF"/>
                </a:solidFill>
              </a:rPr>
              <a:t>只能包含 </a:t>
            </a:r>
            <a:r>
              <a:rPr lang="en-US" altLang="zh-CN" dirty="0">
                <a:solidFill>
                  <a:srgbClr val="FF0000"/>
                </a:solidFill>
              </a:rPr>
              <a:t>15</a:t>
            </a:r>
            <a:r>
              <a:rPr lang="en-US" altLang="zh-CN" dirty="0">
                <a:solidFill>
                  <a:srgbClr val="0000FF"/>
                </a:solidFill>
              </a:rPr>
              <a:t> </a:t>
            </a:r>
            <a:r>
              <a:rPr lang="zh-CN" altLang="en-US" dirty="0">
                <a:solidFill>
                  <a:srgbClr val="0000FF"/>
                </a:solidFill>
              </a:rPr>
              <a:t>个路由器。</a:t>
            </a:r>
            <a:endParaRPr lang="zh-CN" altLang="en-US" dirty="0">
              <a:solidFill>
                <a:srgbClr val="0000FF"/>
              </a:solidFill>
            </a:endParaRPr>
          </a:p>
          <a:p>
            <a:pPr algn="just">
              <a:lnSpc>
                <a:spcPct val="100000"/>
              </a:lnSpc>
            </a:pPr>
            <a:r>
              <a:rPr lang="zh-CN" altLang="en-US" dirty="0">
                <a:solidFill>
                  <a:srgbClr val="FF0000"/>
                </a:solidFill>
              </a:rPr>
              <a:t>“距离”的最大值为 </a:t>
            </a:r>
            <a:r>
              <a:rPr lang="en-US" altLang="zh-CN" dirty="0">
                <a:solidFill>
                  <a:srgbClr val="FF0000"/>
                </a:solidFill>
              </a:rPr>
              <a:t>16 </a:t>
            </a:r>
            <a:r>
              <a:rPr lang="zh-CN" altLang="en-US" dirty="0">
                <a:solidFill>
                  <a:srgbClr val="FF0000"/>
                </a:solidFill>
              </a:rPr>
              <a:t>时即相当于不可达。</a:t>
            </a:r>
            <a:r>
              <a:rPr lang="zh-CN" altLang="en-US" dirty="0"/>
              <a:t>可见 </a:t>
            </a:r>
            <a:r>
              <a:rPr lang="en-US" altLang="zh-CN" dirty="0"/>
              <a:t>RIP</a:t>
            </a:r>
            <a:r>
              <a:rPr lang="en-US" altLang="zh-CN" b="1" dirty="0"/>
              <a:t> </a:t>
            </a:r>
            <a:r>
              <a:rPr lang="zh-CN" altLang="en-US" dirty="0"/>
              <a:t>只适用于小型互联网。</a:t>
            </a:r>
            <a:endParaRPr lang="zh-CN" altLang="en-US" dirty="0"/>
          </a:p>
          <a:p>
            <a:pPr algn="just">
              <a:lnSpc>
                <a:spcPct val="100000"/>
              </a:lnSpc>
            </a:pPr>
            <a:r>
              <a:rPr lang="en-US" altLang="zh-CN" dirty="0">
                <a:solidFill>
                  <a:srgbClr val="FF0000"/>
                </a:solidFill>
              </a:rPr>
              <a:t>RIP</a:t>
            </a:r>
            <a:r>
              <a:rPr lang="zh-CN" altLang="en-US" dirty="0">
                <a:solidFill>
                  <a:srgbClr val="FF0000"/>
                </a:solidFill>
              </a:rPr>
              <a:t>不能在两个网络之间同时使用多条路由。</a:t>
            </a:r>
            <a:r>
              <a:rPr lang="en-US" altLang="zh-CN" dirty="0"/>
              <a:t>RIP </a:t>
            </a:r>
            <a:r>
              <a:rPr lang="zh-CN" altLang="en-US" dirty="0"/>
              <a:t>选择一个具有最少路由器的路由（即最短路由），哪怕还存在另一条高速</a:t>
            </a:r>
            <a:r>
              <a:rPr lang="en-US" altLang="zh-CN" dirty="0"/>
              <a:t>(</a:t>
            </a:r>
            <a:r>
              <a:rPr lang="zh-CN" altLang="en-US" dirty="0"/>
              <a:t>低时延</a:t>
            </a:r>
            <a:r>
              <a:rPr lang="en-US" altLang="zh-CN" dirty="0"/>
              <a:t>)</a:t>
            </a:r>
            <a:r>
              <a:rPr lang="zh-CN" altLang="en-US" dirty="0"/>
              <a:t>但路由器较多的路由。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80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80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8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pPr algn="ctr"/>
            <a:r>
              <a:rPr lang="en-US" altLang="zh-CN" dirty="0"/>
              <a:t>RIP </a:t>
            </a:r>
            <a:r>
              <a:rPr lang="zh-CN" altLang="en-US" dirty="0"/>
              <a:t>协议的三个特点 </a:t>
            </a:r>
            <a:endParaRPr lang="zh-CN" altLang="en-US" dirty="0"/>
          </a:p>
        </p:txBody>
      </p:sp>
      <p:sp>
        <p:nvSpPr>
          <p:cNvPr id="559107" name="Rectangle 3"/>
          <p:cNvSpPr>
            <a:spLocks noGrp="1" noChangeArrowheads="1"/>
          </p:cNvSpPr>
          <p:nvPr>
            <p:ph idx="1"/>
          </p:nvPr>
        </p:nvSpPr>
        <p:spPr>
          <a:noFill/>
        </p:spPr>
        <p:txBody>
          <a:bodyPr/>
          <a:lstStyle/>
          <a:p>
            <a:r>
              <a:rPr lang="en-US" altLang="zh-CN" dirty="0"/>
              <a:t>(1) </a:t>
            </a:r>
            <a:r>
              <a:rPr lang="zh-CN" altLang="en-US" dirty="0"/>
              <a:t>仅和</a:t>
            </a:r>
            <a:r>
              <a:rPr lang="zh-CN" altLang="en-US" dirty="0">
                <a:solidFill>
                  <a:srgbClr val="FF0000"/>
                </a:solidFill>
              </a:rPr>
              <a:t>相邻路由器</a:t>
            </a:r>
            <a:r>
              <a:rPr lang="zh-CN" altLang="en-US" dirty="0"/>
              <a:t>交换信息。 </a:t>
            </a:r>
            <a:endParaRPr lang="zh-CN" altLang="en-US" dirty="0"/>
          </a:p>
          <a:p>
            <a:r>
              <a:rPr lang="en-US" altLang="zh-CN" dirty="0"/>
              <a:t>(2) </a:t>
            </a:r>
            <a:r>
              <a:rPr lang="zh-CN" altLang="en-US" dirty="0"/>
              <a:t>交换的信息是当前本路由器所知道的</a:t>
            </a:r>
            <a:r>
              <a:rPr lang="zh-CN" altLang="en-US" dirty="0">
                <a:solidFill>
                  <a:srgbClr val="FF0000"/>
                </a:solidFill>
              </a:rPr>
              <a:t>全部信息，即自己的路由表。 </a:t>
            </a:r>
            <a:endParaRPr lang="zh-CN" altLang="en-US" dirty="0">
              <a:solidFill>
                <a:srgbClr val="FF0000"/>
              </a:solidFill>
            </a:endParaRPr>
          </a:p>
          <a:p>
            <a:r>
              <a:rPr lang="en-US" altLang="zh-CN" dirty="0"/>
              <a:t>(3) </a:t>
            </a:r>
            <a:r>
              <a:rPr lang="zh-CN" altLang="en-US" dirty="0"/>
              <a:t>按固定的时间间隔</a:t>
            </a:r>
            <a:r>
              <a:rPr lang="zh-CN" altLang="en-US" dirty="0">
                <a:solidFill>
                  <a:srgbClr val="FF0000"/>
                </a:solidFill>
              </a:rPr>
              <a:t>交换路由信息，</a:t>
            </a:r>
            <a:r>
              <a:rPr lang="zh-CN" altLang="en-US" dirty="0"/>
              <a:t>例如，每隔 </a:t>
            </a:r>
            <a:r>
              <a:rPr lang="en-US" altLang="zh-CN" dirty="0"/>
              <a:t>30 </a:t>
            </a:r>
            <a:r>
              <a:rPr lang="zh-CN" altLang="en-US" dirty="0"/>
              <a:t>秒。</a:t>
            </a:r>
            <a:r>
              <a:rPr lang="zh-CN" altLang="zh-CN" dirty="0"/>
              <a:t>当网络拓扑发生变化时，路由器也及时向相邻路由器通告拓扑变化后的路由信息。</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91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9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pPr algn="ctr"/>
            <a:r>
              <a:rPr lang="zh-CN" altLang="en-US" dirty="0"/>
              <a:t>路由表的建立 </a:t>
            </a:r>
            <a:endParaRPr lang="zh-CN" altLang="en-US" dirty="0"/>
          </a:p>
        </p:txBody>
      </p:sp>
      <p:sp>
        <p:nvSpPr>
          <p:cNvPr id="560131" name="Rectangle 3"/>
          <p:cNvSpPr>
            <a:spLocks noGrp="1" noChangeArrowheads="1"/>
          </p:cNvSpPr>
          <p:nvPr>
            <p:ph idx="1"/>
          </p:nvPr>
        </p:nvSpPr>
        <p:spPr>
          <a:xfrm>
            <a:off x="1031983" y="1896384"/>
            <a:ext cx="8346723" cy="3332816"/>
          </a:xfrm>
          <a:noFill/>
        </p:spPr>
        <p:txBody>
          <a:bodyPr/>
          <a:lstStyle/>
          <a:p>
            <a:pPr algn="just"/>
            <a:r>
              <a:rPr lang="zh-CN" altLang="en-US" sz="2800" dirty="0"/>
              <a:t>路由器在</a:t>
            </a:r>
            <a:r>
              <a:rPr lang="zh-CN" altLang="en-US" sz="2800" dirty="0">
                <a:solidFill>
                  <a:srgbClr val="FF0000"/>
                </a:solidFill>
              </a:rPr>
              <a:t>刚刚开始工作</a:t>
            </a:r>
            <a:r>
              <a:rPr lang="zh-CN" altLang="en-US" sz="2800" dirty="0"/>
              <a:t>时，只知道到直接连接的网络的距离（此距离定义为 </a:t>
            </a:r>
            <a:r>
              <a:rPr lang="en-US" altLang="zh-CN" sz="2800" dirty="0"/>
              <a:t>1</a:t>
            </a:r>
            <a:r>
              <a:rPr lang="zh-CN" altLang="en-US" sz="2800" dirty="0"/>
              <a:t>）。</a:t>
            </a:r>
            <a:r>
              <a:rPr lang="zh-CN" altLang="zh-CN" sz="2800" dirty="0"/>
              <a:t>它的</a:t>
            </a:r>
            <a:r>
              <a:rPr lang="zh-CN" altLang="zh-CN" sz="2800" dirty="0">
                <a:solidFill>
                  <a:srgbClr val="FF0000"/>
                </a:solidFill>
              </a:rPr>
              <a:t>路由表是空的。</a:t>
            </a:r>
            <a:endParaRPr lang="zh-CN" altLang="en-US" sz="2800" dirty="0">
              <a:solidFill>
                <a:srgbClr val="FF0000"/>
              </a:solidFill>
            </a:endParaRPr>
          </a:p>
          <a:p>
            <a:pPr algn="just"/>
            <a:r>
              <a:rPr lang="zh-CN" altLang="en-US" sz="2800" dirty="0"/>
              <a:t>以后，每一个路由器也只和数目非常有限的相邻路由器交换并更新路由信息。</a:t>
            </a:r>
            <a:endParaRPr lang="zh-CN" altLang="en-US" sz="2800" dirty="0"/>
          </a:p>
          <a:p>
            <a:pPr algn="just"/>
            <a:r>
              <a:rPr lang="zh-CN" altLang="en-US" sz="2800" dirty="0"/>
              <a:t>经过若干次更新后，所有的路由器最终都会知道到达本自治系统中任何一个网络的最短距离和下一跳路由器的地址。</a:t>
            </a:r>
            <a:endParaRPr lang="zh-CN" altLang="en-US" sz="2800" dirty="0"/>
          </a:p>
          <a:p>
            <a:pPr algn="just"/>
            <a:r>
              <a:rPr lang="en-US" altLang="zh-CN" sz="2800" dirty="0"/>
              <a:t>RIP </a:t>
            </a:r>
            <a:r>
              <a:rPr lang="zh-CN" altLang="en-US" sz="2800" dirty="0"/>
              <a:t>协议的</a:t>
            </a:r>
            <a:r>
              <a:rPr lang="zh-CN" altLang="en-US" sz="2800" dirty="0">
                <a:solidFill>
                  <a:srgbClr val="FF0000"/>
                </a:solidFill>
              </a:rPr>
              <a:t>收敛 </a:t>
            </a:r>
            <a:r>
              <a:rPr lang="en-US" altLang="zh-CN" sz="2800" dirty="0"/>
              <a:t>(convergence) </a:t>
            </a:r>
            <a:r>
              <a:rPr lang="zh-CN" altLang="en-US" sz="2800" dirty="0"/>
              <a:t>过程较快。</a:t>
            </a:r>
            <a:r>
              <a:rPr lang="zh-CN" altLang="zh-CN" sz="2800" dirty="0"/>
              <a:t>“收敛”就是</a:t>
            </a:r>
            <a:r>
              <a:rPr lang="zh-CN" altLang="en-US" sz="2800" dirty="0"/>
              <a:t>在自治系统中所有的结点都得到正确的路由选择信息的过程。 </a:t>
            </a:r>
            <a:endParaRPr lang="zh-CN" altLang="en-US" sz="28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01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01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0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pPr algn="ctr"/>
            <a:r>
              <a:rPr lang="en-US" altLang="zh-CN" dirty="0"/>
              <a:t>2. </a:t>
            </a:r>
            <a:r>
              <a:rPr lang="zh-CN" altLang="en-US" dirty="0"/>
              <a:t>距离向量算法</a:t>
            </a:r>
            <a:endParaRPr lang="zh-CN" altLang="en-US" dirty="0"/>
          </a:p>
        </p:txBody>
      </p:sp>
      <p:sp>
        <p:nvSpPr>
          <p:cNvPr id="2" name="内容占位符 1"/>
          <p:cNvSpPr>
            <a:spLocks noGrp="1"/>
          </p:cNvSpPr>
          <p:nvPr>
            <p:ph idx="1"/>
          </p:nvPr>
        </p:nvSpPr>
        <p:spPr/>
        <p:txBody>
          <a:bodyPr/>
          <a:lstStyle/>
          <a:p>
            <a:endParaRPr lang="zh-CN" altLang="en-US"/>
          </a:p>
        </p:txBody>
      </p:sp>
      <p:sp>
        <p:nvSpPr>
          <p:cNvPr id="7" name="Text Box 3"/>
          <p:cNvSpPr txBox="1">
            <a:spLocks noChangeArrowheads="1"/>
          </p:cNvSpPr>
          <p:nvPr/>
        </p:nvSpPr>
        <p:spPr bwMode="auto">
          <a:xfrm>
            <a:off x="560512" y="1124744"/>
            <a:ext cx="8910638" cy="5654433"/>
          </a:xfrm>
          <a:prstGeom prst="rect">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0" lang="zh-CN" altLang="en-US" sz="2200" b="1" dirty="0">
                <a:solidFill>
                  <a:srgbClr val="C00000"/>
                </a:solidFill>
                <a:latin typeface="+mn-lt"/>
                <a:ea typeface="黑体" panose="02010609060101010101" pitchFamily="2" charset="-122"/>
              </a:rPr>
              <a:t>路由器收到相邻路由器（其地址为 </a:t>
            </a:r>
            <a:r>
              <a:rPr kumimoji="0" lang="en-US" altLang="zh-CN" sz="2200" b="1" dirty="0">
                <a:solidFill>
                  <a:srgbClr val="C00000"/>
                </a:solidFill>
                <a:latin typeface="+mn-lt"/>
                <a:ea typeface="黑体" panose="02010609060101010101" pitchFamily="2" charset="-122"/>
              </a:rPr>
              <a:t>X</a:t>
            </a:r>
            <a:r>
              <a:rPr kumimoji="0" lang="zh-CN" altLang="en-US" sz="2200" b="1" dirty="0">
                <a:solidFill>
                  <a:srgbClr val="C00000"/>
                </a:solidFill>
                <a:latin typeface="+mn-lt"/>
                <a:ea typeface="黑体" panose="02010609060101010101" pitchFamily="2" charset="-122"/>
              </a:rPr>
              <a:t>）的一个 </a:t>
            </a:r>
            <a:r>
              <a:rPr kumimoji="0" lang="en-US" altLang="zh-CN" sz="2200" b="1" dirty="0">
                <a:solidFill>
                  <a:srgbClr val="C00000"/>
                </a:solidFill>
                <a:latin typeface="+mn-lt"/>
                <a:ea typeface="黑体" panose="02010609060101010101" pitchFamily="2" charset="-122"/>
              </a:rPr>
              <a:t>RIP </a:t>
            </a:r>
            <a:r>
              <a:rPr kumimoji="0" lang="zh-CN" altLang="en-US" sz="2200" b="1" dirty="0">
                <a:solidFill>
                  <a:srgbClr val="C00000"/>
                </a:solidFill>
                <a:latin typeface="+mn-lt"/>
                <a:ea typeface="黑体" panose="02010609060101010101" pitchFamily="2" charset="-122"/>
              </a:rPr>
              <a:t>报文：</a:t>
            </a:r>
            <a:endParaRPr kumimoji="0" lang="zh-CN" altLang="en-US" sz="2200" b="1" dirty="0">
              <a:solidFill>
                <a:srgbClr val="C00000"/>
              </a:solidFill>
              <a:latin typeface="+mn-lt"/>
              <a:ea typeface="黑体" panose="02010609060101010101" pitchFamily="2" charset="-122"/>
            </a:endParaRPr>
          </a:p>
          <a:p>
            <a:pPr>
              <a:lnSpc>
                <a:spcPct val="110000"/>
              </a:lnSpc>
            </a:pPr>
            <a:r>
              <a:rPr kumimoji="0" lang="en-US" altLang="zh-CN" sz="2200" b="1" dirty="0">
                <a:solidFill>
                  <a:srgbClr val="0000CC"/>
                </a:solidFill>
                <a:latin typeface="+mn-lt"/>
                <a:ea typeface="黑体" panose="02010609060101010101" pitchFamily="2" charset="-122"/>
              </a:rPr>
              <a:t>(1) </a:t>
            </a:r>
            <a:r>
              <a:rPr kumimoji="0" lang="zh-CN" altLang="en-US" sz="2200" b="1" dirty="0">
                <a:solidFill>
                  <a:srgbClr val="0000CC"/>
                </a:solidFill>
                <a:latin typeface="+mn-lt"/>
                <a:ea typeface="黑体" panose="02010609060101010101" pitchFamily="2" charset="-122"/>
              </a:rPr>
              <a:t>先修改此 </a:t>
            </a:r>
            <a:r>
              <a:rPr kumimoji="0" lang="en-US" altLang="zh-CN" sz="2200" b="1" dirty="0">
                <a:solidFill>
                  <a:srgbClr val="0000CC"/>
                </a:solidFill>
                <a:latin typeface="+mn-lt"/>
                <a:ea typeface="黑体" panose="02010609060101010101" pitchFamily="2" charset="-122"/>
              </a:rPr>
              <a:t>RIP </a:t>
            </a:r>
            <a:r>
              <a:rPr kumimoji="0" lang="zh-CN" altLang="en-US" sz="2200" b="1" dirty="0">
                <a:solidFill>
                  <a:srgbClr val="0000CC"/>
                </a:solidFill>
                <a:latin typeface="+mn-lt"/>
                <a:ea typeface="黑体" panose="02010609060101010101" pitchFamily="2" charset="-122"/>
              </a:rPr>
              <a:t>报文中的所有项目：把“下一跳”字段中的地址都改为 </a:t>
            </a:r>
            <a:r>
              <a:rPr kumimoji="0" lang="en-US" altLang="zh-CN" sz="2200" b="1" dirty="0">
                <a:solidFill>
                  <a:srgbClr val="0000CC"/>
                </a:solidFill>
                <a:latin typeface="+mn-lt"/>
                <a:ea typeface="黑体" panose="02010609060101010101" pitchFamily="2" charset="-122"/>
              </a:rPr>
              <a:t>X</a:t>
            </a:r>
            <a:r>
              <a:rPr kumimoji="0" lang="zh-CN" altLang="en-US" sz="2200" b="1" dirty="0">
                <a:solidFill>
                  <a:srgbClr val="0000CC"/>
                </a:solidFill>
                <a:latin typeface="+mn-lt"/>
                <a:ea typeface="黑体" panose="02010609060101010101" pitchFamily="2" charset="-122"/>
              </a:rPr>
              <a:t>，并把所有的“距离”字段的值加 </a:t>
            </a:r>
            <a:r>
              <a:rPr kumimoji="0" lang="en-US" altLang="zh-CN" sz="2200" b="1" dirty="0">
                <a:solidFill>
                  <a:srgbClr val="0000CC"/>
                </a:solidFill>
                <a:latin typeface="+mn-lt"/>
                <a:ea typeface="黑体" panose="02010609060101010101" pitchFamily="2" charset="-122"/>
              </a:rPr>
              <a:t>1</a:t>
            </a:r>
            <a:r>
              <a:rPr kumimoji="0" lang="zh-CN" altLang="en-US" sz="2200" b="1" dirty="0">
                <a:solidFill>
                  <a:srgbClr val="0000CC"/>
                </a:solidFill>
                <a:latin typeface="+mn-lt"/>
                <a:ea typeface="黑体" panose="02010609060101010101" pitchFamily="2" charset="-122"/>
              </a:rPr>
              <a:t>。</a:t>
            </a:r>
            <a:r>
              <a:rPr kumimoji="0" lang="zh-CN" altLang="en-US" sz="2200" b="1" dirty="0">
                <a:solidFill>
                  <a:srgbClr val="FF0000"/>
                </a:solidFill>
                <a:latin typeface="+mn-lt"/>
                <a:ea typeface="黑体" panose="02010609060101010101" pitchFamily="2" charset="-122"/>
              </a:rPr>
              <a:t>三个关键数据：到目的地址</a:t>
            </a:r>
            <a:r>
              <a:rPr kumimoji="0" lang="en-US" altLang="zh-CN" sz="2200" b="1" dirty="0">
                <a:solidFill>
                  <a:srgbClr val="FF0000"/>
                </a:solidFill>
                <a:latin typeface="+mn-lt"/>
                <a:ea typeface="黑体" panose="02010609060101010101" pitchFamily="2" charset="-122"/>
              </a:rPr>
              <a:t>N</a:t>
            </a:r>
            <a:r>
              <a:rPr kumimoji="0" lang="zh-CN" altLang="en-US" sz="2200" b="1" dirty="0">
                <a:solidFill>
                  <a:srgbClr val="FF0000"/>
                </a:solidFill>
                <a:latin typeface="+mn-lt"/>
                <a:ea typeface="黑体" panose="02010609060101010101" pitchFamily="2" charset="-122"/>
              </a:rPr>
              <a:t>，距离</a:t>
            </a:r>
            <a:r>
              <a:rPr lang="en-US" altLang="zh-CN" sz="2200" b="1" dirty="0">
                <a:solidFill>
                  <a:srgbClr val="FF0000"/>
                </a:solidFill>
                <a:latin typeface="+mn-lt"/>
                <a:ea typeface="黑体" panose="02010609060101010101" pitchFamily="2" charset="-122"/>
              </a:rPr>
              <a:t>d</a:t>
            </a:r>
            <a:r>
              <a:rPr kumimoji="0" lang="zh-CN" altLang="en-US" sz="2200" b="1" dirty="0">
                <a:solidFill>
                  <a:srgbClr val="FF0000"/>
                </a:solidFill>
                <a:latin typeface="+mn-lt"/>
                <a:ea typeface="黑体" panose="02010609060101010101" pitchFamily="2" charset="-122"/>
              </a:rPr>
              <a:t>，下一跳路由器是</a:t>
            </a:r>
            <a:r>
              <a:rPr kumimoji="0" lang="en-US" altLang="zh-CN" sz="2200" b="1" dirty="0">
                <a:solidFill>
                  <a:srgbClr val="FF0000"/>
                </a:solidFill>
                <a:latin typeface="+mn-lt"/>
                <a:ea typeface="黑体" panose="02010609060101010101" pitchFamily="2" charset="-122"/>
              </a:rPr>
              <a:t>X</a:t>
            </a:r>
            <a:r>
              <a:rPr kumimoji="0" lang="zh-CN" altLang="en-US" sz="2200" b="1" dirty="0">
                <a:solidFill>
                  <a:srgbClr val="FF0000"/>
                </a:solidFill>
                <a:latin typeface="+mn-lt"/>
                <a:ea typeface="黑体" panose="02010609060101010101" pitchFamily="2" charset="-122"/>
              </a:rPr>
              <a:t>。</a:t>
            </a:r>
            <a:endParaRPr kumimoji="0" lang="zh-CN" altLang="en-US" sz="2200" b="1" dirty="0">
              <a:solidFill>
                <a:srgbClr val="FF0000"/>
              </a:solidFill>
              <a:latin typeface="+mn-lt"/>
              <a:ea typeface="黑体" panose="02010609060101010101" pitchFamily="2" charset="-122"/>
            </a:endParaRPr>
          </a:p>
          <a:p>
            <a:pPr>
              <a:lnSpc>
                <a:spcPct val="110000"/>
              </a:lnSpc>
            </a:pPr>
            <a:r>
              <a:rPr kumimoji="0" lang="en-US" altLang="zh-CN" sz="2200" b="1" dirty="0">
                <a:solidFill>
                  <a:srgbClr val="0000CC"/>
                </a:solidFill>
                <a:latin typeface="+mn-lt"/>
                <a:ea typeface="黑体" panose="02010609060101010101" pitchFamily="2" charset="-122"/>
              </a:rPr>
              <a:t>(2) </a:t>
            </a:r>
            <a:r>
              <a:rPr kumimoji="0" lang="zh-CN" altLang="en-US" sz="2200" b="1" dirty="0">
                <a:solidFill>
                  <a:srgbClr val="0000CC"/>
                </a:solidFill>
                <a:latin typeface="+mn-lt"/>
                <a:ea typeface="黑体" panose="02010609060101010101" pitchFamily="2" charset="-122"/>
              </a:rPr>
              <a:t>对修改后的 </a:t>
            </a:r>
            <a:r>
              <a:rPr kumimoji="0" lang="en-US" altLang="zh-CN" sz="2200" b="1" dirty="0">
                <a:solidFill>
                  <a:srgbClr val="0000CC"/>
                </a:solidFill>
                <a:latin typeface="+mn-lt"/>
                <a:ea typeface="黑体" panose="02010609060101010101" pitchFamily="2" charset="-122"/>
              </a:rPr>
              <a:t>RIP </a:t>
            </a:r>
            <a:r>
              <a:rPr kumimoji="0" lang="zh-CN" altLang="en-US" sz="2200" b="1" dirty="0">
                <a:solidFill>
                  <a:srgbClr val="0000CC"/>
                </a:solidFill>
                <a:latin typeface="+mn-lt"/>
                <a:ea typeface="黑体" panose="02010609060101010101" pitchFamily="2" charset="-122"/>
              </a:rPr>
              <a:t>报文中的每一个项目，重复以下步骤：</a:t>
            </a:r>
            <a:endParaRPr kumimoji="0" lang="zh-CN" altLang="en-US" sz="2200" b="1" dirty="0">
              <a:solidFill>
                <a:srgbClr val="0000CC"/>
              </a:solidFill>
              <a:latin typeface="+mn-lt"/>
              <a:ea typeface="黑体" panose="02010609060101010101" pitchFamily="2" charset="-122"/>
            </a:endParaRPr>
          </a:p>
          <a:p>
            <a:pPr>
              <a:lnSpc>
                <a:spcPct val="110000"/>
              </a:lnSpc>
            </a:pPr>
            <a:r>
              <a:rPr lang="en-US" altLang="zh-CN" sz="2200" b="1" dirty="0">
                <a:solidFill>
                  <a:srgbClr val="0000CC"/>
                </a:solidFill>
                <a:latin typeface="+mn-lt"/>
                <a:ea typeface="黑体" panose="02010609060101010101" pitchFamily="2" charset="-122"/>
              </a:rPr>
              <a:t>     </a:t>
            </a:r>
            <a:r>
              <a:rPr kumimoji="0" lang="zh-CN" altLang="en-US" sz="2200" b="1" dirty="0">
                <a:solidFill>
                  <a:srgbClr val="0000CC"/>
                </a:solidFill>
                <a:latin typeface="+mn-lt"/>
                <a:ea typeface="黑体" panose="02010609060101010101" pitchFamily="2" charset="-122"/>
              </a:rPr>
              <a:t>若项目中的目的网络不在路由表中，则把该项目加到路由表中。</a:t>
            </a:r>
            <a:endParaRPr kumimoji="0" lang="zh-CN" altLang="en-US" sz="2200" b="1" dirty="0">
              <a:solidFill>
                <a:srgbClr val="0000CC"/>
              </a:solidFill>
              <a:latin typeface="+mn-lt"/>
              <a:ea typeface="黑体" panose="02010609060101010101" pitchFamily="2" charset="-122"/>
            </a:endParaRPr>
          </a:p>
          <a:p>
            <a:pPr>
              <a:lnSpc>
                <a:spcPct val="110000"/>
              </a:lnSpc>
            </a:pPr>
            <a:r>
              <a:rPr kumimoji="0" lang="zh-CN" altLang="en-US" sz="2200" b="1" dirty="0">
                <a:solidFill>
                  <a:srgbClr val="0000CC"/>
                </a:solidFill>
                <a:latin typeface="+mn-lt"/>
                <a:ea typeface="黑体" panose="02010609060101010101" pitchFamily="2" charset="-122"/>
              </a:rPr>
              <a:t>         否则</a:t>
            </a:r>
            <a:endParaRPr kumimoji="0" lang="zh-CN" altLang="en-US" sz="2200" b="1" dirty="0">
              <a:solidFill>
                <a:srgbClr val="0000CC"/>
              </a:solidFill>
              <a:latin typeface="+mn-lt"/>
              <a:ea typeface="黑体" panose="02010609060101010101" pitchFamily="2" charset="-122"/>
            </a:endParaRPr>
          </a:p>
          <a:p>
            <a:pPr marL="1259205" indent="-1259205">
              <a:lnSpc>
                <a:spcPct val="110000"/>
              </a:lnSpc>
            </a:pPr>
            <a:r>
              <a:rPr kumimoji="0" lang="zh-CN" altLang="en-US" sz="2200" b="1" dirty="0">
                <a:solidFill>
                  <a:srgbClr val="0000CC"/>
                </a:solidFill>
                <a:latin typeface="+mn-lt"/>
                <a:ea typeface="黑体" panose="02010609060101010101" pitchFamily="2" charset="-122"/>
              </a:rPr>
              <a:t>             若下一跳字段给出的路由器地址是同样的，则把收到的项目替换原路由表中的项目。</a:t>
            </a:r>
            <a:endParaRPr kumimoji="0" lang="zh-CN" altLang="en-US" sz="2200" b="1" dirty="0">
              <a:solidFill>
                <a:srgbClr val="0000CC"/>
              </a:solidFill>
              <a:latin typeface="+mn-lt"/>
              <a:ea typeface="黑体" panose="02010609060101010101" pitchFamily="2" charset="-122"/>
            </a:endParaRPr>
          </a:p>
          <a:p>
            <a:pPr>
              <a:lnSpc>
                <a:spcPct val="110000"/>
              </a:lnSpc>
            </a:pPr>
            <a:r>
              <a:rPr kumimoji="0" lang="zh-CN" altLang="en-US" sz="2200" b="1" dirty="0">
                <a:solidFill>
                  <a:srgbClr val="0000CC"/>
                </a:solidFill>
                <a:latin typeface="+mn-lt"/>
                <a:ea typeface="黑体" panose="02010609060101010101" pitchFamily="2" charset="-122"/>
              </a:rPr>
              <a:t>                否则 </a:t>
            </a:r>
            <a:endParaRPr kumimoji="0" lang="zh-CN" altLang="en-US" sz="2200" b="1" dirty="0">
              <a:solidFill>
                <a:srgbClr val="0000CC"/>
              </a:solidFill>
              <a:latin typeface="+mn-lt"/>
              <a:ea typeface="黑体" panose="02010609060101010101" pitchFamily="2" charset="-122"/>
            </a:endParaRPr>
          </a:p>
          <a:p>
            <a:pPr>
              <a:lnSpc>
                <a:spcPct val="110000"/>
              </a:lnSpc>
            </a:pPr>
            <a:r>
              <a:rPr kumimoji="0" lang="zh-CN" altLang="en-US" sz="2200" b="1" dirty="0">
                <a:solidFill>
                  <a:srgbClr val="0000CC"/>
                </a:solidFill>
                <a:latin typeface="+mn-lt"/>
                <a:ea typeface="黑体" panose="02010609060101010101" pitchFamily="2" charset="-122"/>
              </a:rPr>
              <a:t>                    若收到项目中的距离小于路由表中的距离，则进行更新，</a:t>
            </a:r>
            <a:endParaRPr kumimoji="0" lang="zh-CN" altLang="en-US" sz="2200" b="1" dirty="0">
              <a:solidFill>
                <a:srgbClr val="0000CC"/>
              </a:solidFill>
              <a:latin typeface="+mn-lt"/>
              <a:ea typeface="黑体" panose="02010609060101010101" pitchFamily="2" charset="-122"/>
            </a:endParaRPr>
          </a:p>
          <a:p>
            <a:pPr>
              <a:lnSpc>
                <a:spcPct val="110000"/>
              </a:lnSpc>
            </a:pPr>
            <a:r>
              <a:rPr kumimoji="0" lang="zh-CN" altLang="en-US" sz="2200" b="1" dirty="0">
                <a:solidFill>
                  <a:srgbClr val="0000CC"/>
                </a:solidFill>
                <a:latin typeface="+mn-lt"/>
                <a:ea typeface="黑体" panose="02010609060101010101" pitchFamily="2" charset="-122"/>
              </a:rPr>
              <a:t>	          否则，什么也不做。</a:t>
            </a:r>
            <a:endParaRPr kumimoji="0" lang="zh-CN" altLang="en-US" sz="2200" b="1" dirty="0">
              <a:solidFill>
                <a:srgbClr val="0000CC"/>
              </a:solidFill>
              <a:latin typeface="+mn-lt"/>
              <a:ea typeface="黑体" panose="02010609060101010101" pitchFamily="2" charset="-122"/>
            </a:endParaRPr>
          </a:p>
          <a:p>
            <a:pPr>
              <a:lnSpc>
                <a:spcPct val="110000"/>
              </a:lnSpc>
            </a:pPr>
            <a:r>
              <a:rPr kumimoji="0" lang="en-US" altLang="zh-CN" sz="2200" b="1" dirty="0">
                <a:solidFill>
                  <a:srgbClr val="0000CC"/>
                </a:solidFill>
                <a:latin typeface="+mn-lt"/>
                <a:ea typeface="黑体" panose="02010609060101010101" pitchFamily="2" charset="-122"/>
              </a:rPr>
              <a:t>(3) </a:t>
            </a:r>
            <a:r>
              <a:rPr kumimoji="0" lang="zh-CN" altLang="en-US" sz="2200" b="1" dirty="0">
                <a:solidFill>
                  <a:srgbClr val="0000CC"/>
                </a:solidFill>
                <a:latin typeface="+mn-lt"/>
                <a:ea typeface="黑体" panose="02010609060101010101" pitchFamily="2" charset="-122"/>
              </a:rPr>
              <a:t>若 </a:t>
            </a:r>
            <a:r>
              <a:rPr kumimoji="0" lang="en-US" altLang="zh-CN" sz="2200" b="1" dirty="0">
                <a:solidFill>
                  <a:srgbClr val="0000CC"/>
                </a:solidFill>
                <a:latin typeface="+mn-lt"/>
                <a:ea typeface="黑体" panose="02010609060101010101" pitchFamily="2" charset="-122"/>
              </a:rPr>
              <a:t>3 </a:t>
            </a:r>
            <a:r>
              <a:rPr kumimoji="0" lang="zh-CN" altLang="en-US" sz="2200" b="1" dirty="0">
                <a:solidFill>
                  <a:srgbClr val="0000CC"/>
                </a:solidFill>
                <a:latin typeface="+mn-lt"/>
                <a:ea typeface="黑体" panose="02010609060101010101" pitchFamily="2" charset="-122"/>
              </a:rPr>
              <a:t>分钟还没有收到相邻路由器的更新路由表，则把此相邻路由器记为不可达路由器，即将距离置为 </a:t>
            </a:r>
            <a:r>
              <a:rPr kumimoji="0" lang="en-US" altLang="zh-CN" sz="2200" b="1" dirty="0">
                <a:solidFill>
                  <a:srgbClr val="0000CC"/>
                </a:solidFill>
                <a:latin typeface="+mn-lt"/>
                <a:ea typeface="黑体" panose="02010609060101010101" pitchFamily="2" charset="-122"/>
              </a:rPr>
              <a:t>16</a:t>
            </a:r>
            <a:r>
              <a:rPr kumimoji="0" lang="zh-CN" altLang="en-US" sz="2200" b="1" dirty="0">
                <a:solidFill>
                  <a:srgbClr val="0000CC"/>
                </a:solidFill>
                <a:latin typeface="+mn-lt"/>
                <a:ea typeface="黑体" panose="02010609060101010101" pitchFamily="2" charset="-122"/>
              </a:rPr>
              <a:t>（表示不可达）。</a:t>
            </a:r>
            <a:endParaRPr kumimoji="0" lang="zh-CN" altLang="en-US" sz="2200" b="1" dirty="0">
              <a:solidFill>
                <a:srgbClr val="0000CC"/>
              </a:solidFill>
              <a:latin typeface="+mn-lt"/>
              <a:ea typeface="黑体" panose="02010609060101010101" pitchFamily="2" charset="-122"/>
            </a:endParaRPr>
          </a:p>
          <a:p>
            <a:pPr>
              <a:lnSpc>
                <a:spcPct val="110000"/>
              </a:lnSpc>
            </a:pPr>
            <a:r>
              <a:rPr kumimoji="0" lang="en-US" altLang="zh-CN" sz="2200" b="1" dirty="0">
                <a:solidFill>
                  <a:srgbClr val="0000CC"/>
                </a:solidFill>
                <a:latin typeface="+mn-lt"/>
                <a:ea typeface="黑体" panose="02010609060101010101" pitchFamily="2" charset="-122"/>
              </a:rPr>
              <a:t>(4) </a:t>
            </a:r>
            <a:r>
              <a:rPr kumimoji="0" lang="zh-CN" altLang="en-US" sz="2200" b="1" dirty="0">
                <a:solidFill>
                  <a:srgbClr val="0000CC"/>
                </a:solidFill>
                <a:latin typeface="+mn-lt"/>
                <a:ea typeface="黑体" panose="02010609060101010101" pitchFamily="2" charset="-122"/>
              </a:rPr>
              <a:t>返回。</a:t>
            </a:r>
            <a:endParaRPr kumimoji="0" lang="zh-CN" altLang="en-US" sz="2200" b="1" dirty="0">
              <a:solidFill>
                <a:srgbClr val="0000CC"/>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pPr algn="ctr"/>
            <a:r>
              <a:rPr lang="en-US" altLang="zh-CN" dirty="0"/>
              <a:t>2. </a:t>
            </a:r>
            <a:r>
              <a:rPr lang="zh-CN" altLang="en-US" dirty="0"/>
              <a:t>距离向量算法（图示）</a:t>
            </a:r>
            <a:endParaRPr lang="zh-CN" altLang="en-US" dirty="0"/>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
        <p:nvSpPr>
          <p:cNvPr id="4" name="流程图: 数据 3"/>
          <p:cNvSpPr/>
          <p:nvPr/>
        </p:nvSpPr>
        <p:spPr>
          <a:xfrm>
            <a:off x="776536" y="1268760"/>
            <a:ext cx="2232248" cy="864096"/>
          </a:xfrm>
          <a:prstGeom prst="flowChartInputOutpu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收到路由器</a:t>
            </a:r>
            <a:r>
              <a:rPr lang="en-US" altLang="zh-CN" dirty="0">
                <a:solidFill>
                  <a:schemeClr val="tx1"/>
                </a:solidFill>
              </a:rPr>
              <a:t>X</a:t>
            </a:r>
            <a:r>
              <a:rPr lang="zh-CN" altLang="en-US" dirty="0">
                <a:solidFill>
                  <a:schemeClr val="tx1"/>
                </a:solidFill>
              </a:rPr>
              <a:t>发送的</a:t>
            </a:r>
            <a:r>
              <a:rPr lang="en-US" altLang="zh-CN" dirty="0">
                <a:solidFill>
                  <a:schemeClr val="tx1"/>
                </a:solidFill>
              </a:rPr>
              <a:t>RIP</a:t>
            </a:r>
            <a:r>
              <a:rPr lang="zh-CN" altLang="en-US" dirty="0">
                <a:solidFill>
                  <a:schemeClr val="tx1"/>
                </a:solidFill>
              </a:rPr>
              <a:t>报文</a:t>
            </a:r>
            <a:endParaRPr lang="zh-CN" altLang="en-US" dirty="0">
              <a:solidFill>
                <a:schemeClr val="tx1"/>
              </a:solidFill>
            </a:endParaRPr>
          </a:p>
        </p:txBody>
      </p:sp>
      <p:sp>
        <p:nvSpPr>
          <p:cNvPr id="8" name="流程图: 数据 7"/>
          <p:cNvSpPr/>
          <p:nvPr/>
        </p:nvSpPr>
        <p:spPr>
          <a:xfrm>
            <a:off x="3728864" y="1268760"/>
            <a:ext cx="1872208" cy="864096"/>
          </a:xfrm>
          <a:prstGeom prst="flowChartInputOutpu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修改</a:t>
            </a:r>
            <a:r>
              <a:rPr lang="en-US" altLang="zh-CN" dirty="0">
                <a:solidFill>
                  <a:schemeClr val="tx1"/>
                </a:solidFill>
              </a:rPr>
              <a:t>RIP</a:t>
            </a:r>
            <a:r>
              <a:rPr lang="zh-CN" altLang="en-US" dirty="0">
                <a:solidFill>
                  <a:schemeClr val="tx1"/>
                </a:solidFill>
              </a:rPr>
              <a:t>报文项目</a:t>
            </a:r>
            <a:endParaRPr lang="zh-CN" altLang="en-US" dirty="0">
              <a:solidFill>
                <a:schemeClr val="tx1"/>
              </a:solidFill>
            </a:endParaRPr>
          </a:p>
        </p:txBody>
      </p:sp>
      <p:cxnSp>
        <p:nvCxnSpPr>
          <p:cNvPr id="6" name="直接箭头连接符 5"/>
          <p:cNvCxnSpPr>
            <a:stCxn id="4" idx="5"/>
            <a:endCxn id="8" idx="2"/>
          </p:cNvCxnSpPr>
          <p:nvPr/>
        </p:nvCxnSpPr>
        <p:spPr>
          <a:xfrm>
            <a:off x="2785559" y="1700808"/>
            <a:ext cx="1130526" cy="0"/>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对话气泡: 矩形 9"/>
          <p:cNvSpPr/>
          <p:nvPr/>
        </p:nvSpPr>
        <p:spPr>
          <a:xfrm>
            <a:off x="6753200" y="1268760"/>
            <a:ext cx="2736304" cy="1008112"/>
          </a:xfrm>
          <a:prstGeom prst="wedgeRectCallout">
            <a:avLst>
              <a:gd name="adj1" fmla="val -96592"/>
              <a:gd name="adj2" fmla="val -20566"/>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把“下一跳”字段中的地址都改为 </a:t>
            </a:r>
            <a:r>
              <a:rPr lang="en-US" altLang="zh-CN" dirty="0">
                <a:solidFill>
                  <a:srgbClr val="FF0000"/>
                </a:solidFill>
              </a:rPr>
              <a:t>X</a:t>
            </a:r>
            <a:r>
              <a:rPr lang="zh-CN" altLang="en-US" dirty="0">
                <a:solidFill>
                  <a:srgbClr val="FF0000"/>
                </a:solidFill>
              </a:rPr>
              <a:t>，并把所有的“距离”字段的值加 </a:t>
            </a:r>
            <a:r>
              <a:rPr lang="en-US" altLang="zh-CN" dirty="0">
                <a:solidFill>
                  <a:srgbClr val="FF0000"/>
                </a:solidFill>
              </a:rPr>
              <a:t>1</a:t>
            </a:r>
            <a:endParaRPr lang="zh-CN" altLang="en-US" dirty="0">
              <a:solidFill>
                <a:srgbClr val="FF0000"/>
              </a:solidFill>
            </a:endParaRPr>
          </a:p>
        </p:txBody>
      </p:sp>
      <p:sp>
        <p:nvSpPr>
          <p:cNvPr id="14" name="流程图: 决策 13"/>
          <p:cNvSpPr/>
          <p:nvPr/>
        </p:nvSpPr>
        <p:spPr>
          <a:xfrm>
            <a:off x="2864768" y="2636912"/>
            <a:ext cx="3240360" cy="792085"/>
          </a:xfrm>
          <a:prstGeom prst="flowChartDecision">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目的网络是否不在路由表中</a:t>
            </a:r>
            <a:endParaRPr lang="zh-CN" altLang="en-US" dirty="0">
              <a:solidFill>
                <a:schemeClr val="tx1"/>
              </a:solidFill>
            </a:endParaRPr>
          </a:p>
        </p:txBody>
      </p:sp>
      <p:sp>
        <p:nvSpPr>
          <p:cNvPr id="16" name="流程图: 数据 15"/>
          <p:cNvSpPr/>
          <p:nvPr/>
        </p:nvSpPr>
        <p:spPr>
          <a:xfrm>
            <a:off x="605412" y="2600906"/>
            <a:ext cx="1872208" cy="864096"/>
          </a:xfrm>
          <a:prstGeom prst="flowChartInputOutpu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该项目加入路由表</a:t>
            </a:r>
            <a:endParaRPr lang="zh-CN" altLang="en-US" dirty="0">
              <a:solidFill>
                <a:schemeClr val="tx1"/>
              </a:solidFill>
            </a:endParaRPr>
          </a:p>
        </p:txBody>
      </p:sp>
      <p:cxnSp>
        <p:nvCxnSpPr>
          <p:cNvPr id="17" name="直接箭头连接符 16"/>
          <p:cNvCxnSpPr>
            <a:stCxn id="14" idx="1"/>
            <a:endCxn id="16" idx="5"/>
          </p:cNvCxnSpPr>
          <p:nvPr/>
        </p:nvCxnSpPr>
        <p:spPr>
          <a:xfrm flipH="1" flipV="1">
            <a:off x="2290399" y="3032954"/>
            <a:ext cx="574369" cy="1"/>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3"/>
            <a:endCxn id="14" idx="0"/>
          </p:cNvCxnSpPr>
          <p:nvPr/>
        </p:nvCxnSpPr>
        <p:spPr>
          <a:xfrm>
            <a:off x="4477747" y="2132856"/>
            <a:ext cx="7201" cy="504056"/>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040325" y="3365913"/>
            <a:ext cx="619268" cy="369332"/>
          </a:xfrm>
          <a:prstGeom prst="rect">
            <a:avLst/>
          </a:prstGeom>
          <a:noFill/>
        </p:spPr>
        <p:txBody>
          <a:bodyPr wrap="square" rtlCol="0">
            <a:spAutoFit/>
          </a:bodyPr>
          <a:lstStyle/>
          <a:p>
            <a:r>
              <a:rPr lang="en-US" altLang="zh-CN" dirty="0"/>
              <a:t>N</a:t>
            </a:r>
            <a:endParaRPr lang="zh-CN" altLang="en-US" dirty="0"/>
          </a:p>
        </p:txBody>
      </p:sp>
      <p:sp>
        <p:nvSpPr>
          <p:cNvPr id="27" name="流程图: 决策 26"/>
          <p:cNvSpPr/>
          <p:nvPr/>
        </p:nvSpPr>
        <p:spPr>
          <a:xfrm>
            <a:off x="2864768" y="3701235"/>
            <a:ext cx="3240360" cy="792085"/>
          </a:xfrm>
          <a:prstGeom prst="flowChartDecision">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下一跳字段是否相同</a:t>
            </a:r>
            <a:endParaRPr lang="zh-CN" altLang="en-US" dirty="0">
              <a:solidFill>
                <a:schemeClr val="tx1"/>
              </a:solidFill>
            </a:endParaRPr>
          </a:p>
        </p:txBody>
      </p:sp>
      <p:sp>
        <p:nvSpPr>
          <p:cNvPr id="35" name="文本框 34"/>
          <p:cNvSpPr txBox="1"/>
          <p:nvPr/>
        </p:nvSpPr>
        <p:spPr>
          <a:xfrm>
            <a:off x="2456174" y="2637839"/>
            <a:ext cx="619268" cy="369332"/>
          </a:xfrm>
          <a:prstGeom prst="rect">
            <a:avLst/>
          </a:prstGeom>
          <a:noFill/>
        </p:spPr>
        <p:txBody>
          <a:bodyPr wrap="square" rtlCol="0">
            <a:spAutoFit/>
          </a:bodyPr>
          <a:lstStyle/>
          <a:p>
            <a:r>
              <a:rPr lang="en-US" altLang="zh-CN" dirty="0"/>
              <a:t>Y</a:t>
            </a:r>
            <a:endParaRPr lang="zh-CN" altLang="en-US" dirty="0"/>
          </a:p>
        </p:txBody>
      </p:sp>
      <p:cxnSp>
        <p:nvCxnSpPr>
          <p:cNvPr id="36" name="直接箭头连接符 35"/>
          <p:cNvCxnSpPr>
            <a:stCxn id="14" idx="2"/>
            <a:endCxn id="27" idx="0"/>
          </p:cNvCxnSpPr>
          <p:nvPr/>
        </p:nvCxnSpPr>
        <p:spPr>
          <a:xfrm>
            <a:off x="4484948" y="3428997"/>
            <a:ext cx="0" cy="272238"/>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流程图: 数据 42"/>
          <p:cNvSpPr/>
          <p:nvPr/>
        </p:nvSpPr>
        <p:spPr>
          <a:xfrm>
            <a:off x="553993" y="3675816"/>
            <a:ext cx="1872208" cy="864096"/>
          </a:xfrm>
          <a:prstGeom prst="flowChartInputOutpu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新项目替换旧项目</a:t>
            </a:r>
            <a:endParaRPr lang="zh-CN" altLang="en-US" dirty="0">
              <a:solidFill>
                <a:schemeClr val="tx1"/>
              </a:solidFill>
            </a:endParaRPr>
          </a:p>
        </p:txBody>
      </p:sp>
      <p:cxnSp>
        <p:nvCxnSpPr>
          <p:cNvPr id="44" name="直接箭头连接符 43"/>
          <p:cNvCxnSpPr>
            <a:stCxn id="27" idx="1"/>
            <a:endCxn id="43" idx="5"/>
          </p:cNvCxnSpPr>
          <p:nvPr/>
        </p:nvCxnSpPr>
        <p:spPr>
          <a:xfrm flipH="1">
            <a:off x="2238980" y="4097278"/>
            <a:ext cx="625788" cy="10586"/>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2454479" y="3681956"/>
            <a:ext cx="619268" cy="369332"/>
          </a:xfrm>
          <a:prstGeom prst="rect">
            <a:avLst/>
          </a:prstGeom>
          <a:noFill/>
        </p:spPr>
        <p:txBody>
          <a:bodyPr wrap="square" rtlCol="0">
            <a:spAutoFit/>
          </a:bodyPr>
          <a:lstStyle/>
          <a:p>
            <a:r>
              <a:rPr lang="en-US" altLang="zh-CN" dirty="0"/>
              <a:t>Y</a:t>
            </a:r>
            <a:endParaRPr lang="zh-CN" altLang="en-US" dirty="0"/>
          </a:p>
        </p:txBody>
      </p:sp>
      <p:sp>
        <p:nvSpPr>
          <p:cNvPr id="50" name="文本框 49"/>
          <p:cNvSpPr txBox="1"/>
          <p:nvPr/>
        </p:nvSpPr>
        <p:spPr>
          <a:xfrm>
            <a:off x="4045700" y="4437112"/>
            <a:ext cx="619268" cy="369332"/>
          </a:xfrm>
          <a:prstGeom prst="rect">
            <a:avLst/>
          </a:prstGeom>
          <a:noFill/>
        </p:spPr>
        <p:txBody>
          <a:bodyPr wrap="square" rtlCol="0">
            <a:spAutoFit/>
          </a:bodyPr>
          <a:lstStyle/>
          <a:p>
            <a:r>
              <a:rPr lang="en-US" altLang="zh-CN" dirty="0"/>
              <a:t>N</a:t>
            </a:r>
            <a:endParaRPr lang="zh-CN" altLang="en-US" dirty="0"/>
          </a:p>
        </p:txBody>
      </p:sp>
      <p:cxnSp>
        <p:nvCxnSpPr>
          <p:cNvPr id="51" name="直接箭头连接符 50"/>
          <p:cNvCxnSpPr>
            <a:endCxn id="52" idx="0"/>
          </p:cNvCxnSpPr>
          <p:nvPr/>
        </p:nvCxnSpPr>
        <p:spPr>
          <a:xfrm flipH="1">
            <a:off x="4484948" y="4500196"/>
            <a:ext cx="5376" cy="296959"/>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流程图: 决策 51"/>
          <p:cNvSpPr/>
          <p:nvPr/>
        </p:nvSpPr>
        <p:spPr>
          <a:xfrm>
            <a:off x="2864768" y="4797155"/>
            <a:ext cx="3240360" cy="792085"/>
          </a:xfrm>
          <a:prstGeom prst="flowChartDecision">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新项目中的距离小于路由表中的距离</a:t>
            </a:r>
            <a:endParaRPr lang="zh-CN" altLang="en-US" dirty="0">
              <a:solidFill>
                <a:schemeClr val="tx1"/>
              </a:solidFill>
            </a:endParaRPr>
          </a:p>
        </p:txBody>
      </p:sp>
      <p:cxnSp>
        <p:nvCxnSpPr>
          <p:cNvPr id="54" name="直接箭头连接符 53"/>
          <p:cNvCxnSpPr>
            <a:stCxn id="52" idx="1"/>
            <a:endCxn id="56" idx="5"/>
          </p:cNvCxnSpPr>
          <p:nvPr/>
        </p:nvCxnSpPr>
        <p:spPr>
          <a:xfrm flipH="1">
            <a:off x="2222990" y="5193198"/>
            <a:ext cx="641778" cy="10913"/>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2432195" y="4803292"/>
            <a:ext cx="619268" cy="369332"/>
          </a:xfrm>
          <a:prstGeom prst="rect">
            <a:avLst/>
          </a:prstGeom>
          <a:noFill/>
        </p:spPr>
        <p:txBody>
          <a:bodyPr wrap="square" rtlCol="0">
            <a:spAutoFit/>
          </a:bodyPr>
          <a:lstStyle/>
          <a:p>
            <a:r>
              <a:rPr lang="en-US" altLang="zh-CN" dirty="0"/>
              <a:t>Y</a:t>
            </a:r>
            <a:endParaRPr lang="zh-CN" altLang="en-US" dirty="0"/>
          </a:p>
        </p:txBody>
      </p:sp>
      <p:sp>
        <p:nvSpPr>
          <p:cNvPr id="56" name="流程图: 数据 55"/>
          <p:cNvSpPr/>
          <p:nvPr/>
        </p:nvSpPr>
        <p:spPr>
          <a:xfrm>
            <a:off x="538003" y="4772063"/>
            <a:ext cx="1872208" cy="864096"/>
          </a:xfrm>
          <a:prstGeom prst="flowChartInputOutpu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新项目替换旧项目</a:t>
            </a:r>
            <a:endParaRPr lang="zh-CN" altLang="en-US" dirty="0">
              <a:solidFill>
                <a:schemeClr val="tx1"/>
              </a:solidFill>
            </a:endParaRPr>
          </a:p>
        </p:txBody>
      </p:sp>
      <p:sp>
        <p:nvSpPr>
          <p:cNvPr id="57" name="文本框 56"/>
          <p:cNvSpPr txBox="1"/>
          <p:nvPr/>
        </p:nvSpPr>
        <p:spPr>
          <a:xfrm>
            <a:off x="6133932" y="4814349"/>
            <a:ext cx="619268" cy="369332"/>
          </a:xfrm>
          <a:prstGeom prst="rect">
            <a:avLst/>
          </a:prstGeom>
          <a:noFill/>
        </p:spPr>
        <p:txBody>
          <a:bodyPr wrap="square" rtlCol="0">
            <a:spAutoFit/>
          </a:bodyPr>
          <a:lstStyle/>
          <a:p>
            <a:r>
              <a:rPr lang="en-US" altLang="zh-CN" dirty="0"/>
              <a:t>N</a:t>
            </a:r>
            <a:endParaRPr lang="zh-CN" altLang="en-US" dirty="0"/>
          </a:p>
        </p:txBody>
      </p:sp>
      <p:cxnSp>
        <p:nvCxnSpPr>
          <p:cNvPr id="58" name="直接箭头连接符 57"/>
          <p:cNvCxnSpPr>
            <a:stCxn id="52" idx="3"/>
            <a:endCxn id="61" idx="2"/>
          </p:cNvCxnSpPr>
          <p:nvPr/>
        </p:nvCxnSpPr>
        <p:spPr>
          <a:xfrm>
            <a:off x="6105128" y="5193198"/>
            <a:ext cx="619794" cy="8223"/>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流程图: 数据 60"/>
          <p:cNvSpPr/>
          <p:nvPr/>
        </p:nvSpPr>
        <p:spPr>
          <a:xfrm>
            <a:off x="6537701" y="4769373"/>
            <a:ext cx="1872208" cy="864096"/>
          </a:xfrm>
          <a:prstGeom prst="flowChartInputOutpu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保留路由表中原有信息</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2" fill="hold" grpId="3"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ppt_x</p:attrName>
                                        </p:attrNameLst>
                                      </p:cBhvr>
                                      <p:tavLst>
                                        <p:tav tm="0">
                                          <p:val>
                                            <p:strVal val="#ppt_x+#ppt_w*1.125000"/>
                                          </p:val>
                                        </p:tav>
                                        <p:tav tm="100000">
                                          <p:val>
                                            <p:strVal val="#ppt_x"/>
                                          </p:val>
                                        </p:tav>
                                      </p:tavLst>
                                    </p:anim>
                                    <p:animEffect transition="in" filter="wipe(left)">
                                      <p:cBhvr>
                                        <p:cTn id="26" dur="500"/>
                                        <p:tgtEl>
                                          <p:spTgt spid="10"/>
                                        </p:tgtEl>
                                      </p:cBhvr>
                                    </p:animEffect>
                                  </p:childTnLst>
                                </p:cTn>
                              </p:par>
                            </p:childTnLst>
                          </p:cTn>
                        </p:par>
                        <p:par>
                          <p:cTn id="27" fill="hold">
                            <p:stCondLst>
                              <p:cond delay="500"/>
                            </p:stCondLst>
                            <p:childTnLst>
                              <p:par>
                                <p:cTn id="28" presetID="32" presetClass="emph" presetSubtype="0" fill="hold" grpId="4" nodeType="afterEffect">
                                  <p:stCondLst>
                                    <p:cond delay="0"/>
                                  </p:stCondLst>
                                  <p:childTnLst>
                                    <p:animRot by="120000">
                                      <p:cBhvr>
                                        <p:cTn id="29" dur="100" fill="hold">
                                          <p:stCondLst>
                                            <p:cond delay="0"/>
                                          </p:stCondLst>
                                        </p:cTn>
                                        <p:tgtEl>
                                          <p:spTgt spid="10"/>
                                        </p:tgtEl>
                                        <p:attrNameLst>
                                          <p:attrName>r</p:attrName>
                                        </p:attrNameLst>
                                      </p:cBhvr>
                                    </p:animRot>
                                    <p:animRot by="-240000">
                                      <p:cBhvr>
                                        <p:cTn id="30" dur="200" fill="hold">
                                          <p:stCondLst>
                                            <p:cond delay="200"/>
                                          </p:stCondLst>
                                        </p:cTn>
                                        <p:tgtEl>
                                          <p:spTgt spid="10"/>
                                        </p:tgtEl>
                                        <p:attrNameLst>
                                          <p:attrName>r</p:attrName>
                                        </p:attrNameLst>
                                      </p:cBhvr>
                                    </p:animRot>
                                    <p:animRot by="240000">
                                      <p:cBhvr>
                                        <p:cTn id="31" dur="200" fill="hold">
                                          <p:stCondLst>
                                            <p:cond delay="400"/>
                                          </p:stCondLst>
                                        </p:cTn>
                                        <p:tgtEl>
                                          <p:spTgt spid="10"/>
                                        </p:tgtEl>
                                        <p:attrNameLst>
                                          <p:attrName>r</p:attrName>
                                        </p:attrNameLst>
                                      </p:cBhvr>
                                    </p:animRot>
                                    <p:animRot by="-240000">
                                      <p:cBhvr>
                                        <p:cTn id="32" dur="200" fill="hold">
                                          <p:stCondLst>
                                            <p:cond delay="600"/>
                                          </p:stCondLst>
                                        </p:cTn>
                                        <p:tgtEl>
                                          <p:spTgt spid="10"/>
                                        </p:tgtEl>
                                        <p:attrNameLst>
                                          <p:attrName>r</p:attrName>
                                        </p:attrNameLst>
                                      </p:cBhvr>
                                    </p:animRot>
                                    <p:animRot by="120000">
                                      <p:cBhvr>
                                        <p:cTn id="33" dur="200" fill="hold">
                                          <p:stCondLst>
                                            <p:cond delay="800"/>
                                          </p:stCondLst>
                                        </p:cTn>
                                        <p:tgtEl>
                                          <p:spTgt spid="10"/>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55" presetClass="exit" presetSubtype="0" fill="hold" grpId="1" nodeType="clickEffect">
                                  <p:stCondLst>
                                    <p:cond delay="0"/>
                                  </p:stCondLst>
                                  <p:childTnLst>
                                    <p:anim calcmode="lin" valueType="num">
                                      <p:cBhvr>
                                        <p:cTn id="37" dur="1000"/>
                                        <p:tgtEl>
                                          <p:spTgt spid="10"/>
                                        </p:tgtEl>
                                        <p:attrNameLst>
                                          <p:attrName>ppt_w</p:attrName>
                                        </p:attrNameLst>
                                      </p:cBhvr>
                                      <p:tavLst>
                                        <p:tav tm="0">
                                          <p:val>
                                            <p:strVal val="ppt_w"/>
                                          </p:val>
                                        </p:tav>
                                        <p:tav tm="100000">
                                          <p:val>
                                            <p:strVal val="ppt_w*0.70"/>
                                          </p:val>
                                        </p:tav>
                                      </p:tavLst>
                                    </p:anim>
                                    <p:anim calcmode="lin" valueType="num">
                                      <p:cBhvr>
                                        <p:cTn id="38" dur="1000"/>
                                        <p:tgtEl>
                                          <p:spTgt spid="10"/>
                                        </p:tgtEl>
                                        <p:attrNameLst>
                                          <p:attrName>ppt_h</p:attrName>
                                        </p:attrNameLst>
                                      </p:cBhvr>
                                      <p:tavLst>
                                        <p:tav tm="0">
                                          <p:val>
                                            <p:strVal val="ppt_h"/>
                                          </p:val>
                                        </p:tav>
                                        <p:tav tm="100000">
                                          <p:val>
                                            <p:strVal val="ppt_h"/>
                                          </p:val>
                                        </p:tav>
                                      </p:tavLst>
                                    </p:anim>
                                    <p:animEffect transition="out" filter="fade">
                                      <p:cBhvr>
                                        <p:cTn id="39" dur="1000"/>
                                        <p:tgtEl>
                                          <p:spTgt spid="10"/>
                                        </p:tgtEl>
                                      </p:cBhvr>
                                    </p:animEffect>
                                    <p:set>
                                      <p:cBhvr>
                                        <p:cTn id="40" dur="1" fill="hold">
                                          <p:stCondLst>
                                            <p:cond delay="999"/>
                                          </p:stCondLst>
                                        </p:cTn>
                                        <p:tgtEl>
                                          <p:spTgt spid="10"/>
                                        </p:tgtEl>
                                        <p:attrNameLst>
                                          <p:attrName>style.visibility</p:attrName>
                                        </p:attrNameLst>
                                      </p:cBhvr>
                                      <p:to>
                                        <p:strVal val="hidden"/>
                                      </p:to>
                                    </p:se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up)">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right)">
                                      <p:cBhvr>
                                        <p:cTn id="49" dur="500"/>
                                        <p:tgtEl>
                                          <p:spTgt spid="17"/>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right)">
                                      <p:cBhvr>
                                        <p:cTn id="52" dur="500"/>
                                        <p:tgtEl>
                                          <p:spTgt spid="35"/>
                                        </p:tgtEl>
                                      </p:cBhvr>
                                    </p:animEffect>
                                  </p:childTnLst>
                                </p:cTn>
                              </p:par>
                            </p:childTnLst>
                          </p:cTn>
                        </p:par>
                        <p:par>
                          <p:cTn id="53" fill="hold">
                            <p:stCondLst>
                              <p:cond delay="500"/>
                            </p:stCondLst>
                            <p:childTnLst>
                              <p:par>
                                <p:cTn id="54" presetID="22" presetClass="entr" presetSubtype="2"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right)">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up)">
                                      <p:cBhvr>
                                        <p:cTn id="61" dur="500"/>
                                        <p:tgtEl>
                                          <p:spTgt spid="36"/>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up)">
                                      <p:cBhvr>
                                        <p:cTn id="64" dur="500"/>
                                        <p:tgtEl>
                                          <p:spTgt spid="25"/>
                                        </p:tgtEl>
                                      </p:cBhvr>
                                    </p:animEffect>
                                  </p:childTnLst>
                                </p:cTn>
                              </p:par>
                            </p:childTnLst>
                          </p:cTn>
                        </p:par>
                        <p:par>
                          <p:cTn id="65" fill="hold">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up)">
                                      <p:cBhvr>
                                        <p:cTn id="68" dur="500"/>
                                        <p:tgtEl>
                                          <p:spTgt spid="2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wipe(right)">
                                      <p:cBhvr>
                                        <p:cTn id="73" dur="500"/>
                                        <p:tgtEl>
                                          <p:spTgt spid="45"/>
                                        </p:tgtEl>
                                      </p:cBhvr>
                                    </p:animEffect>
                                  </p:childTnLst>
                                </p:cTn>
                              </p:par>
                              <p:par>
                                <p:cTn id="74" presetID="22" presetClass="entr" presetSubtype="2" fill="hold" nodeType="with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wipe(right)">
                                      <p:cBhvr>
                                        <p:cTn id="76" dur="500"/>
                                        <p:tgtEl>
                                          <p:spTgt spid="44"/>
                                        </p:tgtEl>
                                      </p:cBhvr>
                                    </p:animEffect>
                                  </p:childTnLst>
                                </p:cTn>
                              </p:par>
                            </p:childTnLst>
                          </p:cTn>
                        </p:par>
                        <p:par>
                          <p:cTn id="77" fill="hold">
                            <p:stCondLst>
                              <p:cond delay="500"/>
                            </p:stCondLst>
                            <p:childTnLst>
                              <p:par>
                                <p:cTn id="78" presetID="22" presetClass="entr" presetSubtype="2" fill="hold" grpId="0" nodeType="after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wipe(right)">
                                      <p:cBhvr>
                                        <p:cTn id="80" dur="500"/>
                                        <p:tgtEl>
                                          <p:spTgt spid="4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51"/>
                                        </p:tgtEl>
                                        <p:attrNameLst>
                                          <p:attrName>style.visibility</p:attrName>
                                        </p:attrNameLst>
                                      </p:cBhvr>
                                      <p:to>
                                        <p:strVal val="visible"/>
                                      </p:to>
                                    </p:set>
                                    <p:animEffect transition="in" filter="wipe(up)">
                                      <p:cBhvr>
                                        <p:cTn id="85" dur="500"/>
                                        <p:tgtEl>
                                          <p:spTgt spid="51"/>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wipe(up)">
                                      <p:cBhvr>
                                        <p:cTn id="88" dur="500"/>
                                        <p:tgtEl>
                                          <p:spTgt spid="50"/>
                                        </p:tgtEl>
                                      </p:cBhvr>
                                    </p:animEffect>
                                  </p:childTnLst>
                                </p:cTn>
                              </p:par>
                            </p:childTnLst>
                          </p:cTn>
                        </p:par>
                        <p:par>
                          <p:cTn id="89" fill="hold">
                            <p:stCondLst>
                              <p:cond delay="500"/>
                            </p:stCondLst>
                            <p:childTnLst>
                              <p:par>
                                <p:cTn id="90" presetID="22" presetClass="entr" presetSubtype="1" fill="hold" grpId="0" nodeType="after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wipe(up)">
                                      <p:cBhvr>
                                        <p:cTn id="92" dur="500"/>
                                        <p:tgtEl>
                                          <p:spTgt spid="5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2" fill="hold" nodeType="clickEffect">
                                  <p:stCondLst>
                                    <p:cond delay="0"/>
                                  </p:stCondLst>
                                  <p:childTnLst>
                                    <p:set>
                                      <p:cBhvr>
                                        <p:cTn id="96" dur="1" fill="hold">
                                          <p:stCondLst>
                                            <p:cond delay="0"/>
                                          </p:stCondLst>
                                        </p:cTn>
                                        <p:tgtEl>
                                          <p:spTgt spid="54"/>
                                        </p:tgtEl>
                                        <p:attrNameLst>
                                          <p:attrName>style.visibility</p:attrName>
                                        </p:attrNameLst>
                                      </p:cBhvr>
                                      <p:to>
                                        <p:strVal val="visible"/>
                                      </p:to>
                                    </p:set>
                                    <p:animEffect transition="in" filter="wipe(right)">
                                      <p:cBhvr>
                                        <p:cTn id="97" dur="500"/>
                                        <p:tgtEl>
                                          <p:spTgt spid="54"/>
                                        </p:tgtEl>
                                      </p:cBhvr>
                                    </p:animEffect>
                                  </p:childTnLst>
                                </p:cTn>
                              </p:par>
                              <p:par>
                                <p:cTn id="98" presetID="22" presetClass="entr" presetSubtype="2" fill="hold" grpId="0" nodeType="withEffect">
                                  <p:stCondLst>
                                    <p:cond delay="0"/>
                                  </p:stCondLst>
                                  <p:childTnLst>
                                    <p:set>
                                      <p:cBhvr>
                                        <p:cTn id="99" dur="1" fill="hold">
                                          <p:stCondLst>
                                            <p:cond delay="0"/>
                                          </p:stCondLst>
                                        </p:cTn>
                                        <p:tgtEl>
                                          <p:spTgt spid="55"/>
                                        </p:tgtEl>
                                        <p:attrNameLst>
                                          <p:attrName>style.visibility</p:attrName>
                                        </p:attrNameLst>
                                      </p:cBhvr>
                                      <p:to>
                                        <p:strVal val="visible"/>
                                      </p:to>
                                    </p:set>
                                    <p:animEffect transition="in" filter="wipe(right)">
                                      <p:cBhvr>
                                        <p:cTn id="100" dur="500"/>
                                        <p:tgtEl>
                                          <p:spTgt spid="55"/>
                                        </p:tgtEl>
                                      </p:cBhvr>
                                    </p:animEffect>
                                  </p:childTnLst>
                                </p:cTn>
                              </p:par>
                            </p:childTnLst>
                          </p:cTn>
                        </p:par>
                        <p:par>
                          <p:cTn id="101" fill="hold">
                            <p:stCondLst>
                              <p:cond delay="500"/>
                            </p:stCondLst>
                            <p:childTnLst>
                              <p:par>
                                <p:cTn id="102" presetID="22" presetClass="entr" presetSubtype="2" fill="hold" grpId="0" nodeType="afterEffect">
                                  <p:stCondLst>
                                    <p:cond delay="0"/>
                                  </p:stCondLst>
                                  <p:childTnLst>
                                    <p:set>
                                      <p:cBhvr>
                                        <p:cTn id="103" dur="1" fill="hold">
                                          <p:stCondLst>
                                            <p:cond delay="0"/>
                                          </p:stCondLst>
                                        </p:cTn>
                                        <p:tgtEl>
                                          <p:spTgt spid="56"/>
                                        </p:tgtEl>
                                        <p:attrNameLst>
                                          <p:attrName>style.visibility</p:attrName>
                                        </p:attrNameLst>
                                      </p:cBhvr>
                                      <p:to>
                                        <p:strVal val="visible"/>
                                      </p:to>
                                    </p:set>
                                    <p:animEffect transition="in" filter="wipe(right)">
                                      <p:cBhvr>
                                        <p:cTn id="104" dur="500"/>
                                        <p:tgtEl>
                                          <p:spTgt spid="56"/>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58"/>
                                        </p:tgtEl>
                                        <p:attrNameLst>
                                          <p:attrName>style.visibility</p:attrName>
                                        </p:attrNameLst>
                                      </p:cBhvr>
                                      <p:to>
                                        <p:strVal val="visible"/>
                                      </p:to>
                                    </p:set>
                                    <p:animEffect transition="in" filter="wipe(left)">
                                      <p:cBhvr>
                                        <p:cTn id="109" dur="500"/>
                                        <p:tgtEl>
                                          <p:spTgt spid="58"/>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7"/>
                                        </p:tgtEl>
                                        <p:attrNameLst>
                                          <p:attrName>style.visibility</p:attrName>
                                        </p:attrNameLst>
                                      </p:cBhvr>
                                      <p:to>
                                        <p:strVal val="visible"/>
                                      </p:to>
                                    </p:set>
                                    <p:animEffect transition="in" filter="wipe(left)">
                                      <p:cBhvr>
                                        <p:cTn id="112" dur="500"/>
                                        <p:tgtEl>
                                          <p:spTgt spid="57"/>
                                        </p:tgtEl>
                                      </p:cBhvr>
                                    </p:animEffect>
                                  </p:childTnLst>
                                </p:cTn>
                              </p:par>
                            </p:childTnLst>
                          </p:cTn>
                        </p:par>
                        <p:par>
                          <p:cTn id="113" fill="hold">
                            <p:stCondLst>
                              <p:cond delay="500"/>
                            </p:stCondLst>
                            <p:childTnLst>
                              <p:par>
                                <p:cTn id="114" presetID="22" presetClass="entr" presetSubtype="8" fill="hold" grpId="0" nodeType="afterEffect">
                                  <p:stCondLst>
                                    <p:cond delay="0"/>
                                  </p:stCondLst>
                                  <p:childTnLst>
                                    <p:set>
                                      <p:cBhvr>
                                        <p:cTn id="115" dur="1" fill="hold">
                                          <p:stCondLst>
                                            <p:cond delay="0"/>
                                          </p:stCondLst>
                                        </p:cTn>
                                        <p:tgtEl>
                                          <p:spTgt spid="61"/>
                                        </p:tgtEl>
                                        <p:attrNameLst>
                                          <p:attrName>style.visibility</p:attrName>
                                        </p:attrNameLst>
                                      </p:cBhvr>
                                      <p:to>
                                        <p:strVal val="visible"/>
                                      </p:to>
                                    </p:set>
                                    <p:animEffect transition="in" filter="wipe(left)">
                                      <p:cBhvr>
                                        <p:cTn id="116"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0" grpId="1" animBg="1"/>
      <p:bldP spid="10" grpId="3" animBg="1"/>
      <p:bldP spid="10" grpId="4" animBg="1"/>
      <p:bldP spid="14" grpId="0" animBg="1"/>
      <p:bldP spid="16" grpId="0" animBg="1"/>
      <p:bldP spid="25" grpId="0"/>
      <p:bldP spid="27" grpId="0" animBg="1"/>
      <p:bldP spid="35" grpId="0"/>
      <p:bldP spid="43" grpId="0" animBg="1"/>
      <p:bldP spid="45" grpId="0"/>
      <p:bldP spid="50" grpId="0"/>
      <p:bldP spid="52" grpId="0" animBg="1"/>
      <p:bldP spid="55" grpId="0"/>
      <p:bldP spid="56" grpId="0" animBg="1"/>
      <p:bldP spid="57" grpId="0"/>
      <p:bldP spid="6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6" name="圆角矩形 5"/>
          <p:cNvSpPr/>
          <p:nvPr/>
        </p:nvSpPr>
        <p:spPr>
          <a:xfrm>
            <a:off x="391795" y="342900"/>
            <a:ext cx="9551670" cy="763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2018008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3090" y="342900"/>
            <a:ext cx="763270" cy="763270"/>
          </a:xfrm>
          <a:prstGeom prst="rect">
            <a:avLst/>
          </a:prstGeom>
        </p:spPr>
      </p:pic>
      <p:sp>
        <p:nvSpPr>
          <p:cNvPr id="8" name="矩形 7"/>
          <p:cNvSpPr/>
          <p:nvPr/>
        </p:nvSpPr>
        <p:spPr>
          <a:xfrm>
            <a:off x="455295" y="395605"/>
            <a:ext cx="137795" cy="78359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16" name="文本框 1"/>
          <p:cNvSpPr txBox="1"/>
          <p:nvPr/>
        </p:nvSpPr>
        <p:spPr>
          <a:xfrm>
            <a:off x="1356360" y="463550"/>
            <a:ext cx="7770813" cy="521970"/>
          </a:xfrm>
          <a:prstGeom prst="rect">
            <a:avLst/>
          </a:prstGeom>
          <a:noFill/>
          <a:ln w="9525">
            <a:noFill/>
          </a:ln>
        </p:spPr>
        <p:txBody>
          <a:bodyPr anchor="t">
            <a:spAutoFit/>
          </a:bodyPr>
          <a:p>
            <a:r>
              <a:rPr lang="zh-CN" altLang="en-US" sz="2800" b="1" dirty="0">
                <a:solidFill>
                  <a:schemeClr val="bg1"/>
                </a:solidFill>
                <a:latin typeface="造字工房言宋体" charset="-122"/>
                <a:ea typeface="造字工房言宋体" charset="-122"/>
                <a:sym typeface="Arial" panose="020B0604020202020204" pitchFamily="34" charset="0"/>
              </a:rPr>
              <a:t>第</a:t>
            </a:r>
            <a:r>
              <a:rPr lang="en-US" altLang="zh-CN" sz="2800" b="1" dirty="0">
                <a:solidFill>
                  <a:schemeClr val="bg1"/>
                </a:solidFill>
                <a:latin typeface="造字工房言宋体" charset="-122"/>
                <a:ea typeface="造字工房言宋体" charset="-122"/>
                <a:sym typeface="Arial" panose="020B0604020202020204" pitchFamily="34" charset="0"/>
              </a:rPr>
              <a:t>4</a:t>
            </a:r>
            <a:r>
              <a:rPr lang="zh-CN" altLang="en-US" sz="2800" b="1" dirty="0">
                <a:solidFill>
                  <a:schemeClr val="bg1"/>
                </a:solidFill>
                <a:latin typeface="造字工房言宋体" charset="-122"/>
                <a:ea typeface="造字工房言宋体" charset="-122"/>
                <a:sym typeface="Arial" panose="020B0604020202020204" pitchFamily="34" charset="0"/>
              </a:rPr>
              <a:t>章   </a:t>
            </a:r>
            <a:r>
              <a:rPr lang="zh-CN" altLang="en-US" sz="2800" b="1" dirty="0">
                <a:solidFill>
                  <a:schemeClr val="bg1"/>
                </a:solidFill>
                <a:latin typeface="造字工房言宋体" charset="-122"/>
                <a:ea typeface="造字工房言宋体" charset="-122"/>
                <a:sym typeface="Arial" panose="020B0604020202020204" pitchFamily="34" charset="0"/>
              </a:rPr>
              <a:t>网络层</a:t>
            </a:r>
            <a:endParaRPr lang="zh-CN" altLang="en-US" sz="2800" b="1" dirty="0">
              <a:solidFill>
                <a:schemeClr val="bg1"/>
              </a:solidFill>
              <a:latin typeface="造字工房言宋体" charset="-122"/>
              <a:ea typeface="造字工房言宋体" charset="-122"/>
              <a:sym typeface="Arial" panose="020B0604020202020204" pitchFamily="34" charset="0"/>
            </a:endParaRPr>
          </a:p>
        </p:txBody>
      </p:sp>
      <p:grpSp>
        <p:nvGrpSpPr>
          <p:cNvPr id="12" name="组合 11"/>
          <p:cNvGrpSpPr/>
          <p:nvPr/>
        </p:nvGrpSpPr>
        <p:grpSpPr>
          <a:xfrm>
            <a:off x="865352" y="1640801"/>
            <a:ext cx="5477156" cy="3599179"/>
            <a:chOff x="6864" y="4869"/>
            <a:chExt cx="7426" cy="3897"/>
          </a:xfrm>
        </p:grpSpPr>
        <p:cxnSp>
          <p:nvCxnSpPr>
            <p:cNvPr id="47" name="直接连接符 46"/>
            <p:cNvCxnSpPr/>
            <p:nvPr>
              <p:custDataLst>
                <p:tags r:id="rId3"/>
              </p:custDataLst>
            </p:nvPr>
          </p:nvCxnSpPr>
          <p:spPr>
            <a:xfrm>
              <a:off x="10435" y="5468"/>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8" name="直接连接符 47"/>
            <p:cNvCxnSpPr/>
            <p:nvPr>
              <p:custDataLst>
                <p:tags r:id="rId4"/>
              </p:custDataLst>
            </p:nvPr>
          </p:nvCxnSpPr>
          <p:spPr>
            <a:xfrm>
              <a:off x="10435" y="6141"/>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9" name="直接连接符 48"/>
            <p:cNvCxnSpPr/>
            <p:nvPr>
              <p:custDataLst>
                <p:tags r:id="rId5"/>
              </p:custDataLst>
            </p:nvPr>
          </p:nvCxnSpPr>
          <p:spPr>
            <a:xfrm>
              <a:off x="10435" y="6815"/>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0" name="直接连接符 49"/>
            <p:cNvCxnSpPr/>
            <p:nvPr>
              <p:custDataLst>
                <p:tags r:id="rId6"/>
              </p:custDataLst>
            </p:nvPr>
          </p:nvCxnSpPr>
          <p:spPr>
            <a:xfrm>
              <a:off x="10435" y="7489"/>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1" name="直接连接符 50"/>
            <p:cNvCxnSpPr/>
            <p:nvPr>
              <p:custDataLst>
                <p:tags r:id="rId7"/>
              </p:custDataLst>
            </p:nvPr>
          </p:nvCxnSpPr>
          <p:spPr>
            <a:xfrm>
              <a:off x="10435" y="8163"/>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sp>
          <p:nvSpPr>
            <p:cNvPr id="53" name="矩形 52"/>
            <p:cNvSpPr/>
            <p:nvPr>
              <p:custDataLst>
                <p:tags r:id="rId8"/>
              </p:custDataLst>
            </p:nvPr>
          </p:nvSpPr>
          <p:spPr>
            <a:xfrm>
              <a:off x="6864" y="4869"/>
              <a:ext cx="3788" cy="3897"/>
            </a:xfrm>
            <a:prstGeom prst="rect">
              <a:avLst/>
            </a:prstGeom>
            <a:solidFill>
              <a:sysClr val="window" lastClr="FFFFFF">
                <a:lumMod val="95000"/>
              </a:sysClr>
            </a:solidFill>
          </p:spPr>
          <p:txBody>
            <a:bodyPr rot="0" spcFirstLastPara="0" vertOverflow="overflow" horzOverflow="overflow" vert="horz" wrap="square" lIns="91440" tIns="45720" rIns="396000" bIns="45720" numCol="1" spcCol="0" rtlCol="0" fromWordArt="0" anchor="ctr" anchorCtr="0" forceAA="0" compatLnSpc="1">
              <a:noAutofit/>
            </a:bodyPr>
            <a:p>
              <a:pPr algn="ctr">
                <a:lnSpc>
                  <a:spcPct val="120000"/>
                </a:lnSpc>
              </a:pPr>
              <a:endParaRPr lang="da-DK" altLang="zh-CN" sz="2400" dirty="0">
                <a:solidFill>
                  <a:schemeClr val="bg1"/>
                </a:solidFill>
                <a:latin typeface="造字工房言宋体" charset="-122"/>
                <a:ea typeface="造字工房言宋体" charset="-122"/>
                <a:sym typeface="Arial" panose="020B0604020202020204" pitchFamily="34" charset="0"/>
              </a:endParaRPr>
            </a:p>
          </p:txBody>
        </p:sp>
        <p:sp>
          <p:nvSpPr>
            <p:cNvPr id="55" name="任意多边形 64"/>
            <p:cNvSpPr/>
            <p:nvPr>
              <p:custDataLst>
                <p:tags r:id="rId9"/>
              </p:custDataLst>
            </p:nvPr>
          </p:nvSpPr>
          <p:spPr>
            <a:xfrm>
              <a:off x="6864" y="4874"/>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6" name="任意多边形 65"/>
            <p:cNvSpPr/>
            <p:nvPr>
              <p:custDataLst>
                <p:tags r:id="rId10"/>
              </p:custDataLst>
            </p:nvPr>
          </p:nvSpPr>
          <p:spPr>
            <a:xfrm flipV="1">
              <a:off x="6864" y="8585"/>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7" name="任意多边形 66"/>
            <p:cNvSpPr/>
            <p:nvPr>
              <p:custDataLst>
                <p:tags r:id="rId11"/>
              </p:custDataLst>
            </p:nvPr>
          </p:nvSpPr>
          <p:spPr>
            <a:xfrm flipH="1">
              <a:off x="10479" y="4869"/>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8" name="任意多边形 67"/>
            <p:cNvSpPr/>
            <p:nvPr>
              <p:custDataLst>
                <p:tags r:id="rId12"/>
              </p:custDataLst>
            </p:nvPr>
          </p:nvSpPr>
          <p:spPr>
            <a:xfrm flipH="1" flipV="1">
              <a:off x="10479" y="8593"/>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9" name="圆角矩形 18"/>
            <p:cNvSpPr/>
            <p:nvPr>
              <p:custDataLst>
                <p:tags r:id="rId13"/>
              </p:custDataLst>
            </p:nvPr>
          </p:nvSpPr>
          <p:spPr>
            <a:xfrm>
              <a:off x="10926" y="5206"/>
              <a:ext cx="3362" cy="525"/>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fontScale="80000"/>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4.1 </a:t>
              </a:r>
              <a:r>
                <a:rPr lang="zh-CN" altLang="en-US" sz="2400">
                  <a:solidFill>
                    <a:schemeClr val="bg1"/>
                  </a:solidFill>
                  <a:latin typeface="造字工房言宋体" charset="-122"/>
                  <a:ea typeface="造字工房言宋体" charset="-122"/>
                  <a:cs typeface="造字工房言宋体" charset="-122"/>
                  <a:sym typeface="+mn-ea"/>
                </a:rPr>
                <a:t>分类的</a:t>
              </a:r>
              <a:r>
                <a:rPr lang="en-US" altLang="zh-CN" sz="2400">
                  <a:solidFill>
                    <a:schemeClr val="bg1"/>
                  </a:solidFill>
                  <a:latin typeface="造字工房言宋体" charset="-122"/>
                  <a:ea typeface="造字工房言宋体" charset="-122"/>
                  <a:cs typeface="造字工房言宋体" charset="-122"/>
                  <a:sym typeface="+mn-ea"/>
                </a:rPr>
                <a:t>IP</a:t>
              </a:r>
              <a:r>
                <a:rPr lang="zh-CN" altLang="en-US" sz="2400">
                  <a:solidFill>
                    <a:schemeClr val="bg1"/>
                  </a:solidFill>
                  <a:latin typeface="造字工房言宋体" charset="-122"/>
                  <a:ea typeface="造字工房言宋体" charset="-122"/>
                  <a:cs typeface="造字工房言宋体" charset="-122"/>
                  <a:sym typeface="+mn-ea"/>
                </a:rPr>
                <a:t>地址</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60" name="圆角矩形 45"/>
            <p:cNvSpPr/>
            <p:nvPr>
              <p:custDataLst>
                <p:tags r:id="rId14"/>
              </p:custDataLst>
            </p:nvPr>
          </p:nvSpPr>
          <p:spPr>
            <a:xfrm>
              <a:off x="10926" y="5880"/>
              <a:ext cx="3362" cy="525"/>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4.2 ARP</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61" name="圆角矩形 53"/>
            <p:cNvSpPr/>
            <p:nvPr>
              <p:custDataLst>
                <p:tags r:id="rId15"/>
              </p:custDataLst>
            </p:nvPr>
          </p:nvSpPr>
          <p:spPr>
            <a:xfrm>
              <a:off x="10926" y="6555"/>
              <a:ext cx="3363" cy="525"/>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fontScale="90000"/>
            </a:bodyPr>
            <a:p>
              <a:pPr algn="ctr">
                <a:lnSpc>
                  <a:spcPct val="120000"/>
                </a:lnSpc>
              </a:pPr>
              <a:r>
                <a:rPr lang="en-US" altLang="zh-CN" sz="2400" b="1">
                  <a:solidFill>
                    <a:schemeClr val="bg1"/>
                  </a:solidFill>
                  <a:latin typeface="造字工房言宋体" charset="-122"/>
                  <a:ea typeface="造字工房言宋体" charset="-122"/>
                  <a:cs typeface="Times New Roman" panose="02020603050405020304" pitchFamily="18" charset="0"/>
                  <a:sym typeface="+mn-ea"/>
                </a:rPr>
                <a:t>4.3IP</a:t>
              </a:r>
              <a:r>
                <a:rPr lang="zh-CN" altLang="en-US" sz="2400" b="1">
                  <a:solidFill>
                    <a:schemeClr val="bg1"/>
                  </a:solidFill>
                  <a:latin typeface="造字工房言宋体" charset="-122"/>
                  <a:ea typeface="造字工房言宋体" charset="-122"/>
                  <a:cs typeface="Times New Roman" panose="02020603050405020304" pitchFamily="18" charset="0"/>
                  <a:sym typeface="+mn-ea"/>
                </a:rPr>
                <a:t>数据报格式</a:t>
              </a:r>
              <a:endParaRPr lang="zh-CN" altLang="en-US" sz="2400" b="1">
                <a:solidFill>
                  <a:schemeClr val="bg1"/>
                </a:solidFill>
                <a:latin typeface="造字工房言宋体" charset="-122"/>
                <a:ea typeface="造字工房言宋体" charset="-122"/>
                <a:cs typeface="Times New Roman" panose="02020603050405020304" pitchFamily="18" charset="0"/>
                <a:sym typeface="+mn-ea"/>
              </a:endParaRPr>
            </a:p>
          </p:txBody>
        </p:sp>
        <p:sp>
          <p:nvSpPr>
            <p:cNvPr id="71" name="圆角矩形 61"/>
            <p:cNvSpPr/>
            <p:nvPr>
              <p:custDataLst>
                <p:tags r:id="rId16"/>
              </p:custDataLst>
            </p:nvPr>
          </p:nvSpPr>
          <p:spPr>
            <a:xfrm>
              <a:off x="10926" y="7229"/>
              <a:ext cx="3364" cy="525"/>
            </a:xfrm>
            <a:prstGeom prst="roundRect">
              <a:avLst>
                <a:gd name="adj" fmla="val 7973"/>
              </a:avLst>
            </a:prstGeom>
            <a:solidFill>
              <a:srgbClr val="69A35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4.4ICMP</a:t>
              </a:r>
              <a:endParaRPr lang="en-US" altLang="zh-CN" sz="2400" b="1">
                <a:solidFill>
                  <a:schemeClr val="bg1"/>
                </a:solidFill>
                <a:latin typeface="造字工房言宋体" charset="-122"/>
                <a:ea typeface="造字工房言宋体" charset="-122"/>
                <a:cs typeface="造字工房言宋体" charset="-122"/>
                <a:sym typeface="+mn-ea"/>
              </a:endParaRPr>
            </a:p>
          </p:txBody>
        </p:sp>
        <p:sp>
          <p:nvSpPr>
            <p:cNvPr id="76" name="圆角矩形 69"/>
            <p:cNvSpPr/>
            <p:nvPr>
              <p:custDataLst>
                <p:tags r:id="rId17"/>
              </p:custDataLst>
            </p:nvPr>
          </p:nvSpPr>
          <p:spPr>
            <a:xfrm>
              <a:off x="10926" y="7903"/>
              <a:ext cx="3362" cy="525"/>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noFill/>
                  <a:latin typeface="Times New Roman" panose="02020603050405020304" pitchFamily="18" charset="0"/>
                  <a:ea typeface="造字工房言宋体" charset="-122"/>
                  <a:cs typeface="Times New Roman" panose="02020603050405020304" pitchFamily="18" charset="0"/>
                  <a:sym typeface="+mn-ea"/>
                </a:rPr>
                <a:t>4.5 </a:t>
              </a:r>
              <a:r>
                <a:rPr lang="zh-CN" altLang="en-US" sz="2400" b="1">
                  <a:noFill/>
                  <a:latin typeface="Times New Roman" panose="02020603050405020304" pitchFamily="18" charset="0"/>
                  <a:ea typeface="造字工房言宋体" charset="-122"/>
                  <a:cs typeface="Times New Roman" panose="02020603050405020304" pitchFamily="18" charset="0"/>
                  <a:sym typeface="+mn-ea"/>
                </a:rPr>
                <a:t>划分子网</a:t>
              </a:r>
              <a:endParaRPr lang="zh-CN" altLang="en-US" sz="2400" b="1">
                <a:noFill/>
                <a:latin typeface="Times New Roman" panose="02020603050405020304" pitchFamily="18" charset="0"/>
                <a:ea typeface="造字工房言宋体" charset="-122"/>
                <a:cs typeface="Times New Roman" panose="02020603050405020304" pitchFamily="18" charset="0"/>
                <a:sym typeface="+mn-ea"/>
              </a:endParaRPr>
            </a:p>
          </p:txBody>
        </p:sp>
        <p:sp>
          <p:nvSpPr>
            <p:cNvPr id="11" name="椭圆 10"/>
            <p:cNvSpPr/>
            <p:nvPr>
              <p:custDataLst>
                <p:tags r:id="rId18"/>
              </p:custDataLst>
            </p:nvPr>
          </p:nvSpPr>
          <p:spPr>
            <a:xfrm>
              <a:off x="10869" y="541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3" name="椭圆 82"/>
            <p:cNvSpPr/>
            <p:nvPr>
              <p:custDataLst>
                <p:tags r:id="rId19"/>
              </p:custDataLst>
            </p:nvPr>
          </p:nvSpPr>
          <p:spPr>
            <a:xfrm>
              <a:off x="10869" y="6085"/>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4" name="椭圆 83"/>
            <p:cNvSpPr/>
            <p:nvPr>
              <p:custDataLst>
                <p:tags r:id="rId20"/>
              </p:custDataLst>
            </p:nvPr>
          </p:nvSpPr>
          <p:spPr>
            <a:xfrm>
              <a:off x="10869" y="675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5" name="椭圆 84"/>
            <p:cNvSpPr/>
            <p:nvPr>
              <p:custDataLst>
                <p:tags r:id="rId21"/>
              </p:custDataLst>
            </p:nvPr>
          </p:nvSpPr>
          <p:spPr>
            <a:xfrm>
              <a:off x="10869" y="743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6" name="椭圆 85"/>
            <p:cNvSpPr/>
            <p:nvPr>
              <p:custDataLst>
                <p:tags r:id="rId22"/>
              </p:custDataLst>
            </p:nvPr>
          </p:nvSpPr>
          <p:spPr>
            <a:xfrm>
              <a:off x="10869" y="8106"/>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pic>
          <p:nvPicPr>
            <p:cNvPr id="13" name="图片 12"/>
            <p:cNvPicPr>
              <a:picLocks noChangeAspect="1"/>
            </p:cNvPicPr>
            <p:nvPr/>
          </p:nvPicPr>
          <p:blipFill>
            <a:blip r:embed="rId23"/>
            <a:stretch>
              <a:fillRect/>
            </a:stretch>
          </p:blipFill>
          <p:spPr>
            <a:xfrm>
              <a:off x="6864" y="5579"/>
              <a:ext cx="3788" cy="1965"/>
            </a:xfrm>
            <a:prstGeom prst="rect">
              <a:avLst/>
            </a:prstGeom>
          </p:spPr>
        </p:pic>
      </p:grpSp>
      <p:sp>
        <p:nvSpPr>
          <p:cNvPr id="14" name="圆角矩形 18"/>
          <p:cNvSpPr/>
          <p:nvPr>
            <p:custDataLst>
              <p:tags r:id="rId24"/>
            </p:custDataLst>
          </p:nvPr>
        </p:nvSpPr>
        <p:spPr>
          <a:xfrm>
            <a:off x="6666770" y="1922201"/>
            <a:ext cx="2479693" cy="484878"/>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4.6</a:t>
            </a:r>
            <a:r>
              <a:rPr lang="zh-CN" altLang="zh-CN" sz="2400" b="1">
                <a:solidFill>
                  <a:schemeClr val="bg1"/>
                </a:solidFill>
                <a:latin typeface="造字工房言宋体" charset="-122"/>
                <a:ea typeface="造字工房言宋体" charset="-122"/>
                <a:cs typeface="造字工房言宋体" charset="-122"/>
                <a:sym typeface="+mn-ea"/>
              </a:rPr>
              <a:t> 构造超网</a:t>
            </a:r>
            <a:endParaRPr lang="zh-CN" altLang="zh-CN" sz="2400" b="1">
              <a:solidFill>
                <a:schemeClr val="bg1"/>
              </a:solidFill>
              <a:latin typeface="造字工房言宋体" charset="-122"/>
              <a:ea typeface="造字工房言宋体" charset="-122"/>
              <a:cs typeface="造字工房言宋体" charset="-122"/>
              <a:sym typeface="+mn-ea"/>
            </a:endParaRPr>
          </a:p>
        </p:txBody>
      </p:sp>
      <p:sp>
        <p:nvSpPr>
          <p:cNvPr id="15" name="圆角矩形 45"/>
          <p:cNvSpPr/>
          <p:nvPr>
            <p:custDataLst>
              <p:tags r:id="rId25"/>
            </p:custDataLst>
          </p:nvPr>
        </p:nvSpPr>
        <p:spPr>
          <a:xfrm>
            <a:off x="6666770" y="2544692"/>
            <a:ext cx="2479693" cy="484878"/>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4.7 </a:t>
            </a:r>
            <a:r>
              <a:rPr lang="zh-CN" altLang="en-US" sz="2400" b="1">
                <a:solidFill>
                  <a:schemeClr val="bg1"/>
                </a:solidFill>
                <a:latin typeface="造字工房言宋体" charset="-122"/>
                <a:ea typeface="造字工房言宋体" charset="-122"/>
                <a:cs typeface="造字工房言宋体" charset="-122"/>
                <a:sym typeface="+mn-ea"/>
              </a:rPr>
              <a:t>路由器</a:t>
            </a:r>
            <a:endParaRPr lang="zh-CN" altLang="en-US" sz="2400" b="1">
              <a:solidFill>
                <a:schemeClr val="bg1"/>
              </a:solidFill>
              <a:latin typeface="造字工房言宋体" charset="-122"/>
              <a:ea typeface="造字工房言宋体" charset="-122"/>
              <a:cs typeface="造字工房言宋体" charset="-122"/>
              <a:sym typeface="+mn-ea"/>
            </a:endParaRPr>
          </a:p>
        </p:txBody>
      </p:sp>
      <p:sp>
        <p:nvSpPr>
          <p:cNvPr id="16" name="圆角矩形 53"/>
          <p:cNvSpPr/>
          <p:nvPr>
            <p:custDataLst>
              <p:tags r:id="rId26"/>
            </p:custDataLst>
          </p:nvPr>
        </p:nvSpPr>
        <p:spPr>
          <a:xfrm>
            <a:off x="6666770" y="3168107"/>
            <a:ext cx="2480430" cy="484878"/>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accent4"/>
                </a:solidFill>
                <a:latin typeface="造字工房言宋体" charset="-122"/>
                <a:ea typeface="造字工房言宋体" charset="-122"/>
                <a:cs typeface="Times New Roman" panose="02020603050405020304" pitchFamily="18" charset="0"/>
                <a:sym typeface="+mn-ea"/>
              </a:rPr>
              <a:t>4.8 RIP</a:t>
            </a:r>
            <a:endParaRPr lang="en-US" altLang="zh-CN" sz="2400" b="1">
              <a:solidFill>
                <a:schemeClr val="accent4"/>
              </a:solidFill>
              <a:latin typeface="造字工房言宋体" charset="-122"/>
              <a:ea typeface="造字工房言宋体" charset="-122"/>
              <a:cs typeface="Times New Roman" panose="02020603050405020304" pitchFamily="18" charset="0"/>
              <a:sym typeface="+mn-ea"/>
            </a:endParaRPr>
          </a:p>
        </p:txBody>
      </p:sp>
      <p:sp>
        <p:nvSpPr>
          <p:cNvPr id="17" name="圆角矩形 61"/>
          <p:cNvSpPr/>
          <p:nvPr>
            <p:custDataLst>
              <p:tags r:id="rId27"/>
            </p:custDataLst>
          </p:nvPr>
        </p:nvSpPr>
        <p:spPr>
          <a:xfrm>
            <a:off x="6666770" y="3790597"/>
            <a:ext cx="2481168" cy="484878"/>
          </a:xfrm>
          <a:prstGeom prst="roundRect">
            <a:avLst>
              <a:gd name="adj" fmla="val 7973"/>
            </a:avLst>
          </a:prstGeom>
          <a:solidFill>
            <a:srgbClr val="69A35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4.9 OSPF</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8" name="圆角矩形 69"/>
          <p:cNvSpPr/>
          <p:nvPr>
            <p:custDataLst>
              <p:tags r:id="rId28"/>
            </p:custDataLst>
          </p:nvPr>
        </p:nvSpPr>
        <p:spPr>
          <a:xfrm>
            <a:off x="6666770" y="4413088"/>
            <a:ext cx="2479693" cy="484878"/>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4.10 BGP</a:t>
            </a:r>
            <a:endParaRPr lang="zh-CN" altLang="en-US" sz="2400">
              <a:solidFill>
                <a:schemeClr val="bg1"/>
              </a:solidFill>
              <a:latin typeface="造字工房言宋体" charset="-122"/>
              <a:ea typeface="造字工房言宋体" charset="-122"/>
              <a:cs typeface="造字工房言宋体" charset="-122"/>
              <a:sym typeface="+mn-ea"/>
            </a:endParaRPr>
          </a:p>
        </p:txBody>
      </p:sp>
      <p:sp>
        <p:nvSpPr>
          <p:cNvPr id="19" name="圆角矩形 69"/>
          <p:cNvSpPr/>
          <p:nvPr>
            <p:custDataLst>
              <p:tags r:id="rId29"/>
            </p:custDataLst>
          </p:nvPr>
        </p:nvSpPr>
        <p:spPr>
          <a:xfrm>
            <a:off x="6666770" y="5012528"/>
            <a:ext cx="2479693" cy="484878"/>
          </a:xfrm>
          <a:prstGeom prst="roundRect">
            <a:avLst>
              <a:gd name="adj" fmla="val 7973"/>
            </a:avLst>
          </a:prstGeom>
          <a:solidFill>
            <a:schemeClr val="accent2">
              <a:lumMod val="60000"/>
              <a:lumOff val="40000"/>
            </a:schemeClr>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4.11 VPN</a:t>
            </a:r>
            <a:r>
              <a:rPr lang="zh-CN" altLang="en-US" sz="2400">
                <a:solidFill>
                  <a:schemeClr val="bg1"/>
                </a:solidFill>
                <a:latin typeface="造字工房言宋体" charset="-122"/>
                <a:ea typeface="造字工房言宋体" charset="-122"/>
                <a:cs typeface="造字工房言宋体" charset="-122"/>
                <a:sym typeface="+mn-ea"/>
              </a:rPr>
              <a:t>和</a:t>
            </a:r>
            <a:r>
              <a:rPr lang="en-US" altLang="zh-CN" sz="2400">
                <a:solidFill>
                  <a:schemeClr val="bg1"/>
                </a:solidFill>
                <a:latin typeface="造字工房言宋体" charset="-122"/>
                <a:ea typeface="造字工房言宋体" charset="-122"/>
                <a:cs typeface="造字工房言宋体" charset="-122"/>
                <a:sym typeface="+mn-ea"/>
              </a:rPr>
              <a:t>NAT</a:t>
            </a:r>
            <a:endParaRPr lang="zh-CN" altLang="en-US" sz="2400">
              <a:solidFill>
                <a:schemeClr val="bg1"/>
              </a:solidFill>
              <a:latin typeface="造字工房言宋体" charset="-122"/>
              <a:ea typeface="造字工房言宋体" charset="-122"/>
              <a:cs typeface="造字工房言宋体"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pPr algn="ctr"/>
            <a:r>
              <a:rPr lang="en-US" altLang="zh-CN" dirty="0"/>
              <a:t>2. </a:t>
            </a:r>
            <a:r>
              <a:rPr lang="zh-CN" altLang="en-US" dirty="0"/>
              <a:t>距离向量算法</a:t>
            </a:r>
            <a:endParaRPr lang="zh-CN" altLang="en-US" dirty="0"/>
          </a:p>
        </p:txBody>
      </p:sp>
      <p:sp>
        <p:nvSpPr>
          <p:cNvPr id="2" name="内容占位符 1"/>
          <p:cNvSpPr>
            <a:spLocks noGrp="1"/>
          </p:cNvSpPr>
          <p:nvPr>
            <p:ph idx="1"/>
          </p:nvPr>
        </p:nvSpPr>
        <p:spPr/>
        <p:txBody>
          <a:bodyPr/>
          <a:lstStyle/>
          <a:p>
            <a:r>
              <a:rPr lang="zh-CN" altLang="zh-CN" dirty="0"/>
              <a:t>距离向量算法的基础就是</a:t>
            </a:r>
            <a:r>
              <a:rPr lang="en-US" altLang="zh-CN" dirty="0"/>
              <a:t> Bellman-Ford </a:t>
            </a:r>
            <a:r>
              <a:rPr lang="zh-CN" altLang="zh-CN" dirty="0"/>
              <a:t>算法（或</a:t>
            </a:r>
            <a:r>
              <a:rPr lang="en-US" altLang="zh-CN" dirty="0"/>
              <a:t> Ford-Fulkerson </a:t>
            </a:r>
            <a:r>
              <a:rPr lang="zh-CN" altLang="zh-CN" dirty="0"/>
              <a:t>算法）。</a:t>
            </a:r>
            <a:endParaRPr lang="en-US" altLang="zh-CN" dirty="0"/>
          </a:p>
          <a:p>
            <a:r>
              <a:rPr lang="zh-CN" altLang="zh-CN" dirty="0"/>
              <a:t>这种算法的</a:t>
            </a:r>
            <a:r>
              <a:rPr lang="zh-CN" altLang="zh-CN" dirty="0">
                <a:solidFill>
                  <a:srgbClr val="FF0000"/>
                </a:solidFill>
              </a:rPr>
              <a:t>要点</a:t>
            </a:r>
            <a:r>
              <a:rPr lang="zh-CN" altLang="zh-CN" dirty="0"/>
              <a:t>是这样的：</a:t>
            </a:r>
            <a:endParaRPr lang="zh-CN" altLang="zh-CN" dirty="0"/>
          </a:p>
          <a:p>
            <a:pPr marL="360680" indent="0">
              <a:buNone/>
            </a:pPr>
            <a:r>
              <a:rPr lang="zh-CN" altLang="zh-CN" dirty="0"/>
              <a:t>设</a:t>
            </a:r>
            <a:r>
              <a:rPr lang="en-US" altLang="zh-CN" dirty="0"/>
              <a:t>X</a:t>
            </a:r>
            <a:r>
              <a:rPr lang="zh-CN" altLang="zh-CN" dirty="0"/>
              <a:t>是结点</a:t>
            </a:r>
            <a:r>
              <a:rPr lang="en-US" altLang="zh-CN" dirty="0"/>
              <a:t> A </a:t>
            </a:r>
            <a:r>
              <a:rPr lang="zh-CN" altLang="zh-CN" dirty="0"/>
              <a:t>到</a:t>
            </a:r>
            <a:r>
              <a:rPr lang="en-US" altLang="zh-CN" dirty="0"/>
              <a:t> B </a:t>
            </a:r>
            <a:r>
              <a:rPr lang="zh-CN" altLang="zh-CN" dirty="0"/>
              <a:t>的最短路径上的一个结点。</a:t>
            </a:r>
            <a:endParaRPr lang="en-US" altLang="zh-CN" dirty="0"/>
          </a:p>
          <a:p>
            <a:pPr marL="360680" indent="0">
              <a:buNone/>
            </a:pPr>
            <a:r>
              <a:rPr lang="zh-CN" altLang="zh-CN" dirty="0"/>
              <a:t>若把路径</a:t>
            </a:r>
            <a:r>
              <a:rPr lang="en-US" altLang="zh-CN" dirty="0"/>
              <a:t> A</a:t>
            </a:r>
            <a:r>
              <a:rPr lang="zh-CN" altLang="zh-CN" dirty="0"/>
              <a:t>→</a:t>
            </a:r>
            <a:r>
              <a:rPr lang="en-US" altLang="zh-CN" dirty="0"/>
              <a:t>B </a:t>
            </a:r>
            <a:r>
              <a:rPr lang="zh-CN" altLang="zh-CN" dirty="0"/>
              <a:t>拆成两段路径</a:t>
            </a:r>
            <a:r>
              <a:rPr lang="en-US" altLang="zh-CN" dirty="0"/>
              <a:t> A</a:t>
            </a:r>
            <a:r>
              <a:rPr lang="zh-CN" altLang="zh-CN" dirty="0"/>
              <a:t>→</a:t>
            </a:r>
            <a:r>
              <a:rPr lang="en-US" altLang="zh-CN" dirty="0"/>
              <a:t>X </a:t>
            </a:r>
            <a:r>
              <a:rPr lang="zh-CN" altLang="zh-CN" dirty="0"/>
              <a:t>和</a:t>
            </a:r>
            <a:r>
              <a:rPr lang="en-US" altLang="zh-CN" dirty="0"/>
              <a:t> X</a:t>
            </a:r>
            <a:r>
              <a:rPr lang="zh-CN" altLang="zh-CN" dirty="0"/>
              <a:t>→</a:t>
            </a:r>
            <a:r>
              <a:rPr lang="en-US" altLang="zh-CN" dirty="0"/>
              <a:t>B</a:t>
            </a:r>
            <a:r>
              <a:rPr lang="zh-CN" altLang="zh-CN" dirty="0"/>
              <a:t>，则每一段路径</a:t>
            </a:r>
            <a:r>
              <a:rPr lang="en-US" altLang="zh-CN" dirty="0"/>
              <a:t> A</a:t>
            </a:r>
            <a:r>
              <a:rPr lang="zh-CN" altLang="zh-CN" dirty="0"/>
              <a:t>→</a:t>
            </a:r>
            <a:r>
              <a:rPr lang="en-US" altLang="zh-CN" dirty="0"/>
              <a:t>X </a:t>
            </a:r>
            <a:r>
              <a:rPr lang="zh-CN" altLang="zh-CN" dirty="0"/>
              <a:t>和</a:t>
            </a:r>
            <a:r>
              <a:rPr lang="en-US" altLang="zh-CN" dirty="0"/>
              <a:t> X</a:t>
            </a:r>
            <a:r>
              <a:rPr lang="zh-CN" altLang="zh-CN" dirty="0"/>
              <a:t>→</a:t>
            </a:r>
            <a:r>
              <a:rPr lang="en-US" altLang="zh-CN" dirty="0"/>
              <a:t>B </a:t>
            </a:r>
            <a:r>
              <a:rPr lang="zh-CN" altLang="zh-CN" dirty="0"/>
              <a:t>也都分别是结点</a:t>
            </a:r>
            <a:r>
              <a:rPr lang="en-US" altLang="zh-CN" dirty="0"/>
              <a:t> A </a:t>
            </a:r>
            <a:r>
              <a:rPr lang="zh-CN" altLang="zh-CN" dirty="0"/>
              <a:t>到</a:t>
            </a:r>
            <a:r>
              <a:rPr lang="en-US" altLang="zh-CN" dirty="0"/>
              <a:t> X </a:t>
            </a:r>
            <a:r>
              <a:rPr lang="zh-CN" altLang="zh-CN" dirty="0"/>
              <a:t>和结点</a:t>
            </a:r>
            <a:r>
              <a:rPr lang="en-US" altLang="zh-CN" dirty="0"/>
              <a:t> X </a:t>
            </a:r>
            <a:r>
              <a:rPr lang="zh-CN" altLang="zh-CN" dirty="0"/>
              <a:t>到</a:t>
            </a:r>
            <a:r>
              <a:rPr lang="en-US" altLang="zh-CN" dirty="0"/>
              <a:t> B </a:t>
            </a:r>
            <a:r>
              <a:rPr lang="zh-CN" altLang="zh-CN" dirty="0"/>
              <a:t>的最短路径。</a:t>
            </a:r>
            <a:endParaRPr lang="zh-CN" altLang="zh-CN" dirty="0"/>
          </a:p>
          <a:p>
            <a:endParaRPr lang="zh-CN" altLang="en-US" dirty="0"/>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920552" y="115888"/>
            <a:ext cx="5976664" cy="1512887"/>
          </a:xfrm>
        </p:spPr>
        <p:txBody>
          <a:bodyPr/>
          <a:lstStyle/>
          <a:p>
            <a:pPr algn="l">
              <a:lnSpc>
                <a:spcPct val="110000"/>
              </a:lnSpc>
            </a:pPr>
            <a:r>
              <a:rPr lang="en-US" altLang="zh-CN" sz="2600" dirty="0">
                <a:solidFill>
                  <a:srgbClr val="FF0000"/>
                </a:solidFill>
              </a:rPr>
              <a:t>【</a:t>
            </a:r>
            <a:r>
              <a:rPr lang="zh-CN" altLang="en-US" sz="2600" dirty="0">
                <a:solidFill>
                  <a:srgbClr val="FF0000"/>
                </a:solidFill>
              </a:rPr>
              <a:t>例</a:t>
            </a:r>
            <a:r>
              <a:rPr lang="en-US" altLang="zh-CN" sz="2600" dirty="0">
                <a:solidFill>
                  <a:srgbClr val="FF0000"/>
                </a:solidFill>
              </a:rPr>
              <a:t>4-5】</a:t>
            </a:r>
            <a:r>
              <a:rPr lang="zh-CN" altLang="zh-CN" sz="2600" dirty="0">
                <a:solidFill>
                  <a:srgbClr val="FF0000"/>
                </a:solidFill>
              </a:rPr>
              <a:t>已知路由器</a:t>
            </a:r>
            <a:r>
              <a:rPr lang="en-US" altLang="zh-CN" sz="2600" dirty="0">
                <a:solidFill>
                  <a:srgbClr val="FF0000"/>
                </a:solidFill>
              </a:rPr>
              <a:t> R</a:t>
            </a:r>
            <a:r>
              <a:rPr lang="en-US" altLang="zh-CN" sz="2600" baseline="-25000" dirty="0">
                <a:solidFill>
                  <a:srgbClr val="FF0000"/>
                </a:solidFill>
              </a:rPr>
              <a:t>6 </a:t>
            </a:r>
            <a:r>
              <a:rPr lang="zh-CN" altLang="zh-CN" sz="2600" dirty="0">
                <a:solidFill>
                  <a:srgbClr val="FF0000"/>
                </a:solidFill>
              </a:rPr>
              <a:t>有表</a:t>
            </a:r>
            <a:r>
              <a:rPr lang="en-US" altLang="zh-CN" sz="2600" dirty="0">
                <a:solidFill>
                  <a:srgbClr val="FF0000"/>
                </a:solidFill>
              </a:rPr>
              <a:t> 4-9(a) </a:t>
            </a:r>
            <a:r>
              <a:rPr lang="zh-CN" altLang="zh-CN" sz="2600" dirty="0">
                <a:solidFill>
                  <a:srgbClr val="FF0000"/>
                </a:solidFill>
              </a:rPr>
              <a:t>所示的路由表。现在收到相邻路由器</a:t>
            </a:r>
            <a:r>
              <a:rPr lang="en-US" altLang="zh-CN" sz="2600" dirty="0">
                <a:solidFill>
                  <a:srgbClr val="FF0000"/>
                </a:solidFill>
              </a:rPr>
              <a:t> R</a:t>
            </a:r>
            <a:r>
              <a:rPr lang="en-US" altLang="zh-CN" sz="2600" baseline="-25000" dirty="0">
                <a:solidFill>
                  <a:srgbClr val="FF0000"/>
                </a:solidFill>
              </a:rPr>
              <a:t>4 </a:t>
            </a:r>
            <a:r>
              <a:rPr lang="zh-CN" altLang="zh-CN" sz="2600" dirty="0">
                <a:solidFill>
                  <a:srgbClr val="FF0000"/>
                </a:solidFill>
              </a:rPr>
              <a:t>发来的路由更新信息，如表</a:t>
            </a:r>
            <a:r>
              <a:rPr lang="en-US" altLang="zh-CN" sz="2600" dirty="0">
                <a:solidFill>
                  <a:srgbClr val="FF0000"/>
                </a:solidFill>
              </a:rPr>
              <a:t> 4-9(b) </a:t>
            </a:r>
            <a:r>
              <a:rPr lang="zh-CN" altLang="zh-CN" sz="2600" dirty="0">
                <a:solidFill>
                  <a:srgbClr val="FF0000"/>
                </a:solidFill>
              </a:rPr>
              <a:t>所示。试更新路由器</a:t>
            </a:r>
            <a:r>
              <a:rPr lang="en-US" altLang="zh-CN" sz="2600" dirty="0">
                <a:solidFill>
                  <a:srgbClr val="FF0000"/>
                </a:solidFill>
              </a:rPr>
              <a:t> R</a:t>
            </a:r>
            <a:r>
              <a:rPr lang="en-US" altLang="zh-CN" sz="2600" baseline="-25000" dirty="0">
                <a:solidFill>
                  <a:srgbClr val="FF0000"/>
                </a:solidFill>
              </a:rPr>
              <a:t>6 </a:t>
            </a:r>
            <a:r>
              <a:rPr lang="zh-CN" altLang="zh-CN" sz="2600" dirty="0">
                <a:solidFill>
                  <a:srgbClr val="FF0000"/>
                </a:solidFill>
              </a:rPr>
              <a:t>的路由表。</a:t>
            </a:r>
            <a:endParaRPr lang="zh-CN" altLang="en-US" sz="2600" dirty="0">
              <a:solidFill>
                <a:srgbClr val="FF0000"/>
              </a:solidFill>
            </a:endParaRPr>
          </a:p>
        </p:txBody>
      </p:sp>
      <p:graphicFrame>
        <p:nvGraphicFramePr>
          <p:cNvPr id="3" name="表格 2"/>
          <p:cNvGraphicFramePr>
            <a:graphicFrameLocks noGrp="1"/>
          </p:cNvGraphicFramePr>
          <p:nvPr/>
        </p:nvGraphicFramePr>
        <p:xfrm>
          <a:off x="704528" y="2154560"/>
          <a:ext cx="3816423" cy="1346448"/>
        </p:xfrm>
        <a:graphic>
          <a:graphicData uri="http://schemas.openxmlformats.org/drawingml/2006/table">
            <a:tbl>
              <a:tblPr firstRow="1" firstCol="1" lastRow="1" lastCol="1" bandRow="1" bandCol="1">
                <a:tableStyleId>{5C22544A-7EE6-4342-B048-85BDC9FD1C3A}</a:tableStyleId>
              </a:tblPr>
              <a:tblGrid>
                <a:gridCol w="1272141"/>
                <a:gridCol w="851282"/>
                <a:gridCol w="1693000"/>
              </a:tblGrid>
              <a:tr h="432048">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目的网络</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距离</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下一跳路由器</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215900">
                <a:tc>
                  <a:txBody>
                    <a:bodyPr/>
                    <a:lstStyle/>
                    <a:p>
                      <a:pPr algn="ctr">
                        <a:lnSpc>
                          <a:spcPct val="100000"/>
                        </a:lnSpc>
                        <a:spcAft>
                          <a:spcPts val="0"/>
                        </a:spcAft>
                      </a:pPr>
                      <a:r>
                        <a:rPr lang="en-US" sz="2000" b="1" dirty="0">
                          <a:solidFill>
                            <a:schemeClr val="tx1"/>
                          </a:solidFill>
                          <a:effectLst/>
                          <a:latin typeface="+mn-lt"/>
                          <a:ea typeface="黑体" panose="02010609060101010101" pitchFamily="2" charset="-122"/>
                        </a:rPr>
                        <a:t>Net2</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3</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R</a:t>
                      </a:r>
                      <a:r>
                        <a:rPr lang="en-US" sz="2000" b="1" baseline="-25000">
                          <a:solidFill>
                            <a:schemeClr val="tx1"/>
                          </a:solidFill>
                          <a:effectLst/>
                          <a:latin typeface="+mn-lt"/>
                          <a:ea typeface="黑体" panose="02010609060101010101" pitchFamily="2" charset="-122"/>
                        </a:rPr>
                        <a:t>4</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dirty="0">
                          <a:solidFill>
                            <a:schemeClr val="tx1"/>
                          </a:solidFill>
                          <a:effectLst/>
                          <a:latin typeface="+mn-lt"/>
                          <a:ea typeface="黑体" panose="02010609060101010101" pitchFamily="2" charset="-122"/>
                        </a:rPr>
                        <a:t>Net3</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anose="02010609060101010101" pitchFamily="2" charset="-122"/>
                        </a:rPr>
                        <a:t>4</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R</a:t>
                      </a:r>
                      <a:r>
                        <a:rPr lang="en-US" sz="2000" b="1" baseline="-25000">
                          <a:solidFill>
                            <a:schemeClr val="tx1"/>
                          </a:solidFill>
                          <a:effectLst/>
                          <a:latin typeface="+mn-lt"/>
                          <a:ea typeface="黑体" panose="02010609060101010101" pitchFamily="2" charset="-122"/>
                        </a:rPr>
                        <a:t>5</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anose="02010609060101010101" pitchFamily="2" charset="-122"/>
                        </a:rPr>
                        <a:t>…</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graphicFrame>
        <p:nvGraphicFramePr>
          <p:cNvPr id="4" name="表格 3"/>
          <p:cNvGraphicFramePr>
            <a:graphicFrameLocks noGrp="1"/>
          </p:cNvGraphicFramePr>
          <p:nvPr/>
        </p:nvGraphicFramePr>
        <p:xfrm>
          <a:off x="5817096" y="2153667"/>
          <a:ext cx="3888432" cy="1346448"/>
        </p:xfrm>
        <a:graphic>
          <a:graphicData uri="http://schemas.openxmlformats.org/drawingml/2006/table">
            <a:tbl>
              <a:tblPr firstRow="1" firstCol="1" lastRow="1" lastCol="1" bandRow="1" bandCol="1">
                <a:tableStyleId>{5C22544A-7EE6-4342-B048-85BDC9FD1C3A}</a:tableStyleId>
              </a:tblPr>
              <a:tblGrid>
                <a:gridCol w="1296144"/>
                <a:gridCol w="867345"/>
                <a:gridCol w="1724943"/>
              </a:tblGrid>
              <a:tr h="432048">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目的网络</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距离</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下一跳路由器</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215900">
                <a:tc>
                  <a:txBody>
                    <a:bodyPr/>
                    <a:lstStyle/>
                    <a:p>
                      <a:pPr algn="ctr">
                        <a:lnSpc>
                          <a:spcPct val="100000"/>
                        </a:lnSpc>
                        <a:spcAft>
                          <a:spcPts val="0"/>
                        </a:spcAft>
                      </a:pPr>
                      <a:r>
                        <a:rPr lang="en-US" sz="2000" b="1" dirty="0">
                          <a:solidFill>
                            <a:schemeClr val="tx1"/>
                          </a:solidFill>
                          <a:effectLst/>
                          <a:latin typeface="+mn-lt"/>
                          <a:ea typeface="黑体" panose="02010609060101010101" pitchFamily="2" charset="-122"/>
                        </a:rPr>
                        <a:t>Net1</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3</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R</a:t>
                      </a:r>
                      <a:r>
                        <a:rPr lang="en-US" sz="2000" b="1" baseline="-25000">
                          <a:solidFill>
                            <a:schemeClr val="tx1"/>
                          </a:solidFill>
                          <a:effectLst/>
                          <a:latin typeface="+mn-lt"/>
                          <a:ea typeface="黑体" panose="02010609060101010101" pitchFamily="2" charset="-122"/>
                        </a:rPr>
                        <a:t>1</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dirty="0">
                          <a:solidFill>
                            <a:schemeClr val="tx1"/>
                          </a:solidFill>
                          <a:effectLst/>
                          <a:latin typeface="+mn-lt"/>
                          <a:ea typeface="黑体" panose="02010609060101010101" pitchFamily="2" charset="-122"/>
                        </a:rPr>
                        <a:t>Net2</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4</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R</a:t>
                      </a:r>
                      <a:r>
                        <a:rPr lang="en-US" sz="2000" b="1" baseline="-25000">
                          <a:solidFill>
                            <a:schemeClr val="tx1"/>
                          </a:solidFill>
                          <a:effectLst/>
                          <a:latin typeface="+mn-lt"/>
                          <a:ea typeface="黑体" panose="02010609060101010101" pitchFamily="2" charset="-122"/>
                        </a:rPr>
                        <a:t>2</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dirty="0">
                          <a:solidFill>
                            <a:schemeClr val="tx1"/>
                          </a:solidFill>
                          <a:effectLst/>
                          <a:latin typeface="+mn-lt"/>
                          <a:ea typeface="黑体" panose="02010609060101010101" pitchFamily="2" charset="-122"/>
                        </a:rPr>
                        <a:t>Net3</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anose="02010609060101010101" pitchFamily="2" charset="-122"/>
                        </a:rPr>
                        <a:t>1</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直接交付</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graphicFrame>
        <p:nvGraphicFramePr>
          <p:cNvPr id="5" name="表格 4"/>
          <p:cNvGraphicFramePr>
            <a:graphicFrameLocks noGrp="1"/>
          </p:cNvGraphicFramePr>
          <p:nvPr/>
        </p:nvGraphicFramePr>
        <p:xfrm>
          <a:off x="5817096" y="4530824"/>
          <a:ext cx="3888432" cy="1346448"/>
        </p:xfrm>
        <a:graphic>
          <a:graphicData uri="http://schemas.openxmlformats.org/drawingml/2006/table">
            <a:tbl>
              <a:tblPr firstRow="1" firstCol="1" lastRow="1" lastCol="1" bandRow="1" bandCol="1">
                <a:tableStyleId>{5C22544A-7EE6-4342-B048-85BDC9FD1C3A}</a:tableStyleId>
              </a:tblPr>
              <a:tblGrid>
                <a:gridCol w="1296144"/>
                <a:gridCol w="867344"/>
                <a:gridCol w="1724944"/>
              </a:tblGrid>
              <a:tr h="432048">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目的网络</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66"/>
                    </a:solidFill>
                  </a:tcPr>
                </a:tc>
                <a:tc>
                  <a:txBody>
                    <a:bodyPr/>
                    <a:lstStyle/>
                    <a:p>
                      <a:pPr algn="ctr">
                        <a:lnSpc>
                          <a:spcPct val="100000"/>
                        </a:lnSpc>
                        <a:spcAft>
                          <a:spcPts val="0"/>
                        </a:spcAft>
                      </a:pPr>
                      <a:r>
                        <a:rPr lang="zh-CN" sz="2000" b="1">
                          <a:solidFill>
                            <a:schemeClr val="tx1"/>
                          </a:solidFill>
                          <a:effectLst/>
                          <a:latin typeface="+mn-lt"/>
                          <a:ea typeface="黑体" panose="02010609060101010101" pitchFamily="2" charset="-122"/>
                        </a:rPr>
                        <a:t>距离</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66"/>
                    </a:solidFill>
                  </a:tcPr>
                </a:tc>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下一跳路由器</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66"/>
                    </a:solidFill>
                  </a:tcPr>
                </a:tc>
              </a:tr>
              <a:tr h="215900">
                <a:tc>
                  <a:txBody>
                    <a:bodyPr/>
                    <a:lstStyle/>
                    <a:p>
                      <a:pPr algn="ctr">
                        <a:lnSpc>
                          <a:spcPct val="100000"/>
                        </a:lnSpc>
                        <a:spcAft>
                          <a:spcPts val="0"/>
                        </a:spcAft>
                      </a:pPr>
                      <a:r>
                        <a:rPr lang="en-US" sz="2000" b="1" dirty="0">
                          <a:solidFill>
                            <a:schemeClr val="tx1"/>
                          </a:solidFill>
                          <a:effectLst/>
                          <a:latin typeface="+mn-lt"/>
                          <a:ea typeface="黑体" panose="02010609060101010101" pitchFamily="2" charset="-122"/>
                        </a:rPr>
                        <a:t>Net1</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4</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anose="02010609060101010101" pitchFamily="2" charset="-122"/>
                        </a:rPr>
                        <a:t>R</a:t>
                      </a:r>
                      <a:r>
                        <a:rPr lang="en-US" sz="2000" b="1" baseline="-25000" dirty="0">
                          <a:solidFill>
                            <a:schemeClr val="tx1"/>
                          </a:solidFill>
                          <a:effectLst/>
                          <a:latin typeface="+mn-lt"/>
                          <a:ea typeface="黑体" panose="02010609060101010101" pitchFamily="2" charset="-122"/>
                        </a:rPr>
                        <a:t>4</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dirty="0">
                          <a:solidFill>
                            <a:schemeClr val="tx1"/>
                          </a:solidFill>
                          <a:effectLst/>
                          <a:latin typeface="+mn-lt"/>
                          <a:ea typeface="黑体" panose="02010609060101010101" pitchFamily="2" charset="-122"/>
                        </a:rPr>
                        <a:t>Net2</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5</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R</a:t>
                      </a:r>
                      <a:r>
                        <a:rPr lang="en-US" sz="2000" b="1" baseline="-25000">
                          <a:solidFill>
                            <a:schemeClr val="tx1"/>
                          </a:solidFill>
                          <a:effectLst/>
                          <a:latin typeface="+mn-lt"/>
                          <a:ea typeface="黑体" panose="02010609060101010101" pitchFamily="2" charset="-122"/>
                        </a:rPr>
                        <a:t>4</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dirty="0">
                          <a:solidFill>
                            <a:schemeClr val="tx1"/>
                          </a:solidFill>
                          <a:effectLst/>
                          <a:latin typeface="+mn-lt"/>
                          <a:ea typeface="黑体" panose="02010609060101010101" pitchFamily="2" charset="-122"/>
                        </a:rPr>
                        <a:t>Net3</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anose="02010609060101010101" pitchFamily="2" charset="-122"/>
                        </a:rPr>
                        <a:t>2</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anose="02010609060101010101" pitchFamily="2" charset="-122"/>
                        </a:rPr>
                        <a:t>R</a:t>
                      </a:r>
                      <a:r>
                        <a:rPr lang="en-US" sz="2000" b="1" baseline="-25000" dirty="0">
                          <a:solidFill>
                            <a:schemeClr val="tx1"/>
                          </a:solidFill>
                          <a:effectLst/>
                          <a:latin typeface="+mn-lt"/>
                          <a:ea typeface="黑体" panose="02010609060101010101" pitchFamily="2" charset="-122"/>
                        </a:rPr>
                        <a:t>4</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graphicFrame>
        <p:nvGraphicFramePr>
          <p:cNvPr id="6" name="表格 5"/>
          <p:cNvGraphicFramePr>
            <a:graphicFrameLocks noGrp="1"/>
          </p:cNvGraphicFramePr>
          <p:nvPr/>
        </p:nvGraphicFramePr>
        <p:xfrm>
          <a:off x="704528" y="4586064"/>
          <a:ext cx="3816424" cy="1651248"/>
        </p:xfrm>
        <a:graphic>
          <a:graphicData uri="http://schemas.openxmlformats.org/drawingml/2006/table">
            <a:tbl>
              <a:tblPr firstRow="1" firstCol="1" lastRow="1" lastCol="1" bandRow="1" bandCol="1">
                <a:tableStyleId>{5C22544A-7EE6-4342-B048-85BDC9FD1C3A}</a:tableStyleId>
              </a:tblPr>
              <a:tblGrid>
                <a:gridCol w="1272141"/>
                <a:gridCol w="851283"/>
                <a:gridCol w="1693000"/>
              </a:tblGrid>
              <a:tr h="432048">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目的网络</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spcAft>
                          <a:spcPts val="0"/>
                        </a:spcAft>
                      </a:pPr>
                      <a:r>
                        <a:rPr lang="zh-CN" sz="2000" b="1">
                          <a:solidFill>
                            <a:schemeClr val="tx1"/>
                          </a:solidFill>
                          <a:effectLst/>
                          <a:latin typeface="+mn-lt"/>
                          <a:ea typeface="黑体" panose="02010609060101010101" pitchFamily="2" charset="-122"/>
                        </a:rPr>
                        <a:t>距离</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下一跳路由器</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15900">
                <a:tc>
                  <a:txBody>
                    <a:bodyPr/>
                    <a:lstStyle/>
                    <a:p>
                      <a:pPr algn="ctr">
                        <a:lnSpc>
                          <a:spcPct val="100000"/>
                        </a:lnSpc>
                        <a:spcAft>
                          <a:spcPts val="0"/>
                        </a:spcAft>
                      </a:pPr>
                      <a:r>
                        <a:rPr lang="en-US" sz="2000" b="1" dirty="0">
                          <a:solidFill>
                            <a:schemeClr val="tx1"/>
                          </a:solidFill>
                          <a:effectLst/>
                          <a:latin typeface="+mn-lt"/>
                          <a:ea typeface="黑体" panose="02010609060101010101" pitchFamily="2" charset="-122"/>
                        </a:rPr>
                        <a:t>Net1</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4</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R</a:t>
                      </a:r>
                      <a:r>
                        <a:rPr lang="en-US" sz="2000" b="1" baseline="-25000">
                          <a:solidFill>
                            <a:schemeClr val="tx1"/>
                          </a:solidFill>
                          <a:effectLst/>
                          <a:latin typeface="+mn-lt"/>
                          <a:ea typeface="黑体" panose="02010609060101010101" pitchFamily="2" charset="-122"/>
                        </a:rPr>
                        <a:t>4</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900">
                <a:tc>
                  <a:txBody>
                    <a:bodyPr/>
                    <a:lstStyle/>
                    <a:p>
                      <a:pPr algn="ctr">
                        <a:lnSpc>
                          <a:spcPct val="100000"/>
                        </a:lnSpc>
                        <a:spcAft>
                          <a:spcPts val="0"/>
                        </a:spcAft>
                      </a:pPr>
                      <a:r>
                        <a:rPr lang="en-US" sz="2000" b="1" dirty="0">
                          <a:solidFill>
                            <a:schemeClr val="tx1"/>
                          </a:solidFill>
                          <a:effectLst/>
                          <a:latin typeface="+mn-lt"/>
                          <a:ea typeface="黑体" panose="02010609060101010101" pitchFamily="2" charset="-122"/>
                        </a:rPr>
                        <a:t>Net2</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5</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anose="02010609060101010101" pitchFamily="2" charset="-122"/>
                        </a:rPr>
                        <a:t>R</a:t>
                      </a:r>
                      <a:r>
                        <a:rPr lang="en-US" sz="2000" b="1" baseline="-25000" dirty="0">
                          <a:solidFill>
                            <a:schemeClr val="tx1"/>
                          </a:solidFill>
                          <a:effectLst/>
                          <a:latin typeface="+mn-lt"/>
                          <a:ea typeface="黑体" panose="02010609060101010101" pitchFamily="2" charset="-122"/>
                        </a:rPr>
                        <a:t>4</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dirty="0">
                          <a:solidFill>
                            <a:schemeClr val="tx1"/>
                          </a:solidFill>
                          <a:effectLst/>
                          <a:latin typeface="+mn-lt"/>
                          <a:ea typeface="黑体" panose="02010609060101010101" pitchFamily="2" charset="-122"/>
                        </a:rPr>
                        <a:t>Net3</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2</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anose="02010609060101010101" pitchFamily="2" charset="-122"/>
                        </a:rPr>
                        <a:t>R</a:t>
                      </a:r>
                      <a:r>
                        <a:rPr lang="en-US" sz="2000" b="1" baseline="-25000" dirty="0">
                          <a:solidFill>
                            <a:schemeClr val="tx1"/>
                          </a:solidFill>
                          <a:effectLst/>
                          <a:latin typeface="+mn-lt"/>
                          <a:ea typeface="黑体" panose="02010609060101010101" pitchFamily="2" charset="-122"/>
                        </a:rPr>
                        <a:t>4</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2885">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dirty="0">
                          <a:solidFill>
                            <a:schemeClr val="tx1"/>
                          </a:solidFill>
                          <a:effectLst/>
                          <a:latin typeface="+mn-lt"/>
                          <a:ea typeface="黑体" panose="02010609060101010101" pitchFamily="2" charset="-122"/>
                        </a:rPr>
                        <a:t>…</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7" name="矩形 6"/>
          <p:cNvSpPr/>
          <p:nvPr/>
        </p:nvSpPr>
        <p:spPr>
          <a:xfrm>
            <a:off x="776536" y="1772816"/>
            <a:ext cx="3744416" cy="369332"/>
          </a:xfrm>
          <a:prstGeom prst="rect">
            <a:avLst/>
          </a:prstGeom>
        </p:spPr>
        <p:txBody>
          <a:bodyPr wrap="square">
            <a:spAutoFit/>
          </a:bodyPr>
          <a:lstStyle/>
          <a:p>
            <a:pPr algn="ctr"/>
            <a:r>
              <a:rPr lang="zh-CN" altLang="zh-CN" b="1" dirty="0">
                <a:latin typeface="+mn-lt"/>
                <a:ea typeface="黑体" panose="02010609060101010101" pitchFamily="2" charset="-122"/>
              </a:rPr>
              <a:t>表</a:t>
            </a:r>
            <a:r>
              <a:rPr lang="en-US" altLang="zh-CN" b="1" dirty="0">
                <a:latin typeface="+mn-lt"/>
                <a:ea typeface="黑体" panose="02010609060101010101" pitchFamily="2" charset="-122"/>
              </a:rPr>
              <a:t> 4-9(a)  </a:t>
            </a:r>
            <a:r>
              <a:rPr lang="zh-CN" altLang="zh-CN" b="1" dirty="0">
                <a:latin typeface="+mn-lt"/>
                <a:ea typeface="黑体" panose="02010609060101010101" pitchFamily="2" charset="-122"/>
              </a:rPr>
              <a:t>路由器</a:t>
            </a:r>
            <a:r>
              <a:rPr lang="en-US" altLang="zh-CN" b="1" dirty="0">
                <a:latin typeface="+mn-lt"/>
                <a:ea typeface="黑体" panose="02010609060101010101" pitchFamily="2" charset="-122"/>
              </a:rPr>
              <a:t> R</a:t>
            </a:r>
            <a:r>
              <a:rPr lang="en-US" altLang="zh-CN" b="1" baseline="-25000" dirty="0">
                <a:latin typeface="+mn-lt"/>
                <a:ea typeface="黑体" panose="02010609060101010101" pitchFamily="2" charset="-122"/>
              </a:rPr>
              <a:t>6 </a:t>
            </a:r>
            <a:r>
              <a:rPr lang="zh-CN" altLang="zh-CN" b="1" dirty="0">
                <a:latin typeface="+mn-lt"/>
                <a:ea typeface="黑体" panose="02010609060101010101" pitchFamily="2" charset="-122"/>
              </a:rPr>
              <a:t>的路由表</a:t>
            </a:r>
            <a:endParaRPr lang="zh-CN" altLang="en-US" b="1" dirty="0">
              <a:latin typeface="+mn-lt"/>
              <a:ea typeface="黑体" panose="02010609060101010101" pitchFamily="2" charset="-122"/>
            </a:endParaRPr>
          </a:p>
        </p:txBody>
      </p:sp>
      <p:sp>
        <p:nvSpPr>
          <p:cNvPr id="8" name="矩形 7"/>
          <p:cNvSpPr/>
          <p:nvPr/>
        </p:nvSpPr>
        <p:spPr>
          <a:xfrm>
            <a:off x="5961112" y="1772816"/>
            <a:ext cx="3639138" cy="369332"/>
          </a:xfrm>
          <a:prstGeom prst="rect">
            <a:avLst/>
          </a:prstGeom>
        </p:spPr>
        <p:txBody>
          <a:bodyPr wrap="none">
            <a:spAutoFit/>
          </a:bodyPr>
          <a:lstStyle/>
          <a:p>
            <a:pPr algn="ctr"/>
            <a:r>
              <a:rPr lang="zh-CN" altLang="zh-CN" b="1" dirty="0">
                <a:latin typeface="+mn-lt"/>
                <a:ea typeface="黑体" panose="02010609060101010101" pitchFamily="2" charset="-122"/>
              </a:rPr>
              <a:t>表</a:t>
            </a:r>
            <a:r>
              <a:rPr lang="en-US" altLang="zh-CN" b="1" dirty="0">
                <a:latin typeface="+mn-lt"/>
                <a:ea typeface="黑体" panose="02010609060101010101" pitchFamily="2" charset="-122"/>
              </a:rPr>
              <a:t> 4-9(b)  R</a:t>
            </a:r>
            <a:r>
              <a:rPr lang="en-US" altLang="zh-CN" b="1" baseline="-25000" dirty="0">
                <a:latin typeface="+mn-lt"/>
                <a:ea typeface="黑体" panose="02010609060101010101" pitchFamily="2" charset="-122"/>
              </a:rPr>
              <a:t>4 </a:t>
            </a:r>
            <a:r>
              <a:rPr lang="zh-CN" altLang="zh-CN" b="1" dirty="0">
                <a:latin typeface="+mn-lt"/>
                <a:ea typeface="黑体" panose="02010609060101010101" pitchFamily="2" charset="-122"/>
              </a:rPr>
              <a:t>发来的路由更新信息</a:t>
            </a:r>
            <a:endParaRPr lang="zh-CN" altLang="en-US" b="1" dirty="0">
              <a:latin typeface="+mn-lt"/>
              <a:ea typeface="黑体" panose="02010609060101010101" pitchFamily="2" charset="-122"/>
            </a:endParaRPr>
          </a:p>
        </p:txBody>
      </p:sp>
      <p:sp>
        <p:nvSpPr>
          <p:cNvPr id="9" name="矩形 8"/>
          <p:cNvSpPr/>
          <p:nvPr/>
        </p:nvSpPr>
        <p:spPr>
          <a:xfrm>
            <a:off x="632521" y="4216732"/>
            <a:ext cx="4104456" cy="369332"/>
          </a:xfrm>
          <a:prstGeom prst="rect">
            <a:avLst/>
          </a:prstGeom>
        </p:spPr>
        <p:txBody>
          <a:bodyPr wrap="square">
            <a:spAutoFit/>
          </a:bodyPr>
          <a:lstStyle/>
          <a:p>
            <a:pPr algn="ctr"/>
            <a:r>
              <a:rPr lang="zh-CN" altLang="zh-CN" b="1" dirty="0">
                <a:latin typeface="+mn-lt"/>
                <a:ea typeface="黑体" panose="02010609060101010101" pitchFamily="2" charset="-122"/>
              </a:rPr>
              <a:t>表</a:t>
            </a:r>
            <a:r>
              <a:rPr lang="en-US" altLang="zh-CN" b="1" dirty="0">
                <a:latin typeface="+mn-lt"/>
                <a:ea typeface="黑体" panose="02010609060101010101" pitchFamily="2" charset="-122"/>
              </a:rPr>
              <a:t> 4-9(d)  </a:t>
            </a:r>
            <a:r>
              <a:rPr lang="zh-CN" altLang="zh-CN" b="1" dirty="0">
                <a:latin typeface="+mn-lt"/>
                <a:ea typeface="黑体" panose="02010609060101010101" pitchFamily="2" charset="-122"/>
              </a:rPr>
              <a:t>路由器</a:t>
            </a:r>
            <a:r>
              <a:rPr lang="en-US" altLang="zh-CN" b="1" dirty="0">
                <a:latin typeface="+mn-lt"/>
                <a:ea typeface="黑体" panose="02010609060101010101" pitchFamily="2" charset="-122"/>
              </a:rPr>
              <a:t> R</a:t>
            </a:r>
            <a:r>
              <a:rPr lang="en-US" altLang="zh-CN" b="1" baseline="-25000" dirty="0">
                <a:latin typeface="+mn-lt"/>
                <a:ea typeface="黑体" panose="02010609060101010101" pitchFamily="2" charset="-122"/>
              </a:rPr>
              <a:t>6 </a:t>
            </a:r>
            <a:r>
              <a:rPr lang="zh-CN" altLang="zh-CN" b="1" dirty="0">
                <a:latin typeface="+mn-lt"/>
                <a:ea typeface="黑体" panose="02010609060101010101" pitchFamily="2" charset="-122"/>
              </a:rPr>
              <a:t>更新后的路由表</a:t>
            </a:r>
            <a:endParaRPr lang="zh-CN" altLang="en-US" b="1" dirty="0">
              <a:latin typeface="+mn-lt"/>
              <a:ea typeface="黑体" panose="02010609060101010101" pitchFamily="2" charset="-122"/>
            </a:endParaRPr>
          </a:p>
        </p:txBody>
      </p:sp>
      <p:sp>
        <p:nvSpPr>
          <p:cNvPr id="10" name="矩形 9"/>
          <p:cNvSpPr/>
          <p:nvPr/>
        </p:nvSpPr>
        <p:spPr>
          <a:xfrm>
            <a:off x="5961113" y="4139788"/>
            <a:ext cx="3528392" cy="369332"/>
          </a:xfrm>
          <a:prstGeom prst="rect">
            <a:avLst/>
          </a:prstGeom>
        </p:spPr>
        <p:txBody>
          <a:bodyPr wrap="square">
            <a:spAutoFit/>
          </a:bodyPr>
          <a:lstStyle/>
          <a:p>
            <a:pPr algn="ctr"/>
            <a:r>
              <a:rPr lang="zh-CN" altLang="zh-CN" b="1" dirty="0">
                <a:latin typeface="+mn-lt"/>
                <a:ea typeface="黑体" panose="02010609060101010101" pitchFamily="2" charset="-122"/>
              </a:rPr>
              <a:t>表</a:t>
            </a:r>
            <a:r>
              <a:rPr lang="en-US" altLang="zh-CN" b="1" dirty="0">
                <a:latin typeface="+mn-lt"/>
                <a:ea typeface="黑体" panose="02010609060101010101" pitchFamily="2" charset="-122"/>
              </a:rPr>
              <a:t> 4-9(c)  </a:t>
            </a:r>
            <a:r>
              <a:rPr lang="zh-CN" altLang="zh-CN" b="1" dirty="0">
                <a:latin typeface="+mn-lt"/>
                <a:ea typeface="黑体" panose="02010609060101010101" pitchFamily="2" charset="-122"/>
              </a:rPr>
              <a:t>修改后的表</a:t>
            </a:r>
            <a:r>
              <a:rPr lang="en-US" altLang="zh-CN" b="1" dirty="0">
                <a:latin typeface="+mn-lt"/>
                <a:ea typeface="黑体" panose="02010609060101010101" pitchFamily="2" charset="-122"/>
              </a:rPr>
              <a:t> 4-9(b)</a:t>
            </a:r>
            <a:endParaRPr lang="zh-CN" altLang="en-US" b="1" dirty="0">
              <a:latin typeface="+mn-lt"/>
              <a:ea typeface="黑体" panose="02010609060101010101" pitchFamily="2" charset="-122"/>
            </a:endParaRPr>
          </a:p>
        </p:txBody>
      </p:sp>
      <p:sp>
        <p:nvSpPr>
          <p:cNvPr id="11" name="下箭头 10"/>
          <p:cNvSpPr/>
          <p:nvPr/>
        </p:nvSpPr>
        <p:spPr bwMode="auto">
          <a:xfrm>
            <a:off x="7401272" y="3573016"/>
            <a:ext cx="324037" cy="566772"/>
          </a:xfrm>
          <a:prstGeom prst="downArrow">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p:cNvSpPr txBox="1"/>
          <p:nvPr/>
        </p:nvSpPr>
        <p:spPr>
          <a:xfrm>
            <a:off x="7725309" y="3645024"/>
            <a:ext cx="1074333" cy="369332"/>
          </a:xfrm>
          <a:prstGeom prst="rect">
            <a:avLst/>
          </a:prstGeom>
          <a:noFill/>
        </p:spPr>
        <p:txBody>
          <a:bodyPr wrap="none" rtlCol="0">
            <a:spAutoFit/>
          </a:bodyPr>
          <a:lstStyle/>
          <a:p>
            <a:r>
              <a:rPr lang="zh-CN" altLang="en-US" b="1" dirty="0"/>
              <a:t>距离加 </a:t>
            </a:r>
            <a:r>
              <a:rPr lang="en-US" altLang="zh-CN" b="1" dirty="0"/>
              <a:t>1</a:t>
            </a:r>
            <a:endParaRPr lang="zh-CN" altLang="en-US" b="1" dirty="0"/>
          </a:p>
        </p:txBody>
      </p:sp>
      <p:sp>
        <p:nvSpPr>
          <p:cNvPr id="15" name="椭圆 14"/>
          <p:cNvSpPr/>
          <p:nvPr/>
        </p:nvSpPr>
        <p:spPr bwMode="auto">
          <a:xfrm>
            <a:off x="4592960" y="3501008"/>
            <a:ext cx="1080119" cy="936104"/>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CC"/>
                </a:solidFill>
                <a:effectLst/>
                <a:latin typeface="+mn-lt"/>
                <a:ea typeface="黑体" panose="02010609060101010101" pitchFamily="2" charset="-122"/>
              </a:rPr>
              <a:t>计算更新</a:t>
            </a:r>
            <a:endParaRPr kumimoji="0" lang="zh-CN" altLang="en-US" sz="2000" b="1" i="0" u="none" strike="noStrike" cap="none" normalizeH="0" baseline="0" dirty="0">
              <a:ln>
                <a:noFill/>
              </a:ln>
              <a:solidFill>
                <a:srgbClr val="0000CC"/>
              </a:solidFill>
              <a:effectLst/>
              <a:latin typeface="+mn-lt"/>
              <a:ea typeface="黑体" panose="02010609060101010101" pitchFamily="2" charset="-122"/>
            </a:endParaRPr>
          </a:p>
        </p:txBody>
      </p:sp>
      <p:sp>
        <p:nvSpPr>
          <p:cNvPr id="16" name="直角上箭头 15"/>
          <p:cNvSpPr/>
          <p:nvPr/>
        </p:nvSpPr>
        <p:spPr bwMode="auto">
          <a:xfrm flipH="1">
            <a:off x="4953000" y="4437112"/>
            <a:ext cx="684076" cy="576064"/>
          </a:xfrm>
          <a:prstGeom prst="bentUpArrow">
            <a:avLst>
              <a:gd name="adj1" fmla="val 25000"/>
              <a:gd name="adj2" fmla="val 37144"/>
              <a:gd name="adj3" fmla="val 42348"/>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7" name="直角上箭头 16"/>
          <p:cNvSpPr/>
          <p:nvPr/>
        </p:nvSpPr>
        <p:spPr bwMode="auto">
          <a:xfrm flipV="1">
            <a:off x="4664968" y="2924944"/>
            <a:ext cx="684076" cy="576064"/>
          </a:xfrm>
          <a:prstGeom prst="bentUpArrow">
            <a:avLst>
              <a:gd name="adj1" fmla="val 25000"/>
              <a:gd name="adj2" fmla="val 37144"/>
              <a:gd name="adj3" fmla="val 42348"/>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8" name="直角上箭头 17"/>
          <p:cNvSpPr/>
          <p:nvPr/>
        </p:nvSpPr>
        <p:spPr bwMode="auto">
          <a:xfrm flipH="1" flipV="1">
            <a:off x="2576735" y="3825044"/>
            <a:ext cx="1944216" cy="468052"/>
          </a:xfrm>
          <a:prstGeom prst="bentUpArrow">
            <a:avLst>
              <a:gd name="adj1" fmla="val 25000"/>
              <a:gd name="adj2" fmla="val 37144"/>
              <a:gd name="adj3" fmla="val 42348"/>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3" name="灯片编号占位符 12"/>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2" presetClass="entr" presetSubtype="2"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p:tgtEl>
                                          <p:spTgt spid="18"/>
                                        </p:tgtEl>
                                        <p:attrNameLst>
                                          <p:attrName>ppt_x</p:attrName>
                                        </p:attrNameLst>
                                      </p:cBhvr>
                                      <p:tavLst>
                                        <p:tav tm="0">
                                          <p:val>
                                            <p:strVal val="#ppt_x+#ppt_w*1.125000"/>
                                          </p:val>
                                        </p:tav>
                                        <p:tav tm="100000">
                                          <p:val>
                                            <p:strVal val="#ppt_x"/>
                                          </p:val>
                                        </p:tav>
                                      </p:tavLst>
                                    </p:anim>
                                    <p:animEffect transition="in" filter="wipe(left)">
                                      <p:cBhvr>
                                        <p:cTn id="37" dur="500"/>
                                        <p:tgtEl>
                                          <p:spTgt spid="18"/>
                                        </p:tgtEl>
                                      </p:cBhvr>
                                    </p:animEffect>
                                  </p:childTnLst>
                                </p:cTn>
                              </p:par>
                              <p:par>
                                <p:cTn id="38" presetID="12" presetClass="entr" presetSubtype="2"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p:tgtEl>
                                          <p:spTgt spid="9"/>
                                        </p:tgtEl>
                                        <p:attrNameLst>
                                          <p:attrName>ppt_x</p:attrName>
                                        </p:attrNameLst>
                                      </p:cBhvr>
                                      <p:tavLst>
                                        <p:tav tm="0">
                                          <p:val>
                                            <p:strVal val="#ppt_x+#ppt_w*1.125000"/>
                                          </p:val>
                                        </p:tav>
                                        <p:tav tm="100000">
                                          <p:val>
                                            <p:strVal val="#ppt_x"/>
                                          </p:val>
                                        </p:tav>
                                      </p:tavLst>
                                    </p:anim>
                                    <p:animEffect transition="in" filter="wipe(left)">
                                      <p:cBhvr>
                                        <p:cTn id="41" dur="500"/>
                                        <p:tgtEl>
                                          <p:spTgt spid="9"/>
                                        </p:tgtEl>
                                      </p:cBhvr>
                                    </p:animEffect>
                                  </p:childTnLst>
                                </p:cTn>
                              </p:par>
                              <p:par>
                                <p:cTn id="42" presetID="12" presetClass="entr" presetSubtype="2"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p:tgtEl>
                                          <p:spTgt spid="6"/>
                                        </p:tgtEl>
                                        <p:attrNameLst>
                                          <p:attrName>ppt_x</p:attrName>
                                        </p:attrNameLst>
                                      </p:cBhvr>
                                      <p:tavLst>
                                        <p:tav tm="0">
                                          <p:val>
                                            <p:strVal val="#ppt_x+#ppt_w*1.125000"/>
                                          </p:val>
                                        </p:tav>
                                        <p:tav tm="100000">
                                          <p:val>
                                            <p:strVal val="#ppt_x"/>
                                          </p:val>
                                        </p:tav>
                                      </p:tavLst>
                                    </p:anim>
                                    <p:animEffect transition="in" filter="wipe(left)">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p:bldP spid="16"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a:t>
            </a:r>
            <a:r>
              <a:rPr lang="zh-CN" altLang="en-US" dirty="0"/>
              <a:t>路由表更新</a:t>
            </a:r>
            <a:endParaRPr lang="zh-CN" altLang="en-US" dirty="0"/>
          </a:p>
        </p:txBody>
      </p:sp>
      <p:grpSp>
        <p:nvGrpSpPr>
          <p:cNvPr id="7" name="Group 20"/>
          <p:cNvGrpSpPr/>
          <p:nvPr/>
        </p:nvGrpSpPr>
        <p:grpSpPr bwMode="auto">
          <a:xfrm>
            <a:off x="677293" y="1380331"/>
            <a:ext cx="8956673" cy="4352925"/>
            <a:chOff x="249" y="720"/>
            <a:chExt cx="5642" cy="2742"/>
          </a:xfrm>
        </p:grpSpPr>
        <p:sp>
          <p:nvSpPr>
            <p:cNvPr id="8" name="Rectangle 6"/>
            <p:cNvSpPr>
              <a:spLocks noChangeArrowheads="1"/>
            </p:cNvSpPr>
            <p:nvPr/>
          </p:nvSpPr>
          <p:spPr bwMode="auto">
            <a:xfrm>
              <a:off x="585" y="1008"/>
              <a:ext cx="768" cy="1008"/>
            </a:xfrm>
            <a:prstGeom prst="rect">
              <a:avLst/>
            </a:prstGeom>
            <a:solidFill>
              <a:srgbClr val="DDDDDD"/>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Net2	4</a:t>
              </a:r>
              <a:endPar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Net3	8</a:t>
              </a:r>
              <a:endPar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Net6	4</a:t>
              </a:r>
              <a:endPar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Net8	3</a:t>
              </a:r>
              <a:endPar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Net9	5</a:t>
              </a:r>
              <a:endPar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p:txBody>
        </p:sp>
        <p:sp>
          <p:nvSpPr>
            <p:cNvPr id="9" name="Rectangle 7"/>
            <p:cNvSpPr>
              <a:spLocks noChangeArrowheads="1"/>
            </p:cNvSpPr>
            <p:nvPr/>
          </p:nvSpPr>
          <p:spPr bwMode="auto">
            <a:xfrm>
              <a:off x="2025" y="1200"/>
              <a:ext cx="768" cy="1008"/>
            </a:xfrm>
            <a:prstGeom prst="rect">
              <a:avLst/>
            </a:prstGeom>
            <a:solidFill>
              <a:srgbClr val="DDDDDD"/>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Net2	5</a:t>
              </a:r>
              <a:endPar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Net3	9</a:t>
              </a:r>
              <a:endPar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Net6	5</a:t>
              </a:r>
              <a:endPar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Net8	4</a:t>
              </a:r>
              <a:endPar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Net9	6</a:t>
              </a:r>
              <a:endPar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p:txBody>
        </p:sp>
        <p:sp>
          <p:nvSpPr>
            <p:cNvPr id="10" name="Rectangle 8"/>
            <p:cNvSpPr>
              <a:spLocks noChangeArrowheads="1"/>
            </p:cNvSpPr>
            <p:nvPr/>
          </p:nvSpPr>
          <p:spPr bwMode="auto">
            <a:xfrm>
              <a:off x="249" y="2448"/>
              <a:ext cx="1344" cy="1008"/>
            </a:xfrm>
            <a:prstGeom prst="rect">
              <a:avLst/>
            </a:prstGeom>
            <a:solidFill>
              <a:srgbClr val="66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Net1	7	A</a:t>
              </a:r>
              <a:endPar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Net2	2	C</a:t>
              </a:r>
              <a:endPar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Net6	8	F</a:t>
              </a:r>
              <a:endPar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Net8	4	E</a:t>
              </a:r>
              <a:endPar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Net9	4	F</a:t>
              </a:r>
              <a:endPar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p:txBody>
        </p:sp>
        <p:sp>
          <p:nvSpPr>
            <p:cNvPr id="11" name="Text Box 9"/>
            <p:cNvSpPr txBox="1">
              <a:spLocks noChangeArrowheads="1"/>
            </p:cNvSpPr>
            <p:nvPr/>
          </p:nvSpPr>
          <p:spPr bwMode="auto">
            <a:xfrm>
              <a:off x="441" y="772"/>
              <a:ext cx="13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ysClr val="windowText" lastClr="000000"/>
                  </a:solidFill>
                  <a:effectLst/>
                  <a:uLnTx/>
                  <a:uFillTx/>
                  <a:latin typeface="+mn-lt"/>
                  <a:ea typeface="黑体" panose="02010609060101010101" pitchFamily="2" charset="-122"/>
                </a:rPr>
                <a:t>从</a:t>
              </a:r>
              <a:r>
                <a:rPr kumimoji="0" lang="en-US" altLang="zh-CN" sz="2000" b="1" i="0" u="none" strike="noStrike" kern="0" cap="none" spc="0" normalizeH="0" baseline="0" noProof="0">
                  <a:ln>
                    <a:noFill/>
                  </a:ln>
                  <a:solidFill>
                    <a:sysClr val="windowText" lastClr="000000"/>
                  </a:solidFill>
                  <a:effectLst/>
                  <a:uLnTx/>
                  <a:uFillTx/>
                  <a:latin typeface="+mn-lt"/>
                  <a:ea typeface="黑体" panose="02010609060101010101" pitchFamily="2" charset="-122"/>
                </a:rPr>
                <a:t>C</a:t>
              </a:r>
              <a:r>
                <a:rPr kumimoji="0" lang="zh-CN" altLang="en-US" sz="2000" b="1" i="0" u="none" strike="noStrike" kern="0" cap="none" spc="0" normalizeH="0" baseline="0" noProof="0">
                  <a:ln>
                    <a:noFill/>
                  </a:ln>
                  <a:solidFill>
                    <a:sysClr val="windowText" lastClr="000000"/>
                  </a:solidFill>
                  <a:effectLst/>
                  <a:uLnTx/>
                  <a:uFillTx/>
                  <a:latin typeface="+mn-lt"/>
                  <a:ea typeface="黑体" panose="02010609060101010101" pitchFamily="2" charset="-122"/>
                </a:rPr>
                <a:t>来的</a:t>
              </a:r>
              <a:r>
                <a:rPr kumimoji="0" lang="en-US" altLang="zh-CN" sz="2000" b="1" i="0" u="none" strike="noStrike" kern="0" cap="none" spc="0" normalizeH="0" baseline="0" noProof="0">
                  <a:ln>
                    <a:noFill/>
                  </a:ln>
                  <a:solidFill>
                    <a:sysClr val="windowText" lastClr="000000"/>
                  </a:solidFill>
                  <a:effectLst/>
                  <a:uLnTx/>
                  <a:uFillTx/>
                  <a:latin typeface="+mn-lt"/>
                  <a:ea typeface="黑体" panose="02010609060101010101" pitchFamily="2" charset="-122"/>
                </a:rPr>
                <a:t>RIP</a:t>
              </a:r>
              <a:r>
                <a:rPr kumimoji="0" lang="zh-CN" altLang="en-US" sz="2000" b="1" i="0" u="none" strike="noStrike" kern="0" cap="none" spc="0" normalizeH="0" baseline="0" noProof="0">
                  <a:ln>
                    <a:noFill/>
                  </a:ln>
                  <a:solidFill>
                    <a:sysClr val="windowText" lastClr="000000"/>
                  </a:solidFill>
                  <a:effectLst/>
                  <a:uLnTx/>
                  <a:uFillTx/>
                  <a:latin typeface="+mn-lt"/>
                  <a:ea typeface="黑体" panose="02010609060101010101" pitchFamily="2" charset="-122"/>
                </a:rPr>
                <a:t>报文</a:t>
              </a:r>
              <a:endParaRPr kumimoji="0" lang="zh-CN" altLang="en-US" sz="20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2" name="Text Box 10"/>
            <p:cNvSpPr txBox="1">
              <a:spLocks noChangeArrowheads="1"/>
            </p:cNvSpPr>
            <p:nvPr/>
          </p:nvSpPr>
          <p:spPr bwMode="auto">
            <a:xfrm>
              <a:off x="1822" y="768"/>
              <a:ext cx="1316"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ysClr val="windowText" lastClr="000000"/>
                  </a:solidFill>
                  <a:effectLst/>
                  <a:uLnTx/>
                  <a:uFillTx/>
                  <a:latin typeface="+mn-lt"/>
                  <a:ea typeface="黑体" panose="02010609060101010101" pitchFamily="2" charset="-122"/>
                </a:rPr>
                <a:t>增加跳数以后</a:t>
              </a:r>
              <a:endParaRPr kumimoji="0" lang="zh-CN" altLang="en-US" sz="20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ysClr val="windowText" lastClr="000000"/>
                  </a:solidFill>
                  <a:effectLst/>
                  <a:uLnTx/>
                  <a:uFillTx/>
                  <a:latin typeface="+mn-lt"/>
                  <a:ea typeface="黑体" panose="02010609060101010101" pitchFamily="2" charset="-122"/>
                </a:rPr>
                <a:t>从</a:t>
              </a:r>
              <a:r>
                <a:rPr kumimoji="0" lang="en-US" altLang="zh-CN" sz="2000" b="1" i="0" u="none" strike="noStrike" kern="0" cap="none" spc="0" normalizeH="0" baseline="0" noProof="0">
                  <a:ln>
                    <a:noFill/>
                  </a:ln>
                  <a:solidFill>
                    <a:sysClr val="windowText" lastClr="000000"/>
                  </a:solidFill>
                  <a:effectLst/>
                  <a:uLnTx/>
                  <a:uFillTx/>
                  <a:latin typeface="+mn-lt"/>
                  <a:ea typeface="黑体" panose="02010609060101010101" pitchFamily="2" charset="-122"/>
                </a:rPr>
                <a:t>C</a:t>
              </a:r>
              <a:r>
                <a:rPr kumimoji="0" lang="zh-CN" altLang="en-US" sz="2000" b="1" i="0" u="none" strike="noStrike" kern="0" cap="none" spc="0" normalizeH="0" baseline="0" noProof="0">
                  <a:ln>
                    <a:noFill/>
                  </a:ln>
                  <a:solidFill>
                    <a:sysClr val="windowText" lastClr="000000"/>
                  </a:solidFill>
                  <a:effectLst/>
                  <a:uLnTx/>
                  <a:uFillTx/>
                  <a:latin typeface="+mn-lt"/>
                  <a:ea typeface="黑体" panose="02010609060101010101" pitchFamily="2" charset="-122"/>
                </a:rPr>
                <a:t>来的</a:t>
              </a:r>
              <a:r>
                <a:rPr kumimoji="0" lang="en-US" altLang="zh-CN" sz="2000" b="1" i="0" u="none" strike="noStrike" kern="0" cap="none" spc="0" normalizeH="0" baseline="0" noProof="0">
                  <a:ln>
                    <a:noFill/>
                  </a:ln>
                  <a:solidFill>
                    <a:sysClr val="windowText" lastClr="000000"/>
                  </a:solidFill>
                  <a:effectLst/>
                  <a:uLnTx/>
                  <a:uFillTx/>
                  <a:latin typeface="+mn-lt"/>
                  <a:ea typeface="黑体" panose="02010609060101010101" pitchFamily="2" charset="-122"/>
                </a:rPr>
                <a:t>RIP</a:t>
              </a:r>
              <a:r>
                <a:rPr kumimoji="0" lang="zh-CN" altLang="en-US" sz="2000" b="1" i="0" u="none" strike="noStrike" kern="0" cap="none" spc="0" normalizeH="0" baseline="0" noProof="0">
                  <a:ln>
                    <a:noFill/>
                  </a:ln>
                  <a:solidFill>
                    <a:sysClr val="windowText" lastClr="000000"/>
                  </a:solidFill>
                  <a:effectLst/>
                  <a:uLnTx/>
                  <a:uFillTx/>
                  <a:latin typeface="+mn-lt"/>
                  <a:ea typeface="黑体" panose="02010609060101010101" pitchFamily="2" charset="-122"/>
                </a:rPr>
                <a:t>报文</a:t>
              </a:r>
              <a:endParaRPr kumimoji="0" lang="zh-CN" altLang="en-US" sz="20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3" name="Text Box 11"/>
            <p:cNvSpPr txBox="1">
              <a:spLocks noChangeArrowheads="1"/>
            </p:cNvSpPr>
            <p:nvPr/>
          </p:nvSpPr>
          <p:spPr bwMode="auto">
            <a:xfrm>
              <a:off x="549" y="2198"/>
              <a:ext cx="8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A50021"/>
                  </a:solidFill>
                  <a:effectLst/>
                  <a:uLnTx/>
                  <a:uFillTx/>
                  <a:latin typeface="+mn-lt"/>
                  <a:ea typeface="黑体" panose="02010609060101010101" pitchFamily="2" charset="-122"/>
                </a:rPr>
                <a:t>旧路由表</a:t>
              </a:r>
              <a:endParaRPr kumimoji="0" lang="zh-CN" altLang="en-US" sz="2400" b="1" i="0" u="none" strike="noStrike" kern="0" cap="none" spc="0" normalizeH="0" baseline="0" noProof="0" dirty="0">
                <a:ln>
                  <a:noFill/>
                </a:ln>
                <a:solidFill>
                  <a:srgbClr val="A50021"/>
                </a:solidFill>
                <a:effectLst/>
                <a:uLnTx/>
                <a:uFillTx/>
                <a:latin typeface="+mn-lt"/>
                <a:ea typeface="黑体" panose="02010609060101010101" pitchFamily="2" charset="-122"/>
              </a:endParaRPr>
            </a:p>
          </p:txBody>
        </p:sp>
        <p:sp>
          <p:nvSpPr>
            <p:cNvPr id="14" name="Rectangle 12"/>
            <p:cNvSpPr>
              <a:spLocks noChangeArrowheads="1"/>
            </p:cNvSpPr>
            <p:nvPr/>
          </p:nvSpPr>
          <p:spPr bwMode="auto">
            <a:xfrm>
              <a:off x="1881" y="2544"/>
              <a:ext cx="1104" cy="384"/>
            </a:xfrm>
            <a:prstGeom prst="rect">
              <a:avLst/>
            </a:prstGeom>
            <a:solidFill>
              <a:schemeClr val="bg2"/>
            </a:solidFill>
            <a:ln w="9525">
              <a:solidFill>
                <a:srgbClr val="000000"/>
              </a:solidFill>
              <a:miter lim="800000"/>
            </a:ln>
            <a:effectLst>
              <a:outerShdw dist="107763" dir="2700000" algn="ctr" rotWithShape="0">
                <a:srgbClr val="1C1C1C"/>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0000CC"/>
                  </a:solidFill>
                  <a:effectLst/>
                  <a:uLnTx/>
                  <a:uFillTx/>
                  <a:latin typeface="+mn-lt"/>
                  <a:ea typeface="黑体" panose="02010609060101010101" pitchFamily="2" charset="-122"/>
                </a:rPr>
                <a:t>更新算法</a:t>
              </a:r>
              <a:endParaRPr kumimoji="0" lang="zh-CN" altLang="en-US" sz="2400" b="1" i="0" u="none" strike="noStrike" kern="0" cap="none" spc="0" normalizeH="0" baseline="0" noProof="0">
                <a:ln>
                  <a:noFill/>
                </a:ln>
                <a:solidFill>
                  <a:srgbClr val="0000CC"/>
                </a:solidFill>
                <a:effectLst/>
                <a:uLnTx/>
                <a:uFillTx/>
                <a:latin typeface="+mn-lt"/>
                <a:ea typeface="黑体" panose="02010609060101010101" pitchFamily="2" charset="-122"/>
              </a:endParaRPr>
            </a:p>
          </p:txBody>
        </p:sp>
        <p:sp>
          <p:nvSpPr>
            <p:cNvPr id="15" name="Rectangle 13"/>
            <p:cNvSpPr>
              <a:spLocks noChangeArrowheads="1"/>
            </p:cNvSpPr>
            <p:nvPr/>
          </p:nvSpPr>
          <p:spPr bwMode="auto">
            <a:xfrm>
              <a:off x="3321" y="2310"/>
              <a:ext cx="1344" cy="1152"/>
            </a:xfrm>
            <a:prstGeom prst="rect">
              <a:avLst/>
            </a:prstGeom>
            <a:solidFill>
              <a:srgbClr val="FFFF66"/>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Net1	7	A</a:t>
              </a:r>
              <a:endPar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Net2	5	C</a:t>
              </a:r>
              <a:endPar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Net3	9	C</a:t>
              </a:r>
              <a:endPar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Net6	5	C</a:t>
              </a:r>
              <a:endPar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Net8	4	E</a:t>
              </a:r>
              <a:endPar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Net9	4	F</a:t>
              </a:r>
              <a:endParaRPr kumimoji="0" lang="en-US" altLang="zh-CN" sz="2000"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p:txBody>
        </p:sp>
        <p:sp>
          <p:nvSpPr>
            <p:cNvPr id="16" name="Text Box 14"/>
            <p:cNvSpPr txBox="1">
              <a:spLocks noChangeArrowheads="1"/>
            </p:cNvSpPr>
            <p:nvPr/>
          </p:nvSpPr>
          <p:spPr bwMode="auto">
            <a:xfrm>
              <a:off x="3621" y="2060"/>
              <a:ext cx="8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A50021"/>
                  </a:solidFill>
                  <a:effectLst/>
                  <a:uLnTx/>
                  <a:uFillTx/>
                  <a:latin typeface="+mn-lt"/>
                  <a:ea typeface="黑体" panose="02010609060101010101" pitchFamily="2" charset="-122"/>
                </a:rPr>
                <a:t>新路由表</a:t>
              </a:r>
              <a:endParaRPr kumimoji="0" lang="zh-CN" altLang="en-US" sz="2400" b="1" i="0" u="none" strike="noStrike" kern="0" cap="none" spc="0" normalizeH="0" baseline="0" noProof="0" dirty="0">
                <a:ln>
                  <a:noFill/>
                </a:ln>
                <a:solidFill>
                  <a:srgbClr val="A50021"/>
                </a:solidFill>
                <a:effectLst/>
                <a:uLnTx/>
                <a:uFillTx/>
                <a:latin typeface="+mn-lt"/>
                <a:ea typeface="黑体" panose="02010609060101010101" pitchFamily="2" charset="-122"/>
              </a:endParaRPr>
            </a:p>
          </p:txBody>
        </p:sp>
        <p:sp>
          <p:nvSpPr>
            <p:cNvPr id="17" name="AutoShape 15"/>
            <p:cNvSpPr>
              <a:spLocks noChangeArrowheads="1"/>
            </p:cNvSpPr>
            <p:nvPr/>
          </p:nvSpPr>
          <p:spPr bwMode="auto">
            <a:xfrm>
              <a:off x="1641" y="2688"/>
              <a:ext cx="192" cy="144"/>
            </a:xfrm>
            <a:prstGeom prst="rightArrow">
              <a:avLst>
                <a:gd name="adj1" fmla="val 50000"/>
                <a:gd name="adj2" fmla="val 33333"/>
              </a:avLst>
            </a:prstGeom>
            <a:solidFill>
              <a:srgbClr val="000000"/>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8" name="AutoShape 16"/>
            <p:cNvSpPr>
              <a:spLocks noChangeArrowheads="1"/>
            </p:cNvSpPr>
            <p:nvPr/>
          </p:nvSpPr>
          <p:spPr bwMode="auto">
            <a:xfrm>
              <a:off x="3081" y="2688"/>
              <a:ext cx="192" cy="144"/>
            </a:xfrm>
            <a:prstGeom prst="rightArrow">
              <a:avLst>
                <a:gd name="adj1" fmla="val 50000"/>
                <a:gd name="adj2" fmla="val 33333"/>
              </a:avLst>
            </a:prstGeom>
            <a:solidFill>
              <a:srgbClr val="000000"/>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9" name="AutoShape 17"/>
            <p:cNvSpPr>
              <a:spLocks noChangeArrowheads="1"/>
            </p:cNvSpPr>
            <p:nvPr/>
          </p:nvSpPr>
          <p:spPr bwMode="auto">
            <a:xfrm>
              <a:off x="2361" y="2304"/>
              <a:ext cx="144" cy="192"/>
            </a:xfrm>
            <a:prstGeom prst="downArrow">
              <a:avLst>
                <a:gd name="adj1" fmla="val 50000"/>
                <a:gd name="adj2" fmla="val 33333"/>
              </a:avLst>
            </a:prstGeom>
            <a:solidFill>
              <a:srgbClr val="000000"/>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0" name="AutoShape 18"/>
            <p:cNvSpPr>
              <a:spLocks noChangeArrowheads="1"/>
            </p:cNvSpPr>
            <p:nvPr/>
          </p:nvSpPr>
          <p:spPr bwMode="auto">
            <a:xfrm>
              <a:off x="1497" y="1584"/>
              <a:ext cx="384" cy="144"/>
            </a:xfrm>
            <a:prstGeom prst="rightArrow">
              <a:avLst>
                <a:gd name="adj1" fmla="val 50000"/>
                <a:gd name="adj2" fmla="val 66667"/>
              </a:avLst>
            </a:prstGeom>
            <a:solidFill>
              <a:srgbClr val="000000"/>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1" name="Rectangle 19"/>
            <p:cNvSpPr>
              <a:spLocks noChangeArrowheads="1"/>
            </p:cNvSpPr>
            <p:nvPr/>
          </p:nvSpPr>
          <p:spPr bwMode="auto">
            <a:xfrm>
              <a:off x="3304" y="720"/>
              <a:ext cx="2587" cy="1296"/>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ct val="20000"/>
                </a:spcBef>
                <a:spcAft>
                  <a:spcPts val="0"/>
                </a:spcAft>
                <a:buClrTx/>
                <a:buSzTx/>
                <a:buFontTx/>
                <a:buNone/>
                <a:defRPr/>
              </a:pPr>
              <a:r>
                <a:rPr kumimoji="0" lang="en-US" altLang="zh-CN"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Net1: </a:t>
              </a:r>
              <a:r>
                <a:rPr kumimoji="0" lang="zh-CN" altLang="en-US"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没有新信息，不变</a:t>
              </a:r>
              <a:endParaRPr kumimoji="0" lang="zh-CN" altLang="en-US"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a:p>
              <a:pPr marL="0" marR="0" lvl="0" indent="0" defTabSz="914400" eaLnBrk="1" fontAlgn="auto" latinLnBrk="0" hangingPunct="1">
                <a:lnSpc>
                  <a:spcPct val="100000"/>
                </a:lnSpc>
                <a:spcBef>
                  <a:spcPct val="20000"/>
                </a:spcBef>
                <a:spcAft>
                  <a:spcPts val="0"/>
                </a:spcAft>
                <a:buClrTx/>
                <a:buSzTx/>
                <a:buFontTx/>
                <a:buNone/>
                <a:defRPr/>
              </a:pPr>
              <a:r>
                <a:rPr kumimoji="0" lang="en-US" altLang="zh-CN"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Net2: </a:t>
              </a:r>
              <a:r>
                <a:rPr kumimoji="0" lang="zh-CN" altLang="en-US"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相同的下一跳，替换</a:t>
              </a:r>
              <a:endParaRPr kumimoji="0" lang="zh-CN" altLang="en-US"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a:p>
              <a:pPr marL="0" marR="0" lvl="0" indent="0" defTabSz="914400" eaLnBrk="1" fontAlgn="auto" latinLnBrk="0" hangingPunct="1">
                <a:lnSpc>
                  <a:spcPct val="100000"/>
                </a:lnSpc>
                <a:spcBef>
                  <a:spcPct val="20000"/>
                </a:spcBef>
                <a:spcAft>
                  <a:spcPts val="0"/>
                </a:spcAft>
                <a:buClrTx/>
                <a:buSzTx/>
                <a:buFontTx/>
                <a:buNone/>
                <a:defRPr/>
              </a:pPr>
              <a:r>
                <a:rPr kumimoji="0" lang="en-US" altLang="zh-CN"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Net3: </a:t>
              </a:r>
              <a:r>
                <a:rPr kumimoji="0" lang="zh-CN" altLang="en-US"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一条新路由，增加</a:t>
              </a:r>
              <a:endParaRPr kumimoji="0" lang="zh-CN" altLang="en-US"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a:p>
              <a:pPr marL="0" marR="0" lvl="0" indent="0" defTabSz="914400" eaLnBrk="1" fontAlgn="auto" latinLnBrk="0" hangingPunct="1">
                <a:lnSpc>
                  <a:spcPct val="100000"/>
                </a:lnSpc>
                <a:spcBef>
                  <a:spcPct val="20000"/>
                </a:spcBef>
                <a:spcAft>
                  <a:spcPts val="0"/>
                </a:spcAft>
                <a:buClrTx/>
                <a:buSzTx/>
                <a:buFontTx/>
                <a:buNone/>
                <a:defRPr/>
              </a:pPr>
              <a:r>
                <a:rPr kumimoji="0" lang="en-US" altLang="zh-CN"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Net6: </a:t>
              </a:r>
              <a:r>
                <a:rPr kumimoji="0" lang="zh-CN" altLang="en-US"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不同的下一跳，新跳数小，替换</a:t>
              </a:r>
              <a:endParaRPr kumimoji="0" lang="zh-CN" altLang="en-US"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a:p>
              <a:pPr marL="0" marR="0" lvl="0" indent="0" defTabSz="914400" eaLnBrk="1" fontAlgn="auto" latinLnBrk="0" hangingPunct="1">
                <a:lnSpc>
                  <a:spcPct val="100000"/>
                </a:lnSpc>
                <a:spcBef>
                  <a:spcPct val="20000"/>
                </a:spcBef>
                <a:spcAft>
                  <a:spcPts val="0"/>
                </a:spcAft>
                <a:buClrTx/>
                <a:buSzTx/>
                <a:buFontTx/>
                <a:buNone/>
                <a:defRPr/>
              </a:pPr>
              <a:r>
                <a:rPr kumimoji="0" lang="en-US" altLang="zh-CN"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Net8: </a:t>
              </a:r>
              <a:r>
                <a:rPr kumimoji="0" lang="zh-CN" altLang="en-US"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不同的下一跳，跳数相同，不变</a:t>
              </a:r>
              <a:endParaRPr kumimoji="0" lang="zh-CN" altLang="en-US"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a:p>
              <a:pPr marL="0" marR="0" lvl="0" indent="0" defTabSz="914400" eaLnBrk="1" fontAlgn="auto" latinLnBrk="0" hangingPunct="1">
                <a:lnSpc>
                  <a:spcPct val="100000"/>
                </a:lnSpc>
                <a:spcBef>
                  <a:spcPct val="20000"/>
                </a:spcBef>
                <a:spcAft>
                  <a:spcPts val="0"/>
                </a:spcAft>
                <a:buClrTx/>
                <a:buSzTx/>
                <a:buFontTx/>
                <a:buNone/>
                <a:defRPr/>
              </a:pPr>
              <a:r>
                <a:rPr kumimoji="0" lang="en-US" altLang="zh-CN"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Net9: </a:t>
              </a:r>
              <a:r>
                <a:rPr kumimoji="0" lang="zh-CN" altLang="en-US" b="1" i="0" u="none" strike="noStrike" kern="0" cap="none" spc="0" normalizeH="0" baseline="0" noProof="0" dirty="0">
                  <a:ln>
                    <a:noFill/>
                  </a:ln>
                  <a:solidFill>
                    <a:sysClr val="windowText" lastClr="000000"/>
                  </a:solidFill>
                  <a:effectLst/>
                  <a:uLnTx/>
                  <a:uFillTx/>
                  <a:latin typeface="+mn-lt"/>
                  <a:ea typeface="黑体" panose="02010609060101010101" pitchFamily="2" charset="-122"/>
                </a:rPr>
                <a:t>不同的下一跳，新跳数大，不变</a:t>
              </a:r>
              <a:endParaRPr kumimoji="0" lang="zh-CN" altLang="en-US" b="1" i="0" u="none" strike="noStrike" kern="0" cap="none" spc="0" normalizeH="0" baseline="0" noProof="0" dirty="0">
                <a:ln>
                  <a:noFill/>
                </a:ln>
                <a:solidFill>
                  <a:sysClr val="windowText" lastClr="000000"/>
                </a:solidFill>
                <a:effectLst/>
                <a:uLnTx/>
                <a:uFillTx/>
                <a:latin typeface="+mn-lt"/>
                <a:ea typeface="黑体" panose="02010609060101010101" pitchFamily="2" charset="-122"/>
              </a:endParaRPr>
            </a:p>
          </p:txBody>
        </p:sp>
      </p:gr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pPr algn="ctr"/>
            <a:r>
              <a:rPr lang="zh-CN" altLang="en-US" sz="3600" dirty="0"/>
              <a:t>路由器之间交换信息</a:t>
            </a:r>
            <a:br>
              <a:rPr lang="en-US" altLang="zh-CN" sz="3600" dirty="0"/>
            </a:br>
            <a:r>
              <a:rPr lang="zh-CN" altLang="en-US" sz="3600" dirty="0"/>
              <a:t>与路由表更新</a:t>
            </a:r>
            <a:endParaRPr lang="zh-CN" altLang="en-US" sz="3600" dirty="0"/>
          </a:p>
        </p:txBody>
      </p:sp>
      <p:sp>
        <p:nvSpPr>
          <p:cNvPr id="562179" name="Rectangle 3"/>
          <p:cNvSpPr>
            <a:spLocks noGrp="1" noChangeArrowheads="1"/>
          </p:cNvSpPr>
          <p:nvPr>
            <p:ph idx="1"/>
          </p:nvPr>
        </p:nvSpPr>
        <p:spPr>
          <a:noFill/>
        </p:spPr>
        <p:txBody>
          <a:bodyPr/>
          <a:lstStyle/>
          <a:p>
            <a:pPr algn="just"/>
            <a:r>
              <a:rPr lang="en-US" altLang="zh-CN" dirty="0"/>
              <a:t>RIP </a:t>
            </a:r>
            <a:r>
              <a:rPr lang="zh-CN" altLang="en-US" dirty="0"/>
              <a:t>协议让互联网中的所有路由器都和自己的相邻路由器不断交换路由信息，并不断更新其路由表，使得从每一个路由器到每一个目的网络的路由都是最短的（即跳数最少）。</a:t>
            </a:r>
            <a:endParaRPr lang="zh-CN" altLang="en-US" dirty="0"/>
          </a:p>
          <a:p>
            <a:pPr algn="just"/>
            <a:r>
              <a:rPr lang="zh-CN" altLang="en-US" dirty="0"/>
              <a:t>虽然所有的路由器最终都拥有了整个自治系统的全局路由信息，但由于每一个路由器的位置不同，它们的路由表当然也应当是不同的。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21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对话气泡: 矩形 4"/>
          <p:cNvSpPr/>
          <p:nvPr/>
        </p:nvSpPr>
        <p:spPr>
          <a:xfrm>
            <a:off x="479295" y="3957557"/>
            <a:ext cx="2049053" cy="491575"/>
          </a:xfrm>
          <a:prstGeom prst="wedgeRectCallout">
            <a:avLst>
              <a:gd name="adj1" fmla="val 73829"/>
              <a:gd name="adj2" fmla="val 111451"/>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rPr>
              <a:t>使用</a:t>
            </a:r>
            <a:r>
              <a:rPr lang="en-US" altLang="zh-CN" b="1" dirty="0">
                <a:solidFill>
                  <a:srgbClr val="0000CC"/>
                </a:solidFill>
              </a:rPr>
              <a:t>UDP</a:t>
            </a:r>
            <a:r>
              <a:rPr lang="zh-CN" altLang="en-US" b="1" dirty="0">
                <a:solidFill>
                  <a:srgbClr val="0000CC"/>
                </a:solidFill>
              </a:rPr>
              <a:t>端口</a:t>
            </a:r>
            <a:r>
              <a:rPr lang="en-US" altLang="zh-CN" b="1" dirty="0">
                <a:solidFill>
                  <a:srgbClr val="0000CC"/>
                </a:solidFill>
              </a:rPr>
              <a:t>520</a:t>
            </a:r>
            <a:endParaRPr lang="zh-CN" altLang="en-US" b="1" dirty="0">
              <a:solidFill>
                <a:srgbClr val="0000CC"/>
              </a:solidFill>
            </a:endParaRPr>
          </a:p>
        </p:txBody>
      </p:sp>
      <p:sp>
        <p:nvSpPr>
          <p:cNvPr id="571446" name="AutoShape 54"/>
          <p:cNvSpPr>
            <a:spLocks noChangeArrowheads="1"/>
          </p:cNvSpPr>
          <p:nvPr/>
        </p:nvSpPr>
        <p:spPr bwMode="auto">
          <a:xfrm rot="5400000">
            <a:off x="962342" y="4841192"/>
            <a:ext cx="241300" cy="502179"/>
          </a:xfrm>
          <a:prstGeom prst="downArrow">
            <a:avLst>
              <a:gd name="adj1" fmla="val 50000"/>
              <a:gd name="adj2" fmla="val 48026"/>
            </a:avLst>
          </a:prstGeom>
          <a:solidFill>
            <a:srgbClr val="FFC000"/>
          </a:solidFill>
          <a:ln w="9525">
            <a:solidFill>
              <a:srgbClr val="000099"/>
            </a:solidFill>
            <a:miter lim="800000"/>
          </a:ln>
          <a:effec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571394" name="Line 2"/>
          <p:cNvSpPr>
            <a:spLocks noChangeShapeType="1"/>
          </p:cNvSpPr>
          <p:nvPr/>
        </p:nvSpPr>
        <p:spPr bwMode="auto">
          <a:xfrm>
            <a:off x="4818380" y="1300698"/>
            <a:ext cx="3931444" cy="0"/>
          </a:xfrm>
          <a:prstGeom prst="line">
            <a:avLst/>
          </a:prstGeom>
          <a:noFill/>
          <a:ln w="19050">
            <a:solidFill>
              <a:srgbClr val="0000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395" name="Text Box 3"/>
          <p:cNvSpPr txBox="1">
            <a:spLocks noChangeArrowheads="1"/>
          </p:cNvSpPr>
          <p:nvPr/>
        </p:nvSpPr>
        <p:spPr bwMode="auto">
          <a:xfrm>
            <a:off x="6397149" y="1116612"/>
            <a:ext cx="98456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anose="02010609060101010101" pitchFamily="2" charset="-122"/>
              </a:rPr>
              <a:t> 4 </a:t>
            </a:r>
            <a:r>
              <a:rPr kumimoji="1" lang="zh-CN" altLang="en-US" sz="2000" b="1" dirty="0">
                <a:solidFill>
                  <a:srgbClr val="000099"/>
                </a:solidFill>
                <a:latin typeface="+mn-lt"/>
                <a:ea typeface="黑体" panose="02010609060101010101" pitchFamily="2" charset="-122"/>
              </a:rPr>
              <a:t>字节</a:t>
            </a:r>
            <a:endParaRPr kumimoji="1" lang="zh-CN" altLang="en-US" sz="2000" b="1" dirty="0">
              <a:solidFill>
                <a:srgbClr val="000099"/>
              </a:solidFill>
              <a:latin typeface="+mn-lt"/>
              <a:ea typeface="黑体" panose="02010609060101010101" pitchFamily="2" charset="-122"/>
            </a:endParaRPr>
          </a:p>
        </p:txBody>
      </p:sp>
      <p:sp>
        <p:nvSpPr>
          <p:cNvPr id="571396" name="Rectangle 4"/>
          <p:cNvSpPr>
            <a:spLocks noChangeArrowheads="1"/>
          </p:cNvSpPr>
          <p:nvPr/>
        </p:nvSpPr>
        <p:spPr bwMode="auto">
          <a:xfrm>
            <a:off x="1313444" y="4774781"/>
            <a:ext cx="6260042" cy="647700"/>
          </a:xfrm>
          <a:prstGeom prst="rect">
            <a:avLst/>
          </a:prstGeom>
          <a:solidFill>
            <a:srgbClr val="FF66FF"/>
          </a:solidFill>
          <a:ln w="9525">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71397" name="Line 5"/>
          <p:cNvSpPr>
            <a:spLocks noChangeShapeType="1"/>
          </p:cNvSpPr>
          <p:nvPr/>
        </p:nvSpPr>
        <p:spPr bwMode="auto">
          <a:xfrm flipV="1">
            <a:off x="3440832" y="4541058"/>
            <a:ext cx="4125774"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398" name="Text Box 6"/>
          <p:cNvSpPr txBox="1">
            <a:spLocks noChangeArrowheads="1"/>
          </p:cNvSpPr>
          <p:nvPr/>
        </p:nvSpPr>
        <p:spPr bwMode="auto">
          <a:xfrm>
            <a:off x="4825259" y="4351972"/>
            <a:ext cx="122020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RIP </a:t>
            </a:r>
            <a:r>
              <a:rPr kumimoji="1" lang="zh-CN" altLang="en-US" sz="2000" b="1">
                <a:solidFill>
                  <a:srgbClr val="000099"/>
                </a:solidFill>
                <a:latin typeface="+mn-lt"/>
                <a:ea typeface="黑体" panose="02010609060101010101" pitchFamily="2" charset="-122"/>
              </a:rPr>
              <a:t>报文</a:t>
            </a:r>
            <a:endParaRPr kumimoji="1" lang="zh-CN" altLang="en-US" sz="2000" b="1">
              <a:solidFill>
                <a:srgbClr val="000099"/>
              </a:solidFill>
              <a:latin typeface="+mn-lt"/>
              <a:ea typeface="黑体" panose="02010609060101010101" pitchFamily="2" charset="-122"/>
            </a:endParaRPr>
          </a:p>
        </p:txBody>
      </p:sp>
      <p:sp>
        <p:nvSpPr>
          <p:cNvPr id="571399" name="Rectangle 7"/>
          <p:cNvSpPr>
            <a:spLocks noGrp="1" noChangeArrowheads="1"/>
          </p:cNvSpPr>
          <p:nvPr>
            <p:ph type="title"/>
          </p:nvPr>
        </p:nvSpPr>
        <p:spPr/>
        <p:txBody>
          <a:bodyPr/>
          <a:lstStyle/>
          <a:p>
            <a:r>
              <a:rPr lang="en-US" altLang="zh-CN" dirty="0"/>
              <a:t>3. RIP2 </a:t>
            </a:r>
            <a:r>
              <a:rPr lang="zh-CN" altLang="en-US" dirty="0"/>
              <a:t>协议的报文格式 </a:t>
            </a:r>
            <a:endParaRPr lang="zh-CN" altLang="en-US" dirty="0"/>
          </a:p>
        </p:txBody>
      </p:sp>
      <p:sp>
        <p:nvSpPr>
          <p:cNvPr id="571400" name="Freeform 8"/>
          <p:cNvSpPr/>
          <p:nvPr/>
        </p:nvSpPr>
        <p:spPr bwMode="auto">
          <a:xfrm>
            <a:off x="4197534" y="3497538"/>
            <a:ext cx="4643898" cy="209909"/>
          </a:xfrm>
          <a:custGeom>
            <a:avLst/>
            <a:gdLst>
              <a:gd name="T0" fmla="*/ 306 w 2328"/>
              <a:gd name="T1" fmla="*/ 6 h 204"/>
              <a:gd name="T2" fmla="*/ 2328 w 2328"/>
              <a:gd name="T3" fmla="*/ 0 h 204"/>
              <a:gd name="T4" fmla="*/ 1716 w 2328"/>
              <a:gd name="T5" fmla="*/ 204 h 204"/>
              <a:gd name="T6" fmla="*/ 0 w 2328"/>
              <a:gd name="T7" fmla="*/ 204 h 204"/>
              <a:gd name="T8" fmla="*/ 306 w 2328"/>
              <a:gd name="T9" fmla="*/ 6 h 204"/>
            </a:gdLst>
            <a:ahLst/>
            <a:cxnLst>
              <a:cxn ang="0">
                <a:pos x="T0" y="T1"/>
              </a:cxn>
              <a:cxn ang="0">
                <a:pos x="T2" y="T3"/>
              </a:cxn>
              <a:cxn ang="0">
                <a:pos x="T4" y="T5"/>
              </a:cxn>
              <a:cxn ang="0">
                <a:pos x="T6" y="T7"/>
              </a:cxn>
              <a:cxn ang="0">
                <a:pos x="T8" y="T9"/>
              </a:cxn>
            </a:cxnLst>
            <a:rect l="0" t="0" r="r" b="b"/>
            <a:pathLst>
              <a:path w="2328" h="204">
                <a:moveTo>
                  <a:pt x="306" y="6"/>
                </a:moveTo>
                <a:lnTo>
                  <a:pt x="2328" y="0"/>
                </a:lnTo>
                <a:lnTo>
                  <a:pt x="1716" y="204"/>
                </a:lnTo>
                <a:lnTo>
                  <a:pt x="0" y="204"/>
                </a:lnTo>
                <a:lnTo>
                  <a:pt x="306" y="6"/>
                </a:lnTo>
                <a:close/>
              </a:path>
            </a:pathLst>
          </a:custGeom>
          <a:gradFill>
            <a:gsLst>
              <a:gs pos="0">
                <a:srgbClr val="CCFFFF"/>
              </a:gs>
              <a:gs pos="100000">
                <a:srgbClr val="CCECFF"/>
              </a:gs>
            </a:gsLst>
            <a:lin ang="16200000" scaled="1"/>
          </a:gradFill>
          <a:ln>
            <a:noFill/>
          </a:ln>
          <a:effectLst/>
        </p:spPr>
        <p:txBody>
          <a:bodyPr/>
          <a:lstStyle/>
          <a:p>
            <a:endParaRPr lang="zh-CN" altLang="en-US" b="1">
              <a:solidFill>
                <a:srgbClr val="000099"/>
              </a:solidFill>
              <a:latin typeface="+mn-lt"/>
              <a:ea typeface="黑体" panose="02010609060101010101" pitchFamily="2" charset="-122"/>
            </a:endParaRPr>
          </a:p>
        </p:txBody>
      </p:sp>
      <p:sp>
        <p:nvSpPr>
          <p:cNvPr id="571401" name="Rectangle 9"/>
          <p:cNvSpPr>
            <a:spLocks noChangeArrowheads="1"/>
          </p:cNvSpPr>
          <p:nvPr/>
        </p:nvSpPr>
        <p:spPr bwMode="auto">
          <a:xfrm>
            <a:off x="4808061" y="1470300"/>
            <a:ext cx="3976158" cy="2027238"/>
          </a:xfrm>
          <a:prstGeom prst="rect">
            <a:avLst/>
          </a:prstGeom>
          <a:solidFill>
            <a:srgbClr val="CCECFF"/>
          </a:solidFill>
          <a:ln w="9525">
            <a:solidFill>
              <a:schemeClr val="tx1"/>
            </a:solidFill>
            <a:miter lim="800000"/>
          </a:ln>
          <a:effectLst>
            <a:outerShdw dist="1796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71402" name="Line 10"/>
          <p:cNvSpPr>
            <a:spLocks noChangeShapeType="1"/>
          </p:cNvSpPr>
          <p:nvPr/>
        </p:nvSpPr>
        <p:spPr bwMode="auto">
          <a:xfrm>
            <a:off x="2601567" y="5663206"/>
            <a:ext cx="4958161"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403" name="Text Box 11"/>
          <p:cNvSpPr txBox="1">
            <a:spLocks noChangeArrowheads="1"/>
          </p:cNvSpPr>
          <p:nvPr/>
        </p:nvSpPr>
        <p:spPr bwMode="auto">
          <a:xfrm>
            <a:off x="7719284" y="4049777"/>
            <a:ext cx="2144688" cy="1323439"/>
          </a:xfrm>
          <a:prstGeom prst="rect">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000099"/>
                </a:solidFill>
                <a:latin typeface="+mn-lt"/>
                <a:ea typeface="黑体" panose="02010609060101010101" pitchFamily="2" charset="-122"/>
              </a:rPr>
              <a:t>路由信息</a:t>
            </a:r>
            <a:endParaRPr kumimoji="1" lang="zh-CN" altLang="en-US" sz="2000" b="1" dirty="0">
              <a:solidFill>
                <a:srgbClr val="000099"/>
              </a:solidFill>
              <a:latin typeface="+mn-lt"/>
              <a:ea typeface="黑体" panose="02010609060101010101" pitchFamily="2" charset="-122"/>
            </a:endParaRPr>
          </a:p>
          <a:p>
            <a:pPr algn="ctr"/>
            <a:r>
              <a:rPr kumimoji="1" lang="zh-CN" altLang="en-US" sz="2000" b="1" dirty="0">
                <a:solidFill>
                  <a:srgbClr val="000099"/>
                </a:solidFill>
                <a:latin typeface="+mn-lt"/>
                <a:ea typeface="黑体" panose="02010609060101010101" pitchFamily="2" charset="-122"/>
              </a:rPr>
              <a:t>（</a:t>
            </a:r>
            <a:r>
              <a:rPr kumimoji="1" lang="en-US" altLang="zh-CN" sz="2000" b="1" dirty="0">
                <a:solidFill>
                  <a:srgbClr val="000099"/>
                </a:solidFill>
                <a:latin typeface="+mn-lt"/>
                <a:ea typeface="黑体" panose="02010609060101010101" pitchFamily="2" charset="-122"/>
              </a:rPr>
              <a:t>20 </a:t>
            </a:r>
            <a:r>
              <a:rPr kumimoji="1" lang="zh-CN" altLang="en-US" sz="2000" b="1" dirty="0">
                <a:solidFill>
                  <a:srgbClr val="000099"/>
                </a:solidFill>
                <a:latin typeface="+mn-lt"/>
                <a:ea typeface="黑体" panose="02010609060101010101" pitchFamily="2" charset="-122"/>
              </a:rPr>
              <a:t>字节</a:t>
            </a:r>
            <a:r>
              <a:rPr kumimoji="1" lang="en-US" altLang="zh-CN" sz="2000" b="1" dirty="0">
                <a:solidFill>
                  <a:srgbClr val="000099"/>
                </a:solidFill>
                <a:latin typeface="+mn-lt"/>
                <a:ea typeface="黑体" panose="02010609060101010101" pitchFamily="2" charset="-122"/>
              </a:rPr>
              <a:t>/</a:t>
            </a:r>
            <a:r>
              <a:rPr kumimoji="1" lang="zh-CN" altLang="en-US" sz="2000" b="1" dirty="0">
                <a:solidFill>
                  <a:srgbClr val="000099"/>
                </a:solidFill>
                <a:latin typeface="+mn-lt"/>
                <a:ea typeface="黑体" panose="02010609060101010101" pitchFamily="2" charset="-122"/>
              </a:rPr>
              <a:t>路由）</a:t>
            </a:r>
            <a:endParaRPr kumimoji="1" lang="zh-CN" altLang="en-US" sz="2000" b="1" dirty="0">
              <a:solidFill>
                <a:srgbClr val="000099"/>
              </a:solidFill>
              <a:latin typeface="+mn-lt"/>
              <a:ea typeface="黑体" panose="02010609060101010101" pitchFamily="2" charset="-122"/>
            </a:endParaRPr>
          </a:p>
          <a:p>
            <a:pPr algn="ctr"/>
            <a:r>
              <a:rPr kumimoji="1" lang="zh-CN" altLang="en-US" sz="2000" b="1" dirty="0">
                <a:solidFill>
                  <a:srgbClr val="000099"/>
                </a:solidFill>
                <a:latin typeface="+mn-lt"/>
                <a:ea typeface="黑体" panose="02010609060101010101" pitchFamily="2" charset="-122"/>
              </a:rPr>
              <a:t>可重复出现</a:t>
            </a:r>
            <a:endParaRPr kumimoji="1" lang="zh-CN" altLang="en-US" sz="2000" b="1" dirty="0">
              <a:solidFill>
                <a:srgbClr val="000099"/>
              </a:solidFill>
              <a:latin typeface="+mn-lt"/>
              <a:ea typeface="黑体" panose="02010609060101010101" pitchFamily="2" charset="-122"/>
            </a:endParaRPr>
          </a:p>
          <a:p>
            <a:pPr algn="ctr"/>
            <a:r>
              <a:rPr kumimoji="1" lang="zh-CN" altLang="en-US" sz="2000" b="1" dirty="0">
                <a:solidFill>
                  <a:srgbClr val="000099"/>
                </a:solidFill>
                <a:latin typeface="+mn-lt"/>
                <a:ea typeface="黑体" panose="02010609060101010101" pitchFamily="2" charset="-122"/>
              </a:rPr>
              <a:t>最多 </a:t>
            </a:r>
            <a:r>
              <a:rPr kumimoji="1" lang="en-US" altLang="zh-CN" sz="2000" b="1" dirty="0">
                <a:solidFill>
                  <a:srgbClr val="000099"/>
                </a:solidFill>
                <a:latin typeface="+mn-lt"/>
                <a:ea typeface="黑体" panose="02010609060101010101" pitchFamily="2" charset="-122"/>
              </a:rPr>
              <a:t>25 </a:t>
            </a:r>
            <a:r>
              <a:rPr kumimoji="1" lang="zh-CN" altLang="en-US" sz="2000" b="1" dirty="0">
                <a:solidFill>
                  <a:srgbClr val="000099"/>
                </a:solidFill>
                <a:latin typeface="+mn-lt"/>
                <a:ea typeface="黑体" panose="02010609060101010101" pitchFamily="2" charset="-122"/>
              </a:rPr>
              <a:t>个</a:t>
            </a:r>
            <a:endParaRPr kumimoji="1" lang="zh-CN" altLang="en-US" sz="2000" b="1" dirty="0">
              <a:solidFill>
                <a:srgbClr val="000099"/>
              </a:solidFill>
              <a:latin typeface="+mn-lt"/>
              <a:ea typeface="黑体" panose="02010609060101010101" pitchFamily="2" charset="-122"/>
            </a:endParaRPr>
          </a:p>
        </p:txBody>
      </p:sp>
      <p:sp>
        <p:nvSpPr>
          <p:cNvPr id="571404" name="Rectangle 12"/>
          <p:cNvSpPr>
            <a:spLocks noChangeArrowheads="1"/>
          </p:cNvSpPr>
          <p:nvPr/>
        </p:nvSpPr>
        <p:spPr bwMode="auto">
          <a:xfrm>
            <a:off x="3399551" y="3734434"/>
            <a:ext cx="4160177" cy="620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405" name="Freeform 13"/>
          <p:cNvSpPr/>
          <p:nvPr/>
        </p:nvSpPr>
        <p:spPr bwMode="auto">
          <a:xfrm>
            <a:off x="432911" y="2757765"/>
            <a:ext cx="3905646" cy="976670"/>
          </a:xfrm>
          <a:custGeom>
            <a:avLst/>
            <a:gdLst>
              <a:gd name="T0" fmla="*/ 0 w 1992"/>
              <a:gd name="T1" fmla="*/ 12 h 612"/>
              <a:gd name="T2" fmla="*/ 1992 w 1992"/>
              <a:gd name="T3" fmla="*/ 0 h 612"/>
              <a:gd name="T4" fmla="*/ 1890 w 1992"/>
              <a:gd name="T5" fmla="*/ 606 h 612"/>
              <a:gd name="T6" fmla="*/ 1506 w 1992"/>
              <a:gd name="T7" fmla="*/ 612 h 612"/>
              <a:gd name="T8" fmla="*/ 0 w 1992"/>
              <a:gd name="T9" fmla="*/ 12 h 612"/>
            </a:gdLst>
            <a:ahLst/>
            <a:cxnLst>
              <a:cxn ang="0">
                <a:pos x="T0" y="T1"/>
              </a:cxn>
              <a:cxn ang="0">
                <a:pos x="T2" y="T3"/>
              </a:cxn>
              <a:cxn ang="0">
                <a:pos x="T4" y="T5"/>
              </a:cxn>
              <a:cxn ang="0">
                <a:pos x="T6" y="T7"/>
              </a:cxn>
              <a:cxn ang="0">
                <a:pos x="T8" y="T9"/>
              </a:cxn>
            </a:cxnLst>
            <a:rect l="0" t="0" r="r" b="b"/>
            <a:pathLst>
              <a:path w="1992" h="612">
                <a:moveTo>
                  <a:pt x="0" y="12"/>
                </a:moveTo>
                <a:lnTo>
                  <a:pt x="1992" y="0"/>
                </a:lnTo>
                <a:lnTo>
                  <a:pt x="1890" y="606"/>
                </a:lnTo>
                <a:lnTo>
                  <a:pt x="1506" y="612"/>
                </a:lnTo>
                <a:lnTo>
                  <a:pt x="0" y="12"/>
                </a:lnTo>
                <a:close/>
              </a:path>
            </a:pathLst>
          </a:custGeom>
          <a:gradFill>
            <a:gsLst>
              <a:gs pos="0">
                <a:srgbClr val="66FF66"/>
              </a:gs>
              <a:gs pos="100000">
                <a:srgbClr val="CCECFF"/>
              </a:gs>
            </a:gsLst>
            <a:lin ang="16200000" scaled="1"/>
          </a:gradFill>
          <a:ln>
            <a:noFill/>
          </a:ln>
          <a:effectLst/>
        </p:spPr>
        <p:txBody>
          <a:bodyPr/>
          <a:lstStyle/>
          <a:p>
            <a:endParaRPr lang="zh-CN" altLang="en-US" b="1" dirty="0">
              <a:solidFill>
                <a:srgbClr val="000099"/>
              </a:solidFill>
              <a:latin typeface="+mn-lt"/>
              <a:ea typeface="黑体" panose="02010609060101010101" pitchFamily="2" charset="-122"/>
            </a:endParaRPr>
          </a:p>
        </p:txBody>
      </p:sp>
      <p:sp>
        <p:nvSpPr>
          <p:cNvPr id="571406" name="Rectangle 14"/>
          <p:cNvSpPr>
            <a:spLocks noChangeArrowheads="1"/>
          </p:cNvSpPr>
          <p:nvPr/>
        </p:nvSpPr>
        <p:spPr bwMode="auto">
          <a:xfrm>
            <a:off x="3399552" y="3721734"/>
            <a:ext cx="4173935" cy="646113"/>
          </a:xfrm>
          <a:prstGeom prst="rect">
            <a:avLst/>
          </a:prstGeom>
          <a:noFill/>
          <a:ln w="1905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407" name="Line 15"/>
          <p:cNvSpPr>
            <a:spLocks noChangeShapeType="1"/>
          </p:cNvSpPr>
          <p:nvPr/>
        </p:nvSpPr>
        <p:spPr bwMode="auto">
          <a:xfrm>
            <a:off x="1313443" y="5383944"/>
            <a:ext cx="0" cy="68525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408" name="Rectangle 16"/>
          <p:cNvSpPr>
            <a:spLocks noChangeArrowheads="1"/>
          </p:cNvSpPr>
          <p:nvPr/>
        </p:nvSpPr>
        <p:spPr bwMode="auto">
          <a:xfrm>
            <a:off x="4443466" y="5577620"/>
            <a:ext cx="1551252" cy="279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409" name="Line 17"/>
          <p:cNvSpPr>
            <a:spLocks noChangeShapeType="1"/>
          </p:cNvSpPr>
          <p:nvPr/>
        </p:nvSpPr>
        <p:spPr bwMode="auto">
          <a:xfrm>
            <a:off x="1313444" y="5981218"/>
            <a:ext cx="626004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410" name="Text Box 18"/>
          <p:cNvSpPr txBox="1">
            <a:spLocks noChangeArrowheads="1"/>
          </p:cNvSpPr>
          <p:nvPr/>
        </p:nvSpPr>
        <p:spPr bwMode="auto">
          <a:xfrm>
            <a:off x="2792760" y="5837202"/>
            <a:ext cx="126688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sp>
        <p:nvSpPr>
          <p:cNvPr id="571411" name="Line 19"/>
          <p:cNvSpPr>
            <a:spLocks noChangeShapeType="1"/>
          </p:cNvSpPr>
          <p:nvPr/>
        </p:nvSpPr>
        <p:spPr bwMode="auto">
          <a:xfrm>
            <a:off x="4820099" y="1859238"/>
            <a:ext cx="397615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412" name="Line 20"/>
          <p:cNvSpPr>
            <a:spLocks noChangeShapeType="1"/>
          </p:cNvSpPr>
          <p:nvPr/>
        </p:nvSpPr>
        <p:spPr bwMode="auto">
          <a:xfrm>
            <a:off x="4820099" y="2283100"/>
            <a:ext cx="397615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413" name="Line 21"/>
          <p:cNvSpPr>
            <a:spLocks noChangeShapeType="1"/>
          </p:cNvSpPr>
          <p:nvPr/>
        </p:nvSpPr>
        <p:spPr bwMode="auto">
          <a:xfrm>
            <a:off x="4820099" y="2686325"/>
            <a:ext cx="397615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414" name="Line 22"/>
          <p:cNvSpPr>
            <a:spLocks noChangeShapeType="1"/>
          </p:cNvSpPr>
          <p:nvPr/>
        </p:nvSpPr>
        <p:spPr bwMode="auto">
          <a:xfrm>
            <a:off x="4820099" y="3070500"/>
            <a:ext cx="397615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415" name="Line 23"/>
          <p:cNvSpPr>
            <a:spLocks noChangeShapeType="1"/>
          </p:cNvSpPr>
          <p:nvPr/>
        </p:nvSpPr>
        <p:spPr bwMode="auto">
          <a:xfrm rot="5400000" flipH="1">
            <a:off x="6610534" y="1680644"/>
            <a:ext cx="3952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416" name="Text Box 24"/>
          <p:cNvSpPr txBox="1">
            <a:spLocks noChangeArrowheads="1"/>
          </p:cNvSpPr>
          <p:nvPr/>
        </p:nvSpPr>
        <p:spPr bwMode="auto">
          <a:xfrm>
            <a:off x="7269082" y="14447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路由标记</a:t>
            </a:r>
            <a:endParaRPr kumimoji="1" lang="zh-CN" altLang="en-US" sz="2000" b="1" dirty="0">
              <a:solidFill>
                <a:srgbClr val="000099"/>
              </a:solidFill>
              <a:latin typeface="+mn-lt"/>
              <a:ea typeface="黑体" panose="02010609060101010101" pitchFamily="2" charset="-122"/>
            </a:endParaRPr>
          </a:p>
        </p:txBody>
      </p:sp>
      <p:sp>
        <p:nvSpPr>
          <p:cNvPr id="571417" name="Text Box 25"/>
          <p:cNvSpPr txBox="1">
            <a:spLocks noChangeArrowheads="1"/>
          </p:cNvSpPr>
          <p:nvPr/>
        </p:nvSpPr>
        <p:spPr bwMode="auto">
          <a:xfrm>
            <a:off x="6195932" y="1827489"/>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网络地址</a:t>
            </a:r>
            <a:endParaRPr kumimoji="1" lang="zh-CN" altLang="en-US" sz="2000" b="1">
              <a:solidFill>
                <a:srgbClr val="000099"/>
              </a:solidFill>
              <a:latin typeface="+mn-lt"/>
              <a:ea typeface="黑体" panose="02010609060101010101" pitchFamily="2" charset="-122"/>
            </a:endParaRPr>
          </a:p>
        </p:txBody>
      </p:sp>
      <p:sp>
        <p:nvSpPr>
          <p:cNvPr id="571418" name="Text Box 26"/>
          <p:cNvSpPr txBox="1">
            <a:spLocks noChangeArrowheads="1"/>
          </p:cNvSpPr>
          <p:nvPr/>
        </p:nvSpPr>
        <p:spPr bwMode="auto">
          <a:xfrm>
            <a:off x="5009276" y="144471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地址族标识符</a:t>
            </a:r>
            <a:endParaRPr kumimoji="1" lang="zh-CN" altLang="en-US" sz="2000" b="1" dirty="0">
              <a:solidFill>
                <a:srgbClr val="000099"/>
              </a:solidFill>
              <a:latin typeface="+mn-lt"/>
              <a:ea typeface="黑体" panose="02010609060101010101" pitchFamily="2" charset="-122"/>
            </a:endParaRPr>
          </a:p>
        </p:txBody>
      </p:sp>
      <p:sp>
        <p:nvSpPr>
          <p:cNvPr id="571419" name="Text Box 27"/>
          <p:cNvSpPr txBox="1">
            <a:spLocks noChangeArrowheads="1"/>
          </p:cNvSpPr>
          <p:nvPr/>
        </p:nvSpPr>
        <p:spPr bwMode="auto">
          <a:xfrm>
            <a:off x="6137460" y="3073676"/>
            <a:ext cx="14542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距离 </a:t>
            </a:r>
            <a:r>
              <a:rPr kumimoji="1" lang="en-US" altLang="zh-CN" sz="2000" b="1">
                <a:solidFill>
                  <a:srgbClr val="000099"/>
                </a:solidFill>
                <a:latin typeface="+mn-lt"/>
                <a:ea typeface="黑体" panose="02010609060101010101" pitchFamily="2" charset="-122"/>
              </a:rPr>
              <a:t>(1-16)</a:t>
            </a:r>
            <a:endParaRPr kumimoji="1" lang="en-US" altLang="zh-CN" sz="2000" b="1">
              <a:solidFill>
                <a:srgbClr val="000099"/>
              </a:solidFill>
              <a:latin typeface="+mn-lt"/>
              <a:ea typeface="黑体" panose="02010609060101010101" pitchFamily="2" charset="-122"/>
            </a:endParaRPr>
          </a:p>
        </p:txBody>
      </p:sp>
      <p:sp>
        <p:nvSpPr>
          <p:cNvPr id="571420" name="Rectangle 28"/>
          <p:cNvSpPr>
            <a:spLocks noChangeArrowheads="1"/>
          </p:cNvSpPr>
          <p:nvPr/>
        </p:nvSpPr>
        <p:spPr bwMode="auto">
          <a:xfrm>
            <a:off x="3399551" y="4787481"/>
            <a:ext cx="4160177" cy="6223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421" name="Line 29"/>
          <p:cNvSpPr>
            <a:spLocks noChangeShapeType="1"/>
          </p:cNvSpPr>
          <p:nvPr/>
        </p:nvSpPr>
        <p:spPr bwMode="auto">
          <a:xfrm>
            <a:off x="2617046" y="4774781"/>
            <a:ext cx="0" cy="6477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422" name="Text Box 30"/>
          <p:cNvSpPr txBox="1">
            <a:spLocks noChangeArrowheads="1"/>
          </p:cNvSpPr>
          <p:nvPr/>
        </p:nvSpPr>
        <p:spPr bwMode="auto">
          <a:xfrm>
            <a:off x="1585171" y="4804943"/>
            <a:ext cx="7008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en-US" altLang="zh-CN" sz="2000" b="1">
                <a:solidFill>
                  <a:srgbClr val="000099"/>
                </a:solidFill>
                <a:latin typeface="+mn-lt"/>
                <a:ea typeface="黑体" panose="02010609060101010101" pitchFamily="2" charset="-122"/>
              </a:rPr>
              <a:t>  IP </a:t>
            </a:r>
            <a:endParaRPr kumimoji="1" lang="en-US" altLang="zh-CN" sz="2000" b="1">
              <a:solidFill>
                <a:srgbClr val="000099"/>
              </a:solidFill>
              <a:latin typeface="+mn-lt"/>
              <a:ea typeface="黑体" panose="02010609060101010101" pitchFamily="2" charset="-122"/>
            </a:endParaRPr>
          </a:p>
          <a:p>
            <a:pPr>
              <a:lnSpc>
                <a:spcPct val="90000"/>
              </a:lnSpc>
            </a:pPr>
            <a:r>
              <a:rPr kumimoji="1" lang="zh-CN" altLang="en-US" sz="2000" b="1">
                <a:solidFill>
                  <a:srgbClr val="000099"/>
                </a:solidFill>
                <a:latin typeface="+mn-lt"/>
                <a:ea typeface="黑体" panose="02010609060101010101" pitchFamily="2" charset="-122"/>
              </a:rPr>
              <a:t>首部</a:t>
            </a:r>
            <a:endParaRPr kumimoji="1" lang="zh-CN" altLang="en-US" sz="2000" b="1">
              <a:solidFill>
                <a:srgbClr val="000099"/>
              </a:solidFill>
              <a:latin typeface="+mn-lt"/>
              <a:ea typeface="黑体" panose="02010609060101010101" pitchFamily="2" charset="-122"/>
            </a:endParaRPr>
          </a:p>
        </p:txBody>
      </p:sp>
      <p:sp>
        <p:nvSpPr>
          <p:cNvPr id="571424" name="AutoShape 32"/>
          <p:cNvSpPr>
            <a:spLocks noChangeArrowheads="1"/>
          </p:cNvSpPr>
          <p:nvPr/>
        </p:nvSpPr>
        <p:spPr bwMode="auto">
          <a:xfrm>
            <a:off x="5225970" y="4613066"/>
            <a:ext cx="209392" cy="396542"/>
          </a:xfrm>
          <a:prstGeom prst="downArrow">
            <a:avLst>
              <a:gd name="adj1" fmla="val 50000"/>
              <a:gd name="adj2" fmla="val 48026"/>
            </a:avLst>
          </a:prstGeom>
          <a:solidFill>
            <a:schemeClr val="accent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571425" name="Text Box 33"/>
          <p:cNvSpPr txBox="1">
            <a:spLocks noChangeArrowheads="1"/>
          </p:cNvSpPr>
          <p:nvPr/>
        </p:nvSpPr>
        <p:spPr bwMode="auto">
          <a:xfrm>
            <a:off x="2675519" y="4804943"/>
            <a:ext cx="79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en-US" altLang="zh-CN" sz="2000" b="1">
                <a:solidFill>
                  <a:srgbClr val="000099"/>
                </a:solidFill>
                <a:latin typeface="+mn-lt"/>
                <a:ea typeface="黑体" panose="02010609060101010101" pitchFamily="2" charset="-122"/>
              </a:rPr>
              <a:t>UDP </a:t>
            </a:r>
            <a:endParaRPr kumimoji="1" lang="en-US" altLang="zh-CN" sz="2000" b="1">
              <a:solidFill>
                <a:srgbClr val="000099"/>
              </a:solidFill>
              <a:latin typeface="+mn-lt"/>
              <a:ea typeface="黑体" panose="02010609060101010101" pitchFamily="2" charset="-122"/>
            </a:endParaRPr>
          </a:p>
          <a:p>
            <a:pPr>
              <a:lnSpc>
                <a:spcPct val="90000"/>
              </a:lnSpc>
            </a:pPr>
            <a:r>
              <a:rPr kumimoji="1" lang="zh-CN" altLang="en-US" sz="2000" b="1">
                <a:solidFill>
                  <a:srgbClr val="000099"/>
                </a:solidFill>
                <a:latin typeface="+mn-lt"/>
                <a:ea typeface="黑体" panose="02010609060101010101" pitchFamily="2" charset="-122"/>
              </a:rPr>
              <a:t>首部</a:t>
            </a:r>
            <a:endParaRPr kumimoji="1" lang="zh-CN" altLang="en-US" sz="2000" b="1">
              <a:solidFill>
                <a:srgbClr val="000099"/>
              </a:solidFill>
              <a:latin typeface="+mn-lt"/>
              <a:ea typeface="黑体" panose="02010609060101010101" pitchFamily="2" charset="-122"/>
            </a:endParaRPr>
          </a:p>
        </p:txBody>
      </p:sp>
      <p:sp>
        <p:nvSpPr>
          <p:cNvPr id="571426" name="Line 34"/>
          <p:cNvSpPr>
            <a:spLocks noChangeShapeType="1"/>
          </p:cNvSpPr>
          <p:nvPr/>
        </p:nvSpPr>
        <p:spPr bwMode="auto">
          <a:xfrm>
            <a:off x="3399551" y="4787481"/>
            <a:ext cx="0" cy="6461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427" name="AutoShape 35"/>
          <p:cNvSpPr/>
          <p:nvPr/>
        </p:nvSpPr>
        <p:spPr bwMode="auto">
          <a:xfrm>
            <a:off x="8841432" y="1487764"/>
            <a:ext cx="266567" cy="1976437"/>
          </a:xfrm>
          <a:prstGeom prst="rightBrace">
            <a:avLst>
              <a:gd name="adj1" fmla="val 66936"/>
              <a:gd name="adj2" fmla="val 50000"/>
            </a:avLst>
          </a:prstGeom>
          <a:noFill/>
          <a:ln w="19050">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428" name="Line 36"/>
          <p:cNvSpPr>
            <a:spLocks noChangeShapeType="1"/>
          </p:cNvSpPr>
          <p:nvPr/>
        </p:nvSpPr>
        <p:spPr bwMode="auto">
          <a:xfrm>
            <a:off x="4135622" y="3718559"/>
            <a:ext cx="0" cy="64611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429" name="Line 37"/>
          <p:cNvSpPr>
            <a:spLocks noChangeShapeType="1"/>
          </p:cNvSpPr>
          <p:nvPr/>
        </p:nvSpPr>
        <p:spPr bwMode="auto">
          <a:xfrm>
            <a:off x="3399551" y="4355197"/>
            <a:ext cx="0" cy="322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430" name="Line 38"/>
          <p:cNvSpPr>
            <a:spLocks noChangeShapeType="1"/>
          </p:cNvSpPr>
          <p:nvPr/>
        </p:nvSpPr>
        <p:spPr bwMode="auto">
          <a:xfrm>
            <a:off x="7575268" y="4325034"/>
            <a:ext cx="0" cy="32226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432" name="Text Box 40"/>
          <p:cNvSpPr txBox="1">
            <a:spLocks noChangeArrowheads="1"/>
          </p:cNvSpPr>
          <p:nvPr/>
        </p:nvSpPr>
        <p:spPr bwMode="auto">
          <a:xfrm>
            <a:off x="5069469" y="3861200"/>
            <a:ext cx="1210588"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路由部分</a:t>
            </a:r>
            <a:endParaRPr kumimoji="1" lang="zh-CN" altLang="en-US" sz="2000" b="1" dirty="0">
              <a:solidFill>
                <a:srgbClr val="000099"/>
              </a:solidFill>
              <a:latin typeface="+mn-lt"/>
              <a:ea typeface="黑体" panose="02010609060101010101" pitchFamily="2" charset="-122"/>
            </a:endParaRPr>
          </a:p>
        </p:txBody>
      </p:sp>
      <p:sp>
        <p:nvSpPr>
          <p:cNvPr id="571439" name="Line 47"/>
          <p:cNvSpPr>
            <a:spLocks noChangeShapeType="1"/>
          </p:cNvSpPr>
          <p:nvPr/>
        </p:nvSpPr>
        <p:spPr bwMode="auto">
          <a:xfrm>
            <a:off x="443230" y="2164794"/>
            <a:ext cx="3929723" cy="0"/>
          </a:xfrm>
          <a:prstGeom prst="line">
            <a:avLst/>
          </a:prstGeom>
          <a:noFill/>
          <a:ln w="19050">
            <a:solidFill>
              <a:srgbClr val="0000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440" name="Text Box 48"/>
          <p:cNvSpPr txBox="1">
            <a:spLocks noChangeArrowheads="1"/>
          </p:cNvSpPr>
          <p:nvPr/>
        </p:nvSpPr>
        <p:spPr bwMode="auto">
          <a:xfrm>
            <a:off x="2020278" y="1980708"/>
            <a:ext cx="98456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anose="02010609060101010101" pitchFamily="2" charset="-122"/>
              </a:rPr>
              <a:t> 4 </a:t>
            </a:r>
            <a:r>
              <a:rPr kumimoji="1" lang="zh-CN" altLang="en-US" sz="2000" b="1" dirty="0">
                <a:solidFill>
                  <a:srgbClr val="000099"/>
                </a:solidFill>
                <a:latin typeface="+mn-lt"/>
                <a:ea typeface="黑体" panose="02010609060101010101" pitchFamily="2" charset="-122"/>
              </a:rPr>
              <a:t>字节</a:t>
            </a:r>
            <a:endParaRPr kumimoji="1" lang="zh-CN" altLang="en-US" sz="2000" b="1" dirty="0">
              <a:solidFill>
                <a:srgbClr val="000099"/>
              </a:solidFill>
              <a:latin typeface="+mn-lt"/>
              <a:ea typeface="黑体" panose="02010609060101010101" pitchFamily="2" charset="-122"/>
            </a:endParaRPr>
          </a:p>
        </p:txBody>
      </p:sp>
      <p:sp>
        <p:nvSpPr>
          <p:cNvPr id="571441" name="Text Box 49"/>
          <p:cNvSpPr txBox="1">
            <a:spLocks noChangeArrowheads="1"/>
          </p:cNvSpPr>
          <p:nvPr/>
        </p:nvSpPr>
        <p:spPr bwMode="auto">
          <a:xfrm>
            <a:off x="6195932" y="2259289"/>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子网掩码</a:t>
            </a:r>
            <a:endParaRPr kumimoji="1" lang="zh-CN" altLang="en-US" sz="2000" b="1">
              <a:solidFill>
                <a:srgbClr val="000099"/>
              </a:solidFill>
              <a:latin typeface="+mn-lt"/>
              <a:ea typeface="黑体" panose="02010609060101010101" pitchFamily="2" charset="-122"/>
            </a:endParaRPr>
          </a:p>
        </p:txBody>
      </p:sp>
      <p:sp>
        <p:nvSpPr>
          <p:cNvPr id="571442" name="Text Box 50"/>
          <p:cNvSpPr txBox="1">
            <a:spLocks noChangeArrowheads="1"/>
          </p:cNvSpPr>
          <p:nvPr/>
        </p:nvSpPr>
        <p:spPr bwMode="auto">
          <a:xfrm>
            <a:off x="5769424" y="2641876"/>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下一跳路由器地址</a:t>
            </a:r>
            <a:endParaRPr kumimoji="1" lang="zh-CN" altLang="en-US" sz="2000" b="1">
              <a:solidFill>
                <a:srgbClr val="000099"/>
              </a:solidFill>
              <a:latin typeface="+mn-lt"/>
              <a:ea typeface="黑体" panose="02010609060101010101" pitchFamily="2" charset="-122"/>
            </a:endParaRPr>
          </a:p>
        </p:txBody>
      </p:sp>
      <p:sp>
        <p:nvSpPr>
          <p:cNvPr id="571443" name="Text Box 51"/>
          <p:cNvSpPr txBox="1">
            <a:spLocks noChangeArrowheads="1"/>
          </p:cNvSpPr>
          <p:nvPr/>
        </p:nvSpPr>
        <p:spPr bwMode="auto">
          <a:xfrm>
            <a:off x="4168299" y="5477162"/>
            <a:ext cx="208441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anose="02010609060101010101" pitchFamily="2" charset="-122"/>
              </a:rPr>
              <a:t>UDP </a:t>
            </a:r>
            <a:r>
              <a:rPr kumimoji="1" lang="zh-CN" altLang="en-US" sz="2000" b="1" dirty="0">
                <a:solidFill>
                  <a:srgbClr val="000099"/>
                </a:solidFill>
                <a:latin typeface="+mn-lt"/>
                <a:ea typeface="黑体" panose="02010609060101010101" pitchFamily="2" charset="-122"/>
              </a:rPr>
              <a:t>用户数据报</a:t>
            </a:r>
            <a:endParaRPr kumimoji="1" lang="zh-CN" altLang="en-US" sz="2000" b="1" dirty="0">
              <a:solidFill>
                <a:srgbClr val="000099"/>
              </a:solidFill>
              <a:latin typeface="+mn-lt"/>
              <a:ea typeface="黑体" panose="02010609060101010101" pitchFamily="2" charset="-122"/>
            </a:endParaRPr>
          </a:p>
        </p:txBody>
      </p:sp>
      <p:sp>
        <p:nvSpPr>
          <p:cNvPr id="571444" name="Line 52"/>
          <p:cNvSpPr>
            <a:spLocks noChangeShapeType="1"/>
          </p:cNvSpPr>
          <p:nvPr/>
        </p:nvSpPr>
        <p:spPr bwMode="auto">
          <a:xfrm>
            <a:off x="2620486" y="5383946"/>
            <a:ext cx="0" cy="33337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445" name="Freeform 53"/>
          <p:cNvSpPr/>
          <p:nvPr/>
        </p:nvSpPr>
        <p:spPr bwMode="auto">
          <a:xfrm>
            <a:off x="9062786" y="2475188"/>
            <a:ext cx="624284" cy="1586067"/>
          </a:xfrm>
          <a:custGeom>
            <a:avLst/>
            <a:gdLst>
              <a:gd name="T0" fmla="*/ 46 w 363"/>
              <a:gd name="T1" fmla="*/ 0 h 1088"/>
              <a:gd name="T2" fmla="*/ 363 w 363"/>
              <a:gd name="T3" fmla="*/ 0 h 1088"/>
              <a:gd name="T4" fmla="*/ 0 w 363"/>
              <a:gd name="T5" fmla="*/ 1088 h 1088"/>
            </a:gdLst>
            <a:ahLst/>
            <a:cxnLst>
              <a:cxn ang="0">
                <a:pos x="T0" y="T1"/>
              </a:cxn>
              <a:cxn ang="0">
                <a:pos x="T2" y="T3"/>
              </a:cxn>
              <a:cxn ang="0">
                <a:pos x="T4" y="T5"/>
              </a:cxn>
            </a:cxnLst>
            <a:rect l="0" t="0" r="r" b="b"/>
            <a:pathLst>
              <a:path w="363" h="1088">
                <a:moveTo>
                  <a:pt x="46" y="0"/>
                </a:moveTo>
                <a:lnTo>
                  <a:pt x="363" y="0"/>
                </a:lnTo>
                <a:lnTo>
                  <a:pt x="0" y="1088"/>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 name="矩形 1"/>
          <p:cNvSpPr/>
          <p:nvPr/>
        </p:nvSpPr>
        <p:spPr bwMode="auto">
          <a:xfrm>
            <a:off x="3399552" y="3734434"/>
            <a:ext cx="736070" cy="617538"/>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571431" name="Text Box 39"/>
          <p:cNvSpPr txBox="1">
            <a:spLocks noChangeArrowheads="1"/>
          </p:cNvSpPr>
          <p:nvPr/>
        </p:nvSpPr>
        <p:spPr bwMode="auto">
          <a:xfrm>
            <a:off x="3440832" y="3841560"/>
            <a:ext cx="6976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首部</a:t>
            </a:r>
            <a:endParaRPr kumimoji="1" lang="zh-CN" altLang="en-US" sz="2000" b="1" dirty="0">
              <a:solidFill>
                <a:srgbClr val="000099"/>
              </a:solidFill>
              <a:latin typeface="+mn-lt"/>
              <a:ea typeface="黑体" panose="02010609060101010101" pitchFamily="2" charset="-122"/>
            </a:endParaRPr>
          </a:p>
        </p:txBody>
      </p:sp>
      <p:sp>
        <p:nvSpPr>
          <p:cNvPr id="56" name="Line 15"/>
          <p:cNvSpPr>
            <a:spLocks noChangeShapeType="1"/>
          </p:cNvSpPr>
          <p:nvPr/>
        </p:nvSpPr>
        <p:spPr bwMode="auto">
          <a:xfrm>
            <a:off x="7575268" y="5383944"/>
            <a:ext cx="0" cy="68525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433" name="Rectangle 41"/>
          <p:cNvSpPr>
            <a:spLocks noChangeArrowheads="1"/>
          </p:cNvSpPr>
          <p:nvPr/>
        </p:nvSpPr>
        <p:spPr bwMode="auto">
          <a:xfrm>
            <a:off x="420872" y="2356125"/>
            <a:ext cx="3931444" cy="401638"/>
          </a:xfrm>
          <a:prstGeom prst="rect">
            <a:avLst/>
          </a:prstGeom>
          <a:solidFill>
            <a:srgbClr val="CCECFF"/>
          </a:solidFill>
          <a:ln w="9525">
            <a:solidFill>
              <a:schemeClr val="tx1"/>
            </a:solidFill>
            <a:miter lim="800000"/>
          </a:ln>
          <a:effectLst>
            <a:outerShdw dist="1796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71434" name="Line 42"/>
          <p:cNvSpPr>
            <a:spLocks noChangeShapeType="1"/>
          </p:cNvSpPr>
          <p:nvPr/>
        </p:nvSpPr>
        <p:spPr bwMode="auto">
          <a:xfrm rot="-5400000">
            <a:off x="1199673" y="2559325"/>
            <a:ext cx="406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435" name="Line 43"/>
          <p:cNvSpPr>
            <a:spLocks noChangeShapeType="1"/>
          </p:cNvSpPr>
          <p:nvPr/>
        </p:nvSpPr>
        <p:spPr bwMode="auto">
          <a:xfrm rot="-5400000">
            <a:off x="2182600" y="2560119"/>
            <a:ext cx="4079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1436" name="Text Box 44"/>
          <p:cNvSpPr txBox="1">
            <a:spLocks noChangeArrowheads="1"/>
          </p:cNvSpPr>
          <p:nvPr/>
        </p:nvSpPr>
        <p:spPr bwMode="auto">
          <a:xfrm>
            <a:off x="2890493" y="2380818"/>
            <a:ext cx="9140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必为 </a:t>
            </a:r>
            <a:r>
              <a:rPr kumimoji="1" lang="en-US" altLang="zh-CN" sz="2000" b="1" dirty="0">
                <a:solidFill>
                  <a:srgbClr val="000099"/>
                </a:solidFill>
                <a:latin typeface="+mn-lt"/>
                <a:ea typeface="黑体" panose="02010609060101010101" pitchFamily="2" charset="-122"/>
              </a:rPr>
              <a:t>0</a:t>
            </a:r>
            <a:endParaRPr kumimoji="1" lang="en-US" altLang="zh-CN" sz="2000" b="1" dirty="0">
              <a:solidFill>
                <a:srgbClr val="000099"/>
              </a:solidFill>
              <a:latin typeface="+mn-lt"/>
              <a:ea typeface="黑体" panose="02010609060101010101" pitchFamily="2" charset="-122"/>
            </a:endParaRPr>
          </a:p>
        </p:txBody>
      </p:sp>
      <p:sp>
        <p:nvSpPr>
          <p:cNvPr id="571437" name="Text Box 45"/>
          <p:cNvSpPr txBox="1">
            <a:spLocks noChangeArrowheads="1"/>
          </p:cNvSpPr>
          <p:nvPr/>
        </p:nvSpPr>
        <p:spPr bwMode="auto">
          <a:xfrm>
            <a:off x="1538737" y="238081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版本</a:t>
            </a:r>
            <a:endParaRPr kumimoji="1" lang="zh-CN" altLang="en-US" sz="2000" b="1" dirty="0">
              <a:solidFill>
                <a:srgbClr val="000099"/>
              </a:solidFill>
              <a:latin typeface="+mn-lt"/>
              <a:ea typeface="黑体" panose="02010609060101010101" pitchFamily="2" charset="-122"/>
            </a:endParaRPr>
          </a:p>
        </p:txBody>
      </p:sp>
      <p:sp>
        <p:nvSpPr>
          <p:cNvPr id="571438" name="Text Box 46"/>
          <p:cNvSpPr txBox="1">
            <a:spLocks noChangeArrowheads="1"/>
          </p:cNvSpPr>
          <p:nvPr/>
        </p:nvSpPr>
        <p:spPr bwMode="auto">
          <a:xfrm>
            <a:off x="537818" y="238081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命令</a:t>
            </a:r>
            <a:endParaRPr kumimoji="1" lang="zh-CN" altLang="en-US" sz="2000" b="1" dirty="0">
              <a:solidFill>
                <a:srgbClr val="000099"/>
              </a:solidFill>
              <a:latin typeface="+mn-lt"/>
              <a:ea typeface="黑体" panose="02010609060101010101" pitchFamily="2" charset="-122"/>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391911" y="-171400"/>
            <a:ext cx="7482627" cy="1134611"/>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en-US" altLang="zh-CN" dirty="0"/>
              <a:t>RIP2 </a:t>
            </a:r>
            <a:r>
              <a:rPr lang="zh-CN" altLang="en-US" dirty="0"/>
              <a:t>报文</a:t>
            </a:r>
            <a:endParaRPr lang="zh-CN" altLang="en-US" dirty="0"/>
          </a:p>
        </p:txBody>
      </p:sp>
      <p:sp>
        <p:nvSpPr>
          <p:cNvPr id="572419" name="Rectangle 3"/>
          <p:cNvSpPr>
            <a:spLocks noGrp="1" noChangeArrowheads="1"/>
          </p:cNvSpPr>
          <p:nvPr>
            <p:ph idx="1"/>
          </p:nvPr>
        </p:nvSpPr>
        <p:spPr>
          <a:xfrm>
            <a:off x="848544" y="1159123"/>
            <a:ext cx="8850188" cy="4934173"/>
          </a:xfrm>
          <a:noFill/>
        </p:spPr>
        <p:txBody>
          <a:bodyPr/>
          <a:lstStyle/>
          <a:p>
            <a:pPr>
              <a:lnSpc>
                <a:spcPct val="90000"/>
              </a:lnSpc>
            </a:pPr>
            <a:r>
              <a:rPr lang="en-US" altLang="zh-CN" dirty="0"/>
              <a:t>RIP2 </a:t>
            </a:r>
            <a:r>
              <a:rPr lang="zh-CN" altLang="en-US" dirty="0"/>
              <a:t>报文由首部和路由部分组成。</a:t>
            </a:r>
            <a:endParaRPr lang="en-US" altLang="zh-CN" dirty="0"/>
          </a:p>
          <a:p>
            <a:pPr lvl="1">
              <a:lnSpc>
                <a:spcPct val="90000"/>
              </a:lnSpc>
            </a:pPr>
            <a:r>
              <a:rPr lang="zh-CN" altLang="en-US" dirty="0"/>
              <a:t>首部占</a:t>
            </a:r>
            <a:r>
              <a:rPr lang="en-US" altLang="zh-CN" dirty="0"/>
              <a:t>4</a:t>
            </a:r>
            <a:r>
              <a:rPr lang="zh-CN" altLang="en-US" dirty="0"/>
              <a:t>个字节，命令字段指出报文的意义（</a:t>
            </a:r>
            <a:r>
              <a:rPr lang="en-US" altLang="zh-CN" dirty="0"/>
              <a:t>1</a:t>
            </a:r>
            <a:r>
              <a:rPr lang="zh-CN" altLang="en-US" dirty="0"/>
              <a:t>表示请求路由信息，</a:t>
            </a:r>
            <a:r>
              <a:rPr lang="en-US" altLang="zh-CN" dirty="0"/>
              <a:t>2</a:t>
            </a:r>
            <a:r>
              <a:rPr lang="zh-CN" altLang="en-US" dirty="0"/>
              <a:t>表示对请求路由信息的响应或未被请求而发出的路由更新报文）。</a:t>
            </a:r>
            <a:endParaRPr lang="en-US" altLang="zh-CN" dirty="0"/>
          </a:p>
          <a:p>
            <a:pPr>
              <a:lnSpc>
                <a:spcPct val="90000"/>
              </a:lnSpc>
            </a:pPr>
            <a:r>
              <a:rPr lang="en-US" altLang="zh-CN" dirty="0"/>
              <a:t>RIP2 </a:t>
            </a:r>
            <a:r>
              <a:rPr lang="zh-CN" altLang="en-US" dirty="0"/>
              <a:t>报文中的路由部分由若干个路由信息组成。每个路由信息需要用 </a:t>
            </a:r>
            <a:r>
              <a:rPr lang="en-US" altLang="zh-CN" dirty="0"/>
              <a:t>20 </a:t>
            </a:r>
            <a:r>
              <a:rPr lang="zh-CN" altLang="en-US" dirty="0"/>
              <a:t>个字节。地址族标识符（又称为</a:t>
            </a:r>
            <a:r>
              <a:rPr lang="zh-CN" altLang="en-US" dirty="0">
                <a:solidFill>
                  <a:srgbClr val="FF0000"/>
                </a:solidFill>
              </a:rPr>
              <a:t>地址类别</a:t>
            </a:r>
            <a:r>
              <a:rPr lang="zh-CN" altLang="en-US" dirty="0"/>
              <a:t>）字段用来标志所使用的地址协议</a:t>
            </a:r>
            <a:r>
              <a:rPr lang="en-US" altLang="zh-CN" dirty="0"/>
              <a:t>(IP</a:t>
            </a:r>
            <a:r>
              <a:rPr lang="zh-CN" altLang="en-US" dirty="0"/>
              <a:t>地址为</a:t>
            </a:r>
            <a:r>
              <a:rPr lang="en-US" altLang="zh-CN" dirty="0"/>
              <a:t>2)</a:t>
            </a:r>
            <a:r>
              <a:rPr lang="zh-CN" altLang="en-US" dirty="0"/>
              <a:t>。</a:t>
            </a:r>
            <a:endParaRPr lang="zh-CN" altLang="en-US" dirty="0"/>
          </a:p>
          <a:p>
            <a:pPr>
              <a:lnSpc>
                <a:spcPct val="90000"/>
              </a:lnSpc>
            </a:pPr>
            <a:r>
              <a:rPr lang="zh-CN" altLang="en-US" dirty="0"/>
              <a:t>路由标记填入自治系统的号码，这是考虑使 </a:t>
            </a:r>
            <a:r>
              <a:rPr lang="en-US" altLang="zh-CN" dirty="0"/>
              <a:t>RIP </a:t>
            </a:r>
            <a:r>
              <a:rPr lang="zh-CN" altLang="en-US" dirty="0"/>
              <a:t>有可能收到本自治系统以外的路由选择信息。</a:t>
            </a:r>
            <a:endParaRPr lang="en-US" altLang="zh-CN" dirty="0"/>
          </a:p>
          <a:p>
            <a:pPr>
              <a:lnSpc>
                <a:spcPct val="90000"/>
              </a:lnSpc>
            </a:pPr>
            <a:r>
              <a:rPr lang="zh-CN" altLang="en-US" dirty="0"/>
              <a:t>再后面指出某个网络地址、该网络的子网掩码、下一跳路由器地址以及到此网络的距离。 </a:t>
            </a:r>
            <a:endParaRPr lang="en-US" altLang="zh-CN"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241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2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9"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391911" y="-171400"/>
            <a:ext cx="7482627" cy="1134611"/>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en-US" altLang="zh-CN" dirty="0">
                <a:latin typeface="Times New Roman" panose="02020603050405020304" pitchFamily="18" charset="0"/>
                <a:cs typeface="Times New Roman" panose="02020603050405020304" pitchFamily="18" charset="0"/>
              </a:rPr>
              <a:t>RIP2 </a:t>
            </a:r>
            <a:r>
              <a:rPr lang="zh-CN" altLang="en-US" dirty="0">
                <a:latin typeface="Times New Roman" panose="02020603050405020304" pitchFamily="18" charset="0"/>
                <a:cs typeface="Times New Roman" panose="02020603050405020304" pitchFamily="18" charset="0"/>
              </a:rPr>
              <a:t>报文</a:t>
            </a:r>
            <a:endParaRPr lang="zh-CN" altLang="en-US" dirty="0">
              <a:latin typeface="Times New Roman" panose="02020603050405020304" pitchFamily="18" charset="0"/>
              <a:cs typeface="Times New Roman" panose="02020603050405020304" pitchFamily="18" charset="0"/>
            </a:endParaRPr>
          </a:p>
        </p:txBody>
      </p:sp>
      <p:sp>
        <p:nvSpPr>
          <p:cNvPr id="572419" name="Rectangle 3"/>
          <p:cNvSpPr>
            <a:spLocks noGrp="1" noChangeArrowheads="1"/>
          </p:cNvSpPr>
          <p:nvPr>
            <p:ph idx="1"/>
          </p:nvPr>
        </p:nvSpPr>
        <p:spPr>
          <a:xfrm>
            <a:off x="391795" y="1896110"/>
            <a:ext cx="8986520" cy="3333115"/>
          </a:xfrm>
          <a:noFill/>
        </p:spPr>
        <p:txBody>
          <a:bodyPr/>
          <a:lstStyle/>
          <a:p>
            <a:r>
              <a:rPr lang="zh-CN" altLang="zh-CN" dirty="0">
                <a:latin typeface="Times New Roman" panose="02020603050405020304" pitchFamily="18" charset="0"/>
                <a:cs typeface="Times New Roman" panose="02020603050405020304" pitchFamily="18" charset="0"/>
              </a:rPr>
              <a:t>一个</a:t>
            </a:r>
            <a:r>
              <a:rPr lang="en-US" altLang="zh-CN" dirty="0">
                <a:latin typeface="Times New Roman" panose="02020603050405020304" pitchFamily="18" charset="0"/>
                <a:cs typeface="Times New Roman" panose="02020603050405020304" pitchFamily="18" charset="0"/>
              </a:rPr>
              <a:t> RIP </a:t>
            </a:r>
            <a:r>
              <a:rPr lang="zh-CN" altLang="zh-CN" dirty="0">
                <a:latin typeface="Times New Roman" panose="02020603050405020304" pitchFamily="18" charset="0"/>
                <a:cs typeface="Times New Roman" panose="02020603050405020304" pitchFamily="18" charset="0"/>
              </a:rPr>
              <a:t>报文最多可包括</a:t>
            </a:r>
            <a:r>
              <a:rPr lang="en-US" altLang="zh-CN" dirty="0">
                <a:latin typeface="Times New Roman" panose="02020603050405020304" pitchFamily="18" charset="0"/>
                <a:cs typeface="Times New Roman" panose="02020603050405020304" pitchFamily="18" charset="0"/>
              </a:rPr>
              <a:t> 25 </a:t>
            </a:r>
            <a:r>
              <a:rPr lang="zh-CN" altLang="zh-CN" dirty="0">
                <a:latin typeface="Times New Roman" panose="02020603050405020304" pitchFamily="18" charset="0"/>
                <a:cs typeface="Times New Roman" panose="02020603050405020304" pitchFamily="18" charset="0"/>
              </a:rPr>
              <a:t>个路由，（补充一下，IP报文中数据的最大长度为512字节，减去UDP首部的8字节以及RIP报文首部的4字节，剩下500字节，500/20=25）因而</a:t>
            </a:r>
            <a:r>
              <a:rPr lang="en-US" altLang="zh-CN" dirty="0">
                <a:latin typeface="Times New Roman" panose="02020603050405020304" pitchFamily="18" charset="0"/>
                <a:cs typeface="Times New Roman" panose="02020603050405020304" pitchFamily="18" charset="0"/>
              </a:rPr>
              <a:t> RIP </a:t>
            </a:r>
            <a:r>
              <a:rPr lang="zh-CN" altLang="zh-CN" dirty="0">
                <a:latin typeface="Times New Roman" panose="02020603050405020304" pitchFamily="18" charset="0"/>
                <a:cs typeface="Times New Roman" panose="02020603050405020304" pitchFamily="18" charset="0"/>
              </a:rPr>
              <a:t>报文的最大长度是</a:t>
            </a:r>
            <a:r>
              <a:rPr lang="en-US" altLang="zh-CN" dirty="0">
                <a:latin typeface="Times New Roman" panose="02020603050405020304" pitchFamily="18" charset="0"/>
                <a:cs typeface="Times New Roman" panose="02020603050405020304" pitchFamily="18" charset="0"/>
              </a:rPr>
              <a:t> 4  </a:t>
            </a:r>
            <a:r>
              <a:rPr lang="en-US" altLang="zh-CN" dirty="0">
                <a:latin typeface="Times New Roman" panose="02020603050405020304" pitchFamily="18" charset="0"/>
                <a:cs typeface="Times New Roman" panose="02020603050405020304" pitchFamily="18" charset="0"/>
                <a:sym typeface="Symbol" panose="05050102010706020507"/>
              </a:rPr>
              <a:t></a:t>
            </a:r>
            <a:r>
              <a:rPr lang="en-US" altLang="zh-CN" dirty="0">
                <a:latin typeface="Times New Roman" panose="02020603050405020304" pitchFamily="18" charset="0"/>
                <a:cs typeface="Times New Roman" panose="02020603050405020304" pitchFamily="18" charset="0"/>
              </a:rPr>
              <a:t> 20 </a:t>
            </a:r>
            <a:r>
              <a:rPr lang="en-US" altLang="zh-CN" dirty="0">
                <a:latin typeface="Times New Roman" panose="02020603050405020304" pitchFamily="18" charset="0"/>
                <a:cs typeface="Times New Roman" panose="02020603050405020304" pitchFamily="18" charset="0"/>
                <a:sym typeface="Symbol" panose="05050102010706020507"/>
              </a:rPr>
              <a:t></a:t>
            </a:r>
            <a:r>
              <a:rPr lang="en-US" altLang="zh-CN" dirty="0">
                <a:latin typeface="Times New Roman" panose="02020603050405020304" pitchFamily="18" charset="0"/>
                <a:cs typeface="Times New Roman" panose="02020603050405020304" pitchFamily="18" charset="0"/>
              </a:rPr>
              <a:t> 25 </a:t>
            </a:r>
            <a:r>
              <a:rPr lang="en-US" altLang="zh-CN" dirty="0">
                <a:latin typeface="Times New Roman" panose="02020603050405020304" pitchFamily="18" charset="0"/>
                <a:cs typeface="Times New Roman" panose="02020603050405020304" pitchFamily="18" charset="0"/>
                <a:sym typeface="Symbol" panose="05050102010706020507"/>
              </a:rPr>
              <a:t></a:t>
            </a:r>
            <a:r>
              <a:rPr lang="en-US" altLang="zh-CN" dirty="0">
                <a:latin typeface="Times New Roman" panose="02020603050405020304" pitchFamily="18" charset="0"/>
                <a:cs typeface="Times New Roman" panose="02020603050405020304" pitchFamily="18" charset="0"/>
              </a:rPr>
              <a:t> 504 </a:t>
            </a:r>
            <a:r>
              <a:rPr lang="zh-CN" altLang="zh-CN" dirty="0">
                <a:latin typeface="Times New Roman" panose="02020603050405020304" pitchFamily="18" charset="0"/>
                <a:cs typeface="Times New Roman" panose="02020603050405020304" pitchFamily="18" charset="0"/>
              </a:rPr>
              <a:t>字节。如超过，必须再用一个</a:t>
            </a:r>
            <a:r>
              <a:rPr lang="en-US" altLang="zh-CN" dirty="0">
                <a:latin typeface="Times New Roman" panose="02020603050405020304" pitchFamily="18" charset="0"/>
                <a:cs typeface="Times New Roman" panose="02020603050405020304" pitchFamily="18" charset="0"/>
              </a:rPr>
              <a:t> RIP </a:t>
            </a:r>
            <a:r>
              <a:rPr lang="zh-CN" altLang="zh-CN" dirty="0">
                <a:latin typeface="Times New Roman" panose="02020603050405020304" pitchFamily="18" charset="0"/>
                <a:cs typeface="Times New Roman" panose="02020603050405020304" pitchFamily="18" charset="0"/>
              </a:rPr>
              <a:t>报文来传送。</a:t>
            </a:r>
            <a:endParaRPr lang="en-US" altLang="zh-CN" dirty="0">
              <a:latin typeface="Times New Roman" panose="020206030504050203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RIP2 </a:t>
            </a:r>
            <a:r>
              <a:rPr lang="zh-CN" altLang="zh-CN" dirty="0">
                <a:solidFill>
                  <a:srgbClr val="FF0000"/>
                </a:solidFill>
                <a:latin typeface="Times New Roman" panose="02020603050405020304" pitchFamily="18" charset="0"/>
                <a:cs typeface="Times New Roman" panose="02020603050405020304" pitchFamily="18" charset="0"/>
              </a:rPr>
              <a:t>具有简单的鉴别功能。</a:t>
            </a:r>
            <a:endParaRPr lang="en-US" altLang="zh-CN" dirty="0">
              <a:solidFill>
                <a:srgbClr val="FF0000"/>
              </a:solidFill>
              <a:latin typeface="Times New Roman" panose="02020603050405020304" pitchFamily="18" charset="0"/>
              <a:cs typeface="Times New Roman" panose="02020603050405020304" pitchFamily="18" charset="0"/>
            </a:endParaRPr>
          </a:p>
          <a:p>
            <a:pPr lvl="1"/>
            <a:r>
              <a:rPr lang="zh-CN" altLang="zh-CN" dirty="0">
                <a:latin typeface="Times New Roman" panose="02020603050405020304" pitchFamily="18" charset="0"/>
                <a:cs typeface="Times New Roman" panose="02020603050405020304" pitchFamily="18" charset="0"/>
              </a:rPr>
              <a:t>若使用鉴别功能，则将原来写入第一个路由信息（</a:t>
            </a:r>
            <a:r>
              <a:rPr lang="en-US" altLang="zh-CN" dirty="0">
                <a:latin typeface="Times New Roman" panose="02020603050405020304" pitchFamily="18" charset="0"/>
                <a:cs typeface="Times New Roman" panose="02020603050405020304" pitchFamily="18" charset="0"/>
              </a:rPr>
              <a:t>20 </a:t>
            </a:r>
            <a:r>
              <a:rPr lang="zh-CN" altLang="en-US" dirty="0">
                <a:latin typeface="Times New Roman" panose="02020603050405020304" pitchFamily="18" charset="0"/>
                <a:cs typeface="Times New Roman" panose="02020603050405020304" pitchFamily="18" charset="0"/>
              </a:rPr>
              <a:t>个</a:t>
            </a:r>
            <a:r>
              <a:rPr lang="zh-CN" altLang="zh-CN" dirty="0">
                <a:latin typeface="Times New Roman" panose="02020603050405020304" pitchFamily="18" charset="0"/>
                <a:cs typeface="Times New Roman" panose="02020603050405020304" pitchFamily="18" charset="0"/>
              </a:rPr>
              <a:t>字节）的位置用作鉴别。</a:t>
            </a:r>
            <a:r>
              <a:rPr lang="zh-CN" altLang="en-US" dirty="0">
                <a:latin typeface="Times New Roman" panose="02020603050405020304" pitchFamily="18" charset="0"/>
                <a:cs typeface="Times New Roman" panose="02020603050405020304" pitchFamily="18" charset="0"/>
              </a:rPr>
              <a:t>此时地址族标识符置为全</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，而路由标记写入鉴别类型，余下</a:t>
            </a:r>
            <a:r>
              <a:rPr lang="en-US" altLang="zh-CN" dirty="0">
                <a:latin typeface="Times New Roman" panose="02020603050405020304" pitchFamily="18" charset="0"/>
                <a:cs typeface="Times New Roman" panose="02020603050405020304" pitchFamily="18" charset="0"/>
              </a:rPr>
              <a:t>16</a:t>
            </a:r>
            <a:r>
              <a:rPr lang="zh-CN" altLang="en-US" dirty="0">
                <a:latin typeface="Times New Roman" panose="02020603050405020304" pitchFamily="18" charset="0"/>
                <a:cs typeface="Times New Roman" panose="02020603050405020304" pitchFamily="18" charset="0"/>
              </a:rPr>
              <a:t>字节为鉴别数据。</a:t>
            </a:r>
            <a:endParaRPr lang="en-US" altLang="zh-CN" dirty="0">
              <a:latin typeface="Times New Roman" panose="02020603050405020304" pitchFamily="18" charset="0"/>
              <a:cs typeface="Times New Roman" panose="02020603050405020304" pitchFamily="18" charset="0"/>
            </a:endParaRPr>
          </a:p>
          <a:p>
            <a:pPr lvl="1"/>
            <a:r>
              <a:rPr lang="zh-CN" altLang="zh-CN" dirty="0">
                <a:latin typeface="Times New Roman" panose="02020603050405020304" pitchFamily="18" charset="0"/>
                <a:cs typeface="Times New Roman" panose="02020603050405020304" pitchFamily="18" charset="0"/>
              </a:rPr>
              <a:t>在鉴别数据之后才写入路由信息，但这时最多只能再放入</a:t>
            </a:r>
            <a:r>
              <a:rPr lang="en-US" altLang="zh-CN" dirty="0">
                <a:latin typeface="Times New Roman" panose="02020603050405020304" pitchFamily="18" charset="0"/>
                <a:cs typeface="Times New Roman" panose="02020603050405020304" pitchFamily="18" charset="0"/>
              </a:rPr>
              <a:t> 24 </a:t>
            </a:r>
            <a:r>
              <a:rPr lang="zh-CN" altLang="zh-CN" dirty="0">
                <a:latin typeface="Times New Roman" panose="02020603050405020304" pitchFamily="18" charset="0"/>
                <a:cs typeface="Times New Roman" panose="02020603050405020304" pitchFamily="18" charset="0"/>
              </a:rPr>
              <a:t>个路由信息。</a:t>
            </a:r>
            <a:endParaRPr lang="zh-CN"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zh-CN" sz="3600" dirty="0"/>
              <a:t>好消息传播得快，坏消息</a:t>
            </a:r>
            <a:br>
              <a:rPr lang="en-US" altLang="zh-CN" sz="3600" dirty="0"/>
            </a:br>
            <a:r>
              <a:rPr lang="zh-CN" altLang="zh-CN" sz="3600" dirty="0"/>
              <a:t>传播得慢</a:t>
            </a:r>
            <a:endParaRPr lang="zh-CN" altLang="en-US" sz="3600" dirty="0"/>
          </a:p>
        </p:txBody>
      </p:sp>
      <p:sp>
        <p:nvSpPr>
          <p:cNvPr id="3" name="内容占位符 2"/>
          <p:cNvSpPr>
            <a:spLocks noGrp="1"/>
          </p:cNvSpPr>
          <p:nvPr>
            <p:ph idx="1"/>
          </p:nvPr>
        </p:nvSpPr>
        <p:spPr/>
        <p:txBody>
          <a:bodyPr/>
          <a:lstStyle/>
          <a:p>
            <a:r>
              <a:rPr lang="en-US" altLang="zh-CN" dirty="0">
                <a:solidFill>
                  <a:srgbClr val="FF0000"/>
                </a:solidFill>
              </a:rPr>
              <a:t>RIP </a:t>
            </a:r>
            <a:r>
              <a:rPr lang="zh-CN" altLang="zh-CN" dirty="0">
                <a:solidFill>
                  <a:srgbClr val="FF0000"/>
                </a:solidFill>
              </a:rPr>
              <a:t>协议特点：</a:t>
            </a:r>
            <a:r>
              <a:rPr lang="zh-CN" altLang="zh-CN" dirty="0"/>
              <a:t>好消息传播得快，坏消息传播得慢。</a:t>
            </a:r>
            <a:endParaRPr lang="en-US" altLang="zh-CN" dirty="0"/>
          </a:p>
          <a:p>
            <a:r>
              <a:rPr lang="en-US" altLang="zh-CN" dirty="0">
                <a:solidFill>
                  <a:srgbClr val="FF0000"/>
                </a:solidFill>
              </a:rPr>
              <a:t>RIP </a:t>
            </a:r>
            <a:r>
              <a:rPr lang="zh-CN" altLang="zh-CN" dirty="0">
                <a:solidFill>
                  <a:srgbClr val="FF0000"/>
                </a:solidFill>
              </a:rPr>
              <a:t>存在的一个问题</a:t>
            </a:r>
            <a:r>
              <a:rPr lang="zh-CN" altLang="en-US" dirty="0">
                <a:solidFill>
                  <a:srgbClr val="FF0000"/>
                </a:solidFill>
              </a:rPr>
              <a:t>：</a:t>
            </a:r>
            <a:r>
              <a:rPr lang="zh-CN" altLang="zh-CN" dirty="0"/>
              <a:t>当网络出现故障时，要经过比较长的时间</a:t>
            </a:r>
            <a:r>
              <a:rPr lang="en-US" altLang="zh-CN" dirty="0"/>
              <a:t> (</a:t>
            </a:r>
            <a:r>
              <a:rPr lang="zh-CN" altLang="zh-CN" dirty="0"/>
              <a:t>例如数分钟</a:t>
            </a:r>
            <a:r>
              <a:rPr lang="en-US" altLang="zh-CN" dirty="0"/>
              <a:t>) </a:t>
            </a:r>
            <a:r>
              <a:rPr lang="zh-CN" altLang="zh-CN" dirty="0"/>
              <a:t>才能将此信息传送到所有的路由器。</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Line 2"/>
          <p:cNvSpPr>
            <a:spLocks noChangeShapeType="1"/>
          </p:cNvSpPr>
          <p:nvPr/>
        </p:nvSpPr>
        <p:spPr bwMode="auto">
          <a:xfrm>
            <a:off x="2000415" y="2514798"/>
            <a:ext cx="7011591" cy="0"/>
          </a:xfrm>
          <a:prstGeom prst="line">
            <a:avLst/>
          </a:prstGeom>
          <a:noFill/>
          <a:ln w="2857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pic>
        <p:nvPicPr>
          <p:cNvPr id="574467" name="Picture 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28851" y="2359224"/>
            <a:ext cx="78938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4468" name="Text Box 4"/>
          <p:cNvSpPr txBox="1">
            <a:spLocks noChangeArrowheads="1"/>
          </p:cNvSpPr>
          <p:nvPr/>
        </p:nvSpPr>
        <p:spPr bwMode="auto">
          <a:xfrm>
            <a:off x="7159790" y="260846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r>
              <a:rPr kumimoji="1" lang="en-US" altLang="zh-CN" sz="2000" b="1" baseline="-25000">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sp>
        <p:nvSpPr>
          <p:cNvPr id="574469" name="Text Box 5"/>
          <p:cNvSpPr txBox="1">
            <a:spLocks noChangeArrowheads="1"/>
          </p:cNvSpPr>
          <p:nvPr/>
        </p:nvSpPr>
        <p:spPr bwMode="auto">
          <a:xfrm>
            <a:off x="3262742" y="260846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r>
              <a:rPr kumimoji="1" lang="en-US" altLang="zh-CN" sz="2000" b="1" baseline="-25000">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pic>
        <p:nvPicPr>
          <p:cNvPr id="574470" name="Picture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24179" y="2359224"/>
            <a:ext cx="79110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4471" name="Group 7"/>
          <p:cNvGrpSpPr/>
          <p:nvPr/>
        </p:nvGrpSpPr>
        <p:grpSpPr bwMode="auto">
          <a:xfrm>
            <a:off x="984018" y="2082999"/>
            <a:ext cx="1277805" cy="858837"/>
            <a:chOff x="4830" y="1752"/>
            <a:chExt cx="667" cy="477"/>
          </a:xfrm>
        </p:grpSpPr>
        <p:grpSp>
          <p:nvGrpSpPr>
            <p:cNvPr id="574472" name="Group 8"/>
            <p:cNvGrpSpPr/>
            <p:nvPr/>
          </p:nvGrpSpPr>
          <p:grpSpPr bwMode="auto">
            <a:xfrm>
              <a:off x="4830" y="1752"/>
              <a:ext cx="667" cy="477"/>
              <a:chOff x="2949" y="196"/>
              <a:chExt cx="941" cy="598"/>
            </a:xfrm>
          </p:grpSpPr>
          <p:sp>
            <p:nvSpPr>
              <p:cNvPr id="574473" name="Oval 9"/>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474"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475"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476"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477" name="Oval 13"/>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478"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479" name="Oval 15"/>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480"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481" name="Freeform 1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4482" name="Freeform 1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4483" name="Freeform 1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4484"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grpSp>
      <p:grpSp>
        <p:nvGrpSpPr>
          <p:cNvPr id="574485" name="Group 21"/>
          <p:cNvGrpSpPr/>
          <p:nvPr/>
        </p:nvGrpSpPr>
        <p:grpSpPr bwMode="auto">
          <a:xfrm>
            <a:off x="8571739" y="2082999"/>
            <a:ext cx="1277805" cy="858837"/>
            <a:chOff x="4830" y="1752"/>
            <a:chExt cx="667" cy="477"/>
          </a:xfrm>
        </p:grpSpPr>
        <p:grpSp>
          <p:nvGrpSpPr>
            <p:cNvPr id="574486" name="Group 22"/>
            <p:cNvGrpSpPr/>
            <p:nvPr/>
          </p:nvGrpSpPr>
          <p:grpSpPr bwMode="auto">
            <a:xfrm>
              <a:off x="4830" y="1752"/>
              <a:ext cx="667" cy="477"/>
              <a:chOff x="2949" y="196"/>
              <a:chExt cx="941" cy="598"/>
            </a:xfrm>
          </p:grpSpPr>
          <p:sp>
            <p:nvSpPr>
              <p:cNvPr id="574487" name="Oval 23"/>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488"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489"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490"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491" name="Oval 27"/>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492"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493" name="Oval 29"/>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494"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495" name="Freeform 3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4496" name="Freeform 32"/>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4497" name="Freeform 33"/>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4498"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3</a:t>
              </a:r>
              <a:endParaRPr kumimoji="1" lang="en-US" altLang="zh-CN" sz="2000" b="1">
                <a:solidFill>
                  <a:srgbClr val="0000CC"/>
                </a:solidFill>
                <a:latin typeface="+mn-lt"/>
                <a:ea typeface="黑体" panose="02010609060101010101" pitchFamily="2" charset="-122"/>
              </a:endParaRPr>
            </a:p>
          </p:txBody>
        </p:sp>
      </p:grpSp>
      <p:grpSp>
        <p:nvGrpSpPr>
          <p:cNvPr id="574499" name="Group 35"/>
          <p:cNvGrpSpPr/>
          <p:nvPr/>
        </p:nvGrpSpPr>
        <p:grpSpPr bwMode="auto">
          <a:xfrm>
            <a:off x="4746922" y="2082999"/>
            <a:ext cx="1277805" cy="858837"/>
            <a:chOff x="4830" y="1752"/>
            <a:chExt cx="667" cy="477"/>
          </a:xfrm>
        </p:grpSpPr>
        <p:grpSp>
          <p:nvGrpSpPr>
            <p:cNvPr id="574500" name="Group 36"/>
            <p:cNvGrpSpPr/>
            <p:nvPr/>
          </p:nvGrpSpPr>
          <p:grpSpPr bwMode="auto">
            <a:xfrm>
              <a:off x="4830" y="1752"/>
              <a:ext cx="667" cy="477"/>
              <a:chOff x="2949" y="196"/>
              <a:chExt cx="941" cy="598"/>
            </a:xfrm>
          </p:grpSpPr>
          <p:sp>
            <p:nvSpPr>
              <p:cNvPr id="574501" name="Oval 37"/>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502"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503"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504"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505" name="Oval 41"/>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506"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507" name="Oval 43"/>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508"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509" name="Freeform 4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4510" name="Freeform 4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4511" name="Freeform 4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4512"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grpSp>
      <p:sp>
        <p:nvSpPr>
          <p:cNvPr id="574513" name="Text Box 49"/>
          <p:cNvSpPr txBox="1">
            <a:spLocks noChangeArrowheads="1"/>
          </p:cNvSpPr>
          <p:nvPr/>
        </p:nvSpPr>
        <p:spPr bwMode="auto">
          <a:xfrm>
            <a:off x="481839" y="1755974"/>
            <a:ext cx="44114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FF0000"/>
                </a:solidFill>
                <a:latin typeface="+mn-lt"/>
                <a:ea typeface="黑体" panose="02010609060101010101" pitchFamily="2" charset="-122"/>
              </a:rPr>
              <a:t>正</a:t>
            </a:r>
            <a:endParaRPr kumimoji="1" lang="zh-CN" altLang="en-US" sz="2000" b="1" dirty="0">
              <a:solidFill>
                <a:srgbClr val="FF0000"/>
              </a:solidFill>
              <a:latin typeface="+mn-lt"/>
              <a:ea typeface="黑体" panose="02010609060101010101" pitchFamily="2" charset="-122"/>
            </a:endParaRPr>
          </a:p>
          <a:p>
            <a:r>
              <a:rPr kumimoji="1" lang="zh-CN" altLang="en-US" sz="2000" b="1" dirty="0">
                <a:solidFill>
                  <a:srgbClr val="FF0000"/>
                </a:solidFill>
                <a:latin typeface="+mn-lt"/>
                <a:ea typeface="黑体" panose="02010609060101010101" pitchFamily="2" charset="-122"/>
              </a:rPr>
              <a:t>常</a:t>
            </a:r>
            <a:endParaRPr kumimoji="1" lang="zh-CN" altLang="en-US" sz="2000" b="1" dirty="0">
              <a:solidFill>
                <a:srgbClr val="FF0000"/>
              </a:solidFill>
              <a:latin typeface="+mn-lt"/>
              <a:ea typeface="黑体" panose="02010609060101010101" pitchFamily="2" charset="-122"/>
            </a:endParaRPr>
          </a:p>
          <a:p>
            <a:r>
              <a:rPr kumimoji="1" lang="zh-CN" altLang="en-US" sz="2000" b="1" dirty="0">
                <a:solidFill>
                  <a:srgbClr val="FF0000"/>
                </a:solidFill>
                <a:latin typeface="+mn-lt"/>
                <a:ea typeface="黑体" panose="02010609060101010101" pitchFamily="2" charset="-122"/>
              </a:rPr>
              <a:t>情</a:t>
            </a:r>
            <a:endParaRPr kumimoji="1" lang="zh-CN" altLang="en-US" sz="2000" b="1" dirty="0">
              <a:solidFill>
                <a:srgbClr val="FF0000"/>
              </a:solidFill>
              <a:latin typeface="+mn-lt"/>
              <a:ea typeface="黑体" panose="02010609060101010101" pitchFamily="2" charset="-122"/>
            </a:endParaRPr>
          </a:p>
          <a:p>
            <a:r>
              <a:rPr kumimoji="1" lang="zh-CN" altLang="en-US" sz="2000" b="1" dirty="0">
                <a:solidFill>
                  <a:srgbClr val="FF0000"/>
                </a:solidFill>
                <a:latin typeface="+mn-lt"/>
                <a:ea typeface="黑体" panose="02010609060101010101" pitchFamily="2" charset="-122"/>
              </a:rPr>
              <a:t>况</a:t>
            </a:r>
            <a:endParaRPr kumimoji="1" lang="zh-CN" altLang="en-US" sz="2000" b="1" dirty="0">
              <a:solidFill>
                <a:srgbClr val="FF0000"/>
              </a:solidFill>
              <a:latin typeface="+mn-lt"/>
              <a:ea typeface="黑体" panose="02010609060101010101" pitchFamily="2" charset="-122"/>
            </a:endParaRPr>
          </a:p>
        </p:txBody>
      </p:sp>
      <p:grpSp>
        <p:nvGrpSpPr>
          <p:cNvPr id="574514" name="Group 50"/>
          <p:cNvGrpSpPr/>
          <p:nvPr/>
        </p:nvGrpSpPr>
        <p:grpSpPr bwMode="auto">
          <a:xfrm>
            <a:off x="2652217" y="1949649"/>
            <a:ext cx="1594246" cy="312737"/>
            <a:chOff x="1491" y="212"/>
            <a:chExt cx="853" cy="240"/>
          </a:xfrm>
        </p:grpSpPr>
        <p:sp>
          <p:nvSpPr>
            <p:cNvPr id="574515" name="AutoShape 51"/>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516" name="Rectangle 52"/>
            <p:cNvSpPr>
              <a:spLocks noChangeArrowheads="1"/>
            </p:cNvSpPr>
            <p:nvPr/>
          </p:nvSpPr>
          <p:spPr bwMode="auto">
            <a:xfrm>
              <a:off x="1491" y="212"/>
              <a:ext cx="632" cy="24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4517" name="Text Box 53"/>
          <p:cNvSpPr txBox="1">
            <a:spLocks noChangeArrowheads="1"/>
          </p:cNvSpPr>
          <p:nvPr/>
        </p:nvSpPr>
        <p:spPr bwMode="auto">
          <a:xfrm>
            <a:off x="2672854" y="2024261"/>
            <a:ext cx="89319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anose="02010609060101010101" pitchFamily="2" charset="-122"/>
              </a:rPr>
              <a:t>1  1  </a:t>
            </a:r>
            <a:r>
              <a:rPr kumimoji="1" lang="en-US" altLang="zh-CN" sz="2000" b="1" dirty="0">
                <a:solidFill>
                  <a:srgbClr val="0000CC"/>
                </a:solidFill>
                <a:latin typeface="+mn-lt"/>
                <a:ea typeface="黑体" panose="02010609060101010101" pitchFamily="2" charset="-122"/>
                <a:sym typeface="Symbol" panose="05050102010706020507" pitchFamily="18" charset="2"/>
              </a:rPr>
              <a:t></a:t>
            </a:r>
            <a:endParaRPr kumimoji="1" lang="en-US" altLang="zh-CN" sz="2000" b="1" baseline="-25000" dirty="0">
              <a:solidFill>
                <a:srgbClr val="0000CC"/>
              </a:solidFill>
              <a:latin typeface="+mn-lt"/>
              <a:ea typeface="黑体" panose="02010609060101010101" pitchFamily="2" charset="-122"/>
              <a:sym typeface="Symbol" panose="05050102010706020507" pitchFamily="18" charset="2"/>
            </a:endParaRPr>
          </a:p>
        </p:txBody>
      </p:sp>
      <p:grpSp>
        <p:nvGrpSpPr>
          <p:cNvPr id="574518" name="Group 54"/>
          <p:cNvGrpSpPr/>
          <p:nvPr/>
        </p:nvGrpSpPr>
        <p:grpSpPr bwMode="auto">
          <a:xfrm flipH="1">
            <a:off x="6260339" y="1971874"/>
            <a:ext cx="1594246" cy="312737"/>
            <a:chOff x="1491" y="212"/>
            <a:chExt cx="853" cy="240"/>
          </a:xfrm>
        </p:grpSpPr>
        <p:sp>
          <p:nvSpPr>
            <p:cNvPr id="574519" name="AutoShape 55"/>
            <p:cNvSpPr>
              <a:spLocks noChangeArrowheads="1"/>
            </p:cNvSpPr>
            <p:nvPr/>
          </p:nvSpPr>
          <p:spPr bwMode="auto">
            <a:xfrm>
              <a:off x="2089" y="271"/>
              <a:ext cx="255" cy="122"/>
            </a:xfrm>
            <a:prstGeom prst="rightArrow">
              <a:avLst>
                <a:gd name="adj1" fmla="val 50000"/>
                <a:gd name="adj2" fmla="val 52254"/>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4520" name="Rectangle 56"/>
            <p:cNvSpPr>
              <a:spLocks noChangeArrowheads="1"/>
            </p:cNvSpPr>
            <p:nvPr/>
          </p:nvSpPr>
          <p:spPr bwMode="auto">
            <a:xfrm>
              <a:off x="1491" y="212"/>
              <a:ext cx="632" cy="24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4521" name="Text Box 57"/>
          <p:cNvSpPr txBox="1">
            <a:spLocks noChangeArrowheads="1"/>
          </p:cNvSpPr>
          <p:nvPr/>
        </p:nvSpPr>
        <p:spPr bwMode="auto">
          <a:xfrm>
            <a:off x="6683408" y="2067124"/>
            <a:ext cx="10326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anose="02010609060101010101" pitchFamily="2" charset="-122"/>
              </a:rPr>
              <a:t>1  2  </a:t>
            </a:r>
            <a:r>
              <a:rPr kumimoji="1" lang="en-US" altLang="zh-CN" sz="2000" b="1">
                <a:solidFill>
                  <a:srgbClr val="0000CC"/>
                </a:solidFill>
                <a:latin typeface="+mn-lt"/>
                <a:ea typeface="黑体" panose="02010609060101010101" pitchFamily="2" charset="-122"/>
                <a:sym typeface="Symbol" panose="05050102010706020507" pitchFamily="18" charset="2"/>
              </a:rPr>
              <a:t>R</a:t>
            </a:r>
            <a:r>
              <a:rPr kumimoji="1" lang="en-US" altLang="zh-CN" sz="2000" b="1" baseline="-25000">
                <a:solidFill>
                  <a:srgbClr val="0000CC"/>
                </a:solidFill>
                <a:latin typeface="+mn-lt"/>
                <a:ea typeface="黑体" panose="02010609060101010101" pitchFamily="2" charset="-122"/>
                <a:sym typeface="Symbol" panose="05050102010706020507" pitchFamily="18" charset="2"/>
              </a:rPr>
              <a:t>1</a:t>
            </a:r>
            <a:endParaRPr kumimoji="1" lang="en-US" altLang="zh-CN" sz="2000" b="1" baseline="-25000">
              <a:solidFill>
                <a:srgbClr val="0000CC"/>
              </a:solidFill>
              <a:latin typeface="+mn-lt"/>
              <a:ea typeface="黑体" panose="02010609060101010101" pitchFamily="2" charset="-122"/>
              <a:sym typeface="Symbol" panose="05050102010706020507" pitchFamily="18" charset="2"/>
            </a:endParaRPr>
          </a:p>
        </p:txBody>
      </p:sp>
      <p:sp>
        <p:nvSpPr>
          <p:cNvPr id="574522" name="Text Box 58"/>
          <p:cNvSpPr txBox="1">
            <a:spLocks noChangeArrowheads="1"/>
          </p:cNvSpPr>
          <p:nvPr/>
        </p:nvSpPr>
        <p:spPr bwMode="auto">
          <a:xfrm>
            <a:off x="1271840" y="4479503"/>
            <a:ext cx="67730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latin typeface="+mn-lt"/>
                <a:ea typeface="黑体" panose="02010609060101010101" pitchFamily="2" charset="-122"/>
              </a:rPr>
              <a:t>R</a:t>
            </a:r>
            <a:r>
              <a:rPr kumimoji="1" lang="en-US" altLang="zh-CN" sz="2400" b="1" baseline="-25000" dirty="0">
                <a:solidFill>
                  <a:srgbClr val="0000CC"/>
                </a:solidFill>
                <a:latin typeface="+mn-lt"/>
                <a:ea typeface="黑体" panose="02010609060101010101" pitchFamily="2" charset="-122"/>
              </a:rPr>
              <a:t>1</a:t>
            </a:r>
            <a:r>
              <a:rPr kumimoji="1" lang="en-US" altLang="zh-CN" sz="2400" b="1" dirty="0">
                <a:solidFill>
                  <a:srgbClr val="0000CC"/>
                </a:solidFill>
                <a:latin typeface="+mn-lt"/>
                <a:ea typeface="黑体" panose="02010609060101010101" pitchFamily="2" charset="-122"/>
              </a:rPr>
              <a:t> </a:t>
            </a:r>
            <a:r>
              <a:rPr kumimoji="1" lang="zh-CN" altLang="en-US" sz="2400" b="1" dirty="0">
                <a:solidFill>
                  <a:srgbClr val="0000CC"/>
                </a:solidFill>
                <a:latin typeface="+mn-lt"/>
                <a:ea typeface="黑体" panose="02010609060101010101" pitchFamily="2" charset="-122"/>
              </a:rPr>
              <a:t>说：“我到网 </a:t>
            </a:r>
            <a:r>
              <a:rPr kumimoji="1" lang="en-US" altLang="zh-CN" sz="2400" b="1" dirty="0">
                <a:solidFill>
                  <a:srgbClr val="0000CC"/>
                </a:solidFill>
                <a:latin typeface="+mn-lt"/>
                <a:ea typeface="黑体" panose="02010609060101010101" pitchFamily="2" charset="-122"/>
              </a:rPr>
              <a:t>1 </a:t>
            </a:r>
            <a:r>
              <a:rPr kumimoji="1" lang="zh-CN" altLang="en-US" sz="2400" b="1" dirty="0">
                <a:solidFill>
                  <a:srgbClr val="0000CC"/>
                </a:solidFill>
                <a:latin typeface="+mn-lt"/>
                <a:ea typeface="黑体" panose="02010609060101010101" pitchFamily="2" charset="-122"/>
              </a:rPr>
              <a:t>的距离是 </a:t>
            </a:r>
            <a:r>
              <a:rPr kumimoji="1" lang="en-US" altLang="zh-CN" sz="2400" b="1" dirty="0">
                <a:solidFill>
                  <a:srgbClr val="0000CC"/>
                </a:solidFill>
                <a:latin typeface="+mn-lt"/>
                <a:ea typeface="黑体" panose="02010609060101010101" pitchFamily="2" charset="-122"/>
              </a:rPr>
              <a:t>1</a:t>
            </a:r>
            <a:r>
              <a:rPr kumimoji="1" lang="zh-CN" altLang="en-US" sz="2400" b="1" dirty="0">
                <a:solidFill>
                  <a:srgbClr val="0000CC"/>
                </a:solidFill>
                <a:latin typeface="+mn-lt"/>
                <a:ea typeface="黑体" panose="02010609060101010101" pitchFamily="2" charset="-122"/>
              </a:rPr>
              <a:t>，是直接交付。”</a:t>
            </a:r>
            <a:endParaRPr kumimoji="1" lang="zh-CN" altLang="en-US" sz="2400" b="1" dirty="0">
              <a:solidFill>
                <a:srgbClr val="0000CC"/>
              </a:solidFill>
              <a:latin typeface="+mn-lt"/>
              <a:ea typeface="黑体" panose="02010609060101010101" pitchFamily="2" charset="-122"/>
            </a:endParaRPr>
          </a:p>
        </p:txBody>
      </p:sp>
      <p:sp>
        <p:nvSpPr>
          <p:cNvPr id="574523" name="AutoShape 59"/>
          <p:cNvSpPr>
            <a:spLocks noChangeArrowheads="1"/>
          </p:cNvSpPr>
          <p:nvPr/>
        </p:nvSpPr>
        <p:spPr bwMode="auto">
          <a:xfrm>
            <a:off x="481838" y="3150826"/>
            <a:ext cx="3577167" cy="504683"/>
          </a:xfrm>
          <a:prstGeom prst="wedgeRoundRectCallout">
            <a:avLst>
              <a:gd name="adj1" fmla="val 16201"/>
              <a:gd name="adj2" fmla="val -235005"/>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CC"/>
                </a:solidFill>
                <a:latin typeface="+mn-lt"/>
                <a:ea typeface="黑体" panose="02010609060101010101" pitchFamily="2" charset="-122"/>
              </a:rPr>
              <a:t>“1”</a:t>
            </a:r>
            <a:r>
              <a:rPr lang="zh-CN" altLang="en-US" sz="2000" b="1">
                <a:solidFill>
                  <a:srgbClr val="0000CC"/>
                </a:solidFill>
                <a:latin typeface="+mn-lt"/>
                <a:ea typeface="黑体" panose="02010609060101010101" pitchFamily="2" charset="-122"/>
              </a:rPr>
              <a:t>表示“从本路由器到网</a:t>
            </a:r>
            <a:r>
              <a:rPr lang="zh-CN" altLang="en-US" sz="1600" b="1">
                <a:solidFill>
                  <a:srgbClr val="0000CC"/>
                </a:solidFill>
                <a:latin typeface="+mn-lt"/>
                <a:ea typeface="黑体" panose="02010609060101010101" pitchFamily="2" charset="-122"/>
              </a:rPr>
              <a:t> </a:t>
            </a:r>
            <a:r>
              <a:rPr lang="en-US" altLang="zh-CN" sz="2000" b="1">
                <a:solidFill>
                  <a:srgbClr val="0000CC"/>
                </a:solidFill>
                <a:latin typeface="+mn-lt"/>
                <a:ea typeface="黑体" panose="02010609060101010101" pitchFamily="2" charset="-122"/>
              </a:rPr>
              <a:t>1”</a:t>
            </a:r>
            <a:endParaRPr lang="en-US" altLang="zh-CN" sz="2000" b="1">
              <a:solidFill>
                <a:srgbClr val="0000CC"/>
              </a:solidFill>
              <a:latin typeface="+mn-lt"/>
              <a:ea typeface="黑体" panose="02010609060101010101" pitchFamily="2" charset="-122"/>
            </a:endParaRPr>
          </a:p>
        </p:txBody>
      </p:sp>
      <p:sp>
        <p:nvSpPr>
          <p:cNvPr id="574524" name="AutoShape 60"/>
          <p:cNvSpPr>
            <a:spLocks noChangeArrowheads="1"/>
          </p:cNvSpPr>
          <p:nvPr/>
        </p:nvSpPr>
        <p:spPr bwMode="auto">
          <a:xfrm>
            <a:off x="4285435" y="3824048"/>
            <a:ext cx="3106951" cy="504451"/>
          </a:xfrm>
          <a:prstGeom prst="wedgeRoundRectCallout">
            <a:avLst>
              <a:gd name="adj1" fmla="val -89043"/>
              <a:gd name="adj2" fmla="val -370353"/>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solidFill>
                  <a:srgbClr val="0000CC"/>
                </a:solidFill>
                <a:latin typeface="+mn-lt"/>
                <a:ea typeface="黑体" panose="02010609060101010101" pitchFamily="2" charset="-122"/>
              </a:rPr>
              <a:t>“1”</a:t>
            </a:r>
            <a:r>
              <a:rPr lang="zh-CN" altLang="en-US" sz="2000" b="1">
                <a:solidFill>
                  <a:srgbClr val="0000CC"/>
                </a:solidFill>
                <a:latin typeface="+mn-lt"/>
                <a:ea typeface="黑体" panose="02010609060101010101" pitchFamily="2" charset="-122"/>
              </a:rPr>
              <a:t>表示“距离是</a:t>
            </a:r>
            <a:r>
              <a:rPr lang="zh-CN" altLang="en-US" sz="1600" b="1">
                <a:solidFill>
                  <a:srgbClr val="0000CC"/>
                </a:solidFill>
                <a:latin typeface="+mn-lt"/>
                <a:ea typeface="黑体" panose="02010609060101010101" pitchFamily="2" charset="-122"/>
              </a:rPr>
              <a:t> </a:t>
            </a:r>
            <a:r>
              <a:rPr lang="en-US" altLang="zh-CN" sz="2000" b="1">
                <a:solidFill>
                  <a:srgbClr val="0000CC"/>
                </a:solidFill>
                <a:latin typeface="+mn-lt"/>
                <a:ea typeface="黑体" panose="02010609060101010101" pitchFamily="2" charset="-122"/>
              </a:rPr>
              <a:t>1”</a:t>
            </a:r>
            <a:endParaRPr lang="en-US" altLang="zh-CN" sz="2000" b="1">
              <a:solidFill>
                <a:srgbClr val="0000CC"/>
              </a:solidFill>
              <a:latin typeface="+mn-lt"/>
              <a:ea typeface="黑体" panose="02010609060101010101" pitchFamily="2" charset="-122"/>
            </a:endParaRPr>
          </a:p>
        </p:txBody>
      </p:sp>
      <p:sp>
        <p:nvSpPr>
          <p:cNvPr id="574525" name="AutoShape 61"/>
          <p:cNvSpPr>
            <a:spLocks noChangeArrowheads="1"/>
          </p:cNvSpPr>
          <p:nvPr/>
        </p:nvSpPr>
        <p:spPr bwMode="auto">
          <a:xfrm>
            <a:off x="5837422" y="3122825"/>
            <a:ext cx="2931249" cy="460644"/>
          </a:xfrm>
          <a:prstGeom prst="wedgeRoundRectCallout">
            <a:avLst>
              <a:gd name="adj1" fmla="val -135149"/>
              <a:gd name="adj2" fmla="val -262224"/>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dirty="0">
                <a:solidFill>
                  <a:srgbClr val="0000CC"/>
                </a:solidFill>
                <a:latin typeface="+mn-lt"/>
                <a:ea typeface="黑体" panose="02010609060101010101" pitchFamily="2" charset="-122"/>
              </a:rPr>
              <a:t>“</a:t>
            </a:r>
            <a:r>
              <a:rPr lang="en-US" altLang="zh-CN" sz="2000" b="1" dirty="0">
                <a:solidFill>
                  <a:srgbClr val="0000CC"/>
                </a:solidFill>
                <a:latin typeface="+mn-lt"/>
                <a:ea typeface="黑体" panose="02010609060101010101" pitchFamily="2" charset="-122"/>
                <a:sym typeface="Symbol" panose="05050102010706020507" pitchFamily="18" charset="2"/>
              </a:rPr>
              <a:t></a:t>
            </a:r>
            <a:r>
              <a:rPr lang="en-US" altLang="zh-CN" sz="2000" b="1" dirty="0">
                <a:solidFill>
                  <a:srgbClr val="0000CC"/>
                </a:solidFill>
                <a:latin typeface="+mn-lt"/>
                <a:ea typeface="黑体" panose="02010609060101010101" pitchFamily="2" charset="-122"/>
              </a:rPr>
              <a:t>”</a:t>
            </a:r>
            <a:r>
              <a:rPr lang="zh-CN" altLang="en-US" sz="2000" b="1" dirty="0">
                <a:solidFill>
                  <a:srgbClr val="0000CC"/>
                </a:solidFill>
                <a:latin typeface="+mn-lt"/>
                <a:ea typeface="黑体" panose="02010609060101010101" pitchFamily="2" charset="-122"/>
              </a:rPr>
              <a:t>表示“直接交付”</a:t>
            </a:r>
            <a:endParaRPr lang="zh-CN" altLang="en-US" sz="2000" b="1" dirty="0">
              <a:solidFill>
                <a:srgbClr val="0000CC"/>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745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45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45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4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522" grpId="0"/>
      <p:bldP spid="574523" grpId="0" animBg="1"/>
      <p:bldP spid="574524" grpId="0" animBg="1"/>
      <p:bldP spid="5745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Line 2"/>
          <p:cNvSpPr>
            <a:spLocks noChangeShapeType="1"/>
          </p:cNvSpPr>
          <p:nvPr/>
        </p:nvSpPr>
        <p:spPr bwMode="auto">
          <a:xfrm>
            <a:off x="1857152" y="2802830"/>
            <a:ext cx="7011591" cy="0"/>
          </a:xfrm>
          <a:prstGeom prst="line">
            <a:avLst/>
          </a:prstGeom>
          <a:noFill/>
          <a:ln w="2857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pic>
        <p:nvPicPr>
          <p:cNvPr id="575491" name="Picture 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85588" y="2647256"/>
            <a:ext cx="78938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5492" name="Text Box 4"/>
          <p:cNvSpPr txBox="1">
            <a:spLocks noChangeArrowheads="1"/>
          </p:cNvSpPr>
          <p:nvPr/>
        </p:nvSpPr>
        <p:spPr bwMode="auto">
          <a:xfrm>
            <a:off x="7178188" y="2896493"/>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r>
              <a:rPr kumimoji="1" lang="en-US" altLang="zh-CN" sz="2000" b="1" baseline="-25000">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sp>
        <p:nvSpPr>
          <p:cNvPr id="575493" name="Text Box 5"/>
          <p:cNvSpPr txBox="1">
            <a:spLocks noChangeArrowheads="1"/>
          </p:cNvSpPr>
          <p:nvPr/>
        </p:nvSpPr>
        <p:spPr bwMode="auto">
          <a:xfrm>
            <a:off x="3119479" y="2896493"/>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r>
              <a:rPr kumimoji="1" lang="en-US" altLang="zh-CN" sz="2000" b="1" baseline="-25000">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pic>
        <p:nvPicPr>
          <p:cNvPr id="575494" name="Picture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80916" y="2647256"/>
            <a:ext cx="79110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5495" name="Group 7"/>
          <p:cNvGrpSpPr/>
          <p:nvPr/>
        </p:nvGrpSpPr>
        <p:grpSpPr bwMode="auto">
          <a:xfrm>
            <a:off x="840755" y="2371031"/>
            <a:ext cx="1277805" cy="858837"/>
            <a:chOff x="4830" y="1752"/>
            <a:chExt cx="667" cy="477"/>
          </a:xfrm>
        </p:grpSpPr>
        <p:grpSp>
          <p:nvGrpSpPr>
            <p:cNvPr id="575496" name="Group 8"/>
            <p:cNvGrpSpPr/>
            <p:nvPr/>
          </p:nvGrpSpPr>
          <p:grpSpPr bwMode="auto">
            <a:xfrm>
              <a:off x="4830" y="1752"/>
              <a:ext cx="667" cy="477"/>
              <a:chOff x="2949" y="196"/>
              <a:chExt cx="941" cy="598"/>
            </a:xfrm>
          </p:grpSpPr>
          <p:sp>
            <p:nvSpPr>
              <p:cNvPr id="575497" name="Oval 9"/>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498"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499"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00"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01" name="Oval 13"/>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02"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03" name="Oval 15"/>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04"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05" name="Freeform 1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5506" name="Freeform 1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5507" name="Freeform 1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5508"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grpSp>
      <p:grpSp>
        <p:nvGrpSpPr>
          <p:cNvPr id="575509" name="Group 21"/>
          <p:cNvGrpSpPr/>
          <p:nvPr/>
        </p:nvGrpSpPr>
        <p:grpSpPr bwMode="auto">
          <a:xfrm>
            <a:off x="8428476" y="2371031"/>
            <a:ext cx="1277805" cy="858837"/>
            <a:chOff x="4830" y="1752"/>
            <a:chExt cx="667" cy="477"/>
          </a:xfrm>
        </p:grpSpPr>
        <p:grpSp>
          <p:nvGrpSpPr>
            <p:cNvPr id="575510" name="Group 22"/>
            <p:cNvGrpSpPr/>
            <p:nvPr/>
          </p:nvGrpSpPr>
          <p:grpSpPr bwMode="auto">
            <a:xfrm>
              <a:off x="4830" y="1752"/>
              <a:ext cx="667" cy="477"/>
              <a:chOff x="2949" y="196"/>
              <a:chExt cx="941" cy="598"/>
            </a:xfrm>
          </p:grpSpPr>
          <p:sp>
            <p:nvSpPr>
              <p:cNvPr id="575511" name="Oval 23"/>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12"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13"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14"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15" name="Oval 27"/>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16"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17" name="Oval 29"/>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18"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19" name="Freeform 3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5520" name="Freeform 32"/>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5521" name="Freeform 33"/>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5522"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3</a:t>
              </a:r>
              <a:endParaRPr kumimoji="1" lang="en-US" altLang="zh-CN" sz="2000" b="1">
                <a:solidFill>
                  <a:srgbClr val="0000CC"/>
                </a:solidFill>
                <a:latin typeface="+mn-lt"/>
                <a:ea typeface="黑体" panose="02010609060101010101" pitchFamily="2" charset="-122"/>
              </a:endParaRPr>
            </a:p>
          </p:txBody>
        </p:sp>
      </p:grpSp>
      <p:grpSp>
        <p:nvGrpSpPr>
          <p:cNvPr id="575523" name="Group 35"/>
          <p:cNvGrpSpPr/>
          <p:nvPr/>
        </p:nvGrpSpPr>
        <p:grpSpPr bwMode="auto">
          <a:xfrm>
            <a:off x="4603659" y="2371031"/>
            <a:ext cx="1277805" cy="858837"/>
            <a:chOff x="4830" y="1752"/>
            <a:chExt cx="667" cy="477"/>
          </a:xfrm>
        </p:grpSpPr>
        <p:grpSp>
          <p:nvGrpSpPr>
            <p:cNvPr id="575524" name="Group 36"/>
            <p:cNvGrpSpPr/>
            <p:nvPr/>
          </p:nvGrpSpPr>
          <p:grpSpPr bwMode="auto">
            <a:xfrm>
              <a:off x="4830" y="1752"/>
              <a:ext cx="667" cy="477"/>
              <a:chOff x="2949" y="196"/>
              <a:chExt cx="941" cy="598"/>
            </a:xfrm>
          </p:grpSpPr>
          <p:sp>
            <p:nvSpPr>
              <p:cNvPr id="575525" name="Oval 37"/>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26"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27"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28"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29" name="Oval 41"/>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30"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31" name="Oval 43"/>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32"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33" name="Freeform 4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5534" name="Freeform 4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5535" name="Freeform 4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5536"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grpSp>
      <p:sp>
        <p:nvSpPr>
          <p:cNvPr id="575537" name="Text Box 49"/>
          <p:cNvSpPr txBox="1">
            <a:spLocks noChangeArrowheads="1"/>
          </p:cNvSpPr>
          <p:nvPr/>
        </p:nvSpPr>
        <p:spPr bwMode="auto">
          <a:xfrm>
            <a:off x="338576" y="2044006"/>
            <a:ext cx="44114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FF0000"/>
                </a:solidFill>
                <a:latin typeface="+mn-lt"/>
                <a:ea typeface="黑体" panose="02010609060101010101" pitchFamily="2" charset="-122"/>
              </a:rPr>
              <a:t>正</a:t>
            </a:r>
            <a:endParaRPr kumimoji="1" lang="zh-CN" altLang="en-US" sz="2000" b="1" dirty="0">
              <a:solidFill>
                <a:srgbClr val="FF0000"/>
              </a:solidFill>
              <a:latin typeface="+mn-lt"/>
              <a:ea typeface="黑体" panose="02010609060101010101" pitchFamily="2" charset="-122"/>
            </a:endParaRPr>
          </a:p>
          <a:p>
            <a:r>
              <a:rPr kumimoji="1" lang="zh-CN" altLang="en-US" sz="2000" b="1" dirty="0">
                <a:solidFill>
                  <a:srgbClr val="FF0000"/>
                </a:solidFill>
                <a:latin typeface="+mn-lt"/>
                <a:ea typeface="黑体" panose="02010609060101010101" pitchFamily="2" charset="-122"/>
              </a:rPr>
              <a:t>常</a:t>
            </a:r>
            <a:endParaRPr kumimoji="1" lang="zh-CN" altLang="en-US" sz="2000" b="1" dirty="0">
              <a:solidFill>
                <a:srgbClr val="FF0000"/>
              </a:solidFill>
              <a:latin typeface="+mn-lt"/>
              <a:ea typeface="黑体" panose="02010609060101010101" pitchFamily="2" charset="-122"/>
            </a:endParaRPr>
          </a:p>
          <a:p>
            <a:r>
              <a:rPr kumimoji="1" lang="zh-CN" altLang="en-US" sz="2000" b="1" dirty="0">
                <a:solidFill>
                  <a:srgbClr val="FF0000"/>
                </a:solidFill>
                <a:latin typeface="+mn-lt"/>
                <a:ea typeface="黑体" panose="02010609060101010101" pitchFamily="2" charset="-122"/>
              </a:rPr>
              <a:t>情</a:t>
            </a:r>
            <a:endParaRPr kumimoji="1" lang="zh-CN" altLang="en-US" sz="2000" b="1" dirty="0">
              <a:solidFill>
                <a:srgbClr val="FF0000"/>
              </a:solidFill>
              <a:latin typeface="+mn-lt"/>
              <a:ea typeface="黑体" panose="02010609060101010101" pitchFamily="2" charset="-122"/>
            </a:endParaRPr>
          </a:p>
          <a:p>
            <a:r>
              <a:rPr kumimoji="1" lang="zh-CN" altLang="en-US" sz="2000" b="1" dirty="0">
                <a:solidFill>
                  <a:srgbClr val="FF0000"/>
                </a:solidFill>
                <a:latin typeface="+mn-lt"/>
                <a:ea typeface="黑体" panose="02010609060101010101" pitchFamily="2" charset="-122"/>
              </a:rPr>
              <a:t>况</a:t>
            </a:r>
            <a:endParaRPr kumimoji="1" lang="zh-CN" altLang="en-US" sz="2000" b="1" dirty="0">
              <a:solidFill>
                <a:srgbClr val="FF0000"/>
              </a:solidFill>
              <a:latin typeface="+mn-lt"/>
              <a:ea typeface="黑体" panose="02010609060101010101" pitchFamily="2" charset="-122"/>
            </a:endParaRPr>
          </a:p>
        </p:txBody>
      </p:sp>
      <p:grpSp>
        <p:nvGrpSpPr>
          <p:cNvPr id="575538" name="Group 50"/>
          <p:cNvGrpSpPr/>
          <p:nvPr/>
        </p:nvGrpSpPr>
        <p:grpSpPr bwMode="auto">
          <a:xfrm>
            <a:off x="2508954" y="2237681"/>
            <a:ext cx="1594246" cy="312737"/>
            <a:chOff x="1491" y="212"/>
            <a:chExt cx="853" cy="240"/>
          </a:xfrm>
        </p:grpSpPr>
        <p:sp>
          <p:nvSpPr>
            <p:cNvPr id="575539" name="AutoShape 51"/>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40" name="Rectangle 52"/>
            <p:cNvSpPr>
              <a:spLocks noChangeArrowheads="1"/>
            </p:cNvSpPr>
            <p:nvPr/>
          </p:nvSpPr>
          <p:spPr bwMode="auto">
            <a:xfrm>
              <a:off x="1491" y="212"/>
              <a:ext cx="632" cy="24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5541" name="Text Box 53"/>
          <p:cNvSpPr txBox="1">
            <a:spLocks noChangeArrowheads="1"/>
          </p:cNvSpPr>
          <p:nvPr/>
        </p:nvSpPr>
        <p:spPr bwMode="auto">
          <a:xfrm>
            <a:off x="2529591" y="2312293"/>
            <a:ext cx="89319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anose="02010609060101010101" pitchFamily="2" charset="-122"/>
              </a:rPr>
              <a:t>1  1  </a:t>
            </a:r>
            <a:r>
              <a:rPr kumimoji="1" lang="en-US" altLang="zh-CN" sz="2000" b="1">
                <a:solidFill>
                  <a:srgbClr val="0000CC"/>
                </a:solidFill>
                <a:latin typeface="+mn-lt"/>
                <a:ea typeface="黑体" panose="02010609060101010101" pitchFamily="2" charset="-122"/>
                <a:sym typeface="Symbol" panose="05050102010706020507" pitchFamily="18" charset="2"/>
              </a:rPr>
              <a:t></a:t>
            </a:r>
            <a:endParaRPr kumimoji="1" lang="en-US" altLang="zh-CN" sz="2000" b="1" baseline="-25000">
              <a:solidFill>
                <a:srgbClr val="0000CC"/>
              </a:solidFill>
              <a:latin typeface="+mn-lt"/>
              <a:ea typeface="黑体" panose="02010609060101010101" pitchFamily="2" charset="-122"/>
              <a:sym typeface="Symbol" panose="05050102010706020507" pitchFamily="18" charset="2"/>
            </a:endParaRPr>
          </a:p>
        </p:txBody>
      </p:sp>
      <p:grpSp>
        <p:nvGrpSpPr>
          <p:cNvPr id="575542" name="Group 54"/>
          <p:cNvGrpSpPr/>
          <p:nvPr/>
        </p:nvGrpSpPr>
        <p:grpSpPr bwMode="auto">
          <a:xfrm flipH="1">
            <a:off x="6117076" y="2259906"/>
            <a:ext cx="1594246" cy="312737"/>
            <a:chOff x="1491" y="212"/>
            <a:chExt cx="853" cy="240"/>
          </a:xfrm>
        </p:grpSpPr>
        <p:sp>
          <p:nvSpPr>
            <p:cNvPr id="575543" name="AutoShape 55"/>
            <p:cNvSpPr>
              <a:spLocks noChangeArrowheads="1"/>
            </p:cNvSpPr>
            <p:nvPr/>
          </p:nvSpPr>
          <p:spPr bwMode="auto">
            <a:xfrm>
              <a:off x="2089" y="271"/>
              <a:ext cx="255" cy="122"/>
            </a:xfrm>
            <a:prstGeom prst="rightArrow">
              <a:avLst>
                <a:gd name="adj1" fmla="val 50000"/>
                <a:gd name="adj2" fmla="val 52254"/>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5544" name="Rectangle 56"/>
            <p:cNvSpPr>
              <a:spLocks noChangeArrowheads="1"/>
            </p:cNvSpPr>
            <p:nvPr/>
          </p:nvSpPr>
          <p:spPr bwMode="auto">
            <a:xfrm>
              <a:off x="1491" y="212"/>
              <a:ext cx="632" cy="240"/>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5545" name="Text Box 57"/>
          <p:cNvSpPr txBox="1">
            <a:spLocks noChangeArrowheads="1"/>
          </p:cNvSpPr>
          <p:nvPr/>
        </p:nvSpPr>
        <p:spPr bwMode="auto">
          <a:xfrm>
            <a:off x="6540145" y="2355156"/>
            <a:ext cx="10326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anose="02010609060101010101" pitchFamily="2" charset="-122"/>
              </a:rPr>
              <a:t>1  2  </a:t>
            </a:r>
            <a:r>
              <a:rPr kumimoji="1" lang="en-US" altLang="zh-CN" sz="2000" b="1">
                <a:solidFill>
                  <a:srgbClr val="0000CC"/>
                </a:solidFill>
                <a:latin typeface="+mn-lt"/>
                <a:ea typeface="黑体" panose="02010609060101010101" pitchFamily="2" charset="-122"/>
                <a:sym typeface="Symbol" panose="05050102010706020507" pitchFamily="18" charset="2"/>
              </a:rPr>
              <a:t>R</a:t>
            </a:r>
            <a:r>
              <a:rPr kumimoji="1" lang="en-US" altLang="zh-CN" sz="2000" b="1" baseline="-25000">
                <a:solidFill>
                  <a:srgbClr val="0000CC"/>
                </a:solidFill>
                <a:latin typeface="+mn-lt"/>
                <a:ea typeface="黑体" panose="02010609060101010101" pitchFamily="2" charset="-122"/>
                <a:sym typeface="Symbol" panose="05050102010706020507" pitchFamily="18" charset="2"/>
              </a:rPr>
              <a:t>1</a:t>
            </a:r>
            <a:endParaRPr kumimoji="1" lang="en-US" altLang="zh-CN" sz="2000" b="1" baseline="-25000">
              <a:solidFill>
                <a:srgbClr val="0000CC"/>
              </a:solidFill>
              <a:latin typeface="+mn-lt"/>
              <a:ea typeface="黑体" panose="02010609060101010101" pitchFamily="2" charset="-122"/>
              <a:sym typeface="Symbol" panose="05050102010706020507" pitchFamily="18" charset="2"/>
            </a:endParaRPr>
          </a:p>
        </p:txBody>
      </p:sp>
      <p:sp>
        <p:nvSpPr>
          <p:cNvPr id="575546" name="Text Box 58"/>
          <p:cNvSpPr txBox="1">
            <a:spLocks noChangeArrowheads="1"/>
          </p:cNvSpPr>
          <p:nvPr/>
        </p:nvSpPr>
        <p:spPr bwMode="auto">
          <a:xfrm>
            <a:off x="1377331" y="5199583"/>
            <a:ext cx="66912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kumimoji="1" sz="2000" b="1">
                <a:solidFill>
                  <a:srgbClr val="0000CC"/>
                </a:solidFill>
                <a:latin typeface="+mn-lt"/>
                <a:ea typeface="黑体" panose="02010609060101010101" pitchFamily="2" charset="-122"/>
              </a:defRPr>
            </a:lvl1pPr>
          </a:lstStyle>
          <a:p>
            <a:r>
              <a:rPr lang="en-US" altLang="zh-CN" sz="2400" dirty="0"/>
              <a:t>R</a:t>
            </a:r>
            <a:r>
              <a:rPr lang="en-US" altLang="zh-CN" sz="2400" baseline="-25000" dirty="0"/>
              <a:t>2</a:t>
            </a:r>
            <a:r>
              <a:rPr lang="en-US" altLang="zh-CN" sz="2400" dirty="0"/>
              <a:t> </a:t>
            </a:r>
            <a:r>
              <a:rPr lang="zh-CN" altLang="en-US" sz="2400" dirty="0"/>
              <a:t>说：“我到网 </a:t>
            </a:r>
            <a:r>
              <a:rPr lang="en-US" altLang="zh-CN" sz="2400" dirty="0"/>
              <a:t>1 </a:t>
            </a:r>
            <a:r>
              <a:rPr lang="zh-CN" altLang="en-US" sz="2400" dirty="0"/>
              <a:t>的距离是 </a:t>
            </a:r>
            <a:r>
              <a:rPr lang="en-US" altLang="zh-CN" sz="2400" dirty="0"/>
              <a:t>2</a:t>
            </a:r>
            <a:r>
              <a:rPr lang="zh-CN" altLang="en-US" sz="2400" dirty="0"/>
              <a:t>，是经过 </a:t>
            </a:r>
            <a:r>
              <a:rPr lang="en-US" altLang="zh-CN" sz="2400" dirty="0"/>
              <a:t>R</a:t>
            </a:r>
            <a:r>
              <a:rPr lang="en-US" altLang="zh-CN" sz="2400" baseline="-25000" dirty="0"/>
              <a:t>1</a:t>
            </a:r>
            <a:r>
              <a:rPr lang="zh-CN" altLang="en-US" sz="2400" dirty="0"/>
              <a:t>。”</a:t>
            </a:r>
            <a:endParaRPr lang="zh-CN" altLang="en-US" sz="2400" dirty="0"/>
          </a:p>
        </p:txBody>
      </p:sp>
      <p:sp>
        <p:nvSpPr>
          <p:cNvPr id="575547" name="AutoShape 59"/>
          <p:cNvSpPr>
            <a:spLocks noChangeArrowheads="1"/>
          </p:cNvSpPr>
          <p:nvPr/>
        </p:nvSpPr>
        <p:spPr bwMode="auto">
          <a:xfrm>
            <a:off x="2216590" y="3295983"/>
            <a:ext cx="3805898" cy="503510"/>
          </a:xfrm>
          <a:prstGeom prst="wedgeRoundRectCallout">
            <a:avLst>
              <a:gd name="adj1" fmla="val 64743"/>
              <a:gd name="adj2" fmla="val -208969"/>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dirty="0">
                <a:solidFill>
                  <a:srgbClr val="0000CC"/>
                </a:solidFill>
                <a:latin typeface="+mn-lt"/>
                <a:ea typeface="黑体" panose="02010609060101010101" pitchFamily="2" charset="-122"/>
              </a:rPr>
              <a:t>“1”</a:t>
            </a:r>
            <a:r>
              <a:rPr lang="zh-CN" altLang="en-US" sz="2000" b="1" dirty="0">
                <a:solidFill>
                  <a:srgbClr val="0000CC"/>
                </a:solidFill>
                <a:latin typeface="+mn-lt"/>
                <a:ea typeface="黑体" panose="02010609060101010101" pitchFamily="2" charset="-122"/>
              </a:rPr>
              <a:t>表示“从本路由器到网</a:t>
            </a:r>
            <a:r>
              <a:rPr lang="zh-CN" altLang="en-US" sz="1600" b="1" dirty="0">
                <a:solidFill>
                  <a:srgbClr val="0000CC"/>
                </a:solidFill>
                <a:latin typeface="+mn-lt"/>
                <a:ea typeface="黑体" panose="02010609060101010101" pitchFamily="2" charset="-122"/>
              </a:rPr>
              <a:t> </a:t>
            </a:r>
            <a:r>
              <a:rPr lang="en-US" altLang="zh-CN" sz="2000" b="1" dirty="0">
                <a:solidFill>
                  <a:srgbClr val="0000CC"/>
                </a:solidFill>
                <a:latin typeface="+mn-lt"/>
                <a:ea typeface="黑体" panose="02010609060101010101" pitchFamily="2" charset="-122"/>
              </a:rPr>
              <a:t>1”</a:t>
            </a:r>
            <a:endParaRPr lang="en-US" altLang="zh-CN" sz="2000" b="1" dirty="0">
              <a:solidFill>
                <a:srgbClr val="0000CC"/>
              </a:solidFill>
              <a:latin typeface="+mn-lt"/>
              <a:ea typeface="黑体" panose="02010609060101010101" pitchFamily="2" charset="-122"/>
            </a:endParaRPr>
          </a:p>
        </p:txBody>
      </p:sp>
      <p:sp>
        <p:nvSpPr>
          <p:cNvPr id="575548" name="AutoShape 60"/>
          <p:cNvSpPr>
            <a:spLocks noChangeArrowheads="1"/>
          </p:cNvSpPr>
          <p:nvPr/>
        </p:nvSpPr>
        <p:spPr bwMode="auto">
          <a:xfrm>
            <a:off x="4323334" y="4446921"/>
            <a:ext cx="3663156" cy="576707"/>
          </a:xfrm>
          <a:prstGeom prst="wedgeRoundRectCallout">
            <a:avLst>
              <a:gd name="adj1" fmla="val 20787"/>
              <a:gd name="adj2" fmla="val -385551"/>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dirty="0">
                <a:solidFill>
                  <a:srgbClr val="0000CC"/>
                </a:solidFill>
                <a:latin typeface="+mn-lt"/>
                <a:ea typeface="黑体" panose="02010609060101010101" pitchFamily="2" charset="-122"/>
              </a:rPr>
              <a:t>“2”</a:t>
            </a:r>
            <a:r>
              <a:rPr lang="zh-CN" altLang="en-US" sz="2000" b="1" dirty="0">
                <a:solidFill>
                  <a:srgbClr val="0000CC"/>
                </a:solidFill>
                <a:latin typeface="+mn-lt"/>
                <a:ea typeface="黑体" panose="02010609060101010101" pitchFamily="2" charset="-122"/>
              </a:rPr>
              <a:t>表示“距离是</a:t>
            </a:r>
            <a:r>
              <a:rPr lang="zh-CN" altLang="en-US" sz="1600" b="1" dirty="0">
                <a:solidFill>
                  <a:srgbClr val="0000CC"/>
                </a:solidFill>
                <a:latin typeface="+mn-lt"/>
                <a:ea typeface="黑体" panose="02010609060101010101" pitchFamily="2" charset="-122"/>
              </a:rPr>
              <a:t> </a:t>
            </a:r>
            <a:r>
              <a:rPr lang="en-US" altLang="zh-CN" sz="2000" b="1" dirty="0">
                <a:solidFill>
                  <a:srgbClr val="0000CC"/>
                </a:solidFill>
                <a:latin typeface="+mn-lt"/>
                <a:ea typeface="黑体" panose="02010609060101010101" pitchFamily="2" charset="-122"/>
              </a:rPr>
              <a:t>2”</a:t>
            </a:r>
            <a:endParaRPr lang="en-US" altLang="zh-CN" sz="2000" b="1" dirty="0">
              <a:solidFill>
                <a:srgbClr val="0000CC"/>
              </a:solidFill>
              <a:latin typeface="+mn-lt"/>
              <a:ea typeface="黑体" panose="02010609060101010101" pitchFamily="2" charset="-122"/>
            </a:endParaRPr>
          </a:p>
        </p:txBody>
      </p:sp>
      <p:sp>
        <p:nvSpPr>
          <p:cNvPr id="575549" name="AutoShape 61"/>
          <p:cNvSpPr>
            <a:spLocks noChangeArrowheads="1"/>
          </p:cNvSpPr>
          <p:nvPr/>
        </p:nvSpPr>
        <p:spPr bwMode="auto">
          <a:xfrm>
            <a:off x="7515565" y="3284514"/>
            <a:ext cx="2405987" cy="514979"/>
          </a:xfrm>
          <a:prstGeom prst="wedgeRoundRectCallout">
            <a:avLst>
              <a:gd name="adj1" fmla="val -64925"/>
              <a:gd name="adj2" fmla="val -193732"/>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b="1" dirty="0">
                <a:solidFill>
                  <a:srgbClr val="0000CC"/>
                </a:solidFill>
                <a:latin typeface="+mn-lt"/>
                <a:ea typeface="黑体" panose="02010609060101010101" pitchFamily="2" charset="-122"/>
              </a:rPr>
              <a:t>“</a:t>
            </a:r>
            <a:r>
              <a:rPr lang="en-US" altLang="zh-CN" sz="2000" b="1" dirty="0">
                <a:solidFill>
                  <a:srgbClr val="0000CC"/>
                </a:solidFill>
                <a:latin typeface="+mn-lt"/>
                <a:ea typeface="黑体" panose="02010609060101010101" pitchFamily="2" charset="-122"/>
                <a:sym typeface="Symbol" panose="05050102010706020507" pitchFamily="18" charset="2"/>
              </a:rPr>
              <a:t>R</a:t>
            </a:r>
            <a:r>
              <a:rPr lang="en-US" altLang="zh-CN" sz="2000" b="1" baseline="-25000" dirty="0">
                <a:solidFill>
                  <a:srgbClr val="0000CC"/>
                </a:solidFill>
                <a:latin typeface="+mn-lt"/>
                <a:ea typeface="黑体" panose="02010609060101010101" pitchFamily="2" charset="-122"/>
                <a:sym typeface="Symbol" panose="05050102010706020507" pitchFamily="18" charset="2"/>
              </a:rPr>
              <a:t>1</a:t>
            </a:r>
            <a:r>
              <a:rPr lang="en-US" altLang="zh-CN" sz="2000" b="1" dirty="0">
                <a:solidFill>
                  <a:srgbClr val="0000CC"/>
                </a:solidFill>
                <a:latin typeface="+mn-lt"/>
                <a:ea typeface="黑体" panose="02010609060101010101" pitchFamily="2" charset="-122"/>
              </a:rPr>
              <a:t>”</a:t>
            </a:r>
            <a:r>
              <a:rPr lang="zh-CN" altLang="en-US" sz="2000" b="1" dirty="0">
                <a:solidFill>
                  <a:srgbClr val="0000CC"/>
                </a:solidFill>
                <a:latin typeface="+mn-lt"/>
                <a:ea typeface="黑体" panose="02010609060101010101" pitchFamily="2" charset="-122"/>
              </a:rPr>
              <a:t>表示经过 </a:t>
            </a:r>
            <a:r>
              <a:rPr lang="en-US" altLang="zh-CN" sz="2000" b="1" dirty="0">
                <a:solidFill>
                  <a:srgbClr val="0000CC"/>
                </a:solidFill>
                <a:latin typeface="+mn-lt"/>
                <a:ea typeface="黑体" panose="02010609060101010101" pitchFamily="2" charset="-122"/>
              </a:rPr>
              <a:t>R</a:t>
            </a:r>
            <a:r>
              <a:rPr lang="en-US" altLang="zh-CN" sz="2000" b="1" baseline="-25000" dirty="0">
                <a:solidFill>
                  <a:srgbClr val="0000CC"/>
                </a:solidFill>
                <a:latin typeface="+mn-lt"/>
                <a:ea typeface="黑体" panose="02010609060101010101" pitchFamily="2" charset="-122"/>
              </a:rPr>
              <a:t>1</a:t>
            </a:r>
            <a:endParaRPr lang="en-US" altLang="zh-CN" sz="2000" b="1" baseline="-25000" dirty="0">
              <a:solidFill>
                <a:srgbClr val="0000CC"/>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755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55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55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5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46" grpId="0"/>
      <p:bldP spid="575547" grpId="0" animBg="1"/>
      <p:bldP spid="575548" grpId="0" animBg="1"/>
      <p:bldP spid="5755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ltLang="zh-CN" sz="3600" dirty="0"/>
              <a:t> </a:t>
            </a:r>
            <a:r>
              <a:rPr lang="zh-CN" altLang="en-US" sz="3600" dirty="0"/>
              <a:t>有关路由选择协议的</a:t>
            </a:r>
            <a:br>
              <a:rPr lang="en-US" altLang="zh-CN" sz="3600" dirty="0"/>
            </a:br>
            <a:r>
              <a:rPr lang="zh-CN" altLang="en-US" sz="3600" dirty="0"/>
              <a:t>几个基本概念</a:t>
            </a:r>
            <a:endParaRPr lang="zh-CN" altLang="en-US" sz="3600" dirty="0"/>
          </a:p>
        </p:txBody>
      </p:sp>
      <p:sp>
        <p:nvSpPr>
          <p:cNvPr id="545795" name="Rectangle 3"/>
          <p:cNvSpPr>
            <a:spLocks noGrp="1" noChangeArrowheads="1"/>
          </p:cNvSpPr>
          <p:nvPr>
            <p:ph idx="1"/>
          </p:nvPr>
        </p:nvSpPr>
        <p:spPr>
          <a:xfrm>
            <a:off x="1031983" y="1896384"/>
            <a:ext cx="8346723" cy="3332816"/>
          </a:xfrm>
        </p:spPr>
        <p:txBody>
          <a:bodyPr/>
          <a:lstStyle/>
          <a:p>
            <a:pPr>
              <a:buFont typeface="Wingdings" panose="05000000000000000000" pitchFamily="2" charset="2"/>
              <a:buNone/>
            </a:pPr>
            <a:r>
              <a:rPr lang="en-US" altLang="zh-CN" sz="4400" dirty="0">
                <a:solidFill>
                  <a:srgbClr val="333399"/>
                </a:solidFill>
              </a:rPr>
              <a:t>1. </a:t>
            </a:r>
            <a:r>
              <a:rPr lang="zh-CN" altLang="en-US" sz="4400" dirty="0">
                <a:solidFill>
                  <a:srgbClr val="333399"/>
                </a:solidFill>
              </a:rPr>
              <a:t>理想的路由算法</a:t>
            </a:r>
            <a:endParaRPr lang="zh-CN" altLang="en-US" sz="4400" dirty="0">
              <a:solidFill>
                <a:srgbClr val="333399"/>
              </a:solidFill>
            </a:endParaRPr>
          </a:p>
          <a:p>
            <a:pPr algn="just"/>
            <a:r>
              <a:rPr lang="zh-CN" altLang="en-US" dirty="0"/>
              <a:t>算法必须是正确的和完整的。 </a:t>
            </a:r>
            <a:endParaRPr lang="zh-CN" altLang="en-US" dirty="0"/>
          </a:p>
          <a:p>
            <a:pPr algn="just"/>
            <a:r>
              <a:rPr lang="zh-CN" altLang="en-US" dirty="0"/>
              <a:t>算法在计算上应简单。 </a:t>
            </a:r>
            <a:endParaRPr lang="zh-CN" altLang="en-US" dirty="0"/>
          </a:p>
          <a:p>
            <a:pPr algn="just"/>
            <a:r>
              <a:rPr lang="zh-CN" altLang="en-US" dirty="0"/>
              <a:t>算法应能适应通信量和网络拓扑的变化，这就是说，要有自适应性。 </a:t>
            </a:r>
            <a:endParaRPr lang="zh-CN" altLang="en-US" dirty="0"/>
          </a:p>
          <a:p>
            <a:pPr algn="just"/>
            <a:r>
              <a:rPr lang="zh-CN" altLang="en-US" dirty="0"/>
              <a:t>算法应具有稳定性。 </a:t>
            </a:r>
            <a:endParaRPr lang="zh-CN" altLang="en-US" dirty="0"/>
          </a:p>
          <a:p>
            <a:pPr algn="just"/>
            <a:r>
              <a:rPr lang="zh-CN" altLang="en-US" dirty="0"/>
              <a:t>算法应是公平的。 </a:t>
            </a:r>
            <a:endParaRPr lang="zh-CN" altLang="en-US" dirty="0"/>
          </a:p>
          <a:p>
            <a:pPr algn="just"/>
            <a:r>
              <a:rPr lang="zh-CN" altLang="en-US" dirty="0"/>
              <a:t>算法应是最佳的。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5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57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57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57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579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5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Line 2"/>
          <p:cNvSpPr>
            <a:spLocks noChangeShapeType="1"/>
          </p:cNvSpPr>
          <p:nvPr/>
        </p:nvSpPr>
        <p:spPr bwMode="auto">
          <a:xfrm>
            <a:off x="1785144" y="1064185"/>
            <a:ext cx="701159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pic>
        <p:nvPicPr>
          <p:cNvPr id="576515" name="Picture 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13580" y="908611"/>
            <a:ext cx="78938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6516" name="Text Box 4"/>
          <p:cNvSpPr txBox="1">
            <a:spLocks noChangeArrowheads="1"/>
          </p:cNvSpPr>
          <p:nvPr/>
        </p:nvSpPr>
        <p:spPr bwMode="auto">
          <a:xfrm>
            <a:off x="6944519"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r>
              <a:rPr kumimoji="1" lang="en-US" altLang="zh-CN" sz="2000" b="1" baseline="-25000">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sp>
        <p:nvSpPr>
          <p:cNvPr id="576517" name="Text Box 5"/>
          <p:cNvSpPr txBox="1">
            <a:spLocks noChangeArrowheads="1"/>
          </p:cNvSpPr>
          <p:nvPr/>
        </p:nvSpPr>
        <p:spPr bwMode="auto">
          <a:xfrm>
            <a:off x="3047471"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r>
              <a:rPr kumimoji="1" lang="en-US" altLang="zh-CN" sz="2000" b="1" baseline="-25000">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pic>
        <p:nvPicPr>
          <p:cNvPr id="576518" name="Picture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08908" y="908611"/>
            <a:ext cx="79110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6519" name="Group 7"/>
          <p:cNvGrpSpPr/>
          <p:nvPr/>
        </p:nvGrpSpPr>
        <p:grpSpPr bwMode="auto">
          <a:xfrm>
            <a:off x="768747" y="632386"/>
            <a:ext cx="1277805" cy="858837"/>
            <a:chOff x="4830" y="1752"/>
            <a:chExt cx="667" cy="477"/>
          </a:xfrm>
        </p:grpSpPr>
        <p:grpSp>
          <p:nvGrpSpPr>
            <p:cNvPr id="576520" name="Group 8"/>
            <p:cNvGrpSpPr/>
            <p:nvPr/>
          </p:nvGrpSpPr>
          <p:grpSpPr bwMode="auto">
            <a:xfrm>
              <a:off x="4830" y="1752"/>
              <a:ext cx="667" cy="477"/>
              <a:chOff x="2949" y="196"/>
              <a:chExt cx="941" cy="598"/>
            </a:xfrm>
          </p:grpSpPr>
          <p:sp>
            <p:nvSpPr>
              <p:cNvPr id="576521" name="Oval 9"/>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22"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23"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24"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25" name="Oval 13"/>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26"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27" name="Oval 15"/>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28"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29" name="Freeform 1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6530" name="Freeform 1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6531" name="Freeform 1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6532"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grpSp>
      <p:grpSp>
        <p:nvGrpSpPr>
          <p:cNvPr id="576533" name="Group 21"/>
          <p:cNvGrpSpPr/>
          <p:nvPr/>
        </p:nvGrpSpPr>
        <p:grpSpPr bwMode="auto">
          <a:xfrm>
            <a:off x="8356468" y="632386"/>
            <a:ext cx="1277805" cy="858837"/>
            <a:chOff x="4830" y="1752"/>
            <a:chExt cx="667" cy="477"/>
          </a:xfrm>
        </p:grpSpPr>
        <p:grpSp>
          <p:nvGrpSpPr>
            <p:cNvPr id="576534" name="Group 22"/>
            <p:cNvGrpSpPr/>
            <p:nvPr/>
          </p:nvGrpSpPr>
          <p:grpSpPr bwMode="auto">
            <a:xfrm>
              <a:off x="4830" y="1752"/>
              <a:ext cx="667" cy="477"/>
              <a:chOff x="2949" y="196"/>
              <a:chExt cx="941" cy="598"/>
            </a:xfrm>
          </p:grpSpPr>
          <p:sp>
            <p:nvSpPr>
              <p:cNvPr id="576535" name="Oval 23"/>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36"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37"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38"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39" name="Oval 27"/>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40"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41" name="Oval 29"/>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42"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43" name="Freeform 3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6544" name="Freeform 32"/>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6545" name="Freeform 33"/>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6546"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3</a:t>
              </a:r>
              <a:endParaRPr kumimoji="1" lang="en-US" altLang="zh-CN" sz="2000" b="1">
                <a:solidFill>
                  <a:srgbClr val="0000CC"/>
                </a:solidFill>
                <a:latin typeface="+mn-lt"/>
                <a:ea typeface="黑体" panose="02010609060101010101" pitchFamily="2" charset="-122"/>
              </a:endParaRPr>
            </a:p>
          </p:txBody>
        </p:sp>
      </p:grpSp>
      <p:grpSp>
        <p:nvGrpSpPr>
          <p:cNvPr id="576547" name="Group 35"/>
          <p:cNvGrpSpPr/>
          <p:nvPr/>
        </p:nvGrpSpPr>
        <p:grpSpPr bwMode="auto">
          <a:xfrm>
            <a:off x="4531651" y="632386"/>
            <a:ext cx="1277805" cy="858837"/>
            <a:chOff x="4830" y="1752"/>
            <a:chExt cx="667" cy="477"/>
          </a:xfrm>
        </p:grpSpPr>
        <p:grpSp>
          <p:nvGrpSpPr>
            <p:cNvPr id="576548" name="Group 36"/>
            <p:cNvGrpSpPr/>
            <p:nvPr/>
          </p:nvGrpSpPr>
          <p:grpSpPr bwMode="auto">
            <a:xfrm>
              <a:off x="4830" y="1752"/>
              <a:ext cx="667" cy="477"/>
              <a:chOff x="2949" y="196"/>
              <a:chExt cx="941" cy="598"/>
            </a:xfrm>
          </p:grpSpPr>
          <p:sp>
            <p:nvSpPr>
              <p:cNvPr id="576549" name="Oval 37"/>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50"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51"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52"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53" name="Oval 41"/>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54"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55" name="Oval 43"/>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56"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57" name="Freeform 4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6558" name="Freeform 4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6559" name="Freeform 4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6560"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grpSp>
      <p:grpSp>
        <p:nvGrpSpPr>
          <p:cNvPr id="576561" name="Group 49"/>
          <p:cNvGrpSpPr/>
          <p:nvPr/>
        </p:nvGrpSpPr>
        <p:grpSpPr bwMode="auto">
          <a:xfrm>
            <a:off x="612246" y="1928419"/>
            <a:ext cx="9022027" cy="1522412"/>
            <a:chOff x="356" y="1253"/>
            <a:chExt cx="5246" cy="959"/>
          </a:xfrm>
        </p:grpSpPr>
        <p:sp>
          <p:nvSpPr>
            <p:cNvPr id="576562" name="Line 50"/>
            <p:cNvSpPr>
              <a:spLocks noChangeShapeType="1"/>
            </p:cNvSpPr>
            <p:nvPr/>
          </p:nvSpPr>
          <p:spPr bwMode="auto">
            <a:xfrm>
              <a:off x="1038" y="1581"/>
              <a:ext cx="407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pic>
          <p:nvPicPr>
            <p:cNvPr id="576563" name="Picture 5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36" y="1484"/>
              <a:ext cx="45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6564" name="Text Box 52"/>
            <p:cNvSpPr txBox="1">
              <a:spLocks noChangeArrowheads="1"/>
            </p:cNvSpPr>
            <p:nvPr/>
          </p:nvSpPr>
          <p:spPr bwMode="auto">
            <a:xfrm>
              <a:off x="4038" y="1640"/>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r>
                <a:rPr kumimoji="1" lang="en-US" altLang="zh-CN" sz="2000" b="1" baseline="-25000">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sp>
          <p:nvSpPr>
            <p:cNvPr id="576565" name="Text Box 53"/>
            <p:cNvSpPr txBox="1">
              <a:spLocks noChangeArrowheads="1"/>
            </p:cNvSpPr>
            <p:nvPr/>
          </p:nvSpPr>
          <p:spPr bwMode="auto">
            <a:xfrm>
              <a:off x="1772" y="1640"/>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r>
                <a:rPr kumimoji="1" lang="en-US" altLang="zh-CN" sz="2000" b="1" baseline="-25000">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pic>
          <p:nvPicPr>
            <p:cNvPr id="576566" name="Picture 5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01" y="1484"/>
              <a:ext cx="46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6567" name="Group 55"/>
            <p:cNvGrpSpPr/>
            <p:nvPr/>
          </p:nvGrpSpPr>
          <p:grpSpPr bwMode="auto">
            <a:xfrm>
              <a:off x="447" y="1309"/>
              <a:ext cx="743" cy="541"/>
              <a:chOff x="4830" y="1752"/>
              <a:chExt cx="667" cy="477"/>
            </a:xfrm>
          </p:grpSpPr>
          <p:grpSp>
            <p:nvGrpSpPr>
              <p:cNvPr id="576568" name="Group 56"/>
              <p:cNvGrpSpPr/>
              <p:nvPr/>
            </p:nvGrpSpPr>
            <p:grpSpPr bwMode="auto">
              <a:xfrm>
                <a:off x="4830" y="1752"/>
                <a:ext cx="667" cy="477"/>
                <a:chOff x="2949" y="196"/>
                <a:chExt cx="941" cy="598"/>
              </a:xfrm>
            </p:grpSpPr>
            <p:sp>
              <p:nvSpPr>
                <p:cNvPr id="576569" name="Oval 57"/>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70" name="Oval 58"/>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71" name="Oval 59"/>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72" name="Oval 60"/>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73" name="Oval 61"/>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74" name="Oval 62"/>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75" name="Oval 63"/>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76" name="Oval 64"/>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77" name="Freeform 6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6578" name="Freeform 6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6579" name="Freeform 6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6580" name="Text Box 6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grpSp>
        <p:grpSp>
          <p:nvGrpSpPr>
            <p:cNvPr id="576581" name="Group 69"/>
            <p:cNvGrpSpPr/>
            <p:nvPr/>
          </p:nvGrpSpPr>
          <p:grpSpPr bwMode="auto">
            <a:xfrm>
              <a:off x="4859" y="1309"/>
              <a:ext cx="743" cy="541"/>
              <a:chOff x="4830" y="1752"/>
              <a:chExt cx="667" cy="477"/>
            </a:xfrm>
          </p:grpSpPr>
          <p:grpSp>
            <p:nvGrpSpPr>
              <p:cNvPr id="576582" name="Group 70"/>
              <p:cNvGrpSpPr/>
              <p:nvPr/>
            </p:nvGrpSpPr>
            <p:grpSpPr bwMode="auto">
              <a:xfrm>
                <a:off x="4830" y="1752"/>
                <a:ext cx="667" cy="477"/>
                <a:chOff x="2949" y="196"/>
                <a:chExt cx="941" cy="598"/>
              </a:xfrm>
            </p:grpSpPr>
            <p:sp>
              <p:nvSpPr>
                <p:cNvPr id="576583" name="Oval 71"/>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84" name="Oval 72"/>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85" name="Oval 73"/>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86" name="Oval 74"/>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87" name="Oval 75"/>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88" name="Oval 76"/>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89" name="Oval 77"/>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90" name="Oval 78"/>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91" name="Freeform 79"/>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6592" name="Freeform 80"/>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6593" name="Freeform 8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6594" name="Text Box 82"/>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3</a:t>
                </a:r>
                <a:endParaRPr kumimoji="1" lang="en-US" altLang="zh-CN" sz="2000" b="1">
                  <a:solidFill>
                    <a:srgbClr val="0000CC"/>
                  </a:solidFill>
                  <a:latin typeface="+mn-lt"/>
                  <a:ea typeface="黑体" panose="02010609060101010101" pitchFamily="2" charset="-122"/>
                </a:endParaRPr>
              </a:p>
            </p:txBody>
          </p:sp>
        </p:grpSp>
        <p:grpSp>
          <p:nvGrpSpPr>
            <p:cNvPr id="576595" name="Group 83"/>
            <p:cNvGrpSpPr/>
            <p:nvPr/>
          </p:nvGrpSpPr>
          <p:grpSpPr bwMode="auto">
            <a:xfrm>
              <a:off x="2635" y="1309"/>
              <a:ext cx="743" cy="541"/>
              <a:chOff x="4830" y="1752"/>
              <a:chExt cx="667" cy="477"/>
            </a:xfrm>
          </p:grpSpPr>
          <p:grpSp>
            <p:nvGrpSpPr>
              <p:cNvPr id="576596" name="Group 84"/>
              <p:cNvGrpSpPr/>
              <p:nvPr/>
            </p:nvGrpSpPr>
            <p:grpSpPr bwMode="auto">
              <a:xfrm>
                <a:off x="4830" y="1752"/>
                <a:ext cx="667" cy="477"/>
                <a:chOff x="2949" y="196"/>
                <a:chExt cx="941" cy="598"/>
              </a:xfrm>
            </p:grpSpPr>
            <p:sp>
              <p:nvSpPr>
                <p:cNvPr id="576597" name="Oval 85"/>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98" name="Oval 86"/>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599" name="Oval 87"/>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600" name="Oval 88"/>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601" name="Oval 89"/>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602" name="Oval 90"/>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603" name="Oval 91"/>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604" name="Oval 92"/>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605" name="Freeform 9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6606" name="Freeform 9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6607" name="Freeform 9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6608" name="Text Box 96"/>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grpSp>
        <p:grpSp>
          <p:nvGrpSpPr>
            <p:cNvPr id="576609" name="Group 97"/>
            <p:cNvGrpSpPr/>
            <p:nvPr/>
          </p:nvGrpSpPr>
          <p:grpSpPr bwMode="auto">
            <a:xfrm>
              <a:off x="434" y="1253"/>
              <a:ext cx="755" cy="612"/>
              <a:chOff x="434" y="1298"/>
              <a:chExt cx="755" cy="612"/>
            </a:xfrm>
          </p:grpSpPr>
          <p:sp>
            <p:nvSpPr>
              <p:cNvPr id="576610" name="Line 98"/>
              <p:cNvSpPr>
                <a:spLocks noChangeShapeType="1"/>
              </p:cNvSpPr>
              <p:nvPr/>
            </p:nvSpPr>
            <p:spPr bwMode="auto">
              <a:xfrm>
                <a:off x="434" y="1298"/>
                <a:ext cx="755" cy="612"/>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6611" name="Line 99"/>
              <p:cNvSpPr>
                <a:spLocks noChangeShapeType="1"/>
              </p:cNvSpPr>
              <p:nvPr/>
            </p:nvSpPr>
            <p:spPr bwMode="auto">
              <a:xfrm flipH="1">
                <a:off x="434" y="1298"/>
                <a:ext cx="755" cy="612"/>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6612" name="Text Box 100"/>
            <p:cNvSpPr txBox="1">
              <a:spLocks noChangeArrowheads="1"/>
            </p:cNvSpPr>
            <p:nvPr/>
          </p:nvSpPr>
          <p:spPr bwMode="auto">
            <a:xfrm>
              <a:off x="356" y="1979"/>
              <a:ext cx="9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solidFill>
                    <a:srgbClr val="0000CC"/>
                  </a:solidFill>
                  <a:latin typeface="+mn-lt"/>
                  <a:ea typeface="黑体" panose="02010609060101010101" pitchFamily="2" charset="-122"/>
                </a:rPr>
                <a:t>网</a:t>
              </a:r>
              <a:r>
                <a:rPr kumimoji="1" lang="zh-CN" altLang="en-US" sz="1000" b="1">
                  <a:solidFill>
                    <a:srgbClr val="0000CC"/>
                  </a:solidFill>
                  <a:latin typeface="+mn-lt"/>
                  <a:ea typeface="黑体" panose="02010609060101010101" pitchFamily="2" charset="-122"/>
                </a:rPr>
                <a:t> </a:t>
              </a:r>
              <a:r>
                <a:rPr kumimoji="1" lang="en-US" altLang="zh-CN" sz="2000" b="1">
                  <a:solidFill>
                    <a:srgbClr val="0000CC"/>
                  </a:solidFill>
                  <a:latin typeface="+mn-lt"/>
                  <a:ea typeface="黑体" panose="02010609060101010101" pitchFamily="2" charset="-122"/>
                </a:rPr>
                <a:t>1</a:t>
              </a:r>
              <a:r>
                <a:rPr kumimoji="1" lang="zh-CN" altLang="en-US" sz="2000" b="1">
                  <a:solidFill>
                    <a:srgbClr val="0000CC"/>
                  </a:solidFill>
                  <a:latin typeface="+mn-lt"/>
                  <a:ea typeface="黑体" panose="02010609060101010101" pitchFamily="2" charset="-122"/>
                </a:rPr>
                <a:t>出了故障</a:t>
              </a:r>
              <a:endParaRPr kumimoji="1" lang="zh-CN" altLang="en-US" sz="2000" b="1">
                <a:solidFill>
                  <a:srgbClr val="0000CC"/>
                </a:solidFill>
                <a:latin typeface="+mn-lt"/>
                <a:ea typeface="黑体" panose="02010609060101010101" pitchFamily="2" charset="-122"/>
              </a:endParaRPr>
            </a:p>
          </p:txBody>
        </p:sp>
      </p:grpSp>
      <p:sp>
        <p:nvSpPr>
          <p:cNvPr id="576613" name="Text Box 101"/>
          <p:cNvSpPr txBox="1">
            <a:spLocks noChangeArrowheads="1"/>
          </p:cNvSpPr>
          <p:nvPr/>
        </p:nvSpPr>
        <p:spPr bwMode="auto">
          <a:xfrm>
            <a:off x="266568" y="305361"/>
            <a:ext cx="441146" cy="1323439"/>
          </a:xfrm>
          <a:prstGeom prst="rect">
            <a:avLst/>
          </a:prstGeom>
          <a:solidFill>
            <a:schemeClr val="bg1"/>
          </a:solidFill>
          <a:ln>
            <a:noFill/>
          </a:ln>
          <a:effectLst/>
        </p:spPr>
        <p:txBody>
          <a:bodyPr wrap="none">
            <a:spAutoFit/>
          </a:bodyPr>
          <a:lstStyle/>
          <a:p>
            <a:r>
              <a:rPr kumimoji="1" lang="zh-CN" altLang="en-US" sz="2000" b="1" dirty="0">
                <a:solidFill>
                  <a:srgbClr val="FF0000"/>
                </a:solidFill>
                <a:latin typeface="+mn-lt"/>
                <a:ea typeface="黑体" panose="02010609060101010101" pitchFamily="2" charset="-122"/>
              </a:rPr>
              <a:t>正</a:t>
            </a:r>
            <a:endParaRPr kumimoji="1" lang="zh-CN" altLang="en-US" sz="2000" b="1" dirty="0">
              <a:solidFill>
                <a:srgbClr val="FF0000"/>
              </a:solidFill>
              <a:latin typeface="+mn-lt"/>
              <a:ea typeface="黑体" panose="02010609060101010101" pitchFamily="2" charset="-122"/>
            </a:endParaRPr>
          </a:p>
          <a:p>
            <a:r>
              <a:rPr kumimoji="1" lang="zh-CN" altLang="en-US" sz="2000" b="1" dirty="0">
                <a:solidFill>
                  <a:srgbClr val="FF0000"/>
                </a:solidFill>
                <a:latin typeface="+mn-lt"/>
                <a:ea typeface="黑体" panose="02010609060101010101" pitchFamily="2" charset="-122"/>
              </a:rPr>
              <a:t>常</a:t>
            </a:r>
            <a:endParaRPr kumimoji="1" lang="zh-CN" altLang="en-US" sz="2000" b="1" dirty="0">
              <a:solidFill>
                <a:srgbClr val="FF0000"/>
              </a:solidFill>
              <a:latin typeface="+mn-lt"/>
              <a:ea typeface="黑体" panose="02010609060101010101" pitchFamily="2" charset="-122"/>
            </a:endParaRPr>
          </a:p>
          <a:p>
            <a:r>
              <a:rPr kumimoji="1" lang="zh-CN" altLang="en-US" sz="2000" b="1" dirty="0">
                <a:solidFill>
                  <a:srgbClr val="FF0000"/>
                </a:solidFill>
                <a:latin typeface="+mn-lt"/>
                <a:ea typeface="黑体" panose="02010609060101010101" pitchFamily="2" charset="-122"/>
              </a:rPr>
              <a:t>情</a:t>
            </a:r>
            <a:endParaRPr kumimoji="1" lang="zh-CN" altLang="en-US" sz="2000" b="1" dirty="0">
              <a:solidFill>
                <a:srgbClr val="FF0000"/>
              </a:solidFill>
              <a:latin typeface="+mn-lt"/>
              <a:ea typeface="黑体" panose="02010609060101010101" pitchFamily="2" charset="-122"/>
            </a:endParaRPr>
          </a:p>
          <a:p>
            <a:r>
              <a:rPr kumimoji="1" lang="zh-CN" altLang="en-US" sz="2000" b="1" dirty="0">
                <a:solidFill>
                  <a:srgbClr val="FF0000"/>
                </a:solidFill>
                <a:latin typeface="+mn-lt"/>
                <a:ea typeface="黑体" panose="02010609060101010101" pitchFamily="2" charset="-122"/>
              </a:rPr>
              <a:t>况</a:t>
            </a:r>
            <a:endParaRPr kumimoji="1" lang="zh-CN" altLang="en-US" sz="2000" b="1" dirty="0">
              <a:solidFill>
                <a:srgbClr val="FF0000"/>
              </a:solidFill>
              <a:latin typeface="+mn-lt"/>
              <a:ea typeface="黑体" panose="02010609060101010101" pitchFamily="2" charset="-122"/>
            </a:endParaRPr>
          </a:p>
        </p:txBody>
      </p:sp>
      <p:grpSp>
        <p:nvGrpSpPr>
          <p:cNvPr id="576614" name="Group 102"/>
          <p:cNvGrpSpPr/>
          <p:nvPr/>
        </p:nvGrpSpPr>
        <p:grpSpPr bwMode="auto">
          <a:xfrm>
            <a:off x="2436946" y="499036"/>
            <a:ext cx="1594246" cy="312737"/>
            <a:chOff x="1491" y="212"/>
            <a:chExt cx="853" cy="240"/>
          </a:xfrm>
        </p:grpSpPr>
        <p:sp>
          <p:nvSpPr>
            <p:cNvPr id="576615" name="AutoShape 10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616" name="Rectangle 104"/>
            <p:cNvSpPr>
              <a:spLocks noChangeArrowheads="1"/>
            </p:cNvSpPr>
            <p:nvPr/>
          </p:nvSpPr>
          <p:spPr bwMode="auto">
            <a:xfrm>
              <a:off x="1491" y="212"/>
              <a:ext cx="632" cy="24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6617" name="Text Box 105"/>
          <p:cNvSpPr txBox="1">
            <a:spLocks noChangeArrowheads="1"/>
          </p:cNvSpPr>
          <p:nvPr/>
        </p:nvSpPr>
        <p:spPr bwMode="auto">
          <a:xfrm>
            <a:off x="2457583" y="573648"/>
            <a:ext cx="89319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anose="02010609060101010101" pitchFamily="2" charset="-122"/>
              </a:rPr>
              <a:t>1  1  </a:t>
            </a:r>
            <a:r>
              <a:rPr kumimoji="1" lang="en-US" altLang="zh-CN" sz="2000" b="1">
                <a:solidFill>
                  <a:srgbClr val="0000CC"/>
                </a:solidFill>
                <a:latin typeface="+mn-lt"/>
                <a:ea typeface="黑体" panose="02010609060101010101" pitchFamily="2" charset="-122"/>
                <a:sym typeface="Symbol" panose="05050102010706020507" pitchFamily="18" charset="2"/>
              </a:rPr>
              <a:t></a:t>
            </a:r>
            <a:endParaRPr kumimoji="1" lang="en-US" altLang="zh-CN" sz="2000" b="1" baseline="-25000">
              <a:solidFill>
                <a:srgbClr val="0000CC"/>
              </a:solidFill>
              <a:latin typeface="+mn-lt"/>
              <a:ea typeface="黑体" panose="02010609060101010101" pitchFamily="2" charset="-122"/>
              <a:sym typeface="Symbol" panose="05050102010706020507" pitchFamily="18" charset="2"/>
            </a:endParaRPr>
          </a:p>
        </p:txBody>
      </p:sp>
      <p:grpSp>
        <p:nvGrpSpPr>
          <p:cNvPr id="576618" name="Group 106"/>
          <p:cNvGrpSpPr/>
          <p:nvPr/>
        </p:nvGrpSpPr>
        <p:grpSpPr bwMode="auto">
          <a:xfrm>
            <a:off x="2693194" y="3152380"/>
            <a:ext cx="1633802" cy="312738"/>
            <a:chOff x="1566" y="2024"/>
            <a:chExt cx="950" cy="197"/>
          </a:xfrm>
        </p:grpSpPr>
        <p:grpSp>
          <p:nvGrpSpPr>
            <p:cNvPr id="576619" name="Group 107"/>
            <p:cNvGrpSpPr/>
            <p:nvPr/>
          </p:nvGrpSpPr>
          <p:grpSpPr bwMode="auto">
            <a:xfrm>
              <a:off x="1589" y="2024"/>
              <a:ext cx="927" cy="197"/>
              <a:chOff x="1491" y="212"/>
              <a:chExt cx="853" cy="240"/>
            </a:xfrm>
          </p:grpSpPr>
          <p:sp>
            <p:nvSpPr>
              <p:cNvPr id="576620" name="AutoShape 108"/>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621" name="Rectangle 109"/>
              <p:cNvSpPr>
                <a:spLocks noChangeArrowheads="1"/>
              </p:cNvSpPr>
              <p:nvPr/>
            </p:nvSpPr>
            <p:spPr bwMode="auto">
              <a:xfrm>
                <a:off x="1491" y="212"/>
                <a:ext cx="632" cy="24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6622" name="Text Box 110"/>
            <p:cNvSpPr txBox="1">
              <a:spLocks noChangeArrowheads="1"/>
            </p:cNvSpPr>
            <p:nvPr/>
          </p:nvSpPr>
          <p:spPr bwMode="auto">
            <a:xfrm>
              <a:off x="1566" y="2066"/>
              <a:ext cx="60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anose="02010609060101010101" pitchFamily="2" charset="-122"/>
                </a:rPr>
                <a:t>1  16  </a:t>
              </a:r>
              <a:r>
                <a:rPr kumimoji="1" lang="en-US" altLang="zh-CN" sz="2000" b="1">
                  <a:solidFill>
                    <a:srgbClr val="0000CC"/>
                  </a:solidFill>
                  <a:latin typeface="+mn-lt"/>
                  <a:ea typeface="黑体" panose="02010609060101010101" pitchFamily="2" charset="-122"/>
                  <a:sym typeface="Symbol" panose="05050102010706020507" pitchFamily="18" charset="2"/>
                </a:rPr>
                <a:t></a:t>
              </a:r>
              <a:endParaRPr kumimoji="1" lang="en-US" altLang="zh-CN" sz="2000" b="1" baseline="-25000">
                <a:solidFill>
                  <a:srgbClr val="0000CC"/>
                </a:solidFill>
                <a:latin typeface="+mn-lt"/>
                <a:ea typeface="黑体" panose="02010609060101010101" pitchFamily="2" charset="-122"/>
                <a:sym typeface="Symbol" panose="05050102010706020507" pitchFamily="18" charset="2"/>
              </a:endParaRPr>
            </a:p>
          </p:txBody>
        </p:sp>
      </p:grpSp>
      <p:grpSp>
        <p:nvGrpSpPr>
          <p:cNvPr id="576623" name="Group 111"/>
          <p:cNvGrpSpPr/>
          <p:nvPr/>
        </p:nvGrpSpPr>
        <p:grpSpPr bwMode="auto">
          <a:xfrm flipH="1">
            <a:off x="6045068" y="521261"/>
            <a:ext cx="1594246" cy="312737"/>
            <a:chOff x="1491" y="212"/>
            <a:chExt cx="853" cy="240"/>
          </a:xfrm>
        </p:grpSpPr>
        <p:sp>
          <p:nvSpPr>
            <p:cNvPr id="576624" name="AutoShape 112"/>
            <p:cNvSpPr>
              <a:spLocks noChangeArrowheads="1"/>
            </p:cNvSpPr>
            <p:nvPr/>
          </p:nvSpPr>
          <p:spPr bwMode="auto">
            <a:xfrm>
              <a:off x="2089" y="271"/>
              <a:ext cx="255" cy="122"/>
            </a:xfrm>
            <a:prstGeom prst="rightArrow">
              <a:avLst>
                <a:gd name="adj1" fmla="val 50000"/>
                <a:gd name="adj2" fmla="val 52254"/>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625" name="Rectangle 113"/>
            <p:cNvSpPr>
              <a:spLocks noChangeArrowheads="1"/>
            </p:cNvSpPr>
            <p:nvPr/>
          </p:nvSpPr>
          <p:spPr bwMode="auto">
            <a:xfrm>
              <a:off x="1491" y="212"/>
              <a:ext cx="632" cy="240"/>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6626" name="Text Box 114"/>
          <p:cNvSpPr txBox="1">
            <a:spLocks noChangeArrowheads="1"/>
          </p:cNvSpPr>
          <p:nvPr/>
        </p:nvSpPr>
        <p:spPr bwMode="auto">
          <a:xfrm>
            <a:off x="6468137" y="616511"/>
            <a:ext cx="10326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anose="02010609060101010101" pitchFamily="2" charset="-122"/>
              </a:rPr>
              <a:t>1  2  </a:t>
            </a:r>
            <a:r>
              <a:rPr kumimoji="1" lang="en-US" altLang="zh-CN" sz="2000" b="1">
                <a:solidFill>
                  <a:srgbClr val="0000CC"/>
                </a:solidFill>
                <a:latin typeface="+mn-lt"/>
                <a:ea typeface="黑体" panose="02010609060101010101" pitchFamily="2" charset="-122"/>
                <a:sym typeface="Symbol" panose="05050102010706020507" pitchFamily="18" charset="2"/>
              </a:rPr>
              <a:t>R</a:t>
            </a:r>
            <a:r>
              <a:rPr kumimoji="1" lang="en-US" altLang="zh-CN" sz="2000" b="1" baseline="-25000">
                <a:solidFill>
                  <a:srgbClr val="0000CC"/>
                </a:solidFill>
                <a:latin typeface="+mn-lt"/>
                <a:ea typeface="黑体" panose="02010609060101010101" pitchFamily="2" charset="-122"/>
                <a:sym typeface="Symbol" panose="05050102010706020507" pitchFamily="18" charset="2"/>
              </a:rPr>
              <a:t>1</a:t>
            </a:r>
            <a:endParaRPr kumimoji="1" lang="en-US" altLang="zh-CN" sz="2000" b="1" baseline="-25000">
              <a:solidFill>
                <a:srgbClr val="0000CC"/>
              </a:solidFill>
              <a:latin typeface="+mn-lt"/>
              <a:ea typeface="黑体" panose="02010609060101010101" pitchFamily="2" charset="-122"/>
              <a:sym typeface="Symbol" panose="05050102010706020507" pitchFamily="18" charset="2"/>
            </a:endParaRPr>
          </a:p>
        </p:txBody>
      </p:sp>
      <p:grpSp>
        <p:nvGrpSpPr>
          <p:cNvPr id="576627" name="Group 115"/>
          <p:cNvGrpSpPr/>
          <p:nvPr/>
        </p:nvGrpSpPr>
        <p:grpSpPr bwMode="auto">
          <a:xfrm>
            <a:off x="6045068" y="3099999"/>
            <a:ext cx="1594246" cy="341313"/>
            <a:chOff x="3515" y="1991"/>
            <a:chExt cx="927" cy="215"/>
          </a:xfrm>
        </p:grpSpPr>
        <p:grpSp>
          <p:nvGrpSpPr>
            <p:cNvPr id="576628" name="Group 116"/>
            <p:cNvGrpSpPr/>
            <p:nvPr/>
          </p:nvGrpSpPr>
          <p:grpSpPr bwMode="auto">
            <a:xfrm flipH="1">
              <a:off x="3515" y="1991"/>
              <a:ext cx="927" cy="197"/>
              <a:chOff x="1491" y="212"/>
              <a:chExt cx="853" cy="240"/>
            </a:xfrm>
          </p:grpSpPr>
          <p:sp>
            <p:nvSpPr>
              <p:cNvPr id="576629" name="AutoShape 117"/>
              <p:cNvSpPr>
                <a:spLocks noChangeArrowheads="1"/>
              </p:cNvSpPr>
              <p:nvPr/>
            </p:nvSpPr>
            <p:spPr bwMode="auto">
              <a:xfrm>
                <a:off x="2089" y="271"/>
                <a:ext cx="255" cy="122"/>
              </a:xfrm>
              <a:prstGeom prst="rightArrow">
                <a:avLst>
                  <a:gd name="adj1" fmla="val 50000"/>
                  <a:gd name="adj2" fmla="val 52254"/>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6630" name="Rectangle 118"/>
              <p:cNvSpPr>
                <a:spLocks noChangeArrowheads="1"/>
              </p:cNvSpPr>
              <p:nvPr/>
            </p:nvSpPr>
            <p:spPr bwMode="auto">
              <a:xfrm>
                <a:off x="1491" y="212"/>
                <a:ext cx="632" cy="240"/>
              </a:xfrm>
              <a:prstGeom prst="rect">
                <a:avLst/>
              </a:prstGeom>
              <a:solidFill>
                <a:srgbClr val="66FF66"/>
              </a:solid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6631" name="Text Box 119"/>
            <p:cNvSpPr txBox="1">
              <a:spLocks noChangeArrowheads="1"/>
            </p:cNvSpPr>
            <p:nvPr/>
          </p:nvSpPr>
          <p:spPr bwMode="auto">
            <a:xfrm>
              <a:off x="3761" y="2051"/>
              <a:ext cx="600"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anose="02010609060101010101" pitchFamily="2" charset="-122"/>
                </a:rPr>
                <a:t>1  2  </a:t>
              </a:r>
              <a:r>
                <a:rPr kumimoji="1" lang="en-US" altLang="zh-CN" sz="2000" b="1">
                  <a:solidFill>
                    <a:srgbClr val="0000CC"/>
                  </a:solidFill>
                  <a:latin typeface="+mn-lt"/>
                  <a:ea typeface="黑体" panose="02010609060101010101" pitchFamily="2" charset="-122"/>
                  <a:sym typeface="Symbol" panose="05050102010706020507" pitchFamily="18" charset="2"/>
                </a:rPr>
                <a:t>R</a:t>
              </a:r>
              <a:r>
                <a:rPr kumimoji="1" lang="en-US" altLang="zh-CN" sz="2000" b="1" baseline="-25000">
                  <a:solidFill>
                    <a:srgbClr val="0000CC"/>
                  </a:solidFill>
                  <a:latin typeface="+mn-lt"/>
                  <a:ea typeface="黑体" panose="02010609060101010101" pitchFamily="2" charset="-122"/>
                  <a:sym typeface="Symbol" panose="05050102010706020507" pitchFamily="18" charset="2"/>
                </a:rPr>
                <a:t>1</a:t>
              </a:r>
              <a:endParaRPr kumimoji="1" lang="en-US" altLang="zh-CN" sz="2000" b="1" baseline="-25000">
                <a:solidFill>
                  <a:srgbClr val="0000CC"/>
                </a:solidFill>
                <a:latin typeface="+mn-lt"/>
                <a:ea typeface="黑体" panose="02010609060101010101" pitchFamily="2" charset="-122"/>
                <a:sym typeface="Symbol" panose="05050102010706020507" pitchFamily="18" charset="2"/>
              </a:endParaRPr>
            </a:p>
          </p:txBody>
        </p:sp>
      </p:grpSp>
      <p:sp>
        <p:nvSpPr>
          <p:cNvPr id="576632" name="Text Box 120"/>
          <p:cNvSpPr txBox="1">
            <a:spLocks noChangeArrowheads="1"/>
          </p:cNvSpPr>
          <p:nvPr/>
        </p:nvSpPr>
        <p:spPr bwMode="auto">
          <a:xfrm>
            <a:off x="710679" y="3785621"/>
            <a:ext cx="7338869" cy="830997"/>
          </a:xfrm>
          <a:prstGeom prst="rect">
            <a:avLst/>
          </a:prstGeom>
          <a:solidFill>
            <a:srgbClr val="FFFF99"/>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latin typeface="+mn-lt"/>
                <a:ea typeface="黑体" panose="02010609060101010101" pitchFamily="2" charset="-122"/>
              </a:rPr>
              <a:t>R</a:t>
            </a:r>
            <a:r>
              <a:rPr kumimoji="1" lang="en-US" altLang="zh-CN" sz="2400" b="1" baseline="-25000" dirty="0">
                <a:solidFill>
                  <a:srgbClr val="0000CC"/>
                </a:solidFill>
                <a:latin typeface="+mn-lt"/>
                <a:ea typeface="黑体" panose="02010609060101010101" pitchFamily="2" charset="-122"/>
              </a:rPr>
              <a:t>1</a:t>
            </a:r>
            <a:r>
              <a:rPr kumimoji="1" lang="en-US" altLang="zh-CN" sz="2400" b="1" dirty="0">
                <a:solidFill>
                  <a:srgbClr val="0000CC"/>
                </a:solidFill>
                <a:latin typeface="+mn-lt"/>
                <a:ea typeface="黑体" panose="02010609060101010101" pitchFamily="2" charset="-122"/>
              </a:rPr>
              <a:t> </a:t>
            </a:r>
            <a:r>
              <a:rPr kumimoji="1" lang="zh-CN" altLang="en-US" sz="2400" b="1" dirty="0">
                <a:solidFill>
                  <a:srgbClr val="0000CC"/>
                </a:solidFill>
                <a:latin typeface="+mn-lt"/>
                <a:ea typeface="黑体" panose="02010609060101010101" pitchFamily="2" charset="-122"/>
              </a:rPr>
              <a:t>说：“我到网 </a:t>
            </a:r>
            <a:r>
              <a:rPr kumimoji="1" lang="en-US" altLang="zh-CN" sz="2400" b="1" dirty="0">
                <a:solidFill>
                  <a:srgbClr val="0000CC"/>
                </a:solidFill>
                <a:latin typeface="+mn-lt"/>
                <a:ea typeface="黑体" panose="02010609060101010101" pitchFamily="2" charset="-122"/>
              </a:rPr>
              <a:t>1 </a:t>
            </a:r>
            <a:r>
              <a:rPr kumimoji="1" lang="zh-CN" altLang="en-US" sz="2400" b="1" dirty="0">
                <a:solidFill>
                  <a:srgbClr val="0000CC"/>
                </a:solidFill>
                <a:latin typeface="+mn-lt"/>
                <a:ea typeface="黑体" panose="02010609060101010101" pitchFamily="2" charset="-122"/>
              </a:rPr>
              <a:t>的距离是 </a:t>
            </a:r>
            <a:r>
              <a:rPr kumimoji="1" lang="en-US" altLang="zh-CN" sz="2400" b="1" dirty="0">
                <a:solidFill>
                  <a:srgbClr val="0000CC"/>
                </a:solidFill>
                <a:latin typeface="+mn-lt"/>
                <a:ea typeface="黑体" panose="02010609060101010101" pitchFamily="2" charset="-122"/>
              </a:rPr>
              <a:t>16 </a:t>
            </a:r>
            <a:r>
              <a:rPr kumimoji="1" lang="zh-CN" altLang="en-US" sz="2400" b="1" dirty="0">
                <a:solidFill>
                  <a:srgbClr val="0000CC"/>
                </a:solidFill>
                <a:latin typeface="+mn-lt"/>
                <a:ea typeface="黑体" panose="02010609060101010101" pitchFamily="2" charset="-122"/>
              </a:rPr>
              <a:t>（表示无法到达），</a:t>
            </a:r>
            <a:endParaRPr kumimoji="1" lang="zh-CN" altLang="en-US" sz="2400" b="1" dirty="0">
              <a:solidFill>
                <a:srgbClr val="0000CC"/>
              </a:solidFill>
              <a:latin typeface="+mn-lt"/>
              <a:ea typeface="黑体" panose="02010609060101010101" pitchFamily="2" charset="-122"/>
            </a:endParaRPr>
          </a:p>
          <a:p>
            <a:r>
              <a:rPr kumimoji="1" lang="zh-CN" altLang="en-US" sz="2400" b="1" dirty="0">
                <a:solidFill>
                  <a:srgbClr val="0000CC"/>
                </a:solidFill>
                <a:latin typeface="+mn-lt"/>
                <a:ea typeface="黑体" panose="02010609060101010101" pitchFamily="2" charset="-122"/>
              </a:rPr>
              <a:t>            是直接交付。”</a:t>
            </a:r>
            <a:endParaRPr kumimoji="1" lang="zh-CN" altLang="en-US" sz="2400" b="1" dirty="0">
              <a:solidFill>
                <a:srgbClr val="0000CC"/>
              </a:solidFill>
              <a:latin typeface="+mn-lt"/>
              <a:ea typeface="黑体" panose="02010609060101010101" pitchFamily="2" charset="-122"/>
            </a:endParaRPr>
          </a:p>
        </p:txBody>
      </p:sp>
      <p:sp>
        <p:nvSpPr>
          <p:cNvPr id="576633" name="Text Box 121"/>
          <p:cNvSpPr txBox="1">
            <a:spLocks noChangeArrowheads="1"/>
          </p:cNvSpPr>
          <p:nvPr/>
        </p:nvSpPr>
        <p:spPr bwMode="auto">
          <a:xfrm>
            <a:off x="704528" y="4725144"/>
            <a:ext cx="7694735" cy="830997"/>
          </a:xfrm>
          <a:prstGeom prst="rect">
            <a:avLst/>
          </a:prstGeom>
          <a:solidFill>
            <a:srgbClr val="FFFF99"/>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anose="02010609060101010101" pitchFamily="2" charset="-122"/>
              </a:rPr>
              <a:t>但 </a:t>
            </a:r>
            <a:r>
              <a:rPr kumimoji="1" lang="en-US" altLang="zh-CN" sz="2400" b="1" dirty="0">
                <a:solidFill>
                  <a:srgbClr val="0000CC"/>
                </a:solidFill>
                <a:latin typeface="+mn-lt"/>
                <a:ea typeface="黑体" panose="02010609060101010101" pitchFamily="2" charset="-122"/>
              </a:rPr>
              <a:t>R</a:t>
            </a:r>
            <a:r>
              <a:rPr kumimoji="1" lang="en-US" altLang="zh-CN" sz="2400" b="1" baseline="-25000" dirty="0">
                <a:solidFill>
                  <a:srgbClr val="0000CC"/>
                </a:solidFill>
                <a:latin typeface="+mn-lt"/>
                <a:ea typeface="黑体" panose="02010609060101010101" pitchFamily="2" charset="-122"/>
              </a:rPr>
              <a:t>2</a:t>
            </a:r>
            <a:r>
              <a:rPr kumimoji="1" lang="en-US" altLang="zh-CN" sz="2400" b="1" dirty="0">
                <a:solidFill>
                  <a:srgbClr val="0000CC"/>
                </a:solidFill>
                <a:latin typeface="+mn-lt"/>
                <a:ea typeface="黑体" panose="02010609060101010101" pitchFamily="2" charset="-122"/>
              </a:rPr>
              <a:t> </a:t>
            </a:r>
            <a:r>
              <a:rPr kumimoji="1" lang="zh-CN" altLang="en-US" sz="2400" b="1" dirty="0">
                <a:solidFill>
                  <a:srgbClr val="0000CC"/>
                </a:solidFill>
                <a:latin typeface="+mn-lt"/>
                <a:ea typeface="黑体" panose="02010609060101010101" pitchFamily="2" charset="-122"/>
              </a:rPr>
              <a:t>在收到 </a:t>
            </a:r>
            <a:r>
              <a:rPr kumimoji="1" lang="en-US" altLang="zh-CN" sz="2400" b="1" dirty="0">
                <a:solidFill>
                  <a:srgbClr val="0000CC"/>
                </a:solidFill>
                <a:latin typeface="+mn-lt"/>
                <a:ea typeface="黑体" panose="02010609060101010101" pitchFamily="2" charset="-122"/>
              </a:rPr>
              <a:t>R</a:t>
            </a:r>
            <a:r>
              <a:rPr kumimoji="1" lang="en-US" altLang="zh-CN" sz="2400" b="1" baseline="-25000" dirty="0">
                <a:solidFill>
                  <a:srgbClr val="0000CC"/>
                </a:solidFill>
                <a:latin typeface="+mn-lt"/>
                <a:ea typeface="黑体" panose="02010609060101010101" pitchFamily="2" charset="-122"/>
              </a:rPr>
              <a:t>1</a:t>
            </a:r>
            <a:r>
              <a:rPr kumimoji="1" lang="en-US" altLang="zh-CN" sz="2400" b="1" dirty="0">
                <a:solidFill>
                  <a:srgbClr val="0000CC"/>
                </a:solidFill>
                <a:latin typeface="+mn-lt"/>
                <a:ea typeface="黑体" panose="02010609060101010101" pitchFamily="2" charset="-122"/>
              </a:rPr>
              <a:t> </a:t>
            </a:r>
            <a:r>
              <a:rPr kumimoji="1" lang="zh-CN" altLang="en-US" sz="2400" b="1" dirty="0">
                <a:solidFill>
                  <a:srgbClr val="0000CC"/>
                </a:solidFill>
                <a:latin typeface="+mn-lt"/>
                <a:ea typeface="黑体" panose="02010609060101010101" pitchFamily="2" charset="-122"/>
              </a:rPr>
              <a:t>的更新报文之前，还发送原来的报文，</a:t>
            </a:r>
            <a:endParaRPr kumimoji="1" lang="zh-CN" altLang="en-US" sz="2400" b="1" dirty="0">
              <a:solidFill>
                <a:srgbClr val="0000CC"/>
              </a:solidFill>
              <a:latin typeface="+mn-lt"/>
              <a:ea typeface="黑体" panose="02010609060101010101" pitchFamily="2" charset="-122"/>
            </a:endParaRPr>
          </a:p>
          <a:p>
            <a:r>
              <a:rPr kumimoji="1" lang="zh-CN" altLang="en-US" sz="2400" b="1" dirty="0">
                <a:solidFill>
                  <a:srgbClr val="0000CC"/>
                </a:solidFill>
                <a:latin typeface="+mn-lt"/>
                <a:ea typeface="黑体" panose="02010609060101010101" pitchFamily="2" charset="-122"/>
              </a:rPr>
              <a:t>因为这时  </a:t>
            </a:r>
            <a:r>
              <a:rPr kumimoji="1" lang="en-US" altLang="zh-CN" sz="2400" b="1" dirty="0">
                <a:solidFill>
                  <a:srgbClr val="0000CC"/>
                </a:solidFill>
                <a:latin typeface="+mn-lt"/>
                <a:ea typeface="黑体" panose="02010609060101010101" pitchFamily="2" charset="-122"/>
              </a:rPr>
              <a:t>R</a:t>
            </a:r>
            <a:r>
              <a:rPr kumimoji="1" lang="en-US" altLang="zh-CN" sz="2400" b="1" baseline="-25000" dirty="0">
                <a:solidFill>
                  <a:srgbClr val="0000CC"/>
                </a:solidFill>
                <a:latin typeface="+mn-lt"/>
                <a:ea typeface="黑体" panose="02010609060101010101" pitchFamily="2" charset="-122"/>
              </a:rPr>
              <a:t>2</a:t>
            </a:r>
            <a:r>
              <a:rPr kumimoji="1" lang="en-US" altLang="zh-CN" sz="2400" b="1" dirty="0">
                <a:solidFill>
                  <a:srgbClr val="0000CC"/>
                </a:solidFill>
                <a:latin typeface="+mn-lt"/>
                <a:ea typeface="黑体" panose="02010609060101010101" pitchFamily="2" charset="-122"/>
              </a:rPr>
              <a:t> </a:t>
            </a:r>
            <a:r>
              <a:rPr kumimoji="1" lang="zh-CN" altLang="en-US" sz="2400" b="1" dirty="0">
                <a:solidFill>
                  <a:srgbClr val="0000CC"/>
                </a:solidFill>
                <a:latin typeface="+mn-lt"/>
                <a:ea typeface="黑体" panose="02010609060101010101" pitchFamily="2" charset="-122"/>
              </a:rPr>
              <a:t>并不知道  </a:t>
            </a:r>
            <a:r>
              <a:rPr kumimoji="1" lang="en-US" altLang="zh-CN" sz="2400" b="1" dirty="0">
                <a:solidFill>
                  <a:srgbClr val="0000CC"/>
                </a:solidFill>
                <a:latin typeface="+mn-lt"/>
                <a:ea typeface="黑体" panose="02010609060101010101" pitchFamily="2" charset="-122"/>
              </a:rPr>
              <a:t>R</a:t>
            </a:r>
            <a:r>
              <a:rPr kumimoji="1" lang="en-US" altLang="zh-CN" sz="2400" b="1" baseline="-25000" dirty="0">
                <a:solidFill>
                  <a:srgbClr val="0000CC"/>
                </a:solidFill>
                <a:latin typeface="+mn-lt"/>
                <a:ea typeface="黑体" panose="02010609060101010101" pitchFamily="2" charset="-122"/>
              </a:rPr>
              <a:t>1</a:t>
            </a:r>
            <a:r>
              <a:rPr kumimoji="1" lang="en-US" altLang="zh-CN" sz="2400" b="1" dirty="0">
                <a:solidFill>
                  <a:srgbClr val="0000CC"/>
                </a:solidFill>
                <a:latin typeface="+mn-lt"/>
                <a:ea typeface="黑体" panose="02010609060101010101" pitchFamily="2" charset="-122"/>
              </a:rPr>
              <a:t> </a:t>
            </a:r>
            <a:r>
              <a:rPr kumimoji="1" lang="zh-CN" altLang="en-US" sz="2400" b="1" dirty="0">
                <a:solidFill>
                  <a:srgbClr val="0000CC"/>
                </a:solidFill>
                <a:latin typeface="+mn-lt"/>
                <a:ea typeface="黑体" panose="02010609060101010101" pitchFamily="2" charset="-122"/>
              </a:rPr>
              <a:t>出了故障。</a:t>
            </a:r>
            <a:endParaRPr kumimoji="1" lang="zh-CN" altLang="en-US" sz="2400" b="1" dirty="0">
              <a:solidFill>
                <a:srgbClr val="0000CC"/>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65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663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576618"/>
                                        </p:tgtEl>
                                        <p:attrNameLst>
                                          <p:attrName>style.visibility</p:attrName>
                                        </p:attrNameLst>
                                      </p:cBhvr>
                                      <p:to>
                                        <p:strVal val="visible"/>
                                      </p:to>
                                    </p:set>
                                  </p:childTnLst>
                                </p:cTn>
                              </p:par>
                            </p:childTnLst>
                          </p:cTn>
                        </p:par>
                        <p:par>
                          <p:cTn id="14" fill="hold">
                            <p:stCondLst>
                              <p:cond delay="500"/>
                            </p:stCondLst>
                            <p:childTnLst>
                              <p:par>
                                <p:cTn id="15" presetID="35" presetClass="emph" presetSubtype="0" repeatCount="3000" fill="hold" nodeType="afterEffect">
                                  <p:stCondLst>
                                    <p:cond delay="500"/>
                                  </p:stCondLst>
                                  <p:childTnLst>
                                    <p:anim calcmode="discrete" valueType="str">
                                      <p:cBhvr>
                                        <p:cTn id="16" dur="1000" fill="hold"/>
                                        <p:tgtEl>
                                          <p:spTgt spid="576618"/>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663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500"/>
                                  </p:stCondLst>
                                  <p:childTnLst>
                                    <p:set>
                                      <p:cBhvr>
                                        <p:cTn id="23" dur="1" fill="hold">
                                          <p:stCondLst>
                                            <p:cond delay="0"/>
                                          </p:stCondLst>
                                        </p:cTn>
                                        <p:tgtEl>
                                          <p:spTgt spid="576627"/>
                                        </p:tgtEl>
                                        <p:attrNameLst>
                                          <p:attrName>style.visibility</p:attrName>
                                        </p:attrNameLst>
                                      </p:cBhvr>
                                      <p:to>
                                        <p:strVal val="visible"/>
                                      </p:to>
                                    </p:set>
                                  </p:childTnLst>
                                </p:cTn>
                              </p:par>
                            </p:childTnLst>
                          </p:cTn>
                        </p:par>
                        <p:par>
                          <p:cTn id="24" fill="hold">
                            <p:stCondLst>
                              <p:cond delay="500"/>
                            </p:stCondLst>
                            <p:childTnLst>
                              <p:par>
                                <p:cTn id="25" presetID="35" presetClass="emph" presetSubtype="0" repeatCount="3000" fill="hold" nodeType="afterEffect">
                                  <p:stCondLst>
                                    <p:cond delay="500"/>
                                  </p:stCondLst>
                                  <p:childTnLst>
                                    <p:anim calcmode="discrete" valueType="str">
                                      <p:cBhvr>
                                        <p:cTn id="26" dur="1000" fill="hold"/>
                                        <p:tgtEl>
                                          <p:spTgt spid="5766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632" grpId="0" animBg="1"/>
      <p:bldP spid="57663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Line 2"/>
          <p:cNvSpPr>
            <a:spLocks noChangeShapeType="1"/>
          </p:cNvSpPr>
          <p:nvPr/>
        </p:nvSpPr>
        <p:spPr bwMode="auto">
          <a:xfrm>
            <a:off x="1785144" y="1064185"/>
            <a:ext cx="701159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pic>
        <p:nvPicPr>
          <p:cNvPr id="577539" name="Picture 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13580" y="908611"/>
            <a:ext cx="78938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7540" name="Text Box 4"/>
          <p:cNvSpPr txBox="1">
            <a:spLocks noChangeArrowheads="1"/>
          </p:cNvSpPr>
          <p:nvPr/>
        </p:nvSpPr>
        <p:spPr bwMode="auto">
          <a:xfrm>
            <a:off x="6944519"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r>
              <a:rPr kumimoji="1" lang="en-US" altLang="zh-CN" sz="2000" b="1" baseline="-25000">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sp>
        <p:nvSpPr>
          <p:cNvPr id="577541" name="Text Box 5"/>
          <p:cNvSpPr txBox="1">
            <a:spLocks noChangeArrowheads="1"/>
          </p:cNvSpPr>
          <p:nvPr/>
        </p:nvSpPr>
        <p:spPr bwMode="auto">
          <a:xfrm>
            <a:off x="3047471"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r>
              <a:rPr kumimoji="1" lang="en-US" altLang="zh-CN" sz="2000" b="1" baseline="-25000">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pic>
        <p:nvPicPr>
          <p:cNvPr id="577542" name="Picture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08908" y="908611"/>
            <a:ext cx="79110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7543" name="Group 7"/>
          <p:cNvGrpSpPr/>
          <p:nvPr/>
        </p:nvGrpSpPr>
        <p:grpSpPr bwMode="auto">
          <a:xfrm>
            <a:off x="768747" y="632386"/>
            <a:ext cx="1277805" cy="858837"/>
            <a:chOff x="4830" y="1752"/>
            <a:chExt cx="667" cy="477"/>
          </a:xfrm>
        </p:grpSpPr>
        <p:grpSp>
          <p:nvGrpSpPr>
            <p:cNvPr id="577544" name="Group 8"/>
            <p:cNvGrpSpPr/>
            <p:nvPr/>
          </p:nvGrpSpPr>
          <p:grpSpPr bwMode="auto">
            <a:xfrm>
              <a:off x="4830" y="1752"/>
              <a:ext cx="667" cy="477"/>
              <a:chOff x="2949" y="196"/>
              <a:chExt cx="941" cy="598"/>
            </a:xfrm>
          </p:grpSpPr>
          <p:sp>
            <p:nvSpPr>
              <p:cNvPr id="577545" name="Oval 9"/>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46"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47"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48"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49" name="Oval 13"/>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50"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51" name="Oval 15"/>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52"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53" name="Freeform 1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7554" name="Freeform 1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7555" name="Freeform 1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7556"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grpSp>
      <p:grpSp>
        <p:nvGrpSpPr>
          <p:cNvPr id="577557" name="Group 21"/>
          <p:cNvGrpSpPr/>
          <p:nvPr/>
        </p:nvGrpSpPr>
        <p:grpSpPr bwMode="auto">
          <a:xfrm>
            <a:off x="8356468" y="632386"/>
            <a:ext cx="1277805" cy="858837"/>
            <a:chOff x="4830" y="1752"/>
            <a:chExt cx="667" cy="477"/>
          </a:xfrm>
        </p:grpSpPr>
        <p:grpSp>
          <p:nvGrpSpPr>
            <p:cNvPr id="577558" name="Group 22"/>
            <p:cNvGrpSpPr/>
            <p:nvPr/>
          </p:nvGrpSpPr>
          <p:grpSpPr bwMode="auto">
            <a:xfrm>
              <a:off x="4830" y="1752"/>
              <a:ext cx="667" cy="477"/>
              <a:chOff x="2949" y="196"/>
              <a:chExt cx="941" cy="598"/>
            </a:xfrm>
          </p:grpSpPr>
          <p:sp>
            <p:nvSpPr>
              <p:cNvPr id="577559" name="Oval 23"/>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60"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61"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62"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63" name="Oval 27"/>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64"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65" name="Oval 29"/>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66"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67" name="Freeform 3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7568" name="Freeform 32"/>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7569" name="Freeform 33"/>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7570"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3</a:t>
              </a:r>
              <a:endParaRPr kumimoji="1" lang="en-US" altLang="zh-CN" sz="2000" b="1">
                <a:solidFill>
                  <a:srgbClr val="0000CC"/>
                </a:solidFill>
                <a:latin typeface="+mn-lt"/>
                <a:ea typeface="黑体" panose="02010609060101010101" pitchFamily="2" charset="-122"/>
              </a:endParaRPr>
            </a:p>
          </p:txBody>
        </p:sp>
      </p:grpSp>
      <p:grpSp>
        <p:nvGrpSpPr>
          <p:cNvPr id="577571" name="Group 35"/>
          <p:cNvGrpSpPr/>
          <p:nvPr/>
        </p:nvGrpSpPr>
        <p:grpSpPr bwMode="auto">
          <a:xfrm>
            <a:off x="4531651" y="632386"/>
            <a:ext cx="1277805" cy="858837"/>
            <a:chOff x="4830" y="1752"/>
            <a:chExt cx="667" cy="477"/>
          </a:xfrm>
        </p:grpSpPr>
        <p:grpSp>
          <p:nvGrpSpPr>
            <p:cNvPr id="577572" name="Group 36"/>
            <p:cNvGrpSpPr/>
            <p:nvPr/>
          </p:nvGrpSpPr>
          <p:grpSpPr bwMode="auto">
            <a:xfrm>
              <a:off x="4830" y="1752"/>
              <a:ext cx="667" cy="477"/>
              <a:chOff x="2949" y="196"/>
              <a:chExt cx="941" cy="598"/>
            </a:xfrm>
          </p:grpSpPr>
          <p:sp>
            <p:nvSpPr>
              <p:cNvPr id="577573" name="Oval 37"/>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74"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75"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76"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77" name="Oval 41"/>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78"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79" name="Oval 43"/>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80"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81" name="Freeform 4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7582" name="Freeform 4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7583" name="Freeform 4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7584"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grpSp>
      <p:grpSp>
        <p:nvGrpSpPr>
          <p:cNvPr id="577585" name="Group 49"/>
          <p:cNvGrpSpPr/>
          <p:nvPr/>
        </p:nvGrpSpPr>
        <p:grpSpPr bwMode="auto">
          <a:xfrm>
            <a:off x="612246" y="1916832"/>
            <a:ext cx="9022027" cy="1522412"/>
            <a:chOff x="356" y="1253"/>
            <a:chExt cx="5246" cy="959"/>
          </a:xfrm>
        </p:grpSpPr>
        <p:sp>
          <p:nvSpPr>
            <p:cNvPr id="577586" name="Line 50"/>
            <p:cNvSpPr>
              <a:spLocks noChangeShapeType="1"/>
            </p:cNvSpPr>
            <p:nvPr/>
          </p:nvSpPr>
          <p:spPr bwMode="auto">
            <a:xfrm>
              <a:off x="1038" y="1581"/>
              <a:ext cx="407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pic>
          <p:nvPicPr>
            <p:cNvPr id="577587" name="Picture 5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36" y="1484"/>
              <a:ext cx="45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7588" name="Text Box 52"/>
            <p:cNvSpPr txBox="1">
              <a:spLocks noChangeArrowheads="1"/>
            </p:cNvSpPr>
            <p:nvPr/>
          </p:nvSpPr>
          <p:spPr bwMode="auto">
            <a:xfrm>
              <a:off x="4038" y="1640"/>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r>
                <a:rPr kumimoji="1" lang="en-US" altLang="zh-CN" sz="2000" b="1" baseline="-25000">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sp>
          <p:nvSpPr>
            <p:cNvPr id="577589" name="Text Box 53"/>
            <p:cNvSpPr txBox="1">
              <a:spLocks noChangeArrowheads="1"/>
            </p:cNvSpPr>
            <p:nvPr/>
          </p:nvSpPr>
          <p:spPr bwMode="auto">
            <a:xfrm>
              <a:off x="1772" y="1640"/>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r>
                <a:rPr kumimoji="1" lang="en-US" altLang="zh-CN" sz="2000" b="1" baseline="-25000">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pic>
          <p:nvPicPr>
            <p:cNvPr id="577590" name="Picture 5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01" y="1484"/>
              <a:ext cx="46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7591" name="Group 55"/>
            <p:cNvGrpSpPr/>
            <p:nvPr/>
          </p:nvGrpSpPr>
          <p:grpSpPr bwMode="auto">
            <a:xfrm>
              <a:off x="447" y="1309"/>
              <a:ext cx="743" cy="541"/>
              <a:chOff x="4830" y="1752"/>
              <a:chExt cx="667" cy="477"/>
            </a:xfrm>
          </p:grpSpPr>
          <p:grpSp>
            <p:nvGrpSpPr>
              <p:cNvPr id="577592" name="Group 56"/>
              <p:cNvGrpSpPr/>
              <p:nvPr/>
            </p:nvGrpSpPr>
            <p:grpSpPr bwMode="auto">
              <a:xfrm>
                <a:off x="4830" y="1752"/>
                <a:ext cx="667" cy="477"/>
                <a:chOff x="2949" y="196"/>
                <a:chExt cx="941" cy="598"/>
              </a:xfrm>
            </p:grpSpPr>
            <p:sp>
              <p:nvSpPr>
                <p:cNvPr id="577593" name="Oval 57"/>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94" name="Oval 58"/>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95" name="Oval 59"/>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96" name="Oval 60"/>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97" name="Oval 61"/>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98" name="Oval 62"/>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599" name="Oval 63"/>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600" name="Oval 64"/>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601" name="Freeform 6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7602" name="Freeform 6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7603" name="Freeform 6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7604" name="Text Box 6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grpSp>
        <p:grpSp>
          <p:nvGrpSpPr>
            <p:cNvPr id="577605" name="Group 69"/>
            <p:cNvGrpSpPr/>
            <p:nvPr/>
          </p:nvGrpSpPr>
          <p:grpSpPr bwMode="auto">
            <a:xfrm>
              <a:off x="4859" y="1309"/>
              <a:ext cx="743" cy="541"/>
              <a:chOff x="4830" y="1752"/>
              <a:chExt cx="667" cy="477"/>
            </a:xfrm>
          </p:grpSpPr>
          <p:grpSp>
            <p:nvGrpSpPr>
              <p:cNvPr id="577606" name="Group 70"/>
              <p:cNvGrpSpPr/>
              <p:nvPr/>
            </p:nvGrpSpPr>
            <p:grpSpPr bwMode="auto">
              <a:xfrm>
                <a:off x="4830" y="1752"/>
                <a:ext cx="667" cy="477"/>
                <a:chOff x="2949" y="196"/>
                <a:chExt cx="941" cy="598"/>
              </a:xfrm>
            </p:grpSpPr>
            <p:sp>
              <p:nvSpPr>
                <p:cNvPr id="577607" name="Oval 71"/>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608" name="Oval 72"/>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609" name="Oval 73"/>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610" name="Oval 74"/>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611" name="Oval 75"/>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612" name="Oval 76"/>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613" name="Oval 77"/>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614" name="Oval 78"/>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615" name="Freeform 79"/>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7616" name="Freeform 80"/>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7617" name="Freeform 8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7618" name="Text Box 82"/>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3</a:t>
                </a:r>
                <a:endParaRPr kumimoji="1" lang="en-US" altLang="zh-CN" sz="2000" b="1">
                  <a:solidFill>
                    <a:srgbClr val="0000CC"/>
                  </a:solidFill>
                  <a:latin typeface="+mn-lt"/>
                  <a:ea typeface="黑体" panose="02010609060101010101" pitchFamily="2" charset="-122"/>
                </a:endParaRPr>
              </a:p>
            </p:txBody>
          </p:sp>
        </p:grpSp>
        <p:grpSp>
          <p:nvGrpSpPr>
            <p:cNvPr id="577619" name="Group 83"/>
            <p:cNvGrpSpPr/>
            <p:nvPr/>
          </p:nvGrpSpPr>
          <p:grpSpPr bwMode="auto">
            <a:xfrm>
              <a:off x="2635" y="1309"/>
              <a:ext cx="743" cy="541"/>
              <a:chOff x="4830" y="1752"/>
              <a:chExt cx="667" cy="477"/>
            </a:xfrm>
          </p:grpSpPr>
          <p:grpSp>
            <p:nvGrpSpPr>
              <p:cNvPr id="577620" name="Group 84"/>
              <p:cNvGrpSpPr/>
              <p:nvPr/>
            </p:nvGrpSpPr>
            <p:grpSpPr bwMode="auto">
              <a:xfrm>
                <a:off x="4830" y="1752"/>
                <a:ext cx="667" cy="477"/>
                <a:chOff x="2949" y="196"/>
                <a:chExt cx="941" cy="598"/>
              </a:xfrm>
            </p:grpSpPr>
            <p:sp>
              <p:nvSpPr>
                <p:cNvPr id="577621" name="Oval 85"/>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622" name="Oval 86"/>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623" name="Oval 87"/>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624" name="Oval 88"/>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625" name="Oval 89"/>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626" name="Oval 90"/>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627" name="Oval 91"/>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628" name="Oval 92"/>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629" name="Freeform 9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7630" name="Freeform 9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7631" name="Freeform 9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7632" name="Text Box 96"/>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grpSp>
        <p:grpSp>
          <p:nvGrpSpPr>
            <p:cNvPr id="577633" name="Group 97"/>
            <p:cNvGrpSpPr/>
            <p:nvPr/>
          </p:nvGrpSpPr>
          <p:grpSpPr bwMode="auto">
            <a:xfrm>
              <a:off x="434" y="1253"/>
              <a:ext cx="755" cy="612"/>
              <a:chOff x="434" y="1298"/>
              <a:chExt cx="755" cy="612"/>
            </a:xfrm>
          </p:grpSpPr>
          <p:sp>
            <p:nvSpPr>
              <p:cNvPr id="577634" name="Line 98"/>
              <p:cNvSpPr>
                <a:spLocks noChangeShapeType="1"/>
              </p:cNvSpPr>
              <p:nvPr/>
            </p:nvSpPr>
            <p:spPr bwMode="auto">
              <a:xfrm>
                <a:off x="434" y="1298"/>
                <a:ext cx="755" cy="612"/>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7635" name="Line 99"/>
              <p:cNvSpPr>
                <a:spLocks noChangeShapeType="1"/>
              </p:cNvSpPr>
              <p:nvPr/>
            </p:nvSpPr>
            <p:spPr bwMode="auto">
              <a:xfrm flipH="1">
                <a:off x="434" y="1298"/>
                <a:ext cx="755" cy="612"/>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7636" name="Text Box 100"/>
            <p:cNvSpPr txBox="1">
              <a:spLocks noChangeArrowheads="1"/>
            </p:cNvSpPr>
            <p:nvPr/>
          </p:nvSpPr>
          <p:spPr bwMode="auto">
            <a:xfrm>
              <a:off x="356" y="1979"/>
              <a:ext cx="9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solidFill>
                    <a:srgbClr val="0000CC"/>
                  </a:solidFill>
                  <a:latin typeface="+mn-lt"/>
                  <a:ea typeface="黑体" panose="02010609060101010101" pitchFamily="2" charset="-122"/>
                </a:rPr>
                <a:t>网</a:t>
              </a:r>
              <a:r>
                <a:rPr kumimoji="1" lang="zh-CN" altLang="en-US" sz="1000" b="1">
                  <a:solidFill>
                    <a:srgbClr val="0000CC"/>
                  </a:solidFill>
                  <a:latin typeface="+mn-lt"/>
                  <a:ea typeface="黑体" panose="02010609060101010101" pitchFamily="2" charset="-122"/>
                </a:rPr>
                <a:t> </a:t>
              </a:r>
              <a:r>
                <a:rPr kumimoji="1" lang="en-US" altLang="zh-CN" sz="2000" b="1">
                  <a:solidFill>
                    <a:srgbClr val="0000CC"/>
                  </a:solidFill>
                  <a:latin typeface="+mn-lt"/>
                  <a:ea typeface="黑体" panose="02010609060101010101" pitchFamily="2" charset="-122"/>
                </a:rPr>
                <a:t>1</a:t>
              </a:r>
              <a:r>
                <a:rPr kumimoji="1" lang="zh-CN" altLang="en-US" sz="2000" b="1">
                  <a:solidFill>
                    <a:srgbClr val="0000CC"/>
                  </a:solidFill>
                  <a:latin typeface="+mn-lt"/>
                  <a:ea typeface="黑体" panose="02010609060101010101" pitchFamily="2" charset="-122"/>
                </a:rPr>
                <a:t>出了故障</a:t>
              </a:r>
              <a:endParaRPr kumimoji="1" lang="zh-CN" altLang="en-US" sz="2000" b="1">
                <a:solidFill>
                  <a:srgbClr val="0000CC"/>
                </a:solidFill>
                <a:latin typeface="+mn-lt"/>
                <a:ea typeface="黑体" panose="02010609060101010101" pitchFamily="2" charset="-122"/>
              </a:endParaRPr>
            </a:p>
          </p:txBody>
        </p:sp>
      </p:grpSp>
      <p:sp>
        <p:nvSpPr>
          <p:cNvPr id="577637" name="Text Box 101"/>
          <p:cNvSpPr txBox="1">
            <a:spLocks noChangeArrowheads="1"/>
          </p:cNvSpPr>
          <p:nvPr/>
        </p:nvSpPr>
        <p:spPr bwMode="auto">
          <a:xfrm>
            <a:off x="266568" y="305361"/>
            <a:ext cx="441146" cy="1323439"/>
          </a:xfrm>
          <a:prstGeom prst="rect">
            <a:avLst/>
          </a:prstGeom>
          <a:solidFill>
            <a:schemeClr val="bg1"/>
          </a:solidFill>
          <a:ln>
            <a:noFill/>
          </a:ln>
          <a:effectLst/>
        </p:spPr>
        <p:txBody>
          <a:bodyPr wrap="none">
            <a:spAutoFit/>
          </a:bodyPr>
          <a:lstStyle/>
          <a:p>
            <a:r>
              <a:rPr kumimoji="1" lang="zh-CN" altLang="en-US" sz="2000" b="1" dirty="0">
                <a:solidFill>
                  <a:srgbClr val="FF0000"/>
                </a:solidFill>
                <a:latin typeface="+mn-lt"/>
                <a:ea typeface="黑体" panose="02010609060101010101" pitchFamily="2" charset="-122"/>
              </a:rPr>
              <a:t>正</a:t>
            </a:r>
            <a:endParaRPr kumimoji="1" lang="zh-CN" altLang="en-US" sz="2000" b="1" dirty="0">
              <a:solidFill>
                <a:srgbClr val="FF0000"/>
              </a:solidFill>
              <a:latin typeface="+mn-lt"/>
              <a:ea typeface="黑体" panose="02010609060101010101" pitchFamily="2" charset="-122"/>
            </a:endParaRPr>
          </a:p>
          <a:p>
            <a:r>
              <a:rPr kumimoji="1" lang="zh-CN" altLang="en-US" sz="2000" b="1" dirty="0">
                <a:solidFill>
                  <a:srgbClr val="FF0000"/>
                </a:solidFill>
                <a:latin typeface="+mn-lt"/>
                <a:ea typeface="黑体" panose="02010609060101010101" pitchFamily="2" charset="-122"/>
              </a:rPr>
              <a:t>常</a:t>
            </a:r>
            <a:endParaRPr kumimoji="1" lang="zh-CN" altLang="en-US" sz="2000" b="1" dirty="0">
              <a:solidFill>
                <a:srgbClr val="FF0000"/>
              </a:solidFill>
              <a:latin typeface="+mn-lt"/>
              <a:ea typeface="黑体" panose="02010609060101010101" pitchFamily="2" charset="-122"/>
            </a:endParaRPr>
          </a:p>
          <a:p>
            <a:r>
              <a:rPr kumimoji="1" lang="zh-CN" altLang="en-US" sz="2000" b="1" dirty="0">
                <a:solidFill>
                  <a:srgbClr val="FF0000"/>
                </a:solidFill>
                <a:latin typeface="+mn-lt"/>
                <a:ea typeface="黑体" panose="02010609060101010101" pitchFamily="2" charset="-122"/>
              </a:rPr>
              <a:t>情</a:t>
            </a:r>
            <a:endParaRPr kumimoji="1" lang="zh-CN" altLang="en-US" sz="2000" b="1" dirty="0">
              <a:solidFill>
                <a:srgbClr val="FF0000"/>
              </a:solidFill>
              <a:latin typeface="+mn-lt"/>
              <a:ea typeface="黑体" panose="02010609060101010101" pitchFamily="2" charset="-122"/>
            </a:endParaRPr>
          </a:p>
          <a:p>
            <a:r>
              <a:rPr kumimoji="1" lang="zh-CN" altLang="en-US" sz="2000" b="1" dirty="0">
                <a:solidFill>
                  <a:srgbClr val="FF0000"/>
                </a:solidFill>
                <a:latin typeface="+mn-lt"/>
                <a:ea typeface="黑体" panose="02010609060101010101" pitchFamily="2" charset="-122"/>
              </a:rPr>
              <a:t>况</a:t>
            </a:r>
            <a:endParaRPr kumimoji="1" lang="zh-CN" altLang="en-US" sz="2000" b="1" dirty="0">
              <a:solidFill>
                <a:srgbClr val="FF0000"/>
              </a:solidFill>
              <a:latin typeface="+mn-lt"/>
              <a:ea typeface="黑体" panose="02010609060101010101" pitchFamily="2" charset="-122"/>
            </a:endParaRPr>
          </a:p>
        </p:txBody>
      </p:sp>
      <p:grpSp>
        <p:nvGrpSpPr>
          <p:cNvPr id="577638" name="Group 102"/>
          <p:cNvGrpSpPr/>
          <p:nvPr/>
        </p:nvGrpSpPr>
        <p:grpSpPr bwMode="auto">
          <a:xfrm>
            <a:off x="2436946" y="499036"/>
            <a:ext cx="1594246" cy="312737"/>
            <a:chOff x="1491" y="212"/>
            <a:chExt cx="853" cy="240"/>
          </a:xfrm>
        </p:grpSpPr>
        <p:sp>
          <p:nvSpPr>
            <p:cNvPr id="577639" name="AutoShape 10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640" name="Rectangle 104"/>
            <p:cNvSpPr>
              <a:spLocks noChangeArrowheads="1"/>
            </p:cNvSpPr>
            <p:nvPr/>
          </p:nvSpPr>
          <p:spPr bwMode="auto">
            <a:xfrm>
              <a:off x="1491" y="212"/>
              <a:ext cx="632" cy="24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7641" name="Text Box 105"/>
          <p:cNvSpPr txBox="1">
            <a:spLocks noChangeArrowheads="1"/>
          </p:cNvSpPr>
          <p:nvPr/>
        </p:nvSpPr>
        <p:spPr bwMode="auto">
          <a:xfrm>
            <a:off x="2457583" y="573648"/>
            <a:ext cx="89319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anose="02010609060101010101" pitchFamily="2" charset="-122"/>
              </a:rPr>
              <a:t>1  1  </a:t>
            </a:r>
            <a:r>
              <a:rPr kumimoji="1" lang="en-US" altLang="zh-CN" sz="2000" b="1">
                <a:solidFill>
                  <a:srgbClr val="0000CC"/>
                </a:solidFill>
                <a:latin typeface="+mn-lt"/>
                <a:ea typeface="黑体" panose="02010609060101010101" pitchFamily="2" charset="-122"/>
                <a:sym typeface="Symbol" panose="05050102010706020507" pitchFamily="18" charset="2"/>
              </a:rPr>
              <a:t></a:t>
            </a:r>
            <a:endParaRPr kumimoji="1" lang="en-US" altLang="zh-CN" sz="2000" b="1" baseline="-25000">
              <a:solidFill>
                <a:srgbClr val="0000CC"/>
              </a:solidFill>
              <a:latin typeface="+mn-lt"/>
              <a:ea typeface="黑体" panose="02010609060101010101" pitchFamily="2" charset="-122"/>
              <a:sym typeface="Symbol" panose="05050102010706020507" pitchFamily="18" charset="2"/>
            </a:endParaRPr>
          </a:p>
        </p:txBody>
      </p:sp>
      <p:grpSp>
        <p:nvGrpSpPr>
          <p:cNvPr id="577642" name="Group 106"/>
          <p:cNvGrpSpPr/>
          <p:nvPr/>
        </p:nvGrpSpPr>
        <p:grpSpPr bwMode="auto">
          <a:xfrm>
            <a:off x="2693194" y="3140793"/>
            <a:ext cx="1633802" cy="312738"/>
            <a:chOff x="1566" y="2024"/>
            <a:chExt cx="950" cy="197"/>
          </a:xfrm>
        </p:grpSpPr>
        <p:grpSp>
          <p:nvGrpSpPr>
            <p:cNvPr id="577643" name="Group 107"/>
            <p:cNvGrpSpPr/>
            <p:nvPr/>
          </p:nvGrpSpPr>
          <p:grpSpPr bwMode="auto">
            <a:xfrm>
              <a:off x="1589" y="2024"/>
              <a:ext cx="927" cy="197"/>
              <a:chOff x="1491" y="212"/>
              <a:chExt cx="853" cy="240"/>
            </a:xfrm>
          </p:grpSpPr>
          <p:sp>
            <p:nvSpPr>
              <p:cNvPr id="577644" name="AutoShape 108"/>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645" name="Rectangle 109"/>
              <p:cNvSpPr>
                <a:spLocks noChangeArrowheads="1"/>
              </p:cNvSpPr>
              <p:nvPr/>
            </p:nvSpPr>
            <p:spPr bwMode="auto">
              <a:xfrm>
                <a:off x="1491" y="212"/>
                <a:ext cx="632" cy="24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7646" name="Text Box 110"/>
            <p:cNvSpPr txBox="1">
              <a:spLocks noChangeArrowheads="1"/>
            </p:cNvSpPr>
            <p:nvPr/>
          </p:nvSpPr>
          <p:spPr bwMode="auto">
            <a:xfrm>
              <a:off x="1566" y="2066"/>
              <a:ext cx="60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anose="02010609060101010101" pitchFamily="2" charset="-122"/>
                </a:rPr>
                <a:t>1  16  </a:t>
              </a:r>
              <a:r>
                <a:rPr kumimoji="1" lang="en-US" altLang="zh-CN" sz="2000" b="1">
                  <a:solidFill>
                    <a:srgbClr val="0000CC"/>
                  </a:solidFill>
                  <a:latin typeface="+mn-lt"/>
                  <a:ea typeface="黑体" panose="02010609060101010101" pitchFamily="2" charset="-122"/>
                  <a:sym typeface="Symbol" panose="05050102010706020507" pitchFamily="18" charset="2"/>
                </a:rPr>
                <a:t></a:t>
              </a:r>
              <a:endParaRPr kumimoji="1" lang="en-US" altLang="zh-CN" sz="2000" b="1" baseline="-25000">
                <a:solidFill>
                  <a:srgbClr val="0000CC"/>
                </a:solidFill>
                <a:latin typeface="+mn-lt"/>
                <a:ea typeface="黑体" panose="02010609060101010101" pitchFamily="2" charset="-122"/>
                <a:sym typeface="Symbol" panose="05050102010706020507" pitchFamily="18" charset="2"/>
              </a:endParaRPr>
            </a:p>
          </p:txBody>
        </p:sp>
      </p:grpSp>
      <p:grpSp>
        <p:nvGrpSpPr>
          <p:cNvPr id="577647" name="Group 111"/>
          <p:cNvGrpSpPr/>
          <p:nvPr/>
        </p:nvGrpSpPr>
        <p:grpSpPr bwMode="auto">
          <a:xfrm flipH="1">
            <a:off x="6045068" y="521261"/>
            <a:ext cx="1594246" cy="312737"/>
            <a:chOff x="1491" y="212"/>
            <a:chExt cx="853" cy="240"/>
          </a:xfrm>
          <a:solidFill>
            <a:srgbClr val="66FF66"/>
          </a:solidFill>
        </p:grpSpPr>
        <p:sp>
          <p:nvSpPr>
            <p:cNvPr id="577648" name="AutoShape 112"/>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649" name="Rectangle 113"/>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7650" name="Text Box 114"/>
          <p:cNvSpPr txBox="1">
            <a:spLocks noChangeArrowheads="1"/>
          </p:cNvSpPr>
          <p:nvPr/>
        </p:nvSpPr>
        <p:spPr bwMode="auto">
          <a:xfrm>
            <a:off x="6468137" y="616511"/>
            <a:ext cx="1032655" cy="246221"/>
          </a:xfrm>
          <a:prstGeom prst="rect">
            <a:avLst/>
          </a:prstGeom>
          <a:noFill/>
          <a:ln>
            <a:noFill/>
          </a:ln>
          <a:effectLst/>
        </p:spPr>
        <p:txBody>
          <a:bodyPr wrap="none">
            <a:spAutoFit/>
          </a:bodyPr>
          <a:lstStyle/>
          <a:p>
            <a:pPr>
              <a:lnSpc>
                <a:spcPct val="50000"/>
              </a:lnSpc>
            </a:pPr>
            <a:r>
              <a:rPr kumimoji="1" lang="en-US" altLang="zh-CN" sz="2000" b="1" dirty="0">
                <a:solidFill>
                  <a:srgbClr val="0000CC"/>
                </a:solidFill>
                <a:latin typeface="+mn-lt"/>
                <a:ea typeface="黑体" panose="02010609060101010101" pitchFamily="2" charset="-122"/>
              </a:rPr>
              <a:t>1  2  </a:t>
            </a:r>
            <a:r>
              <a:rPr kumimoji="1" lang="en-US" altLang="zh-CN" sz="2000" b="1" dirty="0">
                <a:solidFill>
                  <a:srgbClr val="0000CC"/>
                </a:solidFill>
                <a:latin typeface="+mn-lt"/>
                <a:ea typeface="黑体" panose="02010609060101010101" pitchFamily="2" charset="-122"/>
                <a:sym typeface="Symbol" panose="05050102010706020507" pitchFamily="18" charset="2"/>
              </a:rPr>
              <a:t>R</a:t>
            </a:r>
            <a:r>
              <a:rPr kumimoji="1" lang="en-US" altLang="zh-CN" sz="2000" b="1" baseline="-25000" dirty="0">
                <a:solidFill>
                  <a:srgbClr val="0000CC"/>
                </a:solidFill>
                <a:latin typeface="+mn-lt"/>
                <a:ea typeface="黑体" panose="02010609060101010101" pitchFamily="2" charset="-122"/>
                <a:sym typeface="Symbol" panose="05050102010706020507" pitchFamily="18" charset="2"/>
              </a:rPr>
              <a:t>1</a:t>
            </a:r>
            <a:endParaRPr kumimoji="1" lang="en-US" altLang="zh-CN" sz="2000" b="1" baseline="-25000" dirty="0">
              <a:solidFill>
                <a:srgbClr val="0000CC"/>
              </a:solidFill>
              <a:latin typeface="+mn-lt"/>
              <a:ea typeface="黑体" panose="02010609060101010101" pitchFamily="2" charset="-122"/>
              <a:sym typeface="Symbol" panose="05050102010706020507" pitchFamily="18" charset="2"/>
            </a:endParaRPr>
          </a:p>
        </p:txBody>
      </p:sp>
      <p:grpSp>
        <p:nvGrpSpPr>
          <p:cNvPr id="577651" name="Group 115"/>
          <p:cNvGrpSpPr/>
          <p:nvPr/>
        </p:nvGrpSpPr>
        <p:grpSpPr bwMode="auto">
          <a:xfrm>
            <a:off x="6045068" y="3088412"/>
            <a:ext cx="1594246" cy="341313"/>
            <a:chOff x="3515" y="1991"/>
            <a:chExt cx="927" cy="215"/>
          </a:xfrm>
          <a:solidFill>
            <a:srgbClr val="66FF66"/>
          </a:solidFill>
        </p:grpSpPr>
        <p:grpSp>
          <p:nvGrpSpPr>
            <p:cNvPr id="577652" name="Group 116"/>
            <p:cNvGrpSpPr/>
            <p:nvPr/>
          </p:nvGrpSpPr>
          <p:grpSpPr bwMode="auto">
            <a:xfrm flipH="1">
              <a:off x="3515" y="1991"/>
              <a:ext cx="927" cy="197"/>
              <a:chOff x="1491" y="212"/>
              <a:chExt cx="853" cy="240"/>
            </a:xfrm>
            <a:grpFill/>
          </p:grpSpPr>
          <p:sp>
            <p:nvSpPr>
              <p:cNvPr id="577653" name="AutoShape 117"/>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654" name="Rectangle 118"/>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7655" name="Text Box 119"/>
            <p:cNvSpPr txBox="1">
              <a:spLocks noChangeArrowheads="1"/>
            </p:cNvSpPr>
            <p:nvPr/>
          </p:nvSpPr>
          <p:spPr bwMode="auto">
            <a:xfrm>
              <a:off x="3761" y="2051"/>
              <a:ext cx="600" cy="15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anose="02010609060101010101" pitchFamily="2" charset="-122"/>
                </a:rPr>
                <a:t>1  2  </a:t>
              </a:r>
              <a:r>
                <a:rPr kumimoji="1" lang="en-US" altLang="zh-CN" sz="2000" b="1" dirty="0">
                  <a:solidFill>
                    <a:srgbClr val="0000CC"/>
                  </a:solidFill>
                  <a:latin typeface="+mn-lt"/>
                  <a:ea typeface="黑体" panose="02010609060101010101" pitchFamily="2" charset="-122"/>
                  <a:sym typeface="Symbol" panose="05050102010706020507" pitchFamily="18" charset="2"/>
                </a:rPr>
                <a:t>R</a:t>
              </a:r>
              <a:r>
                <a:rPr kumimoji="1" lang="en-US" altLang="zh-CN" sz="2000" b="1" baseline="-25000" dirty="0">
                  <a:solidFill>
                    <a:srgbClr val="0000CC"/>
                  </a:solidFill>
                  <a:latin typeface="+mn-lt"/>
                  <a:ea typeface="黑体" panose="02010609060101010101" pitchFamily="2" charset="-122"/>
                  <a:sym typeface="Symbol" panose="05050102010706020507" pitchFamily="18" charset="2"/>
                </a:rPr>
                <a:t>1</a:t>
              </a:r>
              <a:endParaRPr kumimoji="1" lang="en-US" altLang="zh-CN" sz="2000" b="1" baseline="-25000" dirty="0">
                <a:solidFill>
                  <a:srgbClr val="0000CC"/>
                </a:solidFill>
                <a:latin typeface="+mn-lt"/>
                <a:ea typeface="黑体" panose="02010609060101010101" pitchFamily="2" charset="-122"/>
                <a:sym typeface="Symbol" panose="05050102010706020507" pitchFamily="18" charset="2"/>
              </a:endParaRPr>
            </a:p>
          </p:txBody>
        </p:sp>
      </p:grpSp>
      <p:sp>
        <p:nvSpPr>
          <p:cNvPr id="577656" name="Text Box 120"/>
          <p:cNvSpPr txBox="1">
            <a:spLocks noChangeArrowheads="1"/>
          </p:cNvSpPr>
          <p:nvPr/>
        </p:nvSpPr>
        <p:spPr bwMode="auto">
          <a:xfrm>
            <a:off x="758345" y="4149080"/>
            <a:ext cx="6418346" cy="1569660"/>
          </a:xfrm>
          <a:prstGeom prst="rect">
            <a:avLst/>
          </a:prstGeom>
          <a:solidFill>
            <a:srgbClr val="FFFF99"/>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b="1" dirty="0">
                <a:solidFill>
                  <a:srgbClr val="0000CC"/>
                </a:solidFill>
                <a:latin typeface="+mn-lt"/>
                <a:ea typeface="黑体" panose="02010609060101010101" pitchFamily="2" charset="-122"/>
              </a:rPr>
              <a:t>R</a:t>
            </a:r>
            <a:r>
              <a:rPr kumimoji="1" lang="en-US" altLang="zh-CN" sz="2400" b="1" baseline="-25000" dirty="0">
                <a:solidFill>
                  <a:srgbClr val="0000CC"/>
                </a:solidFill>
                <a:latin typeface="+mn-lt"/>
                <a:ea typeface="黑体" panose="02010609060101010101" pitchFamily="2" charset="-122"/>
              </a:rPr>
              <a:t>1 </a:t>
            </a:r>
            <a:r>
              <a:rPr kumimoji="1" lang="zh-CN" altLang="en-US" sz="2400" b="1" dirty="0">
                <a:solidFill>
                  <a:srgbClr val="0000CC"/>
                </a:solidFill>
                <a:latin typeface="+mn-lt"/>
                <a:ea typeface="黑体" panose="02010609060101010101" pitchFamily="2" charset="-122"/>
              </a:rPr>
              <a:t>收到 </a:t>
            </a:r>
            <a:r>
              <a:rPr kumimoji="1" lang="en-US" altLang="zh-CN" sz="2400" b="1" dirty="0">
                <a:solidFill>
                  <a:srgbClr val="0000CC"/>
                </a:solidFill>
                <a:latin typeface="+mn-lt"/>
                <a:ea typeface="黑体" panose="02010609060101010101" pitchFamily="2" charset="-122"/>
              </a:rPr>
              <a:t>R</a:t>
            </a:r>
            <a:r>
              <a:rPr kumimoji="1" lang="en-US" altLang="zh-CN" sz="2400" b="1" baseline="-25000" dirty="0">
                <a:solidFill>
                  <a:srgbClr val="0000CC"/>
                </a:solidFill>
                <a:latin typeface="+mn-lt"/>
                <a:ea typeface="黑体" panose="02010609060101010101" pitchFamily="2" charset="-122"/>
              </a:rPr>
              <a:t>2 </a:t>
            </a:r>
            <a:r>
              <a:rPr kumimoji="1" lang="zh-CN" altLang="en-US" sz="2400" b="1" dirty="0">
                <a:solidFill>
                  <a:srgbClr val="0000CC"/>
                </a:solidFill>
                <a:latin typeface="+mn-lt"/>
                <a:ea typeface="黑体" panose="02010609060101010101" pitchFamily="2" charset="-122"/>
              </a:rPr>
              <a:t>的更新报文后，误认为可经过 </a:t>
            </a:r>
            <a:r>
              <a:rPr kumimoji="1" lang="en-US" altLang="zh-CN" sz="2400" b="1" dirty="0">
                <a:solidFill>
                  <a:srgbClr val="0000CC"/>
                </a:solidFill>
                <a:latin typeface="+mn-lt"/>
                <a:ea typeface="黑体" panose="02010609060101010101" pitchFamily="2" charset="-122"/>
              </a:rPr>
              <a:t>R</a:t>
            </a:r>
            <a:r>
              <a:rPr kumimoji="1" lang="en-US" altLang="zh-CN" sz="2400" b="1" baseline="-25000" dirty="0">
                <a:solidFill>
                  <a:srgbClr val="0000CC"/>
                </a:solidFill>
                <a:latin typeface="+mn-lt"/>
                <a:ea typeface="黑体" panose="02010609060101010101" pitchFamily="2" charset="-122"/>
              </a:rPr>
              <a:t>2</a:t>
            </a:r>
            <a:r>
              <a:rPr kumimoji="1" lang="en-US" altLang="zh-CN" sz="2400" b="1" dirty="0">
                <a:solidFill>
                  <a:srgbClr val="0000CC"/>
                </a:solidFill>
                <a:latin typeface="+mn-lt"/>
                <a:ea typeface="黑体" panose="02010609060101010101" pitchFamily="2" charset="-122"/>
              </a:rPr>
              <a:t> </a:t>
            </a:r>
            <a:r>
              <a:rPr kumimoji="1" lang="zh-CN" altLang="en-US" sz="2400" b="1" dirty="0">
                <a:solidFill>
                  <a:srgbClr val="0000CC"/>
                </a:solidFill>
                <a:latin typeface="+mn-lt"/>
                <a:ea typeface="黑体" panose="02010609060101010101" pitchFamily="2" charset="-122"/>
              </a:rPr>
              <a:t>到达网 </a:t>
            </a:r>
            <a:r>
              <a:rPr kumimoji="1" lang="en-US" altLang="zh-CN" sz="2400" b="1" dirty="0">
                <a:solidFill>
                  <a:srgbClr val="0000CC"/>
                </a:solidFill>
                <a:latin typeface="+mn-lt"/>
                <a:ea typeface="黑体" panose="02010609060101010101" pitchFamily="2" charset="-122"/>
              </a:rPr>
              <a:t>1</a:t>
            </a:r>
            <a:r>
              <a:rPr kumimoji="1" lang="zh-CN" altLang="en-US" sz="2400" b="1" dirty="0">
                <a:solidFill>
                  <a:srgbClr val="0000CC"/>
                </a:solidFill>
                <a:latin typeface="+mn-lt"/>
                <a:ea typeface="黑体" panose="02010609060101010101" pitchFamily="2" charset="-122"/>
              </a:rPr>
              <a:t>，于是更新自己的路由表，说：“我到网 </a:t>
            </a:r>
            <a:r>
              <a:rPr kumimoji="1" lang="en-US" altLang="zh-CN" sz="2400" b="1" dirty="0">
                <a:solidFill>
                  <a:srgbClr val="0000CC"/>
                </a:solidFill>
                <a:latin typeface="+mn-lt"/>
                <a:ea typeface="黑体" panose="02010609060101010101" pitchFamily="2" charset="-122"/>
              </a:rPr>
              <a:t>1 </a:t>
            </a:r>
            <a:r>
              <a:rPr kumimoji="1" lang="zh-CN" altLang="en-US" sz="2400" b="1" dirty="0">
                <a:solidFill>
                  <a:srgbClr val="0000CC"/>
                </a:solidFill>
                <a:latin typeface="+mn-lt"/>
                <a:ea typeface="黑体" panose="02010609060101010101" pitchFamily="2" charset="-122"/>
              </a:rPr>
              <a:t>的距离是 </a:t>
            </a:r>
            <a:r>
              <a:rPr kumimoji="1" lang="en-US" altLang="zh-CN" sz="2400" b="1" dirty="0">
                <a:solidFill>
                  <a:srgbClr val="0000CC"/>
                </a:solidFill>
                <a:latin typeface="+mn-lt"/>
                <a:ea typeface="黑体" panose="02010609060101010101" pitchFamily="2" charset="-122"/>
              </a:rPr>
              <a:t>3</a:t>
            </a:r>
            <a:r>
              <a:rPr kumimoji="1" lang="zh-CN" altLang="en-US" sz="2400" b="1" dirty="0">
                <a:solidFill>
                  <a:srgbClr val="0000CC"/>
                </a:solidFill>
                <a:latin typeface="+mn-lt"/>
                <a:ea typeface="黑体" panose="02010609060101010101" pitchFamily="2" charset="-122"/>
              </a:rPr>
              <a:t>，下一跳经过 </a:t>
            </a:r>
            <a:r>
              <a:rPr kumimoji="1" lang="en-US" altLang="zh-CN" sz="2400" b="1" dirty="0">
                <a:solidFill>
                  <a:srgbClr val="0000CC"/>
                </a:solidFill>
                <a:latin typeface="+mn-lt"/>
                <a:ea typeface="黑体" panose="02010609060101010101" pitchFamily="2" charset="-122"/>
              </a:rPr>
              <a:t>R</a:t>
            </a:r>
            <a:r>
              <a:rPr kumimoji="1" lang="en-US" altLang="zh-CN" sz="2400" b="1" baseline="-25000" dirty="0">
                <a:solidFill>
                  <a:srgbClr val="0000CC"/>
                </a:solidFill>
                <a:latin typeface="+mn-lt"/>
                <a:ea typeface="黑体" panose="02010609060101010101" pitchFamily="2" charset="-122"/>
              </a:rPr>
              <a:t>2</a:t>
            </a:r>
            <a:r>
              <a:rPr kumimoji="1" lang="en-US" altLang="zh-CN" sz="2400" b="1" dirty="0">
                <a:solidFill>
                  <a:srgbClr val="0000CC"/>
                </a:solidFill>
                <a:latin typeface="+mn-lt"/>
                <a:ea typeface="黑体" panose="02010609060101010101" pitchFamily="2" charset="-122"/>
              </a:rPr>
              <a:t>”</a:t>
            </a:r>
            <a:r>
              <a:rPr kumimoji="1" lang="zh-CN" altLang="en-US" sz="2400" b="1" dirty="0">
                <a:solidFill>
                  <a:srgbClr val="0000CC"/>
                </a:solidFill>
                <a:latin typeface="+mn-lt"/>
                <a:ea typeface="黑体" panose="02010609060101010101" pitchFamily="2" charset="-122"/>
              </a:rPr>
              <a:t>。然后将此更新信息发送给 </a:t>
            </a:r>
            <a:r>
              <a:rPr kumimoji="1" lang="en-US" altLang="zh-CN" sz="2400" b="1" dirty="0">
                <a:solidFill>
                  <a:srgbClr val="0000CC"/>
                </a:solidFill>
                <a:latin typeface="+mn-lt"/>
                <a:ea typeface="黑体" panose="02010609060101010101" pitchFamily="2" charset="-122"/>
              </a:rPr>
              <a:t>R</a:t>
            </a:r>
            <a:r>
              <a:rPr kumimoji="1" lang="en-US" altLang="zh-CN" sz="2400" b="1" baseline="-25000" dirty="0">
                <a:solidFill>
                  <a:srgbClr val="0000CC"/>
                </a:solidFill>
                <a:latin typeface="+mn-lt"/>
                <a:ea typeface="黑体" panose="02010609060101010101" pitchFamily="2" charset="-122"/>
              </a:rPr>
              <a:t>2</a:t>
            </a:r>
            <a:r>
              <a:rPr kumimoji="1" lang="zh-CN" altLang="en-US" sz="2400" b="1" dirty="0">
                <a:solidFill>
                  <a:srgbClr val="0000CC"/>
                </a:solidFill>
                <a:latin typeface="+mn-lt"/>
                <a:ea typeface="黑体" panose="02010609060101010101" pitchFamily="2" charset="-122"/>
              </a:rPr>
              <a:t>。</a:t>
            </a:r>
            <a:endParaRPr kumimoji="1" lang="zh-CN" altLang="en-US" sz="2400" b="1" dirty="0">
              <a:solidFill>
                <a:srgbClr val="0000CC"/>
              </a:solidFill>
              <a:latin typeface="+mn-lt"/>
              <a:ea typeface="黑体" panose="02010609060101010101" pitchFamily="2" charset="-122"/>
            </a:endParaRPr>
          </a:p>
        </p:txBody>
      </p:sp>
      <p:grpSp>
        <p:nvGrpSpPr>
          <p:cNvPr id="577657" name="Group 121"/>
          <p:cNvGrpSpPr/>
          <p:nvPr/>
        </p:nvGrpSpPr>
        <p:grpSpPr bwMode="auto">
          <a:xfrm>
            <a:off x="2691475" y="3644032"/>
            <a:ext cx="1635521" cy="312737"/>
            <a:chOff x="1565" y="2478"/>
            <a:chExt cx="951" cy="197"/>
          </a:xfrm>
        </p:grpSpPr>
        <p:grpSp>
          <p:nvGrpSpPr>
            <p:cNvPr id="577658" name="Group 122"/>
            <p:cNvGrpSpPr/>
            <p:nvPr/>
          </p:nvGrpSpPr>
          <p:grpSpPr bwMode="auto">
            <a:xfrm>
              <a:off x="1589" y="2478"/>
              <a:ext cx="927" cy="197"/>
              <a:chOff x="1491" y="212"/>
              <a:chExt cx="853" cy="240"/>
            </a:xfrm>
          </p:grpSpPr>
          <p:sp>
            <p:nvSpPr>
              <p:cNvPr id="577659" name="AutoShape 12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7660" name="Rectangle 124"/>
              <p:cNvSpPr>
                <a:spLocks noChangeArrowheads="1"/>
              </p:cNvSpPr>
              <p:nvPr/>
            </p:nvSpPr>
            <p:spPr bwMode="auto">
              <a:xfrm>
                <a:off x="1491" y="212"/>
                <a:ext cx="632" cy="24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7661" name="Text Box 125"/>
            <p:cNvSpPr txBox="1">
              <a:spLocks noChangeArrowheads="1"/>
            </p:cNvSpPr>
            <p:nvPr/>
          </p:nvSpPr>
          <p:spPr bwMode="auto">
            <a:xfrm>
              <a:off x="1565" y="2518"/>
              <a:ext cx="600"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anose="02010609060101010101" pitchFamily="2" charset="-122"/>
                </a:rPr>
                <a:t>1  3  </a:t>
              </a:r>
              <a:r>
                <a:rPr kumimoji="1" lang="en-US" altLang="zh-CN" sz="2000" b="1">
                  <a:solidFill>
                    <a:srgbClr val="0000CC"/>
                  </a:solidFill>
                  <a:latin typeface="+mn-lt"/>
                  <a:ea typeface="黑体" panose="02010609060101010101" pitchFamily="2" charset="-122"/>
                  <a:sym typeface="Symbol" panose="05050102010706020507" pitchFamily="18" charset="2"/>
                </a:rPr>
                <a:t>R</a:t>
              </a:r>
              <a:r>
                <a:rPr kumimoji="1" lang="en-US" altLang="zh-CN" sz="2000" b="1" baseline="-25000">
                  <a:solidFill>
                    <a:srgbClr val="0000CC"/>
                  </a:solidFill>
                  <a:latin typeface="+mn-lt"/>
                  <a:ea typeface="黑体" panose="02010609060101010101" pitchFamily="2" charset="-122"/>
                  <a:sym typeface="Symbol" panose="05050102010706020507" pitchFamily="18" charset="2"/>
                </a:rPr>
                <a:t>2</a:t>
              </a:r>
              <a:endParaRPr kumimoji="1" lang="en-US" altLang="zh-CN" sz="2000" b="1" baseline="-25000">
                <a:solidFill>
                  <a:srgbClr val="0000CC"/>
                </a:solidFill>
                <a:latin typeface="+mn-lt"/>
                <a:ea typeface="黑体" panose="02010609060101010101" pitchFamily="2" charset="-122"/>
                <a:sym typeface="Symbol" panose="05050102010706020507" pitchFamily="18" charset="2"/>
              </a:endParaRPr>
            </a:p>
          </p:txBody>
        </p:sp>
      </p:grpSp>
      <p:sp>
        <p:nvSpPr>
          <p:cNvPr id="2" name="灯片编号占位符 1"/>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765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77657"/>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5776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65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Line 2"/>
          <p:cNvSpPr>
            <a:spLocks noChangeShapeType="1"/>
          </p:cNvSpPr>
          <p:nvPr/>
        </p:nvSpPr>
        <p:spPr bwMode="auto">
          <a:xfrm>
            <a:off x="1785144" y="1064185"/>
            <a:ext cx="701159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pic>
        <p:nvPicPr>
          <p:cNvPr id="578563" name="Picture 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13580" y="908611"/>
            <a:ext cx="78938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8564" name="Text Box 4"/>
          <p:cNvSpPr txBox="1">
            <a:spLocks noChangeArrowheads="1"/>
          </p:cNvSpPr>
          <p:nvPr/>
        </p:nvSpPr>
        <p:spPr bwMode="auto">
          <a:xfrm>
            <a:off x="6944519"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r>
              <a:rPr kumimoji="1" lang="en-US" altLang="zh-CN" sz="2000" b="1" baseline="-25000">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sp>
        <p:nvSpPr>
          <p:cNvPr id="578565" name="Text Box 5"/>
          <p:cNvSpPr txBox="1">
            <a:spLocks noChangeArrowheads="1"/>
          </p:cNvSpPr>
          <p:nvPr/>
        </p:nvSpPr>
        <p:spPr bwMode="auto">
          <a:xfrm>
            <a:off x="3047471"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r>
              <a:rPr kumimoji="1" lang="en-US" altLang="zh-CN" sz="2000" b="1" baseline="-25000">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pic>
        <p:nvPicPr>
          <p:cNvPr id="578566" name="Picture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08908" y="908611"/>
            <a:ext cx="79110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8567" name="Group 7"/>
          <p:cNvGrpSpPr/>
          <p:nvPr/>
        </p:nvGrpSpPr>
        <p:grpSpPr bwMode="auto">
          <a:xfrm>
            <a:off x="768747" y="632386"/>
            <a:ext cx="1277805" cy="858837"/>
            <a:chOff x="4830" y="1752"/>
            <a:chExt cx="667" cy="477"/>
          </a:xfrm>
        </p:grpSpPr>
        <p:grpSp>
          <p:nvGrpSpPr>
            <p:cNvPr id="578568" name="Group 8"/>
            <p:cNvGrpSpPr/>
            <p:nvPr/>
          </p:nvGrpSpPr>
          <p:grpSpPr bwMode="auto">
            <a:xfrm>
              <a:off x="4830" y="1752"/>
              <a:ext cx="667" cy="477"/>
              <a:chOff x="2949" y="196"/>
              <a:chExt cx="941" cy="598"/>
            </a:xfrm>
          </p:grpSpPr>
          <p:sp>
            <p:nvSpPr>
              <p:cNvPr id="578569" name="Oval 9"/>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570"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571"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572"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573" name="Oval 13"/>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574"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575" name="Oval 15"/>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576"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577" name="Freeform 1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8578" name="Freeform 1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8579" name="Freeform 1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8580"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grpSp>
      <p:grpSp>
        <p:nvGrpSpPr>
          <p:cNvPr id="578581" name="Group 21"/>
          <p:cNvGrpSpPr/>
          <p:nvPr/>
        </p:nvGrpSpPr>
        <p:grpSpPr bwMode="auto">
          <a:xfrm>
            <a:off x="8356468" y="632386"/>
            <a:ext cx="1277805" cy="858837"/>
            <a:chOff x="4830" y="1752"/>
            <a:chExt cx="667" cy="477"/>
          </a:xfrm>
        </p:grpSpPr>
        <p:grpSp>
          <p:nvGrpSpPr>
            <p:cNvPr id="578582" name="Group 22"/>
            <p:cNvGrpSpPr/>
            <p:nvPr/>
          </p:nvGrpSpPr>
          <p:grpSpPr bwMode="auto">
            <a:xfrm>
              <a:off x="4830" y="1752"/>
              <a:ext cx="667" cy="477"/>
              <a:chOff x="2949" y="196"/>
              <a:chExt cx="941" cy="598"/>
            </a:xfrm>
          </p:grpSpPr>
          <p:sp>
            <p:nvSpPr>
              <p:cNvPr id="578583" name="Oval 23"/>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584"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585"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586"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587" name="Oval 27"/>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588"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589" name="Oval 29"/>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590"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591" name="Freeform 3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8592" name="Freeform 32"/>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8593" name="Freeform 33"/>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8594"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3</a:t>
              </a:r>
              <a:endParaRPr kumimoji="1" lang="en-US" altLang="zh-CN" sz="2000" b="1">
                <a:solidFill>
                  <a:srgbClr val="0000CC"/>
                </a:solidFill>
                <a:latin typeface="+mn-lt"/>
                <a:ea typeface="黑体" panose="02010609060101010101" pitchFamily="2" charset="-122"/>
              </a:endParaRPr>
            </a:p>
          </p:txBody>
        </p:sp>
      </p:grpSp>
      <p:grpSp>
        <p:nvGrpSpPr>
          <p:cNvPr id="578595" name="Group 35"/>
          <p:cNvGrpSpPr/>
          <p:nvPr/>
        </p:nvGrpSpPr>
        <p:grpSpPr bwMode="auto">
          <a:xfrm>
            <a:off x="4531651" y="632386"/>
            <a:ext cx="1277805" cy="858837"/>
            <a:chOff x="4830" y="1752"/>
            <a:chExt cx="667" cy="477"/>
          </a:xfrm>
        </p:grpSpPr>
        <p:grpSp>
          <p:nvGrpSpPr>
            <p:cNvPr id="578596" name="Group 36"/>
            <p:cNvGrpSpPr/>
            <p:nvPr/>
          </p:nvGrpSpPr>
          <p:grpSpPr bwMode="auto">
            <a:xfrm>
              <a:off x="4830" y="1752"/>
              <a:ext cx="667" cy="477"/>
              <a:chOff x="2949" y="196"/>
              <a:chExt cx="941" cy="598"/>
            </a:xfrm>
          </p:grpSpPr>
          <p:sp>
            <p:nvSpPr>
              <p:cNvPr id="578597" name="Oval 37"/>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598"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599"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00"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01" name="Oval 41"/>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02"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03" name="Oval 43"/>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04"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05" name="Freeform 4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8606" name="Freeform 4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8607" name="Freeform 4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8608"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grpSp>
      <p:grpSp>
        <p:nvGrpSpPr>
          <p:cNvPr id="578609" name="Group 49"/>
          <p:cNvGrpSpPr/>
          <p:nvPr/>
        </p:nvGrpSpPr>
        <p:grpSpPr bwMode="auto">
          <a:xfrm>
            <a:off x="612246" y="1916832"/>
            <a:ext cx="9022027" cy="1522412"/>
            <a:chOff x="356" y="1253"/>
            <a:chExt cx="5246" cy="959"/>
          </a:xfrm>
        </p:grpSpPr>
        <p:sp>
          <p:nvSpPr>
            <p:cNvPr id="578610" name="Line 50"/>
            <p:cNvSpPr>
              <a:spLocks noChangeShapeType="1"/>
            </p:cNvSpPr>
            <p:nvPr/>
          </p:nvSpPr>
          <p:spPr bwMode="auto">
            <a:xfrm>
              <a:off x="1038" y="1581"/>
              <a:ext cx="407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pic>
          <p:nvPicPr>
            <p:cNvPr id="578611" name="Picture 5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36" y="1484"/>
              <a:ext cx="45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8612" name="Text Box 52"/>
            <p:cNvSpPr txBox="1">
              <a:spLocks noChangeArrowheads="1"/>
            </p:cNvSpPr>
            <p:nvPr/>
          </p:nvSpPr>
          <p:spPr bwMode="auto">
            <a:xfrm>
              <a:off x="4038" y="1640"/>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r>
                <a:rPr kumimoji="1" lang="en-US" altLang="zh-CN" sz="2000" b="1" baseline="-25000">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sp>
          <p:nvSpPr>
            <p:cNvPr id="578613" name="Text Box 53"/>
            <p:cNvSpPr txBox="1">
              <a:spLocks noChangeArrowheads="1"/>
            </p:cNvSpPr>
            <p:nvPr/>
          </p:nvSpPr>
          <p:spPr bwMode="auto">
            <a:xfrm>
              <a:off x="1772" y="1640"/>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r>
                <a:rPr kumimoji="1" lang="en-US" altLang="zh-CN" sz="2000" b="1" baseline="-25000">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pic>
          <p:nvPicPr>
            <p:cNvPr id="578614" name="Picture 5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01" y="1484"/>
              <a:ext cx="46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8615" name="Group 55"/>
            <p:cNvGrpSpPr/>
            <p:nvPr/>
          </p:nvGrpSpPr>
          <p:grpSpPr bwMode="auto">
            <a:xfrm>
              <a:off x="447" y="1309"/>
              <a:ext cx="743" cy="541"/>
              <a:chOff x="4830" y="1752"/>
              <a:chExt cx="667" cy="477"/>
            </a:xfrm>
          </p:grpSpPr>
          <p:grpSp>
            <p:nvGrpSpPr>
              <p:cNvPr id="578616" name="Group 56"/>
              <p:cNvGrpSpPr/>
              <p:nvPr/>
            </p:nvGrpSpPr>
            <p:grpSpPr bwMode="auto">
              <a:xfrm>
                <a:off x="4830" y="1752"/>
                <a:ext cx="667" cy="477"/>
                <a:chOff x="2949" y="196"/>
                <a:chExt cx="941" cy="598"/>
              </a:xfrm>
            </p:grpSpPr>
            <p:sp>
              <p:nvSpPr>
                <p:cNvPr id="578617" name="Oval 57"/>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18" name="Oval 58"/>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19" name="Oval 59"/>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20" name="Oval 60"/>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21" name="Oval 61"/>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22" name="Oval 62"/>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23" name="Oval 63"/>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24" name="Oval 64"/>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25" name="Freeform 6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8626" name="Freeform 6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8627" name="Freeform 6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8628" name="Text Box 6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grpSp>
        <p:grpSp>
          <p:nvGrpSpPr>
            <p:cNvPr id="578629" name="Group 69"/>
            <p:cNvGrpSpPr/>
            <p:nvPr/>
          </p:nvGrpSpPr>
          <p:grpSpPr bwMode="auto">
            <a:xfrm>
              <a:off x="4859" y="1309"/>
              <a:ext cx="743" cy="541"/>
              <a:chOff x="4830" y="1752"/>
              <a:chExt cx="667" cy="477"/>
            </a:xfrm>
          </p:grpSpPr>
          <p:grpSp>
            <p:nvGrpSpPr>
              <p:cNvPr id="578630" name="Group 70"/>
              <p:cNvGrpSpPr/>
              <p:nvPr/>
            </p:nvGrpSpPr>
            <p:grpSpPr bwMode="auto">
              <a:xfrm>
                <a:off x="4830" y="1752"/>
                <a:ext cx="667" cy="477"/>
                <a:chOff x="2949" y="196"/>
                <a:chExt cx="941" cy="598"/>
              </a:xfrm>
            </p:grpSpPr>
            <p:sp>
              <p:nvSpPr>
                <p:cNvPr id="578631" name="Oval 71"/>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32" name="Oval 72"/>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33" name="Oval 73"/>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34" name="Oval 74"/>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35" name="Oval 75"/>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36" name="Oval 76"/>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37" name="Oval 77"/>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38" name="Oval 78"/>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39" name="Freeform 79"/>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8640" name="Freeform 80"/>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8641" name="Freeform 8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8642" name="Text Box 82"/>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3</a:t>
                </a:r>
                <a:endParaRPr kumimoji="1" lang="en-US" altLang="zh-CN" sz="2000" b="1">
                  <a:solidFill>
                    <a:srgbClr val="0000CC"/>
                  </a:solidFill>
                  <a:latin typeface="+mn-lt"/>
                  <a:ea typeface="黑体" panose="02010609060101010101" pitchFamily="2" charset="-122"/>
                </a:endParaRPr>
              </a:p>
            </p:txBody>
          </p:sp>
        </p:grpSp>
        <p:grpSp>
          <p:nvGrpSpPr>
            <p:cNvPr id="578643" name="Group 83"/>
            <p:cNvGrpSpPr/>
            <p:nvPr/>
          </p:nvGrpSpPr>
          <p:grpSpPr bwMode="auto">
            <a:xfrm>
              <a:off x="2635" y="1309"/>
              <a:ext cx="743" cy="541"/>
              <a:chOff x="4830" y="1752"/>
              <a:chExt cx="667" cy="477"/>
            </a:xfrm>
          </p:grpSpPr>
          <p:grpSp>
            <p:nvGrpSpPr>
              <p:cNvPr id="578644" name="Group 84"/>
              <p:cNvGrpSpPr/>
              <p:nvPr/>
            </p:nvGrpSpPr>
            <p:grpSpPr bwMode="auto">
              <a:xfrm>
                <a:off x="4830" y="1752"/>
                <a:ext cx="667" cy="477"/>
                <a:chOff x="2949" y="196"/>
                <a:chExt cx="941" cy="598"/>
              </a:xfrm>
            </p:grpSpPr>
            <p:sp>
              <p:nvSpPr>
                <p:cNvPr id="578645" name="Oval 85"/>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46" name="Oval 86"/>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47" name="Oval 87"/>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48" name="Oval 88"/>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49" name="Oval 89"/>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50" name="Oval 90"/>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51" name="Oval 91"/>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52" name="Oval 92"/>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53" name="Freeform 9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8654" name="Freeform 9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8655" name="Freeform 9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8656" name="Text Box 96"/>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grpSp>
        <p:grpSp>
          <p:nvGrpSpPr>
            <p:cNvPr id="578657" name="Group 97"/>
            <p:cNvGrpSpPr/>
            <p:nvPr/>
          </p:nvGrpSpPr>
          <p:grpSpPr bwMode="auto">
            <a:xfrm>
              <a:off x="434" y="1253"/>
              <a:ext cx="755" cy="612"/>
              <a:chOff x="434" y="1298"/>
              <a:chExt cx="755" cy="612"/>
            </a:xfrm>
          </p:grpSpPr>
          <p:sp>
            <p:nvSpPr>
              <p:cNvPr id="578658" name="Line 98"/>
              <p:cNvSpPr>
                <a:spLocks noChangeShapeType="1"/>
              </p:cNvSpPr>
              <p:nvPr/>
            </p:nvSpPr>
            <p:spPr bwMode="auto">
              <a:xfrm>
                <a:off x="434" y="1298"/>
                <a:ext cx="755" cy="612"/>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8659" name="Line 99"/>
              <p:cNvSpPr>
                <a:spLocks noChangeShapeType="1"/>
              </p:cNvSpPr>
              <p:nvPr/>
            </p:nvSpPr>
            <p:spPr bwMode="auto">
              <a:xfrm flipH="1">
                <a:off x="434" y="1298"/>
                <a:ext cx="755" cy="612"/>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8660" name="Text Box 100"/>
            <p:cNvSpPr txBox="1">
              <a:spLocks noChangeArrowheads="1"/>
            </p:cNvSpPr>
            <p:nvPr/>
          </p:nvSpPr>
          <p:spPr bwMode="auto">
            <a:xfrm>
              <a:off x="356" y="1979"/>
              <a:ext cx="9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solidFill>
                    <a:srgbClr val="0000CC"/>
                  </a:solidFill>
                  <a:latin typeface="+mn-lt"/>
                  <a:ea typeface="黑体" panose="02010609060101010101" pitchFamily="2" charset="-122"/>
                </a:rPr>
                <a:t>网</a:t>
              </a:r>
              <a:r>
                <a:rPr kumimoji="1" lang="zh-CN" altLang="en-US" sz="1000" b="1">
                  <a:solidFill>
                    <a:srgbClr val="0000CC"/>
                  </a:solidFill>
                  <a:latin typeface="+mn-lt"/>
                  <a:ea typeface="黑体" panose="02010609060101010101" pitchFamily="2" charset="-122"/>
                </a:rPr>
                <a:t> </a:t>
              </a:r>
              <a:r>
                <a:rPr kumimoji="1" lang="en-US" altLang="zh-CN" sz="2000" b="1">
                  <a:solidFill>
                    <a:srgbClr val="0000CC"/>
                  </a:solidFill>
                  <a:latin typeface="+mn-lt"/>
                  <a:ea typeface="黑体" panose="02010609060101010101" pitchFamily="2" charset="-122"/>
                </a:rPr>
                <a:t>1</a:t>
              </a:r>
              <a:r>
                <a:rPr kumimoji="1" lang="zh-CN" altLang="en-US" sz="2000" b="1">
                  <a:solidFill>
                    <a:srgbClr val="0000CC"/>
                  </a:solidFill>
                  <a:latin typeface="+mn-lt"/>
                  <a:ea typeface="黑体" panose="02010609060101010101" pitchFamily="2" charset="-122"/>
                </a:rPr>
                <a:t>出了故障</a:t>
              </a:r>
              <a:endParaRPr kumimoji="1" lang="zh-CN" altLang="en-US" sz="2000" b="1">
                <a:solidFill>
                  <a:srgbClr val="0000CC"/>
                </a:solidFill>
                <a:latin typeface="+mn-lt"/>
                <a:ea typeface="黑体" panose="02010609060101010101" pitchFamily="2" charset="-122"/>
              </a:endParaRPr>
            </a:p>
          </p:txBody>
        </p:sp>
      </p:grpSp>
      <p:sp>
        <p:nvSpPr>
          <p:cNvPr id="578661" name="Text Box 101"/>
          <p:cNvSpPr txBox="1">
            <a:spLocks noChangeArrowheads="1"/>
          </p:cNvSpPr>
          <p:nvPr/>
        </p:nvSpPr>
        <p:spPr bwMode="auto">
          <a:xfrm>
            <a:off x="266568" y="305361"/>
            <a:ext cx="441146" cy="1323439"/>
          </a:xfrm>
          <a:prstGeom prst="rect">
            <a:avLst/>
          </a:prstGeom>
          <a:solidFill>
            <a:schemeClr val="bg1"/>
          </a:solidFill>
          <a:ln>
            <a:noFill/>
          </a:ln>
          <a:effectLst/>
        </p:spPr>
        <p:txBody>
          <a:bodyPr wrap="none">
            <a:spAutoFit/>
          </a:bodyPr>
          <a:lstStyle/>
          <a:p>
            <a:r>
              <a:rPr kumimoji="1" lang="zh-CN" altLang="en-US" sz="2000" b="1" dirty="0">
                <a:solidFill>
                  <a:srgbClr val="FF0000"/>
                </a:solidFill>
                <a:latin typeface="+mn-lt"/>
                <a:ea typeface="黑体" panose="02010609060101010101" pitchFamily="2" charset="-122"/>
              </a:rPr>
              <a:t>正</a:t>
            </a:r>
            <a:endParaRPr kumimoji="1" lang="zh-CN" altLang="en-US" sz="2000" b="1" dirty="0">
              <a:solidFill>
                <a:srgbClr val="FF0000"/>
              </a:solidFill>
              <a:latin typeface="+mn-lt"/>
              <a:ea typeface="黑体" panose="02010609060101010101" pitchFamily="2" charset="-122"/>
            </a:endParaRPr>
          </a:p>
          <a:p>
            <a:r>
              <a:rPr kumimoji="1" lang="zh-CN" altLang="en-US" sz="2000" b="1" dirty="0">
                <a:solidFill>
                  <a:srgbClr val="FF0000"/>
                </a:solidFill>
                <a:latin typeface="+mn-lt"/>
                <a:ea typeface="黑体" panose="02010609060101010101" pitchFamily="2" charset="-122"/>
              </a:rPr>
              <a:t>常</a:t>
            </a:r>
            <a:endParaRPr kumimoji="1" lang="zh-CN" altLang="en-US" sz="2000" b="1" dirty="0">
              <a:solidFill>
                <a:srgbClr val="FF0000"/>
              </a:solidFill>
              <a:latin typeface="+mn-lt"/>
              <a:ea typeface="黑体" panose="02010609060101010101" pitchFamily="2" charset="-122"/>
            </a:endParaRPr>
          </a:p>
          <a:p>
            <a:r>
              <a:rPr kumimoji="1" lang="zh-CN" altLang="en-US" sz="2000" b="1" dirty="0">
                <a:solidFill>
                  <a:srgbClr val="FF0000"/>
                </a:solidFill>
                <a:latin typeface="+mn-lt"/>
                <a:ea typeface="黑体" panose="02010609060101010101" pitchFamily="2" charset="-122"/>
              </a:rPr>
              <a:t>情</a:t>
            </a:r>
            <a:endParaRPr kumimoji="1" lang="zh-CN" altLang="en-US" sz="2000" b="1" dirty="0">
              <a:solidFill>
                <a:srgbClr val="FF0000"/>
              </a:solidFill>
              <a:latin typeface="+mn-lt"/>
              <a:ea typeface="黑体" panose="02010609060101010101" pitchFamily="2" charset="-122"/>
            </a:endParaRPr>
          </a:p>
          <a:p>
            <a:r>
              <a:rPr kumimoji="1" lang="zh-CN" altLang="en-US" sz="2000" b="1" dirty="0">
                <a:solidFill>
                  <a:srgbClr val="FF0000"/>
                </a:solidFill>
                <a:latin typeface="+mn-lt"/>
                <a:ea typeface="黑体" panose="02010609060101010101" pitchFamily="2" charset="-122"/>
              </a:rPr>
              <a:t>况</a:t>
            </a:r>
            <a:endParaRPr kumimoji="1" lang="zh-CN" altLang="en-US" sz="2000" b="1" dirty="0">
              <a:solidFill>
                <a:srgbClr val="FF0000"/>
              </a:solidFill>
              <a:latin typeface="+mn-lt"/>
              <a:ea typeface="黑体" panose="02010609060101010101" pitchFamily="2" charset="-122"/>
            </a:endParaRPr>
          </a:p>
        </p:txBody>
      </p:sp>
      <p:grpSp>
        <p:nvGrpSpPr>
          <p:cNvPr id="578662" name="Group 102"/>
          <p:cNvGrpSpPr/>
          <p:nvPr/>
        </p:nvGrpSpPr>
        <p:grpSpPr bwMode="auto">
          <a:xfrm>
            <a:off x="2436946" y="499036"/>
            <a:ext cx="1594246" cy="312737"/>
            <a:chOff x="1491" y="212"/>
            <a:chExt cx="853" cy="240"/>
          </a:xfrm>
        </p:grpSpPr>
        <p:sp>
          <p:nvSpPr>
            <p:cNvPr id="578663" name="AutoShape 10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64" name="Rectangle 104"/>
            <p:cNvSpPr>
              <a:spLocks noChangeArrowheads="1"/>
            </p:cNvSpPr>
            <p:nvPr/>
          </p:nvSpPr>
          <p:spPr bwMode="auto">
            <a:xfrm>
              <a:off x="1491" y="212"/>
              <a:ext cx="632" cy="24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8665" name="Text Box 105"/>
          <p:cNvSpPr txBox="1">
            <a:spLocks noChangeArrowheads="1"/>
          </p:cNvSpPr>
          <p:nvPr/>
        </p:nvSpPr>
        <p:spPr bwMode="auto">
          <a:xfrm>
            <a:off x="2457583" y="573648"/>
            <a:ext cx="893193" cy="26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anose="02010609060101010101" pitchFamily="2" charset="-122"/>
              </a:rPr>
              <a:t>1  1  </a:t>
            </a:r>
            <a:r>
              <a:rPr kumimoji="1" lang="en-US" altLang="zh-CN" sz="2000" b="1">
                <a:solidFill>
                  <a:srgbClr val="0000CC"/>
                </a:solidFill>
                <a:latin typeface="+mn-lt"/>
                <a:ea typeface="黑体" panose="02010609060101010101" pitchFamily="2" charset="-122"/>
                <a:sym typeface="Symbol" panose="05050102010706020507" pitchFamily="18" charset="2"/>
              </a:rPr>
              <a:t></a:t>
            </a:r>
            <a:endParaRPr kumimoji="1" lang="en-US" altLang="zh-CN" sz="2000" b="1" baseline="-25000">
              <a:solidFill>
                <a:srgbClr val="0000CC"/>
              </a:solidFill>
              <a:latin typeface="+mn-lt"/>
              <a:ea typeface="黑体" panose="02010609060101010101" pitchFamily="2" charset="-122"/>
              <a:sym typeface="Symbol" panose="05050102010706020507" pitchFamily="18" charset="2"/>
            </a:endParaRPr>
          </a:p>
        </p:txBody>
      </p:sp>
      <p:grpSp>
        <p:nvGrpSpPr>
          <p:cNvPr id="578666" name="Group 106"/>
          <p:cNvGrpSpPr/>
          <p:nvPr/>
        </p:nvGrpSpPr>
        <p:grpSpPr bwMode="auto">
          <a:xfrm>
            <a:off x="2693194" y="3140793"/>
            <a:ext cx="1633802" cy="331788"/>
            <a:chOff x="1566" y="2024"/>
            <a:chExt cx="950" cy="209"/>
          </a:xfrm>
        </p:grpSpPr>
        <p:grpSp>
          <p:nvGrpSpPr>
            <p:cNvPr id="578667" name="Group 107"/>
            <p:cNvGrpSpPr/>
            <p:nvPr/>
          </p:nvGrpSpPr>
          <p:grpSpPr bwMode="auto">
            <a:xfrm>
              <a:off x="1589" y="2024"/>
              <a:ext cx="927" cy="197"/>
              <a:chOff x="1491" y="212"/>
              <a:chExt cx="853" cy="240"/>
            </a:xfrm>
          </p:grpSpPr>
          <p:sp>
            <p:nvSpPr>
              <p:cNvPr id="578668" name="AutoShape 108"/>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69" name="Rectangle 109"/>
              <p:cNvSpPr>
                <a:spLocks noChangeArrowheads="1"/>
              </p:cNvSpPr>
              <p:nvPr/>
            </p:nvSpPr>
            <p:spPr bwMode="auto">
              <a:xfrm>
                <a:off x="1491" y="212"/>
                <a:ext cx="632" cy="24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8670" name="Text Box 110"/>
            <p:cNvSpPr txBox="1">
              <a:spLocks noChangeArrowheads="1"/>
            </p:cNvSpPr>
            <p:nvPr/>
          </p:nvSpPr>
          <p:spPr bwMode="auto">
            <a:xfrm>
              <a:off x="1566" y="2066"/>
              <a:ext cx="602"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anose="02010609060101010101" pitchFamily="2" charset="-122"/>
                </a:rPr>
                <a:t>1  16  </a:t>
              </a:r>
              <a:r>
                <a:rPr kumimoji="1" lang="en-US" altLang="zh-CN" sz="2000" b="1">
                  <a:solidFill>
                    <a:srgbClr val="0000CC"/>
                  </a:solidFill>
                  <a:latin typeface="+mn-lt"/>
                  <a:ea typeface="黑体" panose="02010609060101010101" pitchFamily="2" charset="-122"/>
                  <a:sym typeface="Symbol" panose="05050102010706020507" pitchFamily="18" charset="2"/>
                </a:rPr>
                <a:t></a:t>
              </a:r>
              <a:endParaRPr kumimoji="1" lang="en-US" altLang="zh-CN" sz="2000" b="1" baseline="-25000">
                <a:solidFill>
                  <a:srgbClr val="0000CC"/>
                </a:solidFill>
                <a:latin typeface="+mn-lt"/>
                <a:ea typeface="黑体" panose="02010609060101010101" pitchFamily="2" charset="-122"/>
                <a:sym typeface="Symbol" panose="05050102010706020507" pitchFamily="18" charset="2"/>
              </a:endParaRPr>
            </a:p>
          </p:txBody>
        </p:sp>
      </p:grpSp>
      <p:grpSp>
        <p:nvGrpSpPr>
          <p:cNvPr id="578671" name="Group 111"/>
          <p:cNvGrpSpPr/>
          <p:nvPr/>
        </p:nvGrpSpPr>
        <p:grpSpPr bwMode="auto">
          <a:xfrm flipH="1">
            <a:off x="6045068" y="521261"/>
            <a:ext cx="1594246" cy="312737"/>
            <a:chOff x="1491" y="212"/>
            <a:chExt cx="853" cy="240"/>
          </a:xfrm>
          <a:solidFill>
            <a:srgbClr val="66FF66"/>
          </a:solidFill>
        </p:grpSpPr>
        <p:sp>
          <p:nvSpPr>
            <p:cNvPr id="578672" name="AutoShape 112"/>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73" name="Rectangle 113"/>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8674" name="Text Box 114"/>
          <p:cNvSpPr txBox="1">
            <a:spLocks noChangeArrowheads="1"/>
          </p:cNvSpPr>
          <p:nvPr/>
        </p:nvSpPr>
        <p:spPr bwMode="auto">
          <a:xfrm>
            <a:off x="6468137" y="616511"/>
            <a:ext cx="1032655" cy="26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anose="02010609060101010101" pitchFamily="2" charset="-122"/>
              </a:rPr>
              <a:t>1  2  </a:t>
            </a:r>
            <a:r>
              <a:rPr kumimoji="1" lang="en-US" altLang="zh-CN" sz="2000" b="1">
                <a:solidFill>
                  <a:srgbClr val="0000CC"/>
                </a:solidFill>
                <a:latin typeface="+mn-lt"/>
                <a:ea typeface="黑体" panose="02010609060101010101" pitchFamily="2" charset="-122"/>
                <a:sym typeface="Symbol" panose="05050102010706020507" pitchFamily="18" charset="2"/>
              </a:rPr>
              <a:t>R</a:t>
            </a:r>
            <a:r>
              <a:rPr kumimoji="1" lang="en-US" altLang="zh-CN" sz="2000" b="1" baseline="-25000">
                <a:solidFill>
                  <a:srgbClr val="0000CC"/>
                </a:solidFill>
                <a:latin typeface="+mn-lt"/>
                <a:ea typeface="黑体" panose="02010609060101010101" pitchFamily="2" charset="-122"/>
                <a:sym typeface="Symbol" panose="05050102010706020507" pitchFamily="18" charset="2"/>
              </a:rPr>
              <a:t>1</a:t>
            </a:r>
            <a:endParaRPr kumimoji="1" lang="en-US" altLang="zh-CN" sz="2000" b="1" baseline="-25000">
              <a:solidFill>
                <a:srgbClr val="0000CC"/>
              </a:solidFill>
              <a:latin typeface="+mn-lt"/>
              <a:ea typeface="黑体" panose="02010609060101010101" pitchFamily="2" charset="-122"/>
              <a:sym typeface="Symbol" panose="05050102010706020507" pitchFamily="18" charset="2"/>
            </a:endParaRPr>
          </a:p>
        </p:txBody>
      </p:sp>
      <p:grpSp>
        <p:nvGrpSpPr>
          <p:cNvPr id="578675" name="Group 115"/>
          <p:cNvGrpSpPr/>
          <p:nvPr/>
        </p:nvGrpSpPr>
        <p:grpSpPr bwMode="auto">
          <a:xfrm>
            <a:off x="6045068" y="3088416"/>
            <a:ext cx="1594246" cy="361951"/>
            <a:chOff x="3515" y="1991"/>
            <a:chExt cx="927" cy="228"/>
          </a:xfrm>
          <a:solidFill>
            <a:srgbClr val="66FF66"/>
          </a:solidFill>
        </p:grpSpPr>
        <p:grpSp>
          <p:nvGrpSpPr>
            <p:cNvPr id="578676" name="Group 116"/>
            <p:cNvGrpSpPr/>
            <p:nvPr/>
          </p:nvGrpSpPr>
          <p:grpSpPr bwMode="auto">
            <a:xfrm flipH="1">
              <a:off x="3515" y="1991"/>
              <a:ext cx="927" cy="197"/>
              <a:chOff x="1491" y="212"/>
              <a:chExt cx="853" cy="240"/>
            </a:xfrm>
            <a:grpFill/>
          </p:grpSpPr>
          <p:sp>
            <p:nvSpPr>
              <p:cNvPr id="578677" name="AutoShape 117"/>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78" name="Rectangle 118"/>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8679" name="Text Box 119"/>
            <p:cNvSpPr txBox="1">
              <a:spLocks noChangeArrowheads="1"/>
            </p:cNvSpPr>
            <p:nvPr/>
          </p:nvSpPr>
          <p:spPr bwMode="auto">
            <a:xfrm>
              <a:off x="3761" y="2051"/>
              <a:ext cx="600" cy="16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anose="02010609060101010101" pitchFamily="2" charset="-122"/>
                </a:rPr>
                <a:t>1  2  </a:t>
              </a:r>
              <a:r>
                <a:rPr kumimoji="1" lang="en-US" altLang="zh-CN" sz="2000" b="1" dirty="0">
                  <a:solidFill>
                    <a:srgbClr val="0000CC"/>
                  </a:solidFill>
                  <a:latin typeface="+mn-lt"/>
                  <a:ea typeface="黑体" panose="02010609060101010101" pitchFamily="2" charset="-122"/>
                  <a:sym typeface="Symbol" panose="05050102010706020507" pitchFamily="18" charset="2"/>
                </a:rPr>
                <a:t>R</a:t>
              </a:r>
              <a:r>
                <a:rPr kumimoji="1" lang="en-US" altLang="zh-CN" sz="2000" b="1" baseline="-25000" dirty="0">
                  <a:solidFill>
                    <a:srgbClr val="0000CC"/>
                  </a:solidFill>
                  <a:latin typeface="+mn-lt"/>
                  <a:ea typeface="黑体" panose="02010609060101010101" pitchFamily="2" charset="-122"/>
                  <a:sym typeface="Symbol" panose="05050102010706020507" pitchFamily="18" charset="2"/>
                </a:rPr>
                <a:t>1</a:t>
              </a:r>
              <a:endParaRPr kumimoji="1" lang="en-US" altLang="zh-CN" sz="2000" b="1" baseline="-25000" dirty="0">
                <a:solidFill>
                  <a:srgbClr val="0000CC"/>
                </a:solidFill>
                <a:latin typeface="+mn-lt"/>
                <a:ea typeface="黑体" panose="02010609060101010101" pitchFamily="2" charset="-122"/>
                <a:sym typeface="Symbol" panose="05050102010706020507" pitchFamily="18" charset="2"/>
              </a:endParaRPr>
            </a:p>
          </p:txBody>
        </p:sp>
      </p:grpSp>
      <p:sp>
        <p:nvSpPr>
          <p:cNvPr id="578680" name="Text Box 120"/>
          <p:cNvSpPr txBox="1">
            <a:spLocks noChangeArrowheads="1"/>
          </p:cNvSpPr>
          <p:nvPr/>
        </p:nvSpPr>
        <p:spPr bwMode="auto">
          <a:xfrm>
            <a:off x="3027547" y="4437112"/>
            <a:ext cx="6373844" cy="830997"/>
          </a:xfrm>
          <a:prstGeom prst="rect">
            <a:avLst/>
          </a:prstGeom>
          <a:solidFill>
            <a:srgbClr val="FFFF99"/>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en-US" altLang="zh-CN" sz="2400" b="1" dirty="0">
                <a:solidFill>
                  <a:srgbClr val="0000CC"/>
                </a:solidFill>
                <a:latin typeface="+mn-lt"/>
                <a:ea typeface="黑体" panose="02010609060101010101" pitchFamily="2" charset="-122"/>
              </a:rPr>
              <a:t>R</a:t>
            </a:r>
            <a:r>
              <a:rPr kumimoji="1" lang="en-US" altLang="zh-CN" sz="2400" b="1" baseline="-25000" dirty="0">
                <a:solidFill>
                  <a:srgbClr val="0000CC"/>
                </a:solidFill>
                <a:latin typeface="+mn-lt"/>
                <a:ea typeface="黑体" panose="02010609060101010101" pitchFamily="2" charset="-122"/>
              </a:rPr>
              <a:t>2 </a:t>
            </a:r>
            <a:r>
              <a:rPr kumimoji="1" lang="zh-CN" altLang="en-US" sz="2400" b="1" dirty="0">
                <a:solidFill>
                  <a:srgbClr val="0000CC"/>
                </a:solidFill>
                <a:latin typeface="+mn-lt"/>
                <a:ea typeface="黑体" panose="02010609060101010101" pitchFamily="2" charset="-122"/>
              </a:rPr>
              <a:t>以后又更新自己的路由表为“</a:t>
            </a:r>
            <a:r>
              <a:rPr kumimoji="1" lang="en-US" altLang="zh-CN" sz="2400" b="1" dirty="0">
                <a:solidFill>
                  <a:srgbClr val="0000CC"/>
                </a:solidFill>
                <a:latin typeface="+mn-lt"/>
                <a:ea typeface="黑体" panose="02010609060101010101" pitchFamily="2" charset="-122"/>
              </a:rPr>
              <a:t>1, 4, R</a:t>
            </a:r>
            <a:r>
              <a:rPr kumimoji="1" lang="en-US" altLang="zh-CN" sz="2400" b="1" baseline="-25000" dirty="0">
                <a:solidFill>
                  <a:srgbClr val="0000CC"/>
                </a:solidFill>
                <a:latin typeface="+mn-lt"/>
                <a:ea typeface="黑体" panose="02010609060101010101" pitchFamily="2" charset="-122"/>
              </a:rPr>
              <a:t>1</a:t>
            </a:r>
            <a:r>
              <a:rPr kumimoji="1" lang="en-US" altLang="zh-CN" sz="2400" b="1" dirty="0">
                <a:solidFill>
                  <a:srgbClr val="0000CC"/>
                </a:solidFill>
                <a:latin typeface="+mn-lt"/>
                <a:ea typeface="黑体" panose="02010609060101010101" pitchFamily="2" charset="-122"/>
              </a:rPr>
              <a:t>”</a:t>
            </a:r>
            <a:r>
              <a:rPr kumimoji="1" lang="zh-CN" altLang="en-US" sz="2400" b="1" dirty="0">
                <a:solidFill>
                  <a:srgbClr val="0000CC"/>
                </a:solidFill>
                <a:latin typeface="+mn-lt"/>
                <a:ea typeface="黑体" panose="02010609060101010101" pitchFamily="2" charset="-122"/>
              </a:rPr>
              <a:t>，表明 “我到网 </a:t>
            </a:r>
            <a:r>
              <a:rPr kumimoji="1" lang="en-US" altLang="zh-CN" sz="2400" b="1" dirty="0">
                <a:solidFill>
                  <a:srgbClr val="0000CC"/>
                </a:solidFill>
                <a:latin typeface="+mn-lt"/>
                <a:ea typeface="黑体" panose="02010609060101010101" pitchFamily="2" charset="-122"/>
              </a:rPr>
              <a:t>1 </a:t>
            </a:r>
            <a:r>
              <a:rPr kumimoji="1" lang="zh-CN" altLang="en-US" sz="2400" b="1" dirty="0">
                <a:solidFill>
                  <a:srgbClr val="0000CC"/>
                </a:solidFill>
                <a:latin typeface="+mn-lt"/>
                <a:ea typeface="黑体" panose="02010609060101010101" pitchFamily="2" charset="-122"/>
              </a:rPr>
              <a:t>距离是 </a:t>
            </a:r>
            <a:r>
              <a:rPr kumimoji="1" lang="en-US" altLang="zh-CN" sz="2400" b="1" dirty="0">
                <a:solidFill>
                  <a:srgbClr val="0000CC"/>
                </a:solidFill>
                <a:latin typeface="+mn-lt"/>
                <a:ea typeface="黑体" panose="02010609060101010101" pitchFamily="2" charset="-122"/>
              </a:rPr>
              <a:t>4</a:t>
            </a:r>
            <a:r>
              <a:rPr kumimoji="1" lang="zh-CN" altLang="en-US" sz="2400" b="1" dirty="0">
                <a:solidFill>
                  <a:srgbClr val="0000CC"/>
                </a:solidFill>
                <a:latin typeface="+mn-lt"/>
                <a:ea typeface="黑体" panose="02010609060101010101" pitchFamily="2" charset="-122"/>
              </a:rPr>
              <a:t>，下一跳经过 </a:t>
            </a:r>
            <a:r>
              <a:rPr kumimoji="1" lang="en-US" altLang="zh-CN" sz="2400" b="1" dirty="0">
                <a:solidFill>
                  <a:srgbClr val="0000CC"/>
                </a:solidFill>
                <a:latin typeface="+mn-lt"/>
                <a:ea typeface="黑体" panose="02010609060101010101" pitchFamily="2" charset="-122"/>
              </a:rPr>
              <a:t>R</a:t>
            </a:r>
            <a:r>
              <a:rPr kumimoji="1" lang="en-US" altLang="zh-CN" sz="2400" b="1" baseline="-25000" dirty="0">
                <a:solidFill>
                  <a:srgbClr val="0000CC"/>
                </a:solidFill>
                <a:latin typeface="+mn-lt"/>
                <a:ea typeface="黑体" panose="02010609060101010101" pitchFamily="2" charset="-122"/>
              </a:rPr>
              <a:t>1</a:t>
            </a:r>
            <a:r>
              <a:rPr kumimoji="1" lang="en-US" altLang="zh-CN" sz="2400" b="1" dirty="0">
                <a:solidFill>
                  <a:srgbClr val="0000CC"/>
                </a:solidFill>
                <a:latin typeface="+mn-lt"/>
                <a:ea typeface="黑体" panose="02010609060101010101" pitchFamily="2" charset="-122"/>
              </a:rPr>
              <a:t>”</a:t>
            </a:r>
            <a:r>
              <a:rPr kumimoji="1" lang="zh-CN" altLang="en-US" sz="2400" b="1" dirty="0">
                <a:solidFill>
                  <a:srgbClr val="0000CC"/>
                </a:solidFill>
                <a:latin typeface="+mn-lt"/>
                <a:ea typeface="黑体" panose="02010609060101010101" pitchFamily="2" charset="-122"/>
              </a:rPr>
              <a:t>。 </a:t>
            </a:r>
            <a:endParaRPr kumimoji="1" lang="zh-CN" altLang="en-US" sz="2400" b="1" dirty="0">
              <a:solidFill>
                <a:srgbClr val="0000CC"/>
              </a:solidFill>
              <a:latin typeface="+mn-lt"/>
              <a:ea typeface="黑体" panose="02010609060101010101" pitchFamily="2" charset="-122"/>
            </a:endParaRPr>
          </a:p>
        </p:txBody>
      </p:sp>
      <p:grpSp>
        <p:nvGrpSpPr>
          <p:cNvPr id="578681" name="Group 121"/>
          <p:cNvGrpSpPr/>
          <p:nvPr/>
        </p:nvGrpSpPr>
        <p:grpSpPr bwMode="auto">
          <a:xfrm>
            <a:off x="2691475" y="3644026"/>
            <a:ext cx="1635521" cy="330199"/>
            <a:chOff x="1565" y="2478"/>
            <a:chExt cx="951" cy="208"/>
          </a:xfrm>
        </p:grpSpPr>
        <p:grpSp>
          <p:nvGrpSpPr>
            <p:cNvPr id="578682" name="Group 122"/>
            <p:cNvGrpSpPr/>
            <p:nvPr/>
          </p:nvGrpSpPr>
          <p:grpSpPr bwMode="auto">
            <a:xfrm>
              <a:off x="1589" y="2478"/>
              <a:ext cx="927" cy="197"/>
              <a:chOff x="1491" y="212"/>
              <a:chExt cx="853" cy="240"/>
            </a:xfrm>
          </p:grpSpPr>
          <p:sp>
            <p:nvSpPr>
              <p:cNvPr id="578683" name="AutoShape 123"/>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84" name="Rectangle 124"/>
              <p:cNvSpPr>
                <a:spLocks noChangeArrowheads="1"/>
              </p:cNvSpPr>
              <p:nvPr/>
            </p:nvSpPr>
            <p:spPr bwMode="auto">
              <a:xfrm>
                <a:off x="1491" y="212"/>
                <a:ext cx="632" cy="24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8685" name="Text Box 125"/>
            <p:cNvSpPr txBox="1">
              <a:spLocks noChangeArrowheads="1"/>
            </p:cNvSpPr>
            <p:nvPr/>
          </p:nvSpPr>
          <p:spPr bwMode="auto">
            <a:xfrm>
              <a:off x="1565" y="2518"/>
              <a:ext cx="600"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anose="02010609060101010101" pitchFamily="2" charset="-122"/>
                </a:rPr>
                <a:t>1  3  </a:t>
              </a:r>
              <a:r>
                <a:rPr kumimoji="1" lang="en-US" altLang="zh-CN" sz="2000" b="1">
                  <a:solidFill>
                    <a:srgbClr val="0000CC"/>
                  </a:solidFill>
                  <a:latin typeface="+mn-lt"/>
                  <a:ea typeface="黑体" panose="02010609060101010101" pitchFamily="2" charset="-122"/>
                  <a:sym typeface="Symbol" panose="05050102010706020507" pitchFamily="18" charset="2"/>
                </a:rPr>
                <a:t>R</a:t>
              </a:r>
              <a:r>
                <a:rPr kumimoji="1" lang="en-US" altLang="zh-CN" sz="2000" b="1" baseline="-25000">
                  <a:solidFill>
                    <a:srgbClr val="0000CC"/>
                  </a:solidFill>
                  <a:latin typeface="+mn-lt"/>
                  <a:ea typeface="黑体" panose="02010609060101010101" pitchFamily="2" charset="-122"/>
                  <a:sym typeface="Symbol" panose="05050102010706020507" pitchFamily="18" charset="2"/>
                </a:rPr>
                <a:t>2</a:t>
              </a:r>
              <a:endParaRPr kumimoji="1" lang="en-US" altLang="zh-CN" sz="2000" b="1" baseline="-25000">
                <a:solidFill>
                  <a:srgbClr val="0000CC"/>
                </a:solidFill>
                <a:latin typeface="+mn-lt"/>
                <a:ea typeface="黑体" panose="02010609060101010101" pitchFamily="2" charset="-122"/>
                <a:sym typeface="Symbol" panose="05050102010706020507" pitchFamily="18" charset="2"/>
              </a:endParaRPr>
            </a:p>
          </p:txBody>
        </p:sp>
      </p:grpSp>
      <p:grpSp>
        <p:nvGrpSpPr>
          <p:cNvPr id="578686" name="Group 126"/>
          <p:cNvGrpSpPr/>
          <p:nvPr/>
        </p:nvGrpSpPr>
        <p:grpSpPr bwMode="auto">
          <a:xfrm>
            <a:off x="6045068" y="3932970"/>
            <a:ext cx="1594246" cy="349251"/>
            <a:chOff x="3515" y="2704"/>
            <a:chExt cx="927" cy="220"/>
          </a:xfrm>
          <a:solidFill>
            <a:srgbClr val="66FF66"/>
          </a:solidFill>
        </p:grpSpPr>
        <p:grpSp>
          <p:nvGrpSpPr>
            <p:cNvPr id="578687" name="Group 127"/>
            <p:cNvGrpSpPr/>
            <p:nvPr/>
          </p:nvGrpSpPr>
          <p:grpSpPr bwMode="auto">
            <a:xfrm flipH="1">
              <a:off x="3515" y="2704"/>
              <a:ext cx="927" cy="197"/>
              <a:chOff x="1491" y="212"/>
              <a:chExt cx="853" cy="240"/>
            </a:xfrm>
            <a:grpFill/>
          </p:grpSpPr>
          <p:sp>
            <p:nvSpPr>
              <p:cNvPr id="578688" name="AutoShape 128"/>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8689" name="Rectangle 129"/>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8690" name="Text Box 130"/>
            <p:cNvSpPr txBox="1">
              <a:spLocks noChangeArrowheads="1"/>
            </p:cNvSpPr>
            <p:nvPr/>
          </p:nvSpPr>
          <p:spPr bwMode="auto">
            <a:xfrm>
              <a:off x="3771" y="2756"/>
              <a:ext cx="600" cy="16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anose="02010609060101010101" pitchFamily="2" charset="-122"/>
                </a:rPr>
                <a:t>1  4  </a:t>
              </a:r>
              <a:r>
                <a:rPr kumimoji="1" lang="en-US" altLang="zh-CN" sz="2000" b="1" dirty="0">
                  <a:solidFill>
                    <a:srgbClr val="0000CC"/>
                  </a:solidFill>
                  <a:latin typeface="+mn-lt"/>
                  <a:ea typeface="黑体" panose="02010609060101010101" pitchFamily="2" charset="-122"/>
                  <a:sym typeface="Symbol" panose="05050102010706020507" pitchFamily="18" charset="2"/>
                </a:rPr>
                <a:t>R</a:t>
              </a:r>
              <a:r>
                <a:rPr kumimoji="1" lang="en-US" altLang="zh-CN" sz="2000" b="1" baseline="-25000" dirty="0">
                  <a:solidFill>
                    <a:srgbClr val="0000CC"/>
                  </a:solidFill>
                  <a:latin typeface="+mn-lt"/>
                  <a:ea typeface="黑体" panose="02010609060101010101" pitchFamily="2" charset="-122"/>
                  <a:sym typeface="Symbol" panose="05050102010706020507" pitchFamily="18" charset="2"/>
                </a:rPr>
                <a:t>1</a:t>
              </a:r>
              <a:endParaRPr kumimoji="1" lang="en-US" altLang="zh-CN" sz="2000" b="1" baseline="-25000" dirty="0">
                <a:solidFill>
                  <a:srgbClr val="0000CC"/>
                </a:solidFill>
                <a:latin typeface="+mn-lt"/>
                <a:ea typeface="黑体" panose="02010609060101010101" pitchFamily="2" charset="-122"/>
                <a:sym typeface="Symbol" panose="05050102010706020507" pitchFamily="18" charset="2"/>
              </a:endParaRPr>
            </a:p>
          </p:txBody>
        </p:sp>
      </p:grpSp>
      <p:sp>
        <p:nvSpPr>
          <p:cNvPr id="2" name="灯片编号占位符 1"/>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78686"/>
                                        </p:tgtEl>
                                        <p:attrNameLst>
                                          <p:attrName>style.visibility</p:attrName>
                                        </p:attrNameLst>
                                      </p:cBhvr>
                                      <p:to>
                                        <p:strVal val="visible"/>
                                      </p:to>
                                    </p:set>
                                  </p:childTnLst>
                                </p:cTn>
                              </p:par>
                            </p:childTnLst>
                          </p:cTn>
                        </p:par>
                        <p:par>
                          <p:cTn id="7" fill="hold">
                            <p:stCondLst>
                              <p:cond delay="500"/>
                            </p:stCondLst>
                            <p:childTnLst>
                              <p:par>
                                <p:cTn id="8" presetID="35" presetClass="emph" presetSubtype="0" repeatCount="3000" fill="hold" nodeType="afterEffect">
                                  <p:stCondLst>
                                    <p:cond delay="500"/>
                                  </p:stCondLst>
                                  <p:childTnLst>
                                    <p:anim calcmode="discrete" valueType="str">
                                      <p:cBhvr>
                                        <p:cTn id="9" dur="1000" fill="hold"/>
                                        <p:tgtEl>
                                          <p:spTgt spid="5786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Line 2"/>
          <p:cNvSpPr>
            <a:spLocks noChangeShapeType="1"/>
          </p:cNvSpPr>
          <p:nvPr/>
        </p:nvSpPr>
        <p:spPr bwMode="auto">
          <a:xfrm>
            <a:off x="1785144" y="1064185"/>
            <a:ext cx="701159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pic>
        <p:nvPicPr>
          <p:cNvPr id="579587" name="Picture 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13580" y="908611"/>
            <a:ext cx="78938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9588" name="Text Box 4"/>
          <p:cNvSpPr txBox="1">
            <a:spLocks noChangeArrowheads="1"/>
          </p:cNvSpPr>
          <p:nvPr/>
        </p:nvSpPr>
        <p:spPr bwMode="auto">
          <a:xfrm>
            <a:off x="6944519"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r>
              <a:rPr kumimoji="1" lang="en-US" altLang="zh-CN" sz="2000" b="1" baseline="-25000">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sp>
        <p:nvSpPr>
          <p:cNvPr id="579589" name="Text Box 5"/>
          <p:cNvSpPr txBox="1">
            <a:spLocks noChangeArrowheads="1"/>
          </p:cNvSpPr>
          <p:nvPr/>
        </p:nvSpPr>
        <p:spPr bwMode="auto">
          <a:xfrm>
            <a:off x="3047471" y="115784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r>
              <a:rPr kumimoji="1" lang="en-US" altLang="zh-CN" sz="2000" b="1" baseline="-25000">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pic>
        <p:nvPicPr>
          <p:cNvPr id="579590" name="Picture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08908" y="908611"/>
            <a:ext cx="79110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9591" name="Group 7"/>
          <p:cNvGrpSpPr/>
          <p:nvPr/>
        </p:nvGrpSpPr>
        <p:grpSpPr bwMode="auto">
          <a:xfrm>
            <a:off x="768747" y="632386"/>
            <a:ext cx="1277805" cy="858837"/>
            <a:chOff x="4830" y="1752"/>
            <a:chExt cx="667" cy="477"/>
          </a:xfrm>
        </p:grpSpPr>
        <p:grpSp>
          <p:nvGrpSpPr>
            <p:cNvPr id="579592" name="Group 8"/>
            <p:cNvGrpSpPr/>
            <p:nvPr/>
          </p:nvGrpSpPr>
          <p:grpSpPr bwMode="auto">
            <a:xfrm>
              <a:off x="4830" y="1752"/>
              <a:ext cx="667" cy="477"/>
              <a:chOff x="2949" y="196"/>
              <a:chExt cx="941" cy="598"/>
            </a:xfrm>
          </p:grpSpPr>
          <p:sp>
            <p:nvSpPr>
              <p:cNvPr id="579593" name="Oval 9"/>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594" name="Oval 10"/>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595" name="Oval 11"/>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596" name="Oval 12"/>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597" name="Oval 13"/>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598" name="Oval 14"/>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599" name="Oval 15"/>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00" name="Oval 16"/>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01" name="Freeform 1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9602" name="Freeform 1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9603" name="Freeform 1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9604" name="Text Box 20"/>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grpSp>
      <p:grpSp>
        <p:nvGrpSpPr>
          <p:cNvPr id="579605" name="Group 21"/>
          <p:cNvGrpSpPr/>
          <p:nvPr/>
        </p:nvGrpSpPr>
        <p:grpSpPr bwMode="auto">
          <a:xfrm>
            <a:off x="8356468" y="632386"/>
            <a:ext cx="1277805" cy="858837"/>
            <a:chOff x="4830" y="1752"/>
            <a:chExt cx="667" cy="477"/>
          </a:xfrm>
        </p:grpSpPr>
        <p:grpSp>
          <p:nvGrpSpPr>
            <p:cNvPr id="579606" name="Group 22"/>
            <p:cNvGrpSpPr/>
            <p:nvPr/>
          </p:nvGrpSpPr>
          <p:grpSpPr bwMode="auto">
            <a:xfrm>
              <a:off x="4830" y="1752"/>
              <a:ext cx="667" cy="477"/>
              <a:chOff x="2949" y="196"/>
              <a:chExt cx="941" cy="598"/>
            </a:xfrm>
          </p:grpSpPr>
          <p:sp>
            <p:nvSpPr>
              <p:cNvPr id="579607" name="Oval 23"/>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08" name="Oval 24"/>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09" name="Oval 25"/>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10" name="Oval 26"/>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11" name="Oval 27"/>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12" name="Oval 28"/>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13" name="Oval 29"/>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14" name="Oval 30"/>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15" name="Freeform 3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9616" name="Freeform 32"/>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9617" name="Freeform 33"/>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9618" name="Text Box 34"/>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3</a:t>
              </a:r>
              <a:endParaRPr kumimoji="1" lang="en-US" altLang="zh-CN" sz="2000" b="1">
                <a:solidFill>
                  <a:srgbClr val="0000CC"/>
                </a:solidFill>
                <a:latin typeface="+mn-lt"/>
                <a:ea typeface="黑体" panose="02010609060101010101" pitchFamily="2" charset="-122"/>
              </a:endParaRPr>
            </a:p>
          </p:txBody>
        </p:sp>
      </p:grpSp>
      <p:grpSp>
        <p:nvGrpSpPr>
          <p:cNvPr id="579619" name="Group 35"/>
          <p:cNvGrpSpPr/>
          <p:nvPr/>
        </p:nvGrpSpPr>
        <p:grpSpPr bwMode="auto">
          <a:xfrm>
            <a:off x="4531651" y="632386"/>
            <a:ext cx="1277805" cy="858837"/>
            <a:chOff x="4830" y="1752"/>
            <a:chExt cx="667" cy="477"/>
          </a:xfrm>
        </p:grpSpPr>
        <p:grpSp>
          <p:nvGrpSpPr>
            <p:cNvPr id="579620" name="Group 36"/>
            <p:cNvGrpSpPr/>
            <p:nvPr/>
          </p:nvGrpSpPr>
          <p:grpSpPr bwMode="auto">
            <a:xfrm>
              <a:off x="4830" y="1752"/>
              <a:ext cx="667" cy="477"/>
              <a:chOff x="2949" y="196"/>
              <a:chExt cx="941" cy="598"/>
            </a:xfrm>
          </p:grpSpPr>
          <p:sp>
            <p:nvSpPr>
              <p:cNvPr id="579621" name="Oval 37"/>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22" name="Oval 38"/>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23" name="Oval 39"/>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24" name="Oval 40"/>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25" name="Oval 41"/>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26" name="Oval 42"/>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27" name="Oval 43"/>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28" name="Oval 44"/>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29" name="Freeform 4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9630" name="Freeform 4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9631" name="Freeform 4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9632" name="Text Box 48"/>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grpSp>
      <p:sp>
        <p:nvSpPr>
          <p:cNvPr id="579633" name="Line 49"/>
          <p:cNvSpPr>
            <a:spLocks noChangeShapeType="1"/>
          </p:cNvSpPr>
          <p:nvPr/>
        </p:nvSpPr>
        <p:spPr bwMode="auto">
          <a:xfrm>
            <a:off x="1785144" y="2437532"/>
            <a:ext cx="701159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pic>
        <p:nvPicPr>
          <p:cNvPr id="579634" name="Picture 5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13580" y="2283544"/>
            <a:ext cx="78938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9635" name="Text Box 51"/>
          <p:cNvSpPr txBox="1">
            <a:spLocks noChangeArrowheads="1"/>
          </p:cNvSpPr>
          <p:nvPr/>
        </p:nvSpPr>
        <p:spPr bwMode="auto">
          <a:xfrm>
            <a:off x="6944519" y="2531195"/>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r>
              <a:rPr kumimoji="1" lang="en-US" altLang="zh-CN" sz="2000" b="1" baseline="-25000">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sp>
        <p:nvSpPr>
          <p:cNvPr id="579636" name="Text Box 52"/>
          <p:cNvSpPr txBox="1">
            <a:spLocks noChangeArrowheads="1"/>
          </p:cNvSpPr>
          <p:nvPr/>
        </p:nvSpPr>
        <p:spPr bwMode="auto">
          <a:xfrm>
            <a:off x="3047471" y="2531195"/>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anose="02010609060101010101" pitchFamily="2" charset="-122"/>
              </a:rPr>
              <a:t>R</a:t>
            </a:r>
            <a:r>
              <a:rPr kumimoji="1" lang="en-US" altLang="zh-CN" sz="2000" b="1" baseline="-25000">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pic>
        <p:nvPicPr>
          <p:cNvPr id="579637" name="Picture 5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08908" y="2283544"/>
            <a:ext cx="791104"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79638" name="Group 54"/>
          <p:cNvGrpSpPr/>
          <p:nvPr/>
        </p:nvGrpSpPr>
        <p:grpSpPr bwMode="auto">
          <a:xfrm>
            <a:off x="768747" y="2005733"/>
            <a:ext cx="1277805" cy="858837"/>
            <a:chOff x="4830" y="1752"/>
            <a:chExt cx="667" cy="477"/>
          </a:xfrm>
        </p:grpSpPr>
        <p:grpSp>
          <p:nvGrpSpPr>
            <p:cNvPr id="579639" name="Group 55"/>
            <p:cNvGrpSpPr/>
            <p:nvPr/>
          </p:nvGrpSpPr>
          <p:grpSpPr bwMode="auto">
            <a:xfrm>
              <a:off x="4830" y="1752"/>
              <a:ext cx="667" cy="477"/>
              <a:chOff x="2949" y="196"/>
              <a:chExt cx="941" cy="598"/>
            </a:xfrm>
          </p:grpSpPr>
          <p:sp>
            <p:nvSpPr>
              <p:cNvPr id="579640" name="Oval 56"/>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41" name="Oval 57"/>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42" name="Oval 58"/>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43" name="Oval 59"/>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44" name="Oval 60"/>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45" name="Oval 61"/>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46" name="Oval 62"/>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47" name="Oval 63"/>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48" name="Freeform 6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9649" name="Freeform 6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9650" name="Freeform 6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9651" name="Text Box 67"/>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1</a:t>
              </a:r>
              <a:endParaRPr kumimoji="1" lang="en-US" altLang="zh-CN" sz="2000" b="1">
                <a:solidFill>
                  <a:srgbClr val="0000CC"/>
                </a:solidFill>
                <a:latin typeface="+mn-lt"/>
                <a:ea typeface="黑体" panose="02010609060101010101" pitchFamily="2" charset="-122"/>
              </a:endParaRPr>
            </a:p>
          </p:txBody>
        </p:sp>
      </p:grpSp>
      <p:grpSp>
        <p:nvGrpSpPr>
          <p:cNvPr id="579652" name="Group 68"/>
          <p:cNvGrpSpPr/>
          <p:nvPr/>
        </p:nvGrpSpPr>
        <p:grpSpPr bwMode="auto">
          <a:xfrm>
            <a:off x="8356468" y="2005733"/>
            <a:ext cx="1277805" cy="858837"/>
            <a:chOff x="4830" y="1752"/>
            <a:chExt cx="667" cy="477"/>
          </a:xfrm>
        </p:grpSpPr>
        <p:grpSp>
          <p:nvGrpSpPr>
            <p:cNvPr id="579653" name="Group 69"/>
            <p:cNvGrpSpPr/>
            <p:nvPr/>
          </p:nvGrpSpPr>
          <p:grpSpPr bwMode="auto">
            <a:xfrm>
              <a:off x="4830" y="1752"/>
              <a:ext cx="667" cy="477"/>
              <a:chOff x="2949" y="196"/>
              <a:chExt cx="941" cy="598"/>
            </a:xfrm>
          </p:grpSpPr>
          <p:sp>
            <p:nvSpPr>
              <p:cNvPr id="579654" name="Oval 70"/>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55" name="Oval 71"/>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56" name="Oval 72"/>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57" name="Oval 73"/>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58" name="Oval 74"/>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59" name="Oval 75"/>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60" name="Oval 76"/>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61" name="Oval 77"/>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62" name="Freeform 7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9663" name="Freeform 7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9664" name="Freeform 8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9665" name="Text Box 81"/>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3</a:t>
              </a:r>
              <a:endParaRPr kumimoji="1" lang="en-US" altLang="zh-CN" sz="2000" b="1">
                <a:solidFill>
                  <a:srgbClr val="0000CC"/>
                </a:solidFill>
                <a:latin typeface="+mn-lt"/>
                <a:ea typeface="黑体" panose="02010609060101010101" pitchFamily="2" charset="-122"/>
              </a:endParaRPr>
            </a:p>
          </p:txBody>
        </p:sp>
      </p:grpSp>
      <p:grpSp>
        <p:nvGrpSpPr>
          <p:cNvPr id="579666" name="Group 82"/>
          <p:cNvGrpSpPr/>
          <p:nvPr/>
        </p:nvGrpSpPr>
        <p:grpSpPr bwMode="auto">
          <a:xfrm>
            <a:off x="4531651" y="2005733"/>
            <a:ext cx="1277805" cy="858837"/>
            <a:chOff x="4830" y="1752"/>
            <a:chExt cx="667" cy="477"/>
          </a:xfrm>
        </p:grpSpPr>
        <p:grpSp>
          <p:nvGrpSpPr>
            <p:cNvPr id="579667" name="Group 83"/>
            <p:cNvGrpSpPr/>
            <p:nvPr/>
          </p:nvGrpSpPr>
          <p:grpSpPr bwMode="auto">
            <a:xfrm>
              <a:off x="4830" y="1752"/>
              <a:ext cx="667" cy="477"/>
              <a:chOff x="2949" y="196"/>
              <a:chExt cx="941" cy="598"/>
            </a:xfrm>
          </p:grpSpPr>
          <p:sp>
            <p:nvSpPr>
              <p:cNvPr id="579668" name="Oval 84"/>
              <p:cNvSpPr>
                <a:spLocks noChangeArrowheads="1"/>
              </p:cNvSpPr>
              <p:nvPr/>
            </p:nvSpPr>
            <p:spPr bwMode="auto">
              <a:xfrm>
                <a:off x="3168" y="196"/>
                <a:ext cx="407" cy="162"/>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69" name="Oval 85"/>
              <p:cNvSpPr>
                <a:spLocks noChangeArrowheads="1"/>
              </p:cNvSpPr>
              <p:nvPr/>
            </p:nvSpPr>
            <p:spPr bwMode="auto">
              <a:xfrm rot="900000">
                <a:off x="3512" y="252"/>
                <a:ext cx="275" cy="131"/>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70" name="Oval 86"/>
              <p:cNvSpPr>
                <a:spLocks noChangeArrowheads="1"/>
              </p:cNvSpPr>
              <p:nvPr/>
            </p:nvSpPr>
            <p:spPr bwMode="auto">
              <a:xfrm rot="1500000">
                <a:off x="3650" y="385"/>
                <a:ext cx="240" cy="153"/>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71" name="Oval 87"/>
              <p:cNvSpPr>
                <a:spLocks noChangeArrowheads="1"/>
              </p:cNvSpPr>
              <p:nvPr/>
            </p:nvSpPr>
            <p:spPr bwMode="auto">
              <a:xfrm rot="20040000">
                <a:off x="3573" y="537"/>
                <a:ext cx="291" cy="18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72" name="Oval 88"/>
              <p:cNvSpPr>
                <a:spLocks noChangeArrowheads="1"/>
              </p:cNvSpPr>
              <p:nvPr/>
            </p:nvSpPr>
            <p:spPr bwMode="auto">
              <a:xfrm>
                <a:off x="3216" y="555"/>
                <a:ext cx="471" cy="239"/>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73" name="Oval 89"/>
              <p:cNvSpPr>
                <a:spLocks noChangeArrowheads="1"/>
              </p:cNvSpPr>
              <p:nvPr/>
            </p:nvSpPr>
            <p:spPr bwMode="auto">
              <a:xfrm rot="1080000">
                <a:off x="3023" y="555"/>
                <a:ext cx="26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74" name="Oval 90"/>
              <p:cNvSpPr>
                <a:spLocks noChangeArrowheads="1"/>
              </p:cNvSpPr>
              <p:nvPr/>
            </p:nvSpPr>
            <p:spPr bwMode="auto">
              <a:xfrm>
                <a:off x="2949" y="432"/>
                <a:ext cx="217"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75" name="Oval 91"/>
              <p:cNvSpPr>
                <a:spLocks noChangeArrowheads="1"/>
              </p:cNvSpPr>
              <p:nvPr/>
            </p:nvSpPr>
            <p:spPr bwMode="auto">
              <a:xfrm rot="19740000">
                <a:off x="2984" y="310"/>
                <a:ext cx="295" cy="156"/>
              </a:xfrm>
              <a:prstGeom prst="ellipse">
                <a:avLst/>
              </a:prstGeom>
              <a:solidFill>
                <a:srgbClr val="EAEAEA"/>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76" name="Freeform 9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9677" name="Freeform 9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9678" name="Freeform 9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9679" name="Text Box 95"/>
            <p:cNvSpPr txBox="1">
              <a:spLocks noChangeArrowheads="1"/>
            </p:cNvSpPr>
            <p:nvPr/>
          </p:nvSpPr>
          <p:spPr bwMode="auto">
            <a:xfrm>
              <a:off x="4967" y="1856"/>
              <a:ext cx="342" cy="22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网 </a:t>
              </a:r>
              <a:r>
                <a:rPr kumimoji="1" lang="en-US" altLang="zh-CN" sz="2000" b="1">
                  <a:solidFill>
                    <a:srgbClr val="0000CC"/>
                  </a:solidFill>
                  <a:latin typeface="+mn-lt"/>
                  <a:ea typeface="黑体" panose="02010609060101010101" pitchFamily="2" charset="-122"/>
                </a:rPr>
                <a:t>2</a:t>
              </a:r>
              <a:endParaRPr kumimoji="1" lang="en-US" altLang="zh-CN" sz="2000" b="1">
                <a:solidFill>
                  <a:srgbClr val="0000CC"/>
                </a:solidFill>
                <a:latin typeface="+mn-lt"/>
                <a:ea typeface="黑体" panose="02010609060101010101" pitchFamily="2" charset="-122"/>
              </a:endParaRPr>
            </a:p>
          </p:txBody>
        </p:sp>
      </p:grpSp>
      <p:grpSp>
        <p:nvGrpSpPr>
          <p:cNvPr id="579680" name="Group 96"/>
          <p:cNvGrpSpPr/>
          <p:nvPr/>
        </p:nvGrpSpPr>
        <p:grpSpPr bwMode="auto">
          <a:xfrm>
            <a:off x="746390" y="1916832"/>
            <a:ext cx="1298443" cy="971550"/>
            <a:chOff x="434" y="1298"/>
            <a:chExt cx="755" cy="612"/>
          </a:xfrm>
        </p:grpSpPr>
        <p:sp>
          <p:nvSpPr>
            <p:cNvPr id="579681" name="Line 97"/>
            <p:cNvSpPr>
              <a:spLocks noChangeShapeType="1"/>
            </p:cNvSpPr>
            <p:nvPr/>
          </p:nvSpPr>
          <p:spPr bwMode="auto">
            <a:xfrm>
              <a:off x="434" y="1298"/>
              <a:ext cx="755" cy="612"/>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579682" name="Line 98"/>
            <p:cNvSpPr>
              <a:spLocks noChangeShapeType="1"/>
            </p:cNvSpPr>
            <p:nvPr/>
          </p:nvSpPr>
          <p:spPr bwMode="auto">
            <a:xfrm flipH="1">
              <a:off x="434" y="1298"/>
              <a:ext cx="755" cy="612"/>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79683" name="Text Box 99"/>
          <p:cNvSpPr txBox="1">
            <a:spLocks noChangeArrowheads="1"/>
          </p:cNvSpPr>
          <p:nvPr/>
        </p:nvSpPr>
        <p:spPr bwMode="auto">
          <a:xfrm>
            <a:off x="612246" y="3069357"/>
            <a:ext cx="1669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solidFill>
                  <a:srgbClr val="0000CC"/>
                </a:solidFill>
                <a:latin typeface="+mn-lt"/>
                <a:ea typeface="黑体" panose="02010609060101010101" pitchFamily="2" charset="-122"/>
              </a:rPr>
              <a:t>网</a:t>
            </a:r>
            <a:r>
              <a:rPr kumimoji="1" lang="zh-CN" altLang="en-US" sz="1000" b="1">
                <a:solidFill>
                  <a:srgbClr val="0000CC"/>
                </a:solidFill>
                <a:latin typeface="+mn-lt"/>
                <a:ea typeface="黑体" panose="02010609060101010101" pitchFamily="2" charset="-122"/>
              </a:rPr>
              <a:t> </a:t>
            </a:r>
            <a:r>
              <a:rPr kumimoji="1" lang="en-US" altLang="zh-CN" sz="2000" b="1">
                <a:solidFill>
                  <a:srgbClr val="0000CC"/>
                </a:solidFill>
                <a:latin typeface="+mn-lt"/>
                <a:ea typeface="黑体" panose="02010609060101010101" pitchFamily="2" charset="-122"/>
              </a:rPr>
              <a:t>1</a:t>
            </a:r>
            <a:r>
              <a:rPr kumimoji="1" lang="zh-CN" altLang="en-US" sz="2000" b="1">
                <a:solidFill>
                  <a:srgbClr val="0000CC"/>
                </a:solidFill>
                <a:latin typeface="+mn-lt"/>
                <a:ea typeface="黑体" panose="02010609060101010101" pitchFamily="2" charset="-122"/>
              </a:rPr>
              <a:t>出了故障</a:t>
            </a:r>
            <a:endParaRPr kumimoji="1" lang="zh-CN" altLang="en-US" sz="2000" b="1">
              <a:solidFill>
                <a:srgbClr val="0000CC"/>
              </a:solidFill>
              <a:latin typeface="+mn-lt"/>
              <a:ea typeface="黑体" panose="02010609060101010101" pitchFamily="2" charset="-122"/>
            </a:endParaRPr>
          </a:p>
        </p:txBody>
      </p:sp>
      <p:sp>
        <p:nvSpPr>
          <p:cNvPr id="579684" name="Text Box 100"/>
          <p:cNvSpPr txBox="1">
            <a:spLocks noChangeArrowheads="1"/>
          </p:cNvSpPr>
          <p:nvPr/>
        </p:nvSpPr>
        <p:spPr bwMode="auto">
          <a:xfrm>
            <a:off x="266568" y="305361"/>
            <a:ext cx="44114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正</a:t>
            </a:r>
            <a:endParaRPr kumimoji="1" lang="zh-CN" altLang="en-US" sz="2000" b="1">
              <a:solidFill>
                <a:srgbClr val="0000CC"/>
              </a:solidFill>
              <a:latin typeface="+mn-lt"/>
              <a:ea typeface="黑体" panose="02010609060101010101" pitchFamily="2" charset="-122"/>
            </a:endParaRPr>
          </a:p>
          <a:p>
            <a:r>
              <a:rPr kumimoji="1" lang="zh-CN" altLang="en-US" sz="2000" b="1">
                <a:solidFill>
                  <a:srgbClr val="0000CC"/>
                </a:solidFill>
                <a:latin typeface="+mn-lt"/>
                <a:ea typeface="黑体" panose="02010609060101010101" pitchFamily="2" charset="-122"/>
              </a:rPr>
              <a:t>常</a:t>
            </a:r>
            <a:endParaRPr kumimoji="1" lang="zh-CN" altLang="en-US" sz="2000" b="1">
              <a:solidFill>
                <a:srgbClr val="0000CC"/>
              </a:solidFill>
              <a:latin typeface="+mn-lt"/>
              <a:ea typeface="黑体" panose="02010609060101010101" pitchFamily="2" charset="-122"/>
            </a:endParaRPr>
          </a:p>
          <a:p>
            <a:r>
              <a:rPr kumimoji="1" lang="zh-CN" altLang="en-US" sz="2000" b="1">
                <a:solidFill>
                  <a:srgbClr val="0000CC"/>
                </a:solidFill>
                <a:latin typeface="+mn-lt"/>
                <a:ea typeface="黑体" panose="02010609060101010101" pitchFamily="2" charset="-122"/>
              </a:rPr>
              <a:t>情</a:t>
            </a:r>
            <a:endParaRPr kumimoji="1" lang="zh-CN" altLang="en-US" sz="2000" b="1">
              <a:solidFill>
                <a:srgbClr val="0000CC"/>
              </a:solidFill>
              <a:latin typeface="+mn-lt"/>
              <a:ea typeface="黑体" panose="02010609060101010101" pitchFamily="2" charset="-122"/>
            </a:endParaRPr>
          </a:p>
          <a:p>
            <a:r>
              <a:rPr kumimoji="1" lang="zh-CN" altLang="en-US" sz="2000" b="1">
                <a:solidFill>
                  <a:srgbClr val="0000CC"/>
                </a:solidFill>
                <a:latin typeface="+mn-lt"/>
                <a:ea typeface="黑体" panose="02010609060101010101" pitchFamily="2" charset="-122"/>
              </a:rPr>
              <a:t>况</a:t>
            </a:r>
            <a:endParaRPr kumimoji="1" lang="zh-CN" altLang="en-US" sz="2000" b="1">
              <a:solidFill>
                <a:srgbClr val="0000CC"/>
              </a:solidFill>
              <a:latin typeface="+mn-lt"/>
              <a:ea typeface="黑体" panose="02010609060101010101" pitchFamily="2" charset="-122"/>
            </a:endParaRPr>
          </a:p>
        </p:txBody>
      </p:sp>
      <p:grpSp>
        <p:nvGrpSpPr>
          <p:cNvPr id="579685" name="Group 101"/>
          <p:cNvGrpSpPr/>
          <p:nvPr/>
        </p:nvGrpSpPr>
        <p:grpSpPr bwMode="auto">
          <a:xfrm>
            <a:off x="2436946" y="499036"/>
            <a:ext cx="1594246" cy="312737"/>
            <a:chOff x="1491" y="212"/>
            <a:chExt cx="853" cy="240"/>
          </a:xfrm>
        </p:grpSpPr>
        <p:sp>
          <p:nvSpPr>
            <p:cNvPr id="579686" name="AutoShape 102"/>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87" name="Rectangle 103"/>
            <p:cNvSpPr>
              <a:spLocks noChangeArrowheads="1"/>
            </p:cNvSpPr>
            <p:nvPr/>
          </p:nvSpPr>
          <p:spPr bwMode="auto">
            <a:xfrm>
              <a:off x="1491" y="212"/>
              <a:ext cx="632" cy="24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9688" name="Text Box 104"/>
          <p:cNvSpPr txBox="1">
            <a:spLocks noChangeArrowheads="1"/>
          </p:cNvSpPr>
          <p:nvPr/>
        </p:nvSpPr>
        <p:spPr bwMode="auto">
          <a:xfrm>
            <a:off x="2457583" y="573648"/>
            <a:ext cx="89319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anose="02010609060101010101" pitchFamily="2" charset="-122"/>
              </a:rPr>
              <a:t>1  1  </a:t>
            </a:r>
            <a:r>
              <a:rPr kumimoji="1" lang="en-US" altLang="zh-CN" sz="2000" b="1">
                <a:solidFill>
                  <a:srgbClr val="0000CC"/>
                </a:solidFill>
                <a:latin typeface="+mn-lt"/>
                <a:ea typeface="黑体" panose="02010609060101010101" pitchFamily="2" charset="-122"/>
                <a:sym typeface="Symbol" panose="05050102010706020507" pitchFamily="18" charset="2"/>
              </a:rPr>
              <a:t></a:t>
            </a:r>
            <a:endParaRPr kumimoji="1" lang="en-US" altLang="zh-CN" sz="2000" b="1" baseline="-25000">
              <a:solidFill>
                <a:srgbClr val="0000CC"/>
              </a:solidFill>
              <a:latin typeface="+mn-lt"/>
              <a:ea typeface="黑体" panose="02010609060101010101" pitchFamily="2" charset="-122"/>
              <a:sym typeface="Symbol" panose="05050102010706020507" pitchFamily="18" charset="2"/>
            </a:endParaRPr>
          </a:p>
        </p:txBody>
      </p:sp>
      <p:sp>
        <p:nvSpPr>
          <p:cNvPr id="579689" name="Text Box 105"/>
          <p:cNvSpPr txBox="1">
            <a:spLocks noChangeArrowheads="1"/>
          </p:cNvSpPr>
          <p:nvPr/>
        </p:nvSpPr>
        <p:spPr bwMode="auto">
          <a:xfrm rot="5400000">
            <a:off x="6899290" y="459442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anose="02010609060101010101" pitchFamily="2" charset="-122"/>
              </a:rPr>
              <a:t>…</a:t>
            </a:r>
            <a:endParaRPr kumimoji="1" lang="en-US" altLang="zh-CN" b="1" dirty="0">
              <a:solidFill>
                <a:srgbClr val="0000CC"/>
              </a:solidFill>
              <a:latin typeface="+mn-lt"/>
              <a:ea typeface="黑体" panose="02010609060101010101" pitchFamily="2" charset="-122"/>
            </a:endParaRPr>
          </a:p>
        </p:txBody>
      </p:sp>
      <p:grpSp>
        <p:nvGrpSpPr>
          <p:cNvPr id="579690" name="Group 106"/>
          <p:cNvGrpSpPr/>
          <p:nvPr/>
        </p:nvGrpSpPr>
        <p:grpSpPr bwMode="auto">
          <a:xfrm>
            <a:off x="2732750" y="4220294"/>
            <a:ext cx="1594246" cy="312738"/>
            <a:chOff x="1491" y="212"/>
            <a:chExt cx="853" cy="240"/>
          </a:xfrm>
        </p:grpSpPr>
        <p:sp>
          <p:nvSpPr>
            <p:cNvPr id="579691" name="AutoShape 107"/>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92" name="Rectangle 108"/>
            <p:cNvSpPr>
              <a:spLocks noChangeArrowheads="1"/>
            </p:cNvSpPr>
            <p:nvPr/>
          </p:nvSpPr>
          <p:spPr bwMode="auto">
            <a:xfrm>
              <a:off x="1491" y="212"/>
              <a:ext cx="632" cy="24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grpSp>
        <p:nvGrpSpPr>
          <p:cNvPr id="579693" name="Group 109"/>
          <p:cNvGrpSpPr/>
          <p:nvPr/>
        </p:nvGrpSpPr>
        <p:grpSpPr bwMode="auto">
          <a:xfrm>
            <a:off x="2732750" y="3140794"/>
            <a:ext cx="1594246" cy="312738"/>
            <a:chOff x="1491" y="212"/>
            <a:chExt cx="853" cy="240"/>
          </a:xfrm>
        </p:grpSpPr>
        <p:sp>
          <p:nvSpPr>
            <p:cNvPr id="579694" name="AutoShape 110"/>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695" name="Rectangle 111"/>
            <p:cNvSpPr>
              <a:spLocks noChangeArrowheads="1"/>
            </p:cNvSpPr>
            <p:nvPr/>
          </p:nvSpPr>
          <p:spPr bwMode="auto">
            <a:xfrm>
              <a:off x="1491" y="212"/>
              <a:ext cx="632" cy="24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9696" name="Text Box 112"/>
          <p:cNvSpPr txBox="1">
            <a:spLocks noChangeArrowheads="1"/>
          </p:cNvSpPr>
          <p:nvPr/>
        </p:nvSpPr>
        <p:spPr bwMode="auto">
          <a:xfrm>
            <a:off x="2693194" y="3207470"/>
            <a:ext cx="103586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anose="02010609060101010101" pitchFamily="2" charset="-122"/>
              </a:rPr>
              <a:t>1  16  </a:t>
            </a:r>
            <a:r>
              <a:rPr kumimoji="1" lang="en-US" altLang="zh-CN" sz="2000" b="1">
                <a:solidFill>
                  <a:srgbClr val="0000CC"/>
                </a:solidFill>
                <a:latin typeface="+mn-lt"/>
                <a:ea typeface="黑体" panose="02010609060101010101" pitchFamily="2" charset="-122"/>
                <a:sym typeface="Symbol" panose="05050102010706020507" pitchFamily="18" charset="2"/>
              </a:rPr>
              <a:t></a:t>
            </a:r>
            <a:endParaRPr kumimoji="1" lang="en-US" altLang="zh-CN" sz="2000" b="1" baseline="-25000">
              <a:solidFill>
                <a:srgbClr val="0000CC"/>
              </a:solidFill>
              <a:latin typeface="+mn-lt"/>
              <a:ea typeface="黑体" panose="02010609060101010101" pitchFamily="2" charset="-122"/>
              <a:sym typeface="Symbol" panose="05050102010706020507" pitchFamily="18" charset="2"/>
            </a:endParaRPr>
          </a:p>
        </p:txBody>
      </p:sp>
      <p:grpSp>
        <p:nvGrpSpPr>
          <p:cNvPr id="579697" name="Group 113"/>
          <p:cNvGrpSpPr/>
          <p:nvPr/>
        </p:nvGrpSpPr>
        <p:grpSpPr bwMode="auto">
          <a:xfrm>
            <a:off x="2691475" y="3644033"/>
            <a:ext cx="1635521" cy="312737"/>
            <a:chOff x="1565" y="2478"/>
            <a:chExt cx="951" cy="197"/>
          </a:xfrm>
        </p:grpSpPr>
        <p:grpSp>
          <p:nvGrpSpPr>
            <p:cNvPr id="579698" name="Group 114"/>
            <p:cNvGrpSpPr/>
            <p:nvPr/>
          </p:nvGrpSpPr>
          <p:grpSpPr bwMode="auto">
            <a:xfrm>
              <a:off x="1589" y="2478"/>
              <a:ext cx="927" cy="197"/>
              <a:chOff x="1491" y="212"/>
              <a:chExt cx="853" cy="240"/>
            </a:xfrm>
          </p:grpSpPr>
          <p:sp>
            <p:nvSpPr>
              <p:cNvPr id="579699" name="AutoShape 115"/>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700" name="Rectangle 116"/>
              <p:cNvSpPr>
                <a:spLocks noChangeArrowheads="1"/>
              </p:cNvSpPr>
              <p:nvPr/>
            </p:nvSpPr>
            <p:spPr bwMode="auto">
              <a:xfrm>
                <a:off x="1491" y="212"/>
                <a:ext cx="632" cy="24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9701" name="Text Box 117"/>
            <p:cNvSpPr txBox="1">
              <a:spLocks noChangeArrowheads="1"/>
            </p:cNvSpPr>
            <p:nvPr/>
          </p:nvSpPr>
          <p:spPr bwMode="auto">
            <a:xfrm>
              <a:off x="1565" y="2518"/>
              <a:ext cx="600"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anose="02010609060101010101" pitchFamily="2" charset="-122"/>
                </a:rPr>
                <a:t>1  3  </a:t>
              </a:r>
              <a:r>
                <a:rPr kumimoji="1" lang="en-US" altLang="zh-CN" sz="2000" b="1">
                  <a:solidFill>
                    <a:srgbClr val="0000CC"/>
                  </a:solidFill>
                  <a:latin typeface="+mn-lt"/>
                  <a:ea typeface="黑体" panose="02010609060101010101" pitchFamily="2" charset="-122"/>
                  <a:sym typeface="Symbol" panose="05050102010706020507" pitchFamily="18" charset="2"/>
                </a:rPr>
                <a:t>R</a:t>
              </a:r>
              <a:r>
                <a:rPr kumimoji="1" lang="en-US" altLang="zh-CN" sz="2000" b="1" baseline="-25000">
                  <a:solidFill>
                    <a:srgbClr val="0000CC"/>
                  </a:solidFill>
                  <a:latin typeface="+mn-lt"/>
                  <a:ea typeface="黑体" panose="02010609060101010101" pitchFamily="2" charset="-122"/>
                  <a:sym typeface="Symbol" panose="05050102010706020507" pitchFamily="18" charset="2"/>
                </a:rPr>
                <a:t>2</a:t>
              </a:r>
              <a:endParaRPr kumimoji="1" lang="en-US" altLang="zh-CN" sz="2000" b="1" baseline="-25000">
                <a:solidFill>
                  <a:srgbClr val="0000CC"/>
                </a:solidFill>
                <a:latin typeface="+mn-lt"/>
                <a:ea typeface="黑体" panose="02010609060101010101" pitchFamily="2" charset="-122"/>
                <a:sym typeface="Symbol" panose="05050102010706020507" pitchFamily="18" charset="2"/>
              </a:endParaRPr>
            </a:p>
          </p:txBody>
        </p:sp>
      </p:grpSp>
      <p:sp>
        <p:nvSpPr>
          <p:cNvPr id="579702" name="Text Box 118"/>
          <p:cNvSpPr txBox="1">
            <a:spLocks noChangeArrowheads="1"/>
          </p:cNvSpPr>
          <p:nvPr/>
        </p:nvSpPr>
        <p:spPr bwMode="auto">
          <a:xfrm>
            <a:off x="2725870" y="4298083"/>
            <a:ext cx="10326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anose="02010609060101010101" pitchFamily="2" charset="-122"/>
              </a:rPr>
              <a:t>1  5  </a:t>
            </a:r>
            <a:r>
              <a:rPr kumimoji="1" lang="en-US" altLang="zh-CN" sz="2000" b="1">
                <a:solidFill>
                  <a:srgbClr val="0000CC"/>
                </a:solidFill>
                <a:latin typeface="+mn-lt"/>
                <a:ea typeface="黑体" panose="02010609060101010101" pitchFamily="2" charset="-122"/>
                <a:sym typeface="Symbol" panose="05050102010706020507" pitchFamily="18" charset="2"/>
              </a:rPr>
              <a:t>R</a:t>
            </a:r>
            <a:r>
              <a:rPr kumimoji="1" lang="en-US" altLang="zh-CN" sz="2000" b="1" baseline="-25000">
                <a:solidFill>
                  <a:srgbClr val="0000CC"/>
                </a:solidFill>
                <a:latin typeface="+mn-lt"/>
                <a:ea typeface="黑体" panose="02010609060101010101" pitchFamily="2" charset="-122"/>
                <a:sym typeface="Symbol" panose="05050102010706020507" pitchFamily="18" charset="2"/>
              </a:rPr>
              <a:t>2</a:t>
            </a:r>
            <a:endParaRPr kumimoji="1" lang="en-US" altLang="zh-CN" sz="2000" b="1" baseline="-25000">
              <a:solidFill>
                <a:srgbClr val="0000CC"/>
              </a:solidFill>
              <a:latin typeface="+mn-lt"/>
              <a:ea typeface="黑体" panose="02010609060101010101" pitchFamily="2" charset="-122"/>
              <a:sym typeface="Symbol" panose="05050102010706020507" pitchFamily="18" charset="2"/>
            </a:endParaRPr>
          </a:p>
        </p:txBody>
      </p:sp>
      <p:grpSp>
        <p:nvGrpSpPr>
          <p:cNvPr id="579703" name="Group 119"/>
          <p:cNvGrpSpPr/>
          <p:nvPr/>
        </p:nvGrpSpPr>
        <p:grpSpPr bwMode="auto">
          <a:xfrm>
            <a:off x="2701794" y="5085490"/>
            <a:ext cx="1625203" cy="331788"/>
            <a:chOff x="1571" y="3313"/>
            <a:chExt cx="945" cy="209"/>
          </a:xfrm>
        </p:grpSpPr>
        <p:grpSp>
          <p:nvGrpSpPr>
            <p:cNvPr id="579704" name="Group 120"/>
            <p:cNvGrpSpPr/>
            <p:nvPr/>
          </p:nvGrpSpPr>
          <p:grpSpPr bwMode="auto">
            <a:xfrm>
              <a:off x="1589" y="3313"/>
              <a:ext cx="927" cy="197"/>
              <a:chOff x="1491" y="212"/>
              <a:chExt cx="853" cy="240"/>
            </a:xfrm>
          </p:grpSpPr>
          <p:sp>
            <p:nvSpPr>
              <p:cNvPr id="579705" name="AutoShape 121"/>
              <p:cNvSpPr>
                <a:spLocks noChangeArrowheads="1"/>
              </p:cNvSpPr>
              <p:nvPr/>
            </p:nvSpPr>
            <p:spPr bwMode="auto">
              <a:xfrm>
                <a:off x="2089" y="271"/>
                <a:ext cx="255" cy="122"/>
              </a:xfrm>
              <a:prstGeom prst="rightArrow">
                <a:avLst>
                  <a:gd name="adj1" fmla="val 50000"/>
                  <a:gd name="adj2" fmla="val 52254"/>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706" name="Rectangle 122"/>
              <p:cNvSpPr>
                <a:spLocks noChangeArrowheads="1"/>
              </p:cNvSpPr>
              <p:nvPr/>
            </p:nvSpPr>
            <p:spPr bwMode="auto">
              <a:xfrm>
                <a:off x="1491" y="212"/>
                <a:ext cx="632" cy="240"/>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9707" name="Text Box 123"/>
            <p:cNvSpPr txBox="1">
              <a:spLocks noChangeArrowheads="1"/>
            </p:cNvSpPr>
            <p:nvPr/>
          </p:nvSpPr>
          <p:spPr bwMode="auto">
            <a:xfrm>
              <a:off x="1571" y="3367"/>
              <a:ext cx="683"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anose="02010609060101010101" pitchFamily="2" charset="-122"/>
                </a:rPr>
                <a:t>1  16  </a:t>
              </a:r>
              <a:r>
                <a:rPr kumimoji="1" lang="en-US" altLang="zh-CN" sz="2000" b="1">
                  <a:solidFill>
                    <a:srgbClr val="0000CC"/>
                  </a:solidFill>
                  <a:latin typeface="+mn-lt"/>
                  <a:ea typeface="黑体" panose="02010609060101010101" pitchFamily="2" charset="-122"/>
                  <a:sym typeface="Symbol" panose="05050102010706020507" pitchFamily="18" charset="2"/>
                </a:rPr>
                <a:t>R</a:t>
              </a:r>
              <a:r>
                <a:rPr kumimoji="1" lang="en-US" altLang="zh-CN" sz="2000" b="1" baseline="-25000">
                  <a:solidFill>
                    <a:srgbClr val="0000CC"/>
                  </a:solidFill>
                  <a:latin typeface="+mn-lt"/>
                  <a:ea typeface="黑体" panose="02010609060101010101" pitchFamily="2" charset="-122"/>
                  <a:sym typeface="Symbol" panose="05050102010706020507" pitchFamily="18" charset="2"/>
                </a:rPr>
                <a:t>2</a:t>
              </a:r>
              <a:endParaRPr kumimoji="1" lang="en-US" altLang="zh-CN" sz="2000" b="1" baseline="-25000">
                <a:solidFill>
                  <a:srgbClr val="0000CC"/>
                </a:solidFill>
                <a:latin typeface="+mn-lt"/>
                <a:ea typeface="黑体" panose="02010609060101010101" pitchFamily="2" charset="-122"/>
                <a:sym typeface="Symbol" panose="05050102010706020507" pitchFamily="18" charset="2"/>
              </a:endParaRPr>
            </a:p>
          </p:txBody>
        </p:sp>
      </p:grpSp>
      <p:grpSp>
        <p:nvGrpSpPr>
          <p:cNvPr id="579708" name="Group 124"/>
          <p:cNvGrpSpPr/>
          <p:nvPr/>
        </p:nvGrpSpPr>
        <p:grpSpPr bwMode="auto">
          <a:xfrm flipH="1">
            <a:off x="6045068" y="521261"/>
            <a:ext cx="1594246" cy="312737"/>
            <a:chOff x="1491" y="212"/>
            <a:chExt cx="853" cy="240"/>
          </a:xfrm>
          <a:solidFill>
            <a:srgbClr val="66FF66"/>
          </a:solidFill>
        </p:grpSpPr>
        <p:sp>
          <p:nvSpPr>
            <p:cNvPr id="579709" name="AutoShape 125"/>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710" name="Rectangle 126"/>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9711" name="Text Box 127"/>
          <p:cNvSpPr txBox="1">
            <a:spLocks noChangeArrowheads="1"/>
          </p:cNvSpPr>
          <p:nvPr/>
        </p:nvSpPr>
        <p:spPr bwMode="auto">
          <a:xfrm>
            <a:off x="6468137" y="616511"/>
            <a:ext cx="10326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anose="02010609060101010101" pitchFamily="2" charset="-122"/>
              </a:rPr>
              <a:t>1  2  </a:t>
            </a:r>
            <a:r>
              <a:rPr kumimoji="1" lang="en-US" altLang="zh-CN" sz="2000" b="1">
                <a:solidFill>
                  <a:srgbClr val="0000CC"/>
                </a:solidFill>
                <a:latin typeface="+mn-lt"/>
                <a:ea typeface="黑体" panose="02010609060101010101" pitchFamily="2" charset="-122"/>
                <a:sym typeface="Symbol" panose="05050102010706020507" pitchFamily="18" charset="2"/>
              </a:rPr>
              <a:t>R</a:t>
            </a:r>
            <a:r>
              <a:rPr kumimoji="1" lang="en-US" altLang="zh-CN" sz="2000" b="1" baseline="-25000">
                <a:solidFill>
                  <a:srgbClr val="0000CC"/>
                </a:solidFill>
                <a:latin typeface="+mn-lt"/>
                <a:ea typeface="黑体" panose="02010609060101010101" pitchFamily="2" charset="-122"/>
                <a:sym typeface="Symbol" panose="05050102010706020507" pitchFamily="18" charset="2"/>
              </a:rPr>
              <a:t>1</a:t>
            </a:r>
            <a:endParaRPr kumimoji="1" lang="en-US" altLang="zh-CN" sz="2000" b="1" baseline="-25000">
              <a:solidFill>
                <a:srgbClr val="0000CC"/>
              </a:solidFill>
              <a:latin typeface="+mn-lt"/>
              <a:ea typeface="黑体" panose="02010609060101010101" pitchFamily="2" charset="-122"/>
              <a:sym typeface="Symbol" panose="05050102010706020507" pitchFamily="18" charset="2"/>
            </a:endParaRPr>
          </a:p>
        </p:txBody>
      </p:sp>
      <p:grpSp>
        <p:nvGrpSpPr>
          <p:cNvPr id="579712" name="Group 128"/>
          <p:cNvGrpSpPr/>
          <p:nvPr/>
        </p:nvGrpSpPr>
        <p:grpSpPr bwMode="auto">
          <a:xfrm flipH="1">
            <a:off x="6045068" y="3088408"/>
            <a:ext cx="1594246" cy="312737"/>
            <a:chOff x="1491" y="212"/>
            <a:chExt cx="853" cy="240"/>
          </a:xfrm>
          <a:solidFill>
            <a:srgbClr val="66FF66"/>
          </a:solidFill>
        </p:grpSpPr>
        <p:sp>
          <p:nvSpPr>
            <p:cNvPr id="579713" name="AutoShape 129"/>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714" name="Rectangle 130"/>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9715" name="Text Box 131"/>
          <p:cNvSpPr txBox="1">
            <a:spLocks noChangeArrowheads="1"/>
          </p:cNvSpPr>
          <p:nvPr/>
        </p:nvSpPr>
        <p:spPr bwMode="auto">
          <a:xfrm>
            <a:off x="6468137" y="3183658"/>
            <a:ext cx="10326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a:solidFill>
                  <a:srgbClr val="0000CC"/>
                </a:solidFill>
                <a:latin typeface="+mn-lt"/>
                <a:ea typeface="黑体" panose="02010609060101010101" pitchFamily="2" charset="-122"/>
              </a:rPr>
              <a:t>1  2  </a:t>
            </a:r>
            <a:r>
              <a:rPr kumimoji="1" lang="en-US" altLang="zh-CN" sz="2000" b="1">
                <a:solidFill>
                  <a:srgbClr val="0000CC"/>
                </a:solidFill>
                <a:latin typeface="+mn-lt"/>
                <a:ea typeface="黑体" panose="02010609060101010101" pitchFamily="2" charset="-122"/>
                <a:sym typeface="Symbol" panose="05050102010706020507" pitchFamily="18" charset="2"/>
              </a:rPr>
              <a:t>R</a:t>
            </a:r>
            <a:r>
              <a:rPr kumimoji="1" lang="en-US" altLang="zh-CN" sz="2000" b="1" baseline="-25000">
                <a:solidFill>
                  <a:srgbClr val="0000CC"/>
                </a:solidFill>
                <a:latin typeface="+mn-lt"/>
                <a:ea typeface="黑体" panose="02010609060101010101" pitchFamily="2" charset="-122"/>
                <a:sym typeface="Symbol" panose="05050102010706020507" pitchFamily="18" charset="2"/>
              </a:rPr>
              <a:t>1</a:t>
            </a:r>
            <a:endParaRPr kumimoji="1" lang="en-US" altLang="zh-CN" sz="2000" b="1" baseline="-25000">
              <a:solidFill>
                <a:srgbClr val="0000CC"/>
              </a:solidFill>
              <a:latin typeface="+mn-lt"/>
              <a:ea typeface="黑体" panose="02010609060101010101" pitchFamily="2" charset="-122"/>
              <a:sym typeface="Symbol" panose="05050102010706020507" pitchFamily="18" charset="2"/>
            </a:endParaRPr>
          </a:p>
        </p:txBody>
      </p:sp>
      <p:grpSp>
        <p:nvGrpSpPr>
          <p:cNvPr id="579716" name="Group 132"/>
          <p:cNvGrpSpPr/>
          <p:nvPr/>
        </p:nvGrpSpPr>
        <p:grpSpPr bwMode="auto">
          <a:xfrm>
            <a:off x="6045068" y="3932965"/>
            <a:ext cx="1594246" cy="328613"/>
            <a:chOff x="3515" y="2704"/>
            <a:chExt cx="927" cy="207"/>
          </a:xfrm>
          <a:solidFill>
            <a:srgbClr val="66FF66"/>
          </a:solidFill>
        </p:grpSpPr>
        <p:grpSp>
          <p:nvGrpSpPr>
            <p:cNvPr id="579717" name="Group 133"/>
            <p:cNvGrpSpPr/>
            <p:nvPr/>
          </p:nvGrpSpPr>
          <p:grpSpPr bwMode="auto">
            <a:xfrm flipH="1">
              <a:off x="3515" y="2704"/>
              <a:ext cx="927" cy="197"/>
              <a:chOff x="1491" y="212"/>
              <a:chExt cx="853" cy="240"/>
            </a:xfrm>
            <a:grpFill/>
          </p:grpSpPr>
          <p:sp>
            <p:nvSpPr>
              <p:cNvPr id="579718" name="AutoShape 134"/>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719" name="Rectangle 135"/>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9720" name="Text Box 136"/>
            <p:cNvSpPr txBox="1">
              <a:spLocks noChangeArrowheads="1"/>
            </p:cNvSpPr>
            <p:nvPr/>
          </p:nvSpPr>
          <p:spPr bwMode="auto">
            <a:xfrm>
              <a:off x="3771" y="2756"/>
              <a:ext cx="600" cy="15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anose="02010609060101010101" pitchFamily="2" charset="-122"/>
                </a:rPr>
                <a:t>1  4  </a:t>
              </a:r>
              <a:r>
                <a:rPr kumimoji="1" lang="en-US" altLang="zh-CN" sz="2000" b="1" dirty="0">
                  <a:solidFill>
                    <a:srgbClr val="0000CC"/>
                  </a:solidFill>
                  <a:latin typeface="+mn-lt"/>
                  <a:ea typeface="黑体" panose="02010609060101010101" pitchFamily="2" charset="-122"/>
                  <a:sym typeface="Symbol" panose="05050102010706020507" pitchFamily="18" charset="2"/>
                </a:rPr>
                <a:t>R</a:t>
              </a:r>
              <a:r>
                <a:rPr kumimoji="1" lang="en-US" altLang="zh-CN" sz="2000" b="1" baseline="-25000" dirty="0">
                  <a:solidFill>
                    <a:srgbClr val="0000CC"/>
                  </a:solidFill>
                  <a:latin typeface="+mn-lt"/>
                  <a:ea typeface="黑体" panose="02010609060101010101" pitchFamily="2" charset="-122"/>
                  <a:sym typeface="Symbol" panose="05050102010706020507" pitchFamily="18" charset="2"/>
                </a:rPr>
                <a:t>1</a:t>
              </a:r>
              <a:endParaRPr kumimoji="1" lang="en-US" altLang="zh-CN" sz="2000" b="1" baseline="-25000" dirty="0">
                <a:solidFill>
                  <a:srgbClr val="0000CC"/>
                </a:solidFill>
                <a:latin typeface="+mn-lt"/>
                <a:ea typeface="黑体" panose="02010609060101010101" pitchFamily="2" charset="-122"/>
                <a:sym typeface="Symbol" panose="05050102010706020507" pitchFamily="18" charset="2"/>
              </a:endParaRPr>
            </a:p>
          </p:txBody>
        </p:sp>
      </p:grpSp>
      <p:grpSp>
        <p:nvGrpSpPr>
          <p:cNvPr id="579721" name="Group 137"/>
          <p:cNvGrpSpPr/>
          <p:nvPr/>
        </p:nvGrpSpPr>
        <p:grpSpPr bwMode="auto">
          <a:xfrm>
            <a:off x="6045069" y="5085491"/>
            <a:ext cx="1594247" cy="319088"/>
            <a:chOff x="3515" y="3540"/>
            <a:chExt cx="927" cy="201"/>
          </a:xfrm>
          <a:solidFill>
            <a:srgbClr val="66FF66"/>
          </a:solidFill>
        </p:grpSpPr>
        <p:grpSp>
          <p:nvGrpSpPr>
            <p:cNvPr id="579722" name="Group 138"/>
            <p:cNvGrpSpPr/>
            <p:nvPr/>
          </p:nvGrpSpPr>
          <p:grpSpPr bwMode="auto">
            <a:xfrm flipH="1">
              <a:off x="3515" y="3540"/>
              <a:ext cx="927" cy="197"/>
              <a:chOff x="1491" y="212"/>
              <a:chExt cx="853" cy="240"/>
            </a:xfrm>
            <a:grpFill/>
          </p:grpSpPr>
          <p:sp>
            <p:nvSpPr>
              <p:cNvPr id="579723" name="AutoShape 139"/>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579724" name="Rectangle 140"/>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579725" name="Text Box 141"/>
            <p:cNvSpPr txBox="1">
              <a:spLocks noChangeArrowheads="1"/>
            </p:cNvSpPr>
            <p:nvPr/>
          </p:nvSpPr>
          <p:spPr bwMode="auto">
            <a:xfrm>
              <a:off x="3748" y="3586"/>
              <a:ext cx="683" cy="15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2000" b="1" dirty="0">
                  <a:solidFill>
                    <a:srgbClr val="0000CC"/>
                  </a:solidFill>
                  <a:latin typeface="+mn-lt"/>
                  <a:ea typeface="黑体" panose="02010609060101010101" pitchFamily="2" charset="-122"/>
                </a:rPr>
                <a:t>1  16  </a:t>
              </a:r>
              <a:r>
                <a:rPr kumimoji="1" lang="en-US" altLang="zh-CN" sz="2000" b="1" dirty="0">
                  <a:solidFill>
                    <a:srgbClr val="0000CC"/>
                  </a:solidFill>
                  <a:latin typeface="+mn-lt"/>
                  <a:ea typeface="黑体" panose="02010609060101010101" pitchFamily="2" charset="-122"/>
                  <a:sym typeface="Symbol" panose="05050102010706020507" pitchFamily="18" charset="2"/>
                </a:rPr>
                <a:t>R</a:t>
              </a:r>
              <a:r>
                <a:rPr kumimoji="1" lang="en-US" altLang="zh-CN" sz="2000" b="1" baseline="-25000" dirty="0">
                  <a:solidFill>
                    <a:srgbClr val="0000CC"/>
                  </a:solidFill>
                  <a:latin typeface="+mn-lt"/>
                  <a:ea typeface="黑体" panose="02010609060101010101" pitchFamily="2" charset="-122"/>
                  <a:sym typeface="Symbol" panose="05050102010706020507" pitchFamily="18" charset="2"/>
                </a:rPr>
                <a:t>1</a:t>
              </a:r>
              <a:endParaRPr kumimoji="1" lang="en-US" altLang="zh-CN" sz="2000" b="1" baseline="-25000" dirty="0">
                <a:solidFill>
                  <a:srgbClr val="0000CC"/>
                </a:solidFill>
                <a:latin typeface="+mn-lt"/>
                <a:ea typeface="黑体" panose="02010609060101010101" pitchFamily="2" charset="-122"/>
                <a:sym typeface="Symbol" panose="05050102010706020507" pitchFamily="18" charset="2"/>
              </a:endParaRPr>
            </a:p>
          </p:txBody>
        </p:sp>
      </p:grpSp>
      <p:sp>
        <p:nvSpPr>
          <p:cNvPr id="579726" name="Text Box 142"/>
          <p:cNvSpPr txBox="1">
            <a:spLocks noChangeArrowheads="1"/>
          </p:cNvSpPr>
          <p:nvPr/>
        </p:nvSpPr>
        <p:spPr bwMode="auto">
          <a:xfrm rot="5400000">
            <a:off x="3153584" y="459442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CC"/>
                </a:solidFill>
                <a:latin typeface="+mn-lt"/>
                <a:ea typeface="黑体" panose="02010609060101010101" pitchFamily="2" charset="-122"/>
              </a:rPr>
              <a:t>…</a:t>
            </a:r>
            <a:endParaRPr kumimoji="1" lang="en-US" altLang="zh-CN" b="1">
              <a:solidFill>
                <a:srgbClr val="0000CC"/>
              </a:solidFill>
              <a:latin typeface="+mn-lt"/>
              <a:ea typeface="黑体" panose="02010609060101010101" pitchFamily="2" charset="-122"/>
            </a:endParaRPr>
          </a:p>
        </p:txBody>
      </p:sp>
      <p:sp>
        <p:nvSpPr>
          <p:cNvPr id="579727" name="Text Box 143"/>
          <p:cNvSpPr txBox="1">
            <a:spLocks noChangeArrowheads="1"/>
          </p:cNvSpPr>
          <p:nvPr/>
        </p:nvSpPr>
        <p:spPr bwMode="auto">
          <a:xfrm>
            <a:off x="338790" y="5589240"/>
            <a:ext cx="9510754" cy="954107"/>
          </a:xfrm>
          <a:prstGeom prst="rect">
            <a:avLst/>
          </a:prstGeom>
          <a:solidFill>
            <a:srgbClr val="FFFF66"/>
          </a:solidFill>
          <a:ln w="9525">
            <a:solidFill>
              <a:schemeClr val="tx2"/>
            </a:solidFill>
            <a:miter lim="800000"/>
          </a:ln>
          <a:effectLst/>
        </p:spPr>
        <p:txBody>
          <a:bodyPr wrap="square">
            <a:spAutoFit/>
          </a:bodyPr>
          <a:lstStyle/>
          <a:p>
            <a:pPr algn="just"/>
            <a:r>
              <a:rPr kumimoji="1" lang="zh-CN" altLang="en-US" sz="2800" b="1" dirty="0">
                <a:solidFill>
                  <a:srgbClr val="0000CC"/>
                </a:solidFill>
                <a:latin typeface="+mn-lt"/>
                <a:ea typeface="黑体" panose="02010609060101010101" pitchFamily="2" charset="-122"/>
              </a:rPr>
              <a:t>这样不断更新下去，直到 </a:t>
            </a:r>
            <a:r>
              <a:rPr kumimoji="1" lang="en-US" altLang="zh-CN" sz="2800" b="1" dirty="0">
                <a:solidFill>
                  <a:srgbClr val="0000CC"/>
                </a:solidFill>
                <a:latin typeface="+mn-lt"/>
                <a:ea typeface="黑体" panose="02010609060101010101" pitchFamily="2" charset="-122"/>
              </a:rPr>
              <a:t>R</a:t>
            </a:r>
            <a:r>
              <a:rPr kumimoji="1" lang="en-US" altLang="zh-CN" sz="2800" b="1" baseline="-25000" dirty="0">
                <a:solidFill>
                  <a:srgbClr val="0000CC"/>
                </a:solidFill>
                <a:latin typeface="+mn-lt"/>
                <a:ea typeface="黑体" panose="02010609060101010101" pitchFamily="2" charset="-122"/>
              </a:rPr>
              <a:t>1 </a:t>
            </a:r>
            <a:r>
              <a:rPr kumimoji="1" lang="zh-CN" altLang="en-US" sz="2800" b="1" dirty="0">
                <a:solidFill>
                  <a:srgbClr val="0000CC"/>
                </a:solidFill>
                <a:latin typeface="+mn-lt"/>
                <a:ea typeface="黑体" panose="02010609060101010101" pitchFamily="2" charset="-122"/>
              </a:rPr>
              <a:t>和 </a:t>
            </a:r>
            <a:r>
              <a:rPr kumimoji="1" lang="en-US" altLang="zh-CN" sz="2800" b="1" dirty="0">
                <a:solidFill>
                  <a:srgbClr val="0000CC"/>
                </a:solidFill>
                <a:latin typeface="+mn-lt"/>
                <a:ea typeface="黑体" panose="02010609060101010101" pitchFamily="2" charset="-122"/>
              </a:rPr>
              <a:t>R</a:t>
            </a:r>
            <a:r>
              <a:rPr kumimoji="1" lang="en-US" altLang="zh-CN" sz="2800" b="1" baseline="-25000" dirty="0">
                <a:solidFill>
                  <a:srgbClr val="0000CC"/>
                </a:solidFill>
                <a:latin typeface="+mn-lt"/>
                <a:ea typeface="黑体" panose="02010609060101010101" pitchFamily="2" charset="-122"/>
              </a:rPr>
              <a:t>2 </a:t>
            </a:r>
            <a:r>
              <a:rPr kumimoji="1" lang="zh-CN" altLang="en-US" sz="2800" b="1" dirty="0">
                <a:solidFill>
                  <a:srgbClr val="0000CC"/>
                </a:solidFill>
                <a:latin typeface="+mn-lt"/>
                <a:ea typeface="黑体" panose="02010609060101010101" pitchFamily="2" charset="-122"/>
              </a:rPr>
              <a:t>到网 </a:t>
            </a:r>
            <a:r>
              <a:rPr kumimoji="1" lang="en-US" altLang="zh-CN" sz="2800" b="1" dirty="0">
                <a:solidFill>
                  <a:srgbClr val="0000CC"/>
                </a:solidFill>
                <a:latin typeface="+mn-lt"/>
                <a:ea typeface="黑体" panose="02010609060101010101" pitchFamily="2" charset="-122"/>
              </a:rPr>
              <a:t>1 </a:t>
            </a:r>
            <a:r>
              <a:rPr kumimoji="1" lang="zh-CN" altLang="en-US" sz="2800" b="1" dirty="0">
                <a:solidFill>
                  <a:srgbClr val="0000CC"/>
                </a:solidFill>
                <a:latin typeface="+mn-lt"/>
                <a:ea typeface="黑体" panose="02010609060101010101" pitchFamily="2" charset="-122"/>
              </a:rPr>
              <a:t>的距离都增大到 </a:t>
            </a:r>
            <a:r>
              <a:rPr kumimoji="1" lang="en-US" altLang="zh-CN" sz="2800" b="1" dirty="0">
                <a:solidFill>
                  <a:srgbClr val="0000CC"/>
                </a:solidFill>
                <a:latin typeface="+mn-lt"/>
                <a:ea typeface="黑体" panose="02010609060101010101" pitchFamily="2" charset="-122"/>
              </a:rPr>
              <a:t>16 </a:t>
            </a:r>
            <a:r>
              <a:rPr kumimoji="1" lang="zh-CN" altLang="en-US" sz="2800" b="1" dirty="0">
                <a:solidFill>
                  <a:srgbClr val="0000CC"/>
                </a:solidFill>
                <a:latin typeface="+mn-lt"/>
                <a:ea typeface="黑体" panose="02010609060101010101" pitchFamily="2" charset="-122"/>
              </a:rPr>
              <a:t>时，</a:t>
            </a:r>
            <a:r>
              <a:rPr kumimoji="1" lang="en-US" altLang="zh-CN" sz="2800" b="1" dirty="0">
                <a:solidFill>
                  <a:srgbClr val="0000CC"/>
                </a:solidFill>
                <a:latin typeface="+mn-lt"/>
                <a:ea typeface="黑体" panose="02010609060101010101" pitchFamily="2" charset="-122"/>
              </a:rPr>
              <a:t>R</a:t>
            </a:r>
            <a:r>
              <a:rPr kumimoji="1" lang="en-US" altLang="zh-CN" sz="2800" b="1" baseline="-25000" dirty="0">
                <a:solidFill>
                  <a:srgbClr val="0000CC"/>
                </a:solidFill>
                <a:latin typeface="+mn-lt"/>
                <a:ea typeface="黑体" panose="02010609060101010101" pitchFamily="2" charset="-122"/>
              </a:rPr>
              <a:t>1 </a:t>
            </a:r>
            <a:r>
              <a:rPr kumimoji="1" lang="zh-CN" altLang="en-US" sz="2800" b="1" dirty="0">
                <a:solidFill>
                  <a:srgbClr val="0000CC"/>
                </a:solidFill>
                <a:latin typeface="+mn-lt"/>
                <a:ea typeface="黑体" panose="02010609060101010101" pitchFamily="2" charset="-122"/>
              </a:rPr>
              <a:t>和 </a:t>
            </a:r>
            <a:r>
              <a:rPr kumimoji="1" lang="en-US" altLang="zh-CN" sz="2800" b="1" dirty="0">
                <a:solidFill>
                  <a:srgbClr val="0000CC"/>
                </a:solidFill>
                <a:latin typeface="+mn-lt"/>
                <a:ea typeface="黑体" panose="02010609060101010101" pitchFamily="2" charset="-122"/>
              </a:rPr>
              <a:t>R</a:t>
            </a:r>
            <a:r>
              <a:rPr kumimoji="1" lang="en-US" altLang="zh-CN" sz="2800" b="1" baseline="-25000" dirty="0">
                <a:solidFill>
                  <a:srgbClr val="0000CC"/>
                </a:solidFill>
                <a:latin typeface="+mn-lt"/>
                <a:ea typeface="黑体" panose="02010609060101010101" pitchFamily="2" charset="-122"/>
              </a:rPr>
              <a:t>2 </a:t>
            </a:r>
            <a:r>
              <a:rPr kumimoji="1" lang="zh-CN" altLang="en-US" sz="2800" b="1" dirty="0">
                <a:solidFill>
                  <a:srgbClr val="0000CC"/>
                </a:solidFill>
                <a:latin typeface="+mn-lt"/>
                <a:ea typeface="黑体" panose="02010609060101010101" pitchFamily="2" charset="-122"/>
              </a:rPr>
              <a:t>才知道网 </a:t>
            </a:r>
            <a:r>
              <a:rPr kumimoji="1" lang="en-US" altLang="zh-CN" sz="2800" b="1" dirty="0">
                <a:solidFill>
                  <a:srgbClr val="0000CC"/>
                </a:solidFill>
                <a:latin typeface="+mn-lt"/>
                <a:ea typeface="黑体" panose="02010609060101010101" pitchFamily="2" charset="-122"/>
              </a:rPr>
              <a:t>1 </a:t>
            </a:r>
            <a:r>
              <a:rPr kumimoji="1" lang="zh-CN" altLang="en-US" sz="2800" b="1" dirty="0">
                <a:solidFill>
                  <a:srgbClr val="0000CC"/>
                </a:solidFill>
                <a:latin typeface="+mn-lt"/>
                <a:ea typeface="黑体" panose="02010609060101010101" pitchFamily="2" charset="-122"/>
              </a:rPr>
              <a:t>是不可达的。 </a:t>
            </a:r>
            <a:endParaRPr kumimoji="1" lang="zh-CN" altLang="en-US" sz="2800" b="1" dirty="0">
              <a:solidFill>
                <a:srgbClr val="0000CC"/>
              </a:solidFill>
              <a:latin typeface="+mn-lt"/>
              <a:ea typeface="黑体" panose="02010609060101010101" pitchFamily="2" charset="-122"/>
            </a:endParaRPr>
          </a:p>
        </p:txBody>
      </p:sp>
      <p:sp>
        <p:nvSpPr>
          <p:cNvPr id="579728" name="Text Box 144"/>
          <p:cNvSpPr txBox="1">
            <a:spLocks noChangeArrowheads="1"/>
          </p:cNvSpPr>
          <p:nvPr/>
        </p:nvSpPr>
        <p:spPr bwMode="auto">
          <a:xfrm>
            <a:off x="338789" y="134953"/>
            <a:ext cx="9510755" cy="1384995"/>
          </a:xfrm>
          <a:prstGeom prst="rect">
            <a:avLst/>
          </a:prstGeom>
          <a:solidFill>
            <a:srgbClr val="CCECFF"/>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zh-CN" altLang="en-US" sz="2800" b="1" dirty="0">
                <a:solidFill>
                  <a:srgbClr val="0000CC"/>
                </a:solidFill>
                <a:latin typeface="+mn-lt"/>
                <a:ea typeface="黑体" panose="02010609060101010101" pitchFamily="2" charset="-122"/>
              </a:rPr>
              <a:t>这就是</a:t>
            </a:r>
            <a:r>
              <a:rPr kumimoji="1" lang="zh-CN" altLang="en-US" sz="2800" b="1" dirty="0">
                <a:solidFill>
                  <a:srgbClr val="C00000"/>
                </a:solidFill>
                <a:latin typeface="+mn-lt"/>
                <a:ea typeface="黑体" panose="02010609060101010101" pitchFamily="2" charset="-122"/>
              </a:rPr>
              <a:t>好消息传播得快，而坏消息传播得慢</a:t>
            </a:r>
            <a:r>
              <a:rPr kumimoji="1" lang="zh-CN" altLang="en-US" sz="2800" b="1" dirty="0">
                <a:solidFill>
                  <a:srgbClr val="0000CC"/>
                </a:solidFill>
                <a:latin typeface="+mn-lt"/>
                <a:ea typeface="黑体" panose="02010609060101010101" pitchFamily="2" charset="-122"/>
              </a:rPr>
              <a:t>。网络出故障的传播时间往往需要较长的时间</a:t>
            </a:r>
            <a:r>
              <a:rPr kumimoji="1" lang="en-US" altLang="zh-CN" sz="2800" b="1" dirty="0">
                <a:solidFill>
                  <a:srgbClr val="0000CC"/>
                </a:solidFill>
                <a:latin typeface="+mn-lt"/>
                <a:ea typeface="黑体" panose="02010609060101010101" pitchFamily="2" charset="-122"/>
              </a:rPr>
              <a:t>(</a:t>
            </a:r>
            <a:r>
              <a:rPr kumimoji="1" lang="zh-CN" altLang="en-US" sz="2800" b="1" dirty="0">
                <a:solidFill>
                  <a:srgbClr val="0000CC"/>
                </a:solidFill>
                <a:latin typeface="+mn-lt"/>
                <a:ea typeface="黑体" panose="02010609060101010101" pitchFamily="2" charset="-122"/>
              </a:rPr>
              <a:t>例如数分钟</a:t>
            </a:r>
            <a:r>
              <a:rPr kumimoji="1" lang="en-US" altLang="zh-CN" sz="2800" b="1" dirty="0">
                <a:solidFill>
                  <a:srgbClr val="0000CC"/>
                </a:solidFill>
                <a:latin typeface="+mn-lt"/>
                <a:ea typeface="黑体" panose="02010609060101010101" pitchFamily="2" charset="-122"/>
              </a:rPr>
              <a:t>)</a:t>
            </a:r>
            <a:r>
              <a:rPr kumimoji="1" lang="zh-CN" altLang="en-US" sz="2800" b="1" dirty="0">
                <a:solidFill>
                  <a:srgbClr val="0000CC"/>
                </a:solidFill>
                <a:latin typeface="+mn-lt"/>
                <a:ea typeface="黑体" panose="02010609060101010101" pitchFamily="2" charset="-122"/>
              </a:rPr>
              <a:t>。这是 </a:t>
            </a:r>
            <a:r>
              <a:rPr kumimoji="1" lang="en-US" altLang="zh-CN" sz="2800" b="1" dirty="0">
                <a:solidFill>
                  <a:srgbClr val="0000CC"/>
                </a:solidFill>
                <a:latin typeface="+mn-lt"/>
                <a:ea typeface="黑体" panose="02010609060101010101" pitchFamily="2" charset="-122"/>
              </a:rPr>
              <a:t>RIP </a:t>
            </a:r>
            <a:r>
              <a:rPr kumimoji="1" lang="zh-CN" altLang="en-US" sz="2800" b="1" dirty="0">
                <a:solidFill>
                  <a:srgbClr val="0000CC"/>
                </a:solidFill>
                <a:latin typeface="+mn-lt"/>
                <a:ea typeface="黑体" panose="02010609060101010101" pitchFamily="2" charset="-122"/>
              </a:rPr>
              <a:t>的一个主要缺点。 </a:t>
            </a:r>
            <a:endParaRPr kumimoji="1" lang="zh-CN" altLang="en-US" sz="2800" b="1" dirty="0">
              <a:solidFill>
                <a:srgbClr val="0000CC"/>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9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728"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pPr algn="ctr"/>
            <a:r>
              <a:rPr lang="en-US" altLang="zh-CN"/>
              <a:t>RIP </a:t>
            </a:r>
            <a:r>
              <a:rPr lang="zh-CN" altLang="en-US"/>
              <a:t>协议的优缺点 </a:t>
            </a:r>
            <a:endParaRPr lang="zh-CN" altLang="en-US"/>
          </a:p>
        </p:txBody>
      </p:sp>
      <p:sp>
        <p:nvSpPr>
          <p:cNvPr id="573443" name="Rectangle 3"/>
          <p:cNvSpPr>
            <a:spLocks noGrp="1" noChangeArrowheads="1"/>
          </p:cNvSpPr>
          <p:nvPr>
            <p:ph idx="1"/>
          </p:nvPr>
        </p:nvSpPr>
        <p:spPr>
          <a:noFill/>
        </p:spPr>
        <p:txBody>
          <a:bodyPr/>
          <a:lstStyle/>
          <a:p>
            <a:r>
              <a:rPr lang="zh-CN" altLang="en-US" dirty="0">
                <a:solidFill>
                  <a:srgbClr val="FF0000"/>
                </a:solidFill>
              </a:rPr>
              <a:t>优点：</a:t>
            </a:r>
            <a:endParaRPr lang="en-US" altLang="zh-CN" dirty="0">
              <a:solidFill>
                <a:srgbClr val="FF0000"/>
              </a:solidFill>
            </a:endParaRPr>
          </a:p>
          <a:p>
            <a:pPr lvl="1"/>
            <a:r>
              <a:rPr lang="zh-CN" altLang="en-US" dirty="0"/>
              <a:t>实现简单，开销较小。</a:t>
            </a:r>
            <a:endParaRPr lang="en-US" altLang="zh-CN" dirty="0"/>
          </a:p>
          <a:p>
            <a:r>
              <a:rPr lang="zh-CN" altLang="en-US" dirty="0">
                <a:solidFill>
                  <a:srgbClr val="0000FF"/>
                </a:solidFill>
              </a:rPr>
              <a:t>缺点：</a:t>
            </a:r>
            <a:endParaRPr lang="zh-CN" altLang="en-US" dirty="0">
              <a:solidFill>
                <a:srgbClr val="0000FF"/>
              </a:solidFill>
            </a:endParaRPr>
          </a:p>
          <a:p>
            <a:pPr lvl="1"/>
            <a:r>
              <a:rPr lang="en-US" altLang="zh-CN" dirty="0"/>
              <a:t>RIP </a:t>
            </a:r>
            <a:r>
              <a:rPr lang="zh-CN" altLang="en-US" dirty="0"/>
              <a:t>限制了网络的规模，它能使用的最大距离为 </a:t>
            </a:r>
            <a:r>
              <a:rPr lang="en-US" altLang="zh-CN" dirty="0"/>
              <a:t>15</a:t>
            </a:r>
            <a:r>
              <a:rPr lang="zh-CN" altLang="en-US" dirty="0"/>
              <a:t>（</a:t>
            </a:r>
            <a:r>
              <a:rPr lang="en-US" altLang="zh-CN" dirty="0"/>
              <a:t>16 </a:t>
            </a:r>
            <a:r>
              <a:rPr lang="zh-CN" altLang="en-US" dirty="0"/>
              <a:t>表示不可达）。</a:t>
            </a:r>
            <a:endParaRPr lang="zh-CN" altLang="en-US" dirty="0"/>
          </a:p>
          <a:p>
            <a:pPr lvl="1"/>
            <a:r>
              <a:rPr lang="zh-CN" altLang="en-US" dirty="0"/>
              <a:t>路由器之间交换的路由信息是路由器中的完整路由表，因而随着网络规模的扩大，开销也就增加。 </a:t>
            </a:r>
            <a:endParaRPr lang="zh-CN" altLang="en-US" dirty="0"/>
          </a:p>
          <a:p>
            <a:pPr lvl="1"/>
            <a:r>
              <a:rPr lang="zh-CN" altLang="zh-CN" dirty="0"/>
              <a:t>“坏消息传播得慢”，使更新过程的收敛时间过长</a:t>
            </a:r>
            <a:r>
              <a:rPr lang="zh-CN" altLang="en-US" dirty="0"/>
              <a:t>。</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pPr algn="ctr"/>
            <a:r>
              <a:rPr lang="zh-CN" altLang="en-US" dirty="0"/>
              <a:t>关于“最佳路由” </a:t>
            </a:r>
            <a:endParaRPr lang="zh-CN" altLang="en-US" dirty="0"/>
          </a:p>
        </p:txBody>
      </p:sp>
      <p:sp>
        <p:nvSpPr>
          <p:cNvPr id="547843" name="Rectangle 3"/>
          <p:cNvSpPr>
            <a:spLocks noGrp="1" noChangeArrowheads="1"/>
          </p:cNvSpPr>
          <p:nvPr>
            <p:ph idx="1"/>
          </p:nvPr>
        </p:nvSpPr>
        <p:spPr/>
        <p:txBody>
          <a:bodyPr/>
          <a:lstStyle/>
          <a:p>
            <a:pPr algn="just"/>
            <a:r>
              <a:rPr lang="zh-CN" altLang="en-US" dirty="0"/>
              <a:t>不存在一种绝对的最佳路由算法。</a:t>
            </a:r>
            <a:endParaRPr lang="zh-CN" altLang="en-US" dirty="0"/>
          </a:p>
          <a:p>
            <a:pPr algn="just"/>
            <a:r>
              <a:rPr lang="zh-CN" altLang="en-US" dirty="0">
                <a:solidFill>
                  <a:srgbClr val="0000FF"/>
                </a:solidFill>
              </a:rPr>
              <a:t>所谓“</a:t>
            </a:r>
            <a:r>
              <a:rPr lang="zh-CN" altLang="en-US" dirty="0">
                <a:solidFill>
                  <a:srgbClr val="FF0000"/>
                </a:solidFill>
              </a:rPr>
              <a:t>最佳</a:t>
            </a:r>
            <a:r>
              <a:rPr lang="zh-CN" altLang="en-US" dirty="0">
                <a:solidFill>
                  <a:srgbClr val="0000FF"/>
                </a:solidFill>
              </a:rPr>
              <a:t>”只能是相对于某一种特定要求下得出的较为合理的选择而已。</a:t>
            </a:r>
            <a:endParaRPr lang="zh-CN" altLang="en-US" dirty="0">
              <a:solidFill>
                <a:srgbClr val="0000FF"/>
              </a:solidFill>
            </a:endParaRPr>
          </a:p>
          <a:p>
            <a:pPr algn="just"/>
            <a:r>
              <a:rPr lang="zh-CN" altLang="en-US" dirty="0"/>
              <a:t>实际的路由选择算法，应尽可能接近于理想的算法。 </a:t>
            </a:r>
            <a:endParaRPr lang="zh-CN" altLang="en-US" dirty="0"/>
          </a:p>
          <a:p>
            <a:pPr algn="just"/>
            <a:r>
              <a:rPr lang="zh-CN" altLang="en-US" dirty="0"/>
              <a:t>路由选择是个非常复杂的问题</a:t>
            </a:r>
            <a:endParaRPr lang="zh-CN" altLang="en-US" dirty="0"/>
          </a:p>
          <a:p>
            <a:pPr lvl="1" algn="just"/>
            <a:r>
              <a:rPr lang="zh-CN" altLang="en-US" dirty="0">
                <a:solidFill>
                  <a:srgbClr val="0000FF"/>
                </a:solidFill>
              </a:rPr>
              <a:t>它是网络中的所有结点共同协调工作的结果。</a:t>
            </a:r>
            <a:endParaRPr lang="zh-CN" altLang="en-US" dirty="0">
              <a:solidFill>
                <a:srgbClr val="0000FF"/>
              </a:solidFill>
            </a:endParaRPr>
          </a:p>
          <a:p>
            <a:pPr lvl="1" algn="just"/>
            <a:r>
              <a:rPr lang="zh-CN" altLang="en-US" dirty="0">
                <a:solidFill>
                  <a:srgbClr val="0000FF"/>
                </a:solidFill>
              </a:rPr>
              <a:t>路由选择的环境往往是不断变化的，而这种变化有时无法事先知道。  </a:t>
            </a:r>
            <a:endParaRPr lang="zh-CN" altLang="en-US" dirty="0">
              <a:solidFill>
                <a:srgbClr val="0000FF"/>
              </a:solidFill>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78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78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78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7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pPr algn="ctr"/>
            <a:r>
              <a:rPr lang="zh-CN" altLang="en-US" sz="3600" dirty="0"/>
              <a:t>从路由算法的自适应性考虑</a:t>
            </a:r>
            <a:endParaRPr lang="zh-CN" altLang="en-US" sz="3600" dirty="0"/>
          </a:p>
        </p:txBody>
      </p:sp>
      <p:sp>
        <p:nvSpPr>
          <p:cNvPr id="548867" name="Rectangle 3"/>
          <p:cNvSpPr>
            <a:spLocks noGrp="1" noChangeArrowheads="1"/>
          </p:cNvSpPr>
          <p:nvPr>
            <p:ph idx="1"/>
          </p:nvPr>
        </p:nvSpPr>
        <p:spPr/>
        <p:txBody>
          <a:bodyPr/>
          <a:lstStyle/>
          <a:p>
            <a:pPr algn="just"/>
            <a:r>
              <a:rPr lang="zh-CN" altLang="en-US" dirty="0">
                <a:solidFill>
                  <a:srgbClr val="FF0000"/>
                </a:solidFill>
              </a:rPr>
              <a:t>静态</a:t>
            </a:r>
            <a:r>
              <a:rPr lang="zh-CN" altLang="en-US" dirty="0"/>
              <a:t>路由选择策略</a:t>
            </a:r>
            <a:r>
              <a:rPr lang="en-US" altLang="zh-CN" dirty="0"/>
              <a:t>——</a:t>
            </a:r>
            <a:r>
              <a:rPr lang="zh-CN" altLang="en-US" dirty="0"/>
              <a:t>即</a:t>
            </a:r>
            <a:r>
              <a:rPr lang="zh-CN" altLang="en-US" dirty="0">
                <a:solidFill>
                  <a:srgbClr val="0000FF"/>
                </a:solidFill>
              </a:rPr>
              <a:t>非自适应路由选择，</a:t>
            </a:r>
            <a:r>
              <a:rPr lang="zh-CN" altLang="en-US" dirty="0"/>
              <a:t>其特点是简单和开销较小，但不能及时适应网络状态的变化。 适用于小型的、简单的网络。</a:t>
            </a:r>
            <a:endParaRPr lang="zh-CN" altLang="en-US" dirty="0"/>
          </a:p>
          <a:p>
            <a:pPr algn="just"/>
            <a:r>
              <a:rPr lang="zh-CN" altLang="en-US" dirty="0">
                <a:solidFill>
                  <a:srgbClr val="FF0000"/>
                </a:solidFill>
              </a:rPr>
              <a:t>动态</a:t>
            </a:r>
            <a:r>
              <a:rPr lang="zh-CN" altLang="en-US" dirty="0"/>
              <a:t>路由选择策略</a:t>
            </a:r>
            <a:r>
              <a:rPr lang="en-US" altLang="zh-CN" dirty="0"/>
              <a:t>——</a:t>
            </a:r>
            <a:r>
              <a:rPr lang="zh-CN" altLang="en-US" dirty="0"/>
              <a:t>即</a:t>
            </a:r>
            <a:r>
              <a:rPr lang="zh-CN" altLang="en-US" dirty="0">
                <a:solidFill>
                  <a:srgbClr val="0000FF"/>
                </a:solidFill>
              </a:rPr>
              <a:t>自适应路由选择，</a:t>
            </a:r>
            <a:r>
              <a:rPr lang="zh-CN" altLang="en-US" dirty="0"/>
              <a:t>其特点是能较好地适应网络状态的变化，但实现起来较为复杂，开销也比较大。  适用于大型的、复杂的网络。</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88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344488" y="-99392"/>
            <a:ext cx="7482627" cy="1134611"/>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r>
              <a:rPr lang="en-US" altLang="zh-CN" dirty="0"/>
              <a:t>2.  </a:t>
            </a:r>
            <a:r>
              <a:rPr lang="zh-CN" altLang="en-US" dirty="0"/>
              <a:t>分层次的路由选择协议</a:t>
            </a:r>
            <a:endParaRPr lang="zh-CN" altLang="en-US" dirty="0"/>
          </a:p>
        </p:txBody>
      </p:sp>
      <p:sp>
        <p:nvSpPr>
          <p:cNvPr id="549891" name="Rectangle 3"/>
          <p:cNvSpPr>
            <a:spLocks noGrp="1" noChangeArrowheads="1"/>
          </p:cNvSpPr>
          <p:nvPr>
            <p:ph idx="1"/>
          </p:nvPr>
        </p:nvSpPr>
        <p:spPr/>
        <p:txBody>
          <a:bodyPr/>
          <a:lstStyle/>
          <a:p>
            <a:pPr algn="just"/>
            <a:r>
              <a:rPr lang="zh-CN" altLang="en-US" dirty="0">
                <a:solidFill>
                  <a:srgbClr val="FF0000"/>
                </a:solidFill>
              </a:rPr>
              <a:t>互联网所采用的路由选择协议主要是自适应的、分布式路由选择协议。</a:t>
            </a:r>
            <a:endParaRPr lang="en-US" altLang="zh-CN" dirty="0">
              <a:solidFill>
                <a:srgbClr val="FF0000"/>
              </a:solidFill>
            </a:endParaRPr>
          </a:p>
          <a:p>
            <a:pPr algn="just"/>
            <a:r>
              <a:rPr lang="zh-CN" altLang="en-US" dirty="0">
                <a:solidFill>
                  <a:srgbClr val="FF0000"/>
                </a:solidFill>
              </a:rPr>
              <a:t>互联网采用分层次的路由选择协议。</a:t>
            </a:r>
            <a:r>
              <a:rPr lang="zh-CN" altLang="en-US" dirty="0"/>
              <a:t>这是因为：</a:t>
            </a:r>
            <a:endParaRPr lang="zh-CN" altLang="en-US" dirty="0"/>
          </a:p>
          <a:p>
            <a:pPr lvl="1" algn="just"/>
            <a:r>
              <a:rPr lang="en-US" altLang="zh-CN" dirty="0"/>
              <a:t>(1) </a:t>
            </a:r>
            <a:r>
              <a:rPr lang="zh-CN" altLang="en-US" dirty="0"/>
              <a:t>互联网的规模非常大。如果让所有的路由器知道所有的网络应怎样到达，则这种路由表将非常大，处理起来也太花时间。而所有这些路由器之间交换路由信息所需的带宽就会使互联网的通信链路饱和。</a:t>
            </a:r>
            <a:endParaRPr lang="zh-CN" altLang="en-US" dirty="0"/>
          </a:p>
          <a:p>
            <a:pPr lvl="1" algn="just"/>
            <a:r>
              <a:rPr lang="en-US" altLang="zh-CN" dirty="0"/>
              <a:t>(2) </a:t>
            </a:r>
            <a:r>
              <a:rPr lang="zh-CN" altLang="en-US" dirty="0"/>
              <a:t>许多单位不愿意外界了解自己单位网络的布局细节和本部门所采用的路由选择协议（这属于本部门内部的事情），但同时还希望连接到互联网上。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989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98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495300" y="188640"/>
            <a:ext cx="9066212" cy="1512168"/>
          </a:xfrm>
        </p:spPr>
        <p:txBody>
          <a:bodyPr/>
          <a:lstStyle/>
          <a:p>
            <a:pPr algn="ctr"/>
            <a:r>
              <a:rPr lang="zh-CN" altLang="en-US" dirty="0"/>
              <a:t>自治系统 </a:t>
            </a:r>
            <a:r>
              <a:rPr lang="en-US" altLang="zh-CN" dirty="0"/>
              <a:t>AS</a:t>
            </a:r>
            <a:br>
              <a:rPr lang="en-US" altLang="zh-CN" dirty="0"/>
            </a:br>
            <a:r>
              <a:rPr lang="en-US" altLang="zh-CN" dirty="0"/>
              <a:t>(Autonomous System) </a:t>
            </a:r>
            <a:endParaRPr lang="en-US" altLang="zh-CN" dirty="0"/>
          </a:p>
        </p:txBody>
      </p:sp>
      <p:sp>
        <p:nvSpPr>
          <p:cNvPr id="550916" name="Rectangle 4"/>
          <p:cNvSpPr>
            <a:spLocks noGrp="1" noChangeArrowheads="1"/>
          </p:cNvSpPr>
          <p:nvPr>
            <p:ph idx="1"/>
          </p:nvPr>
        </p:nvSpPr>
        <p:spPr>
          <a:xfrm>
            <a:off x="495300" y="1772816"/>
            <a:ext cx="9066212" cy="4358109"/>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r>
              <a:rPr lang="zh-CN" altLang="en-US" sz="2800" dirty="0">
                <a:solidFill>
                  <a:srgbClr val="FF0000"/>
                </a:solidFill>
              </a:rPr>
              <a:t>自治系统 </a:t>
            </a:r>
            <a:r>
              <a:rPr lang="en-US" altLang="zh-CN" sz="2800" dirty="0">
                <a:solidFill>
                  <a:srgbClr val="FF0000"/>
                </a:solidFill>
              </a:rPr>
              <a:t>AS </a:t>
            </a:r>
            <a:r>
              <a:rPr lang="zh-CN" altLang="en-US" sz="2800" dirty="0">
                <a:solidFill>
                  <a:srgbClr val="FF0000"/>
                </a:solidFill>
              </a:rPr>
              <a:t>的定义：</a:t>
            </a:r>
            <a:r>
              <a:rPr lang="zh-CN" altLang="en-US" sz="2800" dirty="0"/>
              <a:t>在单一的技术管理下的一组路由器，而这些路由器使用一种 </a:t>
            </a:r>
            <a:r>
              <a:rPr lang="en-US" altLang="zh-CN" sz="2800" dirty="0"/>
              <a:t>AS </a:t>
            </a:r>
            <a:r>
              <a:rPr lang="zh-CN" altLang="en-US" sz="2800" dirty="0"/>
              <a:t>内部的路由选择协议和共同的度量以确定分组在该 </a:t>
            </a:r>
            <a:r>
              <a:rPr lang="en-US" altLang="zh-CN" sz="2800" dirty="0"/>
              <a:t>AS </a:t>
            </a:r>
            <a:r>
              <a:rPr lang="zh-CN" altLang="en-US" sz="2800" dirty="0"/>
              <a:t>内的路由，同时还使用一种 </a:t>
            </a:r>
            <a:r>
              <a:rPr lang="en-US" altLang="zh-CN" sz="2800" dirty="0"/>
              <a:t>AS </a:t>
            </a:r>
            <a:r>
              <a:rPr lang="zh-CN" altLang="en-US" sz="2800" dirty="0"/>
              <a:t>之间的路由选择协议用以确定分组在 </a:t>
            </a:r>
            <a:r>
              <a:rPr lang="en-US" altLang="zh-CN" sz="2800" dirty="0"/>
              <a:t>AS</a:t>
            </a:r>
            <a:r>
              <a:rPr lang="zh-CN" altLang="en-US" sz="2800" dirty="0"/>
              <a:t>之间的路由。</a:t>
            </a:r>
            <a:endParaRPr lang="zh-CN" altLang="en-US" sz="2800" dirty="0"/>
          </a:p>
          <a:p>
            <a:pPr algn="just"/>
            <a:r>
              <a:rPr lang="zh-CN" altLang="en-US" sz="2800" dirty="0"/>
              <a:t>现在对自治系统 </a:t>
            </a:r>
            <a:r>
              <a:rPr lang="en-US" altLang="zh-CN" sz="2800" dirty="0"/>
              <a:t>AS </a:t>
            </a:r>
            <a:r>
              <a:rPr lang="zh-CN" altLang="en-US" sz="2800" dirty="0"/>
              <a:t>的定义是强调下面的事实：尽管一个 </a:t>
            </a:r>
            <a:r>
              <a:rPr lang="en-US" altLang="zh-CN" sz="2800" dirty="0"/>
              <a:t>AS </a:t>
            </a:r>
            <a:r>
              <a:rPr lang="zh-CN" altLang="en-US" sz="2800" dirty="0"/>
              <a:t>使用了多种内部路由选择协议和度量，但</a:t>
            </a:r>
            <a:r>
              <a:rPr lang="zh-CN" altLang="en-US" sz="2800" dirty="0">
                <a:solidFill>
                  <a:srgbClr val="FF0000"/>
                </a:solidFill>
              </a:rPr>
              <a:t>重要的是一个 </a:t>
            </a:r>
            <a:r>
              <a:rPr lang="en-US" altLang="zh-CN" sz="2800" dirty="0">
                <a:solidFill>
                  <a:srgbClr val="FF0000"/>
                </a:solidFill>
              </a:rPr>
              <a:t>AS </a:t>
            </a:r>
            <a:r>
              <a:rPr lang="zh-CN" altLang="en-US" sz="2800" dirty="0">
                <a:solidFill>
                  <a:srgbClr val="FF0000"/>
                </a:solidFill>
              </a:rPr>
              <a:t>对其他 </a:t>
            </a:r>
            <a:r>
              <a:rPr lang="en-US" altLang="zh-CN" sz="2800" dirty="0">
                <a:solidFill>
                  <a:srgbClr val="FF0000"/>
                </a:solidFill>
              </a:rPr>
              <a:t>AS </a:t>
            </a:r>
            <a:r>
              <a:rPr lang="zh-CN" altLang="en-US" sz="2800" dirty="0">
                <a:solidFill>
                  <a:srgbClr val="FF0000"/>
                </a:solidFill>
              </a:rPr>
              <a:t>表现出的是一个单一的和一致的路由选择策略。</a:t>
            </a:r>
            <a:endParaRPr lang="zh-CN" altLang="en-US" sz="2800" dirty="0">
              <a:solidFill>
                <a:srgbClr val="FF0000"/>
              </a:solidFill>
            </a:endParaRPr>
          </a:p>
        </p:txBody>
      </p:sp>
      <p:sp>
        <p:nvSpPr>
          <p:cNvPr id="550915" name="Rectangle 3"/>
          <p:cNvSpPr>
            <a:spLocks noChangeArrowheads="1"/>
          </p:cNvSpPr>
          <p:nvPr/>
        </p:nvSpPr>
        <p:spPr bwMode="auto">
          <a:xfrm>
            <a:off x="0"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dirty="0"/>
              <a:t>自治系统 </a:t>
            </a:r>
            <a:r>
              <a:rPr lang="en-US" altLang="zh-CN" dirty="0"/>
              <a:t>AS</a:t>
            </a:r>
            <a:endParaRPr lang="zh-CN" altLang="en-US" dirty="0"/>
          </a:p>
        </p:txBody>
      </p:sp>
      <p:sp>
        <p:nvSpPr>
          <p:cNvPr id="2" name="灯片编号占位符 1"/>
          <p:cNvSpPr>
            <a:spLocks noGrp="1"/>
          </p:cNvSpPr>
          <p:nvPr>
            <p:ph type="sldNum" sz="quarter" idx="12"/>
          </p:nvPr>
        </p:nvSpPr>
        <p:spPr/>
        <p:txBody>
          <a:bodyPr/>
          <a:lstStyle/>
          <a:p>
            <a:fld id="{14338B79-8FD5-46F1-8A19-651A319ADB19}" type="slidenum">
              <a:rPr lang="zh-CN" altLang="en-US" smtClean="0"/>
            </a:fld>
            <a:endParaRPr lang="en-US" altLang="zh-CN"/>
          </a:p>
        </p:txBody>
      </p:sp>
      <p:grpSp>
        <p:nvGrpSpPr>
          <p:cNvPr id="5" name="Group 250"/>
          <p:cNvGrpSpPr/>
          <p:nvPr/>
        </p:nvGrpSpPr>
        <p:grpSpPr bwMode="auto">
          <a:xfrm>
            <a:off x="1426840" y="1218858"/>
            <a:ext cx="7414592" cy="4802430"/>
            <a:chOff x="657" y="1056"/>
            <a:chExt cx="4368" cy="2815"/>
          </a:xfrm>
        </p:grpSpPr>
        <p:grpSp>
          <p:nvGrpSpPr>
            <p:cNvPr id="6" name="Group 127"/>
            <p:cNvGrpSpPr/>
            <p:nvPr/>
          </p:nvGrpSpPr>
          <p:grpSpPr bwMode="auto">
            <a:xfrm>
              <a:off x="657" y="1056"/>
              <a:ext cx="4368" cy="2815"/>
              <a:chOff x="657" y="1056"/>
              <a:chExt cx="4368" cy="2815"/>
            </a:xfrm>
          </p:grpSpPr>
          <p:sp>
            <p:nvSpPr>
              <p:cNvPr id="8" name="Text Box 7"/>
              <p:cNvSpPr txBox="1">
                <a:spLocks noChangeArrowheads="1"/>
              </p:cNvSpPr>
              <p:nvPr/>
            </p:nvSpPr>
            <p:spPr bwMode="auto">
              <a:xfrm>
                <a:off x="1843" y="1538"/>
                <a:ext cx="34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anose="02010609060101010101" pitchFamily="2" charset="-122"/>
                  </a:rPr>
                  <a:t>R1</a:t>
                </a:r>
                <a:endParaRPr lang="en-US" altLang="zh-CN" sz="2400" b="1">
                  <a:solidFill>
                    <a:srgbClr val="0000CC"/>
                  </a:solidFill>
                  <a:latin typeface="+mn-lt"/>
                  <a:ea typeface="黑体" panose="02010609060101010101" pitchFamily="2" charset="-122"/>
                </a:endParaRPr>
              </a:p>
            </p:txBody>
          </p:sp>
          <p:grpSp>
            <p:nvGrpSpPr>
              <p:cNvPr id="9" name="Group 8"/>
              <p:cNvGrpSpPr/>
              <p:nvPr/>
            </p:nvGrpSpPr>
            <p:grpSpPr bwMode="auto">
              <a:xfrm>
                <a:off x="657" y="2625"/>
                <a:ext cx="1872" cy="1246"/>
                <a:chOff x="672" y="2304"/>
                <a:chExt cx="1872" cy="1246"/>
              </a:xfrm>
            </p:grpSpPr>
            <p:sp>
              <p:nvSpPr>
                <p:cNvPr id="94" name="Rectangle 9"/>
                <p:cNvSpPr>
                  <a:spLocks noChangeArrowheads="1"/>
                </p:cNvSpPr>
                <p:nvPr/>
              </p:nvSpPr>
              <p:spPr bwMode="auto">
                <a:xfrm>
                  <a:off x="672" y="2304"/>
                  <a:ext cx="1872" cy="1008"/>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95" name="Oval 10"/>
                <p:cNvSpPr>
                  <a:spLocks noChangeArrowheads="1"/>
                </p:cNvSpPr>
                <p:nvPr/>
              </p:nvSpPr>
              <p:spPr bwMode="auto">
                <a:xfrm>
                  <a:off x="1008" y="2448"/>
                  <a:ext cx="192" cy="96"/>
                </a:xfrm>
                <a:prstGeom prst="ellipse">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grpSp>
              <p:nvGrpSpPr>
                <p:cNvPr id="96" name="Group 11"/>
                <p:cNvGrpSpPr/>
                <p:nvPr/>
              </p:nvGrpSpPr>
              <p:grpSpPr bwMode="auto">
                <a:xfrm>
                  <a:off x="2064" y="2880"/>
                  <a:ext cx="320" cy="184"/>
                  <a:chOff x="1000" y="3128"/>
                  <a:chExt cx="320" cy="184"/>
                </a:xfrm>
              </p:grpSpPr>
              <p:sp>
                <p:nvSpPr>
                  <p:cNvPr id="124" name="AutoShape 12"/>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125" name="Line 13"/>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126" name="Line 14"/>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grpSp>
            <p:sp>
              <p:nvSpPr>
                <p:cNvPr id="97" name="Oval 15"/>
                <p:cNvSpPr>
                  <a:spLocks noChangeArrowheads="1"/>
                </p:cNvSpPr>
                <p:nvPr/>
              </p:nvSpPr>
              <p:spPr bwMode="auto">
                <a:xfrm>
                  <a:off x="960" y="3024"/>
                  <a:ext cx="192" cy="96"/>
                </a:xfrm>
                <a:prstGeom prst="ellipse">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98" name="Oval 16"/>
                <p:cNvSpPr>
                  <a:spLocks noChangeArrowheads="1"/>
                </p:cNvSpPr>
                <p:nvPr/>
              </p:nvSpPr>
              <p:spPr bwMode="auto">
                <a:xfrm>
                  <a:off x="1920" y="2448"/>
                  <a:ext cx="192" cy="96"/>
                </a:xfrm>
                <a:prstGeom prst="ellipse">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grpSp>
              <p:nvGrpSpPr>
                <p:cNvPr id="99" name="Group 17"/>
                <p:cNvGrpSpPr/>
                <p:nvPr/>
              </p:nvGrpSpPr>
              <p:grpSpPr bwMode="auto">
                <a:xfrm>
                  <a:off x="864" y="2736"/>
                  <a:ext cx="240" cy="96"/>
                  <a:chOff x="1000" y="3128"/>
                  <a:chExt cx="320" cy="184"/>
                </a:xfrm>
              </p:grpSpPr>
              <p:sp>
                <p:nvSpPr>
                  <p:cNvPr id="121" name="AutoShape 18"/>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122" name="Line 19"/>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123" name="Line 20"/>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grpSp>
            <p:sp>
              <p:nvSpPr>
                <p:cNvPr id="100" name="Line 21"/>
                <p:cNvSpPr>
                  <a:spLocks noChangeShapeType="1"/>
                </p:cNvSpPr>
                <p:nvPr/>
              </p:nvSpPr>
              <p:spPr bwMode="auto">
                <a:xfrm>
                  <a:off x="1200" y="2496"/>
                  <a:ext cx="81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101" name="Line 22"/>
                <p:cNvSpPr>
                  <a:spLocks noChangeShapeType="1"/>
                </p:cNvSpPr>
                <p:nvPr/>
              </p:nvSpPr>
              <p:spPr bwMode="auto">
                <a:xfrm flipH="1">
                  <a:off x="1008" y="2544"/>
                  <a:ext cx="48" cy="192"/>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102" name="Line 23"/>
                <p:cNvSpPr>
                  <a:spLocks noChangeShapeType="1"/>
                </p:cNvSpPr>
                <p:nvPr/>
              </p:nvSpPr>
              <p:spPr bwMode="auto">
                <a:xfrm>
                  <a:off x="1008" y="2832"/>
                  <a:ext cx="48" cy="192"/>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103" name="Line 24"/>
                <p:cNvSpPr>
                  <a:spLocks noChangeShapeType="1"/>
                </p:cNvSpPr>
                <p:nvPr/>
              </p:nvSpPr>
              <p:spPr bwMode="auto">
                <a:xfrm>
                  <a:off x="1152" y="3072"/>
                  <a:ext cx="33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104" name="Line 25"/>
                <p:cNvSpPr>
                  <a:spLocks noChangeShapeType="1"/>
                </p:cNvSpPr>
                <p:nvPr/>
              </p:nvSpPr>
              <p:spPr bwMode="auto">
                <a:xfrm flipV="1">
                  <a:off x="1680" y="2976"/>
                  <a:ext cx="384" cy="96"/>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105" name="Oval 26"/>
                <p:cNvSpPr>
                  <a:spLocks noChangeArrowheads="1"/>
                </p:cNvSpPr>
                <p:nvPr/>
              </p:nvSpPr>
              <p:spPr bwMode="auto">
                <a:xfrm>
                  <a:off x="1296" y="2832"/>
                  <a:ext cx="192" cy="96"/>
                </a:xfrm>
                <a:prstGeom prst="ellipse">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106" name="Oval 27"/>
                <p:cNvSpPr>
                  <a:spLocks noChangeArrowheads="1"/>
                </p:cNvSpPr>
                <p:nvPr/>
              </p:nvSpPr>
              <p:spPr bwMode="auto">
                <a:xfrm>
                  <a:off x="1488" y="3024"/>
                  <a:ext cx="192" cy="96"/>
                </a:xfrm>
                <a:prstGeom prst="ellipse">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107" name="Line 28"/>
                <p:cNvSpPr>
                  <a:spLocks noChangeShapeType="1"/>
                </p:cNvSpPr>
                <p:nvPr/>
              </p:nvSpPr>
              <p:spPr bwMode="auto">
                <a:xfrm>
                  <a:off x="1152" y="2544"/>
                  <a:ext cx="192"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grpSp>
              <p:nvGrpSpPr>
                <p:cNvPr id="108" name="Group 29"/>
                <p:cNvGrpSpPr/>
                <p:nvPr/>
              </p:nvGrpSpPr>
              <p:grpSpPr bwMode="auto">
                <a:xfrm>
                  <a:off x="1152" y="2640"/>
                  <a:ext cx="240" cy="96"/>
                  <a:chOff x="1000" y="3128"/>
                  <a:chExt cx="320" cy="184"/>
                </a:xfrm>
              </p:grpSpPr>
              <p:sp>
                <p:nvSpPr>
                  <p:cNvPr id="118" name="AutoShape 30"/>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119" name="Line 31"/>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120" name="Line 32"/>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grpSp>
            <p:sp>
              <p:nvSpPr>
                <p:cNvPr id="109" name="Line 33"/>
                <p:cNvSpPr>
                  <a:spLocks noChangeShapeType="1"/>
                </p:cNvSpPr>
                <p:nvPr/>
              </p:nvSpPr>
              <p:spPr bwMode="auto">
                <a:xfrm flipV="1">
                  <a:off x="1488" y="2784"/>
                  <a:ext cx="240" cy="96"/>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110" name="Line 34"/>
                <p:cNvSpPr>
                  <a:spLocks noChangeShapeType="1"/>
                </p:cNvSpPr>
                <p:nvPr/>
              </p:nvSpPr>
              <p:spPr bwMode="auto">
                <a:xfrm flipH="1">
                  <a:off x="1632" y="2544"/>
                  <a:ext cx="384" cy="48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grpSp>
              <p:nvGrpSpPr>
                <p:cNvPr id="111" name="Group 35"/>
                <p:cNvGrpSpPr/>
                <p:nvPr/>
              </p:nvGrpSpPr>
              <p:grpSpPr bwMode="auto">
                <a:xfrm>
                  <a:off x="1728" y="2736"/>
                  <a:ext cx="240" cy="96"/>
                  <a:chOff x="1000" y="3128"/>
                  <a:chExt cx="320" cy="184"/>
                </a:xfrm>
              </p:grpSpPr>
              <p:sp>
                <p:nvSpPr>
                  <p:cNvPr id="115" name="AutoShape 36"/>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116" name="Line 37"/>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117" name="Line 38"/>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grpSp>
            <p:sp>
              <p:nvSpPr>
                <p:cNvPr id="112" name="Line 39"/>
                <p:cNvSpPr>
                  <a:spLocks noChangeShapeType="1"/>
                </p:cNvSpPr>
                <p:nvPr/>
              </p:nvSpPr>
              <p:spPr bwMode="auto">
                <a:xfrm>
                  <a:off x="2064" y="2544"/>
                  <a:ext cx="144" cy="336"/>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113" name="Text Box 40"/>
                <p:cNvSpPr txBox="1">
                  <a:spLocks noChangeArrowheads="1"/>
                </p:cNvSpPr>
                <p:nvPr/>
              </p:nvSpPr>
              <p:spPr bwMode="auto">
                <a:xfrm>
                  <a:off x="1920" y="2993"/>
                  <a:ext cx="34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anose="02010609060101010101" pitchFamily="2" charset="-122"/>
                    </a:rPr>
                    <a:t>R4</a:t>
                  </a:r>
                  <a:endParaRPr lang="en-US" altLang="zh-CN" sz="2400" b="1">
                    <a:solidFill>
                      <a:srgbClr val="0000CC"/>
                    </a:solidFill>
                    <a:latin typeface="+mn-lt"/>
                    <a:ea typeface="黑体" panose="02010609060101010101" pitchFamily="2" charset="-122"/>
                  </a:endParaRPr>
                </a:p>
              </p:txBody>
            </p:sp>
            <p:sp>
              <p:nvSpPr>
                <p:cNvPr id="114" name="Text Box 41"/>
                <p:cNvSpPr txBox="1">
                  <a:spLocks noChangeArrowheads="1"/>
                </p:cNvSpPr>
                <p:nvPr/>
              </p:nvSpPr>
              <p:spPr bwMode="auto">
                <a:xfrm>
                  <a:off x="1164" y="3279"/>
                  <a:ext cx="83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CC"/>
                      </a:solidFill>
                      <a:latin typeface="+mn-lt"/>
                      <a:ea typeface="黑体" panose="02010609060101010101" pitchFamily="2" charset="-122"/>
                    </a:rPr>
                    <a:t>自治系统</a:t>
                  </a:r>
                  <a:endParaRPr lang="zh-CN" altLang="en-US" sz="2400" b="1">
                    <a:solidFill>
                      <a:srgbClr val="0000CC"/>
                    </a:solidFill>
                    <a:latin typeface="+mn-lt"/>
                    <a:ea typeface="黑体" panose="02010609060101010101" pitchFamily="2" charset="-122"/>
                  </a:endParaRPr>
                </a:p>
              </p:txBody>
            </p:sp>
          </p:grpSp>
          <p:grpSp>
            <p:nvGrpSpPr>
              <p:cNvPr id="10" name="Group 126"/>
              <p:cNvGrpSpPr/>
              <p:nvPr/>
            </p:nvGrpSpPr>
            <p:grpSpPr bwMode="auto">
              <a:xfrm>
                <a:off x="3153" y="2625"/>
                <a:ext cx="1872" cy="1246"/>
                <a:chOff x="3153" y="2625"/>
                <a:chExt cx="1872" cy="1246"/>
              </a:xfrm>
            </p:grpSpPr>
            <p:sp>
              <p:nvSpPr>
                <p:cNvPr id="69" name="Rectangle 43"/>
                <p:cNvSpPr>
                  <a:spLocks noChangeArrowheads="1"/>
                </p:cNvSpPr>
                <p:nvPr/>
              </p:nvSpPr>
              <p:spPr bwMode="auto">
                <a:xfrm>
                  <a:off x="3153" y="2625"/>
                  <a:ext cx="1872" cy="1008"/>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70" name="Oval 44"/>
                <p:cNvSpPr>
                  <a:spLocks noChangeArrowheads="1"/>
                </p:cNvSpPr>
                <p:nvPr/>
              </p:nvSpPr>
              <p:spPr bwMode="auto">
                <a:xfrm>
                  <a:off x="3297" y="2817"/>
                  <a:ext cx="192" cy="96"/>
                </a:xfrm>
                <a:prstGeom prst="ellipse">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71" name="Oval 45"/>
                <p:cNvSpPr>
                  <a:spLocks noChangeArrowheads="1"/>
                </p:cNvSpPr>
                <p:nvPr/>
              </p:nvSpPr>
              <p:spPr bwMode="auto">
                <a:xfrm>
                  <a:off x="3345" y="3393"/>
                  <a:ext cx="192" cy="96"/>
                </a:xfrm>
                <a:prstGeom prst="ellipse">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72" name="Oval 46"/>
                <p:cNvSpPr>
                  <a:spLocks noChangeArrowheads="1"/>
                </p:cNvSpPr>
                <p:nvPr/>
              </p:nvSpPr>
              <p:spPr bwMode="auto">
                <a:xfrm>
                  <a:off x="4689" y="3057"/>
                  <a:ext cx="192" cy="96"/>
                </a:xfrm>
                <a:prstGeom prst="ellipse">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73" name="Line 47"/>
                <p:cNvSpPr>
                  <a:spLocks noChangeShapeType="1"/>
                </p:cNvSpPr>
                <p:nvPr/>
              </p:nvSpPr>
              <p:spPr bwMode="auto">
                <a:xfrm>
                  <a:off x="3489" y="2865"/>
                  <a:ext cx="432" cy="0"/>
                </a:xfrm>
                <a:prstGeom prst="line">
                  <a:avLst/>
                </a:prstGeom>
                <a:noFill/>
                <a:ln w="28575">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74" name="Line 48"/>
                <p:cNvSpPr>
                  <a:spLocks noChangeShapeType="1"/>
                </p:cNvSpPr>
                <p:nvPr/>
              </p:nvSpPr>
              <p:spPr bwMode="auto">
                <a:xfrm>
                  <a:off x="3537" y="3441"/>
                  <a:ext cx="57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75" name="Line 49"/>
                <p:cNvSpPr>
                  <a:spLocks noChangeShapeType="1"/>
                </p:cNvSpPr>
                <p:nvPr/>
              </p:nvSpPr>
              <p:spPr bwMode="auto">
                <a:xfrm flipV="1">
                  <a:off x="4257" y="3345"/>
                  <a:ext cx="288" cy="96"/>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76" name="Oval 50"/>
                <p:cNvSpPr>
                  <a:spLocks noChangeArrowheads="1"/>
                </p:cNvSpPr>
                <p:nvPr/>
              </p:nvSpPr>
              <p:spPr bwMode="auto">
                <a:xfrm>
                  <a:off x="4113" y="3393"/>
                  <a:ext cx="192" cy="96"/>
                </a:xfrm>
                <a:prstGeom prst="ellipse">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grpSp>
              <p:nvGrpSpPr>
                <p:cNvPr id="77" name="Group 51"/>
                <p:cNvGrpSpPr/>
                <p:nvPr/>
              </p:nvGrpSpPr>
              <p:grpSpPr bwMode="auto">
                <a:xfrm>
                  <a:off x="3729" y="3393"/>
                  <a:ext cx="240" cy="96"/>
                  <a:chOff x="1000" y="3128"/>
                  <a:chExt cx="320" cy="184"/>
                </a:xfrm>
              </p:grpSpPr>
              <p:sp>
                <p:nvSpPr>
                  <p:cNvPr id="91" name="AutoShape 52"/>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92" name="Line 53"/>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93" name="Line 54"/>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grpSp>
            <p:sp>
              <p:nvSpPr>
                <p:cNvPr id="78" name="Line 55"/>
                <p:cNvSpPr>
                  <a:spLocks noChangeShapeType="1"/>
                </p:cNvSpPr>
                <p:nvPr/>
              </p:nvSpPr>
              <p:spPr bwMode="auto">
                <a:xfrm flipV="1">
                  <a:off x="4641" y="3153"/>
                  <a:ext cx="144" cy="14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79" name="Line 56"/>
                <p:cNvSpPr>
                  <a:spLocks noChangeShapeType="1"/>
                </p:cNvSpPr>
                <p:nvPr/>
              </p:nvSpPr>
              <p:spPr bwMode="auto">
                <a:xfrm flipH="1">
                  <a:off x="3441" y="2913"/>
                  <a:ext cx="528" cy="528"/>
                </a:xfrm>
                <a:prstGeom prst="line">
                  <a:avLst/>
                </a:prstGeom>
                <a:noFill/>
                <a:ln w="28575">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grpSp>
              <p:nvGrpSpPr>
                <p:cNvPr id="80" name="Group 57"/>
                <p:cNvGrpSpPr/>
                <p:nvPr/>
              </p:nvGrpSpPr>
              <p:grpSpPr bwMode="auto">
                <a:xfrm>
                  <a:off x="4449" y="3297"/>
                  <a:ext cx="240" cy="96"/>
                  <a:chOff x="1000" y="3128"/>
                  <a:chExt cx="320" cy="184"/>
                </a:xfrm>
              </p:grpSpPr>
              <p:sp>
                <p:nvSpPr>
                  <p:cNvPr id="88" name="AutoShape 58"/>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89" name="Line 59"/>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90" name="Line 60"/>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grpSp>
            <p:sp>
              <p:nvSpPr>
                <p:cNvPr id="81" name="Line 61"/>
                <p:cNvSpPr>
                  <a:spLocks noChangeShapeType="1"/>
                </p:cNvSpPr>
                <p:nvPr/>
              </p:nvSpPr>
              <p:spPr bwMode="auto">
                <a:xfrm>
                  <a:off x="4209" y="2913"/>
                  <a:ext cx="480" cy="192"/>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grpSp>
              <p:nvGrpSpPr>
                <p:cNvPr id="82" name="Group 62"/>
                <p:cNvGrpSpPr/>
                <p:nvPr/>
              </p:nvGrpSpPr>
              <p:grpSpPr bwMode="auto">
                <a:xfrm>
                  <a:off x="3921" y="2769"/>
                  <a:ext cx="320" cy="184"/>
                  <a:chOff x="1000" y="3128"/>
                  <a:chExt cx="320" cy="184"/>
                </a:xfrm>
              </p:grpSpPr>
              <p:sp>
                <p:nvSpPr>
                  <p:cNvPr id="85" name="AutoShape 63"/>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86" name="Line 64"/>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87" name="Line 65"/>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grpSp>
            <p:sp>
              <p:nvSpPr>
                <p:cNvPr id="83" name="Text Box 66"/>
                <p:cNvSpPr txBox="1">
                  <a:spLocks noChangeArrowheads="1"/>
                </p:cNvSpPr>
                <p:nvPr/>
              </p:nvSpPr>
              <p:spPr bwMode="auto">
                <a:xfrm>
                  <a:off x="4209" y="2642"/>
                  <a:ext cx="34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anose="02010609060101010101" pitchFamily="2" charset="-122"/>
                    </a:rPr>
                    <a:t>R3</a:t>
                  </a:r>
                  <a:endParaRPr lang="en-US" altLang="zh-CN" sz="2400" b="1">
                    <a:solidFill>
                      <a:srgbClr val="0000CC"/>
                    </a:solidFill>
                    <a:latin typeface="+mn-lt"/>
                    <a:ea typeface="黑体" panose="02010609060101010101" pitchFamily="2" charset="-122"/>
                  </a:endParaRPr>
                </a:p>
              </p:txBody>
            </p:sp>
            <p:sp>
              <p:nvSpPr>
                <p:cNvPr id="84" name="Text Box 67"/>
                <p:cNvSpPr txBox="1">
                  <a:spLocks noChangeArrowheads="1"/>
                </p:cNvSpPr>
                <p:nvPr/>
              </p:nvSpPr>
              <p:spPr bwMode="auto">
                <a:xfrm>
                  <a:off x="3729" y="3600"/>
                  <a:ext cx="83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CC"/>
                      </a:solidFill>
                      <a:latin typeface="+mn-lt"/>
                      <a:ea typeface="黑体" panose="02010609060101010101" pitchFamily="2" charset="-122"/>
                    </a:rPr>
                    <a:t>自治系统</a:t>
                  </a:r>
                  <a:endParaRPr lang="zh-CN" altLang="en-US" sz="2400" b="1">
                    <a:solidFill>
                      <a:srgbClr val="0000CC"/>
                    </a:solidFill>
                    <a:latin typeface="+mn-lt"/>
                    <a:ea typeface="黑体" panose="02010609060101010101" pitchFamily="2" charset="-122"/>
                  </a:endParaRPr>
                </a:p>
              </p:txBody>
            </p:sp>
          </p:grpSp>
          <p:grpSp>
            <p:nvGrpSpPr>
              <p:cNvPr id="11" name="Group 68"/>
              <p:cNvGrpSpPr/>
              <p:nvPr/>
            </p:nvGrpSpPr>
            <p:grpSpPr bwMode="auto">
              <a:xfrm>
                <a:off x="657" y="1056"/>
                <a:ext cx="1872" cy="1281"/>
                <a:chOff x="672" y="735"/>
                <a:chExt cx="1872" cy="1281"/>
              </a:xfrm>
            </p:grpSpPr>
            <p:sp>
              <p:nvSpPr>
                <p:cNvPr id="46" name="Rectangle 69"/>
                <p:cNvSpPr>
                  <a:spLocks noChangeArrowheads="1"/>
                </p:cNvSpPr>
                <p:nvPr/>
              </p:nvSpPr>
              <p:spPr bwMode="auto">
                <a:xfrm>
                  <a:off x="672" y="1008"/>
                  <a:ext cx="1872" cy="1008"/>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47" name="Oval 70"/>
                <p:cNvSpPr>
                  <a:spLocks noChangeArrowheads="1"/>
                </p:cNvSpPr>
                <p:nvPr/>
              </p:nvSpPr>
              <p:spPr bwMode="auto">
                <a:xfrm>
                  <a:off x="1008" y="1152"/>
                  <a:ext cx="192" cy="96"/>
                </a:xfrm>
                <a:prstGeom prst="ellipse">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grpSp>
              <p:nvGrpSpPr>
                <p:cNvPr id="48" name="Group 71"/>
                <p:cNvGrpSpPr/>
                <p:nvPr/>
              </p:nvGrpSpPr>
              <p:grpSpPr bwMode="auto">
                <a:xfrm>
                  <a:off x="2016" y="1104"/>
                  <a:ext cx="320" cy="184"/>
                  <a:chOff x="1000" y="3128"/>
                  <a:chExt cx="320" cy="184"/>
                </a:xfrm>
              </p:grpSpPr>
              <p:sp>
                <p:nvSpPr>
                  <p:cNvPr id="66" name="AutoShape 72"/>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67" name="Line 73"/>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68" name="Line 74"/>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grpSp>
            <p:sp>
              <p:nvSpPr>
                <p:cNvPr id="49" name="Oval 75"/>
                <p:cNvSpPr>
                  <a:spLocks noChangeArrowheads="1"/>
                </p:cNvSpPr>
                <p:nvPr/>
              </p:nvSpPr>
              <p:spPr bwMode="auto">
                <a:xfrm>
                  <a:off x="960" y="1728"/>
                  <a:ext cx="192" cy="96"/>
                </a:xfrm>
                <a:prstGeom prst="ellipse">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50" name="Oval 76"/>
                <p:cNvSpPr>
                  <a:spLocks noChangeArrowheads="1"/>
                </p:cNvSpPr>
                <p:nvPr/>
              </p:nvSpPr>
              <p:spPr bwMode="auto">
                <a:xfrm>
                  <a:off x="2064" y="1632"/>
                  <a:ext cx="192" cy="96"/>
                </a:xfrm>
                <a:prstGeom prst="ellipse">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grpSp>
              <p:nvGrpSpPr>
                <p:cNvPr id="51" name="Group 77"/>
                <p:cNvGrpSpPr/>
                <p:nvPr/>
              </p:nvGrpSpPr>
              <p:grpSpPr bwMode="auto">
                <a:xfrm>
                  <a:off x="864" y="1440"/>
                  <a:ext cx="240" cy="96"/>
                  <a:chOff x="1000" y="3128"/>
                  <a:chExt cx="320" cy="184"/>
                </a:xfrm>
              </p:grpSpPr>
              <p:sp>
                <p:nvSpPr>
                  <p:cNvPr id="63" name="AutoShape 78"/>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64" name="Line 79"/>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65" name="Line 80"/>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grpSp>
            <p:grpSp>
              <p:nvGrpSpPr>
                <p:cNvPr id="52" name="Group 81"/>
                <p:cNvGrpSpPr/>
                <p:nvPr/>
              </p:nvGrpSpPr>
              <p:grpSpPr bwMode="auto">
                <a:xfrm>
                  <a:off x="1488" y="1776"/>
                  <a:ext cx="240" cy="96"/>
                  <a:chOff x="1000" y="3128"/>
                  <a:chExt cx="320" cy="184"/>
                </a:xfrm>
              </p:grpSpPr>
              <p:sp>
                <p:nvSpPr>
                  <p:cNvPr id="60" name="AutoShape 82"/>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61" name="Line 83"/>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62" name="Line 84"/>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grpSp>
            <p:sp>
              <p:nvSpPr>
                <p:cNvPr id="53" name="Line 85"/>
                <p:cNvSpPr>
                  <a:spLocks noChangeShapeType="1"/>
                </p:cNvSpPr>
                <p:nvPr/>
              </p:nvSpPr>
              <p:spPr bwMode="auto">
                <a:xfrm>
                  <a:off x="1200" y="1200"/>
                  <a:ext cx="81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54" name="Line 86"/>
                <p:cNvSpPr>
                  <a:spLocks noChangeShapeType="1"/>
                </p:cNvSpPr>
                <p:nvPr/>
              </p:nvSpPr>
              <p:spPr bwMode="auto">
                <a:xfrm flipH="1">
                  <a:off x="1008" y="1248"/>
                  <a:ext cx="48" cy="192"/>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55" name="Line 87"/>
                <p:cNvSpPr>
                  <a:spLocks noChangeShapeType="1"/>
                </p:cNvSpPr>
                <p:nvPr/>
              </p:nvSpPr>
              <p:spPr bwMode="auto">
                <a:xfrm>
                  <a:off x="1008" y="1536"/>
                  <a:ext cx="48" cy="192"/>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56" name="Line 88"/>
                <p:cNvSpPr>
                  <a:spLocks noChangeShapeType="1"/>
                </p:cNvSpPr>
                <p:nvPr/>
              </p:nvSpPr>
              <p:spPr bwMode="auto">
                <a:xfrm>
                  <a:off x="1152" y="1776"/>
                  <a:ext cx="336" cy="4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57" name="Line 89"/>
                <p:cNvSpPr>
                  <a:spLocks noChangeShapeType="1"/>
                </p:cNvSpPr>
                <p:nvPr/>
              </p:nvSpPr>
              <p:spPr bwMode="auto">
                <a:xfrm flipV="1">
                  <a:off x="1728" y="1680"/>
                  <a:ext cx="336" cy="14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58" name="Line 90"/>
                <p:cNvSpPr>
                  <a:spLocks noChangeShapeType="1"/>
                </p:cNvSpPr>
                <p:nvPr/>
              </p:nvSpPr>
              <p:spPr bwMode="auto">
                <a:xfrm>
                  <a:off x="2160" y="1296"/>
                  <a:ext cx="0" cy="336"/>
                </a:xfrm>
                <a:prstGeom prst="line">
                  <a:avLst/>
                </a:prstGeom>
                <a:noFill/>
                <a:ln w="28575">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59" name="Text Box 91"/>
                <p:cNvSpPr txBox="1">
                  <a:spLocks noChangeArrowheads="1"/>
                </p:cNvSpPr>
                <p:nvPr/>
              </p:nvSpPr>
              <p:spPr bwMode="auto">
                <a:xfrm>
                  <a:off x="1164" y="735"/>
                  <a:ext cx="83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CC"/>
                      </a:solidFill>
                      <a:latin typeface="+mn-lt"/>
                      <a:ea typeface="黑体" panose="02010609060101010101" pitchFamily="2" charset="-122"/>
                    </a:rPr>
                    <a:t>自治系统</a:t>
                  </a:r>
                  <a:endParaRPr lang="zh-CN" altLang="en-US" sz="2400" b="1">
                    <a:solidFill>
                      <a:srgbClr val="0000CC"/>
                    </a:solidFill>
                    <a:latin typeface="+mn-lt"/>
                    <a:ea typeface="黑体" panose="02010609060101010101" pitchFamily="2" charset="-122"/>
                  </a:endParaRPr>
                </a:p>
              </p:txBody>
            </p:sp>
          </p:grpSp>
          <p:grpSp>
            <p:nvGrpSpPr>
              <p:cNvPr id="12" name="Group 92"/>
              <p:cNvGrpSpPr/>
              <p:nvPr/>
            </p:nvGrpSpPr>
            <p:grpSpPr bwMode="auto">
              <a:xfrm>
                <a:off x="3153" y="1056"/>
                <a:ext cx="1872" cy="1281"/>
                <a:chOff x="3168" y="735"/>
                <a:chExt cx="1872" cy="1281"/>
              </a:xfrm>
            </p:grpSpPr>
            <p:sp>
              <p:nvSpPr>
                <p:cNvPr id="16" name="Rectangle 93"/>
                <p:cNvSpPr>
                  <a:spLocks noChangeArrowheads="1"/>
                </p:cNvSpPr>
                <p:nvPr/>
              </p:nvSpPr>
              <p:spPr bwMode="auto">
                <a:xfrm>
                  <a:off x="3168" y="1008"/>
                  <a:ext cx="1872" cy="1008"/>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17" name="Oval 94"/>
                <p:cNvSpPr>
                  <a:spLocks noChangeArrowheads="1"/>
                </p:cNvSpPr>
                <p:nvPr/>
              </p:nvSpPr>
              <p:spPr bwMode="auto">
                <a:xfrm>
                  <a:off x="3360" y="1344"/>
                  <a:ext cx="192" cy="96"/>
                </a:xfrm>
                <a:prstGeom prst="ellipse">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18" name="Oval 95"/>
                <p:cNvSpPr>
                  <a:spLocks noChangeArrowheads="1"/>
                </p:cNvSpPr>
                <p:nvPr/>
              </p:nvSpPr>
              <p:spPr bwMode="auto">
                <a:xfrm>
                  <a:off x="3936" y="1776"/>
                  <a:ext cx="192" cy="96"/>
                </a:xfrm>
                <a:prstGeom prst="ellipse">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19" name="Oval 96"/>
                <p:cNvSpPr>
                  <a:spLocks noChangeArrowheads="1"/>
                </p:cNvSpPr>
                <p:nvPr/>
              </p:nvSpPr>
              <p:spPr bwMode="auto">
                <a:xfrm>
                  <a:off x="4704" y="1776"/>
                  <a:ext cx="192" cy="96"/>
                </a:xfrm>
                <a:prstGeom prst="ellipse">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20" name="Line 97"/>
                <p:cNvSpPr>
                  <a:spLocks noChangeShapeType="1"/>
                </p:cNvSpPr>
                <p:nvPr/>
              </p:nvSpPr>
              <p:spPr bwMode="auto">
                <a:xfrm>
                  <a:off x="4224" y="1200"/>
                  <a:ext cx="528" cy="576"/>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21" name="Line 98"/>
                <p:cNvSpPr>
                  <a:spLocks noChangeShapeType="1"/>
                </p:cNvSpPr>
                <p:nvPr/>
              </p:nvSpPr>
              <p:spPr bwMode="auto">
                <a:xfrm flipH="1">
                  <a:off x="3504" y="1152"/>
                  <a:ext cx="624" cy="24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22" name="Line 99"/>
                <p:cNvSpPr>
                  <a:spLocks noChangeShapeType="1"/>
                </p:cNvSpPr>
                <p:nvPr/>
              </p:nvSpPr>
              <p:spPr bwMode="auto">
                <a:xfrm>
                  <a:off x="4752" y="1200"/>
                  <a:ext cx="48" cy="62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23" name="Line 100"/>
                <p:cNvSpPr>
                  <a:spLocks noChangeShapeType="1"/>
                </p:cNvSpPr>
                <p:nvPr/>
              </p:nvSpPr>
              <p:spPr bwMode="auto">
                <a:xfrm>
                  <a:off x="3648" y="1824"/>
                  <a:ext cx="33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24" name="Line 101"/>
                <p:cNvSpPr>
                  <a:spLocks noChangeShapeType="1"/>
                </p:cNvSpPr>
                <p:nvPr/>
              </p:nvSpPr>
              <p:spPr bwMode="auto">
                <a:xfrm flipV="1">
                  <a:off x="4080" y="1152"/>
                  <a:ext cx="624" cy="62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grpSp>
              <p:nvGrpSpPr>
                <p:cNvPr id="25" name="Group 102"/>
                <p:cNvGrpSpPr/>
                <p:nvPr/>
              </p:nvGrpSpPr>
              <p:grpSpPr bwMode="auto">
                <a:xfrm>
                  <a:off x="4304" y="1392"/>
                  <a:ext cx="240" cy="96"/>
                  <a:chOff x="1000" y="3128"/>
                  <a:chExt cx="320" cy="184"/>
                </a:xfrm>
              </p:grpSpPr>
              <p:sp>
                <p:nvSpPr>
                  <p:cNvPr id="43" name="AutoShape 103"/>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44" name="Line 104"/>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45" name="Line 105"/>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grpSp>
            <p:sp>
              <p:nvSpPr>
                <p:cNvPr id="26" name="Line 106"/>
                <p:cNvSpPr>
                  <a:spLocks noChangeShapeType="1"/>
                </p:cNvSpPr>
                <p:nvPr/>
              </p:nvSpPr>
              <p:spPr bwMode="auto">
                <a:xfrm flipH="1">
                  <a:off x="3456" y="1440"/>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27" name="Oval 107"/>
                <p:cNvSpPr>
                  <a:spLocks noChangeArrowheads="1"/>
                </p:cNvSpPr>
                <p:nvPr/>
              </p:nvSpPr>
              <p:spPr bwMode="auto">
                <a:xfrm>
                  <a:off x="4080" y="1104"/>
                  <a:ext cx="192" cy="96"/>
                </a:xfrm>
                <a:prstGeom prst="ellipse">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28" name="Oval 108"/>
                <p:cNvSpPr>
                  <a:spLocks noChangeArrowheads="1"/>
                </p:cNvSpPr>
                <p:nvPr/>
              </p:nvSpPr>
              <p:spPr bwMode="auto">
                <a:xfrm>
                  <a:off x="4656" y="1104"/>
                  <a:ext cx="192" cy="96"/>
                </a:xfrm>
                <a:prstGeom prst="ellipse">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grpSp>
              <p:nvGrpSpPr>
                <p:cNvPr id="29" name="Group 109"/>
                <p:cNvGrpSpPr/>
                <p:nvPr/>
              </p:nvGrpSpPr>
              <p:grpSpPr bwMode="auto">
                <a:xfrm>
                  <a:off x="3696" y="1200"/>
                  <a:ext cx="240" cy="96"/>
                  <a:chOff x="1000" y="3128"/>
                  <a:chExt cx="320" cy="184"/>
                </a:xfrm>
              </p:grpSpPr>
              <p:sp>
                <p:nvSpPr>
                  <p:cNvPr id="40" name="AutoShape 110"/>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41" name="Line 111"/>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42" name="Line 112"/>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grpSp>
            <p:grpSp>
              <p:nvGrpSpPr>
                <p:cNvPr id="30" name="Group 113"/>
                <p:cNvGrpSpPr/>
                <p:nvPr/>
              </p:nvGrpSpPr>
              <p:grpSpPr bwMode="auto">
                <a:xfrm>
                  <a:off x="4656" y="1392"/>
                  <a:ext cx="240" cy="96"/>
                  <a:chOff x="1000" y="3128"/>
                  <a:chExt cx="320" cy="184"/>
                </a:xfrm>
              </p:grpSpPr>
              <p:sp>
                <p:nvSpPr>
                  <p:cNvPr id="37" name="AutoShape 114"/>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38" name="Line 115"/>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39" name="Line 116"/>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grpSp>
            <p:grpSp>
              <p:nvGrpSpPr>
                <p:cNvPr id="31" name="Group 117"/>
                <p:cNvGrpSpPr/>
                <p:nvPr/>
              </p:nvGrpSpPr>
              <p:grpSpPr bwMode="auto">
                <a:xfrm>
                  <a:off x="3328" y="1688"/>
                  <a:ext cx="320" cy="184"/>
                  <a:chOff x="1000" y="3128"/>
                  <a:chExt cx="320" cy="184"/>
                </a:xfrm>
              </p:grpSpPr>
              <p:sp>
                <p:nvSpPr>
                  <p:cNvPr id="34" name="AutoShape 118"/>
                  <p:cNvSpPr>
                    <a:spLocks noChangeArrowheads="1"/>
                  </p:cNvSpPr>
                  <p:nvPr/>
                </p:nvSpPr>
                <p:spPr bwMode="auto">
                  <a:xfrm>
                    <a:off x="1000" y="3128"/>
                    <a:ext cx="320" cy="184"/>
                  </a:xfrm>
                  <a:prstGeom prst="can">
                    <a:avLst>
                      <a:gd name="adj" fmla="val 50000"/>
                    </a:avLst>
                  </a:prstGeom>
                  <a:solidFill>
                    <a:srgbClr val="4D4D4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CC"/>
                      </a:solidFill>
                      <a:latin typeface="+mn-lt"/>
                      <a:ea typeface="黑体" panose="02010609060101010101" pitchFamily="2" charset="-122"/>
                    </a:endParaRPr>
                  </a:p>
                </p:txBody>
              </p:sp>
              <p:sp>
                <p:nvSpPr>
                  <p:cNvPr id="35" name="Line 119"/>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36" name="Line 120"/>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grpSp>
            <p:sp>
              <p:nvSpPr>
                <p:cNvPr id="32" name="Text Box 121"/>
                <p:cNvSpPr txBox="1">
                  <a:spLocks noChangeArrowheads="1"/>
                </p:cNvSpPr>
                <p:nvPr/>
              </p:nvSpPr>
              <p:spPr bwMode="auto">
                <a:xfrm>
                  <a:off x="3586" y="1505"/>
                  <a:ext cx="34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anose="02010609060101010101" pitchFamily="2" charset="-122"/>
                    </a:rPr>
                    <a:t>R2</a:t>
                  </a:r>
                  <a:endParaRPr lang="en-US" altLang="zh-CN" sz="2400" b="1">
                    <a:solidFill>
                      <a:srgbClr val="0000CC"/>
                    </a:solidFill>
                    <a:latin typeface="+mn-lt"/>
                    <a:ea typeface="黑体" panose="02010609060101010101" pitchFamily="2" charset="-122"/>
                  </a:endParaRPr>
                </a:p>
              </p:txBody>
            </p:sp>
            <p:sp>
              <p:nvSpPr>
                <p:cNvPr id="33" name="Text Box 122"/>
                <p:cNvSpPr txBox="1">
                  <a:spLocks noChangeArrowheads="1"/>
                </p:cNvSpPr>
                <p:nvPr/>
              </p:nvSpPr>
              <p:spPr bwMode="auto">
                <a:xfrm>
                  <a:off x="3744" y="735"/>
                  <a:ext cx="83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CC"/>
                      </a:solidFill>
                      <a:latin typeface="+mn-lt"/>
                      <a:ea typeface="黑体" panose="02010609060101010101" pitchFamily="2" charset="-122"/>
                    </a:rPr>
                    <a:t>自治系统</a:t>
                  </a:r>
                  <a:endParaRPr lang="zh-CN" altLang="en-US" sz="2400" b="1">
                    <a:solidFill>
                      <a:srgbClr val="0000CC"/>
                    </a:solidFill>
                    <a:latin typeface="+mn-lt"/>
                    <a:ea typeface="黑体" panose="02010609060101010101" pitchFamily="2" charset="-122"/>
                  </a:endParaRPr>
                </a:p>
              </p:txBody>
            </p:sp>
          </p:grpSp>
          <p:sp>
            <p:nvSpPr>
              <p:cNvPr id="13" name="Line 123"/>
              <p:cNvSpPr>
                <a:spLocks noChangeShapeType="1"/>
              </p:cNvSpPr>
              <p:nvPr/>
            </p:nvSpPr>
            <p:spPr bwMode="auto">
              <a:xfrm>
                <a:off x="2241" y="2001"/>
                <a:ext cx="1056" cy="96"/>
              </a:xfrm>
              <a:prstGeom prst="line">
                <a:avLst/>
              </a:prstGeom>
              <a:noFill/>
              <a:ln w="28575">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14" name="Line 124"/>
              <p:cNvSpPr>
                <a:spLocks noChangeShapeType="1"/>
              </p:cNvSpPr>
              <p:nvPr/>
            </p:nvSpPr>
            <p:spPr bwMode="auto">
              <a:xfrm flipH="1">
                <a:off x="3393" y="2193"/>
                <a:ext cx="96" cy="672"/>
              </a:xfrm>
              <a:prstGeom prst="line">
                <a:avLst/>
              </a:prstGeom>
              <a:noFill/>
              <a:ln w="28575">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sp>
            <p:nvSpPr>
              <p:cNvPr id="15" name="Line 125"/>
              <p:cNvSpPr>
                <a:spLocks noChangeShapeType="1"/>
              </p:cNvSpPr>
              <p:nvPr/>
            </p:nvSpPr>
            <p:spPr bwMode="auto">
              <a:xfrm flipH="1" flipV="1">
                <a:off x="2385" y="3297"/>
                <a:ext cx="1008" cy="144"/>
              </a:xfrm>
              <a:prstGeom prst="line">
                <a:avLst/>
              </a:prstGeom>
              <a:noFill/>
              <a:ln w="28575">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solidFill>
                    <a:srgbClr val="0000CC"/>
                  </a:solidFill>
                  <a:latin typeface="+mn-lt"/>
                  <a:ea typeface="黑体" panose="02010609060101010101" pitchFamily="2" charset="-122"/>
                </a:endParaRPr>
              </a:p>
            </p:txBody>
          </p:sp>
        </p:grpSp>
        <p:sp>
          <p:nvSpPr>
            <p:cNvPr id="7" name="Rectangle 249"/>
            <p:cNvSpPr>
              <a:spLocks noChangeArrowheads="1"/>
            </p:cNvSpPr>
            <p:nvPr/>
          </p:nvSpPr>
          <p:spPr bwMode="auto">
            <a:xfrm>
              <a:off x="1728" y="1584"/>
              <a:ext cx="34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anose="02010609060101010101" pitchFamily="2" charset="-122"/>
                </a:rPr>
                <a:t>R1</a:t>
              </a:r>
              <a:endParaRPr lang="en-US" altLang="zh-CN" sz="2400" b="1">
                <a:solidFill>
                  <a:srgbClr val="0000CC"/>
                </a:solidFill>
                <a:latin typeface="+mn-lt"/>
                <a:ea typeface="黑体" panose="02010609060101010101" pitchFamily="2"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pPr algn="ctr"/>
            <a:r>
              <a:rPr lang="zh-CN" altLang="en-US" sz="3600" dirty="0"/>
              <a:t>两大类路由选择协议 </a:t>
            </a:r>
            <a:endParaRPr lang="zh-CN" altLang="en-US" sz="3600" dirty="0"/>
          </a:p>
        </p:txBody>
      </p:sp>
      <p:sp>
        <p:nvSpPr>
          <p:cNvPr id="551939" name="Rectangle 3"/>
          <p:cNvSpPr>
            <a:spLocks noGrp="1" noChangeArrowheads="1"/>
          </p:cNvSpPr>
          <p:nvPr>
            <p:ph idx="1"/>
          </p:nvPr>
        </p:nvSpPr>
        <p:spPr>
          <a:xfrm>
            <a:off x="1031983" y="1824376"/>
            <a:ext cx="8346723" cy="3332816"/>
          </a:xfrm>
        </p:spPr>
        <p:txBody>
          <a:bodyPr/>
          <a:lstStyle/>
          <a:p>
            <a:r>
              <a:rPr lang="zh-CN" altLang="en-US" dirty="0">
                <a:solidFill>
                  <a:srgbClr val="FF0000"/>
                </a:solidFill>
              </a:rPr>
              <a:t>内部网关协议 </a:t>
            </a:r>
            <a:r>
              <a:rPr lang="en-US" altLang="zh-CN" dirty="0"/>
              <a:t>IGP (Interior Gateway Protocol)  </a:t>
            </a:r>
            <a:endParaRPr lang="en-US" altLang="zh-CN" dirty="0"/>
          </a:p>
          <a:p>
            <a:pPr lvl="1"/>
            <a:r>
              <a:rPr lang="zh-CN" altLang="en-US" dirty="0"/>
              <a:t>在一个自治系统</a:t>
            </a:r>
            <a:r>
              <a:rPr lang="zh-CN" altLang="en-US" dirty="0">
                <a:solidFill>
                  <a:srgbClr val="FF0000"/>
                </a:solidFill>
              </a:rPr>
              <a:t>内部使用</a:t>
            </a:r>
            <a:r>
              <a:rPr lang="zh-CN" altLang="en-US" dirty="0"/>
              <a:t>的路由选择协议。</a:t>
            </a:r>
            <a:endParaRPr lang="en-US" altLang="zh-CN" dirty="0"/>
          </a:p>
          <a:p>
            <a:pPr lvl="1"/>
            <a:r>
              <a:rPr lang="zh-CN" altLang="en-US" dirty="0"/>
              <a:t>目前这类路由选择协议使用得最多，如 </a:t>
            </a:r>
            <a:r>
              <a:rPr lang="en-US" altLang="zh-CN" dirty="0"/>
              <a:t>RIP </a:t>
            </a:r>
            <a:r>
              <a:rPr lang="zh-CN" altLang="en-US" dirty="0"/>
              <a:t>和 </a:t>
            </a:r>
            <a:r>
              <a:rPr lang="en-US" altLang="zh-CN" dirty="0"/>
              <a:t>OSPF </a:t>
            </a:r>
            <a:r>
              <a:rPr lang="zh-CN" altLang="en-US" dirty="0"/>
              <a:t>协议。</a:t>
            </a:r>
            <a:endParaRPr lang="zh-CN" altLang="en-US" dirty="0"/>
          </a:p>
          <a:p>
            <a:r>
              <a:rPr lang="zh-CN" altLang="en-US" dirty="0">
                <a:solidFill>
                  <a:srgbClr val="FF0000"/>
                </a:solidFill>
              </a:rPr>
              <a:t>外部网关协议 </a:t>
            </a:r>
            <a:r>
              <a:rPr lang="en-US" altLang="zh-CN" dirty="0"/>
              <a:t>EGP (</a:t>
            </a:r>
            <a:r>
              <a:rPr lang="en-US" altLang="zh-CN" sz="2800" dirty="0"/>
              <a:t>External Gateway Protocol</a:t>
            </a:r>
            <a:r>
              <a:rPr lang="en-US" altLang="zh-CN" dirty="0"/>
              <a:t>) </a:t>
            </a:r>
            <a:endParaRPr lang="en-US" altLang="zh-CN" dirty="0"/>
          </a:p>
          <a:p>
            <a:pPr lvl="1"/>
            <a:r>
              <a:rPr lang="zh-CN" altLang="en-US" dirty="0"/>
              <a:t>若源站和目的站处在不同的自治系统中，当数据报传到一个自治系统的边界时，就需要使用一种协议</a:t>
            </a:r>
            <a:r>
              <a:rPr lang="zh-CN" altLang="en-US" dirty="0">
                <a:solidFill>
                  <a:srgbClr val="FF0000"/>
                </a:solidFill>
              </a:rPr>
              <a:t>将路由选择信息传递到另一个自治系统中。</a:t>
            </a:r>
            <a:r>
              <a:rPr lang="zh-CN" altLang="en-US" dirty="0"/>
              <a:t>这样的协议就是外部网关协议 </a:t>
            </a:r>
            <a:r>
              <a:rPr lang="en-US" altLang="zh-CN" dirty="0"/>
              <a:t>EGP</a:t>
            </a:r>
            <a:r>
              <a:rPr lang="zh-CN" altLang="en-US" dirty="0"/>
              <a:t>。</a:t>
            </a:r>
            <a:endParaRPr lang="en-US" altLang="zh-CN" dirty="0"/>
          </a:p>
          <a:p>
            <a:pPr lvl="1"/>
            <a:r>
              <a:rPr lang="zh-CN" altLang="en-US" dirty="0"/>
              <a:t>在外部网关协议中目前使用最多的是 </a:t>
            </a:r>
            <a:r>
              <a:rPr lang="en-US" altLang="zh-CN" dirty="0"/>
              <a:t>BGP-4</a:t>
            </a:r>
            <a:r>
              <a:rPr lang="zh-CN" altLang="en-US" dirty="0"/>
              <a:t>。  </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19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1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19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19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1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160564_5*n_h_h_i*1_2_1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5"/>
  <p:tag name="KSO_WM_UNIT_ID" val="diagram160564_5*n_h_i*1_1_5"/>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12.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1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14.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564_5*n_h_h_f*1_2_4_1"/>
  <p:tag name="KSO_WM_TEMPLATE_CATEGORY" val="diagram"/>
  <p:tag name="KSO_WM_TEMPLATE_INDEX" val="160564"/>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15.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160564_5*n_h_h_i*1_2_1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160564_5*n_h_h_i*1_2_2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160564_5*n_h_h_i*1_2_3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2"/>
  <p:tag name="KSO_WM_UNIT_ID" val="diagram160564_5*n_h_h_i*1_2_4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160564_5*n_h_h_i*1_2_2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564_5*n_h_h_i*1_2_5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1.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22.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2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24.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564_5*n_h_h_f*1_2_4_1"/>
  <p:tag name="KSO_WM_TEMPLATE_CATEGORY" val="diagram"/>
  <p:tag name="KSO_WM_TEMPLATE_INDEX" val="160564"/>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25.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26.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160564_5*n_h_h_i*1_2_3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160564_5*n_h_h_i*1_2_4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160564_5*n_h_i*1_1_1"/>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160564_5*n_h_i*1_1_2"/>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160564_5*n_h_i*1_1_3"/>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4"/>
  <p:tag name="KSO_WM_UNIT_ID" val="diagram160564_5*n_h_i*1_1_4"/>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中北大学教案3">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中北大学教案3</Template>
  <TotalTime>0</TotalTime>
  <Words>5907</Words>
  <Application>WPS 演示</Application>
  <PresentationFormat>A4 纸张(210x297 毫米)</PresentationFormat>
  <Paragraphs>760</Paragraphs>
  <Slides>34</Slides>
  <Notes>267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34</vt:i4>
      </vt:variant>
    </vt:vector>
  </HeadingPairs>
  <TitlesOfParts>
    <vt:vector size="49" baseType="lpstr">
      <vt:lpstr>Arial</vt:lpstr>
      <vt:lpstr>宋体</vt:lpstr>
      <vt:lpstr>Wingdings</vt:lpstr>
      <vt:lpstr>Corbel</vt:lpstr>
      <vt:lpstr>Times New Roman</vt:lpstr>
      <vt:lpstr>Tahoma</vt:lpstr>
      <vt:lpstr>Arial</vt:lpstr>
      <vt:lpstr>黑体</vt:lpstr>
      <vt:lpstr>造字工房言宋体</vt:lpstr>
      <vt:lpstr>微软雅黑</vt:lpstr>
      <vt:lpstr>Arial Unicode MS</vt:lpstr>
      <vt:lpstr>华文楷体</vt:lpstr>
      <vt:lpstr>Symbol</vt:lpstr>
      <vt:lpstr>Symbol</vt:lpstr>
      <vt:lpstr>中北大学教案3</vt:lpstr>
      <vt:lpstr>4.8 RIP</vt:lpstr>
      <vt:lpstr>PowerPoint 演示文稿</vt:lpstr>
      <vt:lpstr> 有关路由选择协议的 几个基本概念</vt:lpstr>
      <vt:lpstr>关于“最佳路由” </vt:lpstr>
      <vt:lpstr>从路由算法的自适应性考虑</vt:lpstr>
      <vt:lpstr>2.  分层次的路由选择协议</vt:lpstr>
      <vt:lpstr>自治系统 AS (Autonomous System) </vt:lpstr>
      <vt:lpstr>自治系统 AS</vt:lpstr>
      <vt:lpstr>两大类路由选择协议 </vt:lpstr>
      <vt:lpstr>自治系统和 内部网关协议、外部网关协议 </vt:lpstr>
      <vt:lpstr>这里要指出两点 </vt:lpstr>
      <vt:lpstr>互联网的路由选择协议 </vt:lpstr>
      <vt:lpstr> 内部网关协议 RIP</vt:lpstr>
      <vt:lpstr>“距离”的定义 </vt:lpstr>
      <vt:lpstr>“距离”的定义 </vt:lpstr>
      <vt:lpstr>RIP 协议的三个特点 </vt:lpstr>
      <vt:lpstr>路由表的建立 </vt:lpstr>
      <vt:lpstr>2. 距离向量算法</vt:lpstr>
      <vt:lpstr>2. 距离向量算法（图示）</vt:lpstr>
      <vt:lpstr>2. 距离向量算法</vt:lpstr>
      <vt:lpstr>【例4-5】已知路由器 R6 有表 4-9(a) 所示的路由表。现在收到相邻路由器 R4 发来的路由更新信息，如表 4-9(b) 所示。试更新路由器 R6 的路由表。</vt:lpstr>
      <vt:lpstr>【例】路由表更新</vt:lpstr>
      <vt:lpstr>路由器之间交换信息 与路由表更新</vt:lpstr>
      <vt:lpstr>3. RIP2 协议的报文格式 </vt:lpstr>
      <vt:lpstr>RIP2 报文</vt:lpstr>
      <vt:lpstr>RIP2 报文</vt:lpstr>
      <vt:lpstr>好消息传播得快，坏消息 传播得慢</vt:lpstr>
      <vt:lpstr>PowerPoint 演示文稿</vt:lpstr>
      <vt:lpstr>PowerPoint 演示文稿</vt:lpstr>
      <vt:lpstr>PowerPoint 演示文稿</vt:lpstr>
      <vt:lpstr>PowerPoint 演示文稿</vt:lpstr>
      <vt:lpstr>PowerPoint 演示文稿</vt:lpstr>
      <vt:lpstr>PowerPoint 演示文稿</vt:lpstr>
      <vt:lpstr>RIP 协议的优缺点 </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4 章  网络层</dc:title>
  <dc:creator>andx</dc:creator>
  <cp:lastModifiedBy>黄花鱼</cp:lastModifiedBy>
  <cp:revision>341</cp:revision>
  <dcterms:created xsi:type="dcterms:W3CDTF">2016-10-04T02:36:00Z</dcterms:created>
  <dcterms:modified xsi:type="dcterms:W3CDTF">2021-03-14T09:33:37Z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2052-11.1.0.10356</vt:lpwstr>
  </property>
  <property fmtid="{D5CDD505-2E9C-101B-9397-08002B2CF9AE}" pid="4" name="ICV">
    <vt:lpwstr>4714E050B5954AE09E3489E0F2C226A9</vt:lpwstr>
  </property>
</Properties>
</file>