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23"/>
  </p:handoutMasterIdLst>
  <p:sldIdLst>
    <p:sldId id="1022" r:id="rId3"/>
    <p:sldId id="1789" r:id="rId4"/>
    <p:sldId id="779" r:id="rId5"/>
    <p:sldId id="780" r:id="rId7"/>
    <p:sldId id="781" r:id="rId8"/>
    <p:sldId id="782" r:id="rId9"/>
    <p:sldId id="783" r:id="rId10"/>
    <p:sldId id="784" r:id="rId11"/>
    <p:sldId id="785" r:id="rId12"/>
    <p:sldId id="786" r:id="rId13"/>
    <p:sldId id="787" r:id="rId14"/>
    <p:sldId id="788" r:id="rId15"/>
    <p:sldId id="790" r:id="rId16"/>
    <p:sldId id="789" r:id="rId17"/>
    <p:sldId id="791" r:id="rId18"/>
    <p:sldId id="792" r:id="rId19"/>
    <p:sldId id="793" r:id="rId20"/>
    <p:sldId id="794" r:id="rId21"/>
    <p:sldId id="795" r:id="rId22"/>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789"/>
            <p14:sldId id="779"/>
            <p14:sldId id="780"/>
            <p14:sldId id="781"/>
            <p14:sldId id="782"/>
            <p14:sldId id="783"/>
            <p14:sldId id="784"/>
            <p14:sldId id="785"/>
            <p14:sldId id="786"/>
            <p14:sldId id="787"/>
            <p14:sldId id="788"/>
            <p14:sldId id="790"/>
            <p14:sldId id="789"/>
            <p14:sldId id="791"/>
            <p14:sldId id="792"/>
            <p14:sldId id="793"/>
            <p14:sldId id="794"/>
            <p14:sldId id="7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58"/>
        <p:guide pos="31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4"/>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24T19:14:31.135" idx="6">
    <p:pos x="10" y="10"/>
    <p:text>17计算机第十八次课程开始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5" Type="http://schemas.openxmlformats.org/officeDocument/2006/relationships/hyperlink" Target="https://baike.baidu.com/item/%E5%9B%BE%E7%81%B5%E5%A5%96" TargetMode="External"/><Relationship Id="rId4" Type="http://schemas.openxmlformats.org/officeDocument/2006/relationships/hyperlink" Target="https://baike.baidu.com/item/%E8%AF%BA%E8%B4%9D%E5%B0%94%E5%A5%96" TargetMode="External"/><Relationship Id="rId3" Type="http://schemas.openxmlformats.org/officeDocument/2006/relationships/hyperlink" Target="https://baike.baidu.com/item/%E6%9C%80%E7%9F%AD%E8%B7%AF%E5%BE%84"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D691F8-0CBF-4158-B2DC-203EF9891FE3}" type="slidenum">
              <a:rPr lang="en-US" altLang="zh-CN"/>
            </a:fld>
            <a:endParaRPr lang="en-US" altLang="zh-CN"/>
          </a:p>
        </p:txBody>
      </p:sp>
      <p:sp>
        <p:nvSpPr>
          <p:cNvPr id="839682" name="Rectangle 2"/>
          <p:cNvSpPr>
            <a:spLocks noGrp="1" noRot="1" noChangeAspect="1" noChangeArrowheads="1" noTextEdit="1"/>
          </p:cNvSpPr>
          <p:nvPr>
            <p:ph type="sldImg"/>
          </p:nvPr>
        </p:nvSpPr>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E5837A-173E-410C-9815-03ADB1CCC55A}" type="slidenum">
              <a:rPr lang="en-US" altLang="zh-CN"/>
            </a:fld>
            <a:endParaRPr lang="en-US" altLang="zh-CN"/>
          </a:p>
        </p:txBody>
      </p:sp>
      <p:sp>
        <p:nvSpPr>
          <p:cNvPr id="847874" name="Rectangle 2"/>
          <p:cNvSpPr>
            <a:spLocks noGrp="1" noRot="1" noChangeAspect="1" noChangeArrowheads="1" noTextEdit="1"/>
          </p:cNvSpPr>
          <p:nvPr>
            <p:ph type="sldImg"/>
          </p:nvPr>
        </p:nvSpPr>
        <p:spPr/>
      </p:sp>
      <p:sp>
        <p:nvSpPr>
          <p:cNvPr id="84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560ABD-89DB-4FF7-86A0-489A213386C0}" type="slidenum">
              <a:rPr lang="en-US" altLang="zh-CN"/>
            </a:fld>
            <a:endParaRPr lang="en-US" altLang="zh-CN"/>
          </a:p>
        </p:txBody>
      </p:sp>
      <p:sp>
        <p:nvSpPr>
          <p:cNvPr id="849922" name="Rectangle 2"/>
          <p:cNvSpPr>
            <a:spLocks noGrp="1" noRot="1" noChangeAspect="1" noChangeArrowheads="1" noTextEdit="1"/>
          </p:cNvSpPr>
          <p:nvPr>
            <p:ph type="sldImg"/>
          </p:nvPr>
        </p:nvSpPr>
        <p:spPr/>
      </p:sp>
      <p:sp>
        <p:nvSpPr>
          <p:cNvPr id="849923" name="Rectangle 3"/>
          <p:cNvSpPr>
            <a:spLocks noGrp="1" noChangeArrowheads="1"/>
          </p:cNvSpPr>
          <p:nvPr>
            <p:ph type="body" idx="1"/>
          </p:nvPr>
        </p:nvSpPr>
        <p:spPr/>
        <p:txBody>
          <a:bodyPr/>
          <a:lstStyle/>
          <a:p>
            <a:r>
              <a:rPr lang="zh-CN" altLang="en-US" dirty="0"/>
              <a:t>版本：当前版本号是</a:t>
            </a:r>
            <a:r>
              <a:rPr lang="en-US" altLang="zh-CN" dirty="0"/>
              <a:t>2</a:t>
            </a:r>
            <a:r>
              <a:rPr lang="zh-CN" altLang="en-US" dirty="0"/>
              <a:t>。</a:t>
            </a:r>
            <a:endParaRPr lang="en-US" altLang="zh-CN" dirty="0"/>
          </a:p>
          <a:p>
            <a:r>
              <a:rPr lang="zh-CN" altLang="en-US" dirty="0"/>
              <a:t>类型：五种类型分组中的一种。</a:t>
            </a:r>
            <a:endParaRPr lang="en-US" altLang="zh-CN" dirty="0"/>
          </a:p>
          <a:p>
            <a:r>
              <a:rPr lang="zh-CN" altLang="en-US" dirty="0"/>
              <a:t>分组长度：包括</a:t>
            </a:r>
            <a:r>
              <a:rPr lang="en-US" altLang="zh-CN" dirty="0"/>
              <a:t>OSPF</a:t>
            </a:r>
            <a:r>
              <a:rPr lang="zh-CN" altLang="en-US" dirty="0"/>
              <a:t>首部在内的分组长度，以字节为单位。</a:t>
            </a:r>
            <a:endParaRPr lang="en-US" altLang="zh-CN" dirty="0"/>
          </a:p>
          <a:p>
            <a:r>
              <a:rPr lang="zh-CN" altLang="en-US" dirty="0"/>
              <a:t>路由器标识符：标志发送该分组的路由器接口的</a:t>
            </a:r>
            <a:r>
              <a:rPr lang="en-US" altLang="zh-CN" dirty="0"/>
              <a:t>IP</a:t>
            </a:r>
            <a:r>
              <a:rPr lang="zh-CN" altLang="en-US" dirty="0"/>
              <a:t>地址。</a:t>
            </a:r>
            <a:endParaRPr lang="en-US" altLang="zh-CN" dirty="0"/>
          </a:p>
          <a:p>
            <a:r>
              <a:rPr lang="zh-CN" altLang="en-US" dirty="0"/>
              <a:t>区域标识符：分组属于的区域的标识符。</a:t>
            </a:r>
            <a:endParaRPr lang="en-US" altLang="zh-CN" dirty="0"/>
          </a:p>
          <a:p>
            <a:r>
              <a:rPr lang="zh-CN" altLang="en-US" dirty="0"/>
              <a:t>检验和：检测分组中的差错。</a:t>
            </a:r>
            <a:endParaRPr lang="en-US" altLang="zh-CN" dirty="0"/>
          </a:p>
          <a:p>
            <a:r>
              <a:rPr lang="zh-CN" altLang="en-US" dirty="0"/>
              <a:t>鉴别类型：只有两种，</a:t>
            </a:r>
            <a:r>
              <a:rPr lang="en-US" altLang="zh-CN" dirty="0"/>
              <a:t>0</a:t>
            </a:r>
            <a:r>
              <a:rPr lang="zh-CN" altLang="en-US" dirty="0"/>
              <a:t>（不用）和</a:t>
            </a:r>
            <a:r>
              <a:rPr lang="en-US" altLang="zh-CN" dirty="0"/>
              <a:t>1</a:t>
            </a:r>
            <a:r>
              <a:rPr lang="zh-CN" altLang="en-US" dirty="0"/>
              <a:t>（口令）。</a:t>
            </a:r>
            <a:endParaRPr lang="en-US" altLang="zh-CN" dirty="0"/>
          </a:p>
          <a:p>
            <a:r>
              <a:rPr lang="zh-CN" altLang="en-US" dirty="0"/>
              <a:t>鉴别：与鉴别类型对应，类型为</a:t>
            </a:r>
            <a:r>
              <a:rPr lang="en-US" altLang="zh-CN" dirty="0"/>
              <a:t>0</a:t>
            </a:r>
            <a:r>
              <a:rPr lang="zh-CN" altLang="en-US" dirty="0"/>
              <a:t>时，填入</a:t>
            </a:r>
            <a:r>
              <a:rPr lang="en-US" altLang="zh-CN" dirty="0"/>
              <a:t>0</a:t>
            </a:r>
            <a:r>
              <a:rPr lang="zh-CN" altLang="en-US" dirty="0"/>
              <a:t>；为</a:t>
            </a:r>
            <a:r>
              <a:rPr lang="en-US" altLang="zh-CN" dirty="0"/>
              <a:t>1</a:t>
            </a:r>
            <a:r>
              <a:rPr lang="zh-CN" altLang="en-US" dirty="0"/>
              <a:t>时填入</a:t>
            </a:r>
            <a:r>
              <a:rPr lang="en-US" altLang="zh-CN" dirty="0"/>
              <a:t>8</a:t>
            </a:r>
            <a:r>
              <a:rPr lang="zh-CN" altLang="en-US" dirty="0"/>
              <a:t>个字符的口令。</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D6AA6F0-AA1B-4F02-BD00-3BBC2E494939}" type="slidenum">
              <a:rPr lang="en-US" altLang="zh-CN"/>
            </a:fld>
            <a:endParaRPr lang="en-US" altLang="zh-CN"/>
          </a:p>
        </p:txBody>
      </p:sp>
      <p:sp>
        <p:nvSpPr>
          <p:cNvPr id="848898" name="Rectangle 2"/>
          <p:cNvSpPr>
            <a:spLocks noGrp="1" noRot="1" noChangeAspect="1" noChangeArrowheads="1" noTextEdit="1"/>
          </p:cNvSpPr>
          <p:nvPr>
            <p:ph type="sldImg"/>
          </p:nvPr>
        </p:nvSpPr>
        <p:spPr/>
      </p:sp>
      <p:sp>
        <p:nvSpPr>
          <p:cNvPr id="84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655749-84FF-464F-A831-E811DF3517DC}" type="slidenum">
              <a:rPr lang="en-US" altLang="zh-CN"/>
            </a:fld>
            <a:endParaRPr lang="en-US" altLang="zh-CN"/>
          </a:p>
        </p:txBody>
      </p:sp>
      <p:sp>
        <p:nvSpPr>
          <p:cNvPr id="850946" name="Rectangle 2"/>
          <p:cNvSpPr>
            <a:spLocks noGrp="1" noRot="1" noChangeAspect="1" noChangeArrowheads="1" noTextEdit="1"/>
          </p:cNvSpPr>
          <p:nvPr>
            <p:ph type="sldImg"/>
          </p:nvPr>
        </p:nvSpPr>
        <p:spPr/>
      </p:sp>
      <p:sp>
        <p:nvSpPr>
          <p:cNvPr id="850947" name="Rectangle 3"/>
          <p:cNvSpPr>
            <a:spLocks noGrp="1" noChangeArrowheads="1"/>
          </p:cNvSpPr>
          <p:nvPr>
            <p:ph type="body" idx="1"/>
          </p:nvPr>
        </p:nvSpPr>
        <p:spPr/>
        <p:txBody>
          <a:bodyPr/>
          <a:lstStyle/>
          <a:p>
            <a:r>
              <a:rPr lang="zh-CN" altLang="en-US" dirty="0"/>
              <a:t>每</a:t>
            </a:r>
            <a:r>
              <a:rPr lang="en-US" altLang="zh-CN" dirty="0"/>
              <a:t>10</a:t>
            </a:r>
            <a:r>
              <a:rPr lang="zh-CN" altLang="en-US" dirty="0"/>
              <a:t>秒交换一次问候分组，能确知哪些邻站是可达的。若</a:t>
            </a:r>
            <a:r>
              <a:rPr lang="en-US" altLang="zh-CN" dirty="0"/>
              <a:t>40</a:t>
            </a:r>
            <a:r>
              <a:rPr lang="zh-CN" altLang="en-US" dirty="0"/>
              <a:t>秒未收到某个相邻路由器发来的问候分组，则可认为该路由器状态不可达，立即修改链路状态数据库，并重新计算路由表。</a:t>
            </a:r>
            <a:endParaRPr lang="en-US" altLang="zh-CN" dirty="0"/>
          </a:p>
          <a:p>
            <a:r>
              <a:rPr lang="zh-CN" altLang="en-US" dirty="0"/>
              <a:t>其他四种分组均是用来进行链路状态数据库的同步。两个同步的路由器叫做“完全邻接”路由器。</a:t>
            </a: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3BD5117-A241-480C-B78A-11D91E81AF4E}" type="slidenum">
              <a:rPr lang="en-US" altLang="zh-CN"/>
            </a:fld>
            <a:endParaRPr lang="en-US" altLang="zh-CN"/>
          </a:p>
        </p:txBody>
      </p:sp>
      <p:sp>
        <p:nvSpPr>
          <p:cNvPr id="851970" name="Rectangle 2"/>
          <p:cNvSpPr>
            <a:spLocks noGrp="1" noRot="1" noChangeAspect="1" noChangeArrowheads="1" noTextEdit="1"/>
          </p:cNvSpPr>
          <p:nvPr>
            <p:ph type="sldImg"/>
          </p:nvPr>
        </p:nvSpPr>
        <p:spPr/>
      </p:sp>
      <p:sp>
        <p:nvSpPr>
          <p:cNvPr id="851971" name="Rectangle 3"/>
          <p:cNvSpPr>
            <a:spLocks noGrp="1" noChangeArrowheads="1"/>
          </p:cNvSpPr>
          <p:nvPr>
            <p:ph type="body" idx="1"/>
          </p:nvPr>
        </p:nvSpPr>
        <p:spPr/>
        <p:txBody>
          <a:bodyPr/>
          <a:lstStyle/>
          <a:p>
            <a:r>
              <a:rPr lang="zh-CN" altLang="en-US" dirty="0"/>
              <a:t>当一个路由器刚开始工作时，它只能通过问候分组得知它有哪些相邻的路由器是可达的，以及将数据发送到相邻路由器所需的“代价”。如所有路由器进行全网洪泛法的广播本地链路状态信息，可建立完整的链路状态数据库，但通讯线路开销太大。</a:t>
            </a:r>
            <a:endParaRPr lang="en-US" altLang="zh-CN" dirty="0"/>
          </a:p>
          <a:p>
            <a:r>
              <a:rPr lang="en-US" altLang="zh-CN" dirty="0"/>
              <a:t>OSPF</a:t>
            </a:r>
            <a:r>
              <a:rPr lang="zh-CN" altLang="en-US" dirty="0"/>
              <a:t>让每一个路由器用数据库描述分组和相邻路由器交换本数据库中已有的链路状态摘要信息。主要是指出有哪些路由器的链路状态（及其序号）已经写入数据库。经过多次与相邻路由器数据库描述分组交换后，路由器就使用链路状态请求分组，向对方请求发送自己所缺少的某些链路项目的详细信息。通过一系列的此类分组交换，全网同步的链路数据库就可建立了。</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19AB98-4194-40ED-A7CA-D3CEEF3A169F}" type="slidenum">
              <a:rPr lang="en-US" altLang="zh-CN"/>
            </a:fld>
            <a:endParaRPr lang="en-US" altLang="zh-CN"/>
          </a:p>
        </p:txBody>
      </p:sp>
      <p:sp>
        <p:nvSpPr>
          <p:cNvPr id="852994" name="Rectangle 2"/>
          <p:cNvSpPr>
            <a:spLocks noGrp="1" noRot="1" noChangeAspect="1" noChangeArrowheads="1" noTextEdit="1"/>
          </p:cNvSpPr>
          <p:nvPr>
            <p:ph type="sldImg"/>
          </p:nvPr>
        </p:nvSpPr>
        <p:spPr/>
      </p:sp>
      <p:sp>
        <p:nvSpPr>
          <p:cNvPr id="85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5861C9-FA6C-4C15-B0DA-FECC28817154}" type="slidenum">
              <a:rPr lang="en-US" altLang="zh-CN"/>
            </a:fld>
            <a:endParaRPr lang="en-US" altLang="zh-CN"/>
          </a:p>
        </p:txBody>
      </p:sp>
      <p:sp>
        <p:nvSpPr>
          <p:cNvPr id="854018" name="Rectangle 2"/>
          <p:cNvSpPr>
            <a:spLocks noGrp="1" noRot="1" noChangeAspect="1" noChangeArrowheads="1" noTextEdit="1"/>
          </p:cNvSpPr>
          <p:nvPr>
            <p:ph type="sldImg"/>
          </p:nvPr>
        </p:nvSpPr>
        <p:spPr/>
      </p:sp>
      <p:sp>
        <p:nvSpPr>
          <p:cNvPr id="85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EF5497-DB49-4483-AA53-7FA8E897628D}" type="slidenum">
              <a:rPr lang="en-US" altLang="zh-CN"/>
            </a:fld>
            <a:endParaRPr lang="en-US" altLang="zh-CN"/>
          </a:p>
        </p:txBody>
      </p:sp>
      <p:sp>
        <p:nvSpPr>
          <p:cNvPr id="855042" name="Rectangle 2"/>
          <p:cNvSpPr>
            <a:spLocks noGrp="1" noRot="1" noChangeAspect="1" noChangeArrowheads="1" noTextEdit="1"/>
          </p:cNvSpPr>
          <p:nvPr>
            <p:ph type="sldImg"/>
          </p:nvPr>
        </p:nvSpPr>
        <p:spPr/>
      </p:sp>
      <p:sp>
        <p:nvSpPr>
          <p:cNvPr id="85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D691F8-0CBF-4158-B2DC-203EF9891FE3}" type="slidenum">
              <a:rPr lang="en-US" altLang="zh-CN"/>
            </a:fld>
            <a:endParaRPr lang="en-US" altLang="zh-CN"/>
          </a:p>
        </p:txBody>
      </p:sp>
      <p:sp>
        <p:nvSpPr>
          <p:cNvPr id="839682" name="Rectangle 2"/>
          <p:cNvSpPr>
            <a:spLocks noGrp="1" noRot="1" noChangeAspect="1" noChangeArrowheads="1" noTextEdit="1"/>
          </p:cNvSpPr>
          <p:nvPr>
            <p:ph type="sldImg"/>
          </p:nvPr>
        </p:nvSpPr>
        <p:spPr/>
      </p:sp>
      <p:sp>
        <p:nvSpPr>
          <p:cNvPr id="839683" name="Rectangle 3"/>
          <p:cNvSpPr>
            <a:spLocks noGrp="1" noChangeArrowheads="1"/>
          </p:cNvSpPr>
          <p:nvPr>
            <p:ph type="body" idx="1"/>
          </p:nvPr>
        </p:nvSpPr>
        <p:spPr/>
        <p:txBody>
          <a:bodyPr/>
          <a:lstStyle/>
          <a:p>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迪杰斯特拉算法是由荷兰计算机科学家迪杰斯特拉（</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1930~2002</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）于</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1959 </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年提出的，是从一个顶点到其余各顶点的</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3"/>
              </a:rPr>
              <a:t>最短路径</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算法，解决的是有向图中最短路径问题。曾在</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1972</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年获得过素有计算机科学界的</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4"/>
              </a:rPr>
              <a:t>诺贝尔奖</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之称的图</a:t>
            </a:r>
            <a:r>
              <a:rPr lang="zh-CN" altLang="en-US" sz="1200" b="0" i="0" u="none" strike="noStrike" kern="1200" dirty="0">
                <a:solidFill>
                  <a:schemeClr val="tx1">
                    <a:lumMod val="95000"/>
                    <a:lumOff val="5000"/>
                  </a:schemeClr>
                </a:solidFill>
                <a:effectLst/>
                <a:latin typeface="宋体" panose="02010600030101010101" pitchFamily="2" charset="-122"/>
                <a:ea typeface="宋体" panose="02010600030101010101" pitchFamily="2" charset="-122"/>
                <a:cs typeface="+mn-cs"/>
                <a:hlinkClick r:id="rId5"/>
              </a:rPr>
              <a:t>灵奖</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CA2B7C-8BA3-4294-A7BF-C0354EFB8949}" type="slidenum">
              <a:rPr lang="en-US" altLang="zh-CN"/>
            </a:fld>
            <a:endParaRPr lang="en-US" altLang="zh-CN"/>
          </a:p>
        </p:txBody>
      </p:sp>
      <p:sp>
        <p:nvSpPr>
          <p:cNvPr id="840706" name="Rectangle 2"/>
          <p:cNvSpPr>
            <a:spLocks noGrp="1" noRot="1" noChangeAspect="1" noChangeArrowheads="1" noTextEdit="1"/>
          </p:cNvSpPr>
          <p:nvPr>
            <p:ph type="sldImg"/>
          </p:nvPr>
        </p:nvSpPr>
        <p:spPr/>
      </p:sp>
      <p:sp>
        <p:nvSpPr>
          <p:cNvPr id="84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2DD947-3114-4220-8830-93100468B141}" type="slidenum">
              <a:rPr lang="en-US" altLang="zh-CN"/>
            </a:fld>
            <a:endParaRPr lang="en-US" altLang="zh-CN"/>
          </a:p>
        </p:txBody>
      </p:sp>
      <p:sp>
        <p:nvSpPr>
          <p:cNvPr id="841730" name="Rectangle 2"/>
          <p:cNvSpPr>
            <a:spLocks noGrp="1" noRot="1" noChangeAspect="1" noChangeArrowheads="1" noTextEdit="1"/>
          </p:cNvSpPr>
          <p:nvPr>
            <p:ph type="sldImg"/>
          </p:nvPr>
        </p:nvSpPr>
        <p:spPr/>
      </p:sp>
      <p:sp>
        <p:nvSpPr>
          <p:cNvPr id="84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B8122F-7C2A-41B8-AF98-611BBF56B910}" type="slidenum">
              <a:rPr lang="en-US" altLang="zh-CN"/>
            </a:fld>
            <a:endParaRPr lang="en-US" altLang="zh-CN"/>
          </a:p>
        </p:txBody>
      </p:sp>
      <p:sp>
        <p:nvSpPr>
          <p:cNvPr id="842754" name="Rectangle 2"/>
          <p:cNvSpPr>
            <a:spLocks noGrp="1" noRot="1" noChangeAspect="1" noChangeArrowheads="1" noTextEdit="1"/>
          </p:cNvSpPr>
          <p:nvPr>
            <p:ph type="sldImg"/>
          </p:nvPr>
        </p:nvSpPr>
        <p:spPr/>
      </p:sp>
      <p:sp>
        <p:nvSpPr>
          <p:cNvPr id="84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6B3EF4-3C89-4158-9690-6827E4A2E4B8}" type="slidenum">
              <a:rPr lang="en-US" altLang="zh-CN"/>
            </a:fld>
            <a:endParaRPr lang="en-US" altLang="zh-CN"/>
          </a:p>
        </p:txBody>
      </p:sp>
      <p:sp>
        <p:nvSpPr>
          <p:cNvPr id="843778" name="Rectangle 2"/>
          <p:cNvSpPr>
            <a:spLocks noGrp="1" noRot="1" noChangeAspect="1" noChangeArrowheads="1" noTextEdit="1"/>
          </p:cNvSpPr>
          <p:nvPr>
            <p:ph type="sldImg"/>
          </p:nvPr>
        </p:nvSpPr>
        <p:spPr/>
      </p:sp>
      <p:sp>
        <p:nvSpPr>
          <p:cNvPr id="84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00F795-64D7-4202-AF58-DFEFBCE236D5}" type="slidenum">
              <a:rPr lang="en-US" altLang="zh-CN"/>
            </a:fld>
            <a:endParaRPr lang="en-US" altLang="zh-CN"/>
          </a:p>
        </p:txBody>
      </p:sp>
      <p:sp>
        <p:nvSpPr>
          <p:cNvPr id="844802" name="Rectangle 2"/>
          <p:cNvSpPr>
            <a:spLocks noGrp="1" noRot="1" noChangeAspect="1" noChangeArrowheads="1" noTextEdit="1"/>
          </p:cNvSpPr>
          <p:nvPr>
            <p:ph type="sldImg"/>
          </p:nvPr>
        </p:nvSpPr>
        <p:spPr/>
      </p:sp>
      <p:sp>
        <p:nvSpPr>
          <p:cNvPr id="84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B47B44-0FEC-4E85-AFE8-2DA91AC412C7}" type="slidenum">
              <a:rPr lang="en-US" altLang="zh-CN"/>
            </a:fld>
            <a:endParaRPr lang="en-US" altLang="zh-CN"/>
          </a:p>
        </p:txBody>
      </p:sp>
      <p:sp>
        <p:nvSpPr>
          <p:cNvPr id="845826" name="Rectangle 2"/>
          <p:cNvSpPr>
            <a:spLocks noGrp="1" noRot="1" noChangeAspect="1" noChangeArrowheads="1" noTextEdit="1"/>
          </p:cNvSpPr>
          <p:nvPr>
            <p:ph type="sldImg"/>
          </p:nvPr>
        </p:nvSpPr>
        <p:spPr/>
      </p:sp>
      <p:sp>
        <p:nvSpPr>
          <p:cNvPr id="84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87CF62-2F55-4AF2-80B8-60D086A81311}" type="slidenum">
              <a:rPr lang="en-US" altLang="zh-CN"/>
            </a:fld>
            <a:endParaRPr lang="en-US" altLang="zh-CN"/>
          </a:p>
        </p:txBody>
      </p:sp>
      <p:sp>
        <p:nvSpPr>
          <p:cNvPr id="846850" name="Rectangle 2"/>
          <p:cNvSpPr>
            <a:spLocks noGrp="1" noRot="1" noChangeAspect="1" noChangeArrowheads="1" noTextEdit="1"/>
          </p:cNvSpPr>
          <p:nvPr>
            <p:ph type="sldImg"/>
          </p:nvPr>
        </p:nvSpPr>
        <p:spPr/>
      </p:sp>
      <p:sp>
        <p:nvSpPr>
          <p:cNvPr id="84685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0" Type="http://schemas.openxmlformats.org/officeDocument/2006/relationships/slideLayout" Target="../slideLayouts/slideLayout2.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pPr algn="ctr"/>
            <a:r>
              <a:rPr lang="en-US" altLang="zh-CN" sz="7200" dirty="0">
                <a:latin typeface="Times New Roman" panose="02020603050405020304" pitchFamily="18" charset="0"/>
                <a:cs typeface="Times New Roman" panose="02020603050405020304" pitchFamily="18" charset="0"/>
              </a:rPr>
              <a:t>4.9 OSPF</a:t>
            </a:r>
            <a:endParaRPr lang="en-US" altLang="zh-CN" sz="72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a:t>
            </a:r>
            <a:r>
              <a:rPr lang="zh-CN" altLang="en-US" sz="3000" b="1" dirty="0">
                <a:effectLst>
                  <a:outerShdw blurRad="38100" dist="38100" dir="2700000" algn="tl">
                    <a:srgbClr val="000000">
                      <a:alpha val="43137"/>
                    </a:srgbClr>
                  </a:outerShdw>
                </a:effectLst>
                <a:ea typeface="宋体" panose="02010600030101010101" pitchFamily="2" charset="-122"/>
                <a:sym typeface="+mn-ea"/>
              </a:rPr>
              <a:t>课程组</a:t>
            </a:r>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a:xfrm>
            <a:off x="391945" y="-171400"/>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latin typeface="Times New Roman" panose="02020603050405020304" pitchFamily="18" charset="0"/>
              </a:rPr>
              <a:t>主干路由器</a:t>
            </a:r>
            <a:endParaRPr lang="zh-CN" altLang="en-US" dirty="0">
              <a:latin typeface="Times New Roman" panose="02020603050405020304" pitchFamily="18" charset="0"/>
            </a:endParaRPr>
          </a:p>
        </p:txBody>
      </p:sp>
      <p:grpSp>
        <p:nvGrpSpPr>
          <p:cNvPr id="586754" name="Group 2"/>
          <p:cNvGrpSpPr/>
          <p:nvPr/>
        </p:nvGrpSpPr>
        <p:grpSpPr bwMode="auto">
          <a:xfrm>
            <a:off x="249667" y="1819622"/>
            <a:ext cx="9599877" cy="3760788"/>
            <a:chOff x="79" y="1560"/>
            <a:chExt cx="5582" cy="2369"/>
          </a:xfrm>
        </p:grpSpPr>
        <p:sp>
          <p:nvSpPr>
            <p:cNvPr id="586755"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56"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自治系统 </a:t>
              </a:r>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AS</a:t>
              </a:r>
              <a:endPar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6758"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59"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60"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61"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0.0.0.1</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62"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0.0.0.3</a:t>
            </a:r>
            <a:endPar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63"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主干区域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0.0.0.0</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64" name="Line 12"/>
          <p:cNvSpPr>
            <a:spLocks noChangeShapeType="1"/>
          </p:cNvSpPr>
          <p:nvPr/>
        </p:nvSpPr>
        <p:spPr bwMode="auto">
          <a:xfrm flipV="1">
            <a:off x="5477833" y="1719611"/>
            <a:ext cx="1153980" cy="962025"/>
          </a:xfrm>
          <a:prstGeom prst="line">
            <a:avLst/>
          </a:prstGeom>
          <a:noFill/>
          <a:ln w="381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65"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至其他自治系统</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sp>
        <p:nvSpPr>
          <p:cNvPr id="586766" name="Line 14"/>
          <p:cNvSpPr>
            <a:spLocks noChangeShapeType="1"/>
          </p:cNvSpPr>
          <p:nvPr/>
        </p:nvSpPr>
        <p:spPr bwMode="auto">
          <a:xfrm>
            <a:off x="7127112" y="3230910"/>
            <a:ext cx="908050" cy="2730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67" name="Line 15"/>
          <p:cNvSpPr>
            <a:spLocks noChangeShapeType="1"/>
          </p:cNvSpPr>
          <p:nvPr/>
        </p:nvSpPr>
        <p:spPr bwMode="auto">
          <a:xfrm flipV="1">
            <a:off x="8200263" y="3437286"/>
            <a:ext cx="823781" cy="1365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68" name="Line 16"/>
          <p:cNvSpPr>
            <a:spLocks noChangeShapeType="1"/>
          </p:cNvSpPr>
          <p:nvPr/>
        </p:nvSpPr>
        <p:spPr bwMode="auto">
          <a:xfrm>
            <a:off x="8613013" y="2749897"/>
            <a:ext cx="411031" cy="6873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69" name="Line 17"/>
          <p:cNvSpPr>
            <a:spLocks noChangeShapeType="1"/>
          </p:cNvSpPr>
          <p:nvPr/>
        </p:nvSpPr>
        <p:spPr bwMode="auto">
          <a:xfrm flipH="1">
            <a:off x="8528743" y="3503961"/>
            <a:ext cx="495300" cy="75723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0" name="Line 18"/>
          <p:cNvSpPr>
            <a:spLocks noChangeShapeType="1"/>
          </p:cNvSpPr>
          <p:nvPr/>
        </p:nvSpPr>
        <p:spPr bwMode="auto">
          <a:xfrm flipV="1">
            <a:off x="5888863" y="3230910"/>
            <a:ext cx="1071431" cy="1381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1" name="Line 19"/>
          <p:cNvSpPr>
            <a:spLocks noChangeShapeType="1"/>
          </p:cNvSpPr>
          <p:nvPr/>
        </p:nvSpPr>
        <p:spPr bwMode="auto">
          <a:xfrm>
            <a:off x="5560383" y="2681635"/>
            <a:ext cx="163380" cy="6175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2" name="Line 20"/>
          <p:cNvSpPr>
            <a:spLocks noChangeShapeType="1"/>
          </p:cNvSpPr>
          <p:nvPr/>
        </p:nvSpPr>
        <p:spPr bwMode="auto">
          <a:xfrm flipH="1">
            <a:off x="5477833" y="3437285"/>
            <a:ext cx="245930" cy="4810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3" name="Line 21"/>
          <p:cNvSpPr>
            <a:spLocks noChangeShapeType="1"/>
          </p:cNvSpPr>
          <p:nvPr/>
        </p:nvSpPr>
        <p:spPr bwMode="auto">
          <a:xfrm>
            <a:off x="3744283" y="3094386"/>
            <a:ext cx="1733550" cy="2746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4" name="Line 22"/>
          <p:cNvSpPr>
            <a:spLocks noChangeShapeType="1"/>
          </p:cNvSpPr>
          <p:nvPr/>
        </p:nvSpPr>
        <p:spPr bwMode="auto">
          <a:xfrm flipV="1">
            <a:off x="3826833" y="2749897"/>
            <a:ext cx="1568450" cy="344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5" name="Line 23"/>
          <p:cNvSpPr>
            <a:spLocks noChangeShapeType="1"/>
          </p:cNvSpPr>
          <p:nvPr/>
        </p:nvSpPr>
        <p:spPr bwMode="auto">
          <a:xfrm flipH="1">
            <a:off x="1186952" y="2749897"/>
            <a:ext cx="1236531" cy="34448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6" name="Line 24"/>
          <p:cNvSpPr>
            <a:spLocks noChangeShapeType="1"/>
          </p:cNvSpPr>
          <p:nvPr/>
        </p:nvSpPr>
        <p:spPr bwMode="auto">
          <a:xfrm>
            <a:off x="2423483" y="2816572"/>
            <a:ext cx="497019" cy="75723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7" name="Line 25"/>
          <p:cNvSpPr>
            <a:spLocks noChangeShapeType="1"/>
          </p:cNvSpPr>
          <p:nvPr/>
        </p:nvSpPr>
        <p:spPr bwMode="auto">
          <a:xfrm flipV="1">
            <a:off x="3001333" y="3161060"/>
            <a:ext cx="742950" cy="41275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8" name="Line 26"/>
          <p:cNvSpPr>
            <a:spLocks noChangeShapeType="1"/>
          </p:cNvSpPr>
          <p:nvPr/>
        </p:nvSpPr>
        <p:spPr bwMode="auto">
          <a:xfrm flipH="1">
            <a:off x="1763083" y="3643660"/>
            <a:ext cx="1074869" cy="13811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779" name="Line 27"/>
          <p:cNvSpPr>
            <a:spLocks noChangeShapeType="1"/>
          </p:cNvSpPr>
          <p:nvPr/>
        </p:nvSpPr>
        <p:spPr bwMode="auto">
          <a:xfrm>
            <a:off x="1763083" y="3848447"/>
            <a:ext cx="414469" cy="41275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6780" name="Group 28"/>
          <p:cNvGrpSpPr/>
          <p:nvPr/>
        </p:nvGrpSpPr>
        <p:grpSpPr bwMode="auto">
          <a:xfrm>
            <a:off x="2588583" y="3369023"/>
            <a:ext cx="742950" cy="479425"/>
            <a:chOff x="2949" y="196"/>
            <a:chExt cx="941" cy="598"/>
          </a:xfrm>
        </p:grpSpPr>
        <p:sp>
          <p:nvSpPr>
            <p:cNvPr id="586781" name="Oval 2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2"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3"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4"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5" name="Oval 3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6"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7" name="Oval 3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8"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89" name="Freeform 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90" name="Freeform 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791" name="Freeform 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586792"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3"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4"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5"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6"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7"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8"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6799" name="Group 47"/>
          <p:cNvGrpSpPr/>
          <p:nvPr/>
        </p:nvGrpSpPr>
        <p:grpSpPr bwMode="auto">
          <a:xfrm>
            <a:off x="1845633" y="4056411"/>
            <a:ext cx="742950" cy="479425"/>
            <a:chOff x="2949" y="196"/>
            <a:chExt cx="941" cy="598"/>
          </a:xfrm>
        </p:grpSpPr>
        <p:sp>
          <p:nvSpPr>
            <p:cNvPr id="586800" name="Oval 48"/>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1"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2"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3"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4" name="Oval 52"/>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5"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6" name="Oval 54"/>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7"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8" name="Freeform 5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09" name="Freeform 5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0" name="Freeform 5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6811" name="Group 59"/>
          <p:cNvGrpSpPr/>
          <p:nvPr/>
        </p:nvGrpSpPr>
        <p:grpSpPr bwMode="auto">
          <a:xfrm>
            <a:off x="856752" y="2886422"/>
            <a:ext cx="742950" cy="482600"/>
            <a:chOff x="2949" y="196"/>
            <a:chExt cx="941" cy="598"/>
          </a:xfrm>
        </p:grpSpPr>
        <p:sp>
          <p:nvSpPr>
            <p:cNvPr id="586812" name="Oval 6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3"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4"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5"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6" name="Oval 6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7"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8" name="Oval 6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19"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0" name="Freeform 6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1" name="Freeform 6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2" name="Freeform 7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6823" name="Group 71"/>
          <p:cNvGrpSpPr/>
          <p:nvPr/>
        </p:nvGrpSpPr>
        <p:grpSpPr bwMode="auto">
          <a:xfrm>
            <a:off x="8200263" y="2475260"/>
            <a:ext cx="741231" cy="481012"/>
            <a:chOff x="2949" y="196"/>
            <a:chExt cx="941" cy="598"/>
          </a:xfrm>
        </p:grpSpPr>
        <p:sp>
          <p:nvSpPr>
            <p:cNvPr id="586824" name="Oval 72"/>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5"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6"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7"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8" name="Oval 76"/>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29"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0" name="Oval 78"/>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1"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2" name="Freeform 8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3" name="Freeform 8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4" name="Freeform 8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6835" name="Group 83"/>
          <p:cNvGrpSpPr/>
          <p:nvPr/>
        </p:nvGrpSpPr>
        <p:grpSpPr bwMode="auto">
          <a:xfrm>
            <a:off x="8117712" y="4056411"/>
            <a:ext cx="742950" cy="479425"/>
            <a:chOff x="2949" y="196"/>
            <a:chExt cx="941" cy="598"/>
          </a:xfrm>
        </p:grpSpPr>
        <p:sp>
          <p:nvSpPr>
            <p:cNvPr id="586836" name="Oval 84"/>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7"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8"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39"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0" name="Oval 88"/>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1"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2" name="Oval 90"/>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3"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4"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5"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6"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6847" name="Group 95"/>
          <p:cNvGrpSpPr/>
          <p:nvPr/>
        </p:nvGrpSpPr>
        <p:grpSpPr bwMode="auto">
          <a:xfrm>
            <a:off x="7703243" y="3299172"/>
            <a:ext cx="742950" cy="482600"/>
            <a:chOff x="2949" y="196"/>
            <a:chExt cx="941" cy="598"/>
          </a:xfrm>
        </p:grpSpPr>
        <p:sp>
          <p:nvSpPr>
            <p:cNvPr id="586848" name="Oval 9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49"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0"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1"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2" name="Oval 10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3"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4" name="Oval 10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5"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6" name="Freeform 10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7" name="Freeform 10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58" name="Freeform 10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6859"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9</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0"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rPr>
              <a:t>7</a:t>
            </a:r>
            <a:endPar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1"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rPr>
              <a:t>6</a:t>
            </a:r>
            <a:endPar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2"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3"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4"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baseline="-25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5"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6"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7"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7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8"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7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6</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69"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0"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1"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9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2"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7</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3"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4"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0.0.0.2</a:t>
            </a:r>
            <a:endPar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5" name="Line 123"/>
          <p:cNvSpPr>
            <a:spLocks noChangeShapeType="1"/>
          </p:cNvSpPr>
          <p:nvPr/>
        </p:nvSpPr>
        <p:spPr bwMode="auto">
          <a:xfrm>
            <a:off x="5395283" y="3918297"/>
            <a:ext cx="988880" cy="5207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6876" name="Line 124"/>
          <p:cNvSpPr>
            <a:spLocks noChangeShapeType="1"/>
          </p:cNvSpPr>
          <p:nvPr/>
        </p:nvSpPr>
        <p:spPr bwMode="auto">
          <a:xfrm flipV="1">
            <a:off x="5560383" y="4524722"/>
            <a:ext cx="906330" cy="260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6877" name="Group 125"/>
          <p:cNvGrpSpPr/>
          <p:nvPr/>
        </p:nvGrpSpPr>
        <p:grpSpPr bwMode="auto">
          <a:xfrm>
            <a:off x="6138233" y="4177060"/>
            <a:ext cx="741230" cy="608012"/>
            <a:chOff x="2949" y="196"/>
            <a:chExt cx="941" cy="598"/>
          </a:xfrm>
        </p:grpSpPr>
        <p:sp>
          <p:nvSpPr>
            <p:cNvPr id="586878" name="Oval 12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79"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0"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1"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2" name="Oval 13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3"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4" name="Oval 13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5"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6" name="Freeform 13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7" name="Freeform 13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88" name="Freeform 13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6889"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0" name="Line 138"/>
          <p:cNvSpPr>
            <a:spLocks noChangeShapeType="1"/>
          </p:cNvSpPr>
          <p:nvPr/>
        </p:nvSpPr>
        <p:spPr bwMode="auto">
          <a:xfrm>
            <a:off x="4402963" y="4608860"/>
            <a:ext cx="992320" cy="1762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6891" name="Group 139"/>
          <p:cNvGrpSpPr/>
          <p:nvPr/>
        </p:nvGrpSpPr>
        <p:grpSpPr bwMode="auto">
          <a:xfrm>
            <a:off x="4074483" y="4262785"/>
            <a:ext cx="742950" cy="608012"/>
            <a:chOff x="2949" y="196"/>
            <a:chExt cx="941" cy="598"/>
          </a:xfrm>
        </p:grpSpPr>
        <p:sp>
          <p:nvSpPr>
            <p:cNvPr id="586892" name="Oval 14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3"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4"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5"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6" name="Oval 14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7"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8" name="Oval 14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899"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900"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901"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6902"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6903"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6904" name="Picture 1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6905"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6906" name="Picture 1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
        <p:nvSpPr>
          <p:cNvPr id="4" name="文本框 3"/>
          <p:cNvSpPr txBox="1"/>
          <p:nvPr/>
        </p:nvSpPr>
        <p:spPr>
          <a:xfrm flipH="1">
            <a:off x="3068916" y="5733256"/>
            <a:ext cx="5792804" cy="430887"/>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R</a:t>
            </a:r>
            <a:r>
              <a:rPr lang="en-US" altLang="zh-CN" sz="2200" baseline="-25000" dirty="0">
                <a:latin typeface="Times New Roman" panose="02020603050405020304" pitchFamily="18" charset="0"/>
                <a:cs typeface="Times New Roman" panose="02020603050405020304" pitchFamily="18" charset="0"/>
              </a:rPr>
              <a:t>6</a:t>
            </a:r>
            <a:r>
              <a:rPr lang="zh-CN" altLang="en-US" sz="2200" dirty="0">
                <a:latin typeface="Times New Roman" panose="02020603050405020304" pitchFamily="18" charset="0"/>
                <a:cs typeface="Times New Roman" panose="02020603050405020304" pitchFamily="18" charset="0"/>
              </a:rPr>
              <a:t>是自治系统边界路由器。</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1" name="Rectangle 5"/>
          <p:cNvSpPr>
            <a:spLocks noGrp="1" noChangeArrowheads="1"/>
          </p:cNvSpPr>
          <p:nvPr>
            <p:ph type="title"/>
          </p:nvPr>
        </p:nvSpPr>
        <p:spPr>
          <a:xfrm>
            <a:off x="391911" y="-171400"/>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latin typeface="Times New Roman" panose="02020603050405020304" pitchFamily="18" charset="0"/>
                <a:cs typeface="Times New Roman" panose="02020603050405020304" pitchFamily="18" charset="0"/>
              </a:rPr>
              <a:t>区域边界路由器 </a:t>
            </a:r>
            <a:endParaRPr lang="zh-CN" altLang="en-US" dirty="0">
              <a:latin typeface="Times New Roman" panose="02020603050405020304" pitchFamily="18" charset="0"/>
              <a:cs typeface="Times New Roman" panose="02020603050405020304" pitchFamily="18" charset="0"/>
            </a:endParaRPr>
          </a:p>
        </p:txBody>
      </p:sp>
      <p:grpSp>
        <p:nvGrpSpPr>
          <p:cNvPr id="587778" name="Group 2"/>
          <p:cNvGrpSpPr/>
          <p:nvPr/>
        </p:nvGrpSpPr>
        <p:grpSpPr bwMode="auto">
          <a:xfrm>
            <a:off x="249667" y="1819622"/>
            <a:ext cx="9599877" cy="3760788"/>
            <a:chOff x="79" y="1560"/>
            <a:chExt cx="5582" cy="2369"/>
          </a:xfrm>
        </p:grpSpPr>
        <p:sp>
          <p:nvSpPr>
            <p:cNvPr id="587779"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0"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自治系统 </a:t>
              </a:r>
              <a:r>
                <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AS</a:t>
              </a:r>
              <a:endParaRPr kumimoji="1"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7782"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3"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4"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5"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0.0.0.1</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6"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0.0.0.3</a:t>
            </a:r>
            <a:endPar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7"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主干区域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0.0.0.0</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788" name="Line 12"/>
          <p:cNvSpPr>
            <a:spLocks noChangeShapeType="1"/>
          </p:cNvSpPr>
          <p:nvPr/>
        </p:nvSpPr>
        <p:spPr bwMode="auto">
          <a:xfrm flipV="1">
            <a:off x="5477833" y="1719611"/>
            <a:ext cx="1153980" cy="962025"/>
          </a:xfrm>
          <a:prstGeom prst="line">
            <a:avLst/>
          </a:prstGeom>
          <a:noFill/>
          <a:ln w="381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89"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rPr>
              <a:t>至其他自治系统</a:t>
            </a:r>
            <a:endParaRPr kumimoji="1" lang="zh-CN" altLang="en-US" sz="2400" b="1">
              <a:solidFill>
                <a:srgbClr val="0000CC"/>
              </a:solidFill>
              <a:latin typeface="Times New Roman" panose="02020603050405020304" pitchFamily="18" charset="0"/>
              <a:ea typeface="黑体" panose="02010609060101010101" pitchFamily="2" charset="-122"/>
            </a:endParaRPr>
          </a:p>
        </p:txBody>
      </p:sp>
      <p:sp>
        <p:nvSpPr>
          <p:cNvPr id="587790" name="Line 14"/>
          <p:cNvSpPr>
            <a:spLocks noChangeShapeType="1"/>
          </p:cNvSpPr>
          <p:nvPr/>
        </p:nvSpPr>
        <p:spPr bwMode="auto">
          <a:xfrm>
            <a:off x="7127112" y="3230910"/>
            <a:ext cx="908050" cy="2730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1" name="Line 15"/>
          <p:cNvSpPr>
            <a:spLocks noChangeShapeType="1"/>
          </p:cNvSpPr>
          <p:nvPr/>
        </p:nvSpPr>
        <p:spPr bwMode="auto">
          <a:xfrm flipV="1">
            <a:off x="8200263" y="3437286"/>
            <a:ext cx="823781" cy="1365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2" name="Line 16"/>
          <p:cNvSpPr>
            <a:spLocks noChangeShapeType="1"/>
          </p:cNvSpPr>
          <p:nvPr/>
        </p:nvSpPr>
        <p:spPr bwMode="auto">
          <a:xfrm>
            <a:off x="8613013" y="2749897"/>
            <a:ext cx="411031" cy="6873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3" name="Line 17"/>
          <p:cNvSpPr>
            <a:spLocks noChangeShapeType="1"/>
          </p:cNvSpPr>
          <p:nvPr/>
        </p:nvSpPr>
        <p:spPr bwMode="auto">
          <a:xfrm flipH="1">
            <a:off x="8528743" y="3503961"/>
            <a:ext cx="495300" cy="75723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4" name="Line 18"/>
          <p:cNvSpPr>
            <a:spLocks noChangeShapeType="1"/>
          </p:cNvSpPr>
          <p:nvPr/>
        </p:nvSpPr>
        <p:spPr bwMode="auto">
          <a:xfrm flipV="1">
            <a:off x="5888863" y="3230910"/>
            <a:ext cx="1071431" cy="1381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5" name="Line 19"/>
          <p:cNvSpPr>
            <a:spLocks noChangeShapeType="1"/>
          </p:cNvSpPr>
          <p:nvPr/>
        </p:nvSpPr>
        <p:spPr bwMode="auto">
          <a:xfrm>
            <a:off x="5560383" y="2681635"/>
            <a:ext cx="163380" cy="6175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6" name="Line 20"/>
          <p:cNvSpPr>
            <a:spLocks noChangeShapeType="1"/>
          </p:cNvSpPr>
          <p:nvPr/>
        </p:nvSpPr>
        <p:spPr bwMode="auto">
          <a:xfrm flipH="1">
            <a:off x="5477833" y="3437285"/>
            <a:ext cx="245930" cy="4810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7" name="Line 21"/>
          <p:cNvSpPr>
            <a:spLocks noChangeShapeType="1"/>
          </p:cNvSpPr>
          <p:nvPr/>
        </p:nvSpPr>
        <p:spPr bwMode="auto">
          <a:xfrm>
            <a:off x="3744283" y="3094386"/>
            <a:ext cx="1733550" cy="2746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8" name="Line 22"/>
          <p:cNvSpPr>
            <a:spLocks noChangeShapeType="1"/>
          </p:cNvSpPr>
          <p:nvPr/>
        </p:nvSpPr>
        <p:spPr bwMode="auto">
          <a:xfrm flipV="1">
            <a:off x="3826833" y="2749897"/>
            <a:ext cx="1568450" cy="344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799" name="Line 23"/>
          <p:cNvSpPr>
            <a:spLocks noChangeShapeType="1"/>
          </p:cNvSpPr>
          <p:nvPr/>
        </p:nvSpPr>
        <p:spPr bwMode="auto">
          <a:xfrm flipH="1">
            <a:off x="1186952" y="2749897"/>
            <a:ext cx="1236531" cy="34448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800" name="Line 24"/>
          <p:cNvSpPr>
            <a:spLocks noChangeShapeType="1"/>
          </p:cNvSpPr>
          <p:nvPr/>
        </p:nvSpPr>
        <p:spPr bwMode="auto">
          <a:xfrm>
            <a:off x="2423483" y="2816572"/>
            <a:ext cx="497019" cy="75723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801" name="Line 25"/>
          <p:cNvSpPr>
            <a:spLocks noChangeShapeType="1"/>
          </p:cNvSpPr>
          <p:nvPr/>
        </p:nvSpPr>
        <p:spPr bwMode="auto">
          <a:xfrm flipV="1">
            <a:off x="3001333" y="3161060"/>
            <a:ext cx="742950" cy="41275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802" name="Line 26"/>
          <p:cNvSpPr>
            <a:spLocks noChangeShapeType="1"/>
          </p:cNvSpPr>
          <p:nvPr/>
        </p:nvSpPr>
        <p:spPr bwMode="auto">
          <a:xfrm flipH="1">
            <a:off x="1763083" y="3643660"/>
            <a:ext cx="1074869" cy="13811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803" name="Line 27"/>
          <p:cNvSpPr>
            <a:spLocks noChangeShapeType="1"/>
          </p:cNvSpPr>
          <p:nvPr/>
        </p:nvSpPr>
        <p:spPr bwMode="auto">
          <a:xfrm>
            <a:off x="1763083" y="3848447"/>
            <a:ext cx="414469" cy="41275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7804" name="Group 28"/>
          <p:cNvGrpSpPr/>
          <p:nvPr/>
        </p:nvGrpSpPr>
        <p:grpSpPr bwMode="auto">
          <a:xfrm>
            <a:off x="2588583" y="3369023"/>
            <a:ext cx="742950" cy="479425"/>
            <a:chOff x="2949" y="196"/>
            <a:chExt cx="941" cy="598"/>
          </a:xfrm>
        </p:grpSpPr>
        <p:sp>
          <p:nvSpPr>
            <p:cNvPr id="587805" name="Oval 2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06"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07"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08"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09" name="Oval 3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10"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11" name="Oval 3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12"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13" name="Freeform 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14" name="Freeform 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15" name="Freeform 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58781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2"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7823" name="Group 47"/>
          <p:cNvGrpSpPr/>
          <p:nvPr/>
        </p:nvGrpSpPr>
        <p:grpSpPr bwMode="auto">
          <a:xfrm>
            <a:off x="1845633" y="4056411"/>
            <a:ext cx="742950" cy="479425"/>
            <a:chOff x="2949" y="196"/>
            <a:chExt cx="941" cy="598"/>
          </a:xfrm>
        </p:grpSpPr>
        <p:sp>
          <p:nvSpPr>
            <p:cNvPr id="587824" name="Oval 48"/>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25"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26"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27"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28" name="Oval 52"/>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29"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0" name="Oval 54"/>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1"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2" name="Freeform 5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3" name="Freeform 5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4" name="Freeform 5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7835" name="Group 59"/>
          <p:cNvGrpSpPr/>
          <p:nvPr/>
        </p:nvGrpSpPr>
        <p:grpSpPr bwMode="auto">
          <a:xfrm>
            <a:off x="856752" y="2886422"/>
            <a:ext cx="742950" cy="482600"/>
            <a:chOff x="2949" y="196"/>
            <a:chExt cx="941" cy="598"/>
          </a:xfrm>
        </p:grpSpPr>
        <p:sp>
          <p:nvSpPr>
            <p:cNvPr id="587836" name="Oval 6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7"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8"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39"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0" name="Oval 6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1"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2" name="Oval 6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3"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4" name="Freeform 6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5" name="Freeform 6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6" name="Freeform 7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7847" name="Group 71"/>
          <p:cNvGrpSpPr/>
          <p:nvPr/>
        </p:nvGrpSpPr>
        <p:grpSpPr bwMode="auto">
          <a:xfrm>
            <a:off x="8200263" y="2475260"/>
            <a:ext cx="741231" cy="481012"/>
            <a:chOff x="2949" y="196"/>
            <a:chExt cx="941" cy="598"/>
          </a:xfrm>
        </p:grpSpPr>
        <p:sp>
          <p:nvSpPr>
            <p:cNvPr id="587848" name="Oval 72"/>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49"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0"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1"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2" name="Oval 76"/>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3"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4" name="Oval 78"/>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5"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6" name="Freeform 8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7" name="Freeform 8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58" name="Freeform 8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7859" name="Group 83"/>
          <p:cNvGrpSpPr/>
          <p:nvPr/>
        </p:nvGrpSpPr>
        <p:grpSpPr bwMode="auto">
          <a:xfrm>
            <a:off x="8117712" y="4056411"/>
            <a:ext cx="742950" cy="479425"/>
            <a:chOff x="2949" y="196"/>
            <a:chExt cx="941" cy="598"/>
          </a:xfrm>
        </p:grpSpPr>
        <p:sp>
          <p:nvSpPr>
            <p:cNvPr id="587860" name="Oval 84"/>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1"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2"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3"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4" name="Oval 88"/>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5"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6" name="Oval 90"/>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7"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8"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69"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0"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7871" name="Group 95"/>
          <p:cNvGrpSpPr/>
          <p:nvPr/>
        </p:nvGrpSpPr>
        <p:grpSpPr bwMode="auto">
          <a:xfrm>
            <a:off x="7703243" y="3299172"/>
            <a:ext cx="742950" cy="482600"/>
            <a:chOff x="2949" y="196"/>
            <a:chExt cx="941" cy="598"/>
          </a:xfrm>
        </p:grpSpPr>
        <p:sp>
          <p:nvSpPr>
            <p:cNvPr id="587872" name="Oval 9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3"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4"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5"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6" name="Oval 10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7"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8" name="Oval 10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79"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0" name="Freeform 10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1" name="Freeform 10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2" name="Freeform 10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7883"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9</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4"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rPr>
              <a:t>7</a:t>
            </a:r>
            <a:endPar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5"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6</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6"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7"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baseline="-2500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8"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baseline="-25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89"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0"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1"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7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2"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7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6</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3"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4"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5"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9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6"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7</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7"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8"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0.0.0.2</a:t>
            </a:r>
            <a:endPar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899" name="Line 123"/>
          <p:cNvSpPr>
            <a:spLocks noChangeShapeType="1"/>
          </p:cNvSpPr>
          <p:nvPr/>
        </p:nvSpPr>
        <p:spPr bwMode="auto">
          <a:xfrm>
            <a:off x="5395283" y="3918297"/>
            <a:ext cx="988880" cy="5207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7900" name="Line 124"/>
          <p:cNvSpPr>
            <a:spLocks noChangeShapeType="1"/>
          </p:cNvSpPr>
          <p:nvPr/>
        </p:nvSpPr>
        <p:spPr bwMode="auto">
          <a:xfrm flipV="1">
            <a:off x="5560383" y="4524722"/>
            <a:ext cx="906330" cy="260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7901" name="Group 125"/>
          <p:cNvGrpSpPr/>
          <p:nvPr/>
        </p:nvGrpSpPr>
        <p:grpSpPr bwMode="auto">
          <a:xfrm>
            <a:off x="6138233" y="4177060"/>
            <a:ext cx="741230" cy="608012"/>
            <a:chOff x="2949" y="196"/>
            <a:chExt cx="941" cy="598"/>
          </a:xfrm>
        </p:grpSpPr>
        <p:sp>
          <p:nvSpPr>
            <p:cNvPr id="587902" name="Oval 12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3"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4"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5"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6" name="Oval 13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7"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8" name="Oval 13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09"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0" name="Freeform 13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1" name="Freeform 13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2" name="Freeform 13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7913"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4" name="Line 138"/>
          <p:cNvSpPr>
            <a:spLocks noChangeShapeType="1"/>
          </p:cNvSpPr>
          <p:nvPr/>
        </p:nvSpPr>
        <p:spPr bwMode="auto">
          <a:xfrm>
            <a:off x="4402963" y="4608860"/>
            <a:ext cx="992320" cy="1762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7915" name="Group 139"/>
          <p:cNvGrpSpPr/>
          <p:nvPr/>
        </p:nvGrpSpPr>
        <p:grpSpPr bwMode="auto">
          <a:xfrm>
            <a:off x="4074483" y="4262785"/>
            <a:ext cx="742950" cy="608012"/>
            <a:chOff x="2949" y="196"/>
            <a:chExt cx="941" cy="598"/>
          </a:xfrm>
        </p:grpSpPr>
        <p:sp>
          <p:nvSpPr>
            <p:cNvPr id="587916" name="Oval 14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7"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8"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19"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0" name="Oval 14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1"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2" name="Oval 14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3"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4"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5"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7926"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7927"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7928" name="Picture 1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7929"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7930" name="Picture 1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en-US" altLang="zh-CN" sz="3600" dirty="0">
                <a:latin typeface="Times New Roman" panose="02020603050405020304" pitchFamily="18" charset="0"/>
                <a:cs typeface="Times New Roman" panose="02020603050405020304" pitchFamily="18" charset="0"/>
              </a:rPr>
              <a:t>OSPF </a:t>
            </a:r>
            <a:r>
              <a:rPr lang="zh-CN" altLang="en-US" sz="3600" dirty="0">
                <a:latin typeface="Times New Roman" panose="02020603050405020304" pitchFamily="18" charset="0"/>
                <a:cs typeface="Times New Roman" panose="02020603050405020304" pitchFamily="18" charset="0"/>
              </a:rPr>
              <a:t>直接用 </a:t>
            </a:r>
            <a:r>
              <a:rPr lang="en-US" altLang="zh-CN" sz="3600" dirty="0">
                <a:latin typeface="Times New Roman" panose="02020603050405020304" pitchFamily="18" charset="0"/>
                <a:cs typeface="Times New Roman" panose="02020603050405020304" pitchFamily="18" charset="0"/>
              </a:rPr>
              <a:t>IP </a:t>
            </a:r>
            <a:r>
              <a:rPr lang="zh-CN" altLang="en-US" sz="3600" dirty="0">
                <a:latin typeface="Times New Roman" panose="02020603050405020304" pitchFamily="18" charset="0"/>
                <a:cs typeface="Times New Roman" panose="02020603050405020304" pitchFamily="18" charset="0"/>
              </a:rPr>
              <a:t>数据报传送 </a:t>
            </a:r>
            <a:endParaRPr lang="zh-CN" altLang="en-US" sz="3600" dirty="0">
              <a:latin typeface="Times New Roman" panose="02020603050405020304" pitchFamily="18" charset="0"/>
              <a:cs typeface="Times New Roman" panose="02020603050405020304" pitchFamily="18" charset="0"/>
            </a:endParaRPr>
          </a:p>
        </p:txBody>
      </p:sp>
      <p:sp>
        <p:nvSpPr>
          <p:cNvPr id="58880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latin typeface="Times New Roman" panose="02020603050405020304" pitchFamily="18" charset="0"/>
                <a:cs typeface="Times New Roman" panose="02020603050405020304" pitchFamily="18" charset="0"/>
              </a:rPr>
              <a:t>OSPF </a:t>
            </a:r>
            <a:r>
              <a:rPr lang="zh-CN" altLang="en-US" dirty="0">
                <a:solidFill>
                  <a:srgbClr val="FF0000"/>
                </a:solidFill>
                <a:latin typeface="Times New Roman" panose="02020603050405020304" pitchFamily="18" charset="0"/>
                <a:cs typeface="Times New Roman" panose="02020603050405020304" pitchFamily="18" charset="0"/>
              </a:rPr>
              <a:t>不用 </a:t>
            </a:r>
            <a:r>
              <a:rPr lang="en-US" altLang="zh-CN" dirty="0">
                <a:solidFill>
                  <a:srgbClr val="FF0000"/>
                </a:solidFill>
                <a:latin typeface="Times New Roman" panose="02020603050405020304" pitchFamily="18" charset="0"/>
                <a:cs typeface="Times New Roman" panose="02020603050405020304" pitchFamily="18" charset="0"/>
              </a:rPr>
              <a:t>UDP </a:t>
            </a:r>
            <a:r>
              <a:rPr lang="zh-CN" altLang="en-US" dirty="0">
                <a:solidFill>
                  <a:srgbClr val="FF0000"/>
                </a:solidFill>
                <a:latin typeface="Times New Roman" panose="02020603050405020304" pitchFamily="18" charset="0"/>
                <a:cs typeface="Times New Roman" panose="02020603050405020304" pitchFamily="18" charset="0"/>
              </a:rPr>
              <a:t>而是直接用 </a:t>
            </a:r>
            <a:r>
              <a:rPr lang="en-US" altLang="zh-CN" dirty="0">
                <a:solidFill>
                  <a:srgbClr val="FF0000"/>
                </a:solidFill>
                <a:latin typeface="Times New Roman" panose="02020603050405020304" pitchFamily="18" charset="0"/>
                <a:cs typeface="Times New Roman" panose="02020603050405020304" pitchFamily="18" charset="0"/>
              </a:rPr>
              <a:t>IP </a:t>
            </a:r>
            <a:r>
              <a:rPr lang="zh-CN" altLang="en-US" dirty="0">
                <a:solidFill>
                  <a:srgbClr val="FF0000"/>
                </a:solidFill>
                <a:latin typeface="Times New Roman" panose="02020603050405020304" pitchFamily="18" charset="0"/>
                <a:cs typeface="Times New Roman" panose="02020603050405020304" pitchFamily="18" charset="0"/>
              </a:rPr>
              <a:t>数据报传送。</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首部协议字段数值为</a:t>
            </a:r>
            <a:r>
              <a:rPr lang="en-US" altLang="zh-CN" dirty="0">
                <a:solidFill>
                  <a:srgbClr val="FF0000"/>
                </a:solidFill>
                <a:latin typeface="Times New Roman" panose="02020603050405020304" pitchFamily="18" charset="0"/>
                <a:cs typeface="Times New Roman" panose="02020603050405020304" pitchFamily="18" charset="0"/>
              </a:rPr>
              <a:t>89)</a:t>
            </a:r>
            <a:endParaRPr lang="zh-CN" altLang="en-US"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构成的数据报很短。这样做可减少路由信息的通信量。</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数据报很短的另一好处是可以不必将长的数据报分片传送。</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但分片传送的数据报只要丢失一个，就无法组装成原来的数据报，而整个数据报就必须重传。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88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95" name="AutoShape 47"/>
          <p:cNvSpPr>
            <a:spLocks noChangeArrowheads="1"/>
          </p:cNvSpPr>
          <p:nvPr/>
        </p:nvSpPr>
        <p:spPr bwMode="auto">
          <a:xfrm>
            <a:off x="1670590" y="5322751"/>
            <a:ext cx="758429" cy="227013"/>
          </a:xfrm>
          <a:prstGeom prst="leftArrow">
            <a:avLst>
              <a:gd name="adj1" fmla="val 50000"/>
              <a:gd name="adj2" fmla="val 77098"/>
            </a:avLst>
          </a:prstGeom>
          <a:solidFill>
            <a:srgbClr val="C00000"/>
          </a:solidFill>
          <a:ln w="9525">
            <a:solidFill>
              <a:srgbClr val="C00000"/>
            </a:solidFill>
            <a:miter lim="800000"/>
          </a:ln>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0" name="Line 2"/>
          <p:cNvSpPr>
            <a:spLocks noChangeShapeType="1"/>
          </p:cNvSpPr>
          <p:nvPr/>
        </p:nvSpPr>
        <p:spPr bwMode="auto">
          <a:xfrm>
            <a:off x="2348188" y="6043475"/>
            <a:ext cx="6213608"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51" name="Text Box 3"/>
          <p:cNvSpPr txBox="1">
            <a:spLocks noChangeArrowheads="1"/>
          </p:cNvSpPr>
          <p:nvPr/>
        </p:nvSpPr>
        <p:spPr bwMode="auto">
          <a:xfrm>
            <a:off x="4769655" y="5789476"/>
            <a:ext cx="126688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数据报</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2" name="Rectangle 4"/>
          <p:cNvSpPr>
            <a:spLocks noGrp="1" noChangeArrowheads="1"/>
          </p:cNvSpPr>
          <p:nvPr>
            <p:ph type="title" idx="4294967295"/>
          </p:nvPr>
        </p:nvSpPr>
        <p:spPr>
          <a:xfrm>
            <a:off x="839788" y="44450"/>
            <a:ext cx="9066212" cy="792163"/>
          </a:xfrm>
        </p:spPr>
        <p:txBody>
          <a:bodyPr/>
          <a:lstStyle/>
          <a:p>
            <a:pPr algn="ct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分组 </a:t>
            </a:r>
            <a:endParaRPr lang="zh-CN" altLang="en-US" dirty="0">
              <a:latin typeface="Times New Roman" panose="02020603050405020304" pitchFamily="18" charset="0"/>
              <a:cs typeface="Times New Roman" panose="02020603050405020304" pitchFamily="18" charset="0"/>
            </a:endParaRPr>
          </a:p>
        </p:txBody>
      </p:sp>
      <p:sp>
        <p:nvSpPr>
          <p:cNvPr id="590853" name="Freeform 5"/>
          <p:cNvSpPr/>
          <p:nvPr/>
        </p:nvSpPr>
        <p:spPr bwMode="auto">
          <a:xfrm>
            <a:off x="796937" y="3556672"/>
            <a:ext cx="8769218" cy="591032"/>
          </a:xfrm>
          <a:custGeom>
            <a:avLst/>
            <a:gdLst>
              <a:gd name="T0" fmla="*/ 48 w 4608"/>
              <a:gd name="T1" fmla="*/ 0 h 576"/>
              <a:gd name="T2" fmla="*/ 4608 w 4608"/>
              <a:gd name="T3" fmla="*/ 0 h 576"/>
              <a:gd name="T4" fmla="*/ 2208 w 4608"/>
              <a:gd name="T5" fmla="*/ 576 h 576"/>
              <a:gd name="T6" fmla="*/ 1152 w 4608"/>
              <a:gd name="T7" fmla="*/ 576 h 576"/>
              <a:gd name="T8" fmla="*/ 0 w 4608"/>
              <a:gd name="T9" fmla="*/ 0 h 576"/>
            </a:gdLst>
            <a:ahLst/>
            <a:cxnLst>
              <a:cxn ang="0">
                <a:pos x="T0" y="T1"/>
              </a:cxn>
              <a:cxn ang="0">
                <a:pos x="T2" y="T3"/>
              </a:cxn>
              <a:cxn ang="0">
                <a:pos x="T4" y="T5"/>
              </a:cxn>
              <a:cxn ang="0">
                <a:pos x="T6" y="T7"/>
              </a:cxn>
              <a:cxn ang="0">
                <a:pos x="T8" y="T9"/>
              </a:cxn>
            </a:cxnLst>
            <a:rect l="0" t="0" r="r" b="b"/>
            <a:pathLst>
              <a:path w="4608" h="576">
                <a:moveTo>
                  <a:pt x="48" y="0"/>
                </a:moveTo>
                <a:lnTo>
                  <a:pt x="4608" y="0"/>
                </a:lnTo>
                <a:lnTo>
                  <a:pt x="2208" y="576"/>
                </a:lnTo>
                <a:lnTo>
                  <a:pt x="1152" y="576"/>
                </a:lnTo>
                <a:lnTo>
                  <a:pt x="0" y="0"/>
                </a:lnTo>
              </a:path>
            </a:pathLst>
          </a:custGeom>
          <a:gradFill rotWithShape="1">
            <a:gsLst>
              <a:gs pos="0">
                <a:srgbClr val="CCECFF">
                  <a:gamma/>
                  <a:shade val="6078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4" name="Freeform 6"/>
          <p:cNvSpPr/>
          <p:nvPr/>
        </p:nvSpPr>
        <p:spPr bwMode="auto">
          <a:xfrm>
            <a:off x="3036105" y="4750955"/>
            <a:ext cx="6165454" cy="408284"/>
          </a:xfrm>
          <a:custGeom>
            <a:avLst/>
            <a:gdLst>
              <a:gd name="T0" fmla="*/ 0 w 3240"/>
              <a:gd name="T1" fmla="*/ 0 h 369"/>
              <a:gd name="T2" fmla="*/ 564 w 3240"/>
              <a:gd name="T3" fmla="*/ 369 h 369"/>
              <a:gd name="T4" fmla="*/ 2922 w 3240"/>
              <a:gd name="T5" fmla="*/ 363 h 369"/>
              <a:gd name="T6" fmla="*/ 3240 w 3240"/>
              <a:gd name="T7" fmla="*/ 9 h 369"/>
              <a:gd name="T8" fmla="*/ 0 w 3240"/>
              <a:gd name="T9" fmla="*/ 3 h 369"/>
            </a:gdLst>
            <a:ahLst/>
            <a:cxnLst>
              <a:cxn ang="0">
                <a:pos x="T0" y="T1"/>
              </a:cxn>
              <a:cxn ang="0">
                <a:pos x="T2" y="T3"/>
              </a:cxn>
              <a:cxn ang="0">
                <a:pos x="T4" y="T5"/>
              </a:cxn>
              <a:cxn ang="0">
                <a:pos x="T6" y="T7"/>
              </a:cxn>
              <a:cxn ang="0">
                <a:pos x="T8" y="T9"/>
              </a:cxn>
            </a:cxnLst>
            <a:rect l="0" t="0" r="r" b="b"/>
            <a:pathLst>
              <a:path w="3240" h="369">
                <a:moveTo>
                  <a:pt x="0" y="0"/>
                </a:moveTo>
                <a:lnTo>
                  <a:pt x="564" y="369"/>
                </a:lnTo>
                <a:lnTo>
                  <a:pt x="2922" y="363"/>
                </a:lnTo>
                <a:lnTo>
                  <a:pt x="3240" y="9"/>
                </a:lnTo>
                <a:lnTo>
                  <a:pt x="0" y="3"/>
                </a:lnTo>
              </a:path>
            </a:pathLst>
          </a:custGeom>
          <a:gradFill rotWithShape="1">
            <a:gsLst>
              <a:gs pos="0">
                <a:srgbClr val="FFCCFF">
                  <a:gamma/>
                  <a:shade val="72549"/>
                  <a:invGamma/>
                </a:srgbClr>
              </a:gs>
              <a:gs pos="100000">
                <a:srgbClr val="FFCC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5" name="Rectangle 7"/>
          <p:cNvSpPr>
            <a:spLocks noChangeArrowheads="1"/>
          </p:cNvSpPr>
          <p:nvPr/>
        </p:nvSpPr>
        <p:spPr bwMode="auto">
          <a:xfrm>
            <a:off x="2348188" y="5159238"/>
            <a:ext cx="6213608" cy="590550"/>
          </a:xfrm>
          <a:prstGeom prst="rect">
            <a:avLst/>
          </a:prstGeom>
          <a:solidFill>
            <a:schemeClr val="bg1"/>
          </a:solidFill>
          <a:ln w="19050">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6" name="Rectangle 8"/>
          <p:cNvSpPr>
            <a:spLocks noChangeArrowheads="1"/>
          </p:cNvSpPr>
          <p:nvPr/>
        </p:nvSpPr>
        <p:spPr bwMode="auto">
          <a:xfrm>
            <a:off x="4093778" y="5176700"/>
            <a:ext cx="4459419" cy="5794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7" name="Line 9"/>
          <p:cNvSpPr>
            <a:spLocks noChangeShapeType="1"/>
          </p:cNvSpPr>
          <p:nvPr/>
        </p:nvSpPr>
        <p:spPr bwMode="auto">
          <a:xfrm>
            <a:off x="4085178" y="5159238"/>
            <a:ext cx="0" cy="590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58" name="Text Box 10"/>
          <p:cNvSpPr txBox="1">
            <a:spLocks noChangeArrowheads="1"/>
          </p:cNvSpPr>
          <p:nvPr/>
        </p:nvSpPr>
        <p:spPr bwMode="auto">
          <a:xfrm>
            <a:off x="2301754" y="5263184"/>
            <a:ext cx="1734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IP</a:t>
            </a:r>
            <a:r>
              <a:rPr kumimoji="1" lang="zh-CN"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数据报首部</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59" name="Text Box 11"/>
          <p:cNvSpPr txBox="1">
            <a:spLocks noChangeArrowheads="1"/>
          </p:cNvSpPr>
          <p:nvPr/>
        </p:nvSpPr>
        <p:spPr bwMode="auto">
          <a:xfrm>
            <a:off x="5350944" y="5261598"/>
            <a:ext cx="1470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OSPF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分组</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60" name="Rectangle 12"/>
          <p:cNvSpPr>
            <a:spLocks noChangeArrowheads="1"/>
          </p:cNvSpPr>
          <p:nvPr/>
        </p:nvSpPr>
        <p:spPr bwMode="auto">
          <a:xfrm>
            <a:off x="2989671" y="4147703"/>
            <a:ext cx="6211888" cy="59055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61" name="Line 13"/>
          <p:cNvSpPr>
            <a:spLocks noChangeShapeType="1"/>
          </p:cNvSpPr>
          <p:nvPr/>
        </p:nvSpPr>
        <p:spPr bwMode="auto">
          <a:xfrm>
            <a:off x="8561796" y="5749789"/>
            <a:ext cx="0" cy="3698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62" name="Rectangle 14"/>
          <p:cNvSpPr>
            <a:spLocks noChangeArrowheads="1"/>
          </p:cNvSpPr>
          <p:nvPr/>
        </p:nvSpPr>
        <p:spPr bwMode="auto">
          <a:xfrm>
            <a:off x="5010426" y="4176278"/>
            <a:ext cx="4182533" cy="558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63" name="Line 15"/>
          <p:cNvSpPr>
            <a:spLocks noChangeShapeType="1"/>
          </p:cNvSpPr>
          <p:nvPr/>
        </p:nvSpPr>
        <p:spPr bwMode="auto">
          <a:xfrm>
            <a:off x="5000107" y="4147703"/>
            <a:ext cx="0" cy="590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64" name="Text Box 16"/>
          <p:cNvSpPr txBox="1">
            <a:spLocks noChangeArrowheads="1"/>
          </p:cNvSpPr>
          <p:nvPr/>
        </p:nvSpPr>
        <p:spPr bwMode="auto">
          <a:xfrm>
            <a:off x="2917440" y="4233429"/>
            <a:ext cx="1986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OSPF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分组首部</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65" name="Text Box 17"/>
          <p:cNvSpPr txBox="1">
            <a:spLocks noChangeArrowheads="1"/>
          </p:cNvSpPr>
          <p:nvPr/>
        </p:nvSpPr>
        <p:spPr bwMode="auto">
          <a:xfrm>
            <a:off x="5180686" y="4233429"/>
            <a:ext cx="3656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类型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至类型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OSPF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分组</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66" name="Line 18"/>
          <p:cNvSpPr>
            <a:spLocks noChangeShapeType="1"/>
          </p:cNvSpPr>
          <p:nvPr/>
        </p:nvSpPr>
        <p:spPr bwMode="auto">
          <a:xfrm>
            <a:off x="2348188" y="5822813"/>
            <a:ext cx="0" cy="2968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67" name="Line 19"/>
          <p:cNvSpPr>
            <a:spLocks noChangeShapeType="1"/>
          </p:cNvSpPr>
          <p:nvPr/>
        </p:nvSpPr>
        <p:spPr bwMode="auto">
          <a:xfrm>
            <a:off x="2989671" y="3817504"/>
            <a:ext cx="0" cy="295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68" name="Line 20"/>
          <p:cNvSpPr>
            <a:spLocks noChangeShapeType="1"/>
          </p:cNvSpPr>
          <p:nvPr/>
        </p:nvSpPr>
        <p:spPr bwMode="auto">
          <a:xfrm>
            <a:off x="5000107" y="3817504"/>
            <a:ext cx="0" cy="295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69" name="Line 21"/>
          <p:cNvSpPr>
            <a:spLocks noChangeShapeType="1"/>
          </p:cNvSpPr>
          <p:nvPr/>
        </p:nvSpPr>
        <p:spPr bwMode="auto">
          <a:xfrm flipV="1">
            <a:off x="4449774" y="3958791"/>
            <a:ext cx="543454" cy="0"/>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0" name="Text Box 22"/>
          <p:cNvSpPr txBox="1">
            <a:spLocks noChangeArrowheads="1"/>
          </p:cNvSpPr>
          <p:nvPr/>
        </p:nvSpPr>
        <p:spPr bwMode="auto">
          <a:xfrm>
            <a:off x="3445416" y="3719078"/>
            <a:ext cx="1090363" cy="400110"/>
          </a:xfrm>
          <a:prstGeom prst="rect">
            <a:avLst/>
          </a:prstGeom>
          <a:noFill/>
          <a:ln>
            <a:noFill/>
          </a:ln>
          <a:effectLst/>
          <a:extLst>
            <a:ext uri="{909E8E84-426E-40DD-AFC4-6F175D3DCCD1}">
              <a14:hiddenFill xmlns:a14="http://schemas.microsoft.com/office/drawing/2010/main">
                <a:gradFill rotWithShape="0">
                  <a:gsLst>
                    <a:gs pos="0">
                      <a:srgbClr val="EAEAEA">
                        <a:gamma/>
                        <a:tint val="69804"/>
                        <a:invGamma/>
                      </a:srgbClr>
                    </a:gs>
                    <a:gs pos="100000">
                      <a:srgbClr val="EAEAEA"/>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24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字节</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71" name="Rectangle 23"/>
          <p:cNvSpPr>
            <a:spLocks noChangeArrowheads="1"/>
          </p:cNvSpPr>
          <p:nvPr/>
        </p:nvSpPr>
        <p:spPr bwMode="auto">
          <a:xfrm>
            <a:off x="814134" y="1324646"/>
            <a:ext cx="8752020" cy="2232025"/>
          </a:xfrm>
          <a:prstGeom prst="rect">
            <a:avLst/>
          </a:prstGeom>
          <a:solidFill>
            <a:srgbClr val="CCECFF"/>
          </a:solidFill>
          <a:ln w="952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72" name="Line 24"/>
          <p:cNvSpPr>
            <a:spLocks noChangeShapeType="1"/>
          </p:cNvSpPr>
          <p:nvPr/>
        </p:nvSpPr>
        <p:spPr bwMode="auto">
          <a:xfrm>
            <a:off x="805536" y="1708820"/>
            <a:ext cx="876749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3" name="Line 25"/>
          <p:cNvSpPr>
            <a:spLocks noChangeShapeType="1"/>
          </p:cNvSpPr>
          <p:nvPr/>
        </p:nvSpPr>
        <p:spPr bwMode="auto">
          <a:xfrm>
            <a:off x="805536" y="2077120"/>
            <a:ext cx="876749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4" name="Line 26"/>
          <p:cNvSpPr>
            <a:spLocks noChangeShapeType="1"/>
          </p:cNvSpPr>
          <p:nvPr/>
        </p:nvSpPr>
        <p:spPr bwMode="auto">
          <a:xfrm>
            <a:off x="805536" y="2448595"/>
            <a:ext cx="876749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5" name="Line 27"/>
          <p:cNvSpPr>
            <a:spLocks noChangeShapeType="1"/>
          </p:cNvSpPr>
          <p:nvPr/>
        </p:nvSpPr>
        <p:spPr bwMode="auto">
          <a:xfrm>
            <a:off x="805536" y="2816895"/>
            <a:ext cx="876749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6" name="Line 28"/>
          <p:cNvSpPr>
            <a:spLocks noChangeShapeType="1"/>
          </p:cNvSpPr>
          <p:nvPr/>
        </p:nvSpPr>
        <p:spPr bwMode="auto">
          <a:xfrm>
            <a:off x="805536" y="3188370"/>
            <a:ext cx="876749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7" name="Line 29"/>
          <p:cNvSpPr>
            <a:spLocks noChangeShapeType="1"/>
          </p:cNvSpPr>
          <p:nvPr/>
        </p:nvSpPr>
        <p:spPr bwMode="auto">
          <a:xfrm>
            <a:off x="2989671" y="1330996"/>
            <a:ext cx="0" cy="3778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8" name="Line 30"/>
          <p:cNvSpPr>
            <a:spLocks noChangeShapeType="1"/>
          </p:cNvSpPr>
          <p:nvPr/>
        </p:nvSpPr>
        <p:spPr bwMode="auto">
          <a:xfrm>
            <a:off x="5175526" y="1330996"/>
            <a:ext cx="6879" cy="3778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79" name="Rectangle 31"/>
          <p:cNvSpPr>
            <a:spLocks noChangeArrowheads="1"/>
          </p:cNvSpPr>
          <p:nvPr/>
        </p:nvSpPr>
        <p:spPr bwMode="auto">
          <a:xfrm>
            <a:off x="632520" y="924595"/>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0" name="Rectangle 32"/>
          <p:cNvSpPr>
            <a:spLocks noChangeArrowheads="1"/>
          </p:cNvSpPr>
          <p:nvPr/>
        </p:nvSpPr>
        <p:spPr bwMode="auto">
          <a:xfrm>
            <a:off x="2827389" y="924595"/>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1" name="Rectangle 33"/>
          <p:cNvSpPr>
            <a:spLocks noChangeArrowheads="1"/>
          </p:cNvSpPr>
          <p:nvPr/>
        </p:nvSpPr>
        <p:spPr bwMode="auto">
          <a:xfrm>
            <a:off x="4953000" y="924595"/>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16</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2" name="Rectangle 34"/>
          <p:cNvSpPr>
            <a:spLocks noChangeArrowheads="1"/>
          </p:cNvSpPr>
          <p:nvPr/>
        </p:nvSpPr>
        <p:spPr bwMode="auto">
          <a:xfrm>
            <a:off x="9309458" y="924595"/>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3" name="Rectangle 35"/>
          <p:cNvSpPr>
            <a:spLocks noChangeArrowheads="1"/>
          </p:cNvSpPr>
          <p:nvPr/>
        </p:nvSpPr>
        <p:spPr bwMode="auto">
          <a:xfrm>
            <a:off x="1433260" y="1323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版    本</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4" name="Rectangle 36"/>
          <p:cNvSpPr>
            <a:spLocks noChangeArrowheads="1"/>
          </p:cNvSpPr>
          <p:nvPr/>
        </p:nvSpPr>
        <p:spPr bwMode="auto">
          <a:xfrm>
            <a:off x="3538285" y="1726283"/>
            <a:ext cx="31418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路    由    器    标    识    符</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5" name="Rectangle 37"/>
          <p:cNvSpPr>
            <a:spLocks noChangeArrowheads="1"/>
          </p:cNvSpPr>
          <p:nvPr/>
        </p:nvSpPr>
        <p:spPr bwMode="auto">
          <a:xfrm>
            <a:off x="3662110" y="1323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类    型</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6" name="Rectangle 38"/>
          <p:cNvSpPr>
            <a:spLocks noChangeArrowheads="1"/>
          </p:cNvSpPr>
          <p:nvPr/>
        </p:nvSpPr>
        <p:spPr bwMode="auto">
          <a:xfrm>
            <a:off x="6310589" y="1323058"/>
            <a:ext cx="206146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分    组    长    度</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7" name="Rectangle 39"/>
          <p:cNvSpPr>
            <a:spLocks noChangeArrowheads="1"/>
          </p:cNvSpPr>
          <p:nvPr/>
        </p:nvSpPr>
        <p:spPr bwMode="auto">
          <a:xfrm>
            <a:off x="2270799" y="24660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检   验   和</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8" name="Rectangle 40"/>
          <p:cNvSpPr>
            <a:spLocks noChangeArrowheads="1"/>
          </p:cNvSpPr>
          <p:nvPr/>
        </p:nvSpPr>
        <p:spPr bwMode="auto">
          <a:xfrm>
            <a:off x="4417098" y="2818483"/>
            <a:ext cx="15452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鉴            别</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89" name="Rectangle 41"/>
          <p:cNvSpPr>
            <a:spLocks noChangeArrowheads="1"/>
          </p:cNvSpPr>
          <p:nvPr/>
        </p:nvSpPr>
        <p:spPr bwMode="auto">
          <a:xfrm>
            <a:off x="184691" y="908720"/>
            <a:ext cx="439224" cy="397545"/>
          </a:xfrm>
          <a:prstGeom prst="rect">
            <a:avLst/>
          </a:prstGeom>
          <a:solidFill>
            <a:srgbClr val="FFFF99"/>
          </a:solidFill>
          <a:ln>
            <a:noFill/>
          </a:ln>
          <a:effectLst/>
        </p:spPr>
        <p:txBody>
          <a:bodyPr wrap="none" lIns="90488" tIns="44450" rIns="90488" bIns="44450">
            <a:spAutoFit/>
          </a:bodyPr>
          <a:lstStyle/>
          <a:p>
            <a:pPr defTabSz="762000" eaLnBrk="0" hangingPunct="0"/>
            <a:r>
              <a:rPr kumimoji="1" lang="zh-CN" altLang="en-US" sz="2000" b="1" dirty="0">
                <a:solidFill>
                  <a:srgbClr val="FF0000"/>
                </a:solidFill>
                <a:latin typeface="Times New Roman" panose="02020603050405020304" pitchFamily="18" charset="0"/>
                <a:ea typeface="黑体" panose="02010609060101010101" pitchFamily="2" charset="-122"/>
              </a:rPr>
              <a:t>位</a:t>
            </a:r>
            <a:endParaRPr kumimoji="1" lang="zh-CN" altLang="en-US" sz="2000" b="1" dirty="0">
              <a:solidFill>
                <a:srgbClr val="FF0000"/>
              </a:solidFill>
              <a:latin typeface="Times New Roman" panose="02020603050405020304" pitchFamily="18" charset="0"/>
              <a:ea typeface="黑体" panose="02010609060101010101" pitchFamily="2" charset="-122"/>
            </a:endParaRPr>
          </a:p>
        </p:txBody>
      </p:sp>
      <p:sp>
        <p:nvSpPr>
          <p:cNvPr id="590890" name="Rectangle 42"/>
          <p:cNvSpPr>
            <a:spLocks noChangeArrowheads="1"/>
          </p:cNvSpPr>
          <p:nvPr/>
        </p:nvSpPr>
        <p:spPr bwMode="auto">
          <a:xfrm>
            <a:off x="4417098" y="3188371"/>
            <a:ext cx="15452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鉴            别</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91" name="Rectangle 43"/>
          <p:cNvSpPr>
            <a:spLocks noChangeArrowheads="1"/>
          </p:cNvSpPr>
          <p:nvPr/>
        </p:nvSpPr>
        <p:spPr bwMode="auto">
          <a:xfrm>
            <a:off x="3870205" y="2094583"/>
            <a:ext cx="26016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区    域    标    识    符</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92" name="Rectangle 44"/>
          <p:cNvSpPr>
            <a:spLocks noChangeArrowheads="1"/>
          </p:cNvSpPr>
          <p:nvPr/>
        </p:nvSpPr>
        <p:spPr bwMode="auto">
          <a:xfrm>
            <a:off x="6334666" y="2466058"/>
            <a:ext cx="206146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鉴    别    类    型</a:t>
            </a:r>
            <a:endPar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0893" name="Line 45"/>
          <p:cNvSpPr>
            <a:spLocks noChangeShapeType="1"/>
          </p:cNvSpPr>
          <p:nvPr/>
        </p:nvSpPr>
        <p:spPr bwMode="auto">
          <a:xfrm flipH="1">
            <a:off x="5187564" y="2466058"/>
            <a:ext cx="2579" cy="3508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0894" name="Line 46"/>
          <p:cNvSpPr>
            <a:spLocks noChangeShapeType="1"/>
          </p:cNvSpPr>
          <p:nvPr/>
        </p:nvSpPr>
        <p:spPr bwMode="auto">
          <a:xfrm flipH="1" flipV="1">
            <a:off x="2989671" y="3969903"/>
            <a:ext cx="541734" cy="1588"/>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 name="矩形 1"/>
          <p:cNvSpPr/>
          <p:nvPr/>
        </p:nvSpPr>
        <p:spPr>
          <a:xfrm>
            <a:off x="2783294" y="6189586"/>
            <a:ext cx="5409242"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OSPF </a:t>
            </a: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分组用</a:t>
            </a: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 IP </a:t>
            </a: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数据报传送</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的其他特点 </a:t>
            </a:r>
            <a:endParaRPr lang="zh-CN" altLang="en-US" dirty="0">
              <a:latin typeface="Times New Roman" panose="02020603050405020304" pitchFamily="18" charset="0"/>
              <a:cs typeface="Times New Roman" panose="02020603050405020304" pitchFamily="18" charset="0"/>
            </a:endParaRPr>
          </a:p>
        </p:txBody>
      </p:sp>
      <p:sp>
        <p:nvSpPr>
          <p:cNvPr id="589827" name="Rectangle 3"/>
          <p:cNvSpPr>
            <a:spLocks noGrp="1" noChangeArrowheads="1"/>
          </p:cNvSpPr>
          <p:nvPr>
            <p:ph idx="1"/>
          </p:nvPr>
        </p:nvSpPr>
        <p:spPr>
          <a:xfrm>
            <a:off x="1070610" y="1196975"/>
            <a:ext cx="8583295"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600" dirty="0">
                <a:latin typeface="Times New Roman" panose="02020603050405020304" pitchFamily="18" charset="0"/>
                <a:cs typeface="Times New Roman" panose="02020603050405020304" pitchFamily="18" charset="0"/>
              </a:rPr>
              <a:t>OSPF </a:t>
            </a:r>
            <a:r>
              <a:rPr lang="zh-CN" altLang="en-US" sz="2600" dirty="0">
                <a:latin typeface="Times New Roman" panose="02020603050405020304" pitchFamily="18" charset="0"/>
                <a:cs typeface="Times New Roman" panose="02020603050405020304" pitchFamily="18" charset="0"/>
              </a:rPr>
              <a:t>对不同的链路可根据 </a:t>
            </a:r>
            <a:r>
              <a:rPr lang="en-US" altLang="zh-CN" sz="2600" dirty="0">
                <a:latin typeface="Times New Roman" panose="02020603050405020304" pitchFamily="18" charset="0"/>
                <a:cs typeface="Times New Roman" panose="02020603050405020304" pitchFamily="18" charset="0"/>
              </a:rPr>
              <a:t>IP </a:t>
            </a:r>
            <a:r>
              <a:rPr lang="zh-CN" altLang="en-US" sz="2600" dirty="0">
                <a:latin typeface="Times New Roman" panose="02020603050405020304" pitchFamily="18" charset="0"/>
                <a:cs typeface="Times New Roman" panose="02020603050405020304" pitchFamily="18" charset="0"/>
              </a:rPr>
              <a:t>分组的不同服务类型 </a:t>
            </a:r>
            <a:r>
              <a:rPr lang="en-US" altLang="zh-CN" sz="2600" dirty="0">
                <a:latin typeface="Times New Roman" panose="02020603050405020304" pitchFamily="18" charset="0"/>
                <a:cs typeface="Times New Roman" panose="02020603050405020304" pitchFamily="18" charset="0"/>
              </a:rPr>
              <a:t>TOS </a:t>
            </a:r>
            <a:r>
              <a:rPr lang="zh-CN" altLang="en-US" sz="2600" dirty="0">
                <a:latin typeface="Times New Roman" panose="02020603050405020304" pitchFamily="18" charset="0"/>
                <a:cs typeface="Times New Roman" panose="02020603050405020304" pitchFamily="18" charset="0"/>
              </a:rPr>
              <a:t>而设置成不同的代价。因此，</a:t>
            </a:r>
            <a:r>
              <a:rPr lang="en-US" altLang="zh-CN" sz="2600" dirty="0">
                <a:solidFill>
                  <a:srgbClr val="FF0000"/>
                </a:solidFill>
                <a:latin typeface="Times New Roman" panose="02020603050405020304" pitchFamily="18" charset="0"/>
                <a:cs typeface="Times New Roman" panose="02020603050405020304" pitchFamily="18" charset="0"/>
              </a:rPr>
              <a:t>OSPF </a:t>
            </a:r>
            <a:r>
              <a:rPr lang="zh-CN" altLang="en-US" sz="2600" dirty="0">
                <a:solidFill>
                  <a:srgbClr val="FF0000"/>
                </a:solidFill>
                <a:latin typeface="Times New Roman" panose="02020603050405020304" pitchFamily="18" charset="0"/>
                <a:cs typeface="Times New Roman" panose="02020603050405020304" pitchFamily="18" charset="0"/>
              </a:rPr>
              <a:t>对于不同类型的业务可计算出不同的路由。</a:t>
            </a:r>
            <a:endParaRPr lang="zh-CN" altLang="en-US" sz="2600" dirty="0">
              <a:solidFill>
                <a:srgbClr val="FF000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如果到同一个目的网络有多条相同代价的路径，那么可以将通信量分配给这几条路径。这叫做</a:t>
            </a:r>
            <a:r>
              <a:rPr lang="zh-CN" altLang="en-US" sz="2600" dirty="0">
                <a:solidFill>
                  <a:srgbClr val="FF0000"/>
                </a:solidFill>
                <a:latin typeface="Times New Roman" panose="02020603050405020304" pitchFamily="18" charset="0"/>
                <a:cs typeface="Times New Roman" panose="02020603050405020304" pitchFamily="18" charset="0"/>
              </a:rPr>
              <a:t>多路径间的负载平衡。</a:t>
            </a:r>
            <a:endParaRPr lang="zh-CN" altLang="en-US" sz="2600" dirty="0">
              <a:solidFill>
                <a:srgbClr val="FF000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所有在 </a:t>
            </a:r>
            <a:r>
              <a:rPr lang="en-US" altLang="zh-CN" sz="2600" dirty="0">
                <a:latin typeface="Times New Roman" panose="02020603050405020304" pitchFamily="18" charset="0"/>
                <a:cs typeface="Times New Roman" panose="02020603050405020304" pitchFamily="18" charset="0"/>
              </a:rPr>
              <a:t>OSPF </a:t>
            </a:r>
            <a:r>
              <a:rPr lang="zh-CN" altLang="en-US" sz="2600" dirty="0">
                <a:latin typeface="Times New Roman" panose="02020603050405020304" pitchFamily="18" charset="0"/>
                <a:cs typeface="Times New Roman" panose="02020603050405020304" pitchFamily="18" charset="0"/>
              </a:rPr>
              <a:t>路由器之间交换的分组都具有</a:t>
            </a:r>
            <a:r>
              <a:rPr lang="zh-CN" altLang="en-US" sz="2600" dirty="0">
                <a:solidFill>
                  <a:srgbClr val="FF0000"/>
                </a:solidFill>
                <a:latin typeface="Times New Roman" panose="02020603050405020304" pitchFamily="18" charset="0"/>
                <a:cs typeface="Times New Roman" panose="02020603050405020304" pitchFamily="18" charset="0"/>
              </a:rPr>
              <a:t>鉴别</a:t>
            </a:r>
            <a:r>
              <a:rPr lang="zh-CN" altLang="en-US" sz="2600" dirty="0">
                <a:latin typeface="Times New Roman" panose="02020603050405020304" pitchFamily="18" charset="0"/>
                <a:cs typeface="Times New Roman" panose="02020603050405020304" pitchFamily="18" charset="0"/>
              </a:rPr>
              <a:t>的功能。</a:t>
            </a:r>
            <a:endParaRPr lang="zh-CN" altLang="en-US" sz="2600" dirty="0">
              <a:latin typeface="Times New Roman" panose="02020603050405020304" pitchFamily="18" charset="0"/>
              <a:cs typeface="Times New Roman" panose="02020603050405020304" pitchFamily="18" charset="0"/>
            </a:endParaRPr>
          </a:p>
          <a:p>
            <a:r>
              <a:rPr lang="zh-CN" altLang="en-US" sz="2600" dirty="0">
                <a:solidFill>
                  <a:srgbClr val="FF0000"/>
                </a:solidFill>
                <a:latin typeface="Times New Roman" panose="02020603050405020304" pitchFamily="18" charset="0"/>
                <a:cs typeface="Times New Roman" panose="02020603050405020304" pitchFamily="18" charset="0"/>
              </a:rPr>
              <a:t>支持可变长度的子网划分和无分类编址 </a:t>
            </a:r>
            <a:r>
              <a:rPr lang="en-US" altLang="zh-CN" sz="2600" dirty="0">
                <a:solidFill>
                  <a:srgbClr val="FF0000"/>
                </a:solidFill>
                <a:latin typeface="Times New Roman" panose="02020603050405020304" pitchFamily="18" charset="0"/>
                <a:cs typeface="Times New Roman" panose="02020603050405020304" pitchFamily="18" charset="0"/>
              </a:rPr>
              <a:t>CIDR</a:t>
            </a:r>
            <a:r>
              <a:rPr lang="zh-CN" altLang="en-US" sz="2600" dirty="0">
                <a:solidFill>
                  <a:srgbClr val="FF0000"/>
                </a:solidFill>
                <a:latin typeface="Times New Roman" panose="02020603050405020304" pitchFamily="18" charset="0"/>
                <a:cs typeface="Times New Roman" panose="02020603050405020304" pitchFamily="18" charset="0"/>
              </a:rPr>
              <a:t>。</a:t>
            </a:r>
            <a:endParaRPr lang="zh-CN" altLang="en-US" sz="2600" dirty="0">
              <a:solidFill>
                <a:srgbClr val="FF000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每一个链路状态都带上一个 </a:t>
            </a:r>
            <a:r>
              <a:rPr lang="en-US" altLang="zh-CN" sz="2600" dirty="0">
                <a:latin typeface="Times New Roman" panose="02020603050405020304" pitchFamily="18" charset="0"/>
                <a:cs typeface="Times New Roman" panose="02020603050405020304" pitchFamily="18" charset="0"/>
              </a:rPr>
              <a:t>32 </a:t>
            </a:r>
            <a:r>
              <a:rPr lang="zh-CN" altLang="en-US" sz="2600" dirty="0">
                <a:latin typeface="Times New Roman" panose="02020603050405020304" pitchFamily="18" charset="0"/>
                <a:cs typeface="Times New Roman" panose="02020603050405020304" pitchFamily="18" charset="0"/>
              </a:rPr>
              <a:t>位的序号，序号越大状态就越新。</a:t>
            </a:r>
            <a:endParaRPr lang="zh-CN" altLang="en-US" sz="2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OSPF </a:t>
            </a:r>
            <a:r>
              <a:rPr lang="zh-CN" altLang="en-US" dirty="0">
                <a:latin typeface="Times New Roman" panose="02020603050405020304" pitchFamily="18" charset="0"/>
                <a:cs typeface="Times New Roman" panose="02020603050405020304" pitchFamily="18" charset="0"/>
              </a:rPr>
              <a:t>的五种分组类型 </a:t>
            </a:r>
            <a:endParaRPr lang="zh-CN" altLang="en-US" dirty="0">
              <a:latin typeface="Times New Roman" panose="02020603050405020304" pitchFamily="18" charset="0"/>
              <a:cs typeface="Times New Roman" panose="02020603050405020304" pitchFamily="18" charset="0"/>
            </a:endParaRPr>
          </a:p>
        </p:txBody>
      </p:sp>
      <p:sp>
        <p:nvSpPr>
          <p:cNvPr id="591875" name="Rectangle 3"/>
          <p:cNvSpPr>
            <a:spLocks noGrp="1" noChangeArrowheads="1"/>
          </p:cNvSpPr>
          <p:nvPr>
            <p:ph idx="1"/>
          </p:nvPr>
        </p:nvSpPr>
        <p:spPr>
          <a:xfrm>
            <a:off x="1031983" y="1824376"/>
            <a:ext cx="8346723" cy="3332816"/>
          </a:xfrm>
          <a:noFill/>
        </p:spPr>
        <p:txBody>
          <a:bodyPr/>
          <a:lstStyle/>
          <a:p>
            <a:pPr>
              <a:spcBef>
                <a:spcPts val="1200"/>
              </a:spcBef>
            </a:pPr>
            <a:r>
              <a:rPr lang="zh-CN" altLang="en-US" sz="2400" dirty="0">
                <a:solidFill>
                  <a:srgbClr val="0000FF"/>
                </a:solidFill>
                <a:latin typeface="Times New Roman" panose="02020603050405020304" pitchFamily="18" charset="0"/>
                <a:cs typeface="Times New Roman" panose="02020603050405020304" pitchFamily="18" charset="0"/>
              </a:rPr>
              <a:t>类型</a:t>
            </a:r>
            <a:r>
              <a:rPr lang="en-US" altLang="zh-CN" sz="2400" dirty="0">
                <a:solidFill>
                  <a:srgbClr val="0000FF"/>
                </a:solidFill>
                <a:latin typeface="Times New Roman" panose="02020603050405020304" pitchFamily="18" charset="0"/>
                <a:cs typeface="Times New Roman" panose="02020603050405020304" pitchFamily="18" charset="0"/>
              </a:rPr>
              <a:t>1</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问候 </a:t>
            </a:r>
            <a:r>
              <a:rPr lang="en-US" altLang="zh-CN" sz="2400" dirty="0">
                <a:latin typeface="Times New Roman" panose="02020603050405020304" pitchFamily="18" charset="0"/>
                <a:cs typeface="Times New Roman" panose="02020603050405020304" pitchFamily="18" charset="0"/>
              </a:rPr>
              <a:t>(Hello) </a:t>
            </a:r>
            <a:r>
              <a:rPr lang="zh-CN" altLang="en-US" sz="2400" dirty="0">
                <a:latin typeface="Times New Roman" panose="02020603050405020304" pitchFamily="18" charset="0"/>
                <a:cs typeface="Times New Roman" panose="02020603050405020304" pitchFamily="18" charset="0"/>
              </a:rPr>
              <a:t>分组。发现和维持邻居站点的可达性。</a:t>
            </a:r>
            <a:endParaRPr lang="zh-CN" altLang="en-US" sz="2400" dirty="0">
              <a:latin typeface="Times New Roman" panose="02020603050405020304" pitchFamily="18" charset="0"/>
              <a:cs typeface="Times New Roman" panose="02020603050405020304" pitchFamily="18" charset="0"/>
            </a:endParaRPr>
          </a:p>
          <a:p>
            <a:pPr>
              <a:spcBef>
                <a:spcPts val="1200"/>
              </a:spcBef>
            </a:pPr>
            <a:r>
              <a:rPr lang="zh-CN" altLang="en-US" sz="2400" dirty="0">
                <a:solidFill>
                  <a:srgbClr val="0000FF"/>
                </a:solidFill>
                <a:latin typeface="Times New Roman" panose="02020603050405020304" pitchFamily="18" charset="0"/>
                <a:cs typeface="Times New Roman" panose="02020603050405020304" pitchFamily="18" charset="0"/>
              </a:rPr>
              <a:t>类型</a:t>
            </a:r>
            <a:r>
              <a:rPr lang="en-US" altLang="zh-CN" sz="2400" dirty="0">
                <a:solidFill>
                  <a:srgbClr val="0000FF"/>
                </a:solidFill>
                <a:latin typeface="Times New Roman" panose="02020603050405020304" pitchFamily="18" charset="0"/>
                <a:cs typeface="Times New Roman" panose="02020603050405020304" pitchFamily="18" charset="0"/>
              </a:rPr>
              <a:t>2</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数据库描述 </a:t>
            </a:r>
            <a:r>
              <a:rPr lang="en-US" altLang="zh-CN" sz="2400" dirty="0">
                <a:latin typeface="Times New Roman" panose="02020603050405020304" pitchFamily="18" charset="0"/>
                <a:cs typeface="Times New Roman" panose="02020603050405020304" pitchFamily="18" charset="0"/>
              </a:rPr>
              <a:t>(Database Description) </a:t>
            </a:r>
            <a:r>
              <a:rPr lang="zh-CN" altLang="en-US" sz="2400" dirty="0">
                <a:latin typeface="Times New Roman" panose="02020603050405020304" pitchFamily="18" charset="0"/>
                <a:cs typeface="Times New Roman" panose="02020603050405020304" pitchFamily="18" charset="0"/>
              </a:rPr>
              <a:t>分组。向邻居站点给出自己的链路状态数据库中的所有链路状态项目的摘要信息。</a:t>
            </a:r>
            <a:endParaRPr lang="zh-CN" altLang="en-US" sz="2400" dirty="0">
              <a:latin typeface="Times New Roman" panose="02020603050405020304" pitchFamily="18" charset="0"/>
              <a:cs typeface="Times New Roman" panose="02020603050405020304" pitchFamily="18" charset="0"/>
            </a:endParaRPr>
          </a:p>
          <a:p>
            <a:pPr>
              <a:spcBef>
                <a:spcPts val="1200"/>
              </a:spcBef>
            </a:pPr>
            <a:r>
              <a:rPr lang="zh-CN" altLang="en-US" sz="2400" dirty="0">
                <a:solidFill>
                  <a:srgbClr val="0000FF"/>
                </a:solidFill>
                <a:latin typeface="Times New Roman" panose="02020603050405020304" pitchFamily="18" charset="0"/>
                <a:cs typeface="Times New Roman" panose="02020603050405020304" pitchFamily="18" charset="0"/>
              </a:rPr>
              <a:t>类型</a:t>
            </a:r>
            <a:r>
              <a:rPr lang="en-US" altLang="zh-CN" sz="2400" dirty="0">
                <a:solidFill>
                  <a:srgbClr val="0000FF"/>
                </a:solidFill>
                <a:latin typeface="Times New Roman" panose="02020603050405020304" pitchFamily="18" charset="0"/>
                <a:cs typeface="Times New Roman" panose="02020603050405020304" pitchFamily="18" charset="0"/>
              </a:rPr>
              <a:t>3</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链路状态请求 </a:t>
            </a:r>
            <a:r>
              <a:rPr lang="en-US" altLang="zh-CN" sz="2400" dirty="0">
                <a:latin typeface="Times New Roman" panose="02020603050405020304" pitchFamily="18" charset="0"/>
                <a:cs typeface="Times New Roman" panose="02020603050405020304" pitchFamily="18" charset="0"/>
              </a:rPr>
              <a:t>(Link State Request) </a:t>
            </a:r>
            <a:r>
              <a:rPr lang="zh-CN" altLang="en-US" sz="2400" dirty="0">
                <a:latin typeface="Times New Roman" panose="02020603050405020304" pitchFamily="18" charset="0"/>
                <a:cs typeface="Times New Roman" panose="02020603050405020304" pitchFamily="18" charset="0"/>
              </a:rPr>
              <a:t>分组。向对方请求发送某些链路状态项目的详细信息。</a:t>
            </a:r>
            <a:endParaRPr lang="zh-CN" altLang="en-US" sz="2400" dirty="0">
              <a:latin typeface="Times New Roman" panose="02020603050405020304" pitchFamily="18" charset="0"/>
              <a:cs typeface="Times New Roman" panose="02020603050405020304" pitchFamily="18" charset="0"/>
            </a:endParaRPr>
          </a:p>
          <a:p>
            <a:pPr>
              <a:spcBef>
                <a:spcPts val="1200"/>
              </a:spcBef>
            </a:pPr>
            <a:r>
              <a:rPr lang="zh-CN" altLang="en-US" sz="2400" dirty="0">
                <a:solidFill>
                  <a:srgbClr val="0000FF"/>
                </a:solidFill>
                <a:latin typeface="Times New Roman" panose="02020603050405020304" pitchFamily="18" charset="0"/>
                <a:cs typeface="Times New Roman" panose="02020603050405020304" pitchFamily="18" charset="0"/>
              </a:rPr>
              <a:t>类型</a:t>
            </a:r>
            <a:r>
              <a:rPr lang="en-US" altLang="zh-CN" sz="2400" dirty="0">
                <a:solidFill>
                  <a:srgbClr val="0000FF"/>
                </a:solidFill>
                <a:latin typeface="Times New Roman" panose="02020603050405020304" pitchFamily="18" charset="0"/>
                <a:cs typeface="Times New Roman" panose="02020603050405020304" pitchFamily="18" charset="0"/>
              </a:rPr>
              <a:t>4</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链路状态更新 </a:t>
            </a:r>
            <a:r>
              <a:rPr lang="en-US" altLang="zh-CN" sz="2400" dirty="0">
                <a:latin typeface="Times New Roman" panose="02020603050405020304" pitchFamily="18" charset="0"/>
                <a:cs typeface="Times New Roman" panose="02020603050405020304" pitchFamily="18" charset="0"/>
              </a:rPr>
              <a:t>(Link State Update) </a:t>
            </a:r>
            <a:r>
              <a:rPr lang="zh-CN" altLang="en-US" sz="2400" dirty="0">
                <a:latin typeface="Times New Roman" panose="02020603050405020304" pitchFamily="18" charset="0"/>
                <a:cs typeface="Times New Roman" panose="02020603050405020304" pitchFamily="18" charset="0"/>
              </a:rPr>
              <a:t>分组，用</a:t>
            </a:r>
            <a:r>
              <a:rPr lang="zh-CN" altLang="en-US" sz="2400" dirty="0">
                <a:solidFill>
                  <a:srgbClr val="FF0000"/>
                </a:solidFill>
                <a:latin typeface="Times New Roman" panose="02020603050405020304" pitchFamily="18" charset="0"/>
                <a:cs typeface="Times New Roman" panose="02020603050405020304" pitchFamily="18" charset="0"/>
              </a:rPr>
              <a:t>洪泛法</a:t>
            </a:r>
            <a:r>
              <a:rPr lang="zh-CN" altLang="en-US" sz="2400" dirty="0">
                <a:latin typeface="Times New Roman" panose="02020603050405020304" pitchFamily="18" charset="0"/>
                <a:cs typeface="Times New Roman" panose="02020603050405020304" pitchFamily="18" charset="0"/>
              </a:rPr>
              <a:t>对全网更新链路状态。是</a:t>
            </a:r>
            <a:r>
              <a:rPr lang="en-US" altLang="zh-CN" sz="2400" dirty="0">
                <a:latin typeface="Times New Roman" panose="02020603050405020304" pitchFamily="18" charset="0"/>
                <a:cs typeface="Times New Roman" panose="02020603050405020304" pitchFamily="18" charset="0"/>
              </a:rPr>
              <a:t>OSPF</a:t>
            </a:r>
            <a:r>
              <a:rPr lang="zh-CN" altLang="en-US" sz="2400" dirty="0">
                <a:latin typeface="Times New Roman" panose="02020603050405020304" pitchFamily="18" charset="0"/>
                <a:cs typeface="Times New Roman" panose="02020603050405020304" pitchFamily="18" charset="0"/>
              </a:rPr>
              <a:t>协议最复杂、最核心的部分（</a:t>
            </a:r>
            <a:r>
              <a:rPr lang="en-US" altLang="zh-CN" sz="2400" dirty="0">
                <a:latin typeface="Times New Roman" panose="02020603050405020304" pitchFamily="18" charset="0"/>
                <a:cs typeface="Times New Roman" panose="02020603050405020304" pitchFamily="18" charset="0"/>
              </a:rPr>
              <a:t>11</a:t>
            </a:r>
            <a:r>
              <a:rPr lang="zh-CN" altLang="en-US" sz="2400" dirty="0">
                <a:latin typeface="Times New Roman" panose="02020603050405020304" pitchFamily="18" charset="0"/>
                <a:cs typeface="Times New Roman" panose="02020603050405020304" pitchFamily="18" charset="0"/>
              </a:rPr>
              <a:t>类</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spcBef>
                <a:spcPts val="1200"/>
              </a:spcBef>
            </a:pPr>
            <a:r>
              <a:rPr lang="zh-CN" altLang="en-US" sz="2400" dirty="0">
                <a:solidFill>
                  <a:srgbClr val="0000FF"/>
                </a:solidFill>
                <a:latin typeface="Times New Roman" panose="02020603050405020304" pitchFamily="18" charset="0"/>
                <a:cs typeface="Times New Roman" panose="02020603050405020304" pitchFamily="18" charset="0"/>
              </a:rPr>
              <a:t>类型</a:t>
            </a:r>
            <a:r>
              <a:rPr lang="en-US" altLang="zh-CN" sz="2400" dirty="0">
                <a:solidFill>
                  <a:srgbClr val="0000FF"/>
                </a:solidFill>
                <a:latin typeface="Times New Roman" panose="02020603050405020304" pitchFamily="18" charset="0"/>
                <a:cs typeface="Times New Roman" panose="02020603050405020304" pitchFamily="18" charset="0"/>
              </a:rPr>
              <a:t>5</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链路状态确认 </a:t>
            </a:r>
            <a:r>
              <a:rPr lang="en-US" altLang="zh-CN" sz="2400" dirty="0">
                <a:latin typeface="Times New Roman" panose="02020603050405020304" pitchFamily="18" charset="0"/>
                <a:cs typeface="Times New Roman" panose="02020603050405020304" pitchFamily="18" charset="0"/>
              </a:rPr>
              <a:t>(Link State Acknowledgment)</a:t>
            </a:r>
            <a:r>
              <a:rPr lang="zh-CN" altLang="en-US" sz="2400" dirty="0">
                <a:latin typeface="Times New Roman" panose="02020603050405020304" pitchFamily="18" charset="0"/>
                <a:cs typeface="Times New Roman" panose="02020603050405020304" pitchFamily="18" charset="0"/>
              </a:rPr>
              <a:t>分组。对链路更新分组的确认。 </a:t>
            </a:r>
            <a:endParaRPr lang="zh-CN" altLang="en-US"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3"/>
          <p:cNvSpPr>
            <a:spLocks noGrp="1" noChangeArrowheads="1"/>
          </p:cNvSpPr>
          <p:nvPr>
            <p:ph type="title"/>
          </p:nvPr>
        </p:nvSpPr>
        <p:spPr/>
        <p:txBody>
          <a:bodyPr/>
          <a:lstStyle/>
          <a:p>
            <a:pPr algn="ctr"/>
            <a:r>
              <a:rPr lang="en-US" altLang="zh-CN" dirty="0"/>
              <a:t>OSPF </a:t>
            </a:r>
            <a:r>
              <a:rPr lang="zh-CN" altLang="en-US" dirty="0"/>
              <a:t>的基本操作 </a:t>
            </a:r>
            <a:endParaRPr lang="zh-CN" altLang="en-US" dirty="0"/>
          </a:p>
        </p:txBody>
      </p:sp>
      <p:sp>
        <p:nvSpPr>
          <p:cNvPr id="592898" name="Rectangle 2"/>
          <p:cNvSpPr>
            <a:spLocks noChangeArrowheads="1"/>
          </p:cNvSpPr>
          <p:nvPr/>
        </p:nvSpPr>
        <p:spPr bwMode="auto">
          <a:xfrm>
            <a:off x="272481" y="2564459"/>
            <a:ext cx="9633520" cy="175418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2900" name="Line 4"/>
          <p:cNvSpPr>
            <a:spLocks noChangeShapeType="1"/>
          </p:cNvSpPr>
          <p:nvPr/>
        </p:nvSpPr>
        <p:spPr bwMode="auto">
          <a:xfrm>
            <a:off x="1856409" y="1554808"/>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01" name="Rectangle 5"/>
          <p:cNvSpPr>
            <a:spLocks noChangeArrowheads="1"/>
          </p:cNvSpPr>
          <p:nvPr/>
        </p:nvSpPr>
        <p:spPr bwMode="auto">
          <a:xfrm>
            <a:off x="1104859" y="1859609"/>
            <a:ext cx="1547813" cy="325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2902" name="AutoShape 6"/>
          <p:cNvSpPr>
            <a:spLocks noChangeArrowheads="1"/>
          </p:cNvSpPr>
          <p:nvPr/>
        </p:nvSpPr>
        <p:spPr bwMode="auto">
          <a:xfrm rot="-5400000">
            <a:off x="5764371" y="-582032"/>
            <a:ext cx="96837" cy="4211769"/>
          </a:xfrm>
          <a:prstGeom prst="can">
            <a:avLst>
              <a:gd name="adj" fmla="val 105945"/>
            </a:avLst>
          </a:prstGeom>
          <a:solidFill>
            <a:srgbClr val="C00000"/>
          </a:solidFill>
          <a:ln w="9525">
            <a:solidFill>
              <a:schemeClr val="tx1"/>
            </a:solidFill>
            <a:round/>
          </a:ln>
          <a:effectLst/>
        </p:spPr>
        <p:txBody>
          <a:bodyPr wrap="none" anchor="ctr"/>
          <a:lstStyle/>
          <a:p>
            <a:endParaRPr lang="zh-CN" altLang="en-US" b="1">
              <a:solidFill>
                <a:srgbClr val="0000CC"/>
              </a:solidFill>
              <a:latin typeface="+mn-lt"/>
              <a:ea typeface="黑体" panose="02010609060101010101" pitchFamily="2" charset="-122"/>
            </a:endParaRPr>
          </a:p>
        </p:txBody>
      </p:sp>
      <p:pic>
        <p:nvPicPr>
          <p:cNvPr id="592903"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4154" y="1316684"/>
            <a:ext cx="82378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2904" name="Picture 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2300" y="1316684"/>
            <a:ext cx="82206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92905" name="Group 9"/>
          <p:cNvGrpSpPr/>
          <p:nvPr/>
        </p:nvGrpSpPr>
        <p:grpSpPr bwMode="auto">
          <a:xfrm>
            <a:off x="3808372" y="1632599"/>
            <a:ext cx="4213490" cy="400051"/>
            <a:chOff x="2056" y="1482"/>
            <a:chExt cx="2450" cy="252"/>
          </a:xfrm>
        </p:grpSpPr>
        <p:sp>
          <p:nvSpPr>
            <p:cNvPr id="592906" name="Text Box 10"/>
            <p:cNvSpPr txBox="1">
              <a:spLocks noChangeArrowheads="1"/>
            </p:cNvSpPr>
            <p:nvPr/>
          </p:nvSpPr>
          <p:spPr bwMode="auto">
            <a:xfrm>
              <a:off x="2991" y="1482"/>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问候</a:t>
              </a:r>
              <a:endParaRPr kumimoji="1" lang="zh-CN" altLang="en-US" sz="2000" b="1">
                <a:solidFill>
                  <a:srgbClr val="0000CC"/>
                </a:solidFill>
                <a:latin typeface="+mn-lt"/>
                <a:ea typeface="黑体" panose="02010609060101010101" pitchFamily="2" charset="-122"/>
              </a:endParaRPr>
            </a:p>
          </p:txBody>
        </p:sp>
        <p:sp>
          <p:nvSpPr>
            <p:cNvPr id="592907" name="Line 11"/>
            <p:cNvSpPr>
              <a:spLocks noChangeShapeType="1"/>
            </p:cNvSpPr>
            <p:nvPr/>
          </p:nvSpPr>
          <p:spPr bwMode="auto">
            <a:xfrm>
              <a:off x="2056" y="1731"/>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592908" name="Group 12"/>
          <p:cNvGrpSpPr/>
          <p:nvPr/>
        </p:nvGrpSpPr>
        <p:grpSpPr bwMode="auto">
          <a:xfrm>
            <a:off x="3808372" y="2015184"/>
            <a:ext cx="4213490" cy="407987"/>
            <a:chOff x="2056" y="1723"/>
            <a:chExt cx="2450" cy="257"/>
          </a:xfrm>
        </p:grpSpPr>
        <p:sp>
          <p:nvSpPr>
            <p:cNvPr id="592909" name="Line 13"/>
            <p:cNvSpPr>
              <a:spLocks noChangeShapeType="1"/>
            </p:cNvSpPr>
            <p:nvPr/>
          </p:nvSpPr>
          <p:spPr bwMode="auto">
            <a:xfrm flipH="1">
              <a:off x="2056" y="1980"/>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10" name="Text Box 14"/>
            <p:cNvSpPr txBox="1">
              <a:spLocks noChangeArrowheads="1"/>
            </p:cNvSpPr>
            <p:nvPr/>
          </p:nvSpPr>
          <p:spPr bwMode="auto">
            <a:xfrm>
              <a:off x="2987" y="1723"/>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问候</a:t>
              </a:r>
              <a:endParaRPr kumimoji="1" lang="zh-CN" altLang="en-US" sz="2000" b="1">
                <a:solidFill>
                  <a:srgbClr val="0000CC"/>
                </a:solidFill>
                <a:latin typeface="+mn-lt"/>
                <a:ea typeface="黑体" panose="02010609060101010101" pitchFamily="2" charset="-122"/>
              </a:endParaRPr>
            </a:p>
          </p:txBody>
        </p:sp>
      </p:grpSp>
      <p:grpSp>
        <p:nvGrpSpPr>
          <p:cNvPr id="592911" name="Group 15"/>
          <p:cNvGrpSpPr/>
          <p:nvPr/>
        </p:nvGrpSpPr>
        <p:grpSpPr bwMode="auto">
          <a:xfrm>
            <a:off x="3808372" y="2578746"/>
            <a:ext cx="4213490" cy="400050"/>
            <a:chOff x="2056" y="2078"/>
            <a:chExt cx="2450" cy="252"/>
          </a:xfrm>
        </p:grpSpPr>
        <p:sp>
          <p:nvSpPr>
            <p:cNvPr id="592912" name="Line 16"/>
            <p:cNvSpPr>
              <a:spLocks noChangeShapeType="1"/>
            </p:cNvSpPr>
            <p:nvPr/>
          </p:nvSpPr>
          <p:spPr bwMode="auto">
            <a:xfrm>
              <a:off x="2056" y="2328"/>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13" name="Text Box 17"/>
            <p:cNvSpPr txBox="1">
              <a:spLocks noChangeArrowheads="1"/>
            </p:cNvSpPr>
            <p:nvPr/>
          </p:nvSpPr>
          <p:spPr bwMode="auto">
            <a:xfrm>
              <a:off x="2713" y="207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数据库描述</a:t>
              </a:r>
              <a:endParaRPr kumimoji="1" lang="zh-CN" altLang="en-US" sz="2000" b="1">
                <a:solidFill>
                  <a:srgbClr val="0000CC"/>
                </a:solidFill>
                <a:latin typeface="+mn-lt"/>
                <a:ea typeface="黑体" panose="02010609060101010101" pitchFamily="2" charset="-122"/>
              </a:endParaRPr>
            </a:p>
          </p:txBody>
        </p:sp>
      </p:grpSp>
      <p:grpSp>
        <p:nvGrpSpPr>
          <p:cNvPr id="592914" name="Group 18"/>
          <p:cNvGrpSpPr/>
          <p:nvPr/>
        </p:nvGrpSpPr>
        <p:grpSpPr bwMode="auto">
          <a:xfrm>
            <a:off x="3808372" y="2962920"/>
            <a:ext cx="4213490" cy="407988"/>
            <a:chOff x="2056" y="2320"/>
            <a:chExt cx="2450" cy="257"/>
          </a:xfrm>
        </p:grpSpPr>
        <p:sp>
          <p:nvSpPr>
            <p:cNvPr id="592915" name="Line 19"/>
            <p:cNvSpPr>
              <a:spLocks noChangeShapeType="1"/>
            </p:cNvSpPr>
            <p:nvPr/>
          </p:nvSpPr>
          <p:spPr bwMode="auto">
            <a:xfrm flipH="1">
              <a:off x="2056" y="2577"/>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16" name="Text Box 20"/>
            <p:cNvSpPr txBox="1">
              <a:spLocks noChangeArrowheads="1"/>
            </p:cNvSpPr>
            <p:nvPr/>
          </p:nvSpPr>
          <p:spPr bwMode="auto">
            <a:xfrm>
              <a:off x="2713" y="232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数据库描述</a:t>
              </a:r>
              <a:endParaRPr kumimoji="1" lang="zh-CN" altLang="en-US" sz="2000" b="1">
                <a:solidFill>
                  <a:srgbClr val="0000CC"/>
                </a:solidFill>
                <a:latin typeface="+mn-lt"/>
                <a:ea typeface="黑体" panose="02010609060101010101" pitchFamily="2" charset="-122"/>
              </a:endParaRPr>
            </a:p>
          </p:txBody>
        </p:sp>
      </p:grpSp>
      <p:grpSp>
        <p:nvGrpSpPr>
          <p:cNvPr id="592917" name="Group 21"/>
          <p:cNvGrpSpPr/>
          <p:nvPr/>
        </p:nvGrpSpPr>
        <p:grpSpPr bwMode="auto">
          <a:xfrm>
            <a:off x="3808372" y="3358208"/>
            <a:ext cx="4213490" cy="406400"/>
            <a:chOff x="2056" y="2569"/>
            <a:chExt cx="2450" cy="256"/>
          </a:xfrm>
        </p:grpSpPr>
        <p:sp>
          <p:nvSpPr>
            <p:cNvPr id="592918" name="Line 22"/>
            <p:cNvSpPr>
              <a:spLocks noChangeShapeType="1"/>
            </p:cNvSpPr>
            <p:nvPr/>
          </p:nvSpPr>
          <p:spPr bwMode="auto">
            <a:xfrm>
              <a:off x="2056" y="2825"/>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19" name="Text Box 23"/>
            <p:cNvSpPr txBox="1">
              <a:spLocks noChangeArrowheads="1"/>
            </p:cNvSpPr>
            <p:nvPr/>
          </p:nvSpPr>
          <p:spPr bwMode="auto">
            <a:xfrm>
              <a:off x="2713" y="256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数据库描述</a:t>
              </a:r>
              <a:endParaRPr kumimoji="1" lang="zh-CN" altLang="en-US" sz="2000" b="1">
                <a:solidFill>
                  <a:srgbClr val="0000CC"/>
                </a:solidFill>
                <a:latin typeface="+mn-lt"/>
                <a:ea typeface="黑体" panose="02010609060101010101" pitchFamily="2" charset="-122"/>
              </a:endParaRPr>
            </a:p>
          </p:txBody>
        </p:sp>
      </p:grpSp>
      <p:grpSp>
        <p:nvGrpSpPr>
          <p:cNvPr id="592920" name="Group 24"/>
          <p:cNvGrpSpPr/>
          <p:nvPr/>
        </p:nvGrpSpPr>
        <p:grpSpPr bwMode="auto">
          <a:xfrm>
            <a:off x="3808372" y="3743971"/>
            <a:ext cx="4213490" cy="417513"/>
            <a:chOff x="2056" y="2812"/>
            <a:chExt cx="2450" cy="263"/>
          </a:xfrm>
        </p:grpSpPr>
        <p:sp>
          <p:nvSpPr>
            <p:cNvPr id="592921" name="Line 25"/>
            <p:cNvSpPr>
              <a:spLocks noChangeShapeType="1"/>
            </p:cNvSpPr>
            <p:nvPr/>
          </p:nvSpPr>
          <p:spPr bwMode="auto">
            <a:xfrm flipH="1">
              <a:off x="2056" y="3075"/>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22" name="Text Box 26"/>
            <p:cNvSpPr txBox="1">
              <a:spLocks noChangeArrowheads="1"/>
            </p:cNvSpPr>
            <p:nvPr/>
          </p:nvSpPr>
          <p:spPr bwMode="auto">
            <a:xfrm>
              <a:off x="2713" y="2812"/>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数据库描述</a:t>
              </a:r>
              <a:endParaRPr kumimoji="1" lang="zh-CN" altLang="en-US" sz="2000" b="1">
                <a:solidFill>
                  <a:srgbClr val="0000CC"/>
                </a:solidFill>
                <a:latin typeface="+mn-lt"/>
                <a:ea typeface="黑体" panose="02010609060101010101" pitchFamily="2" charset="-122"/>
              </a:endParaRPr>
            </a:p>
          </p:txBody>
        </p:sp>
      </p:grpSp>
      <p:grpSp>
        <p:nvGrpSpPr>
          <p:cNvPr id="592923" name="Group 27"/>
          <p:cNvGrpSpPr/>
          <p:nvPr/>
        </p:nvGrpSpPr>
        <p:grpSpPr bwMode="auto">
          <a:xfrm>
            <a:off x="3808372" y="4331346"/>
            <a:ext cx="4213490" cy="400050"/>
            <a:chOff x="2056" y="3182"/>
            <a:chExt cx="2450" cy="252"/>
          </a:xfrm>
        </p:grpSpPr>
        <p:sp>
          <p:nvSpPr>
            <p:cNvPr id="592924" name="Line 28"/>
            <p:cNvSpPr>
              <a:spLocks noChangeShapeType="1"/>
            </p:cNvSpPr>
            <p:nvPr/>
          </p:nvSpPr>
          <p:spPr bwMode="auto">
            <a:xfrm>
              <a:off x="2056" y="3423"/>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25" name="Text Box 29"/>
            <p:cNvSpPr txBox="1">
              <a:spLocks noChangeArrowheads="1"/>
            </p:cNvSpPr>
            <p:nvPr/>
          </p:nvSpPr>
          <p:spPr bwMode="auto">
            <a:xfrm>
              <a:off x="2624" y="318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链路状态请求</a:t>
              </a:r>
              <a:endParaRPr kumimoji="1" lang="zh-CN" altLang="en-US" sz="2000" b="1">
                <a:solidFill>
                  <a:srgbClr val="0000CC"/>
                </a:solidFill>
                <a:latin typeface="+mn-lt"/>
                <a:ea typeface="黑体" panose="02010609060101010101" pitchFamily="2" charset="-122"/>
              </a:endParaRPr>
            </a:p>
          </p:txBody>
        </p:sp>
      </p:grpSp>
      <p:grpSp>
        <p:nvGrpSpPr>
          <p:cNvPr id="592926" name="Group 30"/>
          <p:cNvGrpSpPr/>
          <p:nvPr/>
        </p:nvGrpSpPr>
        <p:grpSpPr bwMode="auto">
          <a:xfrm>
            <a:off x="3808372" y="4728227"/>
            <a:ext cx="4213490" cy="400051"/>
            <a:chOff x="2056" y="3432"/>
            <a:chExt cx="2450" cy="252"/>
          </a:xfrm>
        </p:grpSpPr>
        <p:sp>
          <p:nvSpPr>
            <p:cNvPr id="592927" name="Line 31"/>
            <p:cNvSpPr>
              <a:spLocks noChangeShapeType="1"/>
            </p:cNvSpPr>
            <p:nvPr/>
          </p:nvSpPr>
          <p:spPr bwMode="auto">
            <a:xfrm flipH="1">
              <a:off x="2056" y="3672"/>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28" name="Text Box 32"/>
            <p:cNvSpPr txBox="1">
              <a:spLocks noChangeArrowheads="1"/>
            </p:cNvSpPr>
            <p:nvPr/>
          </p:nvSpPr>
          <p:spPr bwMode="auto">
            <a:xfrm>
              <a:off x="2629" y="343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链路状态更新</a:t>
              </a:r>
              <a:endParaRPr kumimoji="1" lang="zh-CN" altLang="en-US" sz="2000" b="1">
                <a:solidFill>
                  <a:srgbClr val="0000CC"/>
                </a:solidFill>
                <a:latin typeface="+mn-lt"/>
                <a:ea typeface="黑体" panose="02010609060101010101" pitchFamily="2" charset="-122"/>
              </a:endParaRPr>
            </a:p>
          </p:txBody>
        </p:sp>
      </p:grpSp>
      <p:sp>
        <p:nvSpPr>
          <p:cNvPr id="592929" name="Line 33"/>
          <p:cNvSpPr>
            <a:spLocks noChangeShapeType="1"/>
          </p:cNvSpPr>
          <p:nvPr/>
        </p:nvSpPr>
        <p:spPr bwMode="auto">
          <a:xfrm>
            <a:off x="690390" y="4331345"/>
            <a:ext cx="8358188" cy="0"/>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30" name="Line 34"/>
          <p:cNvSpPr>
            <a:spLocks noChangeShapeType="1"/>
          </p:cNvSpPr>
          <p:nvPr/>
        </p:nvSpPr>
        <p:spPr bwMode="auto">
          <a:xfrm>
            <a:off x="724786" y="2581920"/>
            <a:ext cx="8323792" cy="0"/>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92931" name="Group 35"/>
          <p:cNvGrpSpPr/>
          <p:nvPr/>
        </p:nvGrpSpPr>
        <p:grpSpPr bwMode="auto">
          <a:xfrm>
            <a:off x="3808372" y="5121927"/>
            <a:ext cx="4213490" cy="400051"/>
            <a:chOff x="2056" y="3680"/>
            <a:chExt cx="2450" cy="252"/>
          </a:xfrm>
        </p:grpSpPr>
        <p:sp>
          <p:nvSpPr>
            <p:cNvPr id="592932" name="Line 36"/>
            <p:cNvSpPr>
              <a:spLocks noChangeShapeType="1"/>
            </p:cNvSpPr>
            <p:nvPr/>
          </p:nvSpPr>
          <p:spPr bwMode="auto">
            <a:xfrm>
              <a:off x="2056" y="3920"/>
              <a:ext cx="245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33" name="Text Box 37"/>
            <p:cNvSpPr txBox="1">
              <a:spLocks noChangeArrowheads="1"/>
            </p:cNvSpPr>
            <p:nvPr/>
          </p:nvSpPr>
          <p:spPr bwMode="auto">
            <a:xfrm>
              <a:off x="2629" y="3680"/>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链路状态确认</a:t>
              </a:r>
              <a:endParaRPr kumimoji="1" lang="zh-CN" altLang="en-US" sz="2000" b="1">
                <a:solidFill>
                  <a:srgbClr val="0000CC"/>
                </a:solidFill>
                <a:latin typeface="+mn-lt"/>
                <a:ea typeface="黑体" panose="02010609060101010101" pitchFamily="2" charset="-122"/>
              </a:endParaRPr>
            </a:p>
          </p:txBody>
        </p:sp>
      </p:grpSp>
      <p:sp>
        <p:nvSpPr>
          <p:cNvPr id="592934" name="Text Box 38"/>
          <p:cNvSpPr txBox="1">
            <a:spLocks noChangeArrowheads="1"/>
          </p:cNvSpPr>
          <p:nvPr/>
        </p:nvSpPr>
        <p:spPr bwMode="auto">
          <a:xfrm>
            <a:off x="1075623" y="1805633"/>
            <a:ext cx="146706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确定可达性</a:t>
            </a:r>
            <a:endParaRPr kumimoji="1" lang="zh-CN" altLang="en-US" sz="2000" b="1">
              <a:solidFill>
                <a:srgbClr val="0000CC"/>
              </a:solidFill>
              <a:latin typeface="+mn-lt"/>
              <a:ea typeface="黑体" panose="02010609060101010101" pitchFamily="2" charset="-122"/>
            </a:endParaRPr>
          </a:p>
        </p:txBody>
      </p:sp>
      <p:grpSp>
        <p:nvGrpSpPr>
          <p:cNvPr id="592935" name="Group 39"/>
          <p:cNvGrpSpPr/>
          <p:nvPr/>
        </p:nvGrpSpPr>
        <p:grpSpPr bwMode="auto">
          <a:xfrm>
            <a:off x="642236" y="2581921"/>
            <a:ext cx="2235729" cy="1738313"/>
            <a:chOff x="215" y="2080"/>
            <a:chExt cx="1300" cy="1095"/>
          </a:xfrm>
        </p:grpSpPr>
        <p:sp>
          <p:nvSpPr>
            <p:cNvPr id="592936"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37" name="Text Box 41"/>
            <p:cNvSpPr txBox="1">
              <a:spLocks noChangeArrowheads="1"/>
            </p:cNvSpPr>
            <p:nvPr/>
          </p:nvSpPr>
          <p:spPr bwMode="auto">
            <a:xfrm>
              <a:off x="215" y="2469"/>
              <a:ext cx="1300" cy="25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达到数据库的同步</a:t>
              </a:r>
              <a:endParaRPr kumimoji="1" lang="zh-CN" altLang="en-US" sz="2000" b="1">
                <a:solidFill>
                  <a:srgbClr val="0000CC"/>
                </a:solidFill>
                <a:latin typeface="+mn-lt"/>
                <a:ea typeface="黑体" panose="02010609060101010101" pitchFamily="2" charset="-122"/>
              </a:endParaRPr>
            </a:p>
          </p:txBody>
        </p:sp>
      </p:grpSp>
      <p:sp>
        <p:nvSpPr>
          <p:cNvPr id="592938" name="Line 42"/>
          <p:cNvSpPr>
            <a:spLocks noChangeShapeType="1"/>
          </p:cNvSpPr>
          <p:nvPr/>
        </p:nvSpPr>
        <p:spPr bwMode="auto">
          <a:xfrm>
            <a:off x="724786" y="5661670"/>
            <a:ext cx="8323792" cy="0"/>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39" name="Line 43"/>
          <p:cNvSpPr>
            <a:spLocks noChangeShapeType="1"/>
          </p:cNvSpPr>
          <p:nvPr/>
        </p:nvSpPr>
        <p:spPr bwMode="auto">
          <a:xfrm>
            <a:off x="724786" y="1554808"/>
            <a:ext cx="2467901" cy="0"/>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92940" name="Group 44"/>
          <p:cNvGrpSpPr/>
          <p:nvPr/>
        </p:nvGrpSpPr>
        <p:grpSpPr bwMode="auto">
          <a:xfrm>
            <a:off x="840012" y="4320234"/>
            <a:ext cx="1979480" cy="1341437"/>
            <a:chOff x="330" y="3175"/>
            <a:chExt cx="1151" cy="845"/>
          </a:xfrm>
        </p:grpSpPr>
        <p:sp>
          <p:nvSpPr>
            <p:cNvPr id="592941"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92942" name="Text Box 46"/>
            <p:cNvSpPr txBox="1">
              <a:spLocks noChangeArrowheads="1"/>
            </p:cNvSpPr>
            <p:nvPr/>
          </p:nvSpPr>
          <p:spPr bwMode="auto">
            <a:xfrm>
              <a:off x="330" y="3414"/>
              <a:ext cx="115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新情况下的同步</a:t>
              </a:r>
              <a:endParaRPr kumimoji="1" lang="zh-CN" altLang="en-US" sz="2000" b="1">
                <a:solidFill>
                  <a:srgbClr val="0000CC"/>
                </a:solidFill>
                <a:latin typeface="+mn-lt"/>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900"/>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592905"/>
                                        </p:tgtEl>
                                        <p:attrNameLst>
                                          <p:attrName>style.visibility</p:attrName>
                                        </p:attrNameLst>
                                      </p:cBhvr>
                                      <p:to>
                                        <p:strVal val="visible"/>
                                      </p:to>
                                    </p:set>
                                    <p:animEffect transition="in" filter="wipe(left)">
                                      <p:cBhvr>
                                        <p:cTn id="12" dur="2000"/>
                                        <p:tgtEl>
                                          <p:spTgt spid="592905"/>
                                        </p:tgtEl>
                                      </p:cBhvr>
                                    </p:animEffect>
                                  </p:childTnLst>
                                </p:cTn>
                              </p:par>
                            </p:childTnLst>
                          </p:cTn>
                        </p:par>
                        <p:par>
                          <p:cTn id="13" fill="hold">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592908"/>
                                        </p:tgtEl>
                                        <p:attrNameLst>
                                          <p:attrName>style.visibility</p:attrName>
                                        </p:attrNameLst>
                                      </p:cBhvr>
                                      <p:to>
                                        <p:strVal val="visible"/>
                                      </p:to>
                                    </p:set>
                                    <p:animEffect transition="in" filter="wipe(right)">
                                      <p:cBhvr>
                                        <p:cTn id="16" dur="2000"/>
                                        <p:tgtEl>
                                          <p:spTgt spid="59290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2935"/>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nodeType="afterEffect">
                                  <p:stCondLst>
                                    <p:cond delay="500"/>
                                  </p:stCondLst>
                                  <p:childTnLst>
                                    <p:set>
                                      <p:cBhvr>
                                        <p:cTn id="23" dur="1" fill="hold">
                                          <p:stCondLst>
                                            <p:cond delay="0"/>
                                          </p:stCondLst>
                                        </p:cTn>
                                        <p:tgtEl>
                                          <p:spTgt spid="592911"/>
                                        </p:tgtEl>
                                        <p:attrNameLst>
                                          <p:attrName>style.visibility</p:attrName>
                                        </p:attrNameLst>
                                      </p:cBhvr>
                                      <p:to>
                                        <p:strVal val="visible"/>
                                      </p:to>
                                    </p:set>
                                    <p:animEffect transition="in" filter="wipe(left)">
                                      <p:cBhvr>
                                        <p:cTn id="24" dur="2000"/>
                                        <p:tgtEl>
                                          <p:spTgt spid="592911"/>
                                        </p:tgtEl>
                                      </p:cBhvr>
                                    </p:animEffect>
                                  </p:childTnLst>
                                </p:cTn>
                              </p:par>
                            </p:childTnLst>
                          </p:cTn>
                        </p:par>
                        <p:par>
                          <p:cTn id="25" fill="hold">
                            <p:stCondLst>
                              <p:cond delay="2500"/>
                            </p:stCondLst>
                            <p:childTnLst>
                              <p:par>
                                <p:cTn id="26" presetID="22" presetClass="entr" presetSubtype="2" fill="hold" nodeType="afterEffect">
                                  <p:stCondLst>
                                    <p:cond delay="500"/>
                                  </p:stCondLst>
                                  <p:childTnLst>
                                    <p:set>
                                      <p:cBhvr>
                                        <p:cTn id="27" dur="1" fill="hold">
                                          <p:stCondLst>
                                            <p:cond delay="0"/>
                                          </p:stCondLst>
                                        </p:cTn>
                                        <p:tgtEl>
                                          <p:spTgt spid="592914"/>
                                        </p:tgtEl>
                                        <p:attrNameLst>
                                          <p:attrName>style.visibility</p:attrName>
                                        </p:attrNameLst>
                                      </p:cBhvr>
                                      <p:to>
                                        <p:strVal val="visible"/>
                                      </p:to>
                                    </p:set>
                                    <p:animEffect transition="in" filter="wipe(right)">
                                      <p:cBhvr>
                                        <p:cTn id="28" dur="2000"/>
                                        <p:tgtEl>
                                          <p:spTgt spid="592914"/>
                                        </p:tgtEl>
                                      </p:cBhvr>
                                    </p:animEffect>
                                  </p:childTnLst>
                                </p:cTn>
                              </p:par>
                            </p:childTnLst>
                          </p:cTn>
                        </p:par>
                        <p:par>
                          <p:cTn id="29" fill="hold">
                            <p:stCondLst>
                              <p:cond delay="5000"/>
                            </p:stCondLst>
                            <p:childTnLst>
                              <p:par>
                                <p:cTn id="30" presetID="22" presetClass="entr" presetSubtype="8" fill="hold" nodeType="afterEffect">
                                  <p:stCondLst>
                                    <p:cond delay="500"/>
                                  </p:stCondLst>
                                  <p:childTnLst>
                                    <p:set>
                                      <p:cBhvr>
                                        <p:cTn id="31" dur="1" fill="hold">
                                          <p:stCondLst>
                                            <p:cond delay="0"/>
                                          </p:stCondLst>
                                        </p:cTn>
                                        <p:tgtEl>
                                          <p:spTgt spid="592917"/>
                                        </p:tgtEl>
                                        <p:attrNameLst>
                                          <p:attrName>style.visibility</p:attrName>
                                        </p:attrNameLst>
                                      </p:cBhvr>
                                      <p:to>
                                        <p:strVal val="visible"/>
                                      </p:to>
                                    </p:set>
                                    <p:animEffect transition="in" filter="wipe(left)">
                                      <p:cBhvr>
                                        <p:cTn id="32" dur="2000"/>
                                        <p:tgtEl>
                                          <p:spTgt spid="592917"/>
                                        </p:tgtEl>
                                      </p:cBhvr>
                                    </p:animEffect>
                                  </p:childTnLst>
                                </p:cTn>
                              </p:par>
                            </p:childTnLst>
                          </p:cTn>
                        </p:par>
                        <p:par>
                          <p:cTn id="33" fill="hold">
                            <p:stCondLst>
                              <p:cond delay="7500"/>
                            </p:stCondLst>
                            <p:childTnLst>
                              <p:par>
                                <p:cTn id="34" presetID="22" presetClass="entr" presetSubtype="2" fill="hold" nodeType="afterEffect">
                                  <p:stCondLst>
                                    <p:cond delay="500"/>
                                  </p:stCondLst>
                                  <p:childTnLst>
                                    <p:set>
                                      <p:cBhvr>
                                        <p:cTn id="35" dur="1" fill="hold">
                                          <p:stCondLst>
                                            <p:cond delay="0"/>
                                          </p:stCondLst>
                                        </p:cTn>
                                        <p:tgtEl>
                                          <p:spTgt spid="592920"/>
                                        </p:tgtEl>
                                        <p:attrNameLst>
                                          <p:attrName>style.visibility</p:attrName>
                                        </p:attrNameLst>
                                      </p:cBhvr>
                                      <p:to>
                                        <p:strVal val="visible"/>
                                      </p:to>
                                    </p:set>
                                    <p:animEffect transition="in" filter="wipe(right)">
                                      <p:cBhvr>
                                        <p:cTn id="36" dur="2000"/>
                                        <p:tgtEl>
                                          <p:spTgt spid="5929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92940"/>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nodeType="afterEffect">
                                  <p:stCondLst>
                                    <p:cond delay="500"/>
                                  </p:stCondLst>
                                  <p:childTnLst>
                                    <p:set>
                                      <p:cBhvr>
                                        <p:cTn id="43" dur="1" fill="hold">
                                          <p:stCondLst>
                                            <p:cond delay="0"/>
                                          </p:stCondLst>
                                        </p:cTn>
                                        <p:tgtEl>
                                          <p:spTgt spid="592923"/>
                                        </p:tgtEl>
                                        <p:attrNameLst>
                                          <p:attrName>style.visibility</p:attrName>
                                        </p:attrNameLst>
                                      </p:cBhvr>
                                      <p:to>
                                        <p:strVal val="visible"/>
                                      </p:to>
                                    </p:set>
                                    <p:animEffect transition="in" filter="wipe(left)">
                                      <p:cBhvr>
                                        <p:cTn id="44" dur="2000"/>
                                        <p:tgtEl>
                                          <p:spTgt spid="592923"/>
                                        </p:tgtEl>
                                      </p:cBhvr>
                                    </p:animEffect>
                                  </p:childTnLst>
                                </p:cTn>
                              </p:par>
                            </p:childTnLst>
                          </p:cTn>
                        </p:par>
                        <p:par>
                          <p:cTn id="45" fill="hold">
                            <p:stCondLst>
                              <p:cond delay="2500"/>
                            </p:stCondLst>
                            <p:childTnLst>
                              <p:par>
                                <p:cTn id="46" presetID="22" presetClass="entr" presetSubtype="2" fill="hold" nodeType="afterEffect">
                                  <p:stCondLst>
                                    <p:cond delay="500"/>
                                  </p:stCondLst>
                                  <p:childTnLst>
                                    <p:set>
                                      <p:cBhvr>
                                        <p:cTn id="47" dur="1" fill="hold">
                                          <p:stCondLst>
                                            <p:cond delay="0"/>
                                          </p:stCondLst>
                                        </p:cTn>
                                        <p:tgtEl>
                                          <p:spTgt spid="592926"/>
                                        </p:tgtEl>
                                        <p:attrNameLst>
                                          <p:attrName>style.visibility</p:attrName>
                                        </p:attrNameLst>
                                      </p:cBhvr>
                                      <p:to>
                                        <p:strVal val="visible"/>
                                      </p:to>
                                    </p:set>
                                    <p:animEffect transition="in" filter="wipe(right)">
                                      <p:cBhvr>
                                        <p:cTn id="48" dur="2000"/>
                                        <p:tgtEl>
                                          <p:spTgt spid="592926"/>
                                        </p:tgtEl>
                                      </p:cBhvr>
                                    </p:animEffect>
                                  </p:childTnLst>
                                </p:cTn>
                              </p:par>
                            </p:childTnLst>
                          </p:cTn>
                        </p:par>
                        <p:par>
                          <p:cTn id="49" fill="hold">
                            <p:stCondLst>
                              <p:cond delay="5000"/>
                            </p:stCondLst>
                            <p:childTnLst>
                              <p:par>
                                <p:cTn id="50" presetID="22" presetClass="entr" presetSubtype="8" fill="hold" nodeType="afterEffect">
                                  <p:stCondLst>
                                    <p:cond delay="500"/>
                                  </p:stCondLst>
                                  <p:childTnLst>
                                    <p:set>
                                      <p:cBhvr>
                                        <p:cTn id="51" dur="1" fill="hold">
                                          <p:stCondLst>
                                            <p:cond delay="0"/>
                                          </p:stCondLst>
                                        </p:cTn>
                                        <p:tgtEl>
                                          <p:spTgt spid="592931"/>
                                        </p:tgtEl>
                                        <p:attrNameLst>
                                          <p:attrName>style.visibility</p:attrName>
                                        </p:attrNameLst>
                                      </p:cBhvr>
                                      <p:to>
                                        <p:strVal val="visible"/>
                                      </p:to>
                                    </p:set>
                                    <p:animEffect transition="in" filter="wipe(left)">
                                      <p:cBhvr>
                                        <p:cTn id="52" dur="2000"/>
                                        <p:tgtEl>
                                          <p:spTgt spid="59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idx="4294967295"/>
          </p:nvPr>
        </p:nvSpPr>
        <p:spPr>
          <a:xfrm>
            <a:off x="1662113" y="44450"/>
            <a:ext cx="8243887" cy="576263"/>
          </a:xfrm>
          <a:solidFill>
            <a:srgbClr val="66FF66"/>
          </a:solidFill>
        </p:spPr>
        <p:txBody>
          <a:bodyPr/>
          <a:lstStyle/>
          <a:p>
            <a:pPr algn="ctr"/>
            <a:r>
              <a:rPr lang="en-US" altLang="zh-CN" sz="3600" dirty="0"/>
              <a:t>OSPF </a:t>
            </a:r>
            <a:r>
              <a:rPr lang="zh-CN" altLang="en-US" sz="3600" dirty="0"/>
              <a:t>使用可靠的洪泛法发送更新分组 </a:t>
            </a:r>
            <a:endParaRPr lang="zh-CN" altLang="en-US" sz="3600" dirty="0"/>
          </a:p>
        </p:txBody>
      </p:sp>
      <p:sp>
        <p:nvSpPr>
          <p:cNvPr id="593923" name="Rectangle 3"/>
          <p:cNvSpPr>
            <a:spLocks noChangeArrowheads="1"/>
          </p:cNvSpPr>
          <p:nvPr/>
        </p:nvSpPr>
        <p:spPr bwMode="auto">
          <a:xfrm>
            <a:off x="1363795" y="380635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593924" name="Rectangle 4"/>
          <p:cNvSpPr>
            <a:spLocks noChangeArrowheads="1"/>
          </p:cNvSpPr>
          <p:nvPr/>
        </p:nvSpPr>
        <p:spPr bwMode="auto">
          <a:xfrm>
            <a:off x="1363795" y="76470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593959" name="Text Box 39"/>
          <p:cNvSpPr txBox="1">
            <a:spLocks noChangeArrowheads="1"/>
          </p:cNvSpPr>
          <p:nvPr/>
        </p:nvSpPr>
        <p:spPr bwMode="auto">
          <a:xfrm>
            <a:off x="4251325" y="134731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更新报文</a:t>
            </a:r>
            <a:endParaRPr kumimoji="1" lang="zh-CN" altLang="en-US" sz="2000" b="1">
              <a:solidFill>
                <a:srgbClr val="0000CC"/>
              </a:solidFill>
              <a:latin typeface="+mn-lt"/>
              <a:ea typeface="黑体" panose="02010609060101010101" pitchFamily="2" charset="-122"/>
            </a:endParaRPr>
          </a:p>
        </p:txBody>
      </p:sp>
      <p:sp>
        <p:nvSpPr>
          <p:cNvPr id="593925" name="Line 5"/>
          <p:cNvSpPr>
            <a:spLocks noChangeShapeType="1"/>
          </p:cNvSpPr>
          <p:nvPr/>
        </p:nvSpPr>
        <p:spPr bwMode="auto">
          <a:xfrm>
            <a:off x="2297641" y="1032990"/>
            <a:ext cx="559964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26" name="Freeform 6"/>
          <p:cNvSpPr/>
          <p:nvPr/>
        </p:nvSpPr>
        <p:spPr bwMode="auto">
          <a:xfrm>
            <a:off x="2297641" y="1032991"/>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27" name="Line 7"/>
          <p:cNvSpPr>
            <a:spLocks noChangeShapeType="1"/>
          </p:cNvSpPr>
          <p:nvPr/>
        </p:nvSpPr>
        <p:spPr bwMode="auto">
          <a:xfrm>
            <a:off x="4060429" y="1032991"/>
            <a:ext cx="0" cy="987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28" name="Line 8"/>
          <p:cNvSpPr>
            <a:spLocks noChangeShapeType="1"/>
          </p:cNvSpPr>
          <p:nvPr/>
        </p:nvSpPr>
        <p:spPr bwMode="auto">
          <a:xfrm>
            <a:off x="6134497" y="1032991"/>
            <a:ext cx="0" cy="987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29" name="Line 9"/>
          <p:cNvSpPr>
            <a:spLocks noChangeShapeType="1"/>
          </p:cNvSpPr>
          <p:nvPr/>
        </p:nvSpPr>
        <p:spPr bwMode="auto">
          <a:xfrm>
            <a:off x="4406107" y="1915640"/>
            <a:ext cx="519377"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0" name="Line 10"/>
          <p:cNvSpPr>
            <a:spLocks noChangeShapeType="1"/>
          </p:cNvSpPr>
          <p:nvPr/>
        </p:nvSpPr>
        <p:spPr bwMode="auto">
          <a:xfrm rot="-8873624">
            <a:off x="3271044" y="1558454"/>
            <a:ext cx="519377" cy="1587"/>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1" name="Line 11"/>
          <p:cNvSpPr>
            <a:spLocks noChangeShapeType="1"/>
          </p:cNvSpPr>
          <p:nvPr/>
        </p:nvSpPr>
        <p:spPr bwMode="auto">
          <a:xfrm rot="-5400000">
            <a:off x="3979334" y="1493366"/>
            <a:ext cx="447675"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2" name="Line 12"/>
          <p:cNvSpPr>
            <a:spLocks noChangeShapeType="1"/>
          </p:cNvSpPr>
          <p:nvPr/>
        </p:nvSpPr>
        <p:spPr bwMode="auto">
          <a:xfrm>
            <a:off x="2297641" y="2569690"/>
            <a:ext cx="559964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3" name="Freeform 13"/>
          <p:cNvSpPr/>
          <p:nvPr/>
        </p:nvSpPr>
        <p:spPr bwMode="auto">
          <a:xfrm>
            <a:off x="2297641" y="2569690"/>
            <a:ext cx="5599642" cy="985838"/>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4" name="Line 14"/>
          <p:cNvSpPr>
            <a:spLocks noChangeShapeType="1"/>
          </p:cNvSpPr>
          <p:nvPr/>
        </p:nvSpPr>
        <p:spPr bwMode="auto">
          <a:xfrm>
            <a:off x="4060429" y="2569690"/>
            <a:ext cx="0" cy="98583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5" name="Line 15"/>
          <p:cNvSpPr>
            <a:spLocks noChangeShapeType="1"/>
          </p:cNvSpPr>
          <p:nvPr/>
        </p:nvSpPr>
        <p:spPr bwMode="auto">
          <a:xfrm>
            <a:off x="6134497" y="2569690"/>
            <a:ext cx="0" cy="98583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93991" name="Group 71"/>
          <p:cNvGrpSpPr/>
          <p:nvPr/>
        </p:nvGrpSpPr>
        <p:grpSpPr bwMode="auto">
          <a:xfrm>
            <a:off x="6273800" y="2782416"/>
            <a:ext cx="1159140" cy="449263"/>
            <a:chOff x="3648" y="1798"/>
            <a:chExt cx="674" cy="283"/>
          </a:xfrm>
        </p:grpSpPr>
        <p:sp>
          <p:nvSpPr>
            <p:cNvPr id="593937" name="Line 17"/>
            <p:cNvSpPr>
              <a:spLocks noChangeShapeType="1"/>
            </p:cNvSpPr>
            <p:nvPr/>
          </p:nvSpPr>
          <p:spPr bwMode="auto">
            <a:xfrm rot="-2260875">
              <a:off x="4021" y="2023"/>
              <a:ext cx="301" cy="1"/>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38" name="Line 18"/>
            <p:cNvSpPr>
              <a:spLocks noChangeShapeType="1"/>
            </p:cNvSpPr>
            <p:nvPr/>
          </p:nvSpPr>
          <p:spPr bwMode="auto">
            <a:xfrm rot="-5400000">
              <a:off x="3506" y="1940"/>
              <a:ext cx="283"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93939" name="Line 19"/>
          <p:cNvSpPr>
            <a:spLocks noChangeShapeType="1"/>
          </p:cNvSpPr>
          <p:nvPr/>
        </p:nvSpPr>
        <p:spPr bwMode="auto">
          <a:xfrm>
            <a:off x="2297642" y="4104804"/>
            <a:ext cx="5582444" cy="158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0" name="Freeform 20"/>
          <p:cNvSpPr/>
          <p:nvPr/>
        </p:nvSpPr>
        <p:spPr bwMode="auto">
          <a:xfrm>
            <a:off x="2297641" y="4104804"/>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1" name="Line 21"/>
          <p:cNvSpPr>
            <a:spLocks noChangeShapeType="1"/>
          </p:cNvSpPr>
          <p:nvPr/>
        </p:nvSpPr>
        <p:spPr bwMode="auto">
          <a:xfrm>
            <a:off x="4060429" y="4104804"/>
            <a:ext cx="0" cy="987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2" name="Line 22"/>
          <p:cNvSpPr>
            <a:spLocks noChangeShapeType="1"/>
          </p:cNvSpPr>
          <p:nvPr/>
        </p:nvSpPr>
        <p:spPr bwMode="auto">
          <a:xfrm>
            <a:off x="6134497" y="4104804"/>
            <a:ext cx="0" cy="987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4" name="Line 24"/>
          <p:cNvSpPr>
            <a:spLocks noChangeShapeType="1"/>
          </p:cNvSpPr>
          <p:nvPr/>
        </p:nvSpPr>
        <p:spPr bwMode="auto">
          <a:xfrm>
            <a:off x="2297641" y="5641503"/>
            <a:ext cx="559964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5" name="Freeform 25"/>
          <p:cNvSpPr/>
          <p:nvPr/>
        </p:nvSpPr>
        <p:spPr bwMode="auto">
          <a:xfrm>
            <a:off x="2283883" y="5641504"/>
            <a:ext cx="5601362" cy="985837"/>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6" name="Line 26"/>
          <p:cNvSpPr>
            <a:spLocks noChangeShapeType="1"/>
          </p:cNvSpPr>
          <p:nvPr/>
        </p:nvSpPr>
        <p:spPr bwMode="auto">
          <a:xfrm>
            <a:off x="4060429" y="5641504"/>
            <a:ext cx="0" cy="9858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7" name="Line 27"/>
          <p:cNvSpPr>
            <a:spLocks noChangeShapeType="1"/>
          </p:cNvSpPr>
          <p:nvPr/>
        </p:nvSpPr>
        <p:spPr bwMode="auto">
          <a:xfrm>
            <a:off x="6134497" y="5641504"/>
            <a:ext cx="0" cy="9858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93990" name="Group 70"/>
          <p:cNvGrpSpPr/>
          <p:nvPr/>
        </p:nvGrpSpPr>
        <p:grpSpPr bwMode="auto">
          <a:xfrm>
            <a:off x="2901290" y="2453803"/>
            <a:ext cx="2369873" cy="239712"/>
            <a:chOff x="1687" y="1591"/>
            <a:chExt cx="1378" cy="151"/>
          </a:xfrm>
        </p:grpSpPr>
        <p:sp>
          <p:nvSpPr>
            <p:cNvPr id="593936" name="Line 16"/>
            <p:cNvSpPr>
              <a:spLocks noChangeShapeType="1"/>
            </p:cNvSpPr>
            <p:nvPr/>
          </p:nvSpPr>
          <p:spPr bwMode="auto">
            <a:xfrm flipH="1">
              <a:off x="1687" y="1591"/>
              <a:ext cx="302"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48" name="Line 28"/>
            <p:cNvSpPr>
              <a:spLocks noChangeShapeType="1"/>
            </p:cNvSpPr>
            <p:nvPr/>
          </p:nvSpPr>
          <p:spPr bwMode="auto">
            <a:xfrm>
              <a:off x="2763" y="1742"/>
              <a:ext cx="302"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93949" name="Line 29"/>
          <p:cNvSpPr>
            <a:spLocks noChangeShapeType="1"/>
          </p:cNvSpPr>
          <p:nvPr/>
        </p:nvSpPr>
        <p:spPr bwMode="auto">
          <a:xfrm>
            <a:off x="2954602" y="2693515"/>
            <a:ext cx="517658"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93992" name="Group 72"/>
          <p:cNvGrpSpPr/>
          <p:nvPr/>
        </p:nvGrpSpPr>
        <p:grpSpPr bwMode="auto">
          <a:xfrm>
            <a:off x="4786181" y="3993678"/>
            <a:ext cx="2333757" cy="0"/>
            <a:chOff x="2783" y="2561"/>
            <a:chExt cx="1357" cy="0"/>
          </a:xfrm>
        </p:grpSpPr>
        <p:sp>
          <p:nvSpPr>
            <p:cNvPr id="593943" name="Line 23"/>
            <p:cNvSpPr>
              <a:spLocks noChangeShapeType="1"/>
            </p:cNvSpPr>
            <p:nvPr/>
          </p:nvSpPr>
          <p:spPr bwMode="auto">
            <a:xfrm flipH="1">
              <a:off x="2783" y="2561"/>
              <a:ext cx="302"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50" name="Line 30"/>
            <p:cNvSpPr>
              <a:spLocks noChangeShapeType="1"/>
            </p:cNvSpPr>
            <p:nvPr/>
          </p:nvSpPr>
          <p:spPr bwMode="auto">
            <a:xfrm>
              <a:off x="3838" y="2561"/>
              <a:ext cx="302"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93951" name="Line 31"/>
          <p:cNvSpPr>
            <a:spLocks noChangeShapeType="1"/>
          </p:cNvSpPr>
          <p:nvPr/>
        </p:nvSpPr>
        <p:spPr bwMode="auto">
          <a:xfrm flipH="1">
            <a:off x="6653875" y="4231803"/>
            <a:ext cx="517657" cy="0"/>
          </a:xfrm>
          <a:prstGeom prst="line">
            <a:avLst/>
          </a:prstGeom>
          <a:noFill/>
          <a:ln w="571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93993" name="Group 73"/>
          <p:cNvGrpSpPr/>
          <p:nvPr/>
        </p:nvGrpSpPr>
        <p:grpSpPr bwMode="auto">
          <a:xfrm>
            <a:off x="3100785" y="5832004"/>
            <a:ext cx="4079346" cy="714375"/>
            <a:chOff x="1803" y="3719"/>
            <a:chExt cx="2372" cy="450"/>
          </a:xfrm>
        </p:grpSpPr>
        <p:sp>
          <p:nvSpPr>
            <p:cNvPr id="593952" name="AutoShape 32"/>
            <p:cNvSpPr>
              <a:spLocks noChangeArrowheads="1"/>
            </p:cNvSpPr>
            <p:nvPr/>
          </p:nvSpPr>
          <p:spPr bwMode="auto">
            <a:xfrm>
              <a:off x="2399" y="3726"/>
              <a:ext cx="120" cy="292"/>
            </a:xfrm>
            <a:prstGeom prst="downArrow">
              <a:avLst>
                <a:gd name="adj1" fmla="val 50000"/>
                <a:gd name="adj2" fmla="val 80458"/>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anose="02010609060101010101" pitchFamily="2" charset="-122"/>
              </a:endParaRPr>
            </a:p>
          </p:txBody>
        </p:sp>
        <p:sp>
          <p:nvSpPr>
            <p:cNvPr id="593953" name="AutoShape 33"/>
            <p:cNvSpPr>
              <a:spLocks noChangeArrowheads="1"/>
            </p:cNvSpPr>
            <p:nvPr/>
          </p:nvSpPr>
          <p:spPr bwMode="auto">
            <a:xfrm>
              <a:off x="3627" y="3719"/>
              <a:ext cx="121" cy="292"/>
            </a:xfrm>
            <a:prstGeom prst="downArrow">
              <a:avLst>
                <a:gd name="adj1" fmla="val 50000"/>
                <a:gd name="adj2" fmla="val 79793"/>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anose="02010609060101010101" pitchFamily="2" charset="-122"/>
              </a:endParaRPr>
            </a:p>
          </p:txBody>
        </p:sp>
        <p:sp>
          <p:nvSpPr>
            <p:cNvPr id="593954" name="AutoShape 34"/>
            <p:cNvSpPr>
              <a:spLocks noChangeArrowheads="1"/>
            </p:cNvSpPr>
            <p:nvPr/>
          </p:nvSpPr>
          <p:spPr bwMode="auto">
            <a:xfrm rot="5400000">
              <a:off x="2862" y="3957"/>
              <a:ext cx="113" cy="312"/>
            </a:xfrm>
            <a:prstGeom prst="downArrow">
              <a:avLst>
                <a:gd name="adj1" fmla="val 50000"/>
                <a:gd name="adj2" fmla="val 91294"/>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anose="02010609060101010101" pitchFamily="2" charset="-122"/>
              </a:endParaRPr>
            </a:p>
          </p:txBody>
        </p:sp>
        <p:sp>
          <p:nvSpPr>
            <p:cNvPr id="593955" name="AutoShape 35"/>
            <p:cNvSpPr>
              <a:spLocks noChangeArrowheads="1"/>
            </p:cNvSpPr>
            <p:nvPr/>
          </p:nvSpPr>
          <p:spPr bwMode="auto">
            <a:xfrm rot="3308442">
              <a:off x="3963" y="3674"/>
              <a:ext cx="113" cy="311"/>
            </a:xfrm>
            <a:prstGeom prst="downArrow">
              <a:avLst>
                <a:gd name="adj1" fmla="val 50000"/>
                <a:gd name="adj2" fmla="val 91001"/>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anose="02010609060101010101" pitchFamily="2" charset="-122"/>
              </a:endParaRPr>
            </a:p>
          </p:txBody>
        </p:sp>
        <p:sp>
          <p:nvSpPr>
            <p:cNvPr id="593956" name="AutoShape 36"/>
            <p:cNvSpPr>
              <a:spLocks noChangeArrowheads="1"/>
            </p:cNvSpPr>
            <p:nvPr/>
          </p:nvSpPr>
          <p:spPr bwMode="auto">
            <a:xfrm rot="-3458995">
              <a:off x="1902" y="3702"/>
              <a:ext cx="113" cy="312"/>
            </a:xfrm>
            <a:prstGeom prst="downArrow">
              <a:avLst>
                <a:gd name="adj1" fmla="val 50000"/>
                <a:gd name="adj2" fmla="val 91294"/>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anose="02010609060101010101" pitchFamily="2" charset="-122"/>
              </a:endParaRPr>
            </a:p>
          </p:txBody>
        </p:sp>
      </p:grpSp>
      <p:sp>
        <p:nvSpPr>
          <p:cNvPr id="593957" name="Line 37"/>
          <p:cNvSpPr>
            <a:spLocks noChangeShapeType="1"/>
          </p:cNvSpPr>
          <p:nvPr/>
        </p:nvSpPr>
        <p:spPr bwMode="auto">
          <a:xfrm>
            <a:off x="1243410" y="944090"/>
            <a:ext cx="0" cy="5481638"/>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93958" name="Text Box 38"/>
          <p:cNvSpPr txBox="1">
            <a:spLocks noChangeArrowheads="1"/>
          </p:cNvSpPr>
          <p:nvPr/>
        </p:nvSpPr>
        <p:spPr bwMode="auto">
          <a:xfrm>
            <a:off x="926134" y="6237312"/>
            <a:ext cx="282450" cy="400110"/>
          </a:xfrm>
          <a:prstGeom prst="rect">
            <a:avLst/>
          </a:prstGeom>
          <a:solidFill>
            <a:schemeClr val="bg1"/>
          </a:solidFill>
          <a:ln>
            <a:noFill/>
          </a:ln>
          <a:effectLst/>
        </p:spPr>
        <p:txBody>
          <a:bodyPr wrap="none">
            <a:spAutoFit/>
          </a:bodyPr>
          <a:lstStyle/>
          <a:p>
            <a:r>
              <a:rPr kumimoji="1" lang="en-US" altLang="zh-CN" sz="2000" b="1" dirty="0">
                <a:solidFill>
                  <a:srgbClr val="FF0000"/>
                </a:solidFill>
                <a:latin typeface="+mn-lt"/>
                <a:ea typeface="黑体" panose="02010609060101010101" pitchFamily="2" charset="-122"/>
              </a:rPr>
              <a:t>t</a:t>
            </a:r>
            <a:endParaRPr kumimoji="1" lang="en-US" altLang="zh-CN" sz="2000" b="1" dirty="0">
              <a:solidFill>
                <a:srgbClr val="FF0000"/>
              </a:solidFill>
              <a:latin typeface="+mn-lt"/>
              <a:ea typeface="黑体" panose="02010609060101010101" pitchFamily="2" charset="-122"/>
            </a:endParaRPr>
          </a:p>
        </p:txBody>
      </p:sp>
      <p:sp>
        <p:nvSpPr>
          <p:cNvPr id="593960" name="Text Box 40"/>
          <p:cNvSpPr txBox="1">
            <a:spLocks noChangeArrowheads="1"/>
          </p:cNvSpPr>
          <p:nvPr/>
        </p:nvSpPr>
        <p:spPr bwMode="auto">
          <a:xfrm>
            <a:off x="4357952" y="5868516"/>
            <a:ext cx="1258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ACK</a:t>
            </a:r>
            <a:r>
              <a:rPr kumimoji="1" lang="zh-CN" altLang="en-US" sz="2000" b="1">
                <a:solidFill>
                  <a:srgbClr val="0000CC"/>
                </a:solidFill>
                <a:latin typeface="+mn-lt"/>
                <a:ea typeface="黑体" panose="02010609060101010101" pitchFamily="2" charset="-122"/>
              </a:rPr>
              <a:t>报文</a:t>
            </a:r>
            <a:endParaRPr kumimoji="1" lang="zh-CN" altLang="en-US" sz="2000" b="1">
              <a:solidFill>
                <a:srgbClr val="0000CC"/>
              </a:solidFill>
              <a:latin typeface="+mn-lt"/>
              <a:ea typeface="黑体" panose="02010609060101010101" pitchFamily="2" charset="-122"/>
            </a:endParaRPr>
          </a:p>
        </p:txBody>
      </p:sp>
      <p:pic>
        <p:nvPicPr>
          <p:cNvPr id="593961"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6414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2"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3903190"/>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3"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9547" y="3903190"/>
            <a:ext cx="58300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4"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3365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5"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3365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22369"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7" name="Picture 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8" name="Picture 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9" name="Picture 4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9103"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0"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1841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1"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1841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2"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86002" y="853603"/>
            <a:ext cx="584729"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3" name="Picture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4" name="Picture 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5" name="Picture 5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9103"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6" name="Picture 5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86002" y="5428778"/>
            <a:ext cx="584729"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7"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542877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8"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542877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9" name="Picture 5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4195" y="5428778"/>
            <a:ext cx="584729"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0" name="Picture 6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4890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1"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4890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2"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86002" y="3903190"/>
            <a:ext cx="58472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3"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3215" y="3903190"/>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4" name="Picture 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146" y="6414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3985" name="Text Box 65"/>
          <p:cNvSpPr txBox="1">
            <a:spLocks noChangeArrowheads="1"/>
          </p:cNvSpPr>
          <p:nvPr/>
        </p:nvSpPr>
        <p:spPr bwMode="auto">
          <a:xfrm>
            <a:off x="3353594" y="174736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endParaRPr kumimoji="1" lang="en-US" altLang="zh-CN" sz="2000" b="1">
              <a:solidFill>
                <a:srgbClr val="0000CC"/>
              </a:solidFill>
              <a:latin typeface="+mn-lt"/>
              <a:ea typeface="黑体" panose="02010609060101010101" pitchFamily="2" charset="-122"/>
            </a:endParaRPr>
          </a:p>
        </p:txBody>
      </p:sp>
      <p:sp>
        <p:nvSpPr>
          <p:cNvPr id="593986" name="Text Box 66"/>
          <p:cNvSpPr txBox="1">
            <a:spLocks noChangeArrowheads="1"/>
          </p:cNvSpPr>
          <p:nvPr/>
        </p:nvSpPr>
        <p:spPr bwMode="auto">
          <a:xfrm>
            <a:off x="3353594" y="633524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endParaRPr kumimoji="1" lang="en-US" altLang="zh-CN" sz="2000" b="1">
              <a:solidFill>
                <a:srgbClr val="0000CC"/>
              </a:solidFill>
              <a:latin typeface="+mn-lt"/>
              <a:ea typeface="黑体" panose="02010609060101010101" pitchFamily="2" charset="-122"/>
            </a:endParaRPr>
          </a:p>
        </p:txBody>
      </p:sp>
      <p:sp>
        <p:nvSpPr>
          <p:cNvPr id="593987" name="Text Box 67"/>
          <p:cNvSpPr txBox="1">
            <a:spLocks noChangeArrowheads="1"/>
          </p:cNvSpPr>
          <p:nvPr/>
        </p:nvSpPr>
        <p:spPr bwMode="auto">
          <a:xfrm>
            <a:off x="3334676" y="4776315"/>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endParaRPr kumimoji="1" lang="en-US" altLang="zh-CN" sz="2000" b="1">
              <a:solidFill>
                <a:srgbClr val="0000CC"/>
              </a:solidFill>
              <a:latin typeface="+mn-lt"/>
              <a:ea typeface="黑体" panose="02010609060101010101" pitchFamily="2" charset="-122"/>
            </a:endParaRPr>
          </a:p>
        </p:txBody>
      </p:sp>
      <p:sp>
        <p:nvSpPr>
          <p:cNvPr id="593988" name="Text Box 68"/>
          <p:cNvSpPr txBox="1">
            <a:spLocks noChangeArrowheads="1"/>
          </p:cNvSpPr>
          <p:nvPr/>
        </p:nvSpPr>
        <p:spPr bwMode="auto">
          <a:xfrm>
            <a:off x="3353594" y="326819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endParaRPr kumimoji="1" lang="en-US" altLang="zh-CN" sz="2000" b="1">
              <a:solidFill>
                <a:srgbClr val="0000CC"/>
              </a:solidFill>
              <a:latin typeface="+mn-lt"/>
              <a:ea typeface="黑体" panose="02010609060101010101" pitchFamily="2" charset="-122"/>
            </a:endParaRPr>
          </a:p>
        </p:txBody>
      </p:sp>
      <p:sp>
        <p:nvSpPr>
          <p:cNvPr id="593989" name="Text Box 69"/>
          <p:cNvSpPr txBox="1">
            <a:spLocks noChangeArrowheads="1"/>
          </p:cNvSpPr>
          <p:nvPr/>
        </p:nvSpPr>
        <p:spPr bwMode="auto">
          <a:xfrm>
            <a:off x="1571708" y="1194822"/>
            <a:ext cx="529677" cy="363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5000"/>
              </a:lnSpc>
            </a:pPr>
            <a:r>
              <a:rPr kumimoji="1" lang="en-US" altLang="zh-CN" sz="2000" b="1" dirty="0">
                <a:solidFill>
                  <a:srgbClr val="FF0000"/>
                </a:solidFill>
                <a:latin typeface="+mn-lt"/>
                <a:ea typeface="黑体" panose="02010609060101010101" pitchFamily="2" charset="-122"/>
              </a:rPr>
              <a:t>t</a:t>
            </a:r>
            <a:r>
              <a:rPr kumimoji="1" lang="en-US" altLang="zh-CN" sz="2000" b="1" baseline="-25000" dirty="0">
                <a:solidFill>
                  <a:srgbClr val="FF0000"/>
                </a:solidFill>
                <a:latin typeface="+mn-lt"/>
                <a:ea typeface="黑体" panose="02010609060101010101" pitchFamily="2" charset="-122"/>
              </a:rPr>
              <a:t>1</a:t>
            </a: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r>
              <a:rPr kumimoji="1" lang="en-US" altLang="zh-CN" sz="2000" b="1" dirty="0">
                <a:solidFill>
                  <a:srgbClr val="FF0000"/>
                </a:solidFill>
                <a:latin typeface="+mn-lt"/>
                <a:ea typeface="黑体" panose="02010609060101010101" pitchFamily="2" charset="-122"/>
              </a:rPr>
              <a:t>t</a:t>
            </a:r>
            <a:r>
              <a:rPr kumimoji="1" lang="en-US" altLang="zh-CN" sz="2000" b="1" baseline="-25000" dirty="0">
                <a:solidFill>
                  <a:srgbClr val="FF0000"/>
                </a:solidFill>
                <a:latin typeface="+mn-lt"/>
                <a:ea typeface="黑体" panose="02010609060101010101" pitchFamily="2" charset="-122"/>
              </a:rPr>
              <a:t>2</a:t>
            </a: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endParaRPr kumimoji="1" lang="en-US" altLang="zh-CN" sz="2000" b="1" dirty="0">
              <a:solidFill>
                <a:srgbClr val="FF0000"/>
              </a:solidFill>
              <a:latin typeface="+mn-lt"/>
              <a:ea typeface="黑体" panose="02010609060101010101" pitchFamily="2" charset="-122"/>
            </a:endParaRPr>
          </a:p>
          <a:p>
            <a:pPr>
              <a:lnSpc>
                <a:spcPct val="105000"/>
              </a:lnSpc>
            </a:pPr>
            <a:r>
              <a:rPr kumimoji="1" lang="en-US" altLang="zh-CN" sz="2000" b="1" dirty="0">
                <a:solidFill>
                  <a:srgbClr val="FF0000"/>
                </a:solidFill>
                <a:latin typeface="+mn-lt"/>
                <a:ea typeface="黑体" panose="02010609060101010101" pitchFamily="2" charset="-122"/>
              </a:rPr>
              <a:t>t</a:t>
            </a:r>
            <a:r>
              <a:rPr kumimoji="1" lang="en-US" altLang="zh-CN" sz="2000" b="1" baseline="-25000" dirty="0">
                <a:solidFill>
                  <a:srgbClr val="FF0000"/>
                </a:solidFill>
                <a:latin typeface="+mn-lt"/>
                <a:ea typeface="黑体" panose="02010609060101010101" pitchFamily="2" charset="-122"/>
              </a:rPr>
              <a:t>3</a:t>
            </a:r>
            <a:endParaRPr kumimoji="1" lang="en-US" altLang="zh-CN" sz="2000" b="1" dirty="0">
              <a:solidFill>
                <a:srgbClr val="FF0000"/>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
        <p:nvSpPr>
          <p:cNvPr id="75" name="Text Box 69"/>
          <p:cNvSpPr txBox="1">
            <a:spLocks noChangeArrowheads="1"/>
          </p:cNvSpPr>
          <p:nvPr/>
        </p:nvSpPr>
        <p:spPr bwMode="auto">
          <a:xfrm>
            <a:off x="1543003" y="6069658"/>
            <a:ext cx="529677" cy="402418"/>
          </a:xfrm>
          <a:prstGeom prst="rect">
            <a:avLst/>
          </a:prstGeom>
          <a:solidFill>
            <a:schemeClr val="bg1"/>
          </a:solidFill>
          <a:ln>
            <a:noFill/>
          </a:ln>
          <a:effectLst/>
        </p:spPr>
        <p:txBody>
          <a:bodyPr wrap="square">
            <a:spAutoFit/>
          </a:bodyPr>
          <a:lstStyle/>
          <a:p>
            <a:pPr>
              <a:lnSpc>
                <a:spcPct val="105000"/>
              </a:lnSpc>
            </a:pPr>
            <a:r>
              <a:rPr kumimoji="1" lang="en-US" altLang="zh-CN" sz="2000" b="1" dirty="0">
                <a:solidFill>
                  <a:srgbClr val="FF0000"/>
                </a:solidFill>
                <a:latin typeface="+mn-lt"/>
                <a:ea typeface="黑体" panose="02010609060101010101" pitchFamily="2" charset="-122"/>
              </a:rPr>
              <a:t>t</a:t>
            </a:r>
            <a:r>
              <a:rPr kumimoji="1" lang="en-US" altLang="zh-CN" sz="2000" b="1" baseline="-25000" dirty="0">
                <a:solidFill>
                  <a:srgbClr val="FF0000"/>
                </a:solidFill>
                <a:latin typeface="+mn-lt"/>
                <a:ea typeface="黑体" panose="02010609060101010101" pitchFamily="2" charset="-122"/>
              </a:rPr>
              <a:t>4</a:t>
            </a:r>
            <a:endParaRPr kumimoji="1" lang="en-US" altLang="zh-CN" sz="2000" b="1" dirty="0">
              <a:solidFill>
                <a:srgbClr val="FF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9393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59392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5939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394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1000"/>
                                  </p:stCondLst>
                                  <p:childTnLst>
                                    <p:set>
                                      <p:cBhvr>
                                        <p:cTn id="19" dur="1" fill="hold">
                                          <p:stCondLst>
                                            <p:cond delay="0"/>
                                          </p:stCondLst>
                                        </p:cTn>
                                        <p:tgtEl>
                                          <p:spTgt spid="593990"/>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1000"/>
                                  </p:stCondLst>
                                  <p:childTnLst>
                                    <p:set>
                                      <p:cBhvr>
                                        <p:cTn id="22" dur="1" fill="hold">
                                          <p:stCondLst>
                                            <p:cond delay="0"/>
                                          </p:stCondLst>
                                        </p:cTn>
                                        <p:tgtEl>
                                          <p:spTgt spid="5939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9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1000"/>
                                  </p:stCondLst>
                                  <p:childTnLst>
                                    <p:set>
                                      <p:cBhvr>
                                        <p:cTn id="29" dur="1" fill="hold">
                                          <p:stCondLst>
                                            <p:cond delay="0"/>
                                          </p:stCondLst>
                                        </p:cTn>
                                        <p:tgtEl>
                                          <p:spTgt spid="5939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93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9" grpId="0" animBg="1"/>
      <p:bldP spid="593930" grpId="0" animBg="1"/>
      <p:bldP spid="593931" grpId="0" animBg="1"/>
      <p:bldP spid="593949" grpId="0" animBg="1"/>
      <p:bldP spid="5939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lgn="ctr"/>
            <a:r>
              <a:rPr lang="en-US" altLang="zh-CN"/>
              <a:t>OSPF </a:t>
            </a:r>
            <a:r>
              <a:rPr lang="zh-CN" altLang="en-US"/>
              <a:t>的其他特点 </a:t>
            </a:r>
            <a:endParaRPr lang="zh-CN" altLang="en-US"/>
          </a:p>
        </p:txBody>
      </p:sp>
      <p:sp>
        <p:nvSpPr>
          <p:cNvPr id="594947" name="Rectangle 3"/>
          <p:cNvSpPr>
            <a:spLocks noGrp="1" noChangeArrowheads="1"/>
          </p:cNvSpPr>
          <p:nvPr>
            <p:ph idx="1"/>
          </p:nvPr>
        </p:nvSpPr>
        <p:spPr>
          <a:noFill/>
        </p:spPr>
        <p:txBody>
          <a:bodyPr/>
          <a:lstStyle/>
          <a:p>
            <a:r>
              <a:rPr lang="en-US" altLang="zh-CN" dirty="0"/>
              <a:t>OSPF </a:t>
            </a:r>
            <a:r>
              <a:rPr lang="zh-CN" altLang="en-US" dirty="0"/>
              <a:t>还规定每隔一段时间，如 </a:t>
            </a:r>
            <a:r>
              <a:rPr lang="en-US" altLang="zh-CN" dirty="0"/>
              <a:t>30 </a:t>
            </a:r>
            <a:r>
              <a:rPr lang="zh-CN" altLang="en-US" dirty="0"/>
              <a:t>分钟，要刷新一次数据库中的链路状态。 </a:t>
            </a:r>
            <a:endParaRPr lang="zh-CN" altLang="en-US" dirty="0"/>
          </a:p>
          <a:p>
            <a:r>
              <a:rPr lang="zh-CN" altLang="en-US" dirty="0"/>
              <a:t>由于一个路由器的链路状态只涉及到与相邻路由器的连通状态，因而与整个互联网的规模并无直接关系。因此</a:t>
            </a:r>
            <a:r>
              <a:rPr lang="zh-CN" altLang="en-US" dirty="0">
                <a:solidFill>
                  <a:srgbClr val="FF0000"/>
                </a:solidFill>
              </a:rPr>
              <a:t>当互联网规模很大时，</a:t>
            </a:r>
            <a:r>
              <a:rPr lang="en-US" altLang="zh-CN" dirty="0">
                <a:solidFill>
                  <a:srgbClr val="FF0000"/>
                </a:solidFill>
              </a:rPr>
              <a:t>OSPF  </a:t>
            </a:r>
            <a:r>
              <a:rPr lang="zh-CN" altLang="en-US" dirty="0">
                <a:solidFill>
                  <a:srgbClr val="FF0000"/>
                </a:solidFill>
              </a:rPr>
              <a:t>协议要比距离向量协议 </a:t>
            </a:r>
            <a:r>
              <a:rPr lang="en-US" altLang="zh-CN" dirty="0">
                <a:solidFill>
                  <a:srgbClr val="FF0000"/>
                </a:solidFill>
              </a:rPr>
              <a:t>RIP </a:t>
            </a:r>
            <a:r>
              <a:rPr lang="zh-CN" altLang="en-US" dirty="0">
                <a:solidFill>
                  <a:srgbClr val="FF0000"/>
                </a:solidFill>
              </a:rPr>
              <a:t>好得多。 </a:t>
            </a:r>
            <a:endParaRPr lang="zh-CN" altLang="en-US" dirty="0">
              <a:solidFill>
                <a:srgbClr val="FF0000"/>
              </a:solidFill>
            </a:endParaRPr>
          </a:p>
          <a:p>
            <a:r>
              <a:rPr lang="en-US" altLang="zh-CN" dirty="0">
                <a:solidFill>
                  <a:srgbClr val="FF0000"/>
                </a:solidFill>
              </a:rPr>
              <a:t>OSPF </a:t>
            </a:r>
            <a:r>
              <a:rPr lang="zh-CN" altLang="en-US" dirty="0">
                <a:solidFill>
                  <a:srgbClr val="FF0000"/>
                </a:solidFill>
              </a:rPr>
              <a:t>没有“坏消息传播得慢”的问题，</a:t>
            </a:r>
            <a:r>
              <a:rPr lang="zh-CN" altLang="en-US" dirty="0"/>
              <a:t>据统计，其响应网络变化的时间小于 </a:t>
            </a:r>
            <a:r>
              <a:rPr lang="en-US" altLang="zh-CN" dirty="0"/>
              <a:t>100 </a:t>
            </a:r>
            <a:r>
              <a:rPr lang="en-US" altLang="zh-CN" dirty="0" err="1"/>
              <a:t>ms</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lgn="ctr"/>
            <a:r>
              <a:rPr lang="zh-CN" altLang="en-US" dirty="0"/>
              <a:t>指定的路由器</a:t>
            </a:r>
            <a:endParaRPr lang="en-US" altLang="zh-CN" dirty="0"/>
          </a:p>
        </p:txBody>
      </p:sp>
      <p:sp>
        <p:nvSpPr>
          <p:cNvPr id="595971" name="Rectangle 3"/>
          <p:cNvSpPr>
            <a:spLocks noGrp="1" noChangeArrowheads="1"/>
          </p:cNvSpPr>
          <p:nvPr>
            <p:ph idx="1"/>
          </p:nvPr>
        </p:nvSpPr>
        <p:spPr>
          <a:xfrm>
            <a:off x="1031983" y="1824376"/>
            <a:ext cx="8346723" cy="3332816"/>
          </a:xfrm>
        </p:spPr>
        <p:txBody>
          <a:bodyPr/>
          <a:lstStyle/>
          <a:p>
            <a:r>
              <a:rPr lang="zh-CN" altLang="en-US" dirty="0"/>
              <a:t>多点接入的局域网采用了选举产生</a:t>
            </a:r>
            <a:r>
              <a:rPr lang="zh-CN" altLang="en-US" dirty="0">
                <a:solidFill>
                  <a:srgbClr val="FF0000"/>
                </a:solidFill>
              </a:rPr>
              <a:t>指定的路由器 </a:t>
            </a:r>
            <a:r>
              <a:rPr lang="en-US" altLang="zh-CN" dirty="0"/>
              <a:t>(designated router) </a:t>
            </a:r>
            <a:r>
              <a:rPr lang="zh-CN" altLang="en-US" dirty="0"/>
              <a:t>的方法，</a:t>
            </a:r>
            <a:r>
              <a:rPr lang="zh-CN" altLang="en-US" dirty="0">
                <a:solidFill>
                  <a:srgbClr val="FF0000"/>
                </a:solidFill>
              </a:rPr>
              <a:t>使广播的信息量大大减少。</a:t>
            </a:r>
            <a:endParaRPr lang="zh-CN" altLang="en-US" dirty="0">
              <a:solidFill>
                <a:srgbClr val="FF0000"/>
              </a:solidFill>
            </a:endParaRPr>
          </a:p>
          <a:p>
            <a:r>
              <a:rPr lang="zh-CN" altLang="en-US" dirty="0"/>
              <a:t>指定的路由器</a:t>
            </a:r>
            <a:r>
              <a:rPr lang="zh-CN" altLang="en-US" dirty="0">
                <a:solidFill>
                  <a:srgbClr val="FF0000"/>
                </a:solidFill>
              </a:rPr>
              <a:t>代表</a:t>
            </a:r>
            <a:r>
              <a:rPr lang="zh-CN" altLang="en-US" dirty="0"/>
              <a:t>该局域网上所有的链路向连接到该网络上的各路由器发送状态信息。指定路由器与本</a:t>
            </a:r>
            <a:r>
              <a:rPr lang="en-US" altLang="zh-CN" dirty="0"/>
              <a:t>LAN</a:t>
            </a:r>
            <a:r>
              <a:rPr lang="zh-CN" altLang="en-US" dirty="0"/>
              <a:t>上的所有其他路由器都是邻接的，并且与它们交换信息。邻居但不是邻接的路由器之间不交换信息。有一台备份的指定路由器总是保持最新的状态数据，以便缓解主指定路由器崩溃时的转接和取代主指定路由器的需要。</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4.4ICMP</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noFill/>
                  <a:latin typeface="Times New Roman" panose="02020603050405020304" pitchFamily="18" charset="0"/>
                  <a:ea typeface="造字工房言宋体" charset="-122"/>
                  <a:cs typeface="Times New Roman" panose="02020603050405020304" pitchFamily="18" charset="0"/>
                  <a:sym typeface="+mn-ea"/>
                </a:rPr>
                <a:t>4.5 </a:t>
              </a:r>
              <a:r>
                <a:rPr lang="zh-CN" altLang="en-US" sz="2400" b="1">
                  <a:noFill/>
                  <a:latin typeface="Times New Roman" panose="02020603050405020304" pitchFamily="18" charset="0"/>
                  <a:ea typeface="造字工房言宋体" charset="-122"/>
                  <a:cs typeface="Times New Roman" panose="02020603050405020304" pitchFamily="18" charset="0"/>
                  <a:sym typeface="+mn-ea"/>
                </a:rPr>
                <a:t>划分子网</a:t>
              </a:r>
              <a:endParaRPr lang="zh-CN" altLang="en-US" sz="2400" b="1">
                <a:no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4.6</a:t>
            </a:r>
            <a:r>
              <a:rPr lang="zh-CN" altLang="zh-CN" sz="2400" b="1">
                <a:solidFill>
                  <a:schemeClr val="bg1"/>
                </a:solidFill>
                <a:latin typeface="造字工房言宋体" charset="-122"/>
                <a:ea typeface="造字工房言宋体" charset="-122"/>
                <a:cs typeface="造字工房言宋体" charset="-122"/>
                <a:sym typeface="+mn-ea"/>
              </a:rPr>
              <a:t> 构造超网</a:t>
            </a:r>
            <a:endParaRPr lang="zh-CN" altLang="zh-CN" sz="2400" b="1">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4.7 </a:t>
            </a:r>
            <a:r>
              <a:rPr lang="zh-CN" altLang="en-US" sz="2400" b="1">
                <a:solidFill>
                  <a:schemeClr val="bg1"/>
                </a:solidFill>
                <a:latin typeface="造字工房言宋体" charset="-122"/>
                <a:ea typeface="造字工房言宋体" charset="-122"/>
                <a:cs typeface="造字工房言宋体" charset="-122"/>
                <a:sym typeface="+mn-ea"/>
              </a:rPr>
              <a:t>路由器</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4.8 RIP</a:t>
            </a:r>
            <a:endParaRPr lang="en-US" altLang="zh-CN"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4"/>
                </a:solidFill>
                <a:latin typeface="造字工房言宋体" charset="-122"/>
                <a:ea typeface="造字工房言宋体" charset="-122"/>
                <a:cs typeface="造字工房言宋体" charset="-122"/>
                <a:sym typeface="+mn-ea"/>
              </a:rPr>
              <a:t>4.9 OSPF</a:t>
            </a:r>
            <a:endParaRPr lang="en-US" altLang="zh-CN" sz="2400" b="1">
              <a:solidFill>
                <a:schemeClr val="accent4"/>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chemeClr val="accent2">
              <a:lumMod val="60000"/>
              <a:lumOff val="40000"/>
            </a:schemeClr>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内部网关协议 </a:t>
            </a:r>
            <a:r>
              <a:rPr lang="en-US" altLang="zh-CN" dirty="0">
                <a:latin typeface="Times New Roman" panose="02020603050405020304" pitchFamily="18" charset="0"/>
                <a:cs typeface="Times New Roman" panose="02020603050405020304" pitchFamily="18" charset="0"/>
              </a:rPr>
              <a:t>OSPF</a:t>
            </a:r>
            <a:endParaRPr lang="en-US" altLang="zh-CN" sz="3600" dirty="0">
              <a:latin typeface="Times New Roman" panose="02020603050405020304" pitchFamily="18" charset="0"/>
              <a:cs typeface="Times New Roman" panose="02020603050405020304" pitchFamily="18" charset="0"/>
            </a:endParaRPr>
          </a:p>
        </p:txBody>
      </p:sp>
      <p:sp>
        <p:nvSpPr>
          <p:cNvPr id="580611" name="Rectangle 3"/>
          <p:cNvSpPr>
            <a:spLocks noGrp="1" noChangeArrowheads="1"/>
          </p:cNvSpPr>
          <p:nvPr>
            <p:ph idx="1"/>
          </p:nvPr>
        </p:nvSpPr>
        <p:spPr>
          <a:noFill/>
        </p:spPr>
        <p:txBody>
          <a:bodyPr/>
          <a:lstStyle/>
          <a:p>
            <a:pPr>
              <a:spcBef>
                <a:spcPts val="1200"/>
              </a:spcBef>
            </a:pPr>
            <a:r>
              <a:rPr lang="zh-CN" altLang="zh-CN" dirty="0">
                <a:latin typeface="Times New Roman" panose="02020603050405020304" pitchFamily="18" charset="0"/>
                <a:cs typeface="Times New Roman" panose="02020603050405020304" pitchFamily="18" charset="0"/>
              </a:rPr>
              <a:t>开放最短路径优先</a:t>
            </a:r>
            <a:r>
              <a:rPr lang="en-US" altLang="zh-CN" dirty="0">
                <a:latin typeface="Times New Roman" panose="02020603050405020304" pitchFamily="18" charset="0"/>
                <a:cs typeface="Times New Roman" panose="02020603050405020304" pitchFamily="18" charset="0"/>
              </a:rPr>
              <a:t> OSPF (Open Shortest Path First)</a:t>
            </a:r>
            <a:r>
              <a:rPr lang="zh-CN" altLang="zh-CN" dirty="0">
                <a:latin typeface="Times New Roman" panose="02020603050405020304" pitchFamily="18" charset="0"/>
                <a:cs typeface="Times New Roman" panose="02020603050405020304" pitchFamily="18" charset="0"/>
              </a:rPr>
              <a:t>是为克服</a:t>
            </a:r>
            <a:r>
              <a:rPr lang="en-US" altLang="zh-CN" dirty="0">
                <a:latin typeface="Times New Roman" panose="02020603050405020304" pitchFamily="18" charset="0"/>
                <a:cs typeface="Times New Roman" panose="02020603050405020304" pitchFamily="18" charset="0"/>
              </a:rPr>
              <a:t> RIP </a:t>
            </a:r>
            <a:r>
              <a:rPr lang="zh-CN" altLang="zh-CN" dirty="0">
                <a:latin typeface="Times New Roman" panose="02020603050405020304" pitchFamily="18" charset="0"/>
                <a:cs typeface="Times New Roman" panose="02020603050405020304" pitchFamily="18" charset="0"/>
              </a:rPr>
              <a:t>的缺点在</a:t>
            </a:r>
            <a:r>
              <a:rPr lang="en-US" altLang="zh-CN" dirty="0">
                <a:latin typeface="Times New Roman" panose="02020603050405020304" pitchFamily="18" charset="0"/>
                <a:cs typeface="Times New Roman" panose="02020603050405020304" pitchFamily="18" charset="0"/>
              </a:rPr>
              <a:t> 1989 </a:t>
            </a:r>
            <a:r>
              <a:rPr lang="zh-CN" altLang="zh-CN" dirty="0">
                <a:latin typeface="Times New Roman" panose="02020603050405020304" pitchFamily="18" charset="0"/>
                <a:cs typeface="Times New Roman" panose="02020603050405020304" pitchFamily="18" charset="0"/>
              </a:rPr>
              <a:t>年开发出来的。</a:t>
            </a:r>
            <a:endParaRPr lang="en-US" altLang="zh-CN" dirty="0">
              <a:latin typeface="Times New Roman" panose="02020603050405020304" pitchFamily="18" charset="0"/>
              <a:cs typeface="Times New Roman" panose="02020603050405020304" pitchFamily="18" charset="0"/>
            </a:endParaRPr>
          </a:p>
          <a:p>
            <a:pPr>
              <a:spcBef>
                <a:spcPts val="1200"/>
              </a:spcBef>
            </a:pPr>
            <a:r>
              <a:rPr lang="en-US" altLang="zh-CN" dirty="0">
                <a:solidFill>
                  <a:srgbClr val="0000FF"/>
                </a:solidFill>
                <a:latin typeface="Times New Roman" panose="02020603050405020304" pitchFamily="18" charset="0"/>
                <a:cs typeface="Times New Roman" panose="02020603050405020304" pitchFamily="18" charset="0"/>
              </a:rPr>
              <a:t>OSPF </a:t>
            </a:r>
            <a:r>
              <a:rPr lang="zh-CN" altLang="zh-CN" dirty="0">
                <a:solidFill>
                  <a:srgbClr val="0000FF"/>
                </a:solidFill>
                <a:latin typeface="Times New Roman" panose="02020603050405020304" pitchFamily="18" charset="0"/>
                <a:cs typeface="Times New Roman" panose="02020603050405020304" pitchFamily="18" charset="0"/>
              </a:rPr>
              <a:t>的原理很简单，但实现起来却较复杂。</a:t>
            </a:r>
            <a:endParaRPr lang="en-US" altLang="zh-CN"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nSpc>
                <a:spcPct val="90000"/>
              </a:lnSpc>
            </a:pPr>
            <a:r>
              <a:rPr lang="en-US" altLang="zh-CN" dirty="0">
                <a:latin typeface="Times New Roman" panose="02020603050405020304" pitchFamily="18" charset="0"/>
                <a:cs typeface="Times New Roman" panose="02020603050405020304" pitchFamily="18" charset="0"/>
              </a:rPr>
              <a:t>1.  OSPF </a:t>
            </a:r>
            <a:r>
              <a:rPr lang="zh-CN" altLang="en-US" dirty="0">
                <a:latin typeface="Times New Roman" panose="02020603050405020304" pitchFamily="18" charset="0"/>
                <a:cs typeface="Times New Roman" panose="02020603050405020304" pitchFamily="18" charset="0"/>
              </a:rPr>
              <a:t>协议的基本特点</a:t>
            </a:r>
            <a:endParaRPr lang="zh-CN" altLang="en-US" dirty="0">
              <a:latin typeface="Times New Roman" panose="02020603050405020304" pitchFamily="18" charset="0"/>
              <a:cs typeface="Times New Roman" panose="02020603050405020304" pitchFamily="18" charset="0"/>
            </a:endParaRPr>
          </a:p>
        </p:txBody>
      </p:sp>
      <p:sp>
        <p:nvSpPr>
          <p:cNvPr id="58061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开放</a:t>
            </a:r>
            <a:r>
              <a:rPr lang="zh-CN" altLang="en-US" dirty="0">
                <a:latin typeface="Times New Roman" panose="02020603050405020304" pitchFamily="18" charset="0"/>
                <a:cs typeface="Times New Roman" panose="02020603050405020304" pitchFamily="18" charset="0"/>
              </a:rPr>
              <a:t>”表明 </a:t>
            </a: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协议不是受某一家厂商控制，而是公开发表的。</a:t>
            </a:r>
            <a:endParaRPr lang="zh-CN" altLang="en-US" dirty="0">
              <a:latin typeface="Times New Roman" panose="02020603050405020304" pitchFamily="18" charset="0"/>
              <a:cs typeface="Times New Roman" panose="02020603050405020304" pitchFamily="18" charset="0"/>
            </a:endParaRPr>
          </a:p>
          <a:p>
            <a:pPr>
              <a:spcBef>
                <a:spcPts val="1200"/>
              </a:spcBef>
            </a:pP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最短路径优先</a:t>
            </a:r>
            <a:r>
              <a:rPr lang="zh-CN" altLang="en-US" dirty="0">
                <a:latin typeface="Times New Roman" panose="02020603050405020304" pitchFamily="18" charset="0"/>
                <a:cs typeface="Times New Roman" panose="02020603050405020304" pitchFamily="18" charset="0"/>
              </a:rPr>
              <a:t>”是因为使用了迪杰斯特拉</a:t>
            </a:r>
            <a:r>
              <a:rPr lang="en-US" altLang="zh-CN" dirty="0">
                <a:latin typeface="Times New Roman" panose="02020603050405020304" pitchFamily="18" charset="0"/>
                <a:cs typeface="Times New Roman" panose="02020603050405020304" pitchFamily="18" charset="0"/>
              </a:rPr>
              <a:t>(Dijkstra) </a:t>
            </a:r>
            <a:r>
              <a:rPr lang="zh-CN" altLang="en-US" dirty="0">
                <a:latin typeface="Times New Roman" panose="02020603050405020304" pitchFamily="18" charset="0"/>
                <a:cs typeface="Times New Roman" panose="02020603050405020304" pitchFamily="18" charset="0"/>
              </a:rPr>
              <a:t>提出的最短路径算法 </a:t>
            </a:r>
            <a:r>
              <a:rPr lang="en-US" altLang="zh-CN" dirty="0">
                <a:latin typeface="Times New Roman" panose="02020603050405020304" pitchFamily="18" charset="0"/>
                <a:cs typeface="Times New Roman" panose="02020603050405020304" pitchFamily="18" charset="0"/>
              </a:rPr>
              <a:t>SPF</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1200"/>
              </a:spcBef>
            </a:pPr>
            <a:r>
              <a:rPr lang="en-US" altLang="zh-CN" dirty="0">
                <a:latin typeface="Times New Roman" panose="02020603050405020304" pitchFamily="18" charset="0"/>
                <a:cs typeface="Times New Roman" panose="02020603050405020304" pitchFamily="18" charset="0"/>
              </a:rPr>
              <a:t>OSPF2</a:t>
            </a:r>
            <a:r>
              <a:rPr lang="zh-CN" altLang="en-US" dirty="0">
                <a:latin typeface="Times New Roman" panose="02020603050405020304" pitchFamily="18" charset="0"/>
                <a:cs typeface="Times New Roman" panose="02020603050405020304" pitchFamily="18" charset="0"/>
              </a:rPr>
              <a:t>已成为互联网标准协议</a:t>
            </a:r>
            <a:r>
              <a:rPr lang="en-US" altLang="zh-CN" dirty="0">
                <a:latin typeface="Times New Roman" panose="02020603050405020304" pitchFamily="18" charset="0"/>
                <a:cs typeface="Times New Roman" panose="02020603050405020304" pitchFamily="18" charset="0"/>
              </a:rPr>
              <a:t>RFC2328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1200"/>
              </a:spcBef>
            </a:pPr>
            <a:r>
              <a:rPr lang="zh-CN" altLang="en-US" dirty="0">
                <a:latin typeface="Times New Roman" panose="02020603050405020304" pitchFamily="18" charset="0"/>
                <a:cs typeface="Times New Roman" panose="02020603050405020304" pitchFamily="18" charset="0"/>
              </a:rPr>
              <a:t>采用</a:t>
            </a:r>
            <a:r>
              <a:rPr lang="zh-CN" altLang="en-US" dirty="0">
                <a:solidFill>
                  <a:srgbClr val="FF0000"/>
                </a:solidFill>
                <a:latin typeface="Times New Roman" panose="02020603050405020304" pitchFamily="18" charset="0"/>
                <a:cs typeface="Times New Roman" panose="02020603050405020304" pitchFamily="18" charset="0"/>
              </a:rPr>
              <a:t>分布式的链路状态协议</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(link state protocol)</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a:spcBef>
                <a:spcPts val="1200"/>
              </a:spcBef>
            </a:pPr>
            <a:r>
              <a:rPr lang="zh-CN" altLang="en-US" dirty="0">
                <a:solidFill>
                  <a:srgbClr val="FF0000"/>
                </a:solidFill>
                <a:latin typeface="Times New Roman" panose="02020603050405020304" pitchFamily="18" charset="0"/>
                <a:cs typeface="Times New Roman" panose="02020603050405020304" pitchFamily="18" charset="0"/>
              </a:rPr>
              <a:t>注意：</a:t>
            </a: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只是一个协议的名字，它并不表示其他的路由选择协议不是“最短路径优先”。</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zh-CN" altLang="en-US"/>
              <a:t>三个要点 </a:t>
            </a:r>
            <a:endParaRPr lang="zh-CN" altLang="en-US"/>
          </a:p>
        </p:txBody>
      </p:sp>
      <p:sp>
        <p:nvSpPr>
          <p:cNvPr id="581635" name="Rectangle 3"/>
          <p:cNvSpPr>
            <a:spLocks noGrp="1" noChangeArrowheads="1"/>
          </p:cNvSpPr>
          <p:nvPr>
            <p:ph idx="1"/>
          </p:nvPr>
        </p:nvSpPr>
        <p:spPr>
          <a:xfrm>
            <a:off x="1031983" y="1824376"/>
            <a:ext cx="8346723" cy="3332816"/>
          </a:xfrm>
          <a:noFill/>
        </p:spPr>
        <p:txBody>
          <a:bodyPr/>
          <a:lstStyle/>
          <a:p>
            <a:r>
              <a:rPr lang="zh-CN" altLang="en-US" dirty="0">
                <a:solidFill>
                  <a:srgbClr val="FF0000"/>
                </a:solidFill>
              </a:rPr>
              <a:t>向本自治系统中所有路由器发送信息，</a:t>
            </a:r>
            <a:r>
              <a:rPr lang="zh-CN" altLang="en-US" dirty="0"/>
              <a:t>这里使用的方法是</a:t>
            </a:r>
            <a:r>
              <a:rPr lang="zh-CN" altLang="en-US" dirty="0">
                <a:solidFill>
                  <a:srgbClr val="FF0000"/>
                </a:solidFill>
              </a:rPr>
              <a:t>洪泛法。</a:t>
            </a:r>
            <a:endParaRPr lang="zh-CN" altLang="en-US" dirty="0">
              <a:solidFill>
                <a:srgbClr val="FF0000"/>
              </a:solidFill>
            </a:endParaRPr>
          </a:p>
          <a:p>
            <a:r>
              <a:rPr lang="zh-CN" altLang="en-US" dirty="0"/>
              <a:t>发送的信息就是与本路由器</a:t>
            </a:r>
            <a:r>
              <a:rPr lang="zh-CN" altLang="en-US" dirty="0">
                <a:solidFill>
                  <a:srgbClr val="FF0000"/>
                </a:solidFill>
              </a:rPr>
              <a:t>相邻</a:t>
            </a:r>
            <a:r>
              <a:rPr lang="zh-CN" altLang="en-US" dirty="0"/>
              <a:t>的所有路由器的链路状态，但这只是路由器所知道的</a:t>
            </a:r>
            <a:r>
              <a:rPr lang="zh-CN" altLang="en-US" dirty="0">
                <a:solidFill>
                  <a:srgbClr val="FF0000"/>
                </a:solidFill>
              </a:rPr>
              <a:t>部分信息。</a:t>
            </a:r>
            <a:endParaRPr lang="en-US" altLang="zh-CN" dirty="0">
              <a:solidFill>
                <a:srgbClr val="FF0000"/>
              </a:solidFill>
            </a:endParaRPr>
          </a:p>
          <a:p>
            <a:pPr lvl="1"/>
            <a:r>
              <a:rPr lang="zh-CN" altLang="en-US" dirty="0">
                <a:solidFill>
                  <a:srgbClr val="0000FF"/>
                </a:solidFill>
                <a:latin typeface="Arial" panose="020B0604020202020204" pitchFamily="34" charset="0"/>
              </a:rPr>
              <a:t>“链路状态”就是说明本路由器都和哪些路由器相邻，以及该链路的“</a:t>
            </a:r>
            <a:r>
              <a:rPr lang="zh-CN" altLang="en-US" dirty="0">
                <a:solidFill>
                  <a:srgbClr val="FF0000"/>
                </a:solidFill>
                <a:latin typeface="Arial" panose="020B0604020202020204" pitchFamily="34" charset="0"/>
              </a:rPr>
              <a:t>度量</a:t>
            </a:r>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(metric)</a:t>
            </a:r>
            <a:r>
              <a:rPr lang="zh-CN" altLang="en-US" dirty="0">
                <a:solidFill>
                  <a:srgbClr val="0000FF"/>
                </a:solidFill>
                <a:latin typeface="Arial" panose="020B0604020202020204" pitchFamily="34" charset="0"/>
              </a:rPr>
              <a:t>或“代价”。</a:t>
            </a:r>
            <a:r>
              <a:rPr lang="zh-CN" altLang="en-US" dirty="0">
                <a:solidFill>
                  <a:srgbClr val="0000FF"/>
                </a:solidFill>
              </a:rPr>
              <a:t> 度量的数值与费用、距离、时延和带宽等有关。</a:t>
            </a:r>
            <a:endParaRPr lang="zh-CN" altLang="en-US" dirty="0">
              <a:solidFill>
                <a:srgbClr val="0000FF"/>
              </a:solidFill>
            </a:endParaRPr>
          </a:p>
          <a:p>
            <a:r>
              <a:rPr lang="zh-CN" altLang="en-US" dirty="0"/>
              <a:t>只有当链路状态</a:t>
            </a:r>
            <a:r>
              <a:rPr lang="zh-CN" altLang="en-US" dirty="0">
                <a:solidFill>
                  <a:srgbClr val="FF0000"/>
                </a:solidFill>
              </a:rPr>
              <a:t>发生变化</a:t>
            </a:r>
            <a:r>
              <a:rPr lang="zh-CN" altLang="en-US" dirty="0"/>
              <a:t>时，路由器才用洪泛法向所有路由器发送此信息。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zh-CN" altLang="en-US" sz="3400" dirty="0"/>
              <a:t>链路状态数据库</a:t>
            </a:r>
            <a:br>
              <a:rPr lang="en-US" altLang="zh-CN" sz="3400" dirty="0"/>
            </a:br>
            <a:r>
              <a:rPr lang="zh-CN" altLang="en-US" sz="3400" dirty="0"/>
              <a:t> </a:t>
            </a:r>
            <a:r>
              <a:rPr lang="en-US" altLang="zh-CN" sz="3400" dirty="0"/>
              <a:t>(link-state database) </a:t>
            </a:r>
            <a:endParaRPr lang="en-US" altLang="zh-CN" sz="3400" dirty="0"/>
          </a:p>
        </p:txBody>
      </p:sp>
      <p:sp>
        <p:nvSpPr>
          <p:cNvPr id="582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zh-CN" altLang="en-US" dirty="0"/>
              <a:t>由于各路由器之间频繁地交换链路状态信息，因此所有的路由器最终都能建立一个链路状态数据库。</a:t>
            </a:r>
            <a:endParaRPr lang="zh-CN" altLang="en-US" dirty="0"/>
          </a:p>
          <a:p>
            <a:pPr>
              <a:lnSpc>
                <a:spcPct val="100000"/>
              </a:lnSpc>
            </a:pPr>
            <a:r>
              <a:rPr lang="zh-CN" altLang="en-US" dirty="0"/>
              <a:t>这个数据库实际上就是</a:t>
            </a:r>
            <a:r>
              <a:rPr lang="zh-CN" altLang="en-US" dirty="0">
                <a:solidFill>
                  <a:srgbClr val="FF0000"/>
                </a:solidFill>
              </a:rPr>
              <a:t>全网的拓扑结构图，它在全网范围内是一致的</a:t>
            </a:r>
            <a:r>
              <a:rPr lang="zh-CN" altLang="en-US" dirty="0"/>
              <a:t>（这称为链路状态数据库的同步）。</a:t>
            </a:r>
            <a:endParaRPr lang="zh-CN" altLang="en-US" dirty="0"/>
          </a:p>
          <a:p>
            <a:pPr>
              <a:lnSpc>
                <a:spcPct val="100000"/>
              </a:lnSpc>
            </a:pPr>
            <a:r>
              <a:rPr lang="en-US" altLang="zh-CN" dirty="0"/>
              <a:t>OSPF </a:t>
            </a:r>
            <a:r>
              <a:rPr lang="zh-CN" altLang="en-US" dirty="0"/>
              <a:t>的链路状态数据库能</a:t>
            </a:r>
            <a:r>
              <a:rPr lang="zh-CN" altLang="en-US" dirty="0">
                <a:solidFill>
                  <a:srgbClr val="FF0000"/>
                </a:solidFill>
              </a:rPr>
              <a:t>较快地进行更新，</a:t>
            </a:r>
            <a:r>
              <a:rPr lang="zh-CN" altLang="en-US" dirty="0"/>
              <a:t>使各个路由器能及时更新其路由表。</a:t>
            </a:r>
            <a:endParaRPr lang="en-US" altLang="zh-CN" dirty="0"/>
          </a:p>
          <a:p>
            <a:pPr>
              <a:lnSpc>
                <a:spcPct val="100000"/>
              </a:lnSpc>
            </a:pPr>
            <a:r>
              <a:rPr lang="en-US" altLang="zh-CN" dirty="0">
                <a:solidFill>
                  <a:srgbClr val="0000FF"/>
                </a:solidFill>
              </a:rPr>
              <a:t>OSPF </a:t>
            </a:r>
            <a:r>
              <a:rPr lang="zh-CN" altLang="en-US" dirty="0">
                <a:solidFill>
                  <a:srgbClr val="0000FF"/>
                </a:solidFill>
              </a:rPr>
              <a:t>的更新过程收敛得快是其重要优点。</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的区域 </a:t>
            </a:r>
            <a:r>
              <a:rPr lang="en-US" altLang="zh-CN" dirty="0">
                <a:latin typeface="Times New Roman" panose="02020603050405020304" pitchFamily="18" charset="0"/>
                <a:cs typeface="Times New Roman" panose="02020603050405020304" pitchFamily="18" charset="0"/>
              </a:rPr>
              <a:t>(area) </a:t>
            </a:r>
            <a:endParaRPr lang="en-US" altLang="zh-CN" dirty="0">
              <a:latin typeface="Times New Roman" panose="02020603050405020304" pitchFamily="18" charset="0"/>
              <a:cs typeface="Times New Roman" panose="02020603050405020304" pitchFamily="18" charset="0"/>
            </a:endParaRPr>
          </a:p>
        </p:txBody>
      </p:sp>
      <p:sp>
        <p:nvSpPr>
          <p:cNvPr id="583683"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为了使 </a:t>
            </a: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能够用于规模很大的网络，</a:t>
            </a:r>
            <a:r>
              <a:rPr lang="en-US" altLang="zh-CN" dirty="0">
                <a:latin typeface="Times New Roman" panose="02020603050405020304" pitchFamily="18" charset="0"/>
                <a:cs typeface="Times New Roman" panose="02020603050405020304" pitchFamily="18" charset="0"/>
              </a:rPr>
              <a:t>OSPF </a:t>
            </a:r>
            <a:r>
              <a:rPr lang="zh-CN" altLang="en-US" dirty="0">
                <a:latin typeface="Times New Roman" panose="02020603050405020304" pitchFamily="18" charset="0"/>
                <a:cs typeface="Times New Roman" panose="02020603050405020304" pitchFamily="18" charset="0"/>
              </a:rPr>
              <a:t>将一个自治系统再划分为若干个更小的范围，叫做</a:t>
            </a:r>
            <a:r>
              <a:rPr lang="zh-CN" altLang="en-US" dirty="0">
                <a:solidFill>
                  <a:srgbClr val="FF0000"/>
                </a:solidFill>
                <a:latin typeface="Times New Roman" panose="02020603050405020304" pitchFamily="18" charset="0"/>
                <a:cs typeface="Times New Roman" panose="02020603050405020304" pitchFamily="18" charset="0"/>
              </a:rPr>
              <a:t>区域。</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每一个区域都有一个 </a:t>
            </a:r>
            <a:r>
              <a:rPr lang="en-US" altLang="zh-CN" dirty="0">
                <a:latin typeface="Times New Roman" panose="02020603050405020304" pitchFamily="18" charset="0"/>
                <a:cs typeface="Times New Roman" panose="02020603050405020304" pitchFamily="18" charset="0"/>
              </a:rPr>
              <a:t>32 </a:t>
            </a:r>
            <a:r>
              <a:rPr lang="zh-CN" altLang="en-US" dirty="0">
                <a:latin typeface="Times New Roman" panose="02020603050405020304" pitchFamily="18" charset="0"/>
                <a:cs typeface="Times New Roman" panose="02020603050405020304" pitchFamily="18" charset="0"/>
              </a:rPr>
              <a:t>位的区域标识符（用点分十进制表示）。</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区域也不能太大，在一个区域内的路由器最好不超过 </a:t>
            </a:r>
            <a:r>
              <a:rPr lang="en-US" altLang="zh-CN" dirty="0">
                <a:latin typeface="Times New Roman" panose="02020603050405020304" pitchFamily="18" charset="0"/>
                <a:cs typeface="Times New Roman" panose="02020603050405020304" pitchFamily="18" charset="0"/>
              </a:rPr>
              <a:t>200 </a:t>
            </a:r>
            <a:r>
              <a:rPr lang="zh-CN" altLang="en-US" dirty="0">
                <a:latin typeface="Times New Roman" panose="02020603050405020304" pitchFamily="18" charset="0"/>
                <a:cs typeface="Times New Roman" panose="02020603050405020304" pitchFamily="18" charset="0"/>
              </a:rPr>
              <a:t>个。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706" name="Group 2"/>
          <p:cNvGrpSpPr/>
          <p:nvPr/>
        </p:nvGrpSpPr>
        <p:grpSpPr bwMode="auto">
          <a:xfrm>
            <a:off x="249667" y="1819622"/>
            <a:ext cx="9599877" cy="3760788"/>
            <a:chOff x="79" y="1560"/>
            <a:chExt cx="5582" cy="2369"/>
          </a:xfrm>
        </p:grpSpPr>
        <p:sp>
          <p:nvSpPr>
            <p:cNvPr id="584707"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08"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自治系统 </a:t>
              </a:r>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AS</a:t>
              </a:r>
              <a:endPar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4709" name="Rectangle 5"/>
          <p:cNvSpPr>
            <a:spLocks noGrp="1" noChangeArrowheads="1"/>
          </p:cNvSpPr>
          <p:nvPr>
            <p:ph type="title"/>
          </p:nvPr>
        </p:nvSpPr>
        <p:spPr/>
        <p:txBody>
          <a:bodyPr/>
          <a:lstStyle/>
          <a:p>
            <a:pPr algn="ctr"/>
            <a:r>
              <a:rPr lang="en-US" altLang="zh-CN" sz="3600" dirty="0">
                <a:latin typeface="Times New Roman" panose="02020603050405020304" pitchFamily="18" charset="0"/>
                <a:cs typeface="Times New Roman" panose="02020603050405020304" pitchFamily="18" charset="0"/>
              </a:rPr>
              <a:t>OSPF </a:t>
            </a:r>
            <a:r>
              <a:rPr lang="zh-CN" altLang="en-US" sz="3600" dirty="0">
                <a:latin typeface="Times New Roman" panose="02020603050405020304" pitchFamily="18" charset="0"/>
                <a:cs typeface="Times New Roman" panose="02020603050405020304" pitchFamily="18" charset="0"/>
              </a:rPr>
              <a:t>划分为两种不同的区域 </a:t>
            </a:r>
            <a:endParaRPr lang="zh-CN" altLang="en-US" sz="3600" dirty="0">
              <a:latin typeface="Times New Roman" panose="02020603050405020304" pitchFamily="18" charset="0"/>
              <a:cs typeface="Times New Roman" panose="02020603050405020304" pitchFamily="18" charset="0"/>
            </a:endParaRPr>
          </a:p>
        </p:txBody>
      </p:sp>
      <p:sp>
        <p:nvSpPr>
          <p:cNvPr id="584710"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11"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12"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13"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0.0.0.1</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14"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0.0.0.3</a:t>
            </a:r>
            <a:endParaRPr kumimoji="1" lang="en-US" altLang="zh-CN" sz="2400"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15"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主干区域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0.0.0.0</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16" name="Line 12"/>
          <p:cNvSpPr>
            <a:spLocks noChangeShapeType="1"/>
          </p:cNvSpPr>
          <p:nvPr/>
        </p:nvSpPr>
        <p:spPr bwMode="auto">
          <a:xfrm flipV="1">
            <a:off x="5477833" y="1719611"/>
            <a:ext cx="1153980" cy="962025"/>
          </a:xfrm>
          <a:prstGeom prst="line">
            <a:avLst/>
          </a:prstGeom>
          <a:noFill/>
          <a:ln w="381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17" name="Text Box 13"/>
          <p:cNvSpPr txBox="1">
            <a:spLocks noChangeArrowheads="1"/>
          </p:cNvSpPr>
          <p:nvPr/>
        </p:nvSpPr>
        <p:spPr bwMode="auto">
          <a:xfrm>
            <a:off x="5763541"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至其他自治系统</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sp>
        <p:nvSpPr>
          <p:cNvPr id="584718" name="Line 14"/>
          <p:cNvSpPr>
            <a:spLocks noChangeShapeType="1"/>
          </p:cNvSpPr>
          <p:nvPr/>
        </p:nvSpPr>
        <p:spPr bwMode="auto">
          <a:xfrm>
            <a:off x="7127112" y="3230910"/>
            <a:ext cx="908050" cy="2730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19" name="Line 15"/>
          <p:cNvSpPr>
            <a:spLocks noChangeShapeType="1"/>
          </p:cNvSpPr>
          <p:nvPr/>
        </p:nvSpPr>
        <p:spPr bwMode="auto">
          <a:xfrm flipV="1">
            <a:off x="8200263" y="3437286"/>
            <a:ext cx="823781" cy="1365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0" name="Line 16"/>
          <p:cNvSpPr>
            <a:spLocks noChangeShapeType="1"/>
          </p:cNvSpPr>
          <p:nvPr/>
        </p:nvSpPr>
        <p:spPr bwMode="auto">
          <a:xfrm>
            <a:off x="8613013" y="2749897"/>
            <a:ext cx="411031" cy="6873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1" name="Line 17"/>
          <p:cNvSpPr>
            <a:spLocks noChangeShapeType="1"/>
          </p:cNvSpPr>
          <p:nvPr/>
        </p:nvSpPr>
        <p:spPr bwMode="auto">
          <a:xfrm flipH="1">
            <a:off x="8528743" y="3503961"/>
            <a:ext cx="495300" cy="75723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2" name="Line 18"/>
          <p:cNvSpPr>
            <a:spLocks noChangeShapeType="1"/>
          </p:cNvSpPr>
          <p:nvPr/>
        </p:nvSpPr>
        <p:spPr bwMode="auto">
          <a:xfrm flipV="1">
            <a:off x="5888863" y="3230910"/>
            <a:ext cx="1071431" cy="1381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3" name="Line 19"/>
          <p:cNvSpPr>
            <a:spLocks noChangeShapeType="1"/>
          </p:cNvSpPr>
          <p:nvPr/>
        </p:nvSpPr>
        <p:spPr bwMode="auto">
          <a:xfrm>
            <a:off x="5560383" y="2681635"/>
            <a:ext cx="163380" cy="61753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4" name="Line 20"/>
          <p:cNvSpPr>
            <a:spLocks noChangeShapeType="1"/>
          </p:cNvSpPr>
          <p:nvPr/>
        </p:nvSpPr>
        <p:spPr bwMode="auto">
          <a:xfrm flipH="1">
            <a:off x="5477833" y="3437285"/>
            <a:ext cx="245930" cy="4810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5" name="Line 21"/>
          <p:cNvSpPr>
            <a:spLocks noChangeShapeType="1"/>
          </p:cNvSpPr>
          <p:nvPr/>
        </p:nvSpPr>
        <p:spPr bwMode="auto">
          <a:xfrm>
            <a:off x="3744283" y="3094386"/>
            <a:ext cx="1733550" cy="2746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6" name="Line 22"/>
          <p:cNvSpPr>
            <a:spLocks noChangeShapeType="1"/>
          </p:cNvSpPr>
          <p:nvPr/>
        </p:nvSpPr>
        <p:spPr bwMode="auto">
          <a:xfrm flipV="1">
            <a:off x="3826833" y="2749897"/>
            <a:ext cx="1568450" cy="344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7" name="Line 23"/>
          <p:cNvSpPr>
            <a:spLocks noChangeShapeType="1"/>
          </p:cNvSpPr>
          <p:nvPr/>
        </p:nvSpPr>
        <p:spPr bwMode="auto">
          <a:xfrm flipH="1">
            <a:off x="1186952" y="2749897"/>
            <a:ext cx="1236531" cy="34448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8" name="Line 24"/>
          <p:cNvSpPr>
            <a:spLocks noChangeShapeType="1"/>
          </p:cNvSpPr>
          <p:nvPr/>
        </p:nvSpPr>
        <p:spPr bwMode="auto">
          <a:xfrm>
            <a:off x="2423483" y="2816572"/>
            <a:ext cx="497019" cy="75723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29" name="Line 25"/>
          <p:cNvSpPr>
            <a:spLocks noChangeShapeType="1"/>
          </p:cNvSpPr>
          <p:nvPr/>
        </p:nvSpPr>
        <p:spPr bwMode="auto">
          <a:xfrm flipV="1">
            <a:off x="3001333" y="3161060"/>
            <a:ext cx="742950" cy="41275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30" name="Line 26"/>
          <p:cNvSpPr>
            <a:spLocks noChangeShapeType="1"/>
          </p:cNvSpPr>
          <p:nvPr/>
        </p:nvSpPr>
        <p:spPr bwMode="auto">
          <a:xfrm flipH="1">
            <a:off x="1763083" y="3643660"/>
            <a:ext cx="1074869" cy="138112"/>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731" name="Line 27"/>
          <p:cNvSpPr>
            <a:spLocks noChangeShapeType="1"/>
          </p:cNvSpPr>
          <p:nvPr/>
        </p:nvSpPr>
        <p:spPr bwMode="auto">
          <a:xfrm>
            <a:off x="1763083" y="3848447"/>
            <a:ext cx="414469" cy="41275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4732" name="Group 28"/>
          <p:cNvGrpSpPr/>
          <p:nvPr/>
        </p:nvGrpSpPr>
        <p:grpSpPr bwMode="auto">
          <a:xfrm>
            <a:off x="2588583" y="3369023"/>
            <a:ext cx="742950" cy="479425"/>
            <a:chOff x="2949" y="196"/>
            <a:chExt cx="941" cy="598"/>
          </a:xfrm>
        </p:grpSpPr>
        <p:sp>
          <p:nvSpPr>
            <p:cNvPr id="584733" name="Oval 2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34"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35"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36"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37" name="Oval 3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38"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39" name="Oval 3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40"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41" name="Freeform 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42" name="Freeform 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43" name="Freeform 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584744"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5"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6"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01793" y="2954746"/>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7"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8"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9"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50"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4751" name="Group 47"/>
          <p:cNvGrpSpPr/>
          <p:nvPr/>
        </p:nvGrpSpPr>
        <p:grpSpPr bwMode="auto">
          <a:xfrm>
            <a:off x="1845633" y="4056411"/>
            <a:ext cx="742950" cy="479425"/>
            <a:chOff x="2949" y="196"/>
            <a:chExt cx="941" cy="598"/>
          </a:xfrm>
        </p:grpSpPr>
        <p:sp>
          <p:nvSpPr>
            <p:cNvPr id="584752" name="Oval 48"/>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3"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4"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5"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6" name="Oval 52"/>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7"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8" name="Oval 54"/>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59"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0" name="Freeform 5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1" name="Freeform 5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2" name="Freeform 5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4763" name="Group 59"/>
          <p:cNvGrpSpPr/>
          <p:nvPr/>
        </p:nvGrpSpPr>
        <p:grpSpPr bwMode="auto">
          <a:xfrm>
            <a:off x="856752" y="2886422"/>
            <a:ext cx="742950" cy="482600"/>
            <a:chOff x="2949" y="196"/>
            <a:chExt cx="941" cy="598"/>
          </a:xfrm>
        </p:grpSpPr>
        <p:sp>
          <p:nvSpPr>
            <p:cNvPr id="584764" name="Oval 6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5"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6"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7"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8" name="Oval 6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69"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0" name="Oval 6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1"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2" name="Freeform 6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3" name="Freeform 6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4" name="Freeform 7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4775" name="Group 71"/>
          <p:cNvGrpSpPr/>
          <p:nvPr/>
        </p:nvGrpSpPr>
        <p:grpSpPr bwMode="auto">
          <a:xfrm>
            <a:off x="8200263" y="2475260"/>
            <a:ext cx="741231" cy="481012"/>
            <a:chOff x="2949" y="196"/>
            <a:chExt cx="941" cy="598"/>
          </a:xfrm>
        </p:grpSpPr>
        <p:sp>
          <p:nvSpPr>
            <p:cNvPr id="584776" name="Oval 72"/>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7"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8"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79"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0" name="Oval 76"/>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1"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2" name="Oval 78"/>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3"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4" name="Freeform 8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5" name="Freeform 8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6" name="Freeform 8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4787" name="Group 83"/>
          <p:cNvGrpSpPr/>
          <p:nvPr/>
        </p:nvGrpSpPr>
        <p:grpSpPr bwMode="auto">
          <a:xfrm>
            <a:off x="8117712" y="4056411"/>
            <a:ext cx="742950" cy="479425"/>
            <a:chOff x="2949" y="196"/>
            <a:chExt cx="941" cy="598"/>
          </a:xfrm>
        </p:grpSpPr>
        <p:sp>
          <p:nvSpPr>
            <p:cNvPr id="584788" name="Oval 84"/>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8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2" name="Oval 88"/>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4" name="Oval 90"/>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6"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7"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798"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584799" name="Group 95"/>
          <p:cNvGrpSpPr/>
          <p:nvPr/>
        </p:nvGrpSpPr>
        <p:grpSpPr bwMode="auto">
          <a:xfrm>
            <a:off x="7703243" y="3299172"/>
            <a:ext cx="742950" cy="482600"/>
            <a:chOff x="2949" y="196"/>
            <a:chExt cx="941" cy="598"/>
          </a:xfrm>
        </p:grpSpPr>
        <p:sp>
          <p:nvSpPr>
            <p:cNvPr id="584800" name="Oval 9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1"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2"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3"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4" name="Oval 10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5"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6" name="Oval 10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7"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8" name="Freeform 10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09" name="Freeform 10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0" name="Freeform 10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4811"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9</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2"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7</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3"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6</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4"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5"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6"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7"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8"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19"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7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0"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7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6</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1"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2"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3"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9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4"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7</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5"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6"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区域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0.0.0.2</a:t>
            </a:r>
            <a:endPar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27" name="Line 123"/>
          <p:cNvSpPr>
            <a:spLocks noChangeShapeType="1"/>
          </p:cNvSpPr>
          <p:nvPr/>
        </p:nvSpPr>
        <p:spPr bwMode="auto">
          <a:xfrm>
            <a:off x="5395283" y="3918297"/>
            <a:ext cx="988880" cy="5207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84828" name="Line 124"/>
          <p:cNvSpPr>
            <a:spLocks noChangeShapeType="1"/>
          </p:cNvSpPr>
          <p:nvPr/>
        </p:nvSpPr>
        <p:spPr bwMode="auto">
          <a:xfrm flipV="1">
            <a:off x="5560383" y="4524722"/>
            <a:ext cx="906330" cy="260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4829" name="Group 125"/>
          <p:cNvGrpSpPr/>
          <p:nvPr/>
        </p:nvGrpSpPr>
        <p:grpSpPr bwMode="auto">
          <a:xfrm>
            <a:off x="6138233" y="4177060"/>
            <a:ext cx="741230" cy="608012"/>
            <a:chOff x="2949" y="196"/>
            <a:chExt cx="941" cy="598"/>
          </a:xfrm>
        </p:grpSpPr>
        <p:sp>
          <p:nvSpPr>
            <p:cNvPr id="584830" name="Oval 12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1"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2"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3"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4" name="Oval 13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5"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6" name="Oval 13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7"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8" name="Freeform 13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39" name="Freeform 13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0" name="Freeform 13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4841"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2" name="Line 138"/>
          <p:cNvSpPr>
            <a:spLocks noChangeShapeType="1"/>
          </p:cNvSpPr>
          <p:nvPr/>
        </p:nvSpPr>
        <p:spPr bwMode="auto">
          <a:xfrm>
            <a:off x="4402963" y="4608860"/>
            <a:ext cx="992320" cy="1762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584843" name="Group 139"/>
          <p:cNvGrpSpPr/>
          <p:nvPr/>
        </p:nvGrpSpPr>
        <p:grpSpPr bwMode="auto">
          <a:xfrm>
            <a:off x="4074483" y="4262785"/>
            <a:ext cx="742950" cy="608012"/>
            <a:chOff x="2949" y="196"/>
            <a:chExt cx="941" cy="598"/>
          </a:xfrm>
        </p:grpSpPr>
        <p:sp>
          <p:nvSpPr>
            <p:cNvPr id="584844" name="Oval 14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5"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6"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7"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8" name="Oval 14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49"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50" name="Oval 14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51"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52"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53"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4854"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84855"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4856" name="Picture 1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4857"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8</a:t>
            </a:r>
            <a:endPar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4858" name="Picture 1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584706"/>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35" presetClass="emph" presetSubtype="0" repeatCount="2000" fill="hold" grpId="0" nodeType="afterEffect">
                                  <p:stCondLst>
                                    <p:cond delay="500"/>
                                  </p:stCondLst>
                                  <p:childTnLst>
                                    <p:anim calcmode="discrete" valueType="str">
                                      <p:cBhvr>
                                        <p:cTn id="9" dur="1000" fill="hold"/>
                                        <p:tgtEl>
                                          <p:spTgt spid="58471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grpId="0" nodeType="withEffect">
                                  <p:stCondLst>
                                    <p:cond delay="500"/>
                                  </p:stCondLst>
                                  <p:childTnLst>
                                    <p:anim calcmode="discrete" valueType="str">
                                      <p:cBhvr>
                                        <p:cTn id="11" dur="1000" fill="hold"/>
                                        <p:tgtEl>
                                          <p:spTgt spid="584710"/>
                                        </p:tgtEl>
                                        <p:attrNameLst>
                                          <p:attrName>style.visibility</p:attrName>
                                        </p:attrNameLst>
                                      </p:cBhvr>
                                      <p:tavLst>
                                        <p:tav tm="0">
                                          <p:val>
                                            <p:strVal val="hidden"/>
                                          </p:val>
                                        </p:tav>
                                        <p:tav tm="50000">
                                          <p:val>
                                            <p:strVal val="visible"/>
                                          </p:val>
                                        </p:tav>
                                      </p:tavLst>
                                    </p:anim>
                                  </p:childTnLst>
                                </p:cTn>
                              </p:par>
                            </p:childTnLst>
                          </p:cTn>
                        </p:par>
                        <p:par>
                          <p:cTn id="12" fill="hold">
                            <p:stCondLst>
                              <p:cond delay="3000"/>
                            </p:stCondLst>
                            <p:childTnLst>
                              <p:par>
                                <p:cTn id="13" presetID="35" presetClass="emph" presetSubtype="0" repeatCount="2000" fill="hold" grpId="0" nodeType="afterEffect">
                                  <p:stCondLst>
                                    <p:cond delay="500"/>
                                  </p:stCondLst>
                                  <p:childTnLst>
                                    <p:anim calcmode="discrete" valueType="str">
                                      <p:cBhvr>
                                        <p:cTn id="14" dur="1000" fill="hold"/>
                                        <p:tgtEl>
                                          <p:spTgt spid="584713"/>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500"/>
                                  </p:stCondLst>
                                  <p:childTnLst>
                                    <p:anim calcmode="discrete" valueType="str">
                                      <p:cBhvr>
                                        <p:cTn id="16" dur="1000" fill="hold"/>
                                        <p:tgtEl>
                                          <p:spTgt spid="584711"/>
                                        </p:tgtEl>
                                        <p:attrNameLst>
                                          <p:attrName>style.visibility</p:attrName>
                                        </p:attrNameLst>
                                      </p:cBhvr>
                                      <p:tavLst>
                                        <p:tav tm="0">
                                          <p:val>
                                            <p:strVal val="hidden"/>
                                          </p:val>
                                        </p:tav>
                                        <p:tav tm="50000">
                                          <p:val>
                                            <p:strVal val="visible"/>
                                          </p:val>
                                        </p:tav>
                                      </p:tavLst>
                                    </p:anim>
                                  </p:childTnLst>
                                </p:cTn>
                              </p:par>
                            </p:childTnLst>
                          </p:cTn>
                        </p:par>
                        <p:par>
                          <p:cTn id="17" fill="hold">
                            <p:stCondLst>
                              <p:cond delay="4500"/>
                            </p:stCondLst>
                            <p:childTnLst>
                              <p:par>
                                <p:cTn id="18" presetID="35" presetClass="emph" presetSubtype="0" repeatCount="2000" fill="hold" grpId="0" nodeType="afterEffect">
                                  <p:stCondLst>
                                    <p:cond delay="500"/>
                                  </p:stCondLst>
                                  <p:childTnLst>
                                    <p:anim calcmode="discrete" valueType="str">
                                      <p:cBhvr>
                                        <p:cTn id="19" dur="1000" fill="hold"/>
                                        <p:tgtEl>
                                          <p:spTgt spid="584826"/>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0" nodeType="withEffect">
                                  <p:stCondLst>
                                    <p:cond delay="500"/>
                                  </p:stCondLst>
                                  <p:childTnLst>
                                    <p:anim calcmode="discrete" valueType="str">
                                      <p:cBhvr>
                                        <p:cTn id="21" dur="1000" fill="hold"/>
                                        <p:tgtEl>
                                          <p:spTgt spid="584825"/>
                                        </p:tgtEl>
                                        <p:attrNameLst>
                                          <p:attrName>style.visibility</p:attrName>
                                        </p:attrNameLst>
                                      </p:cBhvr>
                                      <p:tavLst>
                                        <p:tav tm="0">
                                          <p:val>
                                            <p:strVal val="hidden"/>
                                          </p:val>
                                        </p:tav>
                                        <p:tav tm="50000">
                                          <p:val>
                                            <p:strVal val="visible"/>
                                          </p:val>
                                        </p:tav>
                                      </p:tavLst>
                                    </p:anim>
                                  </p:childTnLst>
                                </p:cTn>
                              </p:par>
                            </p:childTnLst>
                          </p:cTn>
                        </p:par>
                        <p:par>
                          <p:cTn id="22" fill="hold">
                            <p:stCondLst>
                              <p:cond delay="6000"/>
                            </p:stCondLst>
                            <p:childTnLst>
                              <p:par>
                                <p:cTn id="23" presetID="35" presetClass="emph" presetSubtype="0" repeatCount="2000" fill="hold" grpId="0" nodeType="afterEffect">
                                  <p:stCondLst>
                                    <p:cond delay="500"/>
                                  </p:stCondLst>
                                  <p:childTnLst>
                                    <p:anim calcmode="discrete" valueType="str">
                                      <p:cBhvr>
                                        <p:cTn id="24" dur="1000" fill="hold"/>
                                        <p:tgtEl>
                                          <p:spTgt spid="584712"/>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5847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animBg="1"/>
      <p:bldP spid="584711" grpId="0" animBg="1"/>
      <p:bldP spid="584712" grpId="0" animBg="1"/>
      <p:bldP spid="584713" grpId="0"/>
      <p:bldP spid="584714" grpId="0"/>
      <p:bldP spid="584715" grpId="0"/>
      <p:bldP spid="584825" grpId="0" animBg="1"/>
      <p:bldP spid="5848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划分区域 </a:t>
            </a:r>
            <a:endParaRPr lang="zh-CN" altLang="en-US">
              <a:latin typeface="Times New Roman" panose="02020603050405020304" pitchFamily="18" charset="0"/>
              <a:cs typeface="Times New Roman" panose="02020603050405020304" pitchFamily="18" charset="0"/>
            </a:endParaRPr>
          </a:p>
        </p:txBody>
      </p:sp>
      <p:sp>
        <p:nvSpPr>
          <p:cNvPr id="585731" name="Rectangle 3"/>
          <p:cNvSpPr>
            <a:spLocks noGrp="1" noChangeArrowheads="1"/>
          </p:cNvSpPr>
          <p:nvPr>
            <p:ph idx="1"/>
          </p:nvPr>
        </p:nvSpPr>
        <p:spPr>
          <a:xfrm>
            <a:off x="1031983" y="1340768"/>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latin typeface="Times New Roman" panose="02020603050405020304" pitchFamily="18" charset="0"/>
                <a:cs typeface="Times New Roman" panose="02020603050405020304" pitchFamily="18" charset="0"/>
              </a:rPr>
              <a:t>划分区域的</a:t>
            </a:r>
            <a:r>
              <a:rPr lang="zh-CN" altLang="en-US" sz="2800" dirty="0">
                <a:solidFill>
                  <a:srgbClr val="FF0000"/>
                </a:solidFill>
                <a:latin typeface="Times New Roman" panose="02020603050405020304" pitchFamily="18" charset="0"/>
                <a:cs typeface="Times New Roman" panose="02020603050405020304" pitchFamily="18" charset="0"/>
              </a:rPr>
              <a:t>好处</a:t>
            </a:r>
            <a:r>
              <a:rPr lang="zh-CN" altLang="en-US" sz="2800" dirty="0">
                <a:latin typeface="Times New Roman" panose="02020603050405020304" pitchFamily="18" charset="0"/>
                <a:cs typeface="Times New Roman" panose="02020603050405020304" pitchFamily="18" charset="0"/>
              </a:rPr>
              <a:t>就是将利用洪泛法交换链路状态信息的范围局限于每一个区域而不是整个的自治系统，这就减少了整个网络上的通信量。</a:t>
            </a:r>
            <a:endParaRPr lang="zh-CN" altLang="en-US" sz="2800" dirty="0">
              <a:latin typeface="Times New Roman" panose="02020603050405020304" pitchFamily="18" charset="0"/>
              <a:cs typeface="Times New Roman" panose="02020603050405020304" pitchFamily="18" charset="0"/>
            </a:endParaRPr>
          </a:p>
          <a:p>
            <a:r>
              <a:rPr lang="zh-CN" altLang="en-US" sz="2800" dirty="0">
                <a:solidFill>
                  <a:srgbClr val="0000FF"/>
                </a:solidFill>
                <a:latin typeface="Times New Roman" panose="02020603050405020304" pitchFamily="18" charset="0"/>
                <a:cs typeface="Times New Roman" panose="02020603050405020304" pitchFamily="18" charset="0"/>
              </a:rPr>
              <a:t>在一个区域内部的路由器只知道本区域的完整网络拓扑，而不知道其他区域的网络拓扑的情况。</a:t>
            </a:r>
            <a:endParaRPr lang="zh-CN" altLang="en-US" sz="2800" dirty="0">
              <a:solidFill>
                <a:srgbClr val="0000FF"/>
              </a:solidFill>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OSPF </a:t>
            </a:r>
            <a:r>
              <a:rPr lang="zh-CN" altLang="en-US" sz="2800" dirty="0">
                <a:latin typeface="Times New Roman" panose="02020603050405020304" pitchFamily="18" charset="0"/>
                <a:cs typeface="Times New Roman" panose="02020603050405020304" pitchFamily="18" charset="0"/>
              </a:rPr>
              <a:t>使用</a:t>
            </a:r>
            <a:r>
              <a:rPr lang="zh-CN" altLang="en-US" sz="2800" dirty="0">
                <a:solidFill>
                  <a:srgbClr val="FF0000"/>
                </a:solidFill>
                <a:latin typeface="Times New Roman" panose="02020603050405020304" pitchFamily="18" charset="0"/>
                <a:cs typeface="Times New Roman" panose="02020603050405020304" pitchFamily="18" charset="0"/>
              </a:rPr>
              <a:t>层次结构的区域划分。</a:t>
            </a:r>
            <a:r>
              <a:rPr lang="zh-CN" altLang="en-US" sz="2800" dirty="0">
                <a:latin typeface="Times New Roman" panose="02020603050405020304" pitchFamily="18" charset="0"/>
                <a:cs typeface="Times New Roman" panose="02020603050405020304" pitchFamily="18" charset="0"/>
              </a:rPr>
              <a:t>在上层的区域叫做</a:t>
            </a:r>
            <a:r>
              <a:rPr lang="zh-CN" altLang="en-US" sz="2800" dirty="0">
                <a:solidFill>
                  <a:srgbClr val="FF0000"/>
                </a:solidFill>
                <a:latin typeface="Times New Roman" panose="02020603050405020304" pitchFamily="18" charset="0"/>
                <a:cs typeface="Times New Roman" panose="02020603050405020304" pitchFamily="18" charset="0"/>
              </a:rPr>
              <a:t>主干区域 </a:t>
            </a:r>
            <a:r>
              <a:rPr lang="en-US" altLang="zh-CN" sz="2800" dirty="0">
                <a:latin typeface="Times New Roman" panose="02020603050405020304" pitchFamily="18" charset="0"/>
                <a:cs typeface="Times New Roman" panose="02020603050405020304" pitchFamily="18" charset="0"/>
              </a:rPr>
              <a:t>(backbone area)</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主干区域的标识符规定为</a:t>
            </a:r>
            <a:r>
              <a:rPr lang="en-US" altLang="zh-CN" sz="2800" dirty="0">
                <a:latin typeface="Times New Roman" panose="02020603050405020304" pitchFamily="18" charset="0"/>
                <a:cs typeface="Times New Roman" panose="02020603050405020304" pitchFamily="18" charset="0"/>
              </a:rPr>
              <a:t>0.0.0.0</a:t>
            </a:r>
            <a:r>
              <a:rPr lang="zh-CN" altLang="en-US" sz="2800" dirty="0">
                <a:latin typeface="Times New Roman" panose="02020603050405020304" pitchFamily="18" charset="0"/>
                <a:cs typeface="Times New Roman" panose="02020603050405020304" pitchFamily="18" charset="0"/>
              </a:rPr>
              <a:t>。主干区域的</a:t>
            </a:r>
            <a:r>
              <a:rPr lang="zh-CN" altLang="en-US" sz="2800" dirty="0">
                <a:solidFill>
                  <a:srgbClr val="FF0000"/>
                </a:solidFill>
                <a:latin typeface="Times New Roman" panose="02020603050405020304" pitchFamily="18" charset="0"/>
                <a:cs typeface="Times New Roman" panose="02020603050405020304" pitchFamily="18" charset="0"/>
              </a:rPr>
              <a:t>作用</a:t>
            </a:r>
            <a:r>
              <a:rPr lang="zh-CN" altLang="en-US" sz="2800" dirty="0">
                <a:latin typeface="Times New Roman" panose="02020603050405020304" pitchFamily="18" charset="0"/>
                <a:cs typeface="Times New Roman" panose="02020603050405020304" pitchFamily="18" charset="0"/>
              </a:rPr>
              <a:t>是用来连通其他在下层的区域。  </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2835</Words>
  <Application>WPS 演示</Application>
  <PresentationFormat>A4 纸张(210x297 毫米)</PresentationFormat>
  <Paragraphs>382</Paragraphs>
  <Slides>19</Slides>
  <Notes>267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Corbel</vt:lpstr>
      <vt:lpstr>Times New Roman</vt:lpstr>
      <vt:lpstr>Tahoma</vt:lpstr>
      <vt:lpstr>Arial</vt:lpstr>
      <vt:lpstr>黑体</vt:lpstr>
      <vt:lpstr>造字工房言宋体</vt:lpstr>
      <vt:lpstr>微软雅黑</vt:lpstr>
      <vt:lpstr>Arial Unicode MS</vt:lpstr>
      <vt:lpstr>华文楷体</vt:lpstr>
      <vt:lpstr>中北大学教案3</vt:lpstr>
      <vt:lpstr>4.9 OSPF</vt:lpstr>
      <vt:lpstr>PowerPoint 演示文稿</vt:lpstr>
      <vt:lpstr>  内部网关协议 OSPF</vt:lpstr>
      <vt:lpstr>1.  OSPF 协议的基本特点</vt:lpstr>
      <vt:lpstr>三个要点 </vt:lpstr>
      <vt:lpstr>链路状态数据库  (link-state database) </vt:lpstr>
      <vt:lpstr>OSPF 的区域 (area) </vt:lpstr>
      <vt:lpstr>OSPF 划分为两种不同的区域 </vt:lpstr>
      <vt:lpstr>划分区域 </vt:lpstr>
      <vt:lpstr>主干路由器</vt:lpstr>
      <vt:lpstr>区域边界路由器 </vt:lpstr>
      <vt:lpstr>OSPF 直接用 IP 数据报传送 </vt:lpstr>
      <vt:lpstr>OSPF 分组 </vt:lpstr>
      <vt:lpstr>OSPF 的其他特点 </vt:lpstr>
      <vt:lpstr>2. OSPF 的五种分组类型 </vt:lpstr>
      <vt:lpstr>OSPF 的基本操作 </vt:lpstr>
      <vt:lpstr>OSPF 使用可靠的洪泛法发送更新分组 </vt:lpstr>
      <vt:lpstr>OSPF 的其他特点 </vt:lpstr>
      <vt:lpstr>指定的路由器</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341</cp:revision>
  <dcterms:created xsi:type="dcterms:W3CDTF">2016-10-04T02:36:00Z</dcterms:created>
  <dcterms:modified xsi:type="dcterms:W3CDTF">2021-03-14T09:33:57Z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FBC864F3770E43979C0AF02AC2289736</vt:lpwstr>
  </property>
</Properties>
</file>