
<file path=[Content_Types].xml><?xml version="1.0" encoding="utf-8"?>
<Types xmlns="http://schemas.openxmlformats.org/package/2006/content-types">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9"/>
  </p:handoutMasterIdLst>
  <p:sldIdLst>
    <p:sldId id="256" r:id="rId3"/>
    <p:sldId id="257" r:id="rId5"/>
    <p:sldId id="684" r:id="rId6"/>
    <p:sldId id="1071"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4" clrIdx="0"/>
  <p:cmAuthor id="2" name="AN DAOXIN" initials="AD"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00FF"/>
    <a:srgbClr val="FFFF66"/>
    <a:srgbClr val="000099"/>
    <a:srgbClr val="CCECFF"/>
    <a:srgbClr val="66FFFF"/>
    <a:srgbClr val="0000CC"/>
    <a:srgbClr val="FF66FF"/>
    <a:srgbClr val="FF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9040" autoAdjust="0"/>
  </p:normalViewPr>
  <p:slideViewPr>
    <p:cSldViewPr>
      <p:cViewPr>
        <p:scale>
          <a:sx n="100" d="100"/>
          <a:sy n="100" d="100"/>
        </p:scale>
        <p:origin x="1344" y="294"/>
      </p:cViewPr>
      <p:guideLst>
        <p:guide orient="horz" pos="2205"/>
        <p:guide pos="3154"/>
      </p:guideLst>
    </p:cSldViewPr>
  </p:slideViewPr>
  <p:outlineViewPr>
    <p:cViewPr>
      <p:scale>
        <a:sx n="33" d="100"/>
        <a:sy n="33" d="100"/>
      </p:scale>
      <p:origin x="0" y="-136744"/>
    </p:cViewPr>
  </p:outlineViewPr>
  <p:notesTextViewPr>
    <p:cViewPr>
      <p:scale>
        <a:sx n="100" d="100"/>
        <a:sy n="100" d="100"/>
      </p:scale>
      <p:origin x="0" y="-456"/>
    </p:cViewPr>
  </p:notesTextViewPr>
  <p:sorterViewPr>
    <p:cViewPr>
      <p:scale>
        <a:sx n="100" d="100"/>
        <a:sy n="100" d="100"/>
      </p:scale>
      <p:origin x="0" y="-59040"/>
    </p:cViewPr>
  </p:sorterViewPr>
  <p:notesViewPr>
    <p:cSldViewPr>
      <p:cViewPr>
        <p:scale>
          <a:sx n="56" d="100"/>
          <a:sy n="56" d="100"/>
        </p:scale>
        <p:origin x="-1830" y="-96"/>
      </p:cViewPr>
      <p:guideLst>
        <p:guide orient="horz" pos="2989"/>
        <p:guide pos="223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29T17:53:32.447" idx="1">
    <p:pos x="10" y="10"/>
    <p:text>17计算机第二十次课程开始</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2T12:28:01.787" idx="2">
    <p:pos x="10" y="10"/>
    <p:text>第二十四次课程开始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BBAD96-C274-4BFB-9DD8-CB4304A9B2F3}" type="slidenum">
              <a:rPr lang="en-US" altLang="zh-CN"/>
            </a:fld>
            <a:endParaRPr lang="en-US" altLang="zh-CN"/>
          </a:p>
        </p:txBody>
      </p:sp>
      <p:sp>
        <p:nvSpPr>
          <p:cNvPr id="669698" name="Rectangle 2"/>
          <p:cNvSpPr>
            <a:spLocks noGrp="1" noRot="1" noChangeAspect="1" noChangeArrowheads="1" noTextEdit="1"/>
          </p:cNvSpPr>
          <p:nvPr>
            <p:ph type="sldImg"/>
          </p:nvPr>
        </p:nvSpPr>
        <p:spPr/>
      </p:sp>
      <p:sp>
        <p:nvSpPr>
          <p:cNvPr id="669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42838F93-AB95-484E-A673-61873CBD89EA}"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A28452-5584-4757-8317-6AE8D4CD4CD2}" type="slidenum">
              <a:rPr lang="en-US" altLang="zh-CN"/>
            </a:fld>
            <a:endParaRPr lang="en-US" altLang="zh-CN"/>
          </a:p>
        </p:txBody>
      </p:sp>
      <p:sp>
        <p:nvSpPr>
          <p:cNvPr id="581634" name="Rectangle 2"/>
          <p:cNvSpPr>
            <a:spLocks noGrp="1" noRot="1" noChangeAspect="1" noChangeArrowheads="1" noTextEdit="1"/>
          </p:cNvSpPr>
          <p:nvPr>
            <p:ph type="sldImg"/>
          </p:nvPr>
        </p:nvSpPr>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1985EC-C470-4B68-ACAB-93B8EDB39B1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1985EC-C470-4B68-ACAB-93B8EDB39B1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1E3A9B-7455-4CC4-96C2-6AF791F244D5}" type="slidenum">
              <a:rPr lang="en-US" altLang="zh-CN"/>
            </a:fld>
            <a:endParaRPr lang="en-US"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C1ED0-F959-4B9A-A490-790D9B92C587}" type="slidenum">
              <a:rPr lang="en-US" altLang="zh-CN"/>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2AE4D3-1CA6-425A-A3D0-C57932C5FD12}" type="slidenum">
              <a:rPr lang="en-US" altLang="zh-CN"/>
            </a:fld>
            <a:endParaRPr lang="en-US" altLang="zh-CN"/>
          </a:p>
        </p:txBody>
      </p:sp>
      <p:sp>
        <p:nvSpPr>
          <p:cNvPr id="673794" name="Rectangle 2"/>
          <p:cNvSpPr>
            <a:spLocks noGrp="1" noRot="1" noChangeAspect="1" noChangeArrowheads="1" noTextEdit="1"/>
          </p:cNvSpPr>
          <p:nvPr>
            <p:ph type="sldImg"/>
          </p:nvPr>
        </p:nvSpPr>
        <p:spPr/>
      </p:sp>
      <p:sp>
        <p:nvSpPr>
          <p:cNvPr id="673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08B74E-F15E-4FF4-ACEE-1C75B63FA2D4}" type="slidenum">
              <a:rPr lang="en-US" altLang="zh-CN"/>
            </a:fld>
            <a:endParaRPr lang="en-US" altLang="zh-CN"/>
          </a:p>
        </p:txBody>
      </p:sp>
      <p:sp>
        <p:nvSpPr>
          <p:cNvPr id="674818" name="Rectangle 2"/>
          <p:cNvSpPr>
            <a:spLocks noGrp="1" noRot="1" noChangeAspect="1" noChangeArrowheads="1" noTextEdit="1"/>
          </p:cNvSpPr>
          <p:nvPr>
            <p:ph type="sldImg"/>
          </p:nvPr>
        </p:nvSpPr>
        <p:spPr/>
      </p:sp>
      <p:sp>
        <p:nvSpPr>
          <p:cNvPr id="67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3EC536-F86C-4906-904E-0F3CF8F4507F}" type="slidenum">
              <a:rPr lang="en-US" altLang="zh-CN"/>
            </a:fld>
            <a:endParaRPr lang="en-US" altLang="zh-CN"/>
          </a:p>
        </p:txBody>
      </p:sp>
      <p:sp>
        <p:nvSpPr>
          <p:cNvPr id="675842" name="Rectangle 2"/>
          <p:cNvSpPr>
            <a:spLocks noGrp="1" noRot="1" noChangeAspect="1" noChangeArrowheads="1" noTextEdit="1"/>
          </p:cNvSpPr>
          <p:nvPr>
            <p:ph type="sldImg"/>
          </p:nvPr>
        </p:nvSpPr>
        <p:spPr/>
      </p:sp>
      <p:sp>
        <p:nvSpPr>
          <p:cNvPr id="67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层与传输层一起构成了网络协议层次的核心。网络层使用数据报或虚电路技术为端到端通信提供了数据包交付服务。传输层架构在网络层提供的服务之上，把数据传递服务从两台计算机之间扩展到两台计算机上的进程之间，并且服务所需的可靠性程度独立于当前使用的物理网络。传输层为应用层使用网络提供了抽象的模式。</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1BBC5F-A6C7-4158-B95A-648BFF947A4D}" type="slidenum">
              <a:rPr lang="en-US" altLang="zh-CN"/>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7FFF0B-97F8-4110-8C07-984369FAA17E}" type="slidenum">
              <a:rPr lang="en-US" altLang="zh-CN"/>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97E865-3C9B-4009-9735-201CA55B77EA}" type="slidenum">
              <a:rPr lang="en-US" altLang="zh-CN"/>
            </a:fld>
            <a:endParaRPr lang="en-US" altLang="zh-CN"/>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97E865-3C9B-4009-9735-201CA55B77EA}" type="slidenum">
              <a:rPr lang="en-US" altLang="zh-CN"/>
            </a:fld>
            <a:endParaRPr lang="en-US" altLang="zh-CN"/>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97E865-3C9B-4009-9735-201CA55B77EA}" type="slidenum">
              <a:rPr lang="en-US" altLang="zh-CN"/>
            </a:fld>
            <a:endParaRPr lang="en-US" altLang="zh-CN"/>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97E865-3C9B-4009-9735-201CA55B77EA}" type="slidenum">
              <a:rPr lang="en-US" altLang="zh-CN"/>
            </a:fld>
            <a:endParaRPr lang="en-US" altLang="zh-CN"/>
          </a:p>
        </p:txBody>
      </p:sp>
      <p:sp>
        <p:nvSpPr>
          <p:cNvPr id="574466" name="Rectangle 2"/>
          <p:cNvSpPr>
            <a:spLocks noGrp="1" noRot="1" noChangeAspect="1" noChangeArrowheads="1" noTextEdit="1"/>
          </p:cNvSpPr>
          <p:nvPr>
            <p:ph type="sldImg"/>
          </p:nvPr>
        </p:nvSpPr>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2308D76F-4F35-49B8-8D25-1C3EDBBAC6F8}"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84646" y="961535"/>
            <a:ext cx="7526054" cy="3187545"/>
          </a:xfrm>
        </p:spPr>
        <p:txBody>
          <a:bodyPr/>
          <a:lstStyle/>
          <a:p>
            <a:r>
              <a:rPr lang="zh-CN" altLang="en-US" dirty="0">
                <a:latin typeface="Times New Roman" panose="02020603050405020304" pitchFamily="18" charset="0"/>
                <a:cs typeface="Times New Roman" panose="02020603050405020304" pitchFamily="18" charset="0"/>
              </a:rPr>
              <a:t>第 </a:t>
            </a: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章  传输层</a:t>
            </a:r>
            <a:endParaRPr lang="zh-CN" altLang="en-US" dirty="0">
              <a:latin typeface="Times New Roman" panose="02020603050405020304" pitchFamily="18" charset="0"/>
              <a:cs typeface="Times New Roman" panose="02020603050405020304" pitchFamily="18" charset="0"/>
            </a:endParaRPr>
          </a:p>
        </p:txBody>
      </p:sp>
      <p:sp>
        <p:nvSpPr>
          <p:cNvPr id="6" name="Rectangle 3"/>
          <p:cNvSpPr>
            <a:spLocks noGrp="1" noChangeArrowheads="1"/>
          </p:cNvSpPr>
          <p:nvPr>
            <p:ph type="subTitle" idx="1"/>
          </p:nvPr>
        </p:nvSpPr>
        <p:spPr>
          <a:prstGeom prst="rect">
            <a:avLst/>
          </a:prstGeom>
          <a:noFill/>
          <a:ln>
            <a:noFill/>
          </a:ln>
        </p:spPr>
        <p:txBody>
          <a:bodyPr vert="horz" wrap="square" lIns="91440" tIns="45720" rIns="91440" bIns="45720" numCol="1" anchor="t" anchorCtr="0" compatLnSpc="1">
            <a:normAutofit/>
          </a:bodyPr>
          <a:lstStyle>
            <a:lvl1pPr marL="0" indent="0" algn="r" defTabSz="457200" rtl="0" eaLnBrk="1" fontAlgn="base" hangingPunct="1">
              <a:spcBef>
                <a:spcPct val="20000"/>
              </a:spcBef>
              <a:spcAft>
                <a:spcPts val="600"/>
              </a:spcAft>
              <a:buClr>
                <a:srgbClr val="1287C3"/>
              </a:buClr>
              <a:buSzPct val="145000"/>
              <a:buFont typeface="Arial" panose="020B0604020202020204" pitchFamily="34" charset="0"/>
              <a:buNone/>
              <a:defRPr sz="1800" kern="1200">
                <a:solidFill>
                  <a:schemeClr val="tx1"/>
                </a:solidFill>
                <a:latin typeface="+mn-lt"/>
                <a:ea typeface="+mn-ea"/>
                <a:cs typeface="+mn-cs"/>
              </a:defRPr>
            </a:lvl1pPr>
            <a:lvl2pPr marL="4572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457200" rtl="0" eaLnBrk="1" fontAlgn="base" hangingPunct="1">
              <a:spcBef>
                <a:spcPct val="20000"/>
              </a:spcBef>
              <a:spcAft>
                <a:spcPts val="600"/>
              </a:spcAft>
              <a:buClr>
                <a:srgbClr val="1287C3"/>
              </a:buClr>
              <a:buSzPct val="145000"/>
              <a:buFont typeface="Arial" panose="020B0604020202020204" pitchFamily="34" charset="0"/>
              <a:buNone/>
              <a:defRPr kern="1200">
                <a:solidFill>
                  <a:schemeClr val="tx1">
                    <a:tint val="75000"/>
                  </a:schemeClr>
                </a:solidFill>
                <a:latin typeface="+mn-lt"/>
                <a:ea typeface="+mn-ea"/>
                <a:cs typeface="+mn-cs"/>
              </a:defRPr>
            </a:lvl3pPr>
            <a:lvl4pPr marL="13716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457200" rtl="0" eaLnBrk="1" fontAlgn="base" hangingPunct="1">
              <a:spcBef>
                <a:spcPct val="20000"/>
              </a:spcBef>
              <a:spcAft>
                <a:spcPts val="600"/>
              </a:spcAft>
              <a:buClr>
                <a:srgbClr val="1287C3"/>
              </a:buClr>
              <a:buSzPct val="145000"/>
              <a:buFont typeface="Arial" panose="020B0604020202020204" pitchFamily="34" charset="0"/>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kumimoji="0" lang="zh-CN" altLang="en-US" sz="32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计算机网络基础课程组</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传输层的作用</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967886"/>
            <a:ext cx="8346723" cy="3332816"/>
          </a:xfrm>
        </p:spPr>
        <p:txBody>
          <a:bodyPr/>
          <a:lstStyle/>
          <a:p>
            <a:pPr>
              <a:lnSpc>
                <a:spcPct val="80000"/>
              </a:lnSpc>
            </a:pPr>
            <a:r>
              <a:rPr lang="zh-CN" altLang="zh-CN" dirty="0">
                <a:latin typeface="Times New Roman" panose="02020603050405020304" pitchFamily="18" charset="0"/>
                <a:cs typeface="Times New Roman" panose="02020603050405020304" pitchFamily="18" charset="0"/>
              </a:rPr>
              <a:t>在一台主机中经常有</a:t>
            </a:r>
            <a:r>
              <a:rPr lang="zh-CN" altLang="zh-CN" dirty="0">
                <a:solidFill>
                  <a:srgbClr val="FF0000"/>
                </a:solidFill>
                <a:latin typeface="Times New Roman" panose="02020603050405020304" pitchFamily="18" charset="0"/>
                <a:cs typeface="Times New Roman" panose="02020603050405020304" pitchFamily="18" charset="0"/>
              </a:rPr>
              <a:t>多个应用进程</a:t>
            </a:r>
            <a:r>
              <a:rPr lang="zh-CN" altLang="zh-CN" dirty="0">
                <a:latin typeface="Times New Roman" panose="02020603050405020304" pitchFamily="18" charset="0"/>
                <a:cs typeface="Times New Roman" panose="02020603050405020304" pitchFamily="18" charset="0"/>
              </a:rPr>
              <a:t>同时分别和另一台主机中的多个应用进程通信。</a:t>
            </a:r>
            <a:endParaRPr lang="en-US" altLang="zh-CN" dirty="0">
              <a:latin typeface="Times New Roman" panose="02020603050405020304" pitchFamily="18" charset="0"/>
              <a:cs typeface="Times New Roman" panose="02020603050405020304" pitchFamily="18" charset="0"/>
            </a:endParaRPr>
          </a:p>
          <a:p>
            <a:pPr>
              <a:lnSpc>
                <a:spcPct val="80000"/>
              </a:lnSpc>
            </a:pPr>
            <a:r>
              <a:rPr lang="zh-CN" altLang="zh-CN" dirty="0">
                <a:latin typeface="Times New Roman" panose="02020603050405020304" pitchFamily="18" charset="0"/>
                <a:cs typeface="Times New Roman" panose="02020603050405020304" pitchFamily="18" charset="0"/>
              </a:rPr>
              <a:t>这表明传输层有一个很重要的功能——</a:t>
            </a:r>
            <a:r>
              <a:rPr lang="zh-CN" altLang="zh-CN" dirty="0">
                <a:solidFill>
                  <a:srgbClr val="FF0000"/>
                </a:solidFill>
                <a:latin typeface="Times New Roman" panose="02020603050405020304" pitchFamily="18" charset="0"/>
                <a:cs typeface="Times New Roman" panose="02020603050405020304" pitchFamily="18" charset="0"/>
              </a:rPr>
              <a:t>复用</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(multiplexing)</a:t>
            </a:r>
            <a:r>
              <a:rPr lang="zh-CN" altLang="zh-CN" dirty="0">
                <a:latin typeface="Times New Roman" panose="02020603050405020304" pitchFamily="18" charset="0"/>
                <a:cs typeface="Times New Roman" panose="02020603050405020304" pitchFamily="18" charset="0"/>
              </a:rPr>
              <a:t>和</a:t>
            </a:r>
            <a:r>
              <a:rPr lang="zh-CN" altLang="zh-CN" dirty="0">
                <a:solidFill>
                  <a:srgbClr val="FF0000"/>
                </a:solidFill>
                <a:latin typeface="Times New Roman" panose="02020603050405020304" pitchFamily="18" charset="0"/>
                <a:cs typeface="Times New Roman" panose="02020603050405020304" pitchFamily="18" charset="0"/>
              </a:rPr>
              <a:t>分用</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(demultiplexing)</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nSpc>
                <a:spcPct val="80000"/>
              </a:lnSpc>
            </a:pPr>
            <a:r>
              <a:rPr lang="zh-CN" altLang="en-US" dirty="0">
                <a:latin typeface="Times New Roman" panose="02020603050405020304" pitchFamily="18" charset="0"/>
                <a:cs typeface="Times New Roman" panose="02020603050405020304" pitchFamily="18" charset="0"/>
              </a:rPr>
              <a:t>复用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在发送方不同的应用进程都可以使用同一个传输层协议传送数据（需要加上适当的首部）；</a:t>
            </a:r>
            <a:endParaRPr lang="en-US" altLang="zh-CN" dirty="0">
              <a:latin typeface="Times New Roman" panose="02020603050405020304" pitchFamily="18" charset="0"/>
              <a:cs typeface="Times New Roman" panose="02020603050405020304" pitchFamily="18" charset="0"/>
            </a:endParaRPr>
          </a:p>
          <a:p>
            <a:pPr lvl="1">
              <a:lnSpc>
                <a:spcPct val="80000"/>
              </a:lnSpc>
            </a:pPr>
            <a:r>
              <a:rPr lang="zh-CN" altLang="en-US" dirty="0">
                <a:latin typeface="Times New Roman" panose="02020603050405020304" pitchFamily="18" charset="0"/>
                <a:cs typeface="Times New Roman" panose="02020603050405020304" pitchFamily="18" charset="0"/>
              </a:rPr>
              <a:t>分用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接收方的传输层在剥去报文的首部后能够把这些数据正确交付目的应用进程。</a:t>
            </a:r>
            <a:endParaRPr lang="en-US" altLang="zh-CN" dirty="0">
              <a:latin typeface="Times New Roman" panose="02020603050405020304" pitchFamily="18" charset="0"/>
              <a:cs typeface="Times New Roman" panose="02020603050405020304" pitchFamily="18" charset="0"/>
            </a:endParaRPr>
          </a:p>
          <a:p>
            <a:pPr>
              <a:lnSpc>
                <a:spcPct val="80000"/>
              </a:lnSpc>
            </a:pPr>
            <a:r>
              <a:rPr lang="zh-CN" altLang="en-US" dirty="0">
                <a:latin typeface="Times New Roman" panose="02020603050405020304" pitchFamily="18" charset="0"/>
                <a:cs typeface="Times New Roman" panose="02020603050405020304" pitchFamily="18" charset="0"/>
              </a:rPr>
              <a:t>对接收到的报文进行差错检测。网络层的</a:t>
            </a:r>
            <a:r>
              <a:rPr lang="en-US" altLang="zh-CN" dirty="0">
                <a:latin typeface="Times New Roman" panose="02020603050405020304" pitchFamily="18" charset="0"/>
                <a:cs typeface="Times New Roman" panose="02020603050405020304" pitchFamily="18" charset="0"/>
              </a:rPr>
              <a:t>IP</a:t>
            </a:r>
            <a:r>
              <a:rPr lang="zh-CN" altLang="en-US" dirty="0">
                <a:latin typeface="Times New Roman" panose="02020603050405020304" pitchFamily="18" charset="0"/>
                <a:cs typeface="Times New Roman" panose="02020603050405020304" pitchFamily="18" charset="0"/>
              </a:rPr>
              <a:t>数据报首部中的检验和字段，只对首部差错进行检验。</a:t>
            </a:r>
            <a:endParaRPr lang="en-US" altLang="zh-CN" dirty="0">
              <a:latin typeface="Times New Roman" panose="02020603050405020304" pitchFamily="18" charset="0"/>
              <a:cs typeface="Times New Roman" panose="02020603050405020304" pitchFamily="18" charset="0"/>
            </a:endParaRPr>
          </a:p>
          <a:p>
            <a:pPr>
              <a:lnSpc>
                <a:spcPct val="80000"/>
              </a:lnSpc>
            </a:pPr>
            <a:r>
              <a:rPr lang="zh-CN" altLang="zh-CN" dirty="0">
                <a:latin typeface="Times New Roman" panose="02020603050405020304" pitchFamily="18" charset="0"/>
                <a:cs typeface="Times New Roman" panose="02020603050405020304" pitchFamily="18" charset="0"/>
              </a:rPr>
              <a:t>根据应用程序的不同需求，传输层需要有两种不同的</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协议，即</a:t>
            </a:r>
            <a:r>
              <a:rPr lang="zh-CN" altLang="zh-CN" dirty="0">
                <a:solidFill>
                  <a:srgbClr val="FF0000"/>
                </a:solidFill>
                <a:latin typeface="Times New Roman" panose="02020603050405020304" pitchFamily="18" charset="0"/>
                <a:cs typeface="Times New Roman" panose="02020603050405020304" pitchFamily="18" charset="0"/>
              </a:rPr>
              <a:t>面向连接的</a:t>
            </a:r>
            <a:r>
              <a:rPr lang="en-US" altLang="zh-CN" dirty="0">
                <a:solidFill>
                  <a:srgbClr val="FF0000"/>
                </a:solidFill>
                <a:latin typeface="Times New Roman" panose="02020603050405020304" pitchFamily="18" charset="0"/>
                <a:cs typeface="Times New Roman" panose="02020603050405020304" pitchFamily="18" charset="0"/>
              </a:rPr>
              <a:t> TCP </a:t>
            </a:r>
            <a:r>
              <a:rPr lang="zh-CN" altLang="zh-CN" dirty="0">
                <a:latin typeface="Times New Roman" panose="02020603050405020304" pitchFamily="18" charset="0"/>
                <a:cs typeface="Times New Roman" panose="02020603050405020304" pitchFamily="18" charset="0"/>
              </a:rPr>
              <a:t>和</a:t>
            </a:r>
            <a:r>
              <a:rPr lang="zh-CN" altLang="zh-CN" dirty="0">
                <a:solidFill>
                  <a:srgbClr val="FF0000"/>
                </a:solidFill>
                <a:latin typeface="Times New Roman" panose="02020603050405020304" pitchFamily="18" charset="0"/>
                <a:cs typeface="Times New Roman" panose="02020603050405020304" pitchFamily="18" charset="0"/>
              </a:rPr>
              <a:t>无连接的</a:t>
            </a:r>
            <a:r>
              <a:rPr lang="en-US" altLang="zh-CN" dirty="0">
                <a:solidFill>
                  <a:srgbClr val="FF0000"/>
                </a:solidFill>
                <a:latin typeface="Times New Roman" panose="02020603050405020304" pitchFamily="18" charset="0"/>
                <a:cs typeface="Times New Roman" panose="02020603050405020304" pitchFamily="18" charset="0"/>
              </a:rPr>
              <a:t> UDP </a:t>
            </a:r>
            <a:r>
              <a:rPr lang="zh-CN" altLang="en-US"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ctr" eaLnBrk="1" hangingPunct="1"/>
            <a:r>
              <a:rPr lang="zh-CN" altLang="en-US" sz="3600" dirty="0">
                <a:latin typeface="Times New Roman" panose="02020603050405020304" pitchFamily="18" charset="0"/>
                <a:cs typeface="Times New Roman" panose="02020603050405020304" pitchFamily="18" charset="0"/>
              </a:rPr>
              <a:t>基于端口的</a:t>
            </a:r>
            <a:r>
              <a:rPr lang="zh-CN" altLang="en-US" sz="3600" dirty="0">
                <a:solidFill>
                  <a:srgbClr val="C00000"/>
                </a:solidFill>
                <a:latin typeface="Times New Roman" panose="02020603050405020304" pitchFamily="18" charset="0"/>
                <a:cs typeface="Times New Roman" panose="02020603050405020304" pitchFamily="18" charset="0"/>
              </a:rPr>
              <a:t>复用</a:t>
            </a:r>
            <a:r>
              <a:rPr lang="zh-CN" altLang="en-US" sz="3600" dirty="0">
                <a:latin typeface="Times New Roman" panose="02020603050405020304" pitchFamily="18" charset="0"/>
                <a:cs typeface="Times New Roman" panose="02020603050405020304" pitchFamily="18" charset="0"/>
              </a:rPr>
              <a:t>和</a:t>
            </a:r>
            <a:r>
              <a:rPr lang="zh-CN" altLang="en-US" sz="3600" dirty="0">
                <a:solidFill>
                  <a:srgbClr val="C00000"/>
                </a:solidFill>
                <a:latin typeface="Times New Roman" panose="02020603050405020304" pitchFamily="18" charset="0"/>
                <a:cs typeface="Times New Roman" panose="02020603050405020304" pitchFamily="18" charset="0"/>
              </a:rPr>
              <a:t>分用</a:t>
            </a:r>
            <a:r>
              <a:rPr lang="zh-CN" altLang="en-US" sz="3600" dirty="0">
                <a:latin typeface="Times New Roman" panose="02020603050405020304" pitchFamily="18" charset="0"/>
                <a:cs typeface="Times New Roman" panose="02020603050405020304" pitchFamily="18" charset="0"/>
              </a:rPr>
              <a:t>功能</a:t>
            </a:r>
            <a:endParaRPr lang="zh-CN" altLang="en-US" sz="3600"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246980" y="1196752"/>
            <a:ext cx="9602564" cy="5241925"/>
            <a:chOff x="272480" y="1301751"/>
            <a:chExt cx="9602564" cy="5241925"/>
          </a:xfrm>
        </p:grpSpPr>
        <p:sp>
          <p:nvSpPr>
            <p:cNvPr id="9223" name="AutoShape 5"/>
            <p:cNvSpPr>
              <a:spLocks noChangeArrowheads="1"/>
            </p:cNvSpPr>
            <p:nvPr/>
          </p:nvSpPr>
          <p:spPr bwMode="auto">
            <a:xfrm>
              <a:off x="5556113" y="1354716"/>
              <a:ext cx="4318931" cy="4160156"/>
            </a:xfrm>
            <a:prstGeom prst="roundRect">
              <a:avLst>
                <a:gd name="adj" fmla="val 16667"/>
              </a:avLst>
            </a:prstGeom>
            <a:solidFill>
              <a:srgbClr val="FFFF99"/>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24" name="AutoShape 6"/>
            <p:cNvSpPr>
              <a:spLocks noChangeArrowheads="1"/>
            </p:cNvSpPr>
            <p:nvPr/>
          </p:nvSpPr>
          <p:spPr bwMode="auto">
            <a:xfrm>
              <a:off x="695905" y="1354716"/>
              <a:ext cx="4318931" cy="4160156"/>
            </a:xfrm>
            <a:prstGeom prst="roundRect">
              <a:avLst>
                <a:gd name="adj" fmla="val 16667"/>
              </a:avLst>
            </a:prstGeom>
            <a:solidFill>
              <a:srgbClr val="FFFF99"/>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25" name="Rectangle 7"/>
            <p:cNvSpPr>
              <a:spLocks noChangeArrowheads="1"/>
            </p:cNvSpPr>
            <p:nvPr/>
          </p:nvSpPr>
          <p:spPr bwMode="auto">
            <a:xfrm>
              <a:off x="5640798" y="4667433"/>
              <a:ext cx="4149561"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26" name="AutoShape 8"/>
            <p:cNvSpPr>
              <a:spLocks noChangeArrowheads="1"/>
            </p:cNvSpPr>
            <p:nvPr/>
          </p:nvSpPr>
          <p:spPr bwMode="auto">
            <a:xfrm>
              <a:off x="6064223"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27" name="Rectangle 9"/>
            <p:cNvSpPr>
              <a:spLocks noChangeArrowheads="1"/>
            </p:cNvSpPr>
            <p:nvPr/>
          </p:nvSpPr>
          <p:spPr bwMode="auto">
            <a:xfrm>
              <a:off x="272480" y="4667433"/>
              <a:ext cx="4657670" cy="9244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28" name="Rectangle 10"/>
            <p:cNvSpPr>
              <a:spLocks noChangeArrowheads="1"/>
            </p:cNvSpPr>
            <p:nvPr/>
          </p:nvSpPr>
          <p:spPr bwMode="auto">
            <a:xfrm>
              <a:off x="272480" y="1971035"/>
              <a:ext cx="4657670"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29" name="Line 11"/>
            <p:cNvSpPr>
              <a:spLocks noChangeShapeType="1"/>
            </p:cNvSpPr>
            <p:nvPr/>
          </p:nvSpPr>
          <p:spPr bwMode="auto">
            <a:xfrm flipH="1">
              <a:off x="1204014" y="281847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0" name="Line 12"/>
            <p:cNvSpPr>
              <a:spLocks noChangeShapeType="1"/>
            </p:cNvSpPr>
            <p:nvPr/>
          </p:nvSpPr>
          <p:spPr bwMode="auto">
            <a:xfrm flipH="1">
              <a:off x="1796808" y="281847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1" name="Text Box 13"/>
            <p:cNvSpPr txBox="1">
              <a:spLocks noChangeArrowheads="1"/>
            </p:cNvSpPr>
            <p:nvPr/>
          </p:nvSpPr>
          <p:spPr bwMode="auto">
            <a:xfrm>
              <a:off x="272480" y="1937330"/>
              <a:ext cx="416367" cy="9228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800" dirty="0">
                  <a:latin typeface="Times New Roman" panose="02020603050405020304" pitchFamily="18" charset="0"/>
                  <a:ea typeface="黑体" panose="02010609060101010101" pitchFamily="2" charset="-122"/>
                  <a:cs typeface="Times New Roman" panose="02020603050405020304" pitchFamily="18" charset="0"/>
                </a:rPr>
                <a:t>应</a:t>
              </a:r>
              <a:endParaRPr lang="zh-CN" altLang="en-US" sz="1800" dirty="0">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r>
                <a:rPr lang="zh-CN" altLang="en-US" sz="1800" dirty="0">
                  <a:latin typeface="Times New Roman" panose="02020603050405020304" pitchFamily="18" charset="0"/>
                  <a:ea typeface="黑体" panose="02010609060101010101" pitchFamily="2" charset="-122"/>
                  <a:cs typeface="Times New Roman" panose="02020603050405020304" pitchFamily="18" charset="0"/>
                </a:rPr>
                <a:t>用</a:t>
              </a:r>
              <a:endParaRPr lang="zh-CN" altLang="en-US" sz="1800" dirty="0">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r>
                <a:rPr lang="zh-CN" altLang="en-US" sz="1800" dirty="0">
                  <a:latin typeface="Times New Roman" panose="02020603050405020304" pitchFamily="18" charset="0"/>
                  <a:ea typeface="黑体" panose="02010609060101010101" pitchFamily="2" charset="-122"/>
                  <a:cs typeface="Times New Roman" panose="02020603050405020304" pitchFamily="18" charset="0"/>
                </a:rPr>
                <a:t>层</a:t>
              </a:r>
              <a:endParaRPr lang="zh-CN" altLang="en-US" sz="1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2" name="Text Box 14"/>
            <p:cNvSpPr txBox="1">
              <a:spLocks noChangeArrowheads="1"/>
            </p:cNvSpPr>
            <p:nvPr/>
          </p:nvSpPr>
          <p:spPr bwMode="auto">
            <a:xfrm>
              <a:off x="272480" y="3176389"/>
              <a:ext cx="416367" cy="9228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800" dirty="0">
                  <a:latin typeface="Times New Roman" panose="02020603050405020304" pitchFamily="18" charset="0"/>
                  <a:ea typeface="黑体" panose="02010609060101010101" pitchFamily="2" charset="-122"/>
                  <a:cs typeface="Times New Roman" panose="02020603050405020304" pitchFamily="18" charset="0"/>
                </a:rPr>
                <a:t>运</a:t>
              </a:r>
              <a:endParaRPr lang="zh-CN" altLang="en-US" sz="1800" dirty="0">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r>
                <a:rPr lang="zh-CN" altLang="en-US" sz="1800" dirty="0">
                  <a:latin typeface="Times New Roman" panose="02020603050405020304" pitchFamily="18" charset="0"/>
                  <a:ea typeface="黑体" panose="02010609060101010101" pitchFamily="2" charset="-122"/>
                  <a:cs typeface="Times New Roman" panose="02020603050405020304" pitchFamily="18" charset="0"/>
                </a:rPr>
                <a:t>输</a:t>
              </a:r>
              <a:endParaRPr lang="zh-CN" altLang="en-US" sz="1800" dirty="0">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r>
                <a:rPr lang="zh-CN" altLang="en-US" sz="1800" dirty="0">
                  <a:latin typeface="Times New Roman" panose="02020603050405020304" pitchFamily="18" charset="0"/>
                  <a:ea typeface="黑体" panose="02010609060101010101" pitchFamily="2" charset="-122"/>
                  <a:cs typeface="Times New Roman" panose="02020603050405020304" pitchFamily="18" charset="0"/>
                </a:rPr>
                <a:t>层</a:t>
              </a:r>
              <a:endParaRPr lang="zh-CN" altLang="en-US" sz="1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3" name="Text Box 15"/>
            <p:cNvSpPr txBox="1">
              <a:spLocks noChangeArrowheads="1"/>
            </p:cNvSpPr>
            <p:nvPr/>
          </p:nvSpPr>
          <p:spPr bwMode="auto">
            <a:xfrm>
              <a:off x="272480" y="4539033"/>
              <a:ext cx="416367" cy="9228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1800" dirty="0">
                  <a:latin typeface="Times New Roman" panose="02020603050405020304" pitchFamily="18" charset="0"/>
                  <a:ea typeface="黑体" panose="02010609060101010101" pitchFamily="2" charset="-122"/>
                  <a:cs typeface="Times New Roman" panose="02020603050405020304" pitchFamily="18" charset="0"/>
                </a:rPr>
                <a:t>网</a:t>
              </a:r>
              <a:endParaRPr lang="zh-CN" altLang="en-US" sz="1800" dirty="0">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r>
                <a:rPr lang="zh-CN" altLang="en-US" sz="1800" dirty="0">
                  <a:latin typeface="Times New Roman" panose="02020603050405020304" pitchFamily="18" charset="0"/>
                  <a:ea typeface="黑体" panose="02010609060101010101" pitchFamily="2" charset="-122"/>
                  <a:cs typeface="Times New Roman" panose="02020603050405020304" pitchFamily="18" charset="0"/>
                </a:rPr>
                <a:t>络</a:t>
              </a:r>
              <a:endParaRPr lang="zh-CN" altLang="en-US" sz="1800" dirty="0">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r>
                <a:rPr lang="zh-CN" altLang="en-US" sz="1800" dirty="0">
                  <a:latin typeface="Times New Roman" panose="02020603050405020304" pitchFamily="18" charset="0"/>
                  <a:ea typeface="黑体" panose="02010609060101010101" pitchFamily="2" charset="-122"/>
                  <a:cs typeface="Times New Roman" panose="02020603050405020304" pitchFamily="18" charset="0"/>
                </a:rPr>
                <a:t>层</a:t>
              </a:r>
              <a:endParaRPr lang="zh-CN" altLang="en-US" sz="1800"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4" name="Text Box 16"/>
            <p:cNvSpPr txBox="1">
              <a:spLocks noChangeArrowheads="1"/>
            </p:cNvSpPr>
            <p:nvPr/>
          </p:nvSpPr>
          <p:spPr bwMode="auto">
            <a:xfrm>
              <a:off x="1018060" y="419074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sz="1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报文段</a:t>
              </a:r>
              <a:endParaRPr lang="zh-CN" altLang="en-US" sz="1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5" name="Text Box 17"/>
            <p:cNvSpPr txBox="1">
              <a:spLocks noChangeArrowheads="1"/>
            </p:cNvSpPr>
            <p:nvPr/>
          </p:nvSpPr>
          <p:spPr bwMode="auto">
            <a:xfrm>
              <a:off x="3187052" y="4028643"/>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UDP</a:t>
              </a:r>
              <a:endParaRPr lang="en-US" altLang="zh-CN" sz="1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1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用户数据报</a:t>
              </a:r>
              <a:endParaRPr lang="zh-CN" altLang="en-US" sz="1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6" name="Text Box 18"/>
            <p:cNvSpPr txBox="1">
              <a:spLocks noChangeArrowheads="1"/>
            </p:cNvSpPr>
            <p:nvPr/>
          </p:nvSpPr>
          <p:spPr bwMode="auto">
            <a:xfrm>
              <a:off x="2098180"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应用进程</a:t>
              </a:r>
              <a:endPar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7" name="AutoShape 19"/>
            <p:cNvSpPr>
              <a:spLocks noChangeArrowheads="1"/>
            </p:cNvSpPr>
            <p:nvPr/>
          </p:nvSpPr>
          <p:spPr bwMode="auto">
            <a:xfrm>
              <a:off x="865274" y="328071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复用</a:t>
              </a:r>
              <a:endParaRPr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8" name="Text Box 20"/>
            <p:cNvSpPr txBox="1">
              <a:spLocks noChangeArrowheads="1"/>
            </p:cNvSpPr>
            <p:nvPr/>
          </p:nvSpPr>
          <p:spPr bwMode="auto">
            <a:xfrm>
              <a:off x="808818"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39" name="Rectangle 21"/>
            <p:cNvSpPr>
              <a:spLocks noChangeArrowheads="1"/>
            </p:cNvSpPr>
            <p:nvPr/>
          </p:nvSpPr>
          <p:spPr bwMode="auto">
            <a:xfrm>
              <a:off x="1119329" y="320367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0" name="Rectangle 22"/>
            <p:cNvSpPr>
              <a:spLocks noChangeArrowheads="1"/>
            </p:cNvSpPr>
            <p:nvPr/>
          </p:nvSpPr>
          <p:spPr bwMode="auto">
            <a:xfrm>
              <a:off x="1712124" y="320367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1" name="Rectangle 23"/>
            <p:cNvSpPr>
              <a:spLocks noChangeArrowheads="1"/>
            </p:cNvSpPr>
            <p:nvPr/>
          </p:nvSpPr>
          <p:spPr bwMode="auto">
            <a:xfrm>
              <a:off x="2304918" y="320367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2" name="Line 24"/>
            <p:cNvSpPr>
              <a:spLocks noChangeShapeType="1"/>
            </p:cNvSpPr>
            <p:nvPr/>
          </p:nvSpPr>
          <p:spPr bwMode="auto">
            <a:xfrm flipH="1">
              <a:off x="2389603" y="281847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3" name="Text Box 25"/>
            <p:cNvSpPr txBox="1">
              <a:spLocks noChangeArrowheads="1"/>
            </p:cNvSpPr>
            <p:nvPr/>
          </p:nvSpPr>
          <p:spPr bwMode="auto">
            <a:xfrm>
              <a:off x="1410434"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4" name="Text Box 26"/>
            <p:cNvSpPr txBox="1">
              <a:spLocks noChangeArrowheads="1"/>
            </p:cNvSpPr>
            <p:nvPr/>
          </p:nvSpPr>
          <p:spPr bwMode="auto">
            <a:xfrm>
              <a:off x="1997935" y="203523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5" name="AutoShape 27"/>
            <p:cNvSpPr>
              <a:spLocks noChangeArrowheads="1"/>
            </p:cNvSpPr>
            <p:nvPr/>
          </p:nvSpPr>
          <p:spPr bwMode="auto">
            <a:xfrm>
              <a:off x="1204014"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复用</a:t>
              </a:r>
              <a:endParaRPr lang="zh-CN" altLang="en-US" sz="1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6" name="Line 28"/>
            <p:cNvSpPr>
              <a:spLocks noChangeShapeType="1"/>
            </p:cNvSpPr>
            <p:nvPr/>
          </p:nvSpPr>
          <p:spPr bwMode="auto">
            <a:xfrm flipH="1">
              <a:off x="3321137"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7" name="Line 29"/>
            <p:cNvSpPr>
              <a:spLocks noChangeShapeType="1"/>
            </p:cNvSpPr>
            <p:nvPr/>
          </p:nvSpPr>
          <p:spPr bwMode="auto">
            <a:xfrm flipH="1">
              <a:off x="3913931"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8" name="AutoShape 30"/>
            <p:cNvSpPr>
              <a:spLocks noChangeArrowheads="1"/>
            </p:cNvSpPr>
            <p:nvPr/>
          </p:nvSpPr>
          <p:spPr bwMode="auto">
            <a:xfrm>
              <a:off x="2982397"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UDP </a:t>
              </a:r>
              <a:r>
                <a:rPr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复用</a:t>
              </a:r>
              <a:endParaRPr lang="zh-CN" altLang="en-US" sz="18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49" name="Text Box 31"/>
            <p:cNvSpPr txBox="1">
              <a:spLocks noChangeArrowheads="1"/>
            </p:cNvSpPr>
            <p:nvPr/>
          </p:nvSpPr>
          <p:spPr bwMode="auto">
            <a:xfrm>
              <a:off x="2925941"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0" name="Rectangle 32"/>
            <p:cNvSpPr>
              <a:spLocks noChangeArrowheads="1"/>
            </p:cNvSpPr>
            <p:nvPr/>
          </p:nvSpPr>
          <p:spPr bwMode="auto">
            <a:xfrm>
              <a:off x="3236452"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1" name="Rectangle 33"/>
            <p:cNvSpPr>
              <a:spLocks noChangeArrowheads="1"/>
            </p:cNvSpPr>
            <p:nvPr/>
          </p:nvSpPr>
          <p:spPr bwMode="auto">
            <a:xfrm>
              <a:off x="3829246"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2" name="Rectangle 34"/>
            <p:cNvSpPr>
              <a:spLocks noChangeArrowheads="1"/>
            </p:cNvSpPr>
            <p:nvPr/>
          </p:nvSpPr>
          <p:spPr bwMode="auto">
            <a:xfrm>
              <a:off x="4422041"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3" name="Line 35"/>
            <p:cNvSpPr>
              <a:spLocks noChangeShapeType="1"/>
            </p:cNvSpPr>
            <p:nvPr/>
          </p:nvSpPr>
          <p:spPr bwMode="auto">
            <a:xfrm flipH="1">
              <a:off x="4506726"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4" name="Text Box 36"/>
            <p:cNvSpPr txBox="1">
              <a:spLocks noChangeArrowheads="1"/>
            </p:cNvSpPr>
            <p:nvPr/>
          </p:nvSpPr>
          <p:spPr bwMode="auto">
            <a:xfrm>
              <a:off x="352755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5" name="Text Box 37"/>
            <p:cNvSpPr txBox="1">
              <a:spLocks noChangeArrowheads="1"/>
            </p:cNvSpPr>
            <p:nvPr/>
          </p:nvSpPr>
          <p:spPr bwMode="auto">
            <a:xfrm>
              <a:off x="411505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6" name="Rectangle 38"/>
            <p:cNvSpPr>
              <a:spLocks noChangeArrowheads="1"/>
            </p:cNvSpPr>
            <p:nvPr/>
          </p:nvSpPr>
          <p:spPr bwMode="auto">
            <a:xfrm>
              <a:off x="5640798" y="1971035"/>
              <a:ext cx="4149561" cy="130967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7" name="Line 39"/>
            <p:cNvSpPr>
              <a:spLocks noChangeShapeType="1"/>
            </p:cNvSpPr>
            <p:nvPr/>
          </p:nvSpPr>
          <p:spPr bwMode="auto">
            <a:xfrm flipH="1" flipV="1">
              <a:off x="6035995"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8" name="Line 40"/>
            <p:cNvSpPr>
              <a:spLocks noChangeShapeType="1"/>
            </p:cNvSpPr>
            <p:nvPr/>
          </p:nvSpPr>
          <p:spPr bwMode="auto">
            <a:xfrm flipH="1" flipV="1">
              <a:off x="6628789"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59" name="Text Box 41"/>
            <p:cNvSpPr txBox="1">
              <a:spLocks noChangeArrowheads="1"/>
            </p:cNvSpPr>
            <p:nvPr/>
          </p:nvSpPr>
          <p:spPr bwMode="auto">
            <a:xfrm>
              <a:off x="5991888" y="4261368"/>
              <a:ext cx="14035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报文段</a:t>
              </a:r>
              <a:endPar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60" name="Text Box 42"/>
            <p:cNvSpPr txBox="1">
              <a:spLocks noChangeArrowheads="1"/>
            </p:cNvSpPr>
            <p:nvPr/>
          </p:nvSpPr>
          <p:spPr bwMode="auto">
            <a:xfrm>
              <a:off x="8034911" y="4142598"/>
              <a:ext cx="1346137" cy="5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UDP</a:t>
              </a:r>
              <a:endParaRPr lang="en-US" altLang="zh-CN" sz="18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lnSpc>
                  <a:spcPct val="90000"/>
                </a:lnSpc>
              </a:pPr>
              <a:r>
                <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用户数据报</a:t>
              </a:r>
              <a:endPar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61" name="AutoShape 43"/>
            <p:cNvSpPr>
              <a:spLocks noChangeArrowheads="1"/>
            </p:cNvSpPr>
            <p:nvPr/>
          </p:nvSpPr>
          <p:spPr bwMode="auto">
            <a:xfrm>
              <a:off x="5697255"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62" name="Text Box 44"/>
            <p:cNvSpPr txBox="1">
              <a:spLocks noChangeArrowheads="1"/>
            </p:cNvSpPr>
            <p:nvPr/>
          </p:nvSpPr>
          <p:spPr bwMode="auto">
            <a:xfrm>
              <a:off x="5640798"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63" name="Rectangle 45"/>
            <p:cNvSpPr>
              <a:spLocks noChangeArrowheads="1"/>
            </p:cNvSpPr>
            <p:nvPr/>
          </p:nvSpPr>
          <p:spPr bwMode="auto">
            <a:xfrm>
              <a:off x="5951310"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64" name="Rectangle 46"/>
            <p:cNvSpPr>
              <a:spLocks noChangeArrowheads="1"/>
            </p:cNvSpPr>
            <p:nvPr/>
          </p:nvSpPr>
          <p:spPr bwMode="auto">
            <a:xfrm>
              <a:off x="6544104"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65" name="Rectangle 47"/>
            <p:cNvSpPr>
              <a:spLocks noChangeArrowheads="1"/>
            </p:cNvSpPr>
            <p:nvPr/>
          </p:nvSpPr>
          <p:spPr bwMode="auto">
            <a:xfrm>
              <a:off x="7136898" y="321651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66" name="Line 48"/>
            <p:cNvSpPr>
              <a:spLocks noChangeShapeType="1"/>
            </p:cNvSpPr>
            <p:nvPr/>
          </p:nvSpPr>
          <p:spPr bwMode="auto">
            <a:xfrm flipH="1" flipV="1">
              <a:off x="7221583" y="283131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67" name="Text Box 49"/>
            <p:cNvSpPr txBox="1">
              <a:spLocks noChangeArrowheads="1"/>
            </p:cNvSpPr>
            <p:nvPr/>
          </p:nvSpPr>
          <p:spPr bwMode="auto">
            <a:xfrm>
              <a:off x="6242414"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68" name="Text Box 50"/>
            <p:cNvSpPr txBox="1">
              <a:spLocks noChangeArrowheads="1"/>
            </p:cNvSpPr>
            <p:nvPr/>
          </p:nvSpPr>
          <p:spPr bwMode="auto">
            <a:xfrm>
              <a:off x="6829916" y="204807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9269" name="Group 51"/>
            <p:cNvGrpSpPr/>
            <p:nvPr/>
          </p:nvGrpSpPr>
          <p:grpSpPr bwMode="auto">
            <a:xfrm>
              <a:off x="1575922" y="3974073"/>
              <a:ext cx="7169989" cy="702989"/>
              <a:chOff x="912" y="1920"/>
              <a:chExt cx="4064" cy="398"/>
            </a:xfrm>
          </p:grpSpPr>
          <p:sp>
            <p:nvSpPr>
              <p:cNvPr id="9296" name="Line 52"/>
              <p:cNvSpPr>
                <a:spLocks noChangeShapeType="1"/>
              </p:cNvSpPr>
              <p:nvPr/>
            </p:nvSpPr>
            <p:spPr bwMode="auto">
              <a:xfrm>
                <a:off x="912" y="1920"/>
                <a:ext cx="0" cy="384"/>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97" name="Line 53"/>
              <p:cNvSpPr>
                <a:spLocks noChangeShapeType="1"/>
              </p:cNvSpPr>
              <p:nvPr/>
            </p:nvSpPr>
            <p:spPr bwMode="auto">
              <a:xfrm>
                <a:off x="2112" y="1928"/>
                <a:ext cx="0" cy="382"/>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98" name="Line 54"/>
              <p:cNvSpPr>
                <a:spLocks noChangeShapeType="1"/>
              </p:cNvSpPr>
              <p:nvPr/>
            </p:nvSpPr>
            <p:spPr bwMode="auto">
              <a:xfrm flipV="1">
                <a:off x="3776" y="1928"/>
                <a:ext cx="0" cy="384"/>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99" name="Line 55"/>
              <p:cNvSpPr>
                <a:spLocks noChangeShapeType="1"/>
              </p:cNvSpPr>
              <p:nvPr/>
            </p:nvSpPr>
            <p:spPr bwMode="auto">
              <a:xfrm flipV="1">
                <a:off x="4976" y="1936"/>
                <a:ext cx="0" cy="382"/>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9270" name="Line 56"/>
            <p:cNvSpPr>
              <a:spLocks noChangeShapeType="1"/>
            </p:cNvSpPr>
            <p:nvPr/>
          </p:nvSpPr>
          <p:spPr bwMode="auto">
            <a:xfrm flipH="1" flipV="1">
              <a:off x="8153117" y="284415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71" name="Line 57"/>
            <p:cNvSpPr>
              <a:spLocks noChangeShapeType="1"/>
            </p:cNvSpPr>
            <p:nvPr/>
          </p:nvSpPr>
          <p:spPr bwMode="auto">
            <a:xfrm flipH="1" flipV="1">
              <a:off x="8745912" y="284415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72" name="AutoShape 58"/>
            <p:cNvSpPr>
              <a:spLocks noChangeArrowheads="1"/>
            </p:cNvSpPr>
            <p:nvPr/>
          </p:nvSpPr>
          <p:spPr bwMode="auto">
            <a:xfrm>
              <a:off x="7814378" y="330639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73" name="Text Box 59"/>
            <p:cNvSpPr txBox="1">
              <a:spLocks noChangeArrowheads="1"/>
            </p:cNvSpPr>
            <p:nvPr/>
          </p:nvSpPr>
          <p:spPr bwMode="auto">
            <a:xfrm>
              <a:off x="7757921"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74" name="Rectangle 60"/>
            <p:cNvSpPr>
              <a:spLocks noChangeArrowheads="1"/>
            </p:cNvSpPr>
            <p:nvPr/>
          </p:nvSpPr>
          <p:spPr bwMode="auto">
            <a:xfrm>
              <a:off x="8068433" y="322935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75" name="Rectangle 61"/>
            <p:cNvSpPr>
              <a:spLocks noChangeArrowheads="1"/>
            </p:cNvSpPr>
            <p:nvPr/>
          </p:nvSpPr>
          <p:spPr bwMode="auto">
            <a:xfrm>
              <a:off x="8661227" y="322935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76" name="Rectangle 62"/>
            <p:cNvSpPr>
              <a:spLocks noChangeArrowheads="1"/>
            </p:cNvSpPr>
            <p:nvPr/>
          </p:nvSpPr>
          <p:spPr bwMode="auto">
            <a:xfrm>
              <a:off x="9254021" y="3229354"/>
              <a:ext cx="169370" cy="15408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77" name="Line 63"/>
            <p:cNvSpPr>
              <a:spLocks noChangeShapeType="1"/>
            </p:cNvSpPr>
            <p:nvPr/>
          </p:nvSpPr>
          <p:spPr bwMode="auto">
            <a:xfrm flipH="1" flipV="1">
              <a:off x="9338706" y="2844155"/>
              <a:ext cx="0" cy="385200"/>
            </a:xfrm>
            <a:prstGeom prst="line">
              <a:avLst/>
            </a:prstGeom>
            <a:noFill/>
            <a:ln w="28575">
              <a:solidFill>
                <a:srgbClr val="CC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78" name="Text Box 64"/>
            <p:cNvSpPr txBox="1">
              <a:spLocks noChangeArrowheads="1"/>
            </p:cNvSpPr>
            <p:nvPr/>
          </p:nvSpPr>
          <p:spPr bwMode="auto">
            <a:xfrm>
              <a:off x="8359537"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79" name="Text Box 65"/>
            <p:cNvSpPr txBox="1">
              <a:spLocks noChangeArrowheads="1"/>
            </p:cNvSpPr>
            <p:nvPr/>
          </p:nvSpPr>
          <p:spPr bwMode="auto">
            <a:xfrm>
              <a:off x="8947038" y="2060915"/>
              <a:ext cx="723350" cy="101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6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80" name="Text Box 66"/>
            <p:cNvSpPr txBox="1">
              <a:spLocks noChangeArrowheads="1"/>
            </p:cNvSpPr>
            <p:nvPr/>
          </p:nvSpPr>
          <p:spPr bwMode="auto">
            <a:xfrm>
              <a:off x="6968974" y="17639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rgbClr val="000099"/>
                  </a:solidFill>
                  <a:latin typeface="Times New Roman" panose="02020603050405020304" pitchFamily="18" charset="0"/>
                  <a:ea typeface="黑体" panose="02010609060101010101" pitchFamily="2" charset="-122"/>
                  <a:cs typeface="Times New Roman" panose="02020603050405020304" pitchFamily="18" charset="0"/>
                </a:rPr>
                <a:t>应用进程</a:t>
              </a:r>
              <a:endParaRPr lang="zh-CN" altLang="en-US">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81" name="Text Box 67"/>
            <p:cNvSpPr txBox="1">
              <a:spLocks noChangeArrowheads="1"/>
            </p:cNvSpPr>
            <p:nvPr/>
          </p:nvSpPr>
          <p:spPr bwMode="auto">
            <a:xfrm>
              <a:off x="7283333" y="2879464"/>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rgbClr val="000099"/>
                  </a:solidFill>
                  <a:latin typeface="Times New Roman" panose="02020603050405020304" pitchFamily="18" charset="0"/>
                  <a:ea typeface="黑体" panose="02010609060101010101" pitchFamily="2" charset="-122"/>
                  <a:cs typeface="Times New Roman" panose="02020603050405020304" pitchFamily="18" charset="0"/>
                </a:rPr>
                <a:t>端口</a:t>
              </a:r>
              <a:endParaRPr lang="zh-CN" altLang="en-US">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82" name="Text Box 68"/>
            <p:cNvSpPr txBox="1">
              <a:spLocks noChangeArrowheads="1"/>
            </p:cNvSpPr>
            <p:nvPr/>
          </p:nvSpPr>
          <p:spPr bwMode="auto">
            <a:xfrm>
              <a:off x="2463702" y="2866625"/>
              <a:ext cx="802742" cy="4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rgbClr val="000099"/>
                  </a:solidFill>
                  <a:latin typeface="Times New Roman" panose="02020603050405020304" pitchFamily="18" charset="0"/>
                  <a:ea typeface="黑体" panose="02010609060101010101" pitchFamily="2" charset="-122"/>
                  <a:cs typeface="Times New Roman" panose="02020603050405020304" pitchFamily="18" charset="0"/>
                </a:rPr>
                <a:t>端口</a:t>
              </a:r>
              <a:endParaRPr lang="zh-CN" altLang="en-US">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83" name="Text Box 69"/>
            <p:cNvSpPr txBox="1">
              <a:spLocks noChangeArrowheads="1"/>
            </p:cNvSpPr>
            <p:nvPr/>
          </p:nvSpPr>
          <p:spPr bwMode="auto">
            <a:xfrm>
              <a:off x="6106565" y="3447634"/>
              <a:ext cx="11711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分用</a:t>
              </a:r>
              <a:endPar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84" name="Text Box 70"/>
            <p:cNvSpPr txBox="1">
              <a:spLocks noChangeArrowheads="1"/>
            </p:cNvSpPr>
            <p:nvPr/>
          </p:nvSpPr>
          <p:spPr bwMode="auto">
            <a:xfrm>
              <a:off x="8237802" y="3434794"/>
              <a:ext cx="11968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UDP </a:t>
              </a:r>
              <a:r>
                <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分用</a:t>
              </a:r>
              <a:endPar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85" name="Text Box 71"/>
            <p:cNvSpPr txBox="1">
              <a:spLocks noChangeArrowheads="1"/>
            </p:cNvSpPr>
            <p:nvPr/>
          </p:nvSpPr>
          <p:spPr bwMode="auto">
            <a:xfrm>
              <a:off x="7267454" y="4815093"/>
              <a:ext cx="927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分用</a:t>
              </a:r>
              <a:endParaRPr lang="zh-CN" altLang="en-US" sz="18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86" name="AutoShape 72"/>
            <p:cNvSpPr>
              <a:spLocks noChangeArrowheads="1"/>
            </p:cNvSpPr>
            <p:nvPr/>
          </p:nvSpPr>
          <p:spPr bwMode="auto">
            <a:xfrm>
              <a:off x="2728342" y="5360792"/>
              <a:ext cx="338740" cy="693359"/>
            </a:xfrm>
            <a:prstGeom prst="downArrow">
              <a:avLst>
                <a:gd name="adj1" fmla="val 50000"/>
                <a:gd name="adj2" fmla="val 5625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87" name="AutoShape 73"/>
            <p:cNvSpPr>
              <a:spLocks noChangeArrowheads="1"/>
            </p:cNvSpPr>
            <p:nvPr/>
          </p:nvSpPr>
          <p:spPr bwMode="auto">
            <a:xfrm flipV="1">
              <a:off x="7503866" y="5360792"/>
              <a:ext cx="338740" cy="693359"/>
            </a:xfrm>
            <a:prstGeom prst="downArrow">
              <a:avLst>
                <a:gd name="adj1" fmla="val 50000"/>
                <a:gd name="adj2" fmla="val 5625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9288" name="Group 74"/>
            <p:cNvGrpSpPr/>
            <p:nvPr/>
          </p:nvGrpSpPr>
          <p:grpSpPr bwMode="auto">
            <a:xfrm>
              <a:off x="5579049" y="6054151"/>
              <a:ext cx="1803083" cy="489525"/>
              <a:chOff x="2736" y="3216"/>
              <a:chExt cx="864" cy="240"/>
            </a:xfrm>
          </p:grpSpPr>
          <p:sp>
            <p:nvSpPr>
              <p:cNvPr id="9294"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95" name="Rectangle 76"/>
              <p:cNvSpPr>
                <a:spLocks noChangeArrowheads="1"/>
              </p:cNvSpPr>
              <p:nvPr/>
            </p:nvSpPr>
            <p:spPr bwMode="auto">
              <a:xfrm>
                <a:off x="2736" y="3216"/>
                <a:ext cx="624" cy="240"/>
              </a:xfrm>
              <a:prstGeom prst="rect">
                <a:avLst/>
              </a:prstGeom>
              <a:solidFill>
                <a:srgbClr val="00FFFF"/>
              </a:solidFill>
              <a:ln w="9525">
                <a:miter lim="800000"/>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b="1"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sz="1800" b="1" dirty="0">
                    <a:latin typeface="Times New Roman" panose="02020603050405020304" pitchFamily="18" charset="0"/>
                    <a:ea typeface="黑体" panose="02010609060101010101" pitchFamily="2" charset="-122"/>
                    <a:cs typeface="Times New Roman" panose="02020603050405020304" pitchFamily="18" charset="0"/>
                  </a:rPr>
                  <a:t>数据报</a:t>
                </a:r>
                <a:endParaRPr lang="zh-CN" altLang="en-US" sz="1800" b="1" dirty="0">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9289" name="Group 77"/>
            <p:cNvGrpSpPr/>
            <p:nvPr/>
          </p:nvGrpSpPr>
          <p:grpSpPr bwMode="auto">
            <a:xfrm>
              <a:off x="3428757" y="6054151"/>
              <a:ext cx="1803083" cy="489525"/>
              <a:chOff x="2736" y="3216"/>
              <a:chExt cx="864" cy="240"/>
            </a:xfrm>
          </p:grpSpPr>
          <p:sp>
            <p:nvSpPr>
              <p:cNvPr id="9292" name="AutoShape 78"/>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93" name="Rectangle 79"/>
              <p:cNvSpPr>
                <a:spLocks noChangeArrowheads="1"/>
              </p:cNvSpPr>
              <p:nvPr/>
            </p:nvSpPr>
            <p:spPr bwMode="auto">
              <a:xfrm>
                <a:off x="2736" y="3216"/>
                <a:ext cx="624" cy="240"/>
              </a:xfrm>
              <a:prstGeom prst="rect">
                <a:avLst/>
              </a:prstGeom>
              <a:solidFill>
                <a:srgbClr val="00FFFF"/>
              </a:solidFill>
              <a:ln w="9525">
                <a:miter lim="800000"/>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en-US" altLang="zh-CN" sz="1800" b="1"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sz="1800" b="1" dirty="0">
                    <a:latin typeface="Times New Roman" panose="02020603050405020304" pitchFamily="18" charset="0"/>
                    <a:ea typeface="黑体" panose="02010609060101010101" pitchFamily="2" charset="-122"/>
                    <a:cs typeface="Times New Roman" panose="02020603050405020304" pitchFamily="18" charset="0"/>
                  </a:rPr>
                  <a:t>数据报</a:t>
                </a:r>
                <a:endParaRPr lang="zh-CN" altLang="en-US" sz="1800" b="1" dirty="0">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9290" name="Text Box 80"/>
            <p:cNvSpPr txBox="1">
              <a:spLocks noChangeArrowheads="1"/>
            </p:cNvSpPr>
            <p:nvPr/>
          </p:nvSpPr>
          <p:spPr bwMode="auto">
            <a:xfrm>
              <a:off x="2314204" y="132743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发送方</a:t>
              </a:r>
              <a:endParaRPr lang="zh-CN" altLang="en-US" sz="2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91" name="Text Box 81"/>
            <p:cNvSpPr txBox="1">
              <a:spLocks noChangeArrowheads="1"/>
            </p:cNvSpPr>
            <p:nvPr/>
          </p:nvSpPr>
          <p:spPr bwMode="auto">
            <a:xfrm>
              <a:off x="7125013" y="1301751"/>
              <a:ext cx="959762" cy="39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接收方</a:t>
              </a:r>
              <a:endParaRPr lang="zh-CN" altLang="en-US" sz="2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algn="ctr" eaLnBrk="1" hangingPunct="1"/>
            <a:r>
              <a:rPr lang="zh-CN" altLang="en-US">
                <a:latin typeface="Times New Roman" panose="02020603050405020304" pitchFamily="18" charset="0"/>
                <a:cs typeface="Times New Roman" panose="02020603050405020304" pitchFamily="18" charset="0"/>
              </a:rPr>
              <a:t>屏蔽作用</a:t>
            </a:r>
            <a:endParaRPr lang="zh-CN" altLang="en-US">
              <a:latin typeface="Times New Roman" panose="02020603050405020304" pitchFamily="18" charset="0"/>
              <a:cs typeface="Times New Roman" panose="02020603050405020304" pitchFamily="18" charset="0"/>
            </a:endParaRPr>
          </a:p>
        </p:txBody>
      </p:sp>
      <p:sp>
        <p:nvSpPr>
          <p:cNvPr id="10245" name="Rectangle 3"/>
          <p:cNvSpPr>
            <a:spLocks noGrp="1" noChangeArrowheads="1"/>
          </p:cNvSpPr>
          <p:nvPr>
            <p:ph idx="1"/>
          </p:nvPr>
        </p:nvSpPr>
        <p:spPr>
          <a:xfrm>
            <a:off x="1031983" y="836712"/>
            <a:ext cx="8346723" cy="3332816"/>
          </a:xfrm>
        </p:spPr>
        <p:txBody>
          <a:bodyPr/>
          <a:lstStyle/>
          <a:p>
            <a:pPr eaLnBrk="1" hangingPunct="1">
              <a:lnSpc>
                <a:spcPct val="110000"/>
              </a:lnSpc>
            </a:pPr>
            <a:r>
              <a:rPr lang="zh-CN" altLang="en-US" sz="3200" dirty="0">
                <a:latin typeface="Times New Roman" panose="02020603050405020304" pitchFamily="18" charset="0"/>
                <a:cs typeface="Times New Roman" panose="02020603050405020304" pitchFamily="18" charset="0"/>
              </a:rPr>
              <a:t>传输层向高层用户</a:t>
            </a:r>
            <a:r>
              <a:rPr lang="zh-CN" altLang="en-US" sz="3200" dirty="0">
                <a:solidFill>
                  <a:srgbClr val="FF0000"/>
                </a:solidFill>
                <a:latin typeface="Times New Roman" panose="02020603050405020304" pitchFamily="18" charset="0"/>
                <a:cs typeface="Times New Roman" panose="02020603050405020304" pitchFamily="18" charset="0"/>
              </a:rPr>
              <a:t>屏蔽</a:t>
            </a:r>
            <a:r>
              <a:rPr lang="zh-CN" altLang="en-US" sz="3200" dirty="0">
                <a:latin typeface="Times New Roman" panose="02020603050405020304" pitchFamily="18" charset="0"/>
                <a:cs typeface="Times New Roman" panose="02020603050405020304" pitchFamily="18" charset="0"/>
              </a:rPr>
              <a:t>了下面网络核心的细节（如网络拓扑、所采用的路由选择协议等），它使应用进程看见的就是好像在两个传输层实体之间有一条</a:t>
            </a:r>
            <a:r>
              <a:rPr lang="zh-CN" altLang="en-US" sz="3200" dirty="0">
                <a:solidFill>
                  <a:srgbClr val="FF0000"/>
                </a:solidFill>
                <a:latin typeface="Times New Roman" panose="02020603050405020304" pitchFamily="18" charset="0"/>
                <a:cs typeface="Times New Roman" panose="02020603050405020304" pitchFamily="18" charset="0"/>
              </a:rPr>
              <a:t>端到端的逻辑通信信道。</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p:grpSp>
        <p:nvGrpSpPr>
          <p:cNvPr id="10246" name="Group 12"/>
          <p:cNvGrpSpPr/>
          <p:nvPr/>
        </p:nvGrpSpPr>
        <p:grpSpPr bwMode="auto">
          <a:xfrm>
            <a:off x="2381448" y="3720554"/>
            <a:ext cx="6604000" cy="2444750"/>
            <a:chOff x="864" y="2352"/>
            <a:chExt cx="3840" cy="1540"/>
          </a:xfrm>
        </p:grpSpPr>
        <p:sp>
          <p:nvSpPr>
            <p:cNvPr id="10248" name="Text Box 6"/>
            <p:cNvSpPr txBox="1">
              <a:spLocks noChangeArrowheads="1"/>
            </p:cNvSpPr>
            <p:nvPr/>
          </p:nvSpPr>
          <p:spPr bwMode="auto">
            <a:xfrm>
              <a:off x="2382" y="3168"/>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latin typeface="Times New Roman" panose="02020603050405020304" pitchFamily="18" charset="0"/>
                  <a:cs typeface="Times New Roman" panose="02020603050405020304" pitchFamily="18" charset="0"/>
                </a:rPr>
                <a:t>互联网</a:t>
              </a:r>
              <a:endParaRPr lang="en-US" altLang="zh-CN" dirty="0">
                <a:latin typeface="Times New Roman" panose="02020603050405020304" pitchFamily="18" charset="0"/>
                <a:cs typeface="Times New Roman" panose="02020603050405020304" pitchFamily="18" charset="0"/>
              </a:endParaRPr>
            </a:p>
          </p:txBody>
        </p:sp>
        <p:sp>
          <p:nvSpPr>
            <p:cNvPr id="10251" name="Freeform 10"/>
            <p:cNvSpPr/>
            <p:nvPr/>
          </p:nvSpPr>
          <p:spPr bwMode="auto">
            <a:xfrm>
              <a:off x="1296" y="2592"/>
              <a:ext cx="2928" cy="429"/>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10252" name="Text Box 11"/>
            <p:cNvSpPr txBox="1">
              <a:spLocks noChangeArrowheads="1"/>
            </p:cNvSpPr>
            <p:nvPr/>
          </p:nvSpPr>
          <p:spPr bwMode="auto">
            <a:xfrm>
              <a:off x="2112" y="2688"/>
              <a:ext cx="11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逻辑通信信道</a:t>
              </a:r>
              <a:endParaRPr lang="zh-CN" altLang="en-US">
                <a:latin typeface="Times New Roman" panose="02020603050405020304" pitchFamily="18" charset="0"/>
                <a:cs typeface="Times New Roman" panose="02020603050405020304" pitchFamily="18" charset="0"/>
              </a:endParaRPr>
            </a:p>
          </p:txBody>
        </p:sp>
        <p:sp>
          <p:nvSpPr>
            <p:cNvPr id="10250" name="Oval 9"/>
            <p:cNvSpPr>
              <a:spLocks noChangeArrowheads="1"/>
            </p:cNvSpPr>
            <p:nvPr/>
          </p:nvSpPr>
          <p:spPr bwMode="auto">
            <a:xfrm>
              <a:off x="4176" y="2352"/>
              <a:ext cx="528" cy="336"/>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249" name="Oval 8"/>
            <p:cNvSpPr>
              <a:spLocks noChangeArrowheads="1"/>
            </p:cNvSpPr>
            <p:nvPr/>
          </p:nvSpPr>
          <p:spPr bwMode="auto">
            <a:xfrm>
              <a:off x="864" y="2352"/>
              <a:ext cx="528" cy="336"/>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endPar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两种不同的传输协议</a:t>
            </a:r>
            <a:endParaRPr lang="zh-CN" altLang="en-US" dirty="0">
              <a:latin typeface="Times New Roman" panose="02020603050405020304" pitchFamily="18" charset="0"/>
              <a:cs typeface="Times New Roman" panose="02020603050405020304" pitchFamily="18" charset="0"/>
            </a:endParaRPr>
          </a:p>
        </p:txBody>
      </p:sp>
      <p:sp>
        <p:nvSpPr>
          <p:cNvPr id="668675" name="Rectangle 3"/>
          <p:cNvSpPr>
            <a:spLocks noGrp="1" noChangeArrowheads="1"/>
          </p:cNvSpPr>
          <p:nvPr>
            <p:ph idx="1"/>
          </p:nvPr>
        </p:nvSpPr>
        <p:spPr/>
        <p:txBody>
          <a:bodyPr/>
          <a:lstStyle/>
          <a:p>
            <a:r>
              <a:rPr lang="zh-CN" altLang="zh-CN" dirty="0">
                <a:latin typeface="Times New Roman" panose="02020603050405020304" pitchFamily="18" charset="0"/>
                <a:cs typeface="Times New Roman" panose="02020603050405020304" pitchFamily="18" charset="0"/>
              </a:rPr>
              <a:t>但这条逻辑通信信道对上层的表现却因传输层使用的不同协议而有很大的差别。</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当传输层采用面向连接的 </a:t>
            </a:r>
            <a:r>
              <a:rPr lang="en-US" altLang="zh-CN" dirty="0">
                <a:solidFill>
                  <a:srgbClr val="FF0000"/>
                </a:solidFill>
                <a:latin typeface="Times New Roman" panose="02020603050405020304" pitchFamily="18" charset="0"/>
                <a:cs typeface="Times New Roman" panose="02020603050405020304" pitchFamily="18" charset="0"/>
              </a:rPr>
              <a:t>TCP</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协议时，尽管下面的网络是不可靠的（只提供尽最大努力服务），但这种逻辑通信信道就相当于一条</a:t>
            </a:r>
            <a:r>
              <a:rPr lang="zh-CN" altLang="en-US" dirty="0">
                <a:solidFill>
                  <a:srgbClr val="FF0000"/>
                </a:solidFill>
                <a:latin typeface="Times New Roman" panose="02020603050405020304" pitchFamily="18" charset="0"/>
                <a:cs typeface="Times New Roman" panose="02020603050405020304" pitchFamily="18" charset="0"/>
              </a:rPr>
              <a:t>全双工的可靠信道。</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当传输层采用无连接的 </a:t>
            </a:r>
            <a:r>
              <a:rPr lang="en-US" altLang="zh-CN" dirty="0">
                <a:solidFill>
                  <a:srgbClr val="FF0000"/>
                </a:solidFill>
                <a:latin typeface="Times New Roman" panose="02020603050405020304" pitchFamily="18" charset="0"/>
                <a:cs typeface="Times New Roman" panose="02020603050405020304" pitchFamily="18" charset="0"/>
              </a:rPr>
              <a:t>UDP</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协议时，这种逻辑通信信道是一条</a:t>
            </a:r>
            <a:r>
              <a:rPr lang="zh-CN" altLang="en-US" dirty="0">
                <a:solidFill>
                  <a:srgbClr val="FF0000"/>
                </a:solidFill>
                <a:latin typeface="Times New Roman" panose="02020603050405020304" pitchFamily="18" charset="0"/>
                <a:cs typeface="Times New Roman" panose="02020603050405020304" pitchFamily="18" charset="0"/>
              </a:rPr>
              <a:t>不可靠信道。 </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cs typeface="Times New Roman" panose="02020603050405020304" pitchFamily="18" charset="0"/>
              </a:rPr>
              <a:t>可靠信道与不可靠信道</a:t>
            </a:r>
            <a:endParaRPr lang="zh-CN" altLang="en-US" dirty="0">
              <a:latin typeface="Times New Roman" panose="02020603050405020304" pitchFamily="18" charset="0"/>
              <a:cs typeface="Times New Roman" panose="02020603050405020304" pitchFamily="18" charset="0"/>
            </a:endParaRPr>
          </a:p>
        </p:txBody>
      </p:sp>
      <p:sp>
        <p:nvSpPr>
          <p:cNvPr id="60" name="Rectangle 5"/>
          <p:cNvSpPr>
            <a:spLocks noChangeArrowheads="1"/>
          </p:cNvSpPr>
          <p:nvPr/>
        </p:nvSpPr>
        <p:spPr bwMode="auto">
          <a:xfrm>
            <a:off x="416496" y="3240113"/>
            <a:ext cx="9289032" cy="2573337"/>
          </a:xfrm>
          <a:prstGeom prst="rect">
            <a:avLst/>
          </a:prstGeom>
          <a:solidFill>
            <a:srgbClr val="FFFF66"/>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1" name="AutoShape 6"/>
          <p:cNvSpPr>
            <a:spLocks noChangeArrowheads="1"/>
          </p:cNvSpPr>
          <p:nvPr/>
        </p:nvSpPr>
        <p:spPr bwMode="auto">
          <a:xfrm>
            <a:off x="8893745" y="1364580"/>
            <a:ext cx="739775" cy="677863"/>
          </a:xfrm>
          <a:prstGeom prst="cloudCallout">
            <a:avLst>
              <a:gd name="adj1" fmla="val -45565"/>
              <a:gd name="adj2" fmla="val 111593"/>
            </a:avLst>
          </a:prstGeom>
          <a:solidFill>
            <a:srgbClr val="FF66FF"/>
          </a:solidFill>
          <a:ln w="9525">
            <a:solidFill>
              <a:srgbClr val="000000"/>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3200" b="0" i="0" u="none" strike="noStrike" kern="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 name="Text Box 7"/>
          <p:cNvSpPr txBox="1">
            <a:spLocks noChangeArrowheads="1"/>
          </p:cNvSpPr>
          <p:nvPr/>
        </p:nvSpPr>
        <p:spPr bwMode="auto">
          <a:xfrm>
            <a:off x="8993758" y="1340768"/>
            <a:ext cx="388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40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1" lang="zh-CN" altLang="en-US" sz="40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3" name="Line 8"/>
          <p:cNvSpPr>
            <a:spLocks noChangeShapeType="1"/>
          </p:cNvSpPr>
          <p:nvPr/>
        </p:nvSpPr>
        <p:spPr bwMode="auto">
          <a:xfrm>
            <a:off x="776536" y="3257575"/>
            <a:ext cx="4190305" cy="0"/>
          </a:xfrm>
          <a:prstGeom prst="line">
            <a:avLst/>
          </a:prstGeom>
          <a:noFill/>
          <a:ln w="38100">
            <a:solidFill>
              <a:srgbClr val="C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4" name="Text Box 9"/>
          <p:cNvSpPr txBox="1">
            <a:spLocks noChangeArrowheads="1"/>
          </p:cNvSpPr>
          <p:nvPr/>
        </p:nvSpPr>
        <p:spPr bwMode="auto">
          <a:xfrm>
            <a:off x="416496" y="1796623"/>
            <a:ext cx="494046" cy="1200329"/>
          </a:xfrm>
          <a:prstGeom prst="rect">
            <a:avLst/>
          </a:prstGeom>
          <a:solidFill>
            <a:schemeClr val="bg1"/>
          </a:solidFill>
          <a:ln>
            <a:noFill/>
          </a:ln>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应</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用</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层</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65" name="Text Box 10"/>
          <p:cNvSpPr txBox="1">
            <a:spLocks noChangeArrowheads="1"/>
          </p:cNvSpPr>
          <p:nvPr/>
        </p:nvSpPr>
        <p:spPr bwMode="auto">
          <a:xfrm>
            <a:off x="430783" y="3852888"/>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运</a:t>
            </a:r>
            <a:endParaRPr kumimoji="1" lang="zh-CN" altLang="en-US"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输</a:t>
            </a:r>
            <a:endParaRPr kumimoji="1" lang="zh-CN" altLang="en-US"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层</a:t>
            </a:r>
            <a:endParaRPr kumimoji="1" lang="zh-CN" altLang="en-US"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 name="Text Box 13"/>
          <p:cNvSpPr txBox="1">
            <a:spLocks noChangeArrowheads="1"/>
          </p:cNvSpPr>
          <p:nvPr/>
        </p:nvSpPr>
        <p:spPr bwMode="auto">
          <a:xfrm>
            <a:off x="7494487" y="1527175"/>
            <a:ext cx="1490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接收进程</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0" name="Group 15"/>
          <p:cNvGrpSpPr/>
          <p:nvPr/>
        </p:nvGrpSpPr>
        <p:grpSpPr bwMode="auto">
          <a:xfrm>
            <a:off x="1481510" y="1988840"/>
            <a:ext cx="2593156" cy="2205361"/>
            <a:chOff x="865" y="1467"/>
            <a:chExt cx="1348" cy="931"/>
          </a:xfrm>
        </p:grpSpPr>
        <p:sp>
          <p:nvSpPr>
            <p:cNvPr id="71" name="Freeform 16"/>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2" name="Freeform 17"/>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grpSp>
        <p:nvGrpSpPr>
          <p:cNvPr id="2" name="组合 1"/>
          <p:cNvGrpSpPr/>
          <p:nvPr/>
        </p:nvGrpSpPr>
        <p:grpSpPr>
          <a:xfrm>
            <a:off x="1662339" y="3970363"/>
            <a:ext cx="2154091" cy="447675"/>
            <a:chOff x="1662339" y="3970363"/>
            <a:chExt cx="2154091" cy="447675"/>
          </a:xfrm>
        </p:grpSpPr>
        <p:sp>
          <p:nvSpPr>
            <p:cNvPr id="69"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475E76"/>
                </a:gs>
                <a:gs pos="50000">
                  <a:srgbClr val="99CCFF"/>
                </a:gs>
                <a:gs pos="100000">
                  <a:srgbClr val="475E76"/>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CC"/>
                </a:solidFill>
                <a:effectLst/>
                <a:uLnTx/>
                <a:uFillTx/>
                <a:latin typeface="Times New Roman" panose="02020603050405020304" pitchFamily="18" charset="0"/>
                <a:cs typeface="Times New Roman" panose="02020603050405020304" pitchFamily="18" charset="0"/>
              </a:endParaRPr>
            </a:p>
          </p:txBody>
        </p:sp>
        <p:sp>
          <p:nvSpPr>
            <p:cNvPr id="75" name="Text Box 20"/>
            <p:cNvSpPr txBox="1">
              <a:spLocks noChangeArrowheads="1"/>
            </p:cNvSpPr>
            <p:nvPr/>
          </p:nvSpPr>
          <p:spPr bwMode="auto">
            <a:xfrm>
              <a:off x="1843167" y="3985884"/>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全双工可靠信道</a:t>
              </a:r>
              <a:endParaRPr kumimoji="1"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76" name="Group 21"/>
          <p:cNvGrpSpPr/>
          <p:nvPr/>
        </p:nvGrpSpPr>
        <p:grpSpPr bwMode="auto">
          <a:xfrm>
            <a:off x="6130478" y="1972132"/>
            <a:ext cx="2141538" cy="2222069"/>
            <a:chOff x="3508" y="1467"/>
            <a:chExt cx="1349" cy="931"/>
          </a:xfrm>
        </p:grpSpPr>
        <p:sp>
          <p:nvSpPr>
            <p:cNvPr id="77" name="Freeform 22"/>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8" name="Freeform 23"/>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79" name="Rectangle 24"/>
          <p:cNvSpPr>
            <a:spLocks noChangeArrowheads="1"/>
          </p:cNvSpPr>
          <p:nvPr/>
        </p:nvSpPr>
        <p:spPr bwMode="auto">
          <a:xfrm>
            <a:off x="6249144" y="2204864"/>
            <a:ext cx="401711" cy="936104"/>
          </a:xfrm>
          <a:prstGeom prst="rect">
            <a:avLst/>
          </a:prstGeom>
          <a:solidFill>
            <a:srgbClr val="66FFFF"/>
          </a:solidFill>
          <a:ln w="9525">
            <a:solidFill>
              <a:srgbClr val="000000"/>
            </a:solidFill>
            <a:miter lim="800000"/>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a:t>
            </a:r>
            <a:endPar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 name="Line 26"/>
          <p:cNvSpPr>
            <a:spLocks noChangeShapeType="1"/>
          </p:cNvSpPr>
          <p:nvPr/>
        </p:nvSpPr>
        <p:spPr bwMode="auto">
          <a:xfrm>
            <a:off x="5468491" y="3257575"/>
            <a:ext cx="3965575" cy="3175"/>
          </a:xfrm>
          <a:prstGeom prst="line">
            <a:avLst/>
          </a:prstGeom>
          <a:noFill/>
          <a:ln w="38100">
            <a:solidFill>
              <a:srgbClr val="C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2" name="Text Box 27"/>
          <p:cNvSpPr txBox="1">
            <a:spLocks noChangeArrowheads="1"/>
          </p:cNvSpPr>
          <p:nvPr/>
        </p:nvSpPr>
        <p:spPr bwMode="auto">
          <a:xfrm>
            <a:off x="1496616" y="4437112"/>
            <a:ext cx="24400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rPr>
              <a:t>使用 面向连接的</a:t>
            </a:r>
            <a:endParaRPr kumimoji="1" lang="zh-CN" altLang="en-US"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rPr>
              <a:t>协议，如 </a:t>
            </a:r>
            <a:r>
              <a:rPr kumimoji="1" lang="en-US" altLang="zh-CN"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rPr>
              <a:t>TCP</a:t>
            </a:r>
            <a:r>
              <a:rPr kumimoji="1" lang="zh-CN" altLang="en-US"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3" name="Text Box 28"/>
          <p:cNvSpPr txBox="1">
            <a:spLocks noChangeArrowheads="1"/>
          </p:cNvSpPr>
          <p:nvPr/>
        </p:nvSpPr>
        <p:spPr bwMode="auto">
          <a:xfrm>
            <a:off x="6177136" y="4581128"/>
            <a:ext cx="24833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rPr>
              <a:t>使用 无连接的</a:t>
            </a:r>
            <a:endParaRPr kumimoji="1" lang="zh-CN" altLang="en-US"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rPr>
              <a:t>协议，如 </a:t>
            </a:r>
            <a:r>
              <a:rPr kumimoji="1" lang="en-US" altLang="zh-CN"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rPr>
              <a:t>UDP</a:t>
            </a:r>
            <a:r>
              <a:rPr kumimoji="1" lang="zh-CN" altLang="en-US"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400" b="1" i="0" u="none" strike="noStrike" kern="0" cap="none" spc="0" normalizeH="0" baseline="0" noProof="0" dirty="0">
              <a:ln>
                <a:noFill/>
              </a:ln>
              <a:solidFill>
                <a:srgbClr val="1C1C1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4" name="Line 29"/>
          <p:cNvSpPr>
            <a:spLocks noChangeShapeType="1"/>
          </p:cNvSpPr>
          <p:nvPr/>
        </p:nvSpPr>
        <p:spPr bwMode="auto">
          <a:xfrm>
            <a:off x="1280592" y="3343300"/>
            <a:ext cx="0" cy="50800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5" name="Line 30"/>
          <p:cNvSpPr>
            <a:spLocks noChangeShapeType="1"/>
          </p:cNvSpPr>
          <p:nvPr/>
        </p:nvSpPr>
        <p:spPr bwMode="auto">
          <a:xfrm flipV="1">
            <a:off x="4227066" y="3343300"/>
            <a:ext cx="0" cy="50800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6" name="Line 31"/>
          <p:cNvSpPr>
            <a:spLocks noChangeShapeType="1"/>
          </p:cNvSpPr>
          <p:nvPr/>
        </p:nvSpPr>
        <p:spPr bwMode="auto">
          <a:xfrm flipV="1">
            <a:off x="8424416" y="3343300"/>
            <a:ext cx="0" cy="50800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87" name="Line 32"/>
          <p:cNvSpPr>
            <a:spLocks noChangeShapeType="1"/>
          </p:cNvSpPr>
          <p:nvPr/>
        </p:nvSpPr>
        <p:spPr bwMode="auto">
          <a:xfrm>
            <a:off x="5995541" y="3343300"/>
            <a:ext cx="0" cy="50800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nvGrpSpPr>
          <p:cNvPr id="88" name="Group 33"/>
          <p:cNvGrpSpPr/>
          <p:nvPr/>
        </p:nvGrpSpPr>
        <p:grpSpPr bwMode="auto">
          <a:xfrm>
            <a:off x="6425753" y="3702075"/>
            <a:ext cx="1562100" cy="819150"/>
            <a:chOff x="1776" y="2768"/>
            <a:chExt cx="1824" cy="736"/>
          </a:xfrm>
        </p:grpSpPr>
        <p:grpSp>
          <p:nvGrpSpPr>
            <p:cNvPr id="89" name="Group 34"/>
            <p:cNvGrpSpPr/>
            <p:nvPr/>
          </p:nvGrpSpPr>
          <p:grpSpPr bwMode="auto">
            <a:xfrm>
              <a:off x="1787" y="2783"/>
              <a:ext cx="1813" cy="721"/>
              <a:chOff x="1787" y="2783"/>
              <a:chExt cx="1813" cy="721"/>
            </a:xfrm>
          </p:grpSpPr>
          <p:sp>
            <p:nvSpPr>
              <p:cNvPr id="99" name="Oval 35"/>
              <p:cNvSpPr>
                <a:spLocks noChangeArrowheads="1"/>
              </p:cNvSpPr>
              <p:nvPr/>
            </p:nvSpPr>
            <p:spPr bwMode="auto">
              <a:xfrm>
                <a:off x="2413" y="2783"/>
                <a:ext cx="780"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0" name="Oval 36"/>
              <p:cNvSpPr>
                <a:spLocks noChangeArrowheads="1"/>
              </p:cNvSpPr>
              <p:nvPr/>
            </p:nvSpPr>
            <p:spPr bwMode="auto">
              <a:xfrm>
                <a:off x="1974" y="2863"/>
                <a:ext cx="593" cy="291"/>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1" name="Oval 37"/>
              <p:cNvSpPr>
                <a:spLocks noChangeArrowheads="1"/>
              </p:cNvSpPr>
              <p:nvPr/>
            </p:nvSpPr>
            <p:spPr bwMode="auto">
              <a:xfrm>
                <a:off x="1787" y="3045"/>
                <a:ext cx="396" cy="23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2" name="Oval 38"/>
              <p:cNvSpPr>
                <a:spLocks noChangeArrowheads="1"/>
              </p:cNvSpPr>
              <p:nvPr/>
            </p:nvSpPr>
            <p:spPr bwMode="auto">
              <a:xfrm>
                <a:off x="1908" y="3154"/>
                <a:ext cx="604" cy="25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3" name="Oval 39"/>
              <p:cNvSpPr>
                <a:spLocks noChangeArrowheads="1"/>
              </p:cNvSpPr>
              <p:nvPr/>
            </p:nvSpPr>
            <p:spPr bwMode="auto">
              <a:xfrm>
                <a:off x="2347" y="3198"/>
                <a:ext cx="912" cy="30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4" name="Oval 40"/>
              <p:cNvSpPr>
                <a:spLocks noChangeArrowheads="1"/>
              </p:cNvSpPr>
              <p:nvPr/>
            </p:nvSpPr>
            <p:spPr bwMode="auto">
              <a:xfrm>
                <a:off x="2941" y="2870"/>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Oval 41"/>
              <p:cNvSpPr>
                <a:spLocks noChangeArrowheads="1"/>
              </p:cNvSpPr>
              <p:nvPr/>
            </p:nvSpPr>
            <p:spPr bwMode="auto">
              <a:xfrm>
                <a:off x="3029" y="3023"/>
                <a:ext cx="571" cy="22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Oval 42"/>
              <p:cNvSpPr>
                <a:spLocks noChangeArrowheads="1"/>
              </p:cNvSpPr>
              <p:nvPr/>
            </p:nvSpPr>
            <p:spPr bwMode="auto">
              <a:xfrm>
                <a:off x="2974" y="3074"/>
                <a:ext cx="571"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7" name="Oval 43"/>
              <p:cNvSpPr>
                <a:spLocks noChangeArrowheads="1"/>
              </p:cNvSpPr>
              <p:nvPr/>
            </p:nvSpPr>
            <p:spPr bwMode="auto">
              <a:xfrm>
                <a:off x="2117" y="2957"/>
                <a:ext cx="1175" cy="37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90" name="Oval 44"/>
            <p:cNvSpPr>
              <a:spLocks noChangeArrowheads="1"/>
            </p:cNvSpPr>
            <p:nvPr/>
          </p:nvSpPr>
          <p:spPr bwMode="auto">
            <a:xfrm>
              <a:off x="2402" y="2768"/>
              <a:ext cx="780" cy="291"/>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91" name="Oval 45"/>
            <p:cNvSpPr>
              <a:spLocks noChangeArrowheads="1"/>
            </p:cNvSpPr>
            <p:nvPr/>
          </p:nvSpPr>
          <p:spPr bwMode="auto">
            <a:xfrm>
              <a:off x="1963" y="2848"/>
              <a:ext cx="593" cy="292"/>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92" name="Oval 46"/>
            <p:cNvSpPr>
              <a:spLocks noChangeArrowheads="1"/>
            </p:cNvSpPr>
            <p:nvPr/>
          </p:nvSpPr>
          <p:spPr bwMode="auto">
            <a:xfrm>
              <a:off x="1776" y="3030"/>
              <a:ext cx="396" cy="234"/>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93" name="Oval 47"/>
            <p:cNvSpPr>
              <a:spLocks noChangeArrowheads="1"/>
            </p:cNvSpPr>
            <p:nvPr/>
          </p:nvSpPr>
          <p:spPr bwMode="auto">
            <a:xfrm>
              <a:off x="1897" y="3140"/>
              <a:ext cx="604" cy="255"/>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94" name="Oval 48"/>
            <p:cNvSpPr>
              <a:spLocks noChangeArrowheads="1"/>
            </p:cNvSpPr>
            <p:nvPr/>
          </p:nvSpPr>
          <p:spPr bwMode="auto">
            <a:xfrm>
              <a:off x="2336" y="3183"/>
              <a:ext cx="912" cy="30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95" name="Oval 49"/>
            <p:cNvSpPr>
              <a:spLocks noChangeArrowheads="1"/>
            </p:cNvSpPr>
            <p:nvPr/>
          </p:nvSpPr>
          <p:spPr bwMode="auto">
            <a:xfrm>
              <a:off x="2930" y="2855"/>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96" name="Oval 50"/>
            <p:cNvSpPr>
              <a:spLocks noChangeArrowheads="1"/>
            </p:cNvSpPr>
            <p:nvPr/>
          </p:nvSpPr>
          <p:spPr bwMode="auto">
            <a:xfrm>
              <a:off x="3018" y="3008"/>
              <a:ext cx="571" cy="22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97" name="Oval 51"/>
            <p:cNvSpPr>
              <a:spLocks noChangeArrowheads="1"/>
            </p:cNvSpPr>
            <p:nvPr/>
          </p:nvSpPr>
          <p:spPr bwMode="auto">
            <a:xfrm>
              <a:off x="2963" y="3059"/>
              <a:ext cx="571"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98" name="Oval 52"/>
            <p:cNvSpPr>
              <a:spLocks noChangeArrowheads="1"/>
            </p:cNvSpPr>
            <p:nvPr/>
          </p:nvSpPr>
          <p:spPr bwMode="auto">
            <a:xfrm>
              <a:off x="2106" y="2943"/>
              <a:ext cx="1175" cy="379"/>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108" name="Text Box 53"/>
          <p:cNvSpPr txBox="1">
            <a:spLocks noChangeArrowheads="1"/>
          </p:cNvSpPr>
          <p:nvPr/>
        </p:nvSpPr>
        <p:spPr bwMode="auto">
          <a:xfrm>
            <a:off x="6465168" y="3914800"/>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rPr>
              <a:t>不可靠信道</a:t>
            </a:r>
            <a:endParaRPr kumimoji="1"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0" name="Text Box 59"/>
          <p:cNvSpPr txBox="1">
            <a:spLocks noChangeArrowheads="1"/>
          </p:cNvSpPr>
          <p:nvPr/>
        </p:nvSpPr>
        <p:spPr bwMode="auto">
          <a:xfrm>
            <a:off x="5385048" y="1556792"/>
            <a:ext cx="1481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发送进程</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3" name="Rectangle 24"/>
          <p:cNvSpPr>
            <a:spLocks noChangeArrowheads="1"/>
          </p:cNvSpPr>
          <p:nvPr/>
        </p:nvSpPr>
        <p:spPr bwMode="auto">
          <a:xfrm>
            <a:off x="8439721" y="2204864"/>
            <a:ext cx="401711" cy="936104"/>
          </a:xfrm>
          <a:prstGeom prst="rect">
            <a:avLst/>
          </a:prstGeom>
          <a:solidFill>
            <a:srgbClr val="66FFFF"/>
          </a:solidFill>
          <a:ln w="9525">
            <a:solidFill>
              <a:srgbClr val="000000"/>
            </a:solidFill>
            <a:miter lim="800000"/>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a:t>
            </a:r>
            <a:endPar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4" name="Text Box 13"/>
          <p:cNvSpPr txBox="1">
            <a:spLocks noChangeArrowheads="1"/>
          </p:cNvSpPr>
          <p:nvPr/>
        </p:nvSpPr>
        <p:spPr bwMode="auto">
          <a:xfrm>
            <a:off x="3318023" y="1556792"/>
            <a:ext cx="1490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接收进程</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5" name="Text Box 59"/>
          <p:cNvSpPr txBox="1">
            <a:spLocks noChangeArrowheads="1"/>
          </p:cNvSpPr>
          <p:nvPr/>
        </p:nvSpPr>
        <p:spPr bwMode="auto">
          <a:xfrm>
            <a:off x="855464" y="1586409"/>
            <a:ext cx="1481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latin typeface="Times New Roman" panose="02020603050405020304" pitchFamily="18" charset="0"/>
                <a:ea typeface="黑体" panose="02010609060101010101" pitchFamily="2" charset="-122"/>
                <a:cs typeface="Times New Roman" panose="02020603050405020304" pitchFamily="18" charset="0"/>
              </a:rPr>
              <a:t>发送进程</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6" name="Rectangle 24"/>
          <p:cNvSpPr>
            <a:spLocks noChangeArrowheads="1"/>
          </p:cNvSpPr>
          <p:nvPr/>
        </p:nvSpPr>
        <p:spPr bwMode="auto">
          <a:xfrm>
            <a:off x="1578639" y="2204864"/>
            <a:ext cx="401711" cy="936104"/>
          </a:xfrm>
          <a:prstGeom prst="rect">
            <a:avLst/>
          </a:prstGeom>
          <a:solidFill>
            <a:srgbClr val="66FFFF"/>
          </a:solidFill>
          <a:ln w="9525">
            <a:solidFill>
              <a:srgbClr val="000000"/>
            </a:solidFill>
            <a:miter lim="800000"/>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a:t>
            </a:r>
            <a:endPar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7" name="Rectangle 24"/>
          <p:cNvSpPr>
            <a:spLocks noChangeArrowheads="1"/>
          </p:cNvSpPr>
          <p:nvPr/>
        </p:nvSpPr>
        <p:spPr bwMode="auto">
          <a:xfrm>
            <a:off x="4191249" y="2204864"/>
            <a:ext cx="401711" cy="936104"/>
          </a:xfrm>
          <a:prstGeom prst="rect">
            <a:avLst/>
          </a:prstGeom>
          <a:solidFill>
            <a:srgbClr val="66FFFF"/>
          </a:solidFill>
          <a:ln w="9525">
            <a:solidFill>
              <a:srgbClr val="000000"/>
            </a:solidFill>
            <a:miter lim="800000"/>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数据</a:t>
            </a:r>
            <a:endPar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5.1.2  </a:t>
            </a:r>
            <a:r>
              <a:rPr lang="zh-CN" altLang="zh-CN" sz="3600" dirty="0">
                <a:latin typeface="Times New Roman" panose="02020603050405020304" pitchFamily="18" charset="0"/>
                <a:cs typeface="Times New Roman" panose="02020603050405020304" pitchFamily="18" charset="0"/>
              </a:rPr>
              <a:t>传输层的两个主要协议</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196752"/>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60680" indent="-360680">
              <a:buNone/>
            </a:pPr>
            <a:r>
              <a:rPr lang="en-US" altLang="zh-CN" sz="2800" dirty="0">
                <a:latin typeface="Times New Roman" panose="02020603050405020304" pitchFamily="18" charset="0"/>
                <a:cs typeface="Times New Roman" panose="02020603050405020304" pitchFamily="18" charset="0"/>
              </a:rPr>
              <a:t>	TCP/IP </a:t>
            </a:r>
            <a:r>
              <a:rPr lang="zh-CN" altLang="en-US" sz="2800" dirty="0">
                <a:latin typeface="Times New Roman" panose="02020603050405020304" pitchFamily="18" charset="0"/>
                <a:cs typeface="Times New Roman" panose="02020603050405020304" pitchFamily="18" charset="0"/>
              </a:rPr>
              <a:t>的传输层有两个主要协议：</a:t>
            </a:r>
            <a:endParaRPr lang="zh-CN" altLang="en-US" sz="2800" dirty="0">
              <a:latin typeface="Times New Roman" panose="02020603050405020304" pitchFamily="18" charset="0"/>
              <a:cs typeface="Times New Roman" panose="02020603050405020304" pitchFamily="18" charset="0"/>
            </a:endParaRPr>
          </a:p>
          <a:p>
            <a:r>
              <a:rPr lang="en-US" altLang="zh-CN" sz="2800" dirty="0">
                <a:solidFill>
                  <a:srgbClr val="FF0000"/>
                </a:solidFill>
                <a:latin typeface="Times New Roman" panose="02020603050405020304" pitchFamily="18" charset="0"/>
                <a:cs typeface="Times New Roman" panose="02020603050405020304" pitchFamily="18" charset="0"/>
              </a:rPr>
              <a:t>(1) </a:t>
            </a:r>
            <a:r>
              <a:rPr lang="zh-CN" altLang="en-US" sz="2800" dirty="0">
                <a:solidFill>
                  <a:srgbClr val="FF0000"/>
                </a:solidFill>
                <a:latin typeface="Times New Roman" panose="02020603050405020304" pitchFamily="18" charset="0"/>
                <a:cs typeface="Times New Roman" panose="02020603050405020304" pitchFamily="18" charset="0"/>
              </a:rPr>
              <a:t>用户数据报协议 </a:t>
            </a:r>
            <a:r>
              <a:rPr lang="en-US" altLang="zh-CN" sz="2800" dirty="0">
                <a:solidFill>
                  <a:srgbClr val="FF0000"/>
                </a:solidFill>
                <a:latin typeface="Times New Roman" panose="02020603050405020304" pitchFamily="18" charset="0"/>
                <a:cs typeface="Times New Roman" panose="02020603050405020304" pitchFamily="18" charset="0"/>
              </a:rPr>
              <a:t>UDP </a:t>
            </a:r>
            <a:r>
              <a:rPr lang="en-US" altLang="zh-CN" sz="2800" dirty="0">
                <a:latin typeface="Times New Roman" panose="02020603050405020304" pitchFamily="18" charset="0"/>
                <a:cs typeface="Times New Roman" panose="02020603050405020304" pitchFamily="18" charset="0"/>
              </a:rPr>
              <a:t>(User Datagram Protocol)</a:t>
            </a:r>
            <a:endParaRPr lang="en-US" altLang="zh-CN" sz="2800" dirty="0">
              <a:latin typeface="Times New Roman" panose="02020603050405020304" pitchFamily="18" charset="0"/>
              <a:cs typeface="Times New Roman" panose="02020603050405020304" pitchFamily="18" charset="0"/>
            </a:endParaRPr>
          </a:p>
          <a:p>
            <a:r>
              <a:rPr lang="en-US" altLang="zh-CN" sz="2800" dirty="0">
                <a:solidFill>
                  <a:srgbClr val="FF0000"/>
                </a:solidFill>
                <a:latin typeface="Times New Roman" panose="02020603050405020304" pitchFamily="18" charset="0"/>
                <a:cs typeface="Times New Roman" panose="02020603050405020304" pitchFamily="18" charset="0"/>
              </a:rPr>
              <a:t>(2) </a:t>
            </a:r>
            <a:r>
              <a:rPr lang="zh-CN" altLang="en-US" sz="2800" dirty="0">
                <a:solidFill>
                  <a:srgbClr val="FF0000"/>
                </a:solidFill>
                <a:latin typeface="Times New Roman" panose="02020603050405020304" pitchFamily="18" charset="0"/>
                <a:cs typeface="Times New Roman" panose="02020603050405020304" pitchFamily="18" charset="0"/>
              </a:rPr>
              <a:t>传输控制协议 </a:t>
            </a:r>
            <a:r>
              <a:rPr lang="en-US" altLang="zh-CN" sz="2800" dirty="0">
                <a:solidFill>
                  <a:srgbClr val="FF0000"/>
                </a:solidFill>
                <a:latin typeface="Times New Roman" panose="02020603050405020304" pitchFamily="18" charset="0"/>
                <a:cs typeface="Times New Roman" panose="02020603050405020304" pitchFamily="18" charset="0"/>
              </a:rPr>
              <a:t>TCP</a:t>
            </a:r>
            <a:r>
              <a:rPr lang="en-US" altLang="zh-CN" sz="2800" dirty="0">
                <a:solidFill>
                  <a:srgbClr val="0000FF"/>
                </a:solidFill>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(Transmission Control Protocol)</a:t>
            </a:r>
            <a:endParaRPr lang="en-US"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grpSp>
        <p:nvGrpSpPr>
          <p:cNvPr id="33" name="组合 32"/>
          <p:cNvGrpSpPr/>
          <p:nvPr/>
        </p:nvGrpSpPr>
        <p:grpSpPr>
          <a:xfrm>
            <a:off x="3584848" y="3027461"/>
            <a:ext cx="4242072" cy="2417763"/>
            <a:chOff x="3951288" y="3139919"/>
            <a:chExt cx="4242072" cy="2417763"/>
          </a:xfrm>
        </p:grpSpPr>
        <p:sp>
          <p:nvSpPr>
            <p:cNvPr id="19" name="Rectangle 5"/>
            <p:cNvSpPr>
              <a:spLocks noChangeArrowheads="1"/>
            </p:cNvSpPr>
            <p:nvPr/>
          </p:nvSpPr>
          <p:spPr bwMode="auto">
            <a:xfrm>
              <a:off x="3952875" y="3139919"/>
              <a:ext cx="3021013" cy="2417763"/>
            </a:xfrm>
            <a:prstGeom prst="rect">
              <a:avLst/>
            </a:prstGeom>
            <a:solidFill>
              <a:schemeClr val="bg1"/>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0" name="Line 6"/>
            <p:cNvSpPr>
              <a:spLocks noChangeShapeType="1"/>
            </p:cNvSpPr>
            <p:nvPr/>
          </p:nvSpPr>
          <p:spPr bwMode="auto">
            <a:xfrm>
              <a:off x="3951288" y="3649507"/>
              <a:ext cx="301783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Line 7"/>
            <p:cNvSpPr>
              <a:spLocks noChangeShapeType="1"/>
            </p:cNvSpPr>
            <p:nvPr/>
          </p:nvSpPr>
          <p:spPr bwMode="auto">
            <a:xfrm>
              <a:off x="3951288" y="4168619"/>
              <a:ext cx="30289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Rectangle 8"/>
            <p:cNvSpPr>
              <a:spLocks noChangeArrowheads="1"/>
            </p:cNvSpPr>
            <p:nvPr/>
          </p:nvSpPr>
          <p:spPr bwMode="auto">
            <a:xfrm>
              <a:off x="3976688" y="3166907"/>
              <a:ext cx="2986087" cy="461962"/>
            </a:xfrm>
            <a:prstGeom prst="rect">
              <a:avLst/>
            </a:prstGeom>
            <a:solidFill>
              <a:srgbClr val="FFFF66"/>
            </a:solidFill>
            <a:ln>
              <a:noFill/>
            </a:ln>
            <a:effectLst/>
          </p:spPr>
          <p:txBody>
            <a:bodyPr wrap="none" anchor="ctr"/>
            <a:lstStyle/>
            <a:p>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Rectangle 9"/>
            <p:cNvSpPr>
              <a:spLocks noChangeArrowheads="1"/>
            </p:cNvSpPr>
            <p:nvPr/>
          </p:nvSpPr>
          <p:spPr bwMode="auto">
            <a:xfrm>
              <a:off x="3976688" y="4187669"/>
              <a:ext cx="2978150" cy="1346200"/>
            </a:xfrm>
            <a:prstGeom prst="rect">
              <a:avLst/>
            </a:prstGeom>
            <a:solidFill>
              <a:srgbClr val="FFFF66"/>
            </a:solidFill>
            <a:ln>
              <a:noFill/>
            </a:ln>
            <a:effectLst/>
          </p:spPr>
          <p:txBody>
            <a:bodyPr wrap="none" anchor="ctr"/>
            <a:lstStyle/>
            <a:p>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 name="Line 10"/>
            <p:cNvSpPr>
              <a:spLocks noChangeShapeType="1"/>
            </p:cNvSpPr>
            <p:nvPr/>
          </p:nvSpPr>
          <p:spPr bwMode="auto">
            <a:xfrm>
              <a:off x="5449888" y="3654269"/>
              <a:ext cx="0" cy="5080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Rectangle 11"/>
            <p:cNvSpPr>
              <a:spLocks noChangeArrowheads="1"/>
            </p:cNvSpPr>
            <p:nvPr/>
          </p:nvSpPr>
          <p:spPr bwMode="auto">
            <a:xfrm>
              <a:off x="5754688" y="3717032"/>
              <a:ext cx="79829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a:t>
              </a:r>
              <a:endParaRPr kumimoji="1" lang="en-US" altLang="zh-CN"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Rectangle 12"/>
            <p:cNvSpPr>
              <a:spLocks noChangeArrowheads="1"/>
            </p:cNvSpPr>
            <p:nvPr/>
          </p:nvSpPr>
          <p:spPr bwMode="auto">
            <a:xfrm>
              <a:off x="4243388" y="3717032"/>
              <a:ext cx="8335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UDP</a:t>
              </a:r>
              <a:endPar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 name="Rectangle 15"/>
            <p:cNvSpPr>
              <a:spLocks noChangeArrowheads="1"/>
            </p:cNvSpPr>
            <p:nvPr/>
          </p:nvSpPr>
          <p:spPr bwMode="auto">
            <a:xfrm>
              <a:off x="5211763" y="4203544"/>
              <a:ext cx="490520" cy="45910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a:t>
              </a:r>
              <a:endPar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8" name="Rectangle 18"/>
            <p:cNvSpPr>
              <a:spLocks noChangeArrowheads="1"/>
            </p:cNvSpPr>
            <p:nvPr/>
          </p:nvSpPr>
          <p:spPr bwMode="auto">
            <a:xfrm>
              <a:off x="4962525" y="3219294"/>
              <a:ext cx="1110883" cy="4591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应用层</a:t>
              </a:r>
              <a:endParaRPr kumimoji="1"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 name="Rectangle 19"/>
            <p:cNvSpPr>
              <a:spLocks noChangeArrowheads="1"/>
            </p:cNvSpPr>
            <p:nvPr/>
          </p:nvSpPr>
          <p:spPr bwMode="auto">
            <a:xfrm>
              <a:off x="4232920" y="4875057"/>
              <a:ext cx="2565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与各种网络接口</a:t>
              </a:r>
              <a:endPar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Line 20"/>
            <p:cNvSpPr>
              <a:spLocks noChangeShapeType="1"/>
            </p:cNvSpPr>
            <p:nvPr/>
          </p:nvSpPr>
          <p:spPr bwMode="auto">
            <a:xfrm>
              <a:off x="3951288" y="4668682"/>
              <a:ext cx="301783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 Box 22"/>
            <p:cNvSpPr txBox="1">
              <a:spLocks noChangeArrowheads="1"/>
            </p:cNvSpPr>
            <p:nvPr/>
          </p:nvSpPr>
          <p:spPr bwMode="auto">
            <a:xfrm>
              <a:off x="7080555" y="368741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传输层</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32" name="矩形 31"/>
          <p:cNvSpPr/>
          <p:nvPr/>
        </p:nvSpPr>
        <p:spPr>
          <a:xfrm>
            <a:off x="2576736" y="5589240"/>
            <a:ext cx="4884671" cy="460375"/>
          </a:xfrm>
          <a:prstGeom prst="rect">
            <a:avLst/>
          </a:prstGeom>
        </p:spPr>
        <p:txBody>
          <a:bodyPr wrap="square">
            <a:spAutoFit/>
          </a:bodyPr>
          <a:lstStyle/>
          <a:p>
            <a:pPr algn="ct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TCP/IP </a:t>
            </a:r>
            <a:r>
              <a:rPr lang="zh-CN" altLang="zh-CN" sz="2400" b="1" dirty="0">
                <a:latin typeface="Times New Roman" panose="02020603050405020304" pitchFamily="18" charset="0"/>
                <a:ea typeface="黑体" panose="02010609060101010101" pitchFamily="2" charset="-122"/>
                <a:cs typeface="Times New Roman" panose="02020603050405020304" pitchFamily="18" charset="0"/>
              </a:rPr>
              <a:t>体系中的传输层协议</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TCP </a:t>
            </a:r>
            <a:r>
              <a:rPr lang="zh-CN" altLang="en-US">
                <a:latin typeface="Times New Roman" panose="02020603050405020304" pitchFamily="18" charset="0"/>
                <a:cs typeface="Times New Roman" panose="02020603050405020304" pitchFamily="18" charset="0"/>
              </a:rPr>
              <a:t>与 </a:t>
            </a:r>
            <a:r>
              <a:rPr lang="en-US" altLang="zh-CN">
                <a:latin typeface="Times New Roman" panose="02020603050405020304" pitchFamily="18" charset="0"/>
                <a:cs typeface="Times New Roman" panose="02020603050405020304" pitchFamily="18" charset="0"/>
              </a:rPr>
              <a:t>UDP </a:t>
            </a:r>
            <a:endParaRPr lang="en-US" altLang="zh-CN">
              <a:latin typeface="Times New Roman" panose="02020603050405020304" pitchFamily="18" charset="0"/>
              <a:cs typeface="Times New Roman" panose="02020603050405020304" pitchFamily="18" charset="0"/>
            </a:endParaRPr>
          </a:p>
        </p:txBody>
      </p:sp>
      <p:sp>
        <p:nvSpPr>
          <p:cNvPr id="351234" name="Rectangle 2"/>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两个对等传输实体在通信时传送的数据单位叫作</a:t>
            </a:r>
            <a:r>
              <a:rPr lang="zh-CN" altLang="en-US" dirty="0">
                <a:solidFill>
                  <a:srgbClr val="FF0000"/>
                </a:solidFill>
                <a:latin typeface="Times New Roman" panose="02020603050405020304" pitchFamily="18" charset="0"/>
                <a:cs typeface="Times New Roman" panose="02020603050405020304" pitchFamily="18" charset="0"/>
              </a:rPr>
              <a:t>传输协议数据单元</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TPDU (Transport Protocol Data Unit)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传送的数据单位协议是 </a:t>
            </a:r>
            <a:r>
              <a:rPr lang="en-US" altLang="zh-CN" dirty="0">
                <a:solidFill>
                  <a:srgbClr val="FF0000"/>
                </a:solidFill>
                <a:latin typeface="Times New Roman" panose="02020603050405020304" pitchFamily="18" charset="0"/>
                <a:cs typeface="Times New Roman" panose="02020603050405020304" pitchFamily="18" charset="0"/>
              </a:rPr>
              <a:t>TCP </a:t>
            </a:r>
            <a:r>
              <a:rPr lang="zh-CN" altLang="en-US" dirty="0">
                <a:solidFill>
                  <a:srgbClr val="FF0000"/>
                </a:solidFill>
                <a:latin typeface="Times New Roman" panose="02020603050405020304" pitchFamily="18" charset="0"/>
                <a:cs typeface="Times New Roman" panose="02020603050405020304" pitchFamily="18" charset="0"/>
              </a:rPr>
              <a:t>报文段</a:t>
            </a:r>
            <a:r>
              <a:rPr lang="en-US" altLang="zh-CN" dirty="0">
                <a:latin typeface="Times New Roman" panose="02020603050405020304" pitchFamily="18" charset="0"/>
                <a:cs typeface="Times New Roman" panose="02020603050405020304" pitchFamily="18" charset="0"/>
              </a:rPr>
              <a:t>(segment)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UDP </a:t>
            </a:r>
            <a:r>
              <a:rPr lang="zh-CN" altLang="en-US" dirty="0">
                <a:latin typeface="Times New Roman" panose="02020603050405020304" pitchFamily="18" charset="0"/>
                <a:cs typeface="Times New Roman" panose="02020603050405020304" pitchFamily="18" charset="0"/>
              </a:rPr>
              <a:t>传送的数据单位协议是 </a:t>
            </a:r>
            <a:r>
              <a:rPr lang="en-US" altLang="zh-CN" dirty="0">
                <a:solidFill>
                  <a:srgbClr val="FF0000"/>
                </a:solidFill>
                <a:latin typeface="Times New Roman" panose="02020603050405020304" pitchFamily="18" charset="0"/>
                <a:cs typeface="Times New Roman" panose="02020603050405020304" pitchFamily="18" charset="0"/>
              </a:rPr>
              <a:t>UDP </a:t>
            </a:r>
            <a:r>
              <a:rPr lang="zh-CN" altLang="en-US" dirty="0">
                <a:solidFill>
                  <a:srgbClr val="FF0000"/>
                </a:solidFill>
                <a:latin typeface="Times New Roman" panose="02020603050405020304" pitchFamily="18" charset="0"/>
                <a:cs typeface="Times New Roman" panose="02020603050405020304" pitchFamily="18" charset="0"/>
              </a:rPr>
              <a:t>报文</a:t>
            </a:r>
            <a:r>
              <a:rPr lang="zh-CN" altLang="en-US" dirty="0">
                <a:latin typeface="Times New Roman" panose="02020603050405020304" pitchFamily="18" charset="0"/>
                <a:cs typeface="Times New Roman" panose="02020603050405020304" pitchFamily="18" charset="0"/>
              </a:rPr>
              <a:t>或</a:t>
            </a:r>
            <a:r>
              <a:rPr lang="zh-CN" altLang="en-US" dirty="0">
                <a:solidFill>
                  <a:srgbClr val="FF0000"/>
                </a:solidFill>
                <a:latin typeface="Times New Roman" panose="02020603050405020304" pitchFamily="18" charset="0"/>
                <a:cs typeface="Times New Roman" panose="02020603050405020304" pitchFamily="18" charset="0"/>
              </a:rPr>
              <a:t>用户数据报。 </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TCP </a:t>
            </a:r>
            <a:r>
              <a:rPr lang="zh-CN" altLang="en-US">
                <a:latin typeface="Times New Roman" panose="02020603050405020304" pitchFamily="18" charset="0"/>
                <a:cs typeface="Times New Roman" panose="02020603050405020304" pitchFamily="18" charset="0"/>
              </a:rPr>
              <a:t>与 </a:t>
            </a:r>
            <a:r>
              <a:rPr lang="en-US" altLang="zh-CN">
                <a:latin typeface="Times New Roman" panose="02020603050405020304" pitchFamily="18" charset="0"/>
                <a:cs typeface="Times New Roman" panose="02020603050405020304" pitchFamily="18" charset="0"/>
              </a:rPr>
              <a:t>UDP </a:t>
            </a:r>
            <a:endParaRPr lang="en-US" altLang="zh-CN">
              <a:latin typeface="Times New Roman" panose="02020603050405020304" pitchFamily="18" charset="0"/>
              <a:cs typeface="Times New Roman" panose="02020603050405020304" pitchFamily="18" charset="0"/>
            </a:endParaRPr>
          </a:p>
        </p:txBody>
      </p:sp>
      <p:sp>
        <p:nvSpPr>
          <p:cNvPr id="353295" name="Rectangle 15"/>
          <p:cNvSpPr>
            <a:spLocks noGrp="1" noChangeArrowheads="1"/>
          </p:cNvSpPr>
          <p:nvPr>
            <p:ph idx="1"/>
          </p:nvPr>
        </p:nvSpPr>
        <p:spPr>
          <a:xfrm>
            <a:off x="1031983" y="1915567"/>
            <a:ext cx="8346723" cy="3332816"/>
          </a:xfrm>
        </p:spPr>
        <p:txBody>
          <a:bodyPr/>
          <a:lstStyle/>
          <a:p>
            <a:r>
              <a:rPr lang="en-US" altLang="zh-CN" dirty="0">
                <a:solidFill>
                  <a:srgbClr val="0000FF"/>
                </a:solidFill>
                <a:latin typeface="Times New Roman" panose="02020603050405020304" pitchFamily="18" charset="0"/>
                <a:cs typeface="Times New Roman" panose="02020603050405020304" pitchFamily="18" charset="0"/>
              </a:rPr>
              <a:t>UDP</a:t>
            </a:r>
            <a:r>
              <a:rPr lang="zh-CN" altLang="en-US" dirty="0">
                <a:solidFill>
                  <a:srgbClr val="0000FF"/>
                </a:solidFill>
                <a:latin typeface="Times New Roman" panose="02020603050405020304" pitchFamily="18" charset="0"/>
                <a:cs typeface="Times New Roman" panose="02020603050405020304" pitchFamily="18" charset="0"/>
              </a:rPr>
              <a:t>：一种无连接协议</a:t>
            </a:r>
            <a:endParaRPr lang="zh-CN" altLang="en-US" dirty="0">
              <a:solidFill>
                <a:srgbClr val="0000FF"/>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提供无连接服务。</a:t>
            </a:r>
            <a:endParaRPr lang="zh-CN" altLang="en-US" dirty="0">
              <a:latin typeface="Times New Roman" panose="02020603050405020304" pitchFamily="18" charset="0"/>
              <a:cs typeface="Times New Roman" panose="02020603050405020304" pitchFamily="18" charset="0"/>
            </a:endParaRPr>
          </a:p>
          <a:p>
            <a:pPr lvl="1"/>
            <a:r>
              <a:rPr lang="zh-CN" altLang="en-US" dirty="0">
                <a:solidFill>
                  <a:srgbClr val="FF0000"/>
                </a:solidFill>
                <a:latin typeface="Times New Roman" panose="02020603050405020304" pitchFamily="18" charset="0"/>
                <a:cs typeface="Times New Roman" panose="02020603050405020304" pitchFamily="18" charset="0"/>
              </a:rPr>
              <a:t>在传送数据之前不需要先建立连接。</a:t>
            </a:r>
            <a:endParaRPr lang="zh-CN" altLang="en-US"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传送的数据单位协议是 </a:t>
            </a:r>
            <a:r>
              <a:rPr lang="en-US" altLang="zh-CN" dirty="0">
                <a:solidFill>
                  <a:srgbClr val="FF0000"/>
                </a:solidFill>
                <a:latin typeface="Times New Roman" panose="02020603050405020304" pitchFamily="18" charset="0"/>
                <a:cs typeface="Times New Roman" panose="02020603050405020304" pitchFamily="18" charset="0"/>
              </a:rPr>
              <a:t>UDP </a:t>
            </a:r>
            <a:r>
              <a:rPr lang="zh-CN" altLang="en-US" dirty="0">
                <a:solidFill>
                  <a:srgbClr val="FF0000"/>
                </a:solidFill>
                <a:latin typeface="Times New Roman" panose="02020603050405020304" pitchFamily="18" charset="0"/>
                <a:cs typeface="Times New Roman" panose="02020603050405020304" pitchFamily="18" charset="0"/>
              </a:rPr>
              <a:t>报文</a:t>
            </a:r>
            <a:r>
              <a:rPr lang="zh-CN" altLang="en-US" dirty="0">
                <a:latin typeface="Times New Roman" panose="02020603050405020304" pitchFamily="18" charset="0"/>
                <a:cs typeface="Times New Roman" panose="02020603050405020304" pitchFamily="18" charset="0"/>
              </a:rPr>
              <a:t>或</a:t>
            </a:r>
            <a:r>
              <a:rPr lang="zh-CN" altLang="en-US" dirty="0">
                <a:solidFill>
                  <a:srgbClr val="FF0000"/>
                </a:solidFill>
                <a:latin typeface="Times New Roman" panose="02020603050405020304" pitchFamily="18" charset="0"/>
                <a:cs typeface="Times New Roman" panose="02020603050405020304" pitchFamily="18" charset="0"/>
              </a:rPr>
              <a:t>用户数据报。</a:t>
            </a:r>
            <a:endParaRPr lang="zh-CN" altLang="en-US" sz="3600"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对方的传输层在收到 </a:t>
            </a:r>
            <a:r>
              <a:rPr lang="en-US" altLang="zh-CN" dirty="0">
                <a:latin typeface="Times New Roman" panose="02020603050405020304" pitchFamily="18" charset="0"/>
                <a:cs typeface="Times New Roman" panose="02020603050405020304" pitchFamily="18" charset="0"/>
              </a:rPr>
              <a:t>UDP </a:t>
            </a:r>
            <a:r>
              <a:rPr lang="zh-CN" altLang="en-US" dirty="0">
                <a:latin typeface="Times New Roman" panose="02020603050405020304" pitchFamily="18" charset="0"/>
                <a:cs typeface="Times New Roman" panose="02020603050405020304" pitchFamily="18" charset="0"/>
              </a:rPr>
              <a:t>报文后，不需要给出任何确认。</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虽然 </a:t>
            </a:r>
            <a:r>
              <a:rPr lang="en-US" altLang="zh-CN" dirty="0">
                <a:solidFill>
                  <a:srgbClr val="FF0000"/>
                </a:solidFill>
                <a:latin typeface="Times New Roman" panose="02020603050405020304" pitchFamily="18" charset="0"/>
                <a:cs typeface="Times New Roman" panose="02020603050405020304" pitchFamily="18" charset="0"/>
              </a:rPr>
              <a:t>UDP </a:t>
            </a:r>
            <a:r>
              <a:rPr lang="zh-CN" altLang="en-US" dirty="0">
                <a:solidFill>
                  <a:srgbClr val="FF0000"/>
                </a:solidFill>
                <a:latin typeface="Times New Roman" panose="02020603050405020304" pitchFamily="18" charset="0"/>
                <a:cs typeface="Times New Roman" panose="02020603050405020304" pitchFamily="18" charset="0"/>
              </a:rPr>
              <a:t>不提供可靠交付，</a:t>
            </a:r>
            <a:r>
              <a:rPr lang="zh-CN" altLang="en-US" dirty="0">
                <a:latin typeface="Times New Roman" panose="02020603050405020304" pitchFamily="18" charset="0"/>
                <a:cs typeface="Times New Roman" panose="02020603050405020304" pitchFamily="18" charset="0"/>
              </a:rPr>
              <a:t>但在某些情况下 </a:t>
            </a:r>
            <a:r>
              <a:rPr lang="en-US" altLang="zh-CN" dirty="0">
                <a:latin typeface="Times New Roman" panose="02020603050405020304" pitchFamily="18" charset="0"/>
                <a:cs typeface="Times New Roman" panose="02020603050405020304" pitchFamily="18" charset="0"/>
              </a:rPr>
              <a:t>UDP </a:t>
            </a:r>
            <a:r>
              <a:rPr lang="zh-CN" altLang="en-US" dirty="0">
                <a:latin typeface="Times New Roman" panose="02020603050405020304" pitchFamily="18" charset="0"/>
                <a:cs typeface="Times New Roman" panose="02020603050405020304" pitchFamily="18" charset="0"/>
              </a:rPr>
              <a:t>是一种最有效的工作方式。</a:t>
            </a:r>
            <a:endParaRPr lang="zh-CN" altLang="en-US"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TCP </a:t>
            </a:r>
            <a:r>
              <a:rPr lang="zh-CN" altLang="en-US">
                <a:latin typeface="Times New Roman" panose="02020603050405020304" pitchFamily="18" charset="0"/>
                <a:cs typeface="Times New Roman" panose="02020603050405020304" pitchFamily="18" charset="0"/>
              </a:rPr>
              <a:t>与 </a:t>
            </a:r>
            <a:r>
              <a:rPr lang="en-US" altLang="zh-CN">
                <a:latin typeface="Times New Roman" panose="02020603050405020304" pitchFamily="18" charset="0"/>
                <a:cs typeface="Times New Roman" panose="02020603050405020304" pitchFamily="18" charset="0"/>
              </a:rPr>
              <a:t>UDP </a:t>
            </a:r>
            <a:endParaRPr lang="en-US" altLang="zh-CN">
              <a:latin typeface="Times New Roman" panose="02020603050405020304" pitchFamily="18" charset="0"/>
              <a:cs typeface="Times New Roman" panose="02020603050405020304" pitchFamily="18" charset="0"/>
            </a:endParaRPr>
          </a:p>
        </p:txBody>
      </p:sp>
      <p:sp>
        <p:nvSpPr>
          <p:cNvPr id="353295" name="Rectangle 15"/>
          <p:cNvSpPr>
            <a:spLocks noGrp="1" noChangeArrowheads="1"/>
          </p:cNvSpPr>
          <p:nvPr>
            <p:ph idx="1"/>
          </p:nvPr>
        </p:nvSpPr>
        <p:spPr/>
        <p:txBody>
          <a:bodyPr/>
          <a:lstStyle/>
          <a:p>
            <a:pPr algn="just"/>
            <a:r>
              <a:rPr lang="en-US" altLang="zh-CN" dirty="0">
                <a:solidFill>
                  <a:srgbClr val="0000FF"/>
                </a:solidFill>
                <a:latin typeface="Times New Roman" panose="02020603050405020304" pitchFamily="18" charset="0"/>
                <a:cs typeface="Times New Roman" panose="02020603050405020304" pitchFamily="18" charset="0"/>
              </a:rPr>
              <a:t>TCP</a:t>
            </a:r>
            <a:r>
              <a:rPr lang="zh-CN" altLang="en-US" dirty="0">
                <a:solidFill>
                  <a:srgbClr val="0000FF"/>
                </a:solidFill>
                <a:latin typeface="Times New Roman" panose="02020603050405020304" pitchFamily="18" charset="0"/>
                <a:cs typeface="Times New Roman" panose="02020603050405020304" pitchFamily="18" charset="0"/>
              </a:rPr>
              <a:t>：一种面向连接的协议</a:t>
            </a:r>
            <a:endParaRPr lang="zh-CN" altLang="en-US" dirty="0">
              <a:solidFill>
                <a:srgbClr val="0000FF"/>
              </a:solidFill>
              <a:latin typeface="Times New Roman" panose="02020603050405020304" pitchFamily="18" charset="0"/>
              <a:cs typeface="Times New Roman" panose="02020603050405020304" pitchFamily="18" charset="0"/>
            </a:endParaRPr>
          </a:p>
          <a:p>
            <a:pPr lvl="1" algn="just"/>
            <a:r>
              <a:rPr lang="zh-CN" altLang="en-US" dirty="0">
                <a:latin typeface="Times New Roman" panose="02020603050405020304" pitchFamily="18" charset="0"/>
                <a:cs typeface="Times New Roman" panose="02020603050405020304" pitchFamily="18" charset="0"/>
              </a:rPr>
              <a:t>提供面向连接的服务。</a:t>
            </a:r>
            <a:endParaRPr lang="zh-CN" altLang="en-US" dirty="0">
              <a:latin typeface="Times New Roman" panose="02020603050405020304" pitchFamily="18" charset="0"/>
              <a:cs typeface="Times New Roman" panose="02020603050405020304" pitchFamily="18" charset="0"/>
            </a:endParaRPr>
          </a:p>
          <a:p>
            <a:pPr lvl="1" algn="just"/>
            <a:r>
              <a:rPr lang="zh-CN" altLang="en-US" dirty="0">
                <a:latin typeface="Times New Roman" panose="02020603050405020304" pitchFamily="18" charset="0"/>
                <a:cs typeface="Times New Roman" panose="02020603050405020304" pitchFamily="18" charset="0"/>
              </a:rPr>
              <a:t>传送的数据单位协议是 </a:t>
            </a:r>
            <a:r>
              <a:rPr lang="en-US" altLang="zh-CN" dirty="0">
                <a:solidFill>
                  <a:srgbClr val="FF0000"/>
                </a:solidFill>
                <a:latin typeface="Times New Roman" panose="02020603050405020304" pitchFamily="18" charset="0"/>
                <a:cs typeface="Times New Roman" panose="02020603050405020304" pitchFamily="18" charset="0"/>
              </a:rPr>
              <a:t>TCP </a:t>
            </a:r>
            <a:r>
              <a:rPr lang="zh-CN" altLang="en-US" dirty="0">
                <a:solidFill>
                  <a:srgbClr val="FF0000"/>
                </a:solidFill>
                <a:latin typeface="Times New Roman" panose="02020603050405020304" pitchFamily="18" charset="0"/>
                <a:cs typeface="Times New Roman" panose="02020603050405020304" pitchFamily="18" charset="0"/>
              </a:rPr>
              <a:t>报文段 </a:t>
            </a:r>
            <a:r>
              <a:rPr lang="en-US" altLang="zh-CN" dirty="0">
                <a:latin typeface="Times New Roman" panose="02020603050405020304" pitchFamily="18" charset="0"/>
                <a:cs typeface="Times New Roman" panose="02020603050405020304" pitchFamily="18" charset="0"/>
              </a:rPr>
              <a:t>(segment)</a:t>
            </a:r>
            <a:r>
              <a:rPr lang="zh-CN" altLang="en-US" dirty="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a:p>
            <a:pPr lvl="1" algn="just"/>
            <a:r>
              <a:rPr lang="en-US" altLang="zh-CN" dirty="0">
                <a:solidFill>
                  <a:srgbClr val="FF0000"/>
                </a:solidFill>
                <a:latin typeface="Times New Roman" panose="02020603050405020304" pitchFamily="18" charset="0"/>
                <a:cs typeface="Times New Roman" panose="02020603050405020304" pitchFamily="18" charset="0"/>
              </a:rPr>
              <a:t>TCP </a:t>
            </a:r>
            <a:r>
              <a:rPr lang="zh-CN" altLang="en-US" dirty="0">
                <a:solidFill>
                  <a:srgbClr val="FF0000"/>
                </a:solidFill>
                <a:latin typeface="Times New Roman" panose="02020603050405020304" pitchFamily="18" charset="0"/>
                <a:cs typeface="Times New Roman" panose="02020603050405020304" pitchFamily="18" charset="0"/>
              </a:rPr>
              <a:t>不提供广播或多播服务。</a:t>
            </a:r>
            <a:endParaRPr lang="zh-CN" altLang="en-US" dirty="0">
              <a:solidFill>
                <a:srgbClr val="FF0000"/>
              </a:solidFill>
              <a:latin typeface="Times New Roman" panose="02020603050405020304" pitchFamily="18" charset="0"/>
              <a:cs typeface="Times New Roman" panose="02020603050405020304" pitchFamily="18" charset="0"/>
            </a:endParaRPr>
          </a:p>
          <a:p>
            <a:pPr lvl="1" algn="just"/>
            <a:r>
              <a:rPr lang="zh-CN" altLang="en-US" dirty="0">
                <a:latin typeface="Times New Roman" panose="02020603050405020304" pitchFamily="18" charset="0"/>
                <a:cs typeface="Times New Roman" panose="02020603050405020304" pitchFamily="18" charset="0"/>
              </a:rPr>
              <a:t>由于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要</a:t>
            </a:r>
            <a:r>
              <a:rPr lang="zh-CN" altLang="en-US" dirty="0">
                <a:solidFill>
                  <a:srgbClr val="FF0000"/>
                </a:solidFill>
                <a:latin typeface="Times New Roman" panose="02020603050405020304" pitchFamily="18" charset="0"/>
                <a:cs typeface="Times New Roman" panose="02020603050405020304" pitchFamily="18" charset="0"/>
              </a:rPr>
              <a:t>提供可靠的、面向连接的传输服务，</a:t>
            </a:r>
            <a:r>
              <a:rPr lang="zh-CN" altLang="en-US" dirty="0">
                <a:latin typeface="Times New Roman" panose="02020603050405020304" pitchFamily="18" charset="0"/>
                <a:cs typeface="Times New Roman" panose="02020603050405020304" pitchFamily="18" charset="0"/>
              </a:rPr>
              <a:t>因此不可避免地增加了许多的开销。如确认、流量控制、计时器及连接管理等。这不仅使协议数据单元的首部增大很多，还要占用许多的处理机资源。</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algn="ctr">
              <a:lnSpc>
                <a:spcPct val="110000"/>
              </a:lnSpc>
              <a:spcBef>
                <a:spcPts val="600"/>
              </a:spcBef>
            </a:pPr>
            <a:r>
              <a:rPr lang="zh-CN" altLang="en-US" dirty="0">
                <a:latin typeface="Times New Roman" panose="02020603050405020304" pitchFamily="18" charset="0"/>
                <a:cs typeface="Times New Roman" panose="02020603050405020304" pitchFamily="18" charset="0"/>
              </a:rPr>
              <a:t>还要强调两点 </a:t>
            </a:r>
            <a:endParaRPr lang="zh-CN" altLang="en-US" dirty="0">
              <a:latin typeface="Times New Roman" panose="02020603050405020304" pitchFamily="18" charset="0"/>
              <a:cs typeface="Times New Roman" panose="02020603050405020304" pitchFamily="18" charset="0"/>
            </a:endParaRPr>
          </a:p>
        </p:txBody>
      </p:sp>
      <p:sp>
        <p:nvSpPr>
          <p:cNvPr id="355339" name="Rectangle 11"/>
          <p:cNvSpPr>
            <a:spLocks noGrp="1" noChangeArrowheads="1"/>
          </p:cNvSpPr>
          <p:nvPr>
            <p:ph idx="1"/>
          </p:nvPr>
        </p:nvSpPr>
        <p:spPr>
          <a:xfrm>
            <a:off x="1031983" y="1752368"/>
            <a:ext cx="8346723" cy="3332816"/>
          </a:xfrm>
        </p:spPr>
        <p:txBody>
          <a:bodyPr/>
          <a:lstStyle/>
          <a:p>
            <a:pPr>
              <a:lnSpc>
                <a:spcPct val="110000"/>
              </a:lnSpc>
            </a:pPr>
            <a:r>
              <a:rPr lang="zh-CN" altLang="en-US" sz="2800" dirty="0">
                <a:latin typeface="Times New Roman" panose="02020603050405020304" pitchFamily="18" charset="0"/>
                <a:cs typeface="Times New Roman" panose="02020603050405020304" pitchFamily="18" charset="0"/>
              </a:rPr>
              <a:t>传输层的 </a:t>
            </a:r>
            <a:r>
              <a:rPr lang="en-US" altLang="zh-CN" sz="2800" dirty="0">
                <a:latin typeface="Times New Roman" panose="02020603050405020304" pitchFamily="18" charset="0"/>
                <a:cs typeface="Times New Roman" panose="02020603050405020304" pitchFamily="18" charset="0"/>
              </a:rPr>
              <a:t>UDP </a:t>
            </a:r>
            <a:r>
              <a:rPr lang="zh-CN" altLang="en-US" sz="2800" dirty="0">
                <a:latin typeface="Times New Roman" panose="02020603050405020304" pitchFamily="18" charset="0"/>
                <a:cs typeface="Times New Roman" panose="02020603050405020304" pitchFamily="18" charset="0"/>
              </a:rPr>
              <a:t>用户数据报与网际层的</a:t>
            </a:r>
            <a:r>
              <a:rPr lang="en-US" altLang="zh-CN" sz="2800" dirty="0">
                <a:latin typeface="Times New Roman" panose="02020603050405020304" pitchFamily="18" charset="0"/>
                <a:cs typeface="Times New Roman" panose="02020603050405020304" pitchFamily="18" charset="0"/>
              </a:rPr>
              <a:t>IP</a:t>
            </a:r>
            <a:r>
              <a:rPr lang="zh-CN" altLang="en-US" sz="2800" dirty="0">
                <a:latin typeface="Times New Roman" panose="02020603050405020304" pitchFamily="18" charset="0"/>
                <a:cs typeface="Times New Roman" panose="02020603050405020304" pitchFamily="18" charset="0"/>
              </a:rPr>
              <a:t>数据报有很大区别。</a:t>
            </a:r>
            <a:endParaRPr lang="en-US" altLang="zh-CN" sz="28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IP </a:t>
            </a:r>
            <a:r>
              <a:rPr lang="zh-CN" altLang="en-US" sz="2400" dirty="0">
                <a:latin typeface="Times New Roman" panose="02020603050405020304" pitchFamily="18" charset="0"/>
                <a:cs typeface="Times New Roman" panose="02020603050405020304" pitchFamily="18" charset="0"/>
              </a:rPr>
              <a:t>数据报要经过互连网中许多路由器的存储转发。</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UDP </a:t>
            </a:r>
            <a:r>
              <a:rPr lang="zh-CN" altLang="en-US" sz="2400" dirty="0">
                <a:latin typeface="Times New Roman" panose="02020603050405020304" pitchFamily="18" charset="0"/>
                <a:cs typeface="Times New Roman" panose="02020603050405020304" pitchFamily="18" charset="0"/>
              </a:rPr>
              <a:t>用户数据报是在传输层的端到端抽象的逻辑信道中传送的。</a:t>
            </a:r>
            <a:endParaRPr lang="zh-CN" altLang="en-US" sz="2400" dirty="0">
              <a:latin typeface="Times New Roman" panose="02020603050405020304" pitchFamily="18" charset="0"/>
              <a:cs typeface="Times New Roman" panose="02020603050405020304" pitchFamily="18" charset="0"/>
            </a:endParaRPr>
          </a:p>
          <a:p>
            <a:pPr>
              <a:lnSpc>
                <a:spcPct val="110000"/>
              </a:lnSpc>
              <a:spcBef>
                <a:spcPts val="1200"/>
              </a:spcBef>
            </a:pPr>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报文段是在传输层抽象的端到端逻辑信道中传送，这种信道是可靠的全双工信道。但这样的信道却不知道究竟经过了哪些路由器，而这些路由器也根本不知道上面的传输层是否建立了 </a:t>
            </a:r>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连接。 </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 5 </a:t>
            </a:r>
            <a:r>
              <a:rPr lang="zh-CN" altLang="zh-CN" dirty="0">
                <a:latin typeface="Times New Roman" panose="02020603050405020304" pitchFamily="18" charset="0"/>
                <a:cs typeface="Times New Roman" panose="02020603050405020304" pitchFamily="18" charset="0"/>
              </a:rPr>
              <a:t>章</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层</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136431" y="2276114"/>
            <a:ext cx="8346723" cy="3332816"/>
          </a:xfrm>
        </p:spPr>
        <p:txBody>
          <a:bodyPr/>
          <a:lstStyle/>
          <a:p>
            <a:r>
              <a:rPr lang="en-US" altLang="zh-CN" sz="2600" dirty="0">
                <a:latin typeface="Times New Roman" panose="02020603050405020304" pitchFamily="18" charset="0"/>
                <a:cs typeface="Times New Roman" panose="02020603050405020304" pitchFamily="18" charset="0"/>
              </a:rPr>
              <a:t>5.1  </a:t>
            </a:r>
            <a:r>
              <a:rPr lang="zh-CN" altLang="zh-CN" sz="2600" dirty="0">
                <a:latin typeface="Times New Roman" panose="02020603050405020304" pitchFamily="18" charset="0"/>
                <a:cs typeface="Times New Roman" panose="02020603050405020304" pitchFamily="18" charset="0"/>
              </a:rPr>
              <a:t>传输层</a:t>
            </a:r>
            <a:r>
              <a:rPr lang="zh-CN" altLang="en-US" sz="2600" dirty="0">
                <a:latin typeface="Times New Roman" panose="02020603050405020304" pitchFamily="18" charset="0"/>
                <a:cs typeface="Times New Roman" panose="02020603050405020304" pitchFamily="18" charset="0"/>
              </a:rPr>
              <a:t>协议</a:t>
            </a:r>
            <a:r>
              <a:rPr lang="zh-CN" altLang="zh-CN" sz="2600" dirty="0">
                <a:latin typeface="Times New Roman" panose="02020603050405020304" pitchFamily="18" charset="0"/>
                <a:cs typeface="Times New Roman" panose="02020603050405020304" pitchFamily="18" charset="0"/>
              </a:rPr>
              <a:t>概述</a:t>
            </a:r>
            <a:endParaRPr lang="zh-CN"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5.2  </a:t>
            </a:r>
            <a:r>
              <a:rPr lang="zh-CN" altLang="zh-CN" sz="2600" dirty="0">
                <a:latin typeface="Times New Roman" panose="02020603050405020304" pitchFamily="18" charset="0"/>
                <a:cs typeface="Times New Roman" panose="02020603050405020304" pitchFamily="18" charset="0"/>
              </a:rPr>
              <a:t>用户数据报协议</a:t>
            </a:r>
            <a:r>
              <a:rPr lang="en-US" altLang="zh-CN" sz="2600" dirty="0">
                <a:latin typeface="Times New Roman" panose="02020603050405020304" pitchFamily="18" charset="0"/>
                <a:cs typeface="Times New Roman" panose="02020603050405020304" pitchFamily="18" charset="0"/>
              </a:rPr>
              <a:t> UDP </a:t>
            </a:r>
            <a:endParaRPr lang="zh-CN"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5.3  </a:t>
            </a:r>
            <a:r>
              <a:rPr lang="zh-CN" altLang="zh-CN" sz="2600" dirty="0">
                <a:latin typeface="Times New Roman" panose="02020603050405020304" pitchFamily="18" charset="0"/>
                <a:cs typeface="Times New Roman" panose="02020603050405020304" pitchFamily="18" charset="0"/>
              </a:rPr>
              <a:t>传输控制协议</a:t>
            </a:r>
            <a:r>
              <a:rPr lang="en-US" altLang="zh-CN" sz="2600" dirty="0">
                <a:latin typeface="Times New Roman" panose="02020603050405020304" pitchFamily="18" charset="0"/>
                <a:cs typeface="Times New Roman" panose="02020603050405020304" pitchFamily="18" charset="0"/>
              </a:rPr>
              <a:t> TCP </a:t>
            </a:r>
            <a:r>
              <a:rPr lang="zh-CN" altLang="zh-CN" sz="2600" dirty="0">
                <a:latin typeface="Times New Roman" panose="02020603050405020304" pitchFamily="18" charset="0"/>
                <a:cs typeface="Times New Roman" panose="02020603050405020304" pitchFamily="18" charset="0"/>
              </a:rPr>
              <a:t>概述</a:t>
            </a:r>
            <a:endParaRPr lang="zh-CN"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sym typeface="+mn-ea"/>
              </a:rPr>
              <a:t>5.4  TCP</a:t>
            </a:r>
            <a:r>
              <a:rPr lang="zh-CN" altLang="en-US" sz="2600" dirty="0">
                <a:latin typeface="Times New Roman" panose="02020603050405020304" pitchFamily="18" charset="0"/>
                <a:cs typeface="Times New Roman" panose="02020603050405020304" pitchFamily="18" charset="0"/>
                <a:sym typeface="+mn-ea"/>
              </a:rPr>
              <a:t>协议</a:t>
            </a:r>
            <a:r>
              <a:rPr lang="zh-CN" altLang="zh-CN" sz="2600" dirty="0">
                <a:latin typeface="Times New Roman" panose="02020603050405020304" pitchFamily="18" charset="0"/>
                <a:cs typeface="Times New Roman" panose="02020603050405020304" pitchFamily="18" charset="0"/>
              </a:rPr>
              <a:t>报文格式</a:t>
            </a:r>
            <a:endParaRPr lang="zh-CN"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sym typeface="+mn-ea"/>
              </a:rPr>
              <a:t>5.5 </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sym typeface="+mn-ea"/>
              </a:rPr>
              <a:t>可靠传输的工作原理</a:t>
            </a:r>
            <a:endParaRPr lang="en-US"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sym typeface="+mn-ea"/>
              </a:rPr>
              <a:t>5.6  TCP</a:t>
            </a:r>
            <a:r>
              <a:rPr lang="zh-CN" altLang="en-US" sz="2600" dirty="0">
                <a:latin typeface="Times New Roman" panose="02020603050405020304" pitchFamily="18" charset="0"/>
                <a:cs typeface="Times New Roman" panose="02020603050405020304" pitchFamily="18" charset="0"/>
                <a:sym typeface="+mn-ea"/>
              </a:rPr>
              <a:t>的</a:t>
            </a:r>
            <a:r>
              <a:rPr lang="zh-CN" altLang="zh-CN" sz="2600" dirty="0">
                <a:latin typeface="Times New Roman" panose="02020603050405020304" pitchFamily="18" charset="0"/>
                <a:cs typeface="Times New Roman" panose="02020603050405020304" pitchFamily="18" charset="0"/>
              </a:rPr>
              <a:t>可靠传输</a:t>
            </a:r>
            <a:endParaRPr lang="zh-CN"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sym typeface="+mn-ea"/>
              </a:rPr>
              <a:t>5.7</a:t>
            </a:r>
            <a:r>
              <a:rPr lang="en-US" altLang="zh-CN" sz="2600" dirty="0">
                <a:latin typeface="Times New Roman" panose="02020603050405020304" pitchFamily="18" charset="0"/>
                <a:cs typeface="Times New Roman" panose="02020603050405020304" pitchFamily="18" charset="0"/>
              </a:rPr>
              <a:t>  TCP </a:t>
            </a:r>
            <a:r>
              <a:rPr lang="zh-CN" altLang="zh-CN" sz="2600" dirty="0">
                <a:latin typeface="Times New Roman" panose="02020603050405020304" pitchFamily="18" charset="0"/>
                <a:cs typeface="Times New Roman" panose="02020603050405020304" pitchFamily="18" charset="0"/>
              </a:rPr>
              <a:t>的流量控制</a:t>
            </a:r>
            <a:endParaRPr lang="zh-CN"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sym typeface="+mn-ea"/>
              </a:rPr>
              <a:t>5.8  TCP 的</a:t>
            </a:r>
            <a:r>
              <a:rPr lang="zh-CN" altLang="zh-CN" sz="2600" dirty="0">
                <a:latin typeface="Times New Roman" panose="02020603050405020304" pitchFamily="18" charset="0"/>
                <a:cs typeface="Times New Roman" panose="02020603050405020304" pitchFamily="18" charset="0"/>
                <a:sym typeface="+mn-ea"/>
              </a:rPr>
              <a:t>拥塞控制</a:t>
            </a:r>
            <a:endParaRPr lang="zh-CN"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sym typeface="+mn-ea"/>
              </a:rPr>
              <a:t>5.9</a:t>
            </a:r>
            <a:r>
              <a:rPr lang="en-US" altLang="zh-CN" sz="2600" dirty="0">
                <a:latin typeface="Times New Roman" panose="02020603050405020304" pitchFamily="18" charset="0"/>
                <a:cs typeface="Times New Roman" panose="02020603050405020304" pitchFamily="18" charset="0"/>
              </a:rPr>
              <a:t>  TCP </a:t>
            </a:r>
            <a:r>
              <a:rPr lang="zh-CN" altLang="zh-CN" sz="2600" dirty="0">
                <a:latin typeface="Times New Roman" panose="02020603050405020304" pitchFamily="18" charset="0"/>
                <a:cs typeface="Times New Roman" panose="02020603050405020304" pitchFamily="18" charset="0"/>
              </a:rPr>
              <a:t>的传输连接管理</a:t>
            </a:r>
            <a:endParaRPr lang="zh-CN" altLang="zh-CN" sz="2600" dirty="0">
              <a:latin typeface="Times New Roman" panose="02020603050405020304" pitchFamily="18" charset="0"/>
              <a:cs typeface="Times New Roman" panose="02020603050405020304" pitchFamily="18" charset="0"/>
            </a:endParaRPr>
          </a:p>
          <a:p>
            <a:endParaRPr lang="en-US" altLang="zh-CN" sz="26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5.1.3  </a:t>
            </a:r>
            <a:r>
              <a:rPr lang="zh-CN" altLang="en-US" dirty="0">
                <a:latin typeface="Times New Roman" panose="02020603050405020304" pitchFamily="18" charset="0"/>
                <a:cs typeface="Times New Roman" panose="02020603050405020304" pitchFamily="18" charset="0"/>
              </a:rPr>
              <a:t>传输层的端口 </a:t>
            </a:r>
            <a:endParaRPr lang="zh-CN" altLang="en-US" dirty="0">
              <a:latin typeface="Times New Roman" panose="02020603050405020304" pitchFamily="18" charset="0"/>
              <a:cs typeface="Times New Roman" panose="02020603050405020304" pitchFamily="18" charset="0"/>
            </a:endParaRPr>
          </a:p>
        </p:txBody>
      </p:sp>
      <p:sp>
        <p:nvSpPr>
          <p:cNvPr id="142339" name="Rectangle 3"/>
          <p:cNvSpPr>
            <a:spLocks noGrp="1" noChangeArrowheads="1"/>
          </p:cNvSpPr>
          <p:nvPr>
            <p:ph idx="1"/>
          </p:nvPr>
        </p:nvSpPr>
        <p:spPr>
          <a:xfrm>
            <a:off x="1031983" y="1680360"/>
            <a:ext cx="8346723" cy="3332816"/>
          </a:xfrm>
        </p:spPr>
        <p:txBody>
          <a:bodyPr/>
          <a:lstStyle/>
          <a:p>
            <a:pPr>
              <a:spcBef>
                <a:spcPts val="1200"/>
              </a:spcBef>
            </a:pPr>
            <a:r>
              <a:rPr lang="zh-CN" altLang="en-US" dirty="0">
                <a:latin typeface="Times New Roman" panose="02020603050405020304" pitchFamily="18" charset="0"/>
                <a:cs typeface="Times New Roman" panose="02020603050405020304" pitchFamily="18" charset="0"/>
              </a:rPr>
              <a:t>运行在计算机中的进程是用</a:t>
            </a:r>
            <a:r>
              <a:rPr lang="zh-CN" altLang="en-US" dirty="0">
                <a:solidFill>
                  <a:srgbClr val="FF0000"/>
                </a:solidFill>
                <a:latin typeface="Times New Roman" panose="02020603050405020304" pitchFamily="18" charset="0"/>
                <a:cs typeface="Times New Roman" panose="02020603050405020304" pitchFamily="18" charset="0"/>
              </a:rPr>
              <a:t>进程标识符</a:t>
            </a:r>
            <a:r>
              <a:rPr lang="zh-CN" altLang="en-US" dirty="0">
                <a:latin typeface="Times New Roman" panose="02020603050405020304" pitchFamily="18" charset="0"/>
                <a:cs typeface="Times New Roman" panose="02020603050405020304" pitchFamily="18" charset="0"/>
              </a:rPr>
              <a:t>来标志的。</a:t>
            </a:r>
            <a:endParaRPr lang="zh-CN" altLang="en-US" dirty="0">
              <a:latin typeface="Times New Roman" panose="02020603050405020304" pitchFamily="18" charset="0"/>
              <a:cs typeface="Times New Roman" panose="02020603050405020304" pitchFamily="18" charset="0"/>
            </a:endParaRPr>
          </a:p>
          <a:p>
            <a:pPr>
              <a:spcBef>
                <a:spcPts val="1200"/>
              </a:spcBef>
            </a:pPr>
            <a:r>
              <a:rPr lang="zh-CN" altLang="en-US" dirty="0">
                <a:solidFill>
                  <a:srgbClr val="FF0000"/>
                </a:solidFill>
                <a:latin typeface="Times New Roman" panose="02020603050405020304" pitchFamily="18" charset="0"/>
                <a:cs typeface="Times New Roman" panose="02020603050405020304" pitchFamily="18" charset="0"/>
              </a:rPr>
              <a:t>但运行在应用层的各种应用进程却不应当让计算机操作系统指派它的进程标识符。</a:t>
            </a:r>
            <a:r>
              <a:rPr lang="zh-CN" altLang="en-US" dirty="0">
                <a:latin typeface="Times New Roman" panose="02020603050405020304" pitchFamily="18" charset="0"/>
                <a:cs typeface="Times New Roman" panose="02020603050405020304" pitchFamily="18" charset="0"/>
              </a:rPr>
              <a:t>这是因为在互联网上使用的计算机的操作系统种类很多，而不同的操作系统又使用不同格式的进程标识符。</a:t>
            </a:r>
            <a:endParaRPr lang="zh-CN" altLang="en-US" dirty="0">
              <a:latin typeface="Times New Roman" panose="02020603050405020304" pitchFamily="18" charset="0"/>
              <a:cs typeface="Times New Roman" panose="02020603050405020304" pitchFamily="18" charset="0"/>
            </a:endParaRPr>
          </a:p>
          <a:p>
            <a:pPr>
              <a:spcBef>
                <a:spcPts val="1200"/>
              </a:spcBef>
            </a:pPr>
            <a:r>
              <a:rPr lang="zh-CN" altLang="en-US" dirty="0">
                <a:latin typeface="Times New Roman" panose="02020603050405020304" pitchFamily="18" charset="0"/>
                <a:cs typeface="Times New Roman" panose="02020603050405020304" pitchFamily="18" charset="0"/>
              </a:rPr>
              <a:t>为了使运行不同操作系统的计算机的应用进程能够互相通信，就</a:t>
            </a:r>
            <a:r>
              <a:rPr lang="zh-CN" altLang="en-US" dirty="0">
                <a:solidFill>
                  <a:srgbClr val="FF0000"/>
                </a:solidFill>
                <a:latin typeface="Times New Roman" panose="02020603050405020304" pitchFamily="18" charset="0"/>
                <a:cs typeface="Times New Roman" panose="02020603050405020304" pitchFamily="18" charset="0"/>
              </a:rPr>
              <a:t>必须用统一的方法</a:t>
            </a:r>
            <a:r>
              <a:rPr lang="zh-CN" altLang="en-US" dirty="0">
                <a:latin typeface="Times New Roman" panose="02020603050405020304" pitchFamily="18" charset="0"/>
                <a:cs typeface="Times New Roman" panose="02020603050405020304" pitchFamily="18" charset="0"/>
              </a:rPr>
              <a:t>对 </a:t>
            </a:r>
            <a:r>
              <a:rPr lang="en-US" altLang="zh-CN" dirty="0">
                <a:latin typeface="Times New Roman" panose="02020603050405020304" pitchFamily="18" charset="0"/>
                <a:cs typeface="Times New Roman" panose="02020603050405020304" pitchFamily="18" charset="0"/>
              </a:rPr>
              <a:t>TCP/IP </a:t>
            </a:r>
            <a:r>
              <a:rPr lang="zh-CN" altLang="en-US" dirty="0">
                <a:latin typeface="Times New Roman" panose="02020603050405020304" pitchFamily="18" charset="0"/>
                <a:cs typeface="Times New Roman" panose="02020603050405020304" pitchFamily="18" charset="0"/>
              </a:rPr>
              <a:t>体系的应用进程进行标志。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需要解决的问题 </a:t>
            </a:r>
            <a:endParaRPr lang="zh-CN" altLang="en-US">
              <a:latin typeface="Times New Roman" panose="02020603050405020304" pitchFamily="18" charset="0"/>
              <a:cs typeface="Times New Roman" panose="02020603050405020304" pitchFamily="18" charset="0"/>
            </a:endParaRPr>
          </a:p>
        </p:txBody>
      </p:sp>
      <p:sp>
        <p:nvSpPr>
          <p:cNvPr id="670723" name="Rectangle 3"/>
          <p:cNvSpPr>
            <a:spLocks noGrp="1" noChangeArrowheads="1"/>
          </p:cNvSpPr>
          <p:nvPr>
            <p:ph idx="1"/>
          </p:nvPr>
        </p:nvSpPr>
        <p:spPr/>
        <p:txBody>
          <a:bodyPr/>
          <a:lstStyle/>
          <a:p>
            <a:r>
              <a:rPr lang="zh-CN" altLang="en-US">
                <a:latin typeface="Times New Roman" panose="02020603050405020304" pitchFamily="18" charset="0"/>
                <a:cs typeface="Times New Roman" panose="02020603050405020304" pitchFamily="18" charset="0"/>
              </a:rPr>
              <a:t>由于进程的创建和撤销都是动态的，发送方几乎无法识别其他机器上的进程。</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有时我们会改换接收报文的进程，但并不需要通知所有发送方。</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我们往往需要利用目的主机提供的功能来识别终点，而不需要知道实现这个功能的进程。</a:t>
            </a:r>
            <a:endParaRPr lang="zh-CN" altLang="en-US">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algn="ctr"/>
            <a:r>
              <a:rPr lang="zh-CN" altLang="en-US" sz="3600" dirty="0">
                <a:latin typeface="Times New Roman" panose="02020603050405020304" pitchFamily="18" charset="0"/>
                <a:cs typeface="Times New Roman" panose="02020603050405020304" pitchFamily="18" charset="0"/>
              </a:rPr>
              <a:t>端口号 </a:t>
            </a:r>
            <a:r>
              <a:rPr lang="en-US" altLang="zh-CN" sz="3600" dirty="0">
                <a:latin typeface="Times New Roman" panose="02020603050405020304" pitchFamily="18" charset="0"/>
                <a:cs typeface="Times New Roman" panose="02020603050405020304" pitchFamily="18" charset="0"/>
              </a:rPr>
              <a:t>(protocol port number)</a:t>
            </a:r>
            <a:endParaRPr lang="en-US" altLang="zh-CN" sz="3600" dirty="0">
              <a:latin typeface="Times New Roman" panose="02020603050405020304" pitchFamily="18" charset="0"/>
              <a:cs typeface="Times New Roman" panose="02020603050405020304" pitchFamily="18" charset="0"/>
            </a:endParaRPr>
          </a:p>
        </p:txBody>
      </p:sp>
      <p:sp>
        <p:nvSpPr>
          <p:cNvPr id="671747"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解决这个问题的方法就是在传输层使用</a:t>
            </a:r>
            <a:r>
              <a:rPr lang="zh-CN" altLang="en-US" dirty="0">
                <a:solidFill>
                  <a:srgbClr val="FF0000"/>
                </a:solidFill>
                <a:latin typeface="Times New Roman" panose="02020603050405020304" pitchFamily="18" charset="0"/>
                <a:cs typeface="Times New Roman" panose="02020603050405020304" pitchFamily="18" charset="0"/>
              </a:rPr>
              <a:t>协议端口号 </a:t>
            </a:r>
            <a:r>
              <a:rPr lang="en-US" altLang="zh-CN" dirty="0">
                <a:latin typeface="Times New Roman" panose="02020603050405020304" pitchFamily="18" charset="0"/>
                <a:cs typeface="Times New Roman" panose="02020603050405020304" pitchFamily="18" charset="0"/>
              </a:rPr>
              <a:t>(protocol port number)</a:t>
            </a:r>
            <a:r>
              <a:rPr lang="zh-CN" altLang="en-US" dirty="0">
                <a:latin typeface="Times New Roman" panose="02020603050405020304" pitchFamily="18" charset="0"/>
                <a:cs typeface="Times New Roman" panose="02020603050405020304" pitchFamily="18" charset="0"/>
              </a:rPr>
              <a:t>，或通常简称为</a:t>
            </a:r>
            <a:r>
              <a:rPr lang="zh-CN" altLang="en-US" dirty="0">
                <a:solidFill>
                  <a:srgbClr val="FF0000"/>
                </a:solidFill>
                <a:latin typeface="Times New Roman" panose="02020603050405020304" pitchFamily="18" charset="0"/>
                <a:cs typeface="Times New Roman" panose="02020603050405020304" pitchFamily="18" charset="0"/>
              </a:rPr>
              <a:t>端口 </a:t>
            </a:r>
            <a:r>
              <a:rPr lang="en-US" altLang="zh-CN" dirty="0">
                <a:latin typeface="Times New Roman" panose="02020603050405020304" pitchFamily="18" charset="0"/>
                <a:cs typeface="Times New Roman" panose="02020603050405020304" pitchFamily="18" charset="0"/>
              </a:rPr>
              <a:t>(port)</a:t>
            </a:r>
            <a:r>
              <a:rPr lang="zh-CN" altLang="en-US" dirty="0">
                <a:latin typeface="Times New Roman" panose="02020603050405020304" pitchFamily="18" charset="0"/>
                <a:cs typeface="Times New Roman" panose="02020603050405020304" pitchFamily="18" charset="0"/>
              </a:rPr>
              <a:t>。这种在协议栈间的抽象的协议端口是软件端口。</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虽然通信的终点是应用进程，但我们可以把端口想象是通信的终点，因为我们只要把要传送的报文交到目的主机的某一个合适的目的端口，剩下的工作（即最后交付目的进程）就由 </a:t>
            </a:r>
            <a:r>
              <a:rPr lang="en-US" altLang="zh-CN" dirty="0">
                <a:latin typeface="Times New Roman" panose="02020603050405020304" pitchFamily="18" charset="0"/>
                <a:cs typeface="Times New Roman" panose="02020603050405020304" pitchFamily="18" charset="0"/>
              </a:rPr>
              <a:t>TCP </a:t>
            </a:r>
            <a:r>
              <a:rPr lang="zh-CN" altLang="en-US"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UDP</a:t>
            </a:r>
            <a:r>
              <a:rPr lang="zh-CN" altLang="en-US" dirty="0">
                <a:latin typeface="Times New Roman" panose="02020603050405020304" pitchFamily="18" charset="0"/>
                <a:cs typeface="Times New Roman" panose="02020603050405020304" pitchFamily="18" charset="0"/>
              </a:rPr>
              <a:t>来完成。</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软件端口与硬件端口</a:t>
            </a:r>
            <a:endParaRPr lang="zh-CN" altLang="en-US">
              <a:latin typeface="Times New Roman" panose="02020603050405020304" pitchFamily="18" charset="0"/>
              <a:cs typeface="Times New Roman" panose="02020603050405020304" pitchFamily="18" charset="0"/>
            </a:endParaRPr>
          </a:p>
        </p:txBody>
      </p:sp>
      <p:sp>
        <p:nvSpPr>
          <p:cNvPr id="672771"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两个不同的概念。</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在协议栈层间的抽象的协议端口是</a:t>
            </a:r>
            <a:r>
              <a:rPr lang="zh-CN" altLang="en-US" dirty="0">
                <a:solidFill>
                  <a:srgbClr val="FF0000"/>
                </a:solidFill>
                <a:latin typeface="Times New Roman" panose="02020603050405020304" pitchFamily="18" charset="0"/>
                <a:cs typeface="Times New Roman" panose="02020603050405020304" pitchFamily="18" charset="0"/>
              </a:rPr>
              <a:t>软件端口。</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路由器或交换机上的端口是</a:t>
            </a:r>
            <a:r>
              <a:rPr lang="zh-CN" altLang="en-US" dirty="0">
                <a:solidFill>
                  <a:srgbClr val="FF0000"/>
                </a:solidFill>
                <a:latin typeface="Times New Roman" panose="02020603050405020304" pitchFamily="18" charset="0"/>
                <a:cs typeface="Times New Roman" panose="02020603050405020304" pitchFamily="18" charset="0"/>
              </a:rPr>
              <a:t>硬件端口。</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硬件端口是不同硬件设备进行交互的接口，而软件端口是应用层的各种协议进程与传输实体进行层间交互的一种地址。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TCP/IP </a:t>
            </a:r>
            <a:r>
              <a:rPr lang="zh-CN" altLang="en-US" dirty="0">
                <a:latin typeface="Times New Roman" panose="02020603050405020304" pitchFamily="18" charset="0"/>
                <a:cs typeface="Times New Roman" panose="02020603050405020304" pitchFamily="18" charset="0"/>
              </a:rPr>
              <a:t>传输层端口 </a:t>
            </a:r>
            <a:endParaRPr lang="zh-CN" altLang="en-US" dirty="0">
              <a:latin typeface="Times New Roman" panose="02020603050405020304" pitchFamily="18" charset="0"/>
              <a:cs typeface="Times New Roman" panose="02020603050405020304" pitchFamily="18" charset="0"/>
            </a:endParaRPr>
          </a:p>
        </p:txBody>
      </p:sp>
      <p:sp>
        <p:nvSpPr>
          <p:cNvPr id="141315" name="Rectangle 3"/>
          <p:cNvSpPr>
            <a:spLocks noGrp="1" noChangeArrowheads="1"/>
          </p:cNvSpPr>
          <p:nvPr>
            <p:ph idx="1"/>
          </p:nvPr>
        </p:nvSpPr>
        <p:spPr>
          <a:xfrm>
            <a:off x="1031983" y="1196752"/>
            <a:ext cx="8346723" cy="3332816"/>
          </a:xfrm>
        </p:spPr>
        <p:txBody>
          <a:bodyPr/>
          <a:lstStyle/>
          <a:p>
            <a:pPr algn="just"/>
            <a:r>
              <a:rPr lang="zh-CN" altLang="en-US" dirty="0">
                <a:latin typeface="Times New Roman" panose="02020603050405020304" pitchFamily="18" charset="0"/>
                <a:cs typeface="Times New Roman" panose="02020603050405020304" pitchFamily="18" charset="0"/>
              </a:rPr>
              <a:t>端口用一个 </a:t>
            </a:r>
            <a:r>
              <a:rPr lang="en-US" altLang="zh-CN" dirty="0">
                <a:latin typeface="Times New Roman" panose="02020603050405020304" pitchFamily="18" charset="0"/>
                <a:cs typeface="Times New Roman" panose="02020603050405020304" pitchFamily="18" charset="0"/>
              </a:rPr>
              <a:t>16 </a:t>
            </a:r>
            <a:r>
              <a:rPr lang="zh-CN" altLang="en-US" dirty="0">
                <a:latin typeface="Times New Roman" panose="02020603050405020304" pitchFamily="18" charset="0"/>
                <a:cs typeface="Times New Roman" panose="02020603050405020304" pitchFamily="18" charset="0"/>
              </a:rPr>
              <a:t>位端口号进行标志。</a:t>
            </a:r>
            <a:endParaRPr lang="zh-CN" altLang="en-US"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端口号只具有</a:t>
            </a:r>
            <a:r>
              <a:rPr lang="zh-CN" altLang="en-US" dirty="0">
                <a:solidFill>
                  <a:srgbClr val="FF0000"/>
                </a:solidFill>
                <a:latin typeface="Times New Roman" panose="02020603050405020304" pitchFamily="18" charset="0"/>
                <a:cs typeface="Times New Roman" panose="02020603050405020304" pitchFamily="18" charset="0"/>
              </a:rPr>
              <a:t>本地意义，</a:t>
            </a:r>
            <a:r>
              <a:rPr lang="zh-CN" altLang="en-US" dirty="0">
                <a:latin typeface="Times New Roman" panose="02020603050405020304" pitchFamily="18" charset="0"/>
                <a:cs typeface="Times New Roman" panose="02020603050405020304" pitchFamily="18" charset="0"/>
              </a:rPr>
              <a:t>即端口号只是为了标志</a:t>
            </a:r>
            <a:r>
              <a:rPr lang="zh-CN" altLang="en-US" dirty="0">
                <a:solidFill>
                  <a:srgbClr val="FF0000"/>
                </a:solidFill>
                <a:latin typeface="Times New Roman" panose="02020603050405020304" pitchFamily="18" charset="0"/>
                <a:cs typeface="Times New Roman" panose="02020603050405020304" pitchFamily="18" charset="0"/>
              </a:rPr>
              <a:t>本计算机应用层中的各个进程。</a:t>
            </a:r>
            <a:endParaRPr lang="en-US" altLang="zh-CN" dirty="0">
              <a:solidFill>
                <a:srgbClr val="FF0000"/>
              </a:solidFill>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在互联网中，不同计算机的相同端口号是没有联系的。</a:t>
            </a:r>
            <a:endParaRPr lang="en-US" altLang="zh-CN" dirty="0">
              <a:latin typeface="Times New Roman" panose="02020603050405020304" pitchFamily="18" charset="0"/>
              <a:cs typeface="Times New Roman" panose="02020603050405020304" pitchFamily="18" charset="0"/>
            </a:endParaRPr>
          </a:p>
        </p:txBody>
      </p:sp>
      <p:sp>
        <p:nvSpPr>
          <p:cNvPr id="2" name="矩形 1"/>
          <p:cNvSpPr/>
          <p:nvPr/>
        </p:nvSpPr>
        <p:spPr>
          <a:xfrm>
            <a:off x="416496" y="4293096"/>
            <a:ext cx="9417496" cy="1384995"/>
          </a:xfrm>
          <a:prstGeom prst="rect">
            <a:avLst/>
          </a:prstGeom>
          <a:solidFill>
            <a:srgbClr val="FFFF66"/>
          </a:solidFill>
          <a:ln>
            <a:solidFill>
              <a:srgbClr val="002060"/>
            </a:solidFill>
          </a:ln>
        </p:spPr>
        <p:txBody>
          <a:bodyPr wrap="square">
            <a:spAutoFit/>
          </a:bodyPr>
          <a:lstStyle/>
          <a:p>
            <a:r>
              <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由此可见，两个计算机中的进程要互相通信，不仅必须知道对方的</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IP </a:t>
            </a:r>
            <a:r>
              <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地址（为了找到对方的计算机），而且还要知道对方的端口号（为了找到对方计算机中的应用进程）</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两大类端口 </a:t>
            </a:r>
            <a:endParaRPr lang="zh-CN" altLang="en-US" dirty="0">
              <a:latin typeface="Times New Roman" panose="02020603050405020304" pitchFamily="18" charset="0"/>
              <a:cs typeface="Times New Roman" panose="02020603050405020304" pitchFamily="18" charset="0"/>
            </a:endParaRPr>
          </a:p>
        </p:txBody>
      </p:sp>
      <p:sp>
        <p:nvSpPr>
          <p:cNvPr id="143372" name="Rectangle 12"/>
          <p:cNvSpPr>
            <a:spLocks noGrp="1" noChangeArrowheads="1"/>
          </p:cNvSpPr>
          <p:nvPr>
            <p:ph idx="1"/>
          </p:nvPr>
        </p:nvSpPr>
        <p:spPr>
          <a:xfrm>
            <a:off x="1031983" y="1896384"/>
            <a:ext cx="8346723" cy="3332816"/>
          </a:xfrm>
        </p:spPr>
        <p:txBody>
          <a:bodyPr/>
          <a:lstStyle/>
          <a:p>
            <a:pPr marL="360680" indent="-360680">
              <a:lnSpc>
                <a:spcPct val="90000"/>
              </a:lnSpc>
              <a:buNone/>
            </a:pPr>
            <a:r>
              <a:rPr lang="en-US" altLang="zh-CN" sz="2400" dirty="0">
                <a:solidFill>
                  <a:srgbClr val="0000FF"/>
                </a:solidFill>
                <a:latin typeface="Times New Roman" panose="02020603050405020304" pitchFamily="18" charset="0"/>
                <a:cs typeface="Times New Roman" panose="02020603050405020304" pitchFamily="18" charset="0"/>
              </a:rPr>
              <a:t>(1) </a:t>
            </a:r>
            <a:r>
              <a:rPr lang="zh-CN" altLang="zh-CN" sz="2400" dirty="0">
                <a:solidFill>
                  <a:srgbClr val="0000FF"/>
                </a:solidFill>
                <a:latin typeface="Times New Roman" panose="02020603050405020304" pitchFamily="18" charset="0"/>
                <a:cs typeface="Times New Roman" panose="02020603050405020304" pitchFamily="18" charset="0"/>
              </a:rPr>
              <a:t>服务器端使用的端口号</a:t>
            </a:r>
            <a:endParaRPr lang="en-US" altLang="zh-CN" sz="2400" dirty="0">
              <a:solidFill>
                <a:srgbClr val="0000FF"/>
              </a:solidFill>
              <a:latin typeface="Times New Roman" panose="02020603050405020304" pitchFamily="18" charset="0"/>
              <a:cs typeface="Times New Roman" panose="02020603050405020304" pitchFamily="18" charset="0"/>
            </a:endParaRPr>
          </a:p>
          <a:p>
            <a:pPr lvl="1">
              <a:lnSpc>
                <a:spcPct val="90000"/>
              </a:lnSpc>
            </a:pPr>
            <a:r>
              <a:rPr lang="zh-CN" altLang="en-US" dirty="0">
                <a:solidFill>
                  <a:srgbClr val="FF0000"/>
                </a:solidFill>
                <a:latin typeface="Times New Roman" panose="02020603050405020304" pitchFamily="18" charset="0"/>
                <a:cs typeface="Times New Roman" panose="02020603050405020304" pitchFamily="18" charset="0"/>
              </a:rPr>
              <a:t>熟知端口（系统端口号），</a:t>
            </a:r>
            <a:r>
              <a:rPr lang="zh-CN" altLang="en-US" dirty="0">
                <a:latin typeface="Times New Roman" panose="02020603050405020304" pitchFamily="18" charset="0"/>
                <a:cs typeface="Times New Roman" panose="02020603050405020304" pitchFamily="18" charset="0"/>
              </a:rPr>
              <a:t>数值一般为 </a:t>
            </a:r>
            <a:r>
              <a:rPr lang="en-US" altLang="zh-CN" dirty="0">
                <a:latin typeface="Times New Roman" panose="02020603050405020304" pitchFamily="18" charset="0"/>
                <a:cs typeface="Times New Roman" panose="02020603050405020304" pitchFamily="18" charset="0"/>
              </a:rPr>
              <a:t>0~1023</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lnSpc>
                <a:spcPct val="90000"/>
              </a:lnSpc>
            </a:pPr>
            <a:r>
              <a:rPr lang="zh-CN" altLang="en-US" dirty="0">
                <a:solidFill>
                  <a:srgbClr val="FF0000"/>
                </a:solidFill>
                <a:latin typeface="Times New Roman" panose="02020603050405020304" pitchFamily="18" charset="0"/>
                <a:cs typeface="Times New Roman" panose="02020603050405020304" pitchFamily="18" charset="0"/>
              </a:rPr>
              <a:t>登记端口号，</a:t>
            </a:r>
            <a:r>
              <a:rPr lang="zh-CN" altLang="en-US" dirty="0">
                <a:latin typeface="Times New Roman" panose="02020603050405020304" pitchFamily="18" charset="0"/>
                <a:cs typeface="Times New Roman" panose="02020603050405020304" pitchFamily="18" charset="0"/>
              </a:rPr>
              <a:t>数值为 </a:t>
            </a:r>
            <a:r>
              <a:rPr lang="en-US" altLang="zh-CN" dirty="0">
                <a:latin typeface="Times New Roman" panose="02020603050405020304" pitchFamily="18" charset="0"/>
                <a:cs typeface="Times New Roman" panose="02020603050405020304" pitchFamily="18" charset="0"/>
              </a:rPr>
              <a:t>1024~49151</a:t>
            </a:r>
            <a:r>
              <a:rPr lang="zh-CN" altLang="en-US" dirty="0">
                <a:latin typeface="Times New Roman" panose="02020603050405020304" pitchFamily="18" charset="0"/>
                <a:cs typeface="Times New Roman" panose="02020603050405020304" pitchFamily="18" charset="0"/>
              </a:rPr>
              <a:t>，为没有熟知端口号的应用程序使用的。使用这个范围的端口号必须在 </a:t>
            </a:r>
            <a:r>
              <a:rPr lang="en-US" altLang="zh-CN" dirty="0">
                <a:latin typeface="Times New Roman" panose="02020603050405020304" pitchFamily="18" charset="0"/>
                <a:cs typeface="Times New Roman" panose="02020603050405020304" pitchFamily="18" charset="0"/>
              </a:rPr>
              <a:t>IANA </a:t>
            </a:r>
            <a:r>
              <a:rPr lang="zh-CN" altLang="en-US" dirty="0">
                <a:latin typeface="Times New Roman" panose="02020603050405020304" pitchFamily="18" charset="0"/>
                <a:cs typeface="Times New Roman" panose="02020603050405020304" pitchFamily="18" charset="0"/>
              </a:rPr>
              <a:t>登记，以防止重复。</a:t>
            </a:r>
            <a:endParaRPr lang="en-US" altLang="zh-CN" dirty="0">
              <a:latin typeface="Times New Roman" panose="02020603050405020304" pitchFamily="18" charset="0"/>
              <a:cs typeface="Times New Roman" panose="02020603050405020304" pitchFamily="18" charset="0"/>
            </a:endParaRPr>
          </a:p>
          <a:p>
            <a:pPr marL="360680" indent="-360680">
              <a:lnSpc>
                <a:spcPct val="90000"/>
              </a:lnSpc>
              <a:buNone/>
            </a:pPr>
            <a:r>
              <a:rPr lang="en-US" altLang="zh-CN" sz="2400" dirty="0">
                <a:solidFill>
                  <a:srgbClr val="0000FF"/>
                </a:solidFill>
                <a:latin typeface="Times New Roman" panose="02020603050405020304" pitchFamily="18" charset="0"/>
                <a:cs typeface="Times New Roman" panose="02020603050405020304" pitchFamily="18" charset="0"/>
              </a:rPr>
              <a:t>(2) </a:t>
            </a:r>
            <a:r>
              <a:rPr lang="zh-CN" altLang="zh-CN" sz="2400" dirty="0">
                <a:solidFill>
                  <a:srgbClr val="0000FF"/>
                </a:solidFill>
                <a:latin typeface="Times New Roman" panose="02020603050405020304" pitchFamily="18" charset="0"/>
                <a:cs typeface="Times New Roman" panose="02020603050405020304" pitchFamily="18" charset="0"/>
              </a:rPr>
              <a:t>客户端使用的端口号</a:t>
            </a:r>
            <a:endParaRPr lang="zh-CN" altLang="en-US" sz="2400" dirty="0">
              <a:solidFill>
                <a:srgbClr val="0000FF"/>
              </a:solidFill>
              <a:latin typeface="Times New Roman" panose="02020603050405020304" pitchFamily="18" charset="0"/>
              <a:cs typeface="Times New Roman" panose="02020603050405020304" pitchFamily="18" charset="0"/>
            </a:endParaRPr>
          </a:p>
          <a:p>
            <a:pPr lvl="1">
              <a:lnSpc>
                <a:spcPct val="90000"/>
              </a:lnSpc>
            </a:pPr>
            <a:r>
              <a:rPr lang="zh-CN" altLang="en-US" dirty="0">
                <a:solidFill>
                  <a:srgbClr val="FF0000"/>
                </a:solidFill>
                <a:latin typeface="Times New Roman" panose="02020603050405020304" pitchFamily="18" charset="0"/>
                <a:cs typeface="Times New Roman" panose="02020603050405020304" pitchFamily="18" charset="0"/>
              </a:rPr>
              <a:t>又称为短暂端口号，</a:t>
            </a:r>
            <a:r>
              <a:rPr lang="zh-CN" altLang="en-US" dirty="0">
                <a:latin typeface="Times New Roman" panose="02020603050405020304" pitchFamily="18" charset="0"/>
                <a:cs typeface="Times New Roman" panose="02020603050405020304" pitchFamily="18" charset="0"/>
              </a:rPr>
              <a:t>数值为 </a:t>
            </a:r>
            <a:r>
              <a:rPr lang="en-US" altLang="zh-CN" dirty="0">
                <a:latin typeface="Times New Roman" panose="02020603050405020304" pitchFamily="18" charset="0"/>
                <a:cs typeface="Times New Roman" panose="02020603050405020304" pitchFamily="18" charset="0"/>
              </a:rPr>
              <a:t>49152~65535</a:t>
            </a:r>
            <a:r>
              <a:rPr lang="zh-CN" altLang="en-US" dirty="0">
                <a:latin typeface="Times New Roman" panose="02020603050405020304" pitchFamily="18" charset="0"/>
                <a:cs typeface="Times New Roman" panose="02020603050405020304" pitchFamily="18" charset="0"/>
              </a:rPr>
              <a:t>，留给客户进程选择暂时使用。</a:t>
            </a:r>
            <a:r>
              <a:rPr lang="zh-CN" altLang="en-US" dirty="0">
                <a:solidFill>
                  <a:srgbClr val="FF0000"/>
                </a:solidFill>
                <a:latin typeface="Times New Roman" panose="02020603050405020304" pitchFamily="18" charset="0"/>
                <a:cs typeface="Times New Roman" panose="02020603050405020304" pitchFamily="18" charset="0"/>
              </a:rPr>
              <a:t>该段端口属于“动态端口”范围，没有端口可以被正式地注册占用。</a:t>
            </a:r>
            <a:endParaRPr lang="en-US" altLang="zh-CN" dirty="0">
              <a:solidFill>
                <a:srgbClr val="FF0000"/>
              </a:solidFill>
              <a:latin typeface="Times New Roman" panose="02020603050405020304" pitchFamily="18" charset="0"/>
              <a:cs typeface="Times New Roman" panose="02020603050405020304" pitchFamily="18" charset="0"/>
            </a:endParaRPr>
          </a:p>
          <a:p>
            <a:pPr lvl="1">
              <a:lnSpc>
                <a:spcPct val="90000"/>
              </a:lnSpc>
            </a:pPr>
            <a:r>
              <a:rPr lang="zh-CN" altLang="en-US" dirty="0">
                <a:latin typeface="Times New Roman" panose="02020603050405020304" pitchFamily="18" charset="0"/>
                <a:cs typeface="Times New Roman" panose="02020603050405020304" pitchFamily="18" charset="0"/>
              </a:rPr>
              <a:t>当服务器进程收到客户进程的报文时，就知道了客户进程所使用的动态端口号。通信结束后，这个端口号可供其他客户进程以后使用。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本章重点内容</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sz="2400" dirty="0">
                <a:latin typeface="Times New Roman" panose="02020603050405020304" pitchFamily="18" charset="0"/>
                <a:cs typeface="Times New Roman" panose="02020603050405020304" pitchFamily="18" charset="0"/>
              </a:rPr>
              <a:t>传输层为相互通信的应用进程提供逻辑通信。</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端口和套接字的意义。</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无连接的</a:t>
            </a:r>
            <a:r>
              <a:rPr lang="en-US" altLang="zh-CN" sz="2400" dirty="0">
                <a:latin typeface="Times New Roman" panose="02020603050405020304" pitchFamily="18" charset="0"/>
                <a:cs typeface="Times New Roman" panose="02020603050405020304" pitchFamily="18" charset="0"/>
              </a:rPr>
              <a:t>UDP</a:t>
            </a:r>
            <a:r>
              <a:rPr lang="zh-CN" altLang="en-US" sz="2400" dirty="0">
                <a:latin typeface="Times New Roman" panose="02020603050405020304" pitchFamily="18" charset="0"/>
                <a:cs typeface="Times New Roman" panose="02020603050405020304" pitchFamily="18" charset="0"/>
              </a:rPr>
              <a:t>的特点。</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面向连接的</a:t>
            </a:r>
            <a:r>
              <a:rPr lang="en-US" altLang="zh-CN" sz="2400" dirty="0">
                <a:latin typeface="Times New Roman" panose="02020603050405020304" pitchFamily="18" charset="0"/>
                <a:cs typeface="Times New Roman" panose="02020603050405020304" pitchFamily="18" charset="0"/>
              </a:rPr>
              <a:t>TCP</a:t>
            </a:r>
            <a:r>
              <a:rPr lang="zh-CN" altLang="en-US" sz="2400" dirty="0">
                <a:latin typeface="Times New Roman" panose="02020603050405020304" pitchFamily="18" charset="0"/>
                <a:cs typeface="Times New Roman" panose="02020603050405020304" pitchFamily="18" charset="0"/>
              </a:rPr>
              <a:t>的特点。</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在不可靠的网络上实现可靠传输的工作原理，停止等待协议和</a:t>
            </a:r>
            <a:r>
              <a:rPr lang="en-US" altLang="zh-CN" sz="2400" dirty="0">
                <a:latin typeface="Times New Roman" panose="02020603050405020304" pitchFamily="18" charset="0"/>
                <a:cs typeface="Times New Roman" panose="02020603050405020304" pitchFamily="18" charset="0"/>
              </a:rPr>
              <a:t>ARQ</a:t>
            </a:r>
            <a:r>
              <a:rPr lang="zh-CN" altLang="en-US" sz="2400" dirty="0">
                <a:latin typeface="Times New Roman" panose="02020603050405020304" pitchFamily="18" charset="0"/>
                <a:cs typeface="Times New Roman" panose="02020603050405020304" pitchFamily="18" charset="0"/>
              </a:rPr>
              <a:t>协议。</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TCP</a:t>
            </a:r>
            <a:r>
              <a:rPr lang="zh-CN" altLang="en-US" sz="2400" dirty="0">
                <a:latin typeface="Times New Roman" panose="02020603050405020304" pitchFamily="18" charset="0"/>
                <a:cs typeface="Times New Roman" panose="02020603050405020304" pitchFamily="18" charset="0"/>
              </a:rPr>
              <a:t>的滑动窗口、流量控制、拥塞控制和连接管理。</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 5 </a:t>
            </a:r>
            <a:r>
              <a:rPr lang="zh-CN" altLang="zh-CN" dirty="0">
                <a:latin typeface="Times New Roman" panose="02020603050405020304" pitchFamily="18" charset="0"/>
                <a:cs typeface="Times New Roman" panose="02020603050405020304" pitchFamily="18" charset="0"/>
              </a:rPr>
              <a:t>章</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层</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136431" y="1989094"/>
            <a:ext cx="8346723" cy="3332816"/>
          </a:xfrm>
        </p:spPr>
        <p:txBody>
          <a:bodyPr/>
          <a:lstStyle/>
          <a:p>
            <a:r>
              <a:rPr lang="en-US" altLang="zh-CN" sz="2600" dirty="0">
                <a:solidFill>
                  <a:srgbClr val="FF0000"/>
                </a:solidFill>
                <a:latin typeface="Times New Roman" panose="02020603050405020304" pitchFamily="18" charset="0"/>
                <a:cs typeface="Times New Roman" panose="02020603050405020304" pitchFamily="18" charset="0"/>
                <a:sym typeface="+mn-ea"/>
              </a:rPr>
              <a:t>5.1  </a:t>
            </a:r>
            <a:r>
              <a:rPr lang="zh-CN" altLang="zh-CN" sz="2600" dirty="0">
                <a:solidFill>
                  <a:srgbClr val="FF0000"/>
                </a:solidFill>
                <a:latin typeface="Times New Roman" panose="02020603050405020304" pitchFamily="18" charset="0"/>
                <a:cs typeface="Times New Roman" panose="02020603050405020304" pitchFamily="18" charset="0"/>
                <a:sym typeface="+mn-ea"/>
              </a:rPr>
              <a:t>传输层</a:t>
            </a:r>
            <a:r>
              <a:rPr lang="zh-CN" altLang="en-US" sz="2600" dirty="0">
                <a:solidFill>
                  <a:srgbClr val="FF0000"/>
                </a:solidFill>
                <a:latin typeface="Times New Roman" panose="02020603050405020304" pitchFamily="18" charset="0"/>
                <a:cs typeface="Times New Roman" panose="02020603050405020304" pitchFamily="18" charset="0"/>
                <a:sym typeface="+mn-ea"/>
              </a:rPr>
              <a:t>协议</a:t>
            </a:r>
            <a:r>
              <a:rPr lang="zh-CN" altLang="zh-CN" sz="2600" dirty="0">
                <a:solidFill>
                  <a:srgbClr val="FF0000"/>
                </a:solidFill>
                <a:latin typeface="Times New Roman" panose="02020603050405020304" pitchFamily="18" charset="0"/>
                <a:cs typeface="Times New Roman" panose="02020603050405020304" pitchFamily="18" charset="0"/>
                <a:sym typeface="+mn-ea"/>
              </a:rPr>
              <a:t>概述</a:t>
            </a:r>
            <a:endParaRPr lang="zh-CN" altLang="zh-CN" sz="2600" dirty="0">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5.2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用户数据报协议</a:t>
            </a:r>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 UDP </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5.3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传输控制协议</a:t>
            </a:r>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 TCP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概述</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5.4  TCP</a:t>
            </a:r>
            <a:r>
              <a:rPr lang="zh-CN" altLang="en-US" sz="2600" dirty="0">
                <a:solidFill>
                  <a:schemeClr val="bg1">
                    <a:lumMod val="50000"/>
                  </a:schemeClr>
                </a:solidFill>
                <a:latin typeface="Times New Roman" panose="02020603050405020304" pitchFamily="18" charset="0"/>
                <a:cs typeface="Times New Roman" panose="02020603050405020304" pitchFamily="18" charset="0"/>
                <a:sym typeface="+mn-ea"/>
              </a:rPr>
              <a:t>协议</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报文格式</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5.5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可靠传输的工作原理</a:t>
            </a:r>
            <a:endParaRPr lang="en-US"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5.6  TCP</a:t>
            </a:r>
            <a:r>
              <a:rPr lang="zh-CN" altLang="en-US" sz="2600" dirty="0">
                <a:solidFill>
                  <a:schemeClr val="bg1">
                    <a:lumMod val="50000"/>
                  </a:schemeClr>
                </a:solidFill>
                <a:latin typeface="Times New Roman" panose="02020603050405020304" pitchFamily="18" charset="0"/>
                <a:cs typeface="Times New Roman" panose="02020603050405020304" pitchFamily="18" charset="0"/>
                <a:sym typeface="+mn-ea"/>
              </a:rPr>
              <a:t>的</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可靠传输</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5.7  TCP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的流量控制</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5.8  TCP 的</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拥塞控制</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5.9  TCP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的传输连接管理</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  </a:t>
            </a:r>
            <a:r>
              <a:rPr lang="zh-CN" altLang="zh-CN" dirty="0">
                <a:latin typeface="Times New Roman" panose="02020603050405020304" pitchFamily="18" charset="0"/>
                <a:cs typeface="Times New Roman" panose="02020603050405020304" pitchFamily="18" charset="0"/>
              </a:rPr>
              <a:t>传输层协议概述</a:t>
            </a:r>
            <a:endParaRPr lang="zh-CN" altLang="zh-CN" dirty="0">
              <a:latin typeface="Times New Roman" panose="02020603050405020304" pitchFamily="18" charset="0"/>
              <a:cs typeface="Times New Roman" panose="02020603050405020304" pitchFamily="18" charset="0"/>
            </a:endParaRPr>
          </a:p>
        </p:txBody>
      </p:sp>
      <p:sp>
        <p:nvSpPr>
          <p:cNvPr id="931843" name="Rectangle 3"/>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5.1.1  </a:t>
            </a:r>
            <a:r>
              <a:rPr lang="zh-CN" altLang="zh-CN" dirty="0">
                <a:latin typeface="Times New Roman" panose="02020603050405020304" pitchFamily="18" charset="0"/>
                <a:cs typeface="Times New Roman" panose="02020603050405020304" pitchFamily="18" charset="0"/>
              </a:rPr>
              <a:t>进程之间的通信</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5.1.2  </a:t>
            </a:r>
            <a:r>
              <a:rPr lang="zh-CN" altLang="zh-CN" dirty="0">
                <a:latin typeface="Times New Roman" panose="02020603050405020304" pitchFamily="18" charset="0"/>
                <a:cs typeface="Times New Roman" panose="02020603050405020304" pitchFamily="18" charset="0"/>
              </a:rPr>
              <a:t>传输层的两个主要协议</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5.1.3  </a:t>
            </a:r>
            <a:r>
              <a:rPr lang="zh-CN" altLang="zh-CN" dirty="0">
                <a:latin typeface="Times New Roman" panose="02020603050405020304" pitchFamily="18" charset="0"/>
                <a:cs typeface="Times New Roman" panose="02020603050405020304" pitchFamily="18" charset="0"/>
              </a:rPr>
              <a:t>传输层的端口</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5.1.1  </a:t>
            </a:r>
            <a:r>
              <a:rPr lang="zh-CN" altLang="zh-CN" dirty="0">
                <a:latin typeface="Times New Roman" panose="02020603050405020304" pitchFamily="18" charset="0"/>
                <a:cs typeface="Times New Roman" panose="02020603050405020304" pitchFamily="18" charset="0"/>
              </a:rPr>
              <a:t>进程之间的通信</a:t>
            </a:r>
            <a:endParaRPr lang="zh-CN" altLang="zh-CN" dirty="0">
              <a:latin typeface="Times New Roman" panose="02020603050405020304" pitchFamily="18" charset="0"/>
              <a:cs typeface="Times New Roman" panose="02020603050405020304" pitchFamily="18" charset="0"/>
            </a:endParaRPr>
          </a:p>
        </p:txBody>
      </p:sp>
      <p:sp>
        <p:nvSpPr>
          <p:cNvPr id="931843" name="Rectangle 3"/>
          <p:cNvSpPr>
            <a:spLocks noGrp="1" noChangeArrowheads="1"/>
          </p:cNvSpPr>
          <p:nvPr>
            <p:ph idx="1"/>
          </p:nvPr>
        </p:nvSpPr>
        <p:spPr/>
        <p:txBody>
          <a:bodyPr/>
          <a:lstStyle/>
          <a:p>
            <a:r>
              <a:rPr lang="zh-CN" altLang="zh-CN" dirty="0">
                <a:latin typeface="Times New Roman" panose="02020603050405020304" pitchFamily="18" charset="0"/>
                <a:cs typeface="Times New Roman" panose="02020603050405020304" pitchFamily="18" charset="0"/>
              </a:rPr>
              <a:t>从通信和信息处理的角度看，传输层向它上面的应用层提供通信服务，</a:t>
            </a:r>
            <a:r>
              <a:rPr lang="zh-CN" altLang="zh-CN" dirty="0">
                <a:solidFill>
                  <a:srgbClr val="FF0000"/>
                </a:solidFill>
                <a:latin typeface="Times New Roman" panose="02020603050405020304" pitchFamily="18" charset="0"/>
                <a:cs typeface="Times New Roman" panose="02020603050405020304" pitchFamily="18" charset="0"/>
              </a:rPr>
              <a:t>它属于面向通信部分的最高层，同时也是用户功能中的最低层。</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当网络的边缘部分中的两个主机使用网络的核心部分的功能进行端到端的通信时，</a:t>
            </a:r>
            <a:r>
              <a:rPr lang="zh-CN" altLang="en-US" dirty="0">
                <a:solidFill>
                  <a:srgbClr val="FF0000"/>
                </a:solidFill>
                <a:latin typeface="Times New Roman" panose="02020603050405020304" pitchFamily="18" charset="0"/>
                <a:cs typeface="Times New Roman" panose="02020603050405020304" pitchFamily="18" charset="0"/>
              </a:rPr>
              <a:t>只有位于网络边缘部分的主机的协议栈才有传输层，</a:t>
            </a:r>
            <a:r>
              <a:rPr lang="zh-CN" altLang="en-US" dirty="0">
                <a:latin typeface="Times New Roman" panose="02020603050405020304" pitchFamily="18" charset="0"/>
                <a:cs typeface="Times New Roman" panose="02020603050405020304" pitchFamily="18" charset="0"/>
              </a:rPr>
              <a:t>而网络核心部分中的路由器在转发分组时都只用到下三层的功能。 </a:t>
            </a:r>
            <a:endParaRPr lang="en-US" altLang="zh-CN" dirty="0">
              <a:solidFill>
                <a:srgbClr val="FF0000"/>
              </a:solidFill>
              <a:latin typeface="Times New Roman" panose="02020603050405020304" pitchFamily="18" charset="0"/>
              <a:cs typeface="Times New Roman" panose="02020603050405020304" pitchFamily="18" charset="0"/>
            </a:endParaRPr>
          </a:p>
          <a:p>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310314" y="1349376"/>
            <a:ext cx="1570170" cy="2538413"/>
          </a:xfrm>
          <a:prstGeom prst="rect">
            <a:avLst/>
          </a:prstGeom>
          <a:solidFill>
            <a:srgbClr val="FFFF99"/>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00" name="Rectangle 324"/>
          <p:cNvSpPr>
            <a:spLocks noChangeArrowheads="1"/>
          </p:cNvSpPr>
          <p:nvPr/>
        </p:nvSpPr>
        <p:spPr bwMode="auto">
          <a:xfrm>
            <a:off x="8162884" y="1349376"/>
            <a:ext cx="1573610" cy="2538413"/>
          </a:xfrm>
          <a:prstGeom prst="rect">
            <a:avLst/>
          </a:prstGeom>
          <a:solidFill>
            <a:srgbClr val="FFFF99"/>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289" name="Rectangle 313"/>
          <p:cNvSpPr>
            <a:spLocks noChangeArrowheads="1"/>
          </p:cNvSpPr>
          <p:nvPr/>
        </p:nvSpPr>
        <p:spPr bwMode="auto">
          <a:xfrm>
            <a:off x="329233" y="2459038"/>
            <a:ext cx="9412419" cy="469900"/>
          </a:xfrm>
          <a:prstGeom prst="rect">
            <a:avLst/>
          </a:prstGeom>
          <a:solidFill>
            <a:srgbClr val="66FFFF">
              <a:alpha val="67843"/>
            </a:srgbClr>
          </a:solidFill>
          <a:ln>
            <a:noFill/>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978"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传输层的作用</a:t>
            </a:r>
            <a:endParaRPr lang="zh-CN" altLang="en-US" dirty="0">
              <a:latin typeface="Times New Roman" panose="02020603050405020304" pitchFamily="18" charset="0"/>
              <a:cs typeface="Times New Roman" panose="02020603050405020304" pitchFamily="18" charset="0"/>
            </a:endParaRPr>
          </a:p>
        </p:txBody>
      </p:sp>
      <p:sp>
        <p:nvSpPr>
          <p:cNvPr id="127291" name="Line 315"/>
          <p:cNvSpPr>
            <a:spLocks noChangeShapeType="1"/>
          </p:cNvSpPr>
          <p:nvPr/>
        </p:nvSpPr>
        <p:spPr bwMode="auto">
          <a:xfrm>
            <a:off x="1870166" y="4984105"/>
            <a:ext cx="627208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292" name="Line 316"/>
          <p:cNvSpPr>
            <a:spLocks noChangeShapeType="1"/>
          </p:cNvSpPr>
          <p:nvPr/>
        </p:nvSpPr>
        <p:spPr bwMode="auto">
          <a:xfrm>
            <a:off x="310314" y="2935288"/>
            <a:ext cx="15684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293" name="Line 317"/>
          <p:cNvSpPr>
            <a:spLocks noChangeShapeType="1"/>
          </p:cNvSpPr>
          <p:nvPr/>
        </p:nvSpPr>
        <p:spPr bwMode="auto">
          <a:xfrm>
            <a:off x="310314" y="3414713"/>
            <a:ext cx="15684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294" name="Rectangle 318"/>
          <p:cNvSpPr>
            <a:spLocks noChangeArrowheads="1"/>
          </p:cNvSpPr>
          <p:nvPr/>
        </p:nvSpPr>
        <p:spPr bwMode="auto">
          <a:xfrm>
            <a:off x="317194" y="2011364"/>
            <a:ext cx="1559852" cy="447675"/>
          </a:xfrm>
          <a:prstGeom prst="rect">
            <a:avLst/>
          </a:prstGeom>
          <a:solidFill>
            <a:srgbClr val="99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295" name="Rectangle 319"/>
          <p:cNvSpPr>
            <a:spLocks noChangeArrowheads="1"/>
          </p:cNvSpPr>
          <p:nvPr/>
        </p:nvSpPr>
        <p:spPr bwMode="auto">
          <a:xfrm>
            <a:off x="272480" y="1470025"/>
            <a:ext cx="310984" cy="234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5</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lnSpc>
                <a:spcPct val="150000"/>
              </a:lnSpc>
            </a:pP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lnSpc>
                <a:spcPct val="150000"/>
              </a:lnSpc>
            </a:pP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lnSpc>
                <a:spcPct val="150000"/>
              </a:lnSpc>
            </a:pP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lnSpc>
                <a:spcPct val="150000"/>
              </a:lnSpc>
            </a:pP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7296" name="Group 320"/>
          <p:cNvGrpSpPr/>
          <p:nvPr/>
        </p:nvGrpSpPr>
        <p:grpSpPr bwMode="auto">
          <a:xfrm>
            <a:off x="3249439" y="2468564"/>
            <a:ext cx="1150540"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27301" name="Line 325"/>
          <p:cNvSpPr>
            <a:spLocks noChangeShapeType="1"/>
          </p:cNvSpPr>
          <p:nvPr/>
        </p:nvSpPr>
        <p:spPr bwMode="auto">
          <a:xfrm>
            <a:off x="8162883" y="2935288"/>
            <a:ext cx="15718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02" name="Line 326"/>
          <p:cNvSpPr>
            <a:spLocks noChangeShapeType="1"/>
          </p:cNvSpPr>
          <p:nvPr/>
        </p:nvSpPr>
        <p:spPr bwMode="auto">
          <a:xfrm>
            <a:off x="8162883" y="3414713"/>
            <a:ext cx="15718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03" name="Rectangle 327"/>
          <p:cNvSpPr>
            <a:spLocks noChangeArrowheads="1"/>
          </p:cNvSpPr>
          <p:nvPr/>
        </p:nvSpPr>
        <p:spPr bwMode="auto">
          <a:xfrm>
            <a:off x="8168043" y="2011364"/>
            <a:ext cx="1568450" cy="447675"/>
          </a:xfrm>
          <a:prstGeom prst="rect">
            <a:avLst/>
          </a:prstGeom>
          <a:solidFill>
            <a:srgbClr val="99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7304" name="Group 328"/>
          <p:cNvGrpSpPr/>
          <p:nvPr/>
        </p:nvGrpSpPr>
        <p:grpSpPr bwMode="auto">
          <a:xfrm>
            <a:off x="5626191" y="2468564"/>
            <a:ext cx="1150540"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27308" name="Rectangle 332"/>
          <p:cNvSpPr>
            <a:spLocks noChangeArrowheads="1"/>
          </p:cNvSpPr>
          <p:nvPr/>
        </p:nvSpPr>
        <p:spPr bwMode="auto">
          <a:xfrm>
            <a:off x="2821210" y="1666875"/>
            <a:ext cx="4430183" cy="39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传输层提供应用进程</a:t>
            </a:r>
            <a:r>
              <a:rPr kumimoji="1" lang="zh-CN"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间的逻辑</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通信</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09" name="Rectangle 333"/>
          <p:cNvSpPr>
            <a:spLocks noChangeArrowheads="1"/>
          </p:cNvSpPr>
          <p:nvPr/>
        </p:nvSpPr>
        <p:spPr bwMode="auto">
          <a:xfrm>
            <a:off x="310314" y="4515793"/>
            <a:ext cx="1568450" cy="88582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0" name="Freeform 334"/>
          <p:cNvSpPr/>
          <p:nvPr/>
        </p:nvSpPr>
        <p:spPr bwMode="auto">
          <a:xfrm>
            <a:off x="1171931"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1" name="Freeform 335"/>
          <p:cNvSpPr/>
          <p:nvPr/>
        </p:nvSpPr>
        <p:spPr bwMode="auto">
          <a:xfrm>
            <a:off x="1104858" y="4996805"/>
            <a:ext cx="77218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2" name="Rectangle 336"/>
          <p:cNvSpPr>
            <a:spLocks noChangeArrowheads="1"/>
          </p:cNvSpPr>
          <p:nvPr/>
        </p:nvSpPr>
        <p:spPr bwMode="auto">
          <a:xfrm>
            <a:off x="559685" y="4149080"/>
            <a:ext cx="95859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主机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3" name="Rectangle 337"/>
          <p:cNvSpPr>
            <a:spLocks noChangeArrowheads="1"/>
          </p:cNvSpPr>
          <p:nvPr/>
        </p:nvSpPr>
        <p:spPr bwMode="auto">
          <a:xfrm>
            <a:off x="8407094" y="4149080"/>
            <a:ext cx="95539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主机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B</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4" name="Freeform 338"/>
          <p:cNvSpPr/>
          <p:nvPr/>
        </p:nvSpPr>
        <p:spPr bwMode="auto">
          <a:xfrm>
            <a:off x="1060144" y="2459038"/>
            <a:ext cx="7943718" cy="1618034"/>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5" name="Rectangle 339"/>
          <p:cNvSpPr>
            <a:spLocks noChangeArrowheads="1"/>
          </p:cNvSpPr>
          <p:nvPr/>
        </p:nvSpPr>
        <p:spPr bwMode="auto">
          <a:xfrm>
            <a:off x="2086860" y="12017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应用进程</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6" name="Freeform 340"/>
          <p:cNvSpPr/>
          <p:nvPr/>
        </p:nvSpPr>
        <p:spPr bwMode="auto">
          <a:xfrm>
            <a:off x="7710578" y="1492251"/>
            <a:ext cx="583009"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7" name="Rectangle 341"/>
          <p:cNvSpPr>
            <a:spLocks noChangeArrowheads="1"/>
          </p:cNvSpPr>
          <p:nvPr/>
        </p:nvSpPr>
        <p:spPr bwMode="auto">
          <a:xfrm>
            <a:off x="6537681" y="12017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应用进程</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8" name="AutoShape 342"/>
          <p:cNvSpPr>
            <a:spLocks noChangeArrowheads="1"/>
          </p:cNvSpPr>
          <p:nvPr/>
        </p:nvSpPr>
        <p:spPr bwMode="auto">
          <a:xfrm>
            <a:off x="1904214" y="2016125"/>
            <a:ext cx="6238032" cy="368300"/>
          </a:xfrm>
          <a:prstGeom prst="leftRightArrow">
            <a:avLst>
              <a:gd name="adj1" fmla="val 59167"/>
              <a:gd name="adj2" fmla="val 215634"/>
            </a:avLst>
          </a:prstGeom>
          <a:solidFill>
            <a:srgbClr val="99FF66"/>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19" name="Rectangle 343"/>
          <p:cNvSpPr>
            <a:spLocks noChangeArrowheads="1"/>
          </p:cNvSpPr>
          <p:nvPr/>
        </p:nvSpPr>
        <p:spPr bwMode="auto">
          <a:xfrm>
            <a:off x="3307912" y="4428480"/>
            <a:ext cx="11493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路由器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127320" name="Picture 3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92181" y="4776143"/>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21" name="Rectangle 345"/>
          <p:cNvSpPr>
            <a:spLocks noChangeArrowheads="1"/>
          </p:cNvSpPr>
          <p:nvPr/>
        </p:nvSpPr>
        <p:spPr bwMode="auto">
          <a:xfrm>
            <a:off x="5698422" y="4428480"/>
            <a:ext cx="11493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路由器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22" name="Oval 346"/>
          <p:cNvSpPr>
            <a:spLocks noChangeArrowheads="1"/>
          </p:cNvSpPr>
          <p:nvPr/>
        </p:nvSpPr>
        <p:spPr bwMode="auto">
          <a:xfrm>
            <a:off x="585482" y="4625331"/>
            <a:ext cx="684477" cy="314325"/>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23" name="Rectangle 347"/>
          <p:cNvSpPr>
            <a:spLocks noChangeArrowheads="1"/>
          </p:cNvSpPr>
          <p:nvPr/>
        </p:nvSpPr>
        <p:spPr bwMode="auto">
          <a:xfrm>
            <a:off x="633635" y="457453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24" name="Oval 348"/>
          <p:cNvSpPr>
            <a:spLocks noChangeArrowheads="1"/>
          </p:cNvSpPr>
          <p:nvPr/>
        </p:nvSpPr>
        <p:spPr bwMode="auto">
          <a:xfrm>
            <a:off x="8919592" y="1376363"/>
            <a:ext cx="684477" cy="355600"/>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25" name="Line 349"/>
          <p:cNvSpPr>
            <a:spLocks noChangeShapeType="1"/>
          </p:cNvSpPr>
          <p:nvPr/>
        </p:nvSpPr>
        <p:spPr bwMode="auto">
          <a:xfrm rot="5400000">
            <a:off x="3340455" y="3409950"/>
            <a:ext cx="9461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26" name="Line 350"/>
          <p:cNvSpPr>
            <a:spLocks noChangeShapeType="1"/>
          </p:cNvSpPr>
          <p:nvPr/>
        </p:nvSpPr>
        <p:spPr bwMode="auto">
          <a:xfrm rot="5400000">
            <a:off x="5713371" y="3407569"/>
            <a:ext cx="95726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127327" name="Picture 3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7436" y="4688831"/>
            <a:ext cx="98028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28" name="Rectangle 352"/>
          <p:cNvSpPr>
            <a:spLocks noChangeArrowheads="1"/>
          </p:cNvSpPr>
          <p:nvPr/>
        </p:nvSpPr>
        <p:spPr bwMode="auto">
          <a:xfrm>
            <a:off x="6983106" y="4769792"/>
            <a:ext cx="8063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127329" name="Picture 35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6288" y="4688831"/>
            <a:ext cx="107143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30" name="Rectangle 354"/>
          <p:cNvSpPr>
            <a:spLocks noChangeArrowheads="1"/>
          </p:cNvSpPr>
          <p:nvPr/>
        </p:nvSpPr>
        <p:spPr bwMode="auto">
          <a:xfrm>
            <a:off x="4620112" y="4780905"/>
            <a:ext cx="7825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WAN</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31" name="Oval 355"/>
          <p:cNvSpPr>
            <a:spLocks noChangeArrowheads="1"/>
          </p:cNvSpPr>
          <p:nvPr/>
        </p:nvSpPr>
        <p:spPr bwMode="auto">
          <a:xfrm>
            <a:off x="1796214" y="4909493"/>
            <a:ext cx="166820" cy="138113"/>
          </a:xfrm>
          <a:prstGeom prst="ellipse">
            <a:avLst/>
          </a:prstGeom>
          <a:solidFill>
            <a:schemeClr val="bg1"/>
          </a:solidFill>
          <a:ln w="2857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32" name="Oval 356"/>
          <p:cNvSpPr>
            <a:spLocks noChangeArrowheads="1"/>
          </p:cNvSpPr>
          <p:nvPr/>
        </p:nvSpPr>
        <p:spPr bwMode="auto">
          <a:xfrm>
            <a:off x="568284" y="4995218"/>
            <a:ext cx="686197" cy="314325"/>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33" name="Rectangle 357"/>
          <p:cNvSpPr>
            <a:spLocks noChangeArrowheads="1"/>
          </p:cNvSpPr>
          <p:nvPr/>
        </p:nvSpPr>
        <p:spPr bwMode="auto">
          <a:xfrm>
            <a:off x="588921" y="4944417"/>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34" name="Rectangle 358"/>
          <p:cNvSpPr>
            <a:spLocks noChangeArrowheads="1"/>
          </p:cNvSpPr>
          <p:nvPr/>
        </p:nvSpPr>
        <p:spPr bwMode="auto">
          <a:xfrm flipH="1">
            <a:off x="8157724" y="4515793"/>
            <a:ext cx="1568450" cy="88582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35" name="Freeform 359"/>
          <p:cNvSpPr/>
          <p:nvPr/>
        </p:nvSpPr>
        <p:spPr bwMode="auto">
          <a:xfrm flipH="1">
            <a:off x="8157725"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36" name="Freeform 360"/>
          <p:cNvSpPr/>
          <p:nvPr/>
        </p:nvSpPr>
        <p:spPr bwMode="auto">
          <a:xfrm flipH="1">
            <a:off x="8157724" y="4996805"/>
            <a:ext cx="77046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37" name="Oval 361"/>
          <p:cNvSpPr>
            <a:spLocks noChangeArrowheads="1"/>
          </p:cNvSpPr>
          <p:nvPr/>
        </p:nvSpPr>
        <p:spPr bwMode="auto">
          <a:xfrm flipH="1">
            <a:off x="8653025" y="4625331"/>
            <a:ext cx="684477" cy="314325"/>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38" name="Rectangle 362"/>
          <p:cNvSpPr>
            <a:spLocks noChangeArrowheads="1"/>
          </p:cNvSpPr>
          <p:nvPr/>
        </p:nvSpPr>
        <p:spPr bwMode="auto">
          <a:xfrm flipH="1">
            <a:off x="8665063" y="457453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40" name="Oval 364"/>
          <p:cNvSpPr>
            <a:spLocks noChangeArrowheads="1"/>
          </p:cNvSpPr>
          <p:nvPr/>
        </p:nvSpPr>
        <p:spPr bwMode="auto">
          <a:xfrm flipH="1">
            <a:off x="8637546" y="4995218"/>
            <a:ext cx="684477" cy="314325"/>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41" name="Rectangle 365"/>
          <p:cNvSpPr>
            <a:spLocks noChangeArrowheads="1"/>
          </p:cNvSpPr>
          <p:nvPr/>
        </p:nvSpPr>
        <p:spPr bwMode="auto">
          <a:xfrm flipH="1">
            <a:off x="8665063" y="4958705"/>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42" name="Rectangle 366"/>
          <p:cNvSpPr>
            <a:spLocks noChangeArrowheads="1"/>
          </p:cNvSpPr>
          <p:nvPr/>
        </p:nvSpPr>
        <p:spPr bwMode="auto">
          <a:xfrm>
            <a:off x="4633871" y="2501900"/>
            <a:ext cx="74879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层</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127343" name="Picture 3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6859" y="4688831"/>
            <a:ext cx="982001"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344" name="Rectangle 368"/>
          <p:cNvSpPr>
            <a:spLocks noChangeArrowheads="1"/>
          </p:cNvSpPr>
          <p:nvPr/>
        </p:nvSpPr>
        <p:spPr bwMode="auto">
          <a:xfrm>
            <a:off x="2229602" y="4768206"/>
            <a:ext cx="8063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LAN</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46" name="Freeform 370"/>
          <p:cNvSpPr/>
          <p:nvPr/>
        </p:nvSpPr>
        <p:spPr bwMode="auto">
          <a:xfrm>
            <a:off x="1789336" y="1506539"/>
            <a:ext cx="354277"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60" name="Oval 384"/>
          <p:cNvSpPr>
            <a:spLocks noChangeArrowheads="1"/>
          </p:cNvSpPr>
          <p:nvPr/>
        </p:nvSpPr>
        <p:spPr bwMode="auto">
          <a:xfrm>
            <a:off x="392865" y="1373188"/>
            <a:ext cx="686197" cy="354012"/>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61" name="Rectangle 385"/>
          <p:cNvSpPr>
            <a:spLocks noChangeArrowheads="1"/>
          </p:cNvSpPr>
          <p:nvPr/>
        </p:nvSpPr>
        <p:spPr bwMode="auto">
          <a:xfrm>
            <a:off x="444458" y="133350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63" name="Oval 387"/>
          <p:cNvSpPr>
            <a:spLocks noChangeArrowheads="1"/>
          </p:cNvSpPr>
          <p:nvPr/>
        </p:nvSpPr>
        <p:spPr bwMode="auto">
          <a:xfrm>
            <a:off x="1132375" y="1447800"/>
            <a:ext cx="686197" cy="376238"/>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64" name="Rectangle 388"/>
          <p:cNvSpPr>
            <a:spLocks noChangeArrowheads="1"/>
          </p:cNvSpPr>
          <p:nvPr/>
        </p:nvSpPr>
        <p:spPr bwMode="auto">
          <a:xfrm>
            <a:off x="1165052" y="1422400"/>
            <a:ext cx="634790" cy="3975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68" name="Rectangle 392"/>
          <p:cNvSpPr>
            <a:spLocks noChangeArrowheads="1"/>
          </p:cNvSpPr>
          <p:nvPr/>
        </p:nvSpPr>
        <p:spPr bwMode="auto">
          <a:xfrm>
            <a:off x="8964306" y="1327150"/>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72" name="Rectangle 396"/>
          <p:cNvSpPr>
            <a:spLocks noChangeArrowheads="1"/>
          </p:cNvSpPr>
          <p:nvPr/>
        </p:nvSpPr>
        <p:spPr bwMode="auto">
          <a:xfrm>
            <a:off x="2086860" y="1662113"/>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端口</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73" name="Rectangle 397"/>
          <p:cNvSpPr>
            <a:spLocks noChangeArrowheads="1"/>
          </p:cNvSpPr>
          <p:nvPr/>
        </p:nvSpPr>
        <p:spPr bwMode="auto">
          <a:xfrm>
            <a:off x="7230756" y="1571625"/>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端口</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74" name="Line 398"/>
          <p:cNvSpPr>
            <a:spLocks noChangeShapeType="1"/>
          </p:cNvSpPr>
          <p:nvPr/>
        </p:nvSpPr>
        <p:spPr bwMode="auto">
          <a:xfrm>
            <a:off x="7844722" y="1814513"/>
            <a:ext cx="626004" cy="1365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75" name="Line 399"/>
          <p:cNvSpPr>
            <a:spLocks noChangeShapeType="1"/>
          </p:cNvSpPr>
          <p:nvPr/>
        </p:nvSpPr>
        <p:spPr bwMode="auto">
          <a:xfrm flipH="1">
            <a:off x="1529647" y="1828800"/>
            <a:ext cx="589888" cy="122238"/>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76" name="Rectangle 400"/>
          <p:cNvSpPr>
            <a:spLocks noChangeArrowheads="1"/>
          </p:cNvSpPr>
          <p:nvPr/>
        </p:nvSpPr>
        <p:spPr bwMode="auto">
          <a:xfrm>
            <a:off x="9402853" y="1454150"/>
            <a:ext cx="310984" cy="234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5</a:t>
            </a:r>
            <a:endPar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lnSpc>
                <a:spcPct val="150000"/>
              </a:lnSpc>
            </a:pPr>
            <a:r>
              <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lnSpc>
                <a:spcPct val="150000"/>
              </a:lnSpc>
            </a:pPr>
            <a:r>
              <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lnSpc>
                <a:spcPct val="150000"/>
              </a:lnSpc>
            </a:pPr>
            <a:r>
              <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lnSpc>
                <a:spcPct val="150000"/>
              </a:lnSpc>
            </a:pPr>
            <a:r>
              <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77" name="Line 401"/>
          <p:cNvSpPr>
            <a:spLocks noChangeShapeType="1"/>
          </p:cNvSpPr>
          <p:nvPr/>
        </p:nvSpPr>
        <p:spPr bwMode="auto">
          <a:xfrm>
            <a:off x="1908001" y="5601642"/>
            <a:ext cx="624628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78" name="Line 402"/>
          <p:cNvSpPr>
            <a:spLocks noChangeShapeType="1"/>
          </p:cNvSpPr>
          <p:nvPr/>
        </p:nvSpPr>
        <p:spPr bwMode="auto">
          <a:xfrm flipH="1">
            <a:off x="1908001"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80" name="Rectangle 404"/>
          <p:cNvSpPr>
            <a:spLocks noChangeArrowheads="1"/>
          </p:cNvSpPr>
          <p:nvPr/>
        </p:nvSpPr>
        <p:spPr bwMode="auto">
          <a:xfrm>
            <a:off x="3782575" y="5398442"/>
            <a:ext cx="237885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协议的作用范围</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81" name="Line 405"/>
          <p:cNvSpPr>
            <a:spLocks noChangeShapeType="1"/>
          </p:cNvSpPr>
          <p:nvPr/>
        </p:nvSpPr>
        <p:spPr bwMode="auto">
          <a:xfrm>
            <a:off x="836571" y="5328593"/>
            <a:ext cx="0" cy="849313"/>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82" name="Line 406"/>
          <p:cNvSpPr>
            <a:spLocks noChangeShapeType="1"/>
          </p:cNvSpPr>
          <p:nvPr/>
        </p:nvSpPr>
        <p:spPr bwMode="auto">
          <a:xfrm>
            <a:off x="8959147" y="5255568"/>
            <a:ext cx="0" cy="904875"/>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83" name="Line 407"/>
          <p:cNvSpPr>
            <a:spLocks noChangeShapeType="1"/>
          </p:cNvSpPr>
          <p:nvPr/>
        </p:nvSpPr>
        <p:spPr bwMode="auto">
          <a:xfrm>
            <a:off x="836571" y="6001692"/>
            <a:ext cx="812257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84" name="Rectangle 408"/>
          <p:cNvSpPr>
            <a:spLocks noChangeArrowheads="1"/>
          </p:cNvSpPr>
          <p:nvPr/>
        </p:nvSpPr>
        <p:spPr bwMode="auto">
          <a:xfrm>
            <a:off x="2621715" y="5792142"/>
            <a:ext cx="4288739"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传输层协议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TCP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和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UDP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的作用范围</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127385" name="Picture 40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7406" y="4776143"/>
            <a:ext cx="784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387" name="Rectangle 411"/>
          <p:cNvSpPr>
            <a:spLocks noChangeArrowheads="1"/>
          </p:cNvSpPr>
          <p:nvPr/>
        </p:nvSpPr>
        <p:spPr bwMode="auto">
          <a:xfrm>
            <a:off x="668031" y="1890713"/>
            <a:ext cx="233892" cy="2159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88" name="Rectangle 412"/>
          <p:cNvSpPr>
            <a:spLocks noChangeArrowheads="1"/>
          </p:cNvSpPr>
          <p:nvPr/>
        </p:nvSpPr>
        <p:spPr bwMode="auto">
          <a:xfrm>
            <a:off x="1300914" y="1890713"/>
            <a:ext cx="233892" cy="2159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89" name="Rectangle 413"/>
          <p:cNvSpPr>
            <a:spLocks noChangeArrowheads="1"/>
          </p:cNvSpPr>
          <p:nvPr/>
        </p:nvSpPr>
        <p:spPr bwMode="auto">
          <a:xfrm>
            <a:off x="8441489" y="1903413"/>
            <a:ext cx="233892" cy="2159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90" name="Rectangle 414"/>
          <p:cNvSpPr>
            <a:spLocks noChangeArrowheads="1"/>
          </p:cNvSpPr>
          <p:nvPr/>
        </p:nvSpPr>
        <p:spPr bwMode="auto">
          <a:xfrm>
            <a:off x="9239472" y="1903413"/>
            <a:ext cx="233892" cy="215900"/>
          </a:xfrm>
          <a:prstGeom prst="rect">
            <a:avLst/>
          </a:prstGeom>
          <a:noFill/>
          <a:ln w="381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66" name="Freeform 390"/>
          <p:cNvSpPr/>
          <p:nvPr/>
        </p:nvSpPr>
        <p:spPr bwMode="auto">
          <a:xfrm>
            <a:off x="8561875" y="1733551"/>
            <a:ext cx="359437"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67" name="Freeform 391"/>
          <p:cNvSpPr/>
          <p:nvPr/>
        </p:nvSpPr>
        <p:spPr bwMode="auto">
          <a:xfrm>
            <a:off x="9050295" y="1727200"/>
            <a:ext cx="325390" cy="698501"/>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70" name="Oval 394"/>
          <p:cNvSpPr>
            <a:spLocks noChangeArrowheads="1"/>
          </p:cNvSpPr>
          <p:nvPr/>
        </p:nvSpPr>
        <p:spPr bwMode="auto">
          <a:xfrm>
            <a:off x="8241993" y="1511301"/>
            <a:ext cx="682758" cy="352425"/>
          </a:xfrm>
          <a:prstGeom prst="ellipse">
            <a:avLst/>
          </a:prstGeom>
          <a:solidFill>
            <a:srgbClr val="FFCC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71" name="Rectangle 395"/>
          <p:cNvSpPr>
            <a:spLocks noChangeArrowheads="1"/>
          </p:cNvSpPr>
          <p:nvPr/>
        </p:nvSpPr>
        <p:spPr bwMode="auto">
          <a:xfrm>
            <a:off x="8269510" y="1463675"/>
            <a:ext cx="6347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AP</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62" name="Freeform 386"/>
          <p:cNvSpPr/>
          <p:nvPr/>
        </p:nvSpPr>
        <p:spPr bwMode="auto">
          <a:xfrm>
            <a:off x="1132374" y="1828798"/>
            <a:ext cx="297525" cy="607097"/>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59" name="Freeform 383"/>
          <p:cNvSpPr/>
          <p:nvPr/>
        </p:nvSpPr>
        <p:spPr bwMode="auto">
          <a:xfrm>
            <a:off x="754021" y="1720574"/>
            <a:ext cx="208463" cy="732114"/>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39" name="Oval 363"/>
          <p:cNvSpPr>
            <a:spLocks noChangeArrowheads="1"/>
          </p:cNvSpPr>
          <p:nvPr/>
        </p:nvSpPr>
        <p:spPr bwMode="auto">
          <a:xfrm flipH="1">
            <a:off x="8068295" y="4909493"/>
            <a:ext cx="165100" cy="138113"/>
          </a:xfrm>
          <a:prstGeom prst="ellipse">
            <a:avLst/>
          </a:prstGeom>
          <a:solidFill>
            <a:schemeClr val="bg1"/>
          </a:solidFill>
          <a:ln w="2857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1693962" y="6236642"/>
            <a:ext cx="8227590" cy="460375"/>
          </a:xfrm>
          <a:prstGeom prst="rect">
            <a:avLst/>
          </a:prstGeom>
        </p:spPr>
        <p:txBody>
          <a:bodyPr wrap="square">
            <a:spAutoFit/>
          </a:bodyPr>
          <a:lstStyle/>
          <a:p>
            <a:pPr algn="ctr"/>
            <a:r>
              <a:rPr lang="zh-CN" altLang="zh-CN" sz="2400" b="1" dirty="0">
                <a:latin typeface="Times New Roman" panose="02020603050405020304" pitchFamily="18" charset="0"/>
                <a:ea typeface="黑体" panose="02010609060101010101" pitchFamily="2" charset="-122"/>
                <a:cs typeface="Times New Roman" panose="02020603050405020304" pitchFamily="18" charset="0"/>
              </a:rPr>
              <a:t>传输层为相互通信的应用进程提供了逻辑通信</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3" name="Line 402"/>
          <p:cNvSpPr>
            <a:spLocks noChangeShapeType="1"/>
          </p:cNvSpPr>
          <p:nvPr/>
        </p:nvSpPr>
        <p:spPr bwMode="auto">
          <a:xfrm flipH="1">
            <a:off x="8188515"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127365" name="Oval 389"/>
          <p:cNvSpPr>
            <a:spLocks noChangeArrowheads="1"/>
          </p:cNvSpPr>
          <p:nvPr/>
        </p:nvSpPr>
        <p:spPr bwMode="auto">
          <a:xfrm>
            <a:off x="970714" y="2395539"/>
            <a:ext cx="166820" cy="136525"/>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7369" name="Oval 393"/>
          <p:cNvSpPr>
            <a:spLocks noChangeArrowheads="1"/>
          </p:cNvSpPr>
          <p:nvPr/>
        </p:nvSpPr>
        <p:spPr bwMode="auto">
          <a:xfrm>
            <a:off x="8910993" y="2395539"/>
            <a:ext cx="163380" cy="136525"/>
          </a:xfrm>
          <a:prstGeom prst="ellipse">
            <a:avLst/>
          </a:prstGeom>
          <a:solidFill>
            <a:schemeClr val="bg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传输层的作用</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772057"/>
            <a:ext cx="8346723" cy="3332816"/>
          </a:xfrm>
        </p:spPr>
        <p:txBody>
          <a:bodyPr/>
          <a:lstStyle/>
          <a:p>
            <a:r>
              <a:rPr lang="zh-CN" altLang="zh-CN" dirty="0">
                <a:latin typeface="Times New Roman" panose="02020603050405020304" pitchFamily="18" charset="0"/>
                <a:cs typeface="Times New Roman" panose="02020603050405020304" pitchFamily="18" charset="0"/>
              </a:rPr>
              <a:t>“</a:t>
            </a:r>
            <a:r>
              <a:rPr lang="zh-CN" altLang="zh-CN" dirty="0">
                <a:solidFill>
                  <a:srgbClr val="FF0000"/>
                </a:solidFill>
                <a:latin typeface="Times New Roman" panose="02020603050405020304" pitchFamily="18" charset="0"/>
                <a:cs typeface="Times New Roman" panose="02020603050405020304" pitchFamily="18" charset="0"/>
              </a:rPr>
              <a:t>逻辑通信</a:t>
            </a:r>
            <a:r>
              <a:rPr lang="zh-CN" altLang="zh-CN" dirty="0">
                <a:latin typeface="Times New Roman" panose="02020603050405020304" pitchFamily="18" charset="0"/>
                <a:cs typeface="Times New Roman" panose="02020603050405020304" pitchFamily="18" charset="0"/>
              </a:rPr>
              <a:t>”的意思是“好像是这样通信，但事实上并非真的这样通信”。</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FF0000"/>
                </a:solidFill>
                <a:latin typeface="Times New Roman" panose="02020603050405020304" pitchFamily="18" charset="0"/>
                <a:cs typeface="Times New Roman" panose="02020603050405020304" pitchFamily="18" charset="0"/>
              </a:rPr>
              <a:t>从</a:t>
            </a:r>
            <a:r>
              <a:rPr lang="en-US" altLang="zh-CN" dirty="0">
                <a:solidFill>
                  <a:srgbClr val="FF0000"/>
                </a:solidFill>
                <a:latin typeface="Times New Roman" panose="02020603050405020304" pitchFamily="18" charset="0"/>
                <a:cs typeface="Times New Roman" panose="02020603050405020304" pitchFamily="18" charset="0"/>
              </a:rPr>
              <a:t>IP</a:t>
            </a:r>
            <a:r>
              <a:rPr lang="zh-CN" altLang="zh-CN" dirty="0">
                <a:solidFill>
                  <a:srgbClr val="FF0000"/>
                </a:solidFill>
                <a:latin typeface="Times New Roman" panose="02020603050405020304" pitchFamily="18" charset="0"/>
                <a:cs typeface="Times New Roman" panose="02020603050405020304" pitchFamily="18" charset="0"/>
              </a:rPr>
              <a:t>层来说，通信的两端是两台主机。</a:t>
            </a:r>
            <a:r>
              <a:rPr lang="zh-CN" altLang="zh-CN" dirty="0">
                <a:latin typeface="Times New Roman" panose="02020603050405020304" pitchFamily="18" charset="0"/>
                <a:cs typeface="Times New Roman" panose="02020603050405020304" pitchFamily="18" charset="0"/>
              </a:rPr>
              <a:t>但“两台主机之间的通信”这种说法还不够清楚。</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严格地讲，两台主机进行通信就是两台主机中的应用进程互相通信。</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FF0000"/>
                </a:solidFill>
                <a:latin typeface="Times New Roman" panose="02020603050405020304" pitchFamily="18" charset="0"/>
                <a:cs typeface="Times New Roman" panose="02020603050405020304" pitchFamily="18" charset="0"/>
              </a:rPr>
              <a:t>从传输层的角度看，通信的真正端点并不是主机而是主机中的进程。</a:t>
            </a:r>
            <a:r>
              <a:rPr lang="zh-CN" altLang="zh-CN" dirty="0">
                <a:latin typeface="Times New Roman" panose="02020603050405020304" pitchFamily="18" charset="0"/>
                <a:cs typeface="Times New Roman" panose="02020603050405020304" pitchFamily="18" charset="0"/>
              </a:rPr>
              <a:t>也就是说，端到端的通信是应用进程之间的通信。</a:t>
            </a: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zh-CN" sz="3600" dirty="0">
                <a:latin typeface="Times New Roman" panose="02020603050405020304" pitchFamily="18" charset="0"/>
                <a:cs typeface="Times New Roman" panose="02020603050405020304" pitchFamily="18" charset="0"/>
              </a:rPr>
              <a:t>网络层和传输层有明显的区别</a:t>
            </a:r>
            <a:endParaRPr lang="zh-CN" altLang="en-US" sz="3600" dirty="0">
              <a:latin typeface="Times New Roman" panose="02020603050405020304" pitchFamily="18" charset="0"/>
              <a:cs typeface="Times New Roman" panose="02020603050405020304" pitchFamily="18" charset="0"/>
            </a:endParaRPr>
          </a:p>
        </p:txBody>
      </p:sp>
      <p:sp>
        <p:nvSpPr>
          <p:cNvPr id="4" name="矩形 3"/>
          <p:cNvSpPr/>
          <p:nvPr/>
        </p:nvSpPr>
        <p:spPr>
          <a:xfrm>
            <a:off x="992560" y="1124744"/>
            <a:ext cx="8424936" cy="953135"/>
          </a:xfrm>
          <a:prstGeom prst="rect">
            <a:avLst/>
          </a:prstGeom>
          <a:solidFill>
            <a:srgbClr val="FFFF66"/>
          </a:solidFill>
          <a:ln>
            <a:solidFill>
              <a:srgbClr val="000099"/>
            </a:solidFill>
          </a:ln>
        </p:spPr>
        <p:txBody>
          <a:bodyPr wrap="square">
            <a:spAutoFit/>
          </a:bodyPr>
          <a:lstStyle/>
          <a:p>
            <a:r>
              <a:rPr lang="zh-CN" altLang="zh-CN" sz="2800" b="1" dirty="0">
                <a:latin typeface="Times New Roman" panose="02020603050405020304" pitchFamily="18" charset="0"/>
                <a:ea typeface="黑体" panose="02010609060101010101" pitchFamily="2" charset="-122"/>
                <a:cs typeface="Times New Roman" panose="02020603050405020304" pitchFamily="18" charset="0"/>
              </a:rPr>
              <a:t>网络层是为主机之间提供逻辑通信，</a:t>
            </a:r>
            <a:endParaRPr lang="en-US" altLang="zh-CN" sz="2800" b="1" dirty="0">
              <a:latin typeface="Times New Roman" panose="02020603050405020304" pitchFamily="18" charset="0"/>
              <a:ea typeface="黑体" panose="02010609060101010101" pitchFamily="2" charset="-122"/>
              <a:cs typeface="Times New Roman" panose="02020603050405020304" pitchFamily="18" charset="0"/>
            </a:endParaRPr>
          </a:p>
          <a:p>
            <a:r>
              <a:rPr lang="zh-CN" altLang="zh-CN" sz="2800" b="1" dirty="0">
                <a:latin typeface="Times New Roman" panose="02020603050405020304" pitchFamily="18" charset="0"/>
                <a:ea typeface="黑体" panose="02010609060101010101" pitchFamily="2" charset="-122"/>
                <a:cs typeface="Times New Roman" panose="02020603050405020304" pitchFamily="18" charset="0"/>
              </a:rPr>
              <a:t>而传输层为应用进程之间提供端到端的逻辑通信</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 name="组合 5"/>
          <p:cNvGrpSpPr/>
          <p:nvPr/>
        </p:nvGrpSpPr>
        <p:grpSpPr>
          <a:xfrm>
            <a:off x="1712640" y="2106116"/>
            <a:ext cx="6905626" cy="4043958"/>
            <a:chOff x="1206500" y="1993380"/>
            <a:chExt cx="6905626" cy="4043958"/>
          </a:xfrm>
        </p:grpSpPr>
        <p:sp>
          <p:nvSpPr>
            <p:cNvPr id="34" name="Line 2"/>
            <p:cNvSpPr>
              <a:spLocks noChangeShapeType="1"/>
            </p:cNvSpPr>
            <p:nvPr/>
          </p:nvSpPr>
          <p:spPr bwMode="auto">
            <a:xfrm>
              <a:off x="2217738" y="4076700"/>
              <a:ext cx="4926013"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5" name="Rectangle 3"/>
            <p:cNvSpPr>
              <a:spLocks noChangeArrowheads="1"/>
            </p:cNvSpPr>
            <p:nvPr/>
          </p:nvSpPr>
          <p:spPr bwMode="auto">
            <a:xfrm>
              <a:off x="1206500" y="2379663"/>
              <a:ext cx="1781175" cy="1033463"/>
            </a:xfrm>
            <a:prstGeom prst="rect">
              <a:avLst/>
            </a:prstGeom>
            <a:solidFill>
              <a:srgbClr val="66FF66"/>
            </a:solidFill>
            <a:ln w="9525">
              <a:solidFill>
                <a:schemeClr val="tx1"/>
              </a:solidFill>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6" name="Rectangle 4"/>
            <p:cNvSpPr>
              <a:spLocks noChangeArrowheads="1"/>
            </p:cNvSpPr>
            <p:nvPr/>
          </p:nvSpPr>
          <p:spPr bwMode="auto">
            <a:xfrm>
              <a:off x="6302376" y="2379663"/>
              <a:ext cx="1781175" cy="1033463"/>
            </a:xfrm>
            <a:prstGeom prst="rect">
              <a:avLst/>
            </a:prstGeom>
            <a:solidFill>
              <a:srgbClr val="66FF66"/>
            </a:solidFill>
            <a:ln w="9525">
              <a:solidFill>
                <a:schemeClr val="tx1"/>
              </a:solidFill>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7" name="Text Box 6"/>
            <p:cNvSpPr txBox="1">
              <a:spLocks noChangeArrowheads="1"/>
            </p:cNvSpPr>
            <p:nvPr/>
          </p:nvSpPr>
          <p:spPr bwMode="auto">
            <a:xfrm>
              <a:off x="1206500"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72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72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8" name="Rectangle 7"/>
            <p:cNvSpPr>
              <a:spLocks noChangeArrowheads="1"/>
            </p:cNvSpPr>
            <p:nvPr/>
          </p:nvSpPr>
          <p:spPr bwMode="auto">
            <a:xfrm>
              <a:off x="1423988" y="1993380"/>
              <a:ext cx="14208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应用进程</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9" name="Rectangle 8"/>
            <p:cNvSpPr>
              <a:spLocks noChangeArrowheads="1"/>
            </p:cNvSpPr>
            <p:nvPr/>
          </p:nvSpPr>
          <p:spPr bwMode="auto">
            <a:xfrm>
              <a:off x="1889125" y="284956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0" name="Text Box 9"/>
            <p:cNvSpPr txBox="1">
              <a:spLocks noChangeArrowheads="1"/>
            </p:cNvSpPr>
            <p:nvPr/>
          </p:nvSpPr>
          <p:spPr bwMode="auto">
            <a:xfrm>
              <a:off x="2185988"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72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72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1" name="Text Box 10"/>
            <p:cNvSpPr txBox="1">
              <a:spLocks noChangeArrowheads="1"/>
            </p:cNvSpPr>
            <p:nvPr/>
          </p:nvSpPr>
          <p:spPr bwMode="auto">
            <a:xfrm>
              <a:off x="6302376"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72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72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2" name="Rectangle 11"/>
            <p:cNvSpPr>
              <a:spLocks noChangeArrowheads="1"/>
            </p:cNvSpPr>
            <p:nvPr/>
          </p:nvSpPr>
          <p:spPr bwMode="auto">
            <a:xfrm>
              <a:off x="6519863" y="1993380"/>
              <a:ext cx="14208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应用进程</a:t>
              </a:r>
              <a:endParaRPr lang="zh-CN" altLang="en-US" sz="24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3" name="Rectangle 12"/>
            <p:cNvSpPr>
              <a:spLocks noChangeArrowheads="1"/>
            </p:cNvSpPr>
            <p:nvPr/>
          </p:nvSpPr>
          <p:spPr bwMode="auto">
            <a:xfrm>
              <a:off x="6985001" y="284956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4" name="Text Box 13"/>
            <p:cNvSpPr txBox="1">
              <a:spLocks noChangeArrowheads="1"/>
            </p:cNvSpPr>
            <p:nvPr/>
          </p:nvSpPr>
          <p:spPr bwMode="auto">
            <a:xfrm>
              <a:off x="7281863" y="2276475"/>
              <a:ext cx="830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720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pitchFamily="2" charset="2"/>
                </a:rPr>
                <a:t></a:t>
              </a:r>
              <a:endParaRPr lang="en-US" altLang="zh-CN" sz="72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45"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60550" y="3651250"/>
              <a:ext cx="533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64363" y="3651250"/>
              <a:ext cx="5349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AutoShape 16"/>
            <p:cNvSpPr>
              <a:spLocks noChangeArrowheads="1"/>
            </p:cNvSpPr>
            <p:nvPr/>
          </p:nvSpPr>
          <p:spPr bwMode="auto">
            <a:xfrm>
              <a:off x="7073901" y="3213100"/>
              <a:ext cx="255588" cy="573088"/>
            </a:xfrm>
            <a:prstGeom prst="upDownArrow">
              <a:avLst>
                <a:gd name="adj1" fmla="val 50000"/>
                <a:gd name="adj2" fmla="val 4484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 name="Line 17"/>
            <p:cNvSpPr>
              <a:spLocks noChangeShapeType="1"/>
            </p:cNvSpPr>
            <p:nvPr/>
          </p:nvSpPr>
          <p:spPr bwMode="auto">
            <a:xfrm>
              <a:off x="2132013" y="4160838"/>
              <a:ext cx="0" cy="110966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9" name="Line 18"/>
            <p:cNvSpPr>
              <a:spLocks noChangeShapeType="1"/>
            </p:cNvSpPr>
            <p:nvPr/>
          </p:nvSpPr>
          <p:spPr bwMode="auto">
            <a:xfrm>
              <a:off x="7229476" y="4160838"/>
              <a:ext cx="0" cy="110966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0" name="Line 19"/>
            <p:cNvSpPr>
              <a:spLocks noChangeShapeType="1"/>
            </p:cNvSpPr>
            <p:nvPr/>
          </p:nvSpPr>
          <p:spPr bwMode="auto">
            <a:xfrm>
              <a:off x="2132013" y="5014913"/>
              <a:ext cx="50974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 name="Rectangle 20"/>
            <p:cNvSpPr>
              <a:spLocks noChangeArrowheads="1"/>
            </p:cNvSpPr>
            <p:nvPr/>
          </p:nvSpPr>
          <p:spPr bwMode="auto">
            <a:xfrm>
              <a:off x="2865438" y="4557713"/>
              <a:ext cx="3538538" cy="704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IP </a:t>
              </a:r>
              <a:r>
                <a:rPr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协议的作用范围</a:t>
              </a:r>
              <a:endParaRPr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defTabSz="762000" eaLnBrk="0" hangingPunct="0"/>
              <a:r>
                <a:rPr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（提供主机之间的逻辑通信）</a:t>
              </a:r>
              <a:endParaRPr lang="zh-CN" altLang="en-US" sz="20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 name="Line 21"/>
            <p:cNvSpPr>
              <a:spLocks noChangeShapeType="1"/>
            </p:cNvSpPr>
            <p:nvPr/>
          </p:nvSpPr>
          <p:spPr bwMode="auto">
            <a:xfrm>
              <a:off x="1535114" y="3262313"/>
              <a:ext cx="0" cy="264623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 name="Line 22"/>
            <p:cNvSpPr>
              <a:spLocks noChangeShapeType="1"/>
            </p:cNvSpPr>
            <p:nvPr/>
          </p:nvSpPr>
          <p:spPr bwMode="auto">
            <a:xfrm>
              <a:off x="7799388" y="3308350"/>
              <a:ext cx="0" cy="260020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 name="Line 23"/>
            <p:cNvSpPr>
              <a:spLocks noChangeShapeType="1"/>
            </p:cNvSpPr>
            <p:nvPr/>
          </p:nvSpPr>
          <p:spPr bwMode="auto">
            <a:xfrm>
              <a:off x="1538288" y="5696025"/>
              <a:ext cx="628491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 name="Rectangle 24"/>
            <p:cNvSpPr>
              <a:spLocks noChangeArrowheads="1"/>
            </p:cNvSpPr>
            <p:nvPr/>
          </p:nvSpPr>
          <p:spPr bwMode="auto">
            <a:xfrm>
              <a:off x="3070225" y="5332488"/>
              <a:ext cx="3538538" cy="7048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TCP </a:t>
              </a: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和 </a:t>
              </a:r>
              <a:r>
                <a:rPr lang="en-US" altLang="zh-CN"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UDP </a:t>
              </a:r>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协议的作用范围</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r>
                <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（提供进程之间的逻辑通信）</a:t>
              </a:r>
              <a:endParaRPr lang="zh-CN" altLang="en-US" sz="20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6" name="AutoShape 25"/>
            <p:cNvSpPr>
              <a:spLocks noChangeArrowheads="1"/>
            </p:cNvSpPr>
            <p:nvPr/>
          </p:nvSpPr>
          <p:spPr bwMode="auto">
            <a:xfrm>
              <a:off x="1984375" y="3213100"/>
              <a:ext cx="255588" cy="573088"/>
            </a:xfrm>
            <a:prstGeom prst="upDownArrow">
              <a:avLst>
                <a:gd name="adj1" fmla="val 50000"/>
                <a:gd name="adj2" fmla="val 4484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8" name="Rectangle 27"/>
            <p:cNvSpPr>
              <a:spLocks noChangeArrowheads="1"/>
            </p:cNvSpPr>
            <p:nvPr/>
          </p:nvSpPr>
          <p:spPr bwMode="auto">
            <a:xfrm>
              <a:off x="3979863" y="3594100"/>
              <a:ext cx="12604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互联网</a:t>
              </a:r>
              <a:endPar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59" name="矩形 58"/>
          <p:cNvSpPr/>
          <p:nvPr/>
        </p:nvSpPr>
        <p:spPr>
          <a:xfrm>
            <a:off x="2114820" y="6237312"/>
            <a:ext cx="6059672" cy="460375"/>
          </a:xfrm>
          <a:prstGeom prst="rect">
            <a:avLst/>
          </a:prstGeom>
        </p:spPr>
        <p:txBody>
          <a:bodyPr wrap="square">
            <a:spAutoFit/>
          </a:bodyPr>
          <a:lstStyle/>
          <a:p>
            <a:pPr algn="ctr"/>
            <a:r>
              <a:rPr lang="zh-CN" altLang="zh-CN" sz="2400" b="1" dirty="0">
                <a:latin typeface="Times New Roman" panose="02020603050405020304" pitchFamily="18" charset="0"/>
                <a:ea typeface="黑体" panose="02010609060101010101" pitchFamily="2" charset="-122"/>
                <a:cs typeface="Times New Roman" panose="02020603050405020304" pitchFamily="18" charset="0"/>
              </a:rPr>
              <a:t>传输层协议和网络层协议的主要区别</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中北大学教案1</Template>
  <TotalTime>0</TotalTime>
  <Words>3642</Words>
  <Application>WPS 演示</Application>
  <PresentationFormat>A4 纸张(210x297 毫米)</PresentationFormat>
  <Paragraphs>433</Paragraphs>
  <Slides>25</Slides>
  <Notes>136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Corbel</vt:lpstr>
      <vt:lpstr>Times New Roman</vt:lpstr>
      <vt:lpstr>Tahoma</vt:lpstr>
      <vt:lpstr>Arial</vt:lpstr>
      <vt:lpstr>黑体</vt:lpstr>
      <vt:lpstr>华文楷体</vt:lpstr>
      <vt:lpstr>微软雅黑</vt:lpstr>
      <vt:lpstr>Arial Unicode MS</vt:lpstr>
      <vt:lpstr>ZapfDingbats</vt:lpstr>
      <vt:lpstr>Comic Sans MS</vt:lpstr>
      <vt:lpstr>MS PGothic</vt:lpstr>
      <vt:lpstr>中北大学教案3</vt:lpstr>
      <vt:lpstr>第 5 章  传输层</vt:lpstr>
      <vt:lpstr>第 5 章  传输层</vt:lpstr>
      <vt:lpstr>本章重点内容</vt:lpstr>
      <vt:lpstr>第 5 章  传输层</vt:lpstr>
      <vt:lpstr>5.1  传输层协议概述</vt:lpstr>
      <vt:lpstr>5.1.1  进程之间的通信</vt:lpstr>
      <vt:lpstr>传输层的作用</vt:lpstr>
      <vt:lpstr>传输层的作用</vt:lpstr>
      <vt:lpstr>网络层和传输层有明显的区别</vt:lpstr>
      <vt:lpstr>传输层的作用</vt:lpstr>
      <vt:lpstr>基于端口的复用和分用功能</vt:lpstr>
      <vt:lpstr>屏蔽作用</vt:lpstr>
      <vt:lpstr>两种不同的传输协议</vt:lpstr>
      <vt:lpstr>可靠信道与不可靠信道</vt:lpstr>
      <vt:lpstr>5.1.2  传输层的两个主要协议</vt:lpstr>
      <vt:lpstr>TCP 与 UDP </vt:lpstr>
      <vt:lpstr>TCP 与 UDP </vt:lpstr>
      <vt:lpstr>TCP 与 UDP </vt:lpstr>
      <vt:lpstr>还要强调两点 </vt:lpstr>
      <vt:lpstr>5.1.3  传输层的端口 </vt:lpstr>
      <vt:lpstr>需要解决的问题 </vt:lpstr>
      <vt:lpstr>端口号 (protocol port number)</vt:lpstr>
      <vt:lpstr>软件端口与硬件端口</vt:lpstr>
      <vt:lpstr>TCP/IP 传输层端口 </vt:lpstr>
      <vt:lpstr>两大类端口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5 章  运输层</dc:title>
  <dc:creator>920</dc:creator>
  <cp:lastModifiedBy>黄花鱼</cp:lastModifiedBy>
  <cp:revision>250</cp:revision>
  <dcterms:created xsi:type="dcterms:W3CDTF">2016-10-04T02:36:00Z</dcterms:created>
  <dcterms:modified xsi:type="dcterms:W3CDTF">2021-04-25T01:58:18Z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2052-11.1.0.10463</vt:lpwstr>
  </property>
  <property fmtid="{D5CDD505-2E9C-101B-9397-08002B2CF9AE}" pid="4" name="ICV">
    <vt:lpwstr>A9D61FF8EBA4411CA30932B1239E503D</vt:lpwstr>
  </property>
</Properties>
</file>