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1072" r:id="rId3"/>
    <p:sldId id="280" r:id="rId4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1285" r:id="rId16"/>
    <p:sldId id="1286" r:id="rId17"/>
    <p:sldId id="291" r:id="rId18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4" clrIdx="0"/>
  <p:cmAuthor id="2" name="AN DAOXIN" initials="AD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FF"/>
    <a:srgbClr val="FFFF66"/>
    <a:srgbClr val="000099"/>
    <a:srgbClr val="CCECFF"/>
    <a:srgbClr val="66FFFF"/>
    <a:srgbClr val="0000CC"/>
    <a:srgbClr val="FF66FF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9040" autoAdjust="0"/>
  </p:normalViewPr>
  <p:slideViewPr>
    <p:cSldViewPr>
      <p:cViewPr>
        <p:scale>
          <a:sx n="100" d="100"/>
          <a:sy n="100" d="100"/>
        </p:scale>
        <p:origin x="1344" y="294"/>
      </p:cViewPr>
      <p:guideLst>
        <p:guide orient="horz" pos="2205"/>
        <p:guide pos="3154"/>
      </p:guideLst>
    </p:cSldViewPr>
  </p:slideViewPr>
  <p:outlineViewPr>
    <p:cViewPr>
      <p:scale>
        <a:sx n="33" d="100"/>
        <a:sy n="33" d="100"/>
      </p:scale>
      <p:origin x="0" y="-136744"/>
    </p:cViewPr>
  </p:outlineViewPr>
  <p:notesTextViewPr>
    <p:cViewPr>
      <p:scale>
        <a:sx n="100" d="100"/>
        <a:sy n="100" d="100"/>
      </p:scale>
      <p:origin x="0" y="-456"/>
    </p:cViewPr>
  </p:notesTextViewPr>
  <p:sorterViewPr>
    <p:cViewPr>
      <p:scale>
        <a:sx n="100" d="100"/>
        <a:sy n="100" d="100"/>
      </p:scale>
      <p:origin x="0" y="-59040"/>
    </p:cViewPr>
  </p:sorter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8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68DA3F-7750-432E-982A-E6048AEFE2FE}" type="slidenum">
              <a:rPr lang="en-US" altLang="zh-CN"/>
            </a:fld>
            <a:endParaRPr lang="en-US" altLang="zh-CN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F9B1B2A-5382-4ADB-AA0A-659B688E4701}" type="slidenum">
              <a:rPr lang="en-US" altLang="zh-CN"/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289263-B8A4-4274-B299-21E4FCC7B481}" type="slidenum">
              <a:rPr lang="en-US" altLang="zh-CN"/>
            </a:fld>
            <a:endParaRPr lang="en-US" altLang="zh-CN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二进制反码运算求和规则：从低位到高位逐列进行计算，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相加是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相加是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相加是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但要产生一个进位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．若最高位相加后产生进位，则最后得到的结果要加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接收到</a:t>
            </a:r>
            <a:r>
              <a:rPr lang="en-US" altLang="zh-CN" dirty="0"/>
              <a:t>UDP</a:t>
            </a:r>
            <a:r>
              <a:rPr lang="zh-CN" altLang="en-US" dirty="0"/>
              <a:t>数据报后，连同伪首部，再次进行二进制反码求和，结果全为</a:t>
            </a:r>
            <a:r>
              <a:rPr lang="en-US" altLang="zh-CN" dirty="0"/>
              <a:t>1</a:t>
            </a:r>
            <a:r>
              <a:rPr lang="zh-CN" altLang="en-US" dirty="0"/>
              <a:t>，则认为无差错，反之就表明有差错，此</a:t>
            </a:r>
            <a:r>
              <a:rPr lang="en-US" altLang="zh-CN" dirty="0"/>
              <a:t>UDP</a:t>
            </a:r>
            <a:r>
              <a:rPr lang="zh-CN" altLang="en-US" dirty="0"/>
              <a:t>数据报会被丢弃。</a:t>
            </a:r>
            <a:r>
              <a:rPr lang="en-US" altLang="zh-CN" dirty="0"/>
              <a:t>1010 01101001 00001001</a:t>
            </a:r>
            <a:endParaRPr lang="zh-CN" altLang="en-US" dirty="0"/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B8C3C5E-5C33-4832-8B0C-0B3F616142A3}" type="slidenum">
              <a:rPr lang="en-US" altLang="zh-CN"/>
            </a:fld>
            <a:endParaRPr lang="en-US" altLang="zh-CN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B8C3C5E-5C33-4832-8B0C-0B3F616142A3}" type="slidenum">
              <a:rPr lang="en-US" altLang="zh-CN"/>
            </a:fld>
            <a:endParaRPr lang="en-US" altLang="zh-CN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A2EEE5-800F-447C-BEB2-14392F7C065C}" type="slidenum">
              <a:rPr lang="en-US" altLang="zh-CN"/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A2EEE5-800F-447C-BEB2-14392F7C065C}" type="slidenum">
              <a:rPr lang="en-US" altLang="zh-CN"/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5FED2C-0372-4D07-AA33-E41B2A520D43}" type="slidenum">
              <a:rPr lang="en-US" altLang="zh-CN"/>
            </a:fld>
            <a:endParaRPr lang="en-US" altLang="zh-CN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FDF2B-74A5-4778-BF85-8B7D68C1DDBB}" type="slidenum">
              <a:rPr lang="en-US" altLang="zh-CN"/>
            </a:fld>
            <a:endParaRPr lang="en-US" altLang="zh-CN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B37FC6-953E-4088-8232-F5FDB7832C24}" type="slidenum">
              <a:rPr lang="en-US" altLang="zh-CN"/>
            </a:fld>
            <a:endParaRPr lang="en-US" altLang="zh-CN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如果接收方</a:t>
            </a:r>
            <a:r>
              <a:rPr lang="en-US" altLang="zh-CN" dirty="0"/>
              <a:t>UDP</a:t>
            </a:r>
            <a:r>
              <a:rPr lang="zh-CN" altLang="en-US" dirty="0"/>
              <a:t>发现收到的报文中的目的端口号不正确，就丢弃此报文，并由</a:t>
            </a:r>
            <a:r>
              <a:rPr lang="en-US" altLang="zh-CN" dirty="0"/>
              <a:t>ICMP</a:t>
            </a:r>
            <a:r>
              <a:rPr lang="zh-CN" altLang="en-US" dirty="0"/>
              <a:t>发送“端口不可达”差错报文给发送方。</a:t>
            </a:r>
            <a:r>
              <a:rPr lang="en-US" altLang="zh-CN" dirty="0"/>
              <a:t>Traceroute</a:t>
            </a:r>
            <a:r>
              <a:rPr lang="zh-CN" altLang="en-US" dirty="0"/>
              <a:t>命令就是利用这个原理，通过故意发送一个非法</a:t>
            </a:r>
            <a:r>
              <a:rPr lang="en-US" altLang="zh-CN" dirty="0"/>
              <a:t>UDP</a:t>
            </a:r>
            <a:r>
              <a:rPr lang="zh-CN" altLang="en-US" dirty="0"/>
              <a:t>端口的报文，获取路由路径每个节点</a:t>
            </a:r>
            <a:r>
              <a:rPr lang="en-US" altLang="zh-CN" dirty="0"/>
              <a:t>IP</a:t>
            </a:r>
            <a:r>
              <a:rPr lang="zh-CN" altLang="en-US" dirty="0"/>
              <a:t>地址，从而达到测试路由路径的目的。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781" y="1968139"/>
            <a:ext cx="8346723" cy="3332816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5.1 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传输层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 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用户数据报协议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UDP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传输控制协议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5.4  TCP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报文格式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5.5 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可靠传输的工作原理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TCP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5.7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的流量控制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5.8  TCP 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拥塞控制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5.9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的传输连接管理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基于端口的分用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7118" name="Group 14"/>
          <p:cNvGrpSpPr/>
          <p:nvPr/>
        </p:nvGrpSpPr>
        <p:grpSpPr bwMode="auto">
          <a:xfrm>
            <a:off x="704528" y="2721929"/>
            <a:ext cx="7020190" cy="3039828"/>
            <a:chOff x="1655" y="663"/>
            <a:chExt cx="1951" cy="1316"/>
          </a:xfrm>
        </p:grpSpPr>
        <p:sp>
          <p:nvSpPr>
            <p:cNvPr id="687108" name="Rectangle 4"/>
            <p:cNvSpPr>
              <a:spLocks noChangeArrowheads="1"/>
            </p:cNvSpPr>
            <p:nvPr/>
          </p:nvSpPr>
          <p:spPr bwMode="auto">
            <a:xfrm>
              <a:off x="2290" y="1752"/>
              <a:ext cx="681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层</a:t>
              </a:r>
              <a:endPara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09" name="Text Box 5"/>
            <p:cNvSpPr txBox="1">
              <a:spLocks noChangeArrowheads="1"/>
            </p:cNvSpPr>
            <p:nvPr/>
          </p:nvSpPr>
          <p:spPr bwMode="auto">
            <a:xfrm>
              <a:off x="1941" y="1505"/>
              <a:ext cx="68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UDP </a:t>
              </a: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数据报到达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0" name="Rectangle 6"/>
            <p:cNvSpPr>
              <a:spLocks noChangeArrowheads="1"/>
            </p:cNvSpPr>
            <p:nvPr/>
          </p:nvSpPr>
          <p:spPr bwMode="auto">
            <a:xfrm>
              <a:off x="2381" y="663"/>
              <a:ext cx="499" cy="2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端口 </a:t>
              </a:r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1" name="Line 7"/>
            <p:cNvSpPr>
              <a:spLocks noChangeShapeType="1"/>
            </p:cNvSpPr>
            <p:nvPr/>
          </p:nvSpPr>
          <p:spPr bwMode="auto">
            <a:xfrm flipV="1">
              <a:off x="2630" y="1434"/>
              <a:ext cx="0" cy="3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2" name="Line 8"/>
            <p:cNvSpPr>
              <a:spLocks noChangeShapeType="1"/>
            </p:cNvSpPr>
            <p:nvPr/>
          </p:nvSpPr>
          <p:spPr bwMode="auto">
            <a:xfrm flipV="1">
              <a:off x="2630" y="890"/>
              <a:ext cx="0" cy="3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3" name="Line 9"/>
            <p:cNvSpPr>
              <a:spLocks noChangeShapeType="1"/>
            </p:cNvSpPr>
            <p:nvPr/>
          </p:nvSpPr>
          <p:spPr bwMode="auto">
            <a:xfrm flipV="1">
              <a:off x="2766" y="890"/>
              <a:ext cx="477" cy="3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4" name="Line 10"/>
            <p:cNvSpPr>
              <a:spLocks noChangeShapeType="1"/>
            </p:cNvSpPr>
            <p:nvPr/>
          </p:nvSpPr>
          <p:spPr bwMode="auto">
            <a:xfrm flipH="1" flipV="1">
              <a:off x="2018" y="890"/>
              <a:ext cx="477" cy="3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5" name="Rectangle 11"/>
            <p:cNvSpPr>
              <a:spLocks noChangeArrowheads="1"/>
            </p:cNvSpPr>
            <p:nvPr/>
          </p:nvSpPr>
          <p:spPr bwMode="auto">
            <a:xfrm>
              <a:off x="3107" y="663"/>
              <a:ext cx="499" cy="2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端口 </a:t>
              </a:r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6" name="Rectangle 12"/>
            <p:cNvSpPr>
              <a:spLocks noChangeArrowheads="1"/>
            </p:cNvSpPr>
            <p:nvPr/>
          </p:nvSpPr>
          <p:spPr bwMode="auto">
            <a:xfrm>
              <a:off x="1655" y="663"/>
              <a:ext cx="499" cy="22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端口 </a:t>
              </a:r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7" name="Rectangle 13"/>
            <p:cNvSpPr>
              <a:spLocks noChangeArrowheads="1"/>
            </p:cNvSpPr>
            <p:nvPr/>
          </p:nvSpPr>
          <p:spPr bwMode="auto">
            <a:xfrm>
              <a:off x="2290" y="1207"/>
              <a:ext cx="681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UDP </a:t>
              </a:r>
              <a:r>
                <a:rPr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分用</a:t>
              </a:r>
              <a:endPara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36576" y="1282835"/>
            <a:ext cx="7848872" cy="1198880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当传输层从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IP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层收到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数据报时，就根据首部中的目的端口，把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数据报通过相应的端口，上交最后的终点——应用进程。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7136" y="3640956"/>
            <a:ext cx="3326934" cy="2677656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请注意，虽然在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之间的通信要用到其端口号，但由于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的通信是无连接的，因此</a:t>
            </a:r>
            <a:r>
              <a:rPr lang="zh-CN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不需要使用套接字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Traceroute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命令应用。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500" name="Text Box 60"/>
          <p:cNvSpPr txBox="1">
            <a:spLocks noChangeArrowheads="1"/>
          </p:cNvSpPr>
          <p:nvPr/>
        </p:nvSpPr>
        <p:spPr bwMode="auto">
          <a:xfrm>
            <a:off x="662120" y="333375"/>
            <a:ext cx="8179312" cy="1384995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66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用户数据报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有两个字段：数据字段和首部字段。首部字段有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个字节，由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个字段组成，每个字段都是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个字节。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535940" y="5155429"/>
            <a:ext cx="1169458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Freeform 3"/>
          <p:cNvSpPr/>
          <p:nvPr/>
        </p:nvSpPr>
        <p:spPr bwMode="auto">
          <a:xfrm>
            <a:off x="3165384" y="3940981"/>
            <a:ext cx="5020071" cy="350030"/>
          </a:xfrm>
          <a:custGeom>
            <a:avLst/>
            <a:gdLst>
              <a:gd name="T0" fmla="*/ 0 w 2919"/>
              <a:gd name="T1" fmla="*/ 0 h 276"/>
              <a:gd name="T2" fmla="*/ 2919 w 2919"/>
              <a:gd name="T3" fmla="*/ 0 h 276"/>
              <a:gd name="T4" fmla="*/ 1066 w 2919"/>
              <a:gd name="T5" fmla="*/ 276 h 276"/>
              <a:gd name="T6" fmla="*/ 346 w 2919"/>
              <a:gd name="T7" fmla="*/ 268 h 276"/>
              <a:gd name="T8" fmla="*/ 0 w 2919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81961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703678" y="4291011"/>
            <a:ext cx="1171179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1670885" y="5245917"/>
            <a:ext cx="865056" cy="288925"/>
          </a:xfrm>
          <a:prstGeom prst="leftArrow">
            <a:avLst>
              <a:gd name="adj1" fmla="val 50000"/>
              <a:gd name="adj2" fmla="val 6909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Freeform 7"/>
          <p:cNvSpPr/>
          <p:nvPr/>
        </p:nvSpPr>
        <p:spPr bwMode="auto">
          <a:xfrm>
            <a:off x="1043161" y="2922859"/>
            <a:ext cx="7247202" cy="560922"/>
          </a:xfrm>
          <a:custGeom>
            <a:avLst/>
            <a:gdLst>
              <a:gd name="T0" fmla="*/ 0 w 3600"/>
              <a:gd name="T1" fmla="*/ 0 h 432"/>
              <a:gd name="T2" fmla="*/ 3600 w 3600"/>
              <a:gd name="T3" fmla="*/ 0 h 432"/>
              <a:gd name="T4" fmla="*/ 1056 w 3600"/>
              <a:gd name="T5" fmla="*/ 432 h 432"/>
              <a:gd name="T6" fmla="*/ 384 w 3600"/>
              <a:gd name="T7" fmla="*/ 432 h 432"/>
              <a:gd name="T8" fmla="*/ 0 w 3600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432">
                <a:moveTo>
                  <a:pt x="0" y="0"/>
                </a:moveTo>
                <a:lnTo>
                  <a:pt x="3600" y="0"/>
                </a:lnTo>
                <a:lnTo>
                  <a:pt x="1056" y="432"/>
                </a:lnTo>
                <a:lnTo>
                  <a:pt x="384" y="4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6980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165384" y="3483781"/>
            <a:ext cx="5020071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3705398" y="5158604"/>
            <a:ext cx="5928121" cy="457200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4420832" y="3483781"/>
            <a:ext cx="171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048320" y="2465659"/>
            <a:ext cx="7242043" cy="457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3459468" y="2465659"/>
            <a:ext cx="34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5674559" y="3483781"/>
            <a:ext cx="34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6930007" y="3483781"/>
            <a:ext cx="172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Freeform 15"/>
          <p:cNvSpPr/>
          <p:nvPr/>
        </p:nvSpPr>
        <p:spPr bwMode="auto">
          <a:xfrm>
            <a:off x="1811907" y="3483781"/>
            <a:ext cx="1353477" cy="457200"/>
          </a:xfrm>
          <a:custGeom>
            <a:avLst/>
            <a:gdLst>
              <a:gd name="T0" fmla="*/ 672 w 672"/>
              <a:gd name="T1" fmla="*/ 288 h 288"/>
              <a:gd name="T2" fmla="*/ 0 w 672"/>
              <a:gd name="T3" fmla="*/ 288 h 288"/>
              <a:gd name="T4" fmla="*/ 0 w 672"/>
              <a:gd name="T5" fmla="*/ 0 h 288"/>
              <a:gd name="T6" fmla="*/ 672 w 672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88">
                <a:moveTo>
                  <a:pt x="672" y="288"/>
                </a:moveTo>
                <a:lnTo>
                  <a:pt x="0" y="288"/>
                </a:lnTo>
                <a:lnTo>
                  <a:pt x="0" y="0"/>
                </a:lnTo>
                <a:lnTo>
                  <a:pt x="672" y="0"/>
                </a:lnTo>
              </a:path>
            </a:pathLst>
          </a:custGeom>
          <a:solidFill>
            <a:srgbClr val="FFFF99"/>
          </a:solidFill>
          <a:ln w="19050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1939172" y="348060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伪首部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3177422" y="348060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源端口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4357198" y="3480607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目的端口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5803544" y="347902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  度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7043513" y="348060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检验和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960044" y="5199880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         据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2649446" y="519988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  部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5877495" y="246565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6455345" y="2465659"/>
            <a:ext cx="172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7033194" y="246565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6986761" y="2462485"/>
            <a:ext cx="1244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长度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1467949" y="2462485"/>
            <a:ext cx="1337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84509" y="2462485"/>
            <a:ext cx="1595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目的 </a:t>
            </a:r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5987561" y="24624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6457065" y="24624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2489505" y="5844404"/>
            <a:ext cx="71440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5289326" y="5690416"/>
            <a:ext cx="1270927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5270291" y="5661248"/>
            <a:ext cx="1266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数据报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34"/>
          <p:cNvSpPr txBox="1">
            <a:spLocks noChangeArrowheads="1"/>
          </p:cNvSpPr>
          <p:nvPr/>
        </p:nvSpPr>
        <p:spPr bwMode="auto">
          <a:xfrm>
            <a:off x="389640" y="208307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Text Box 35"/>
          <p:cNvSpPr txBox="1">
            <a:spLocks noChangeArrowheads="1"/>
          </p:cNvSpPr>
          <p:nvPr/>
        </p:nvSpPr>
        <p:spPr bwMode="auto">
          <a:xfrm>
            <a:off x="2062997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Text Box 36"/>
          <p:cNvSpPr txBox="1">
            <a:spLocks noChangeArrowheads="1"/>
          </p:cNvSpPr>
          <p:nvPr/>
        </p:nvSpPr>
        <p:spPr bwMode="auto">
          <a:xfrm>
            <a:off x="4475865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5987561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auto">
          <a:xfrm>
            <a:off x="6551653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7404669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2198861" y="310595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3574695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42"/>
          <p:cNvSpPr txBox="1">
            <a:spLocks noChangeArrowheads="1"/>
          </p:cNvSpPr>
          <p:nvPr/>
        </p:nvSpPr>
        <p:spPr bwMode="auto">
          <a:xfrm>
            <a:off x="4902374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Text Box 43"/>
          <p:cNvSpPr txBox="1">
            <a:spLocks noChangeArrowheads="1"/>
          </p:cNvSpPr>
          <p:nvPr/>
        </p:nvSpPr>
        <p:spPr bwMode="auto">
          <a:xfrm>
            <a:off x="6061513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7380592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Text Box 45"/>
          <p:cNvSpPr txBox="1">
            <a:spLocks noChangeArrowheads="1"/>
          </p:cNvSpPr>
          <p:nvPr/>
        </p:nvSpPr>
        <p:spPr bwMode="auto">
          <a:xfrm>
            <a:off x="945132" y="3105956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Text Box 46"/>
          <p:cNvSpPr txBox="1">
            <a:spLocks noChangeArrowheads="1"/>
          </p:cNvSpPr>
          <p:nvPr/>
        </p:nvSpPr>
        <p:spPr bwMode="auto">
          <a:xfrm>
            <a:off x="1064568" y="559440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发送在前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4874857" y="4291011"/>
            <a:ext cx="4758663" cy="4572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Text Box 49"/>
          <p:cNvSpPr txBox="1">
            <a:spLocks noChangeArrowheads="1"/>
          </p:cNvSpPr>
          <p:nvPr/>
        </p:nvSpPr>
        <p:spPr bwMode="auto">
          <a:xfrm>
            <a:off x="6560252" y="4333874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         据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3856740" y="433387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  部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1442152" y="4291012"/>
            <a:ext cx="2084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用户数据报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3709939" y="4759107"/>
            <a:ext cx="5915025" cy="396000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7B26B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5499" name="Rectangle 59"/>
          <p:cNvSpPr>
            <a:spLocks noChangeArrowheads="1"/>
          </p:cNvSpPr>
          <p:nvPr/>
        </p:nvSpPr>
        <p:spPr bwMode="auto">
          <a:xfrm>
            <a:off x="3169849" y="3443990"/>
            <a:ext cx="5023511" cy="46196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445499" grpId="0" animBg="1"/>
      <p:bldP spid="44549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3" name="Text Box 53"/>
          <p:cNvSpPr txBox="1">
            <a:spLocks noChangeArrowheads="1"/>
          </p:cNvSpPr>
          <p:nvPr/>
        </p:nvSpPr>
        <p:spPr bwMode="auto">
          <a:xfrm>
            <a:off x="632520" y="332656"/>
            <a:ext cx="8352928" cy="954107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66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在计算检验和时，临时把“伪首部”和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用户数据报连接在一起。伪首部仅仅是为了计算检验和。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2535940" y="5155429"/>
            <a:ext cx="1169458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Freeform 3"/>
          <p:cNvSpPr/>
          <p:nvPr/>
        </p:nvSpPr>
        <p:spPr bwMode="auto">
          <a:xfrm>
            <a:off x="3165384" y="3940981"/>
            <a:ext cx="5020071" cy="350030"/>
          </a:xfrm>
          <a:custGeom>
            <a:avLst/>
            <a:gdLst>
              <a:gd name="T0" fmla="*/ 0 w 2919"/>
              <a:gd name="T1" fmla="*/ 0 h 276"/>
              <a:gd name="T2" fmla="*/ 2919 w 2919"/>
              <a:gd name="T3" fmla="*/ 0 h 276"/>
              <a:gd name="T4" fmla="*/ 1066 w 2919"/>
              <a:gd name="T5" fmla="*/ 276 h 276"/>
              <a:gd name="T6" fmla="*/ 346 w 2919"/>
              <a:gd name="T7" fmla="*/ 268 h 276"/>
              <a:gd name="T8" fmla="*/ 0 w 2919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81961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703678" y="4291011"/>
            <a:ext cx="1171179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1670885" y="5245917"/>
            <a:ext cx="865056" cy="288925"/>
          </a:xfrm>
          <a:prstGeom prst="leftArrow">
            <a:avLst>
              <a:gd name="adj1" fmla="val 50000"/>
              <a:gd name="adj2" fmla="val 6909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Freeform 7"/>
          <p:cNvSpPr/>
          <p:nvPr/>
        </p:nvSpPr>
        <p:spPr bwMode="auto">
          <a:xfrm>
            <a:off x="1043161" y="2922859"/>
            <a:ext cx="7247202" cy="560922"/>
          </a:xfrm>
          <a:custGeom>
            <a:avLst/>
            <a:gdLst>
              <a:gd name="T0" fmla="*/ 0 w 3600"/>
              <a:gd name="T1" fmla="*/ 0 h 432"/>
              <a:gd name="T2" fmla="*/ 3600 w 3600"/>
              <a:gd name="T3" fmla="*/ 0 h 432"/>
              <a:gd name="T4" fmla="*/ 1056 w 3600"/>
              <a:gd name="T5" fmla="*/ 432 h 432"/>
              <a:gd name="T6" fmla="*/ 384 w 3600"/>
              <a:gd name="T7" fmla="*/ 432 h 432"/>
              <a:gd name="T8" fmla="*/ 0 w 3600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432">
                <a:moveTo>
                  <a:pt x="0" y="0"/>
                </a:moveTo>
                <a:lnTo>
                  <a:pt x="3600" y="0"/>
                </a:lnTo>
                <a:lnTo>
                  <a:pt x="1056" y="432"/>
                </a:lnTo>
                <a:lnTo>
                  <a:pt x="384" y="4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6980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165384" y="3483781"/>
            <a:ext cx="5020071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3705398" y="5158604"/>
            <a:ext cx="5928121" cy="457200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>
            <a:off x="4420832" y="3483781"/>
            <a:ext cx="171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1048320" y="2465659"/>
            <a:ext cx="7242043" cy="457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459468" y="2465659"/>
            <a:ext cx="34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5674559" y="3483781"/>
            <a:ext cx="344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6930007" y="3483781"/>
            <a:ext cx="172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Freeform 15"/>
          <p:cNvSpPr/>
          <p:nvPr/>
        </p:nvSpPr>
        <p:spPr bwMode="auto">
          <a:xfrm>
            <a:off x="1811907" y="3483781"/>
            <a:ext cx="1353477" cy="457200"/>
          </a:xfrm>
          <a:custGeom>
            <a:avLst/>
            <a:gdLst>
              <a:gd name="T0" fmla="*/ 672 w 672"/>
              <a:gd name="T1" fmla="*/ 288 h 288"/>
              <a:gd name="T2" fmla="*/ 0 w 672"/>
              <a:gd name="T3" fmla="*/ 288 h 288"/>
              <a:gd name="T4" fmla="*/ 0 w 672"/>
              <a:gd name="T5" fmla="*/ 0 h 288"/>
              <a:gd name="T6" fmla="*/ 672 w 672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88">
                <a:moveTo>
                  <a:pt x="672" y="288"/>
                </a:moveTo>
                <a:lnTo>
                  <a:pt x="0" y="288"/>
                </a:lnTo>
                <a:lnTo>
                  <a:pt x="0" y="0"/>
                </a:lnTo>
                <a:lnTo>
                  <a:pt x="672" y="0"/>
                </a:lnTo>
              </a:path>
            </a:pathLst>
          </a:custGeom>
          <a:solidFill>
            <a:srgbClr val="FFFF99"/>
          </a:solidFill>
          <a:ln w="19050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939172" y="348060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伪首部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3177422" y="348060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源端口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4357198" y="3480607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目的端口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803544" y="347902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  度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7043513" y="348060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检验和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5960044" y="5199880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         据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2649446" y="519988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  部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5877495" y="246565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6455345" y="2465659"/>
            <a:ext cx="172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7033194" y="246565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6986761" y="2462485"/>
            <a:ext cx="1244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长度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1467949" y="2462485"/>
            <a:ext cx="1337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3784509" y="2462485"/>
            <a:ext cx="1595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目的 </a:t>
            </a:r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5987561" y="24624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6457065" y="24624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auto">
          <a:xfrm>
            <a:off x="2489505" y="5844404"/>
            <a:ext cx="71440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32"/>
          <p:cNvSpPr>
            <a:spLocks noChangeArrowheads="1"/>
          </p:cNvSpPr>
          <p:nvPr/>
        </p:nvSpPr>
        <p:spPr bwMode="auto">
          <a:xfrm>
            <a:off x="5289326" y="5690416"/>
            <a:ext cx="1270927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 Box 33"/>
          <p:cNvSpPr txBox="1">
            <a:spLocks noChangeArrowheads="1"/>
          </p:cNvSpPr>
          <p:nvPr/>
        </p:nvSpPr>
        <p:spPr bwMode="auto">
          <a:xfrm>
            <a:off x="5270291" y="5661248"/>
            <a:ext cx="1266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数据报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389640" y="208307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35"/>
          <p:cNvSpPr txBox="1">
            <a:spLocks noChangeArrowheads="1"/>
          </p:cNvSpPr>
          <p:nvPr/>
        </p:nvSpPr>
        <p:spPr bwMode="auto">
          <a:xfrm>
            <a:off x="2062997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Text Box 36"/>
          <p:cNvSpPr txBox="1">
            <a:spLocks noChangeArrowheads="1"/>
          </p:cNvSpPr>
          <p:nvPr/>
        </p:nvSpPr>
        <p:spPr bwMode="auto">
          <a:xfrm>
            <a:off x="4475865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Text Box 37"/>
          <p:cNvSpPr txBox="1">
            <a:spLocks noChangeArrowheads="1"/>
          </p:cNvSpPr>
          <p:nvPr/>
        </p:nvSpPr>
        <p:spPr bwMode="auto">
          <a:xfrm>
            <a:off x="5987561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38"/>
          <p:cNvSpPr txBox="1">
            <a:spLocks noChangeArrowheads="1"/>
          </p:cNvSpPr>
          <p:nvPr/>
        </p:nvSpPr>
        <p:spPr bwMode="auto">
          <a:xfrm>
            <a:off x="6551653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Text Box 39"/>
          <p:cNvSpPr txBox="1">
            <a:spLocks noChangeArrowheads="1"/>
          </p:cNvSpPr>
          <p:nvPr/>
        </p:nvSpPr>
        <p:spPr bwMode="auto">
          <a:xfrm>
            <a:off x="7404669" y="206084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2198861" y="310595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Text Box 41"/>
          <p:cNvSpPr txBox="1">
            <a:spLocks noChangeArrowheads="1"/>
          </p:cNvSpPr>
          <p:nvPr/>
        </p:nvSpPr>
        <p:spPr bwMode="auto">
          <a:xfrm>
            <a:off x="3574695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4902374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43"/>
          <p:cNvSpPr txBox="1">
            <a:spLocks noChangeArrowheads="1"/>
          </p:cNvSpPr>
          <p:nvPr/>
        </p:nvSpPr>
        <p:spPr bwMode="auto">
          <a:xfrm>
            <a:off x="6061513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7380592" y="311072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45"/>
          <p:cNvSpPr txBox="1">
            <a:spLocks noChangeArrowheads="1"/>
          </p:cNvSpPr>
          <p:nvPr/>
        </p:nvSpPr>
        <p:spPr bwMode="auto">
          <a:xfrm>
            <a:off x="945132" y="3105956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1064568" y="559440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发送在前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48"/>
          <p:cNvSpPr>
            <a:spLocks noChangeArrowheads="1"/>
          </p:cNvSpPr>
          <p:nvPr/>
        </p:nvSpPr>
        <p:spPr bwMode="auto">
          <a:xfrm>
            <a:off x="4874857" y="4291011"/>
            <a:ext cx="4758663" cy="4572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6560252" y="4333874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         据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3856740" y="433387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  部</a:t>
            </a:r>
            <a:endParaRPr kumimoji="1"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1442152" y="4291012"/>
            <a:ext cx="2084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用户数据报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709939" y="4759107"/>
            <a:ext cx="5915025" cy="396000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7B26B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2" name="Rectangle 52"/>
          <p:cNvSpPr>
            <a:spLocks noChangeArrowheads="1"/>
          </p:cNvSpPr>
          <p:nvPr/>
        </p:nvSpPr>
        <p:spPr bwMode="auto">
          <a:xfrm>
            <a:off x="1784648" y="3501008"/>
            <a:ext cx="1356916" cy="4619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椭圆形 2"/>
          <p:cNvSpPr/>
          <p:nvPr/>
        </p:nvSpPr>
        <p:spPr>
          <a:xfrm>
            <a:off x="6986761" y="1390712"/>
            <a:ext cx="2718767" cy="566187"/>
          </a:xfrm>
          <a:prstGeom prst="wedgeEllipseCallout">
            <a:avLst>
              <a:gd name="adj1" fmla="val -60071"/>
              <a:gd name="adj2" fmla="val 148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首部中的协议字段数值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2" grpId="0" animBg="1"/>
      <p:bldP spid="5018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校验和（</a:t>
            </a:r>
            <a:r>
              <a:rPr lang="en-US" altLang="zh-CN" dirty="0"/>
              <a:t>checksum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校验和字段的作用</a:t>
            </a:r>
            <a:r>
              <a:rPr lang="en-US" altLang="zh-CN" dirty="0"/>
              <a:t>:  </a:t>
            </a:r>
            <a:r>
              <a:rPr lang="zh-CN" altLang="en-US" dirty="0"/>
              <a:t>对传输的报文段进行检错</a:t>
            </a:r>
            <a:endParaRPr lang="en-US" altLang="zh-CN" dirty="0"/>
          </a:p>
          <a:p>
            <a:pPr lvl="1"/>
            <a:r>
              <a:rPr lang="zh-CN" altLang="en-US" dirty="0"/>
              <a:t>检查一个报文是否有错的一般方法是，根据某个算法对报文计算出一个结果，这个结果称为检错码，附加在报文中一起传输。接收方利用相同的算法对收到的报文计算检错码，并与携带在报文中的检错码进行比较。若两者不相符，认定有错；若两者相符，认为没有错。</a:t>
            </a:r>
            <a:r>
              <a:rPr lang="en-US" altLang="zh-CN" dirty="0"/>
              <a:t>UDP</a:t>
            </a:r>
            <a:r>
              <a:rPr lang="zh-CN" altLang="en-US" dirty="0"/>
              <a:t>校验和也是采用这种方法。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544" y="44624"/>
            <a:ext cx="6264696" cy="1134611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校验和计算：二进制反码运算求和规则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523719" y="1484784"/>
            <a:ext cx="10405945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two 16-bit integers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960415" y="2223087"/>
            <a:ext cx="64008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1  1  1  0  0  1  1  0  0  1  1  0  0  1  1  0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1  1  0  1  0  1  0  1  0  1  0  1  0  1  0  1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1  1  0  1  1  1  0  1  1  1  0  1  1  1  0  1  1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1  0  1  1  1  0  1  1  1  0  1  1  1  1  0  0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0  1  0  0  0  1  0  0  0  1  0  0  0  0  1  1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884215" y="30501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2960415" y="3226387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0216" y="3181938"/>
            <a:ext cx="1409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wraparound</a:t>
            </a:r>
            <a:endParaRPr lang="en-US" altLang="zh-CN" sz="200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269854" y="3789951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sum</a:t>
            </a:r>
            <a:endParaRPr lang="en-US" altLang="zh-CN" sz="200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87228" y="4142376"/>
            <a:ext cx="1208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checksum</a:t>
            </a:r>
            <a:endParaRPr lang="en-US" altLang="zh-CN" sz="200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2884215" y="3769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11"/>
          <p:cNvSpPr/>
          <p:nvPr/>
        </p:nvSpPr>
        <p:spPr bwMode="auto">
          <a:xfrm>
            <a:off x="3122340" y="3532777"/>
            <a:ext cx="4062908" cy="76186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6 h 58"/>
              <a:gd name="T4" fmla="*/ 2147483646 w 3788"/>
              <a:gd name="T5" fmla="*/ 2147483646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6576" y="4964975"/>
            <a:ext cx="8064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从低位到高位逐列进行计算，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相加是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相加是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相加是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但要产生一个进位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．若最高位相加后产生进位，则最后得到的结果要加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。最终结果取反码得到校验和。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92" name="Rectangle 36"/>
          <p:cNvSpPr>
            <a:spLocks noChangeArrowheads="1"/>
          </p:cNvSpPr>
          <p:nvPr/>
        </p:nvSpPr>
        <p:spPr bwMode="auto">
          <a:xfrm>
            <a:off x="3879850" y="3434238"/>
            <a:ext cx="660400" cy="3619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1754187" y="2420888"/>
            <a:ext cx="2786063" cy="6715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检验和的例子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025751" y="1094263"/>
            <a:ext cx="4751785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10011001 00010011  →  153.19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00001000 01101000  →  8.104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10101011 00000011  →  171.3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00001110 00001011  →  14.11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00000000 00010001  →  0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00000000 00001111  →  15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00000100 00111111  →  1087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00000000 00001101  →  13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00000000 00001111  →  15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00000000 00000000  →  0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（检验和）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01010100 01000101  →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01010011 01010100  →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01001001 01001110  →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01000111 00000000  →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数据和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（填充）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1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10010110 11101101  →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求和得出的结果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01101001 00010010  →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检验和 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1" name="Freeform 5"/>
          <p:cNvSpPr/>
          <p:nvPr/>
        </p:nvSpPr>
        <p:spPr bwMode="auto">
          <a:xfrm>
            <a:off x="1754188" y="3115151"/>
            <a:ext cx="2813579" cy="673100"/>
          </a:xfrm>
          <a:custGeom>
            <a:avLst/>
            <a:gdLst>
              <a:gd name="T0" fmla="*/ 0 w 1536"/>
              <a:gd name="T1" fmla="*/ 0 h 480"/>
              <a:gd name="T2" fmla="*/ 1536 w 1536"/>
              <a:gd name="T3" fmla="*/ 0 h 480"/>
              <a:gd name="T4" fmla="*/ 1536 w 1536"/>
              <a:gd name="T5" fmla="*/ 240 h 480"/>
              <a:gd name="T6" fmla="*/ 1152 w 1536"/>
              <a:gd name="T7" fmla="*/ 240 h 480"/>
              <a:gd name="T8" fmla="*/ 1152 w 1536"/>
              <a:gd name="T9" fmla="*/ 480 h 480"/>
              <a:gd name="T10" fmla="*/ 0 w 1536"/>
              <a:gd name="T11" fmla="*/ 480 h 480"/>
              <a:gd name="T12" fmla="*/ 0 w 1536"/>
              <a:gd name="T1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480">
                <a:moveTo>
                  <a:pt x="0" y="0"/>
                </a:moveTo>
                <a:lnTo>
                  <a:pt x="1536" y="0"/>
                </a:lnTo>
                <a:lnTo>
                  <a:pt x="1536" y="240"/>
                </a:lnTo>
                <a:lnTo>
                  <a:pt x="1152" y="240"/>
                </a:lnTo>
                <a:lnTo>
                  <a:pt x="1152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754188" y="1430813"/>
            <a:ext cx="2813579" cy="10096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1755909" y="1405413"/>
            <a:ext cx="2808419" cy="23764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1754188" y="1767363"/>
            <a:ext cx="2813579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>
            <a:off x="1754188" y="2103913"/>
            <a:ext cx="2813579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1754188" y="2440463"/>
            <a:ext cx="2813579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>
            <a:off x="1754188" y="2778602"/>
            <a:ext cx="2813579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1754188" y="3115152"/>
            <a:ext cx="2813579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>
            <a:off x="1754188" y="3451702"/>
            <a:ext cx="2813579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>
            <a:off x="3160977" y="2103913"/>
            <a:ext cx="0" cy="168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>
            <a:off x="3862652" y="3115151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2445544" y="3096101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2457583" y="2124551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301081" y="1411764"/>
            <a:ext cx="1531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153.19.8.104</a:t>
            </a:r>
            <a:endParaRPr kumimoji="1" lang="en-US" altLang="zh-CN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2337197" y="1753077"/>
            <a:ext cx="13887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171.3.14.11</a:t>
            </a:r>
            <a:endParaRPr kumimoji="1" lang="en-US" altLang="zh-CN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8" name="AutoShape 22"/>
          <p:cNvSpPr/>
          <p:nvPr/>
        </p:nvSpPr>
        <p:spPr bwMode="auto">
          <a:xfrm>
            <a:off x="1601127" y="1392714"/>
            <a:ext cx="75671" cy="1039813"/>
          </a:xfrm>
          <a:prstGeom prst="leftBrace">
            <a:avLst>
              <a:gd name="adj1" fmla="val 12405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9" name="AutoShape 23"/>
          <p:cNvSpPr/>
          <p:nvPr/>
        </p:nvSpPr>
        <p:spPr bwMode="auto">
          <a:xfrm>
            <a:off x="1592527" y="2491263"/>
            <a:ext cx="84270" cy="604838"/>
          </a:xfrm>
          <a:prstGeom prst="leftBrace">
            <a:avLst>
              <a:gd name="adj1" fmla="val 6479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80" name="AutoShape 24"/>
          <p:cNvSpPr/>
          <p:nvPr/>
        </p:nvSpPr>
        <p:spPr bwMode="auto">
          <a:xfrm>
            <a:off x="1599406" y="3132613"/>
            <a:ext cx="84270" cy="635000"/>
          </a:xfrm>
          <a:prstGeom prst="leftBrace">
            <a:avLst>
              <a:gd name="adj1" fmla="val 6802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546894" y="1549877"/>
            <a:ext cx="1129904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 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伪首部</a:t>
            </a: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339817" y="2376964"/>
            <a:ext cx="13101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 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 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624734" y="3080227"/>
            <a:ext cx="914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7890" name="Group 34"/>
          <p:cNvGrpSpPr/>
          <p:nvPr/>
        </p:nvGrpSpPr>
        <p:grpSpPr bwMode="auto">
          <a:xfrm>
            <a:off x="3578886" y="3708876"/>
            <a:ext cx="698235" cy="630237"/>
            <a:chOff x="1651" y="2763"/>
            <a:chExt cx="406" cy="397"/>
          </a:xfrm>
        </p:grpSpPr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1651" y="2908"/>
              <a:ext cx="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填充</a:t>
              </a:r>
              <a:endParaRPr kumimoji="1"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7885" name="Line 29"/>
            <p:cNvSpPr>
              <a:spLocks noChangeShapeType="1"/>
            </p:cNvSpPr>
            <p:nvPr/>
          </p:nvSpPr>
          <p:spPr bwMode="auto">
            <a:xfrm flipV="1">
              <a:off x="1890" y="2763"/>
              <a:ext cx="134" cy="2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7886" name="Line 30"/>
          <p:cNvSpPr>
            <a:spLocks noChangeShapeType="1"/>
          </p:cNvSpPr>
          <p:nvPr/>
        </p:nvSpPr>
        <p:spPr bwMode="auto">
          <a:xfrm flipV="1">
            <a:off x="4517893" y="5482114"/>
            <a:ext cx="5219567" cy="9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2331515" y="5509101"/>
            <a:ext cx="2765501" cy="75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按二进制反码运算求和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将得出的结果求反码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801598" y="2060848"/>
            <a:ext cx="312142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全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0       17              15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1087                    13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15                   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全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  数据     数据   数据</a:t>
            </a:r>
            <a:endParaRPr kumimoji="1"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  数据     数据   全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937" y="4161034"/>
            <a:ext cx="2656536" cy="1015663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的检验和是把首部和数据部分一起都检验。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41232" y="1179235"/>
            <a:ext cx="199231" cy="504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4009" y="1196752"/>
            <a:ext cx="199231" cy="504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/>
      <p:bldP spid="377886" grpId="0" animBg="1"/>
      <p:bldP spid="377887" grpId="0"/>
      <p:bldP spid="2" grpId="0" animBg="1"/>
      <p:bldP spid="2" grpId="1" animBg="1"/>
      <p:bldP spid="2" grpId="2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用户数据报协议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UDP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5.2.1  UDP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5.2.2  UDP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的首部格式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5.2.1  UDP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179234"/>
            <a:ext cx="8562747" cy="5058077"/>
          </a:xfr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需要实现的功能？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的数据报服务之上增加了很少一点的功能：复用和分用的功能、报文差错检测的功能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提供的服务？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在网络层服务的基础上提供进程到进程的报文交付服务，以及可选的完整性检查服务。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适合哪些应用？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容忍丢包但对延迟敏感的应用：如流媒体；以单次请求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响应为主的应用：如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；若应用要求基于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进行可靠传输：由应用层实现可靠性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的主要特点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176304"/>
            <a:ext cx="8346723" cy="333281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UDP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是无连接的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，发送数据之前不需要建立连接，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因此减少了开销和发送数据之前的时延。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UDP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使用尽最大努力交付，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即不保证可靠交付，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因此主机不需要维持复杂的连接状态表。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UDP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是面向报文的。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对应用层交下来的报文，既不合并，也不拆分，而是保留这些报文的边界。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一次交付一个完整的报文。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UDP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没有拥塞控制，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因此网络出现的拥塞不会使源主机的发送速率降低。这对某些实时应用是很重要的。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很适合对时延要求较高的多媒体通信的要求。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的主要特点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UDP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支持一对一、一对多、多对一和多对多的交互通信。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UDP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的首部开销小，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个字节的首部要短。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未采用拥塞控制，因此可能会引起网络流量严重的拥堵。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对于一部分需要提高可靠性的基于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的实时应用，就要求对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的传输加以改进，在保证应用实时性的前提下，提高传输的可靠性。措施如：前向纠错和丢包重传等。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面向报文的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对应用程序交下来的报文，在添加首部后就向下交付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对应用层交下来的报文，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既不合并，也不拆分，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而是保留这些报文的边界。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应用层交给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多长的报文，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就照样发送，即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一次发送一个报文。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面向报文的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层交上来的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用户数据报，在去除首部后就原封不动地交付上层的应用进程，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一次交付一个完整的报文。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应用程序必须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选择合适大小的报文。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若报文太长，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把它交给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层在传送时可能要进行分片，这会降低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层的效率。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若报文太短，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把它交给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层后，会使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数据报的首部的相对长度太大，这也降低了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层的效率。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是面向报文的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flipH="1">
            <a:off x="422071" y="4565675"/>
            <a:ext cx="863600" cy="363538"/>
          </a:xfrm>
          <a:prstGeom prst="rightArrow">
            <a:avLst>
              <a:gd name="adj1" fmla="val 50000"/>
              <a:gd name="adj2" fmla="val 118788"/>
            </a:avLst>
          </a:prstGeom>
          <a:solidFill>
            <a:srgbClr val="C00000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360409" y="3678263"/>
            <a:ext cx="5915025" cy="690562"/>
          </a:xfrm>
          <a:prstGeom prst="rect">
            <a:avLst/>
          </a:prstGeom>
          <a:gradFill rotWithShape="1">
            <a:gsLst>
              <a:gs pos="0">
                <a:srgbClr val="66FF99"/>
              </a:gs>
              <a:gs pos="100000">
                <a:srgbClr val="47B26B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789159" y="2268563"/>
            <a:ext cx="4486275" cy="682625"/>
          </a:xfrm>
          <a:prstGeom prst="rect">
            <a:avLst/>
          </a:prstGeom>
          <a:gradFill rotWithShape="1">
            <a:gsLst>
              <a:gs pos="0">
                <a:srgbClr val="B2B28E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360409" y="2952775"/>
            <a:ext cx="5915025" cy="7223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238046" y="4408513"/>
            <a:ext cx="7037388" cy="7493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2401684" y="4437088"/>
            <a:ext cx="5849937" cy="690562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747884" y="4573613"/>
            <a:ext cx="303288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数据报的数据部分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1199946" y="4543450"/>
            <a:ext cx="11766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8480221" y="4540275"/>
            <a:ext cx="87684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3824084" y="2952775"/>
            <a:ext cx="0" cy="722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3"/>
          <p:cNvSpPr>
            <a:spLocks noChangeArrowheads="1"/>
          </p:cNvSpPr>
          <p:nvPr/>
        </p:nvSpPr>
        <p:spPr bwMode="auto">
          <a:xfrm rot="16200000" flipH="1">
            <a:off x="4890884" y="3994175"/>
            <a:ext cx="963612" cy="325438"/>
          </a:xfrm>
          <a:prstGeom prst="rightArrow">
            <a:avLst>
              <a:gd name="adj1" fmla="val 50000"/>
              <a:gd name="adj2" fmla="val 148062"/>
            </a:avLst>
          </a:prstGeom>
          <a:solidFill>
            <a:srgbClr val="33CC33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360409" y="3060725"/>
            <a:ext cx="15372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4189209" y="3065488"/>
            <a:ext cx="401231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用户数据报的数据部分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8378621" y="3073425"/>
            <a:ext cx="1110883" cy="459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传输层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2360409" y="4408513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 rot="16200000" flipH="1">
            <a:off x="5556841" y="2548756"/>
            <a:ext cx="963612" cy="327025"/>
          </a:xfrm>
          <a:prstGeom prst="rightArrow">
            <a:avLst>
              <a:gd name="adj1" fmla="val 50000"/>
              <a:gd name="adj2" fmla="val 14734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3824084" y="1628800"/>
            <a:ext cx="4425950" cy="6016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应用层报文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8378621" y="1628800"/>
            <a:ext cx="111088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5.2.2  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的首部格式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577" y="1124744"/>
            <a:ext cx="7488832" cy="830997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用户数据报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两个字段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：数据字段和首部字段。首部字段很简单，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个字节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9640" y="2060848"/>
            <a:ext cx="9243880" cy="3960440"/>
            <a:chOff x="389640" y="2060848"/>
            <a:chExt cx="9243880" cy="3960440"/>
          </a:xfrm>
        </p:grpSpPr>
        <p:sp>
          <p:nvSpPr>
            <p:cNvPr id="500738" name="Rectangle 2"/>
            <p:cNvSpPr>
              <a:spLocks noChangeArrowheads="1"/>
            </p:cNvSpPr>
            <p:nvPr/>
          </p:nvSpPr>
          <p:spPr bwMode="auto">
            <a:xfrm>
              <a:off x="2535940" y="5155429"/>
              <a:ext cx="1169458" cy="457200"/>
            </a:xfrm>
            <a:prstGeom prst="rect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39" name="Freeform 3"/>
            <p:cNvSpPr/>
            <p:nvPr/>
          </p:nvSpPr>
          <p:spPr bwMode="auto">
            <a:xfrm>
              <a:off x="3165384" y="3940981"/>
              <a:ext cx="5020071" cy="350030"/>
            </a:xfrm>
            <a:custGeom>
              <a:avLst/>
              <a:gdLst>
                <a:gd name="T0" fmla="*/ 0 w 2919"/>
                <a:gd name="T1" fmla="*/ 0 h 276"/>
                <a:gd name="T2" fmla="*/ 2919 w 2919"/>
                <a:gd name="T3" fmla="*/ 0 h 276"/>
                <a:gd name="T4" fmla="*/ 1066 w 2919"/>
                <a:gd name="T5" fmla="*/ 276 h 276"/>
                <a:gd name="T6" fmla="*/ 346 w 2919"/>
                <a:gd name="T7" fmla="*/ 268 h 276"/>
                <a:gd name="T8" fmla="*/ 0 w 291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9" h="276">
                  <a:moveTo>
                    <a:pt x="0" y="0"/>
                  </a:moveTo>
                  <a:lnTo>
                    <a:pt x="2919" y="0"/>
                  </a:lnTo>
                  <a:lnTo>
                    <a:pt x="1066" y="276"/>
                  </a:lnTo>
                  <a:lnTo>
                    <a:pt x="346" y="2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ECFF">
                    <a:gamma/>
                    <a:shade val="81961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0" name="Rectangle 4"/>
            <p:cNvSpPr>
              <a:spLocks noChangeArrowheads="1"/>
            </p:cNvSpPr>
            <p:nvPr/>
          </p:nvSpPr>
          <p:spPr bwMode="auto">
            <a:xfrm>
              <a:off x="3703678" y="4291011"/>
              <a:ext cx="1171179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2" name="AutoShape 6"/>
            <p:cNvSpPr>
              <a:spLocks noChangeArrowheads="1"/>
            </p:cNvSpPr>
            <p:nvPr/>
          </p:nvSpPr>
          <p:spPr bwMode="auto">
            <a:xfrm>
              <a:off x="1670885" y="5245917"/>
              <a:ext cx="865056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3" name="Freeform 7"/>
            <p:cNvSpPr/>
            <p:nvPr/>
          </p:nvSpPr>
          <p:spPr bwMode="auto">
            <a:xfrm>
              <a:off x="1043161" y="2922859"/>
              <a:ext cx="7247202" cy="560922"/>
            </a:xfrm>
            <a:custGeom>
              <a:avLst/>
              <a:gdLst>
                <a:gd name="T0" fmla="*/ 0 w 3600"/>
                <a:gd name="T1" fmla="*/ 0 h 432"/>
                <a:gd name="T2" fmla="*/ 3600 w 3600"/>
                <a:gd name="T3" fmla="*/ 0 h 432"/>
                <a:gd name="T4" fmla="*/ 1056 w 3600"/>
                <a:gd name="T5" fmla="*/ 432 h 432"/>
                <a:gd name="T6" fmla="*/ 384 w 3600"/>
                <a:gd name="T7" fmla="*/ 432 h 432"/>
                <a:gd name="T8" fmla="*/ 0 w 3600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432">
                  <a:moveTo>
                    <a:pt x="0" y="0"/>
                  </a:moveTo>
                  <a:lnTo>
                    <a:pt x="3600" y="0"/>
                  </a:lnTo>
                  <a:lnTo>
                    <a:pt x="1056" y="432"/>
                  </a:lnTo>
                  <a:lnTo>
                    <a:pt x="384" y="43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99">
                    <a:gamma/>
                    <a:shade val="69804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165384" y="3483781"/>
              <a:ext cx="5020071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3705398" y="5158604"/>
              <a:ext cx="5928121" cy="457200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6" name="Line 10"/>
            <p:cNvSpPr>
              <a:spLocks noChangeShapeType="1"/>
            </p:cNvSpPr>
            <p:nvPr/>
          </p:nvSpPr>
          <p:spPr bwMode="auto">
            <a:xfrm>
              <a:off x="4420832" y="3483781"/>
              <a:ext cx="1719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7" name="Rectangle 11"/>
            <p:cNvSpPr>
              <a:spLocks noChangeArrowheads="1"/>
            </p:cNvSpPr>
            <p:nvPr/>
          </p:nvSpPr>
          <p:spPr bwMode="auto">
            <a:xfrm>
              <a:off x="1048320" y="2465659"/>
              <a:ext cx="7242043" cy="457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3459468" y="2465659"/>
              <a:ext cx="344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49" name="Line 13"/>
            <p:cNvSpPr>
              <a:spLocks noChangeShapeType="1"/>
            </p:cNvSpPr>
            <p:nvPr/>
          </p:nvSpPr>
          <p:spPr bwMode="auto">
            <a:xfrm>
              <a:off x="5674559" y="3483781"/>
              <a:ext cx="344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>
              <a:off x="6930007" y="3483781"/>
              <a:ext cx="172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1" name="Freeform 15"/>
            <p:cNvSpPr/>
            <p:nvPr/>
          </p:nvSpPr>
          <p:spPr bwMode="auto">
            <a:xfrm>
              <a:off x="1811907" y="3483781"/>
              <a:ext cx="1353477" cy="457200"/>
            </a:xfrm>
            <a:custGeom>
              <a:avLst/>
              <a:gdLst>
                <a:gd name="T0" fmla="*/ 672 w 672"/>
                <a:gd name="T1" fmla="*/ 288 h 288"/>
                <a:gd name="T2" fmla="*/ 0 w 672"/>
                <a:gd name="T3" fmla="*/ 288 h 288"/>
                <a:gd name="T4" fmla="*/ 0 w 672"/>
                <a:gd name="T5" fmla="*/ 0 h 288"/>
                <a:gd name="T6" fmla="*/ 672 w 67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88">
                  <a:moveTo>
                    <a:pt x="67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2" name="Text Box 16"/>
            <p:cNvSpPr txBox="1">
              <a:spLocks noChangeArrowheads="1"/>
            </p:cNvSpPr>
            <p:nvPr/>
          </p:nvSpPr>
          <p:spPr bwMode="auto">
            <a:xfrm>
              <a:off x="1939172" y="3480607"/>
              <a:ext cx="9541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伪首部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3" name="Text Box 17"/>
            <p:cNvSpPr txBox="1">
              <a:spLocks noChangeArrowheads="1"/>
            </p:cNvSpPr>
            <p:nvPr/>
          </p:nvSpPr>
          <p:spPr bwMode="auto">
            <a:xfrm>
              <a:off x="3177422" y="3480607"/>
              <a:ext cx="9541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源端口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4" name="Text Box 18"/>
            <p:cNvSpPr txBox="1">
              <a:spLocks noChangeArrowheads="1"/>
            </p:cNvSpPr>
            <p:nvPr/>
          </p:nvSpPr>
          <p:spPr bwMode="auto">
            <a:xfrm>
              <a:off x="4357198" y="3480607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目的端口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5" name="Text Box 19"/>
            <p:cNvSpPr txBox="1">
              <a:spLocks noChangeArrowheads="1"/>
            </p:cNvSpPr>
            <p:nvPr/>
          </p:nvSpPr>
          <p:spPr bwMode="auto">
            <a:xfrm>
              <a:off x="5803544" y="3479020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长  度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6" name="Text Box 20"/>
            <p:cNvSpPr txBox="1">
              <a:spLocks noChangeArrowheads="1"/>
            </p:cNvSpPr>
            <p:nvPr/>
          </p:nvSpPr>
          <p:spPr bwMode="auto">
            <a:xfrm>
              <a:off x="7043513" y="3480607"/>
              <a:ext cx="9541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检验和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7" name="Text Box 21"/>
            <p:cNvSpPr txBox="1">
              <a:spLocks noChangeArrowheads="1"/>
            </p:cNvSpPr>
            <p:nvPr/>
          </p:nvSpPr>
          <p:spPr bwMode="auto">
            <a:xfrm>
              <a:off x="5960044" y="5199880"/>
              <a:ext cx="12779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         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8" name="Text Box 22"/>
            <p:cNvSpPr txBox="1">
              <a:spLocks noChangeArrowheads="1"/>
            </p:cNvSpPr>
            <p:nvPr/>
          </p:nvSpPr>
          <p:spPr bwMode="auto">
            <a:xfrm>
              <a:off x="2649446" y="5199880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  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59" name="Line 23"/>
            <p:cNvSpPr>
              <a:spLocks noChangeShapeType="1"/>
            </p:cNvSpPr>
            <p:nvPr/>
          </p:nvSpPr>
          <p:spPr bwMode="auto">
            <a:xfrm>
              <a:off x="5877495" y="2465659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0" name="Line 24"/>
            <p:cNvSpPr>
              <a:spLocks noChangeShapeType="1"/>
            </p:cNvSpPr>
            <p:nvPr/>
          </p:nvSpPr>
          <p:spPr bwMode="auto">
            <a:xfrm>
              <a:off x="6455345" y="2465659"/>
              <a:ext cx="172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1" name="Line 25"/>
            <p:cNvSpPr>
              <a:spLocks noChangeShapeType="1"/>
            </p:cNvSpPr>
            <p:nvPr/>
          </p:nvSpPr>
          <p:spPr bwMode="auto">
            <a:xfrm>
              <a:off x="7033194" y="2465659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2" name="Text Box 26"/>
            <p:cNvSpPr txBox="1">
              <a:spLocks noChangeArrowheads="1"/>
            </p:cNvSpPr>
            <p:nvPr/>
          </p:nvSpPr>
          <p:spPr bwMode="auto">
            <a:xfrm>
              <a:off x="6986761" y="2462485"/>
              <a:ext cx="124425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UDP</a:t>
              </a:r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长度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3" name="Text Box 27"/>
            <p:cNvSpPr txBox="1">
              <a:spLocks noChangeArrowheads="1"/>
            </p:cNvSpPr>
            <p:nvPr/>
          </p:nvSpPr>
          <p:spPr bwMode="auto">
            <a:xfrm>
              <a:off x="1467949" y="2462485"/>
              <a:ext cx="13374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源 </a:t>
              </a:r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地址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4" name="Text Box 28"/>
            <p:cNvSpPr txBox="1">
              <a:spLocks noChangeArrowheads="1"/>
            </p:cNvSpPr>
            <p:nvPr/>
          </p:nvSpPr>
          <p:spPr bwMode="auto">
            <a:xfrm>
              <a:off x="3784509" y="2462485"/>
              <a:ext cx="15955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目的 </a:t>
              </a:r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地址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5" name="Text Box 29"/>
            <p:cNvSpPr txBox="1">
              <a:spLocks noChangeArrowheads="1"/>
            </p:cNvSpPr>
            <p:nvPr/>
          </p:nvSpPr>
          <p:spPr bwMode="auto">
            <a:xfrm>
              <a:off x="5987561" y="246248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6" name="Text Box 30"/>
            <p:cNvSpPr txBox="1">
              <a:spLocks noChangeArrowheads="1"/>
            </p:cNvSpPr>
            <p:nvPr/>
          </p:nvSpPr>
          <p:spPr bwMode="auto">
            <a:xfrm>
              <a:off x="6457065" y="2462485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17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7" name="Line 31"/>
            <p:cNvSpPr>
              <a:spLocks noChangeShapeType="1"/>
            </p:cNvSpPr>
            <p:nvPr/>
          </p:nvSpPr>
          <p:spPr bwMode="auto">
            <a:xfrm>
              <a:off x="2489505" y="5844404"/>
              <a:ext cx="714401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8" name="Rectangle 32"/>
            <p:cNvSpPr>
              <a:spLocks noChangeArrowheads="1"/>
            </p:cNvSpPr>
            <p:nvPr/>
          </p:nvSpPr>
          <p:spPr bwMode="auto">
            <a:xfrm>
              <a:off x="5289326" y="5690416"/>
              <a:ext cx="1270927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69" name="Text Box 33"/>
            <p:cNvSpPr txBox="1">
              <a:spLocks noChangeArrowheads="1"/>
            </p:cNvSpPr>
            <p:nvPr/>
          </p:nvSpPr>
          <p:spPr bwMode="auto">
            <a:xfrm>
              <a:off x="5270291" y="5621178"/>
              <a:ext cx="12668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数据报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0" name="Text Box 34"/>
            <p:cNvSpPr txBox="1">
              <a:spLocks noChangeArrowheads="1"/>
            </p:cNvSpPr>
            <p:nvPr/>
          </p:nvSpPr>
          <p:spPr bwMode="auto">
            <a:xfrm>
              <a:off x="389640" y="208307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1" name="Text Box 35"/>
            <p:cNvSpPr txBox="1">
              <a:spLocks noChangeArrowheads="1"/>
            </p:cNvSpPr>
            <p:nvPr/>
          </p:nvSpPr>
          <p:spPr bwMode="auto">
            <a:xfrm>
              <a:off x="2062997" y="206084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2" name="Text Box 36"/>
            <p:cNvSpPr txBox="1">
              <a:spLocks noChangeArrowheads="1"/>
            </p:cNvSpPr>
            <p:nvPr/>
          </p:nvSpPr>
          <p:spPr bwMode="auto">
            <a:xfrm>
              <a:off x="4475865" y="206084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3" name="Text Box 37"/>
            <p:cNvSpPr txBox="1">
              <a:spLocks noChangeArrowheads="1"/>
            </p:cNvSpPr>
            <p:nvPr/>
          </p:nvSpPr>
          <p:spPr bwMode="auto">
            <a:xfrm>
              <a:off x="5987561" y="206084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4" name="Text Box 38"/>
            <p:cNvSpPr txBox="1">
              <a:spLocks noChangeArrowheads="1"/>
            </p:cNvSpPr>
            <p:nvPr/>
          </p:nvSpPr>
          <p:spPr bwMode="auto">
            <a:xfrm>
              <a:off x="6551653" y="206084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5" name="Text Box 39"/>
            <p:cNvSpPr txBox="1">
              <a:spLocks noChangeArrowheads="1"/>
            </p:cNvSpPr>
            <p:nvPr/>
          </p:nvSpPr>
          <p:spPr bwMode="auto">
            <a:xfrm>
              <a:off x="7404669" y="206084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6" name="Text Box 40"/>
            <p:cNvSpPr txBox="1">
              <a:spLocks noChangeArrowheads="1"/>
            </p:cNvSpPr>
            <p:nvPr/>
          </p:nvSpPr>
          <p:spPr bwMode="auto">
            <a:xfrm>
              <a:off x="2198861" y="3105956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7" name="Text Box 41"/>
            <p:cNvSpPr txBox="1">
              <a:spLocks noChangeArrowheads="1"/>
            </p:cNvSpPr>
            <p:nvPr/>
          </p:nvSpPr>
          <p:spPr bwMode="auto">
            <a:xfrm>
              <a:off x="3574695" y="311072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8" name="Text Box 42"/>
            <p:cNvSpPr txBox="1">
              <a:spLocks noChangeArrowheads="1"/>
            </p:cNvSpPr>
            <p:nvPr/>
          </p:nvSpPr>
          <p:spPr bwMode="auto">
            <a:xfrm>
              <a:off x="4902374" y="311072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79" name="Text Box 43"/>
            <p:cNvSpPr txBox="1">
              <a:spLocks noChangeArrowheads="1"/>
            </p:cNvSpPr>
            <p:nvPr/>
          </p:nvSpPr>
          <p:spPr bwMode="auto">
            <a:xfrm>
              <a:off x="6061513" y="311072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0" name="Text Box 44"/>
            <p:cNvSpPr txBox="1">
              <a:spLocks noChangeArrowheads="1"/>
            </p:cNvSpPr>
            <p:nvPr/>
          </p:nvSpPr>
          <p:spPr bwMode="auto">
            <a:xfrm>
              <a:off x="7380592" y="311072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1" name="Text Box 45"/>
            <p:cNvSpPr txBox="1">
              <a:spLocks noChangeArrowheads="1"/>
            </p:cNvSpPr>
            <p:nvPr/>
          </p:nvSpPr>
          <p:spPr bwMode="auto">
            <a:xfrm>
              <a:off x="945132" y="3105956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字节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2" name="Text Box 46"/>
            <p:cNvSpPr txBox="1">
              <a:spLocks noChangeArrowheads="1"/>
            </p:cNvSpPr>
            <p:nvPr/>
          </p:nvSpPr>
          <p:spPr bwMode="auto">
            <a:xfrm>
              <a:off x="1064568" y="5594404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发送在前</a:t>
              </a:r>
              <a:endPara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4" name="Rectangle 48"/>
            <p:cNvSpPr>
              <a:spLocks noChangeArrowheads="1"/>
            </p:cNvSpPr>
            <p:nvPr/>
          </p:nvSpPr>
          <p:spPr bwMode="auto">
            <a:xfrm>
              <a:off x="4874857" y="4291011"/>
              <a:ext cx="4758663" cy="4572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5" name="Text Box 49"/>
            <p:cNvSpPr txBox="1">
              <a:spLocks noChangeArrowheads="1"/>
            </p:cNvSpPr>
            <p:nvPr/>
          </p:nvSpPr>
          <p:spPr bwMode="auto">
            <a:xfrm>
              <a:off x="6560252" y="4333874"/>
              <a:ext cx="12779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数         据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6" name="Text Box 50"/>
            <p:cNvSpPr txBox="1">
              <a:spLocks noChangeArrowheads="1"/>
            </p:cNvSpPr>
            <p:nvPr/>
          </p:nvSpPr>
          <p:spPr bwMode="auto">
            <a:xfrm>
              <a:off x="3856740" y="4333874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首  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0788" name="Text Box 52"/>
            <p:cNvSpPr txBox="1">
              <a:spLocks noChangeArrowheads="1"/>
            </p:cNvSpPr>
            <p:nvPr/>
          </p:nvSpPr>
          <p:spPr bwMode="auto">
            <a:xfrm>
              <a:off x="1442152" y="4291012"/>
              <a:ext cx="20844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UDP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用户数据报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3709939" y="4759107"/>
              <a:ext cx="5915025" cy="396000"/>
            </a:xfrm>
            <a:prstGeom prst="rect">
              <a:avLst/>
            </a:prstGeom>
            <a:gradFill flip="none" rotWithShape="1">
              <a:gsLst>
                <a:gs pos="0">
                  <a:srgbClr val="99FF66"/>
                </a:gs>
                <a:gs pos="100000">
                  <a:srgbClr val="47B26B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198861" y="6247667"/>
            <a:ext cx="642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用户数据报的首部和伪首部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中北大学教案1</Template>
  <TotalTime>0</TotalTime>
  <Words>3126</Words>
  <Application>WPS 演示</Application>
  <PresentationFormat>A4 纸张(210x297 毫米)</PresentationFormat>
  <Paragraphs>376</Paragraphs>
  <Slides>15</Slides>
  <Notes>136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华文楷体</vt:lpstr>
      <vt:lpstr>微软雅黑</vt:lpstr>
      <vt:lpstr>Arial Unicode MS</vt:lpstr>
      <vt:lpstr>ZapfDingbats</vt:lpstr>
      <vt:lpstr>Comic Sans MS</vt:lpstr>
      <vt:lpstr>MS PGothic</vt:lpstr>
      <vt:lpstr>中北大学教案3</vt:lpstr>
      <vt:lpstr>第 5 章  传输层</vt:lpstr>
      <vt:lpstr>5.2  用户数据报协议 UDP</vt:lpstr>
      <vt:lpstr>5.2.1  UDP概述</vt:lpstr>
      <vt:lpstr>UDP 的主要特点 </vt:lpstr>
      <vt:lpstr>UDP 的主要特点 </vt:lpstr>
      <vt:lpstr>面向报文的 UDP</vt:lpstr>
      <vt:lpstr>面向报文的 UDP</vt:lpstr>
      <vt:lpstr>UDP 是面向报文的 </vt:lpstr>
      <vt:lpstr>5.2.2  UDP 的首部格式 </vt:lpstr>
      <vt:lpstr>UDP 基于端口的分用 </vt:lpstr>
      <vt:lpstr>PowerPoint 演示文稿</vt:lpstr>
      <vt:lpstr>PowerPoint 演示文稿</vt:lpstr>
      <vt:lpstr>UDP校验和（checksum）</vt:lpstr>
      <vt:lpstr>校验和计算：二进制反码运算求和规则</vt:lpstr>
      <vt:lpstr>计算 UDP 检验和的例子 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 运输层</dc:title>
  <dc:creator>920</dc:creator>
  <cp:lastModifiedBy>黄花鱼</cp:lastModifiedBy>
  <cp:revision>250</cp:revision>
  <dcterms:created xsi:type="dcterms:W3CDTF">2016-10-04T02:36:00Z</dcterms:created>
  <dcterms:modified xsi:type="dcterms:W3CDTF">2021-04-25T01:58:44Z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2052-11.1.0.10463</vt:lpwstr>
  </property>
  <property fmtid="{D5CDD505-2E9C-101B-9397-08002B2CF9AE}" pid="4" name="ICV">
    <vt:lpwstr>A9D61FF8EBA4411CA30932B1239E503D</vt:lpwstr>
  </property>
</Properties>
</file>