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1272" r:id="rId3"/>
    <p:sldId id="292" r:id="rId4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4" clrIdx="0"/>
  <p:cmAuthor id="2" name="AN DAOXIN" initials="AD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FF"/>
    <a:srgbClr val="FFFF66"/>
    <a:srgbClr val="000099"/>
    <a:srgbClr val="CCECFF"/>
    <a:srgbClr val="66FFFF"/>
    <a:srgbClr val="0000CC"/>
    <a:srgbClr val="FF66FF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9040" autoAdjust="0"/>
  </p:normalViewPr>
  <p:slideViewPr>
    <p:cSldViewPr>
      <p:cViewPr>
        <p:scale>
          <a:sx n="100" d="100"/>
          <a:sy n="100" d="100"/>
        </p:scale>
        <p:origin x="1344" y="294"/>
      </p:cViewPr>
      <p:guideLst>
        <p:guide orient="horz" pos="2205"/>
        <p:guide pos="3154"/>
      </p:guideLst>
    </p:cSldViewPr>
  </p:slideViewPr>
  <p:outlineViewPr>
    <p:cViewPr>
      <p:scale>
        <a:sx n="33" d="100"/>
        <a:sy n="33" d="100"/>
      </p:scale>
      <p:origin x="0" y="-136744"/>
    </p:cViewPr>
  </p:outlineViewPr>
  <p:notesTextViewPr>
    <p:cViewPr>
      <p:scale>
        <a:sx n="100" d="100"/>
        <a:sy n="100" d="100"/>
      </p:scale>
      <p:origin x="0" y="-456"/>
    </p:cViewPr>
  </p:notesTextViewPr>
  <p:sorterViewPr>
    <p:cViewPr>
      <p:scale>
        <a:sx n="100" d="100"/>
        <a:sy n="100" d="100"/>
      </p:scale>
      <p:origin x="0" y="-59040"/>
    </p:cViewPr>
  </p:sorter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8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7086A1-AA6B-4540-9AEA-06C3FCB8888D}" type="slidenum">
              <a:rPr lang="en-US" altLang="zh-CN"/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8E52DD6-788D-40AA-B1FF-7C81A8CF076F}" type="slidenum">
              <a:rPr lang="en-US" altLang="zh-CN"/>
            </a:fld>
            <a:endParaRPr lang="en-US" altLang="zh-CN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AA45A3-DC60-4326-A45F-29EAA79D1993}" type="slidenum">
              <a:rPr lang="en-US" altLang="zh-CN"/>
            </a:fld>
            <a:endParaRPr lang="en-US" altLang="zh-CN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AA45A3-DC60-4326-A45F-29EAA79D1993}" type="slidenum">
              <a:rPr lang="en-US" altLang="zh-CN"/>
            </a:fld>
            <a:endParaRPr lang="en-US" altLang="zh-CN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AA45A3-DC60-4326-A45F-29EAA79D1993}" type="slidenum">
              <a:rPr lang="en-US" altLang="zh-CN"/>
            </a:fld>
            <a:endParaRPr lang="en-US" altLang="zh-CN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3208BBD-56B7-4C51-BD28-2083D6EB09D0}" type="slidenum">
              <a:rPr lang="en-US" altLang="zh-CN"/>
            </a:fld>
            <a:endParaRPr lang="en-US" altLang="zh-CN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2D80921-F6AA-4BC8-BAB2-6A7A5437A91E}" type="slidenum">
              <a:rPr lang="en-US" altLang="zh-CN"/>
            </a:fld>
            <a:endParaRPr lang="en-US" altLang="zh-CN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F3F8B7-D3E1-4534-996E-D31BB97513E6}" type="slidenum">
              <a:rPr lang="en-US" altLang="zh-CN"/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1BFE07B-07C4-4EEA-B832-035A3426682C}" type="slidenum">
              <a:rPr lang="en-US" altLang="zh-CN"/>
            </a:fld>
            <a:endParaRPr lang="en-US" altLang="zh-CN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781" y="1968139"/>
            <a:ext cx="8346723" cy="3332816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5.1 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传输层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5.2  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用户数据报协议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UDP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传输控制协议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TCP 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概述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5.4  TCP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协议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报文格式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5.5 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可靠传输的工作原理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5.6  TCP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可靠传输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5.7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的流量控制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5.8  TCP 的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拥塞控制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5.9  TCP </a:t>
            </a:r>
            <a:r>
              <a:rPr lang="zh-CN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的传输连接管理</a:t>
            </a:r>
            <a:endParaRPr lang="zh-CN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地址，套接字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连接就是由协议软件所提供的一种抽象。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连接的端点是个很抽象的套接字，即（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地址：端口号）。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地址可以有多个不同的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同一个端口号也可以出现在多个不同的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连接中。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有多种不同的意思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应用编程接口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API,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API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中使用的一个函数名也叫作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函数的端点称为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函数时其返回值称为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描述符，可简称为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在操作系统内核中连网协议的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Berkeley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实现，称为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实现。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以上定义均与本节所提及的套接字不同。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06" y="0"/>
            <a:ext cx="6793337" cy="113461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传输控制协议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5.3.1 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最主要的特点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5.3.2  TCP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5.3.1  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最主要的特点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9192" name="Rectangle 40"/>
          <p:cNvSpPr>
            <a:spLocks noGrp="1" noChangeArrowheads="1"/>
          </p:cNvSpPr>
          <p:nvPr>
            <p:ph idx="1"/>
          </p:nvPr>
        </p:nvSpPr>
        <p:spPr>
          <a:xfrm>
            <a:off x="1031983" y="1916832"/>
            <a:ext cx="8673545" cy="33328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面向连接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的传输层协议。连接的建立与释放。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每一条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只能有两个端点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(endpoint)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，每一条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只能是点对点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的（一对一）。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可靠交付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的服务。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无差错、无丢失、不重复且按序到达。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全双工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通信。两端都设有发送和接收缓存。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面向字节流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“流”</a:t>
            </a:r>
            <a:r>
              <a:rPr lang="en-US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(stream)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指的是流入</a:t>
            </a:r>
            <a:r>
              <a:rPr lang="zh-C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或流出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进程的字节序列。</a:t>
            </a:r>
            <a:endParaRPr lang="en-US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2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“面向字节流”的含义是：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虽然应用程序和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的交互是一次一个数据块，但</a:t>
            </a:r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把应用程序交下来的数据看成仅仅是一连串</a:t>
            </a:r>
            <a:r>
              <a:rPr lang="zh-CN" altLang="zh-CN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无结构的字节流</a:t>
            </a:r>
            <a:r>
              <a:rPr lang="zh-CN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面向流的概念 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不保证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接收方应用程序所收到的数据块和发送方应用程序所发出的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数据块具有对应大小的关系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但接收方应用程序收到的字节流必须和发送方应用程序发出的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字节流完全一样。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面向流的概念 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231" name="AutoShape 47"/>
          <p:cNvSpPr>
            <a:spLocks noChangeArrowheads="1"/>
          </p:cNvSpPr>
          <p:nvPr/>
        </p:nvSpPr>
        <p:spPr bwMode="auto">
          <a:xfrm>
            <a:off x="7087263" y="5034882"/>
            <a:ext cx="283765" cy="130175"/>
          </a:xfrm>
          <a:prstGeom prst="rightArrow">
            <a:avLst>
              <a:gd name="adj1" fmla="val 50000"/>
              <a:gd name="adj2" fmla="val 50305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91" name="Rectangle 107"/>
          <p:cNvSpPr>
            <a:spLocks noChangeArrowheads="1"/>
          </p:cNvSpPr>
          <p:nvPr/>
        </p:nvSpPr>
        <p:spPr bwMode="auto">
          <a:xfrm>
            <a:off x="3440832" y="1623118"/>
            <a:ext cx="3679495" cy="869778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1264" name="Group 80"/>
          <p:cNvGrpSpPr/>
          <p:nvPr/>
        </p:nvGrpSpPr>
        <p:grpSpPr bwMode="auto">
          <a:xfrm>
            <a:off x="6201569" y="4945982"/>
            <a:ext cx="937287" cy="287337"/>
            <a:chOff x="2925" y="1570"/>
            <a:chExt cx="545" cy="181"/>
          </a:xfrm>
        </p:grpSpPr>
        <p:grpSp>
          <p:nvGrpSpPr>
            <p:cNvPr id="221265" name="Group 81"/>
            <p:cNvGrpSpPr/>
            <p:nvPr/>
          </p:nvGrpSpPr>
          <p:grpSpPr bwMode="auto">
            <a:xfrm>
              <a:off x="3061" y="1570"/>
              <a:ext cx="272" cy="181"/>
              <a:chOff x="3061" y="1842"/>
              <a:chExt cx="272" cy="181"/>
            </a:xfrm>
          </p:grpSpPr>
          <p:sp>
            <p:nvSpPr>
              <p:cNvPr id="221266" name="Rectangle 82"/>
              <p:cNvSpPr>
                <a:spLocks noChangeArrowheads="1"/>
              </p:cNvSpPr>
              <p:nvPr/>
            </p:nvSpPr>
            <p:spPr bwMode="auto">
              <a:xfrm>
                <a:off x="3061" y="184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8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7</a:t>
                </a:r>
                <a:endPara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67" name="Rectangle 83"/>
              <p:cNvSpPr>
                <a:spLocks noChangeArrowheads="1"/>
              </p:cNvSpPr>
              <p:nvPr/>
            </p:nvSpPr>
            <p:spPr bwMode="auto">
              <a:xfrm>
                <a:off x="3197" y="184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800" b="1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6</a:t>
                </a:r>
                <a:endPara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1268" name="Rectangle 84"/>
            <p:cNvSpPr>
              <a:spLocks noChangeArrowheads="1"/>
            </p:cNvSpPr>
            <p:nvPr/>
          </p:nvSpPr>
          <p:spPr bwMode="auto">
            <a:xfrm>
              <a:off x="2925" y="1570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69" name="Rectangle 85"/>
            <p:cNvSpPr>
              <a:spLocks noChangeArrowheads="1"/>
            </p:cNvSpPr>
            <p:nvPr/>
          </p:nvSpPr>
          <p:spPr bwMode="auto">
            <a:xfrm>
              <a:off x="3334" y="1570"/>
              <a:ext cx="136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1246" name="Text Box 62"/>
          <p:cNvSpPr txBox="1">
            <a:spLocks noChangeArrowheads="1"/>
          </p:cNvSpPr>
          <p:nvPr/>
        </p:nvSpPr>
        <p:spPr bwMode="auto">
          <a:xfrm>
            <a:off x="7869766" y="1559843"/>
            <a:ext cx="7761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</a:t>
            </a:r>
            <a:endParaRPr kumimoji="1" lang="en-US" altLang="zh-CN" sz="6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28" name="Freeform 44"/>
          <p:cNvSpPr/>
          <p:nvPr/>
        </p:nvSpPr>
        <p:spPr bwMode="auto">
          <a:xfrm>
            <a:off x="7842250" y="4585618"/>
            <a:ext cx="386954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29" name="Text Box 45"/>
          <p:cNvSpPr txBox="1">
            <a:spLocks noChangeArrowheads="1"/>
          </p:cNvSpPr>
          <p:nvPr/>
        </p:nvSpPr>
        <p:spPr bwMode="auto">
          <a:xfrm>
            <a:off x="1081750" y="1559843"/>
            <a:ext cx="7761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</a:t>
            </a:r>
            <a:endParaRPr kumimoji="1" lang="en-US" altLang="zh-CN" sz="66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0" name="AutoShape 46"/>
          <p:cNvSpPr>
            <a:spLocks noChangeArrowheads="1"/>
          </p:cNvSpPr>
          <p:nvPr/>
        </p:nvSpPr>
        <p:spPr bwMode="auto">
          <a:xfrm>
            <a:off x="4913446" y="5036469"/>
            <a:ext cx="285485" cy="130175"/>
          </a:xfrm>
          <a:prstGeom prst="rightArrow">
            <a:avLst>
              <a:gd name="adj1" fmla="val 50000"/>
              <a:gd name="adj2" fmla="val 50610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2" name="AutoShape 48"/>
          <p:cNvSpPr>
            <a:spLocks noChangeArrowheads="1"/>
          </p:cNvSpPr>
          <p:nvPr/>
        </p:nvSpPr>
        <p:spPr bwMode="auto">
          <a:xfrm>
            <a:off x="2951163" y="5034882"/>
            <a:ext cx="285485" cy="130175"/>
          </a:xfrm>
          <a:prstGeom prst="rightArrow">
            <a:avLst>
              <a:gd name="adj1" fmla="val 50000"/>
              <a:gd name="adj2" fmla="val 50610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3" name="Line 49"/>
          <p:cNvSpPr>
            <a:spLocks noChangeShapeType="1"/>
          </p:cNvSpPr>
          <p:nvPr/>
        </p:nvSpPr>
        <p:spPr bwMode="auto">
          <a:xfrm>
            <a:off x="1442906" y="2426618"/>
            <a:ext cx="3440" cy="148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4" name="Text Box 50"/>
          <p:cNvSpPr txBox="1">
            <a:spLocks noChangeArrowheads="1"/>
          </p:cNvSpPr>
          <p:nvPr/>
        </p:nvSpPr>
        <p:spPr bwMode="auto">
          <a:xfrm>
            <a:off x="5512487" y="4561806"/>
            <a:ext cx="19319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 </a:t>
            </a:r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</a:t>
            </a:r>
            <a:endParaRPr kumimoji="1" lang="zh-CN" altLang="en-US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5" name="Rectangle 51"/>
          <p:cNvSpPr>
            <a:spLocks noChangeArrowheads="1"/>
          </p:cNvSpPr>
          <p:nvPr/>
        </p:nvSpPr>
        <p:spPr bwMode="auto">
          <a:xfrm>
            <a:off x="550333" y="3902994"/>
            <a:ext cx="1802342" cy="6826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endParaRPr kumimoji="1" lang="en-US" altLang="zh-CN" sz="9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6" name="Line 52"/>
          <p:cNvSpPr>
            <a:spLocks noChangeShapeType="1"/>
          </p:cNvSpPr>
          <p:nvPr/>
        </p:nvSpPr>
        <p:spPr bwMode="auto">
          <a:xfrm flipV="1">
            <a:off x="8258440" y="2426619"/>
            <a:ext cx="0" cy="147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7" name="Rectangle 53"/>
          <p:cNvSpPr>
            <a:spLocks noChangeArrowheads="1"/>
          </p:cNvSpPr>
          <p:nvPr/>
        </p:nvSpPr>
        <p:spPr bwMode="auto">
          <a:xfrm>
            <a:off x="7357270" y="3902994"/>
            <a:ext cx="1800622" cy="6826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endParaRPr kumimoji="1" lang="en-US" altLang="zh-CN" sz="9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8" name="Text Box 54"/>
          <p:cNvSpPr txBox="1">
            <a:spLocks noChangeArrowheads="1"/>
          </p:cNvSpPr>
          <p:nvPr/>
        </p:nvSpPr>
        <p:spPr bwMode="auto">
          <a:xfrm>
            <a:off x="887187" y="134076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发送方</a:t>
            </a:r>
            <a:endParaRPr kumimoji="1"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39" name="Text Box 55"/>
          <p:cNvSpPr txBox="1">
            <a:spLocks noChangeArrowheads="1"/>
          </p:cNvSpPr>
          <p:nvPr/>
        </p:nvSpPr>
        <p:spPr bwMode="auto">
          <a:xfrm>
            <a:off x="7687244" y="134076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接收方</a:t>
            </a:r>
            <a:endParaRPr kumimoji="1"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40" name="AutoShape 56"/>
          <p:cNvSpPr>
            <a:spLocks noChangeArrowheads="1"/>
          </p:cNvSpPr>
          <p:nvPr/>
        </p:nvSpPr>
        <p:spPr bwMode="auto">
          <a:xfrm>
            <a:off x="2221971" y="3145756"/>
            <a:ext cx="1307042" cy="609600"/>
          </a:xfrm>
          <a:prstGeom prst="wedgeRoundRectCallout">
            <a:avLst>
              <a:gd name="adj1" fmla="val -85792"/>
              <a:gd name="adj2" fmla="val 12083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endParaRPr kumimoji="1" lang="zh-CN" altLang="zh-CN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41" name="Text Box 57"/>
          <p:cNvSpPr txBox="1">
            <a:spLocks noChangeArrowheads="1"/>
          </p:cNvSpPr>
          <p:nvPr/>
        </p:nvSpPr>
        <p:spPr bwMode="auto">
          <a:xfrm>
            <a:off x="2228436" y="3128293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把字节写入</a:t>
            </a:r>
            <a:endParaRPr kumimoji="1" lang="zh-CN" altLang="en-US" sz="1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发送缓存</a:t>
            </a:r>
            <a:endParaRPr kumimoji="1"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42" name="AutoShape 58"/>
          <p:cNvSpPr>
            <a:spLocks noChangeArrowheads="1"/>
          </p:cNvSpPr>
          <p:nvPr/>
        </p:nvSpPr>
        <p:spPr bwMode="auto">
          <a:xfrm>
            <a:off x="6669352" y="2858418"/>
            <a:ext cx="1279525" cy="609600"/>
          </a:xfrm>
          <a:prstGeom prst="wedgeRoundRectCallout">
            <a:avLst>
              <a:gd name="adj1" fmla="val 80912"/>
              <a:gd name="adj2" fmla="val 17838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endParaRPr kumimoji="1" lang="zh-CN" altLang="zh-CN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43" name="Text Box 59"/>
          <p:cNvSpPr txBox="1">
            <a:spLocks noChangeArrowheads="1"/>
          </p:cNvSpPr>
          <p:nvPr/>
        </p:nvSpPr>
        <p:spPr bwMode="auto">
          <a:xfrm>
            <a:off x="6641421" y="2858418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接收缓存</a:t>
            </a:r>
            <a:endParaRPr kumimoji="1"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读取字节</a:t>
            </a:r>
            <a:endParaRPr kumimoji="1" lang="zh-CN" altLang="en-US" sz="1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44" name="Text Box 60"/>
          <p:cNvSpPr txBox="1">
            <a:spLocks noChangeArrowheads="1"/>
          </p:cNvSpPr>
          <p:nvPr/>
        </p:nvSpPr>
        <p:spPr bwMode="auto">
          <a:xfrm>
            <a:off x="1676797" y="194084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应用进程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45" name="Text Box 61"/>
          <p:cNvSpPr txBox="1">
            <a:spLocks noChangeArrowheads="1"/>
          </p:cNvSpPr>
          <p:nvPr/>
        </p:nvSpPr>
        <p:spPr bwMode="auto">
          <a:xfrm>
            <a:off x="8488891" y="1885282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应用进程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1247" name="Group 63"/>
          <p:cNvGrpSpPr/>
          <p:nvPr/>
        </p:nvGrpSpPr>
        <p:grpSpPr bwMode="auto">
          <a:xfrm>
            <a:off x="8414941" y="2571081"/>
            <a:ext cx="233892" cy="1150937"/>
            <a:chOff x="3107" y="210"/>
            <a:chExt cx="136" cy="725"/>
          </a:xfrm>
        </p:grpSpPr>
        <p:sp>
          <p:nvSpPr>
            <p:cNvPr id="221248" name="Rectangle 64"/>
            <p:cNvSpPr>
              <a:spLocks noChangeArrowheads="1"/>
            </p:cNvSpPr>
            <p:nvPr/>
          </p:nvSpPr>
          <p:spPr bwMode="auto">
            <a:xfrm>
              <a:off x="3107" y="391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49" name="Rectangle 65"/>
            <p:cNvSpPr>
              <a:spLocks noChangeArrowheads="1"/>
            </p:cNvSpPr>
            <p:nvPr/>
          </p:nvSpPr>
          <p:spPr bwMode="auto">
            <a:xfrm>
              <a:off x="3107" y="573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50" name="Rectangle 66"/>
            <p:cNvSpPr>
              <a:spLocks noChangeArrowheads="1"/>
            </p:cNvSpPr>
            <p:nvPr/>
          </p:nvSpPr>
          <p:spPr bwMode="auto">
            <a:xfrm>
              <a:off x="3107" y="754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51" name="Rectangle 67"/>
            <p:cNvSpPr>
              <a:spLocks noChangeArrowheads="1"/>
            </p:cNvSpPr>
            <p:nvPr/>
          </p:nvSpPr>
          <p:spPr bwMode="auto">
            <a:xfrm>
              <a:off x="3107" y="210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1252" name="Rectangle 68"/>
          <p:cNvSpPr>
            <a:spLocks noChangeArrowheads="1"/>
          </p:cNvSpPr>
          <p:nvPr/>
        </p:nvSpPr>
        <p:spPr bwMode="auto">
          <a:xfrm>
            <a:off x="818621" y="4226843"/>
            <a:ext cx="233892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53" name="Rectangle 69"/>
          <p:cNvSpPr>
            <a:spLocks noChangeArrowheads="1"/>
          </p:cNvSpPr>
          <p:nvPr/>
        </p:nvSpPr>
        <p:spPr bwMode="auto">
          <a:xfrm>
            <a:off x="1052512" y="4226843"/>
            <a:ext cx="233892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54" name="Rectangle 70"/>
          <p:cNvSpPr>
            <a:spLocks noChangeArrowheads="1"/>
          </p:cNvSpPr>
          <p:nvPr/>
        </p:nvSpPr>
        <p:spPr bwMode="auto">
          <a:xfrm>
            <a:off x="1286404" y="4226843"/>
            <a:ext cx="233892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55" name="Rectangle 71"/>
          <p:cNvSpPr>
            <a:spLocks noChangeArrowheads="1"/>
          </p:cNvSpPr>
          <p:nvPr/>
        </p:nvSpPr>
        <p:spPr bwMode="auto">
          <a:xfrm>
            <a:off x="1520296" y="4226843"/>
            <a:ext cx="233892" cy="287338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56" name="Rectangle 72"/>
          <p:cNvSpPr>
            <a:spLocks noChangeArrowheads="1"/>
          </p:cNvSpPr>
          <p:nvPr/>
        </p:nvSpPr>
        <p:spPr bwMode="auto">
          <a:xfrm>
            <a:off x="1754187" y="4226843"/>
            <a:ext cx="233892" cy="287338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1257" name="Group 73"/>
          <p:cNvGrpSpPr/>
          <p:nvPr/>
        </p:nvGrpSpPr>
        <p:grpSpPr bwMode="auto">
          <a:xfrm>
            <a:off x="1597687" y="2642518"/>
            <a:ext cx="233892" cy="863600"/>
            <a:chOff x="1429" y="164"/>
            <a:chExt cx="136" cy="544"/>
          </a:xfrm>
        </p:grpSpPr>
        <p:sp>
          <p:nvSpPr>
            <p:cNvPr id="221258" name="Rectangle 74"/>
            <p:cNvSpPr>
              <a:spLocks noChangeArrowheads="1"/>
            </p:cNvSpPr>
            <p:nvPr/>
          </p:nvSpPr>
          <p:spPr bwMode="auto">
            <a:xfrm>
              <a:off x="1429" y="527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19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59" name="Rectangle 75"/>
            <p:cNvSpPr>
              <a:spLocks noChangeArrowheads="1"/>
            </p:cNvSpPr>
            <p:nvPr/>
          </p:nvSpPr>
          <p:spPr bwMode="auto">
            <a:xfrm>
              <a:off x="1429" y="346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60" name="Rectangle 76"/>
            <p:cNvSpPr>
              <a:spLocks noChangeArrowheads="1"/>
            </p:cNvSpPr>
            <p:nvPr/>
          </p:nvSpPr>
          <p:spPr bwMode="auto">
            <a:xfrm>
              <a:off x="1429" y="164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21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261" name="Group 77"/>
          <p:cNvGrpSpPr/>
          <p:nvPr/>
        </p:nvGrpSpPr>
        <p:grpSpPr bwMode="auto">
          <a:xfrm>
            <a:off x="8026268" y="4225257"/>
            <a:ext cx="467783" cy="287337"/>
            <a:chOff x="2789" y="1842"/>
            <a:chExt cx="272" cy="181"/>
          </a:xfrm>
        </p:grpSpPr>
        <p:sp>
          <p:nvSpPr>
            <p:cNvPr id="221262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63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270" name="Group 86"/>
          <p:cNvGrpSpPr/>
          <p:nvPr/>
        </p:nvGrpSpPr>
        <p:grpSpPr bwMode="auto">
          <a:xfrm>
            <a:off x="2067189" y="4945982"/>
            <a:ext cx="935567" cy="287337"/>
            <a:chOff x="2200" y="1298"/>
            <a:chExt cx="544" cy="181"/>
          </a:xfrm>
        </p:grpSpPr>
        <p:sp>
          <p:nvSpPr>
            <p:cNvPr id="221271" name="Rectangle 87"/>
            <p:cNvSpPr>
              <a:spLocks noChangeArrowheads="1"/>
            </p:cNvSpPr>
            <p:nvPr/>
          </p:nvSpPr>
          <p:spPr bwMode="auto">
            <a:xfrm>
              <a:off x="2200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13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72" name="Rectangle 88"/>
            <p:cNvSpPr>
              <a:spLocks noChangeArrowheads="1"/>
            </p:cNvSpPr>
            <p:nvPr/>
          </p:nvSpPr>
          <p:spPr bwMode="auto">
            <a:xfrm>
              <a:off x="2336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73" name="Rectangle 89"/>
            <p:cNvSpPr>
              <a:spLocks noChangeArrowheads="1"/>
            </p:cNvSpPr>
            <p:nvPr/>
          </p:nvSpPr>
          <p:spPr bwMode="auto">
            <a:xfrm>
              <a:off x="2472" y="1298"/>
              <a:ext cx="136" cy="18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11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74" name="Rectangle 90"/>
            <p:cNvSpPr>
              <a:spLocks noChangeArrowheads="1"/>
            </p:cNvSpPr>
            <p:nvPr/>
          </p:nvSpPr>
          <p:spPr bwMode="auto">
            <a:xfrm>
              <a:off x="2608" y="1298"/>
              <a:ext cx="136" cy="181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275" name="Group 91"/>
          <p:cNvGrpSpPr/>
          <p:nvPr/>
        </p:nvGrpSpPr>
        <p:grpSpPr bwMode="auto">
          <a:xfrm>
            <a:off x="4251325" y="4947568"/>
            <a:ext cx="467783" cy="287338"/>
            <a:chOff x="2290" y="482"/>
            <a:chExt cx="272" cy="181"/>
          </a:xfrm>
        </p:grpSpPr>
        <p:sp>
          <p:nvSpPr>
            <p:cNvPr id="221276" name="Rectangle 92"/>
            <p:cNvSpPr>
              <a:spLocks noChangeArrowheads="1"/>
            </p:cNvSpPr>
            <p:nvPr/>
          </p:nvSpPr>
          <p:spPr bwMode="auto">
            <a:xfrm>
              <a:off x="2290" y="48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277" name="Rectangle 93"/>
            <p:cNvSpPr>
              <a:spLocks noChangeArrowheads="1"/>
            </p:cNvSpPr>
            <p:nvPr/>
          </p:nvSpPr>
          <p:spPr bwMode="auto">
            <a:xfrm>
              <a:off x="2426" y="48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9</a:t>
              </a:r>
              <a:endPara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1278" name="Rectangle 94"/>
          <p:cNvSpPr>
            <a:spLocks noChangeArrowheads="1"/>
          </p:cNvSpPr>
          <p:nvPr/>
        </p:nvSpPr>
        <p:spPr bwMode="auto">
          <a:xfrm>
            <a:off x="4719108" y="4947568"/>
            <a:ext cx="233892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79" name="AutoShape 95"/>
          <p:cNvSpPr>
            <a:spLocks noChangeArrowheads="1"/>
          </p:cNvSpPr>
          <p:nvPr/>
        </p:nvSpPr>
        <p:spPr bwMode="auto">
          <a:xfrm>
            <a:off x="3470540" y="3866481"/>
            <a:ext cx="2029354" cy="609600"/>
          </a:xfrm>
          <a:prstGeom prst="wedgeRoundRectCallout">
            <a:avLst>
              <a:gd name="adj1" fmla="val -73306"/>
              <a:gd name="adj2" fmla="val 126301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endParaRPr kumimoji="1" lang="zh-CN" altLang="zh-CN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0" name="Text Box 96"/>
          <p:cNvSpPr txBox="1">
            <a:spLocks noChangeArrowheads="1"/>
          </p:cNvSpPr>
          <p:nvPr/>
        </p:nvSpPr>
        <p:spPr bwMode="auto">
          <a:xfrm>
            <a:off x="3471094" y="3847431"/>
            <a:ext cx="19319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加上 </a:t>
            </a:r>
            <a:r>
              <a:rPr kumimoji="1"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首部</a:t>
            </a:r>
            <a:endParaRPr kumimoji="1" lang="zh-CN" altLang="en-US" sz="1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构成 </a:t>
            </a: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</a:t>
            </a:r>
            <a:endParaRPr kumimoji="1"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1" name="Line 97"/>
          <p:cNvSpPr>
            <a:spLocks noChangeShapeType="1"/>
          </p:cNvSpPr>
          <p:nvPr/>
        </p:nvSpPr>
        <p:spPr bwMode="auto">
          <a:xfrm>
            <a:off x="1979687" y="2798093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2" name="Line 98"/>
          <p:cNvSpPr>
            <a:spLocks noChangeShapeType="1"/>
          </p:cNvSpPr>
          <p:nvPr/>
        </p:nvSpPr>
        <p:spPr bwMode="auto">
          <a:xfrm flipV="1">
            <a:off x="8769424" y="2858418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3" name="Text Box 99"/>
          <p:cNvSpPr txBox="1">
            <a:spLocks noChangeArrowheads="1"/>
          </p:cNvSpPr>
          <p:nvPr/>
        </p:nvSpPr>
        <p:spPr bwMode="auto">
          <a:xfrm>
            <a:off x="517812" y="3833144"/>
            <a:ext cx="646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4" name="Text Box 100"/>
          <p:cNvSpPr txBox="1">
            <a:spLocks noChangeArrowheads="1"/>
          </p:cNvSpPr>
          <p:nvPr/>
        </p:nvSpPr>
        <p:spPr bwMode="auto">
          <a:xfrm>
            <a:off x="7323027" y="3842669"/>
            <a:ext cx="646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5" name="Text Box 101"/>
          <p:cNvSpPr txBox="1">
            <a:spLocks noChangeArrowheads="1"/>
          </p:cNvSpPr>
          <p:nvPr/>
        </p:nvSpPr>
        <p:spPr bwMode="auto">
          <a:xfrm>
            <a:off x="1910689" y="2542506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字节流</a:t>
            </a:r>
            <a:endParaRPr kumimoji="1" lang="zh-CN" altLang="en-US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6" name="Text Box 102"/>
          <p:cNvSpPr txBox="1">
            <a:spLocks noChangeArrowheads="1"/>
          </p:cNvSpPr>
          <p:nvPr/>
        </p:nvSpPr>
        <p:spPr bwMode="auto">
          <a:xfrm>
            <a:off x="8647112" y="2542506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字节流</a:t>
            </a:r>
            <a:endParaRPr kumimoji="1" lang="zh-CN" altLang="en-US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7" name="Rectangle 103"/>
          <p:cNvSpPr>
            <a:spLocks noChangeArrowheads="1"/>
          </p:cNvSpPr>
          <p:nvPr/>
        </p:nvSpPr>
        <p:spPr bwMode="auto">
          <a:xfrm>
            <a:off x="3595613" y="1701304"/>
            <a:ext cx="233892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1" lang="en-US" altLang="zh-CN" sz="1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8" name="Text Box 104"/>
          <p:cNvSpPr txBox="1">
            <a:spLocks noChangeArrowheads="1"/>
          </p:cNvSpPr>
          <p:nvPr/>
        </p:nvSpPr>
        <p:spPr bwMode="auto">
          <a:xfrm>
            <a:off x="3908615" y="1677491"/>
            <a:ext cx="29003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表示 </a:t>
            </a:r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报文段的首部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89" name="Rectangle 105"/>
          <p:cNvSpPr>
            <a:spLocks noChangeArrowheads="1"/>
          </p:cNvSpPr>
          <p:nvPr/>
        </p:nvSpPr>
        <p:spPr bwMode="auto">
          <a:xfrm>
            <a:off x="3595613" y="2044591"/>
            <a:ext cx="233892" cy="287337"/>
          </a:xfrm>
          <a:prstGeom prst="rect">
            <a:avLst/>
          </a:prstGeom>
          <a:solidFill>
            <a:srgbClr val="66FFCC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1" lang="en-US" altLang="zh-CN" sz="1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90" name="Text Box 106"/>
          <p:cNvSpPr txBox="1">
            <a:spLocks noChangeArrowheads="1"/>
          </p:cNvSpPr>
          <p:nvPr/>
        </p:nvSpPr>
        <p:spPr bwMode="auto">
          <a:xfrm>
            <a:off x="3908615" y="2020778"/>
            <a:ext cx="30492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表示序号为 </a:t>
            </a:r>
            <a:r>
              <a:rPr kumimoji="1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的数据字节</a:t>
            </a:r>
            <a:endParaRPr kumimoji="1" lang="zh-CN" altLang="en-US" sz="20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92" name="AutoShape 108"/>
          <p:cNvSpPr>
            <a:spLocks noChangeArrowheads="1"/>
          </p:cNvSpPr>
          <p:nvPr/>
        </p:nvSpPr>
        <p:spPr bwMode="auto">
          <a:xfrm rot="-5400000">
            <a:off x="4694568" y="2209462"/>
            <a:ext cx="360363" cy="6554126"/>
          </a:xfrm>
          <a:prstGeom prst="can">
            <a:avLst>
              <a:gd name="adj" fmla="val 28603"/>
            </a:avLst>
          </a:prstGeom>
          <a:gradFill rotWithShape="1">
            <a:gsLst>
              <a:gs pos="0">
                <a:srgbClr val="FFFF00">
                  <a:gamma/>
                  <a:shade val="57647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57647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93" name="Text Box 109"/>
          <p:cNvSpPr txBox="1">
            <a:spLocks noChangeArrowheads="1"/>
          </p:cNvSpPr>
          <p:nvPr/>
        </p:nvSpPr>
        <p:spPr bwMode="auto">
          <a:xfrm>
            <a:off x="4109603" y="5282531"/>
            <a:ext cx="12224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连接</a:t>
            </a:r>
            <a:endParaRPr kumimoji="1" lang="zh-CN" altLang="en-US" sz="18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294" name="Freeform 110"/>
          <p:cNvSpPr/>
          <p:nvPr/>
        </p:nvSpPr>
        <p:spPr bwMode="auto">
          <a:xfrm>
            <a:off x="1451505" y="4585619"/>
            <a:ext cx="216694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面向流的概念 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3"/>
          <p:cNvGrpSpPr/>
          <p:nvPr/>
        </p:nvGrpSpPr>
        <p:grpSpPr bwMode="auto">
          <a:xfrm>
            <a:off x="673546" y="1086531"/>
            <a:ext cx="8743950" cy="4268128"/>
            <a:chOff x="139" y="1169"/>
            <a:chExt cx="5508" cy="2665"/>
          </a:xfrm>
        </p:grpSpPr>
        <p:sp>
          <p:nvSpPr>
            <p:cNvPr id="72" name="Text Box 4"/>
            <p:cNvSpPr txBox="1">
              <a:spLocks noChangeArrowheads="1"/>
            </p:cNvSpPr>
            <p:nvPr/>
          </p:nvSpPr>
          <p:spPr bwMode="auto">
            <a:xfrm>
              <a:off x="503" y="1309"/>
              <a:ext cx="523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72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</a:t>
              </a:r>
              <a:endParaRPr lang="en-US" altLang="zh-CN" sz="72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1900" y="3539"/>
              <a:ext cx="196" cy="155"/>
            </a:xfrm>
            <a:prstGeom prst="rightArrow">
              <a:avLst>
                <a:gd name="adj1" fmla="val 50000"/>
                <a:gd name="adj2" fmla="val 31613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6"/>
            <p:cNvSpPr>
              <a:spLocks noChangeArrowheads="1"/>
            </p:cNvSpPr>
            <p:nvPr/>
          </p:nvSpPr>
          <p:spPr bwMode="auto">
            <a:xfrm>
              <a:off x="4673" y="3539"/>
              <a:ext cx="194" cy="155"/>
            </a:xfrm>
            <a:prstGeom prst="rightArrow">
              <a:avLst>
                <a:gd name="adj1" fmla="val 50000"/>
                <a:gd name="adj2" fmla="val 31290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AutoShape 7"/>
            <p:cNvSpPr>
              <a:spLocks noChangeArrowheads="1"/>
            </p:cNvSpPr>
            <p:nvPr/>
          </p:nvSpPr>
          <p:spPr bwMode="auto">
            <a:xfrm>
              <a:off x="3116" y="3539"/>
              <a:ext cx="196" cy="155"/>
            </a:xfrm>
            <a:prstGeom prst="rightArrow">
              <a:avLst>
                <a:gd name="adj1" fmla="val 50000"/>
                <a:gd name="adj2" fmla="val 31613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255" y="2338"/>
              <a:ext cx="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端口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757" y="1883"/>
              <a:ext cx="5" cy="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 rot="5400000">
              <a:off x="826" y="2251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860" y="1993"/>
              <a:ext cx="411" cy="107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860" y="2154"/>
              <a:ext cx="102" cy="110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860" y="2479"/>
              <a:ext cx="257" cy="110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139" y="2696"/>
              <a:ext cx="1236" cy="70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endParaRPr lang="en-US" altLang="zh-CN" sz="12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V="1">
              <a:off x="5030" y="1883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17"/>
            <p:cNvSpPr txBox="1">
              <a:spLocks noChangeArrowheads="1"/>
            </p:cNvSpPr>
            <p:nvPr/>
          </p:nvSpPr>
          <p:spPr bwMode="auto">
            <a:xfrm rot="5400000">
              <a:off x="5098" y="2254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5133" y="2479"/>
              <a:ext cx="309" cy="11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4412" y="2696"/>
              <a:ext cx="1235" cy="70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TCP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endParaRPr lang="en-US" altLang="zh-CN" sz="12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4547" y="3042"/>
              <a:ext cx="979" cy="275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接收缓存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Freeform 21"/>
            <p:cNvSpPr/>
            <p:nvPr/>
          </p:nvSpPr>
          <p:spPr bwMode="auto">
            <a:xfrm>
              <a:off x="757" y="3402"/>
              <a:ext cx="4273" cy="432"/>
            </a:xfrm>
            <a:custGeom>
              <a:avLst/>
              <a:gdLst>
                <a:gd name="T0" fmla="*/ 0 w 3264"/>
                <a:gd name="T1" fmla="*/ 0 h 384"/>
                <a:gd name="T2" fmla="*/ 0 w 3264"/>
                <a:gd name="T3" fmla="*/ 432 h 384"/>
                <a:gd name="T4" fmla="*/ 4273 w 3264"/>
                <a:gd name="T5" fmla="*/ 432 h 384"/>
                <a:gd name="T6" fmla="*/ 4273 w 3264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64" h="384">
                  <a:moveTo>
                    <a:pt x="0" y="0"/>
                  </a:moveTo>
                  <a:lnTo>
                    <a:pt x="0" y="384"/>
                  </a:lnTo>
                  <a:lnTo>
                    <a:pt x="3264" y="384"/>
                  </a:lnTo>
                  <a:lnTo>
                    <a:pt x="3264" y="0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22"/>
            <p:cNvSpPr>
              <a:spLocks noChangeArrowheads="1"/>
            </p:cNvSpPr>
            <p:nvPr/>
          </p:nvSpPr>
          <p:spPr bwMode="auto">
            <a:xfrm>
              <a:off x="275" y="3042"/>
              <a:ext cx="977" cy="275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发送缓存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980" y="3466"/>
              <a:ext cx="936" cy="278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报文段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>
              <a:off x="3382" y="3436"/>
              <a:ext cx="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25"/>
            <p:cNvSpPr>
              <a:spLocks noChangeArrowheads="1"/>
            </p:cNvSpPr>
            <p:nvPr/>
          </p:nvSpPr>
          <p:spPr bwMode="auto">
            <a:xfrm>
              <a:off x="2216" y="3466"/>
              <a:ext cx="936" cy="278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报文段</a:t>
              </a:r>
              <a:endPara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3760" y="3466"/>
              <a:ext cx="936" cy="278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报文段</a:t>
              </a:r>
              <a:endPara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5133" y="2154"/>
              <a:ext cx="309" cy="11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28"/>
            <p:cNvSpPr>
              <a:spLocks noChangeArrowheads="1"/>
            </p:cNvSpPr>
            <p:nvPr/>
          </p:nvSpPr>
          <p:spPr bwMode="auto">
            <a:xfrm>
              <a:off x="5133" y="1993"/>
              <a:ext cx="309" cy="1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9"/>
            <p:cNvSpPr txBox="1">
              <a:spLocks noChangeArrowheads="1"/>
            </p:cNvSpPr>
            <p:nvPr/>
          </p:nvSpPr>
          <p:spPr bwMode="auto">
            <a:xfrm>
              <a:off x="4510" y="2354"/>
              <a:ext cx="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端口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401" y="1169"/>
              <a:ext cx="7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发送端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4671" y="1170"/>
              <a:ext cx="7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接收端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32"/>
            <p:cNvSpPr>
              <a:spLocks noChangeArrowheads="1"/>
            </p:cNvSpPr>
            <p:nvPr/>
          </p:nvSpPr>
          <p:spPr bwMode="auto">
            <a:xfrm>
              <a:off x="1375" y="1945"/>
              <a:ext cx="1141" cy="622"/>
            </a:xfrm>
            <a:prstGeom prst="wedgeRoundRectCallout">
              <a:avLst>
                <a:gd name="adj1" fmla="val -74366"/>
                <a:gd name="adj2" fmla="val 137620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zh-CN" sz="32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1394" y="2001"/>
              <a:ext cx="109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向发送缓存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写入数据块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AutoShape 34"/>
            <p:cNvSpPr>
              <a:spLocks noChangeArrowheads="1"/>
            </p:cNvSpPr>
            <p:nvPr/>
          </p:nvSpPr>
          <p:spPr bwMode="auto">
            <a:xfrm>
              <a:off x="2988" y="1965"/>
              <a:ext cx="1104" cy="622"/>
            </a:xfrm>
            <a:prstGeom prst="wedgeRoundRectCallout">
              <a:avLst>
                <a:gd name="adj1" fmla="val 97102"/>
                <a:gd name="adj2" fmla="val 139389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zh-CN" sz="32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3007" y="2012"/>
              <a:ext cx="109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从接收缓存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读取数据块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36"/>
            <p:cNvSpPr txBox="1">
              <a:spLocks noChangeArrowheads="1"/>
            </p:cNvSpPr>
            <p:nvPr/>
          </p:nvSpPr>
          <p:spPr bwMode="auto">
            <a:xfrm>
              <a:off x="910" y="1474"/>
              <a:ext cx="8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应用进程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4001" y="1475"/>
              <a:ext cx="88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应用进程</a:t>
              </a:r>
              <a:endParaRPr lang="zh-CN" altLang="en-US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4772" y="1339"/>
              <a:ext cx="519" cy="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720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</a:t>
              </a:r>
              <a:endParaRPr lang="en-US" altLang="zh-CN" sz="72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688" y="2610"/>
              <a:ext cx="148" cy="147"/>
            </a:xfrm>
            <a:prstGeom prst="rect">
              <a:avLst/>
            </a:prstGeom>
            <a:solidFill>
              <a:srgbClr val="CC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40"/>
            <p:cNvSpPr>
              <a:spLocks noChangeArrowheads="1"/>
            </p:cNvSpPr>
            <p:nvPr/>
          </p:nvSpPr>
          <p:spPr bwMode="auto">
            <a:xfrm>
              <a:off x="4953" y="2610"/>
              <a:ext cx="148" cy="147"/>
            </a:xfrm>
            <a:prstGeom prst="rect">
              <a:avLst/>
            </a:prstGeom>
            <a:solidFill>
              <a:srgbClr val="CC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Rectangle 41"/>
          <p:cNvSpPr>
            <a:spLocks noChangeArrowheads="1"/>
          </p:cNvSpPr>
          <p:nvPr/>
        </p:nvSpPr>
        <p:spPr bwMode="auto">
          <a:xfrm>
            <a:off x="724918" y="5548473"/>
            <a:ext cx="8692580" cy="904863"/>
          </a:xfrm>
          <a:prstGeom prst="rect">
            <a:avLst/>
          </a:prstGeom>
          <a:solidFill>
            <a:srgbClr val="66FF66"/>
          </a:solidFill>
          <a:ln w="12700">
            <a:solidFill>
              <a:srgbClr val="000066"/>
            </a:solidFill>
          </a:ln>
          <a:effectLst/>
        </p:spPr>
        <p:txBody>
          <a:bodyPr wrap="square">
            <a:spAutoFit/>
          </a:bodyPr>
          <a:lstStyle/>
          <a:p>
            <a:pPr marL="176530" indent="-176530">
              <a:lnSpc>
                <a:spcPct val="110000"/>
              </a:lnSpc>
              <a:buFontTx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不关心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应用进程一次把多长的报文发送到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缓存。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76530" indent="-176530" algn="l">
              <a:lnSpc>
                <a:spcPct val="110000"/>
              </a:lnSpc>
              <a:buFontTx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对连续的字节流进行分段，形成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报文段。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 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24376"/>
            <a:ext cx="8346723" cy="333281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连接是一条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虚连接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而不是一条真正的物理连接。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对应用进程一次把多长的报文发送到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的缓存中是不关心的。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根据对方给出的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窗口值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当前网络拥塞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的程度来决定一个报文段应包含多少个字节（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发送的报文长度是应用进程给出的）。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可把太长的数据块划分短一些再传送。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也可等待积累有足够多的字节后再构成报文段发送出去。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5.3.2  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的连接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把连接作为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最基本的抽象。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有两个端点。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连接的端点不是主机，不是主机的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地址，不是应用进程，也不是传输层的协议端口。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连接的端点叫做套接字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(socket)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或插口。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端口号拼接到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contatenated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with) IP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地址即构成了套接字。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套接字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(socket)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632520" y="4005064"/>
            <a:ext cx="9001000" cy="1295400"/>
          </a:xfrm>
          <a:prstGeom prst="rect">
            <a:avLst/>
          </a:prstGeom>
          <a:solidFill>
            <a:srgbClr val="FFFF66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连接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::= {socket1, socket2} 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	  = {(IP1: port1)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(IP2: port2)}     (5-2)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642645" y="1629569"/>
            <a:ext cx="9001000" cy="719137"/>
          </a:xfrm>
          <a:prstGeom prst="rect">
            <a:avLst/>
          </a:prstGeom>
          <a:solidFill>
            <a:srgbClr val="FFFF66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套接字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socket = (IP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端口号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              (5-1)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2646" y="2783830"/>
            <a:ext cx="8774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spcAft>
                <a:spcPct val="500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每一条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唯一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地被通信两端的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两个端点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（即两个套接字）所确定。即：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中北大学教案1</Template>
  <TotalTime>0</TotalTime>
  <Words>1698</Words>
  <Application>WPS 演示</Application>
  <PresentationFormat>A4 纸张(210x297 毫米)</PresentationFormat>
  <Paragraphs>245</Paragraphs>
  <Slides>11</Slides>
  <Notes>136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华文楷体</vt:lpstr>
      <vt:lpstr>微软雅黑</vt:lpstr>
      <vt:lpstr>Arial Unicode MS</vt:lpstr>
      <vt:lpstr>Symbol</vt:lpstr>
      <vt:lpstr>中北大学教案3</vt:lpstr>
      <vt:lpstr>第 5 章  传输层</vt:lpstr>
      <vt:lpstr>5.3  传输控制协议 TCP 概述</vt:lpstr>
      <vt:lpstr>5.3.1  TCP 最主要的特点 </vt:lpstr>
      <vt:lpstr>TCP 面向流的概念 </vt:lpstr>
      <vt:lpstr>TCP 面向流的概念 </vt:lpstr>
      <vt:lpstr>TCP 面向流的概念 </vt:lpstr>
      <vt:lpstr>注 意</vt:lpstr>
      <vt:lpstr>5.3.2  TCP 的连接 </vt:lpstr>
      <vt:lpstr>套接字 (socket)</vt:lpstr>
      <vt:lpstr>TCP 连接，IP 地址，套接字</vt:lpstr>
      <vt:lpstr>Socket 有多种不同的意思 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章  运输层</dc:title>
  <dc:creator>920</dc:creator>
  <cp:lastModifiedBy>黄花鱼</cp:lastModifiedBy>
  <cp:revision>250</cp:revision>
  <dcterms:created xsi:type="dcterms:W3CDTF">2016-10-04T02:36:00Z</dcterms:created>
  <dcterms:modified xsi:type="dcterms:W3CDTF">2021-04-25T01:59:48Z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2052-11.1.0.10463</vt:lpwstr>
  </property>
  <property fmtid="{D5CDD505-2E9C-101B-9397-08002B2CF9AE}" pid="4" name="ICV">
    <vt:lpwstr>A9D61FF8EBA4411CA30932B1239E503D</vt:lpwstr>
  </property>
</Properties>
</file>