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26"/>
  </p:handoutMasterIdLst>
  <p:sldIdLst>
    <p:sldId id="1274" r:id="rId3"/>
    <p:sldId id="561" r:id="rId4"/>
    <p:sldId id="562" r:id="rId6"/>
    <p:sldId id="563" r:id="rId7"/>
    <p:sldId id="564" r:id="rId8"/>
    <p:sldId id="565" r:id="rId9"/>
    <p:sldId id="566" r:id="rId10"/>
    <p:sldId id="567" r:id="rId11"/>
    <p:sldId id="568" r:id="rId12"/>
    <p:sldId id="569" r:id="rId13"/>
    <p:sldId id="570" r:id="rId14"/>
    <p:sldId id="571" r:id="rId15"/>
    <p:sldId id="572" r:id="rId16"/>
    <p:sldId id="573" r:id="rId17"/>
    <p:sldId id="574" r:id="rId18"/>
    <p:sldId id="575" r:id="rId19"/>
    <p:sldId id="576" r:id="rId20"/>
    <p:sldId id="577" r:id="rId21"/>
    <p:sldId id="578" r:id="rId22"/>
    <p:sldId id="579" r:id="rId23"/>
    <p:sldId id="580" r:id="rId24"/>
    <p:sldId id="581" r:id="rId25"/>
  </p:sldIdLst>
  <p:sldSz cx="9906000" cy="6858000" type="A4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x" initials="a" lastIdx="4" clrIdx="0"/>
  <p:cmAuthor id="2" name="AN DAOXIN" initials="AD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0000FF"/>
    <a:srgbClr val="FFFF66"/>
    <a:srgbClr val="000099"/>
    <a:srgbClr val="CCECFF"/>
    <a:srgbClr val="66FFFF"/>
    <a:srgbClr val="0000CC"/>
    <a:srgbClr val="FF66FF"/>
    <a:srgbClr val="FF99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89040" autoAdjust="0"/>
  </p:normalViewPr>
  <p:slideViewPr>
    <p:cSldViewPr>
      <p:cViewPr>
        <p:scale>
          <a:sx n="100" d="100"/>
          <a:sy n="100" d="100"/>
        </p:scale>
        <p:origin x="1344" y="294"/>
      </p:cViewPr>
      <p:guideLst>
        <p:guide orient="horz" pos="2205"/>
        <p:guide pos="3154"/>
      </p:guideLst>
    </p:cSldViewPr>
  </p:slideViewPr>
  <p:outlineViewPr>
    <p:cViewPr>
      <p:scale>
        <a:sx n="33" d="100"/>
        <a:sy n="33" d="100"/>
      </p:scale>
      <p:origin x="0" y="-136744"/>
    </p:cViewPr>
  </p:outlineViewPr>
  <p:notesTextViewPr>
    <p:cViewPr>
      <p:scale>
        <a:sx n="100" d="100"/>
        <a:sy n="100" d="100"/>
      </p:scale>
      <p:origin x="0" y="-456"/>
    </p:cViewPr>
  </p:notesTextViewPr>
  <p:sorterViewPr>
    <p:cViewPr>
      <p:scale>
        <a:sx n="100" d="100"/>
        <a:sy n="100" d="100"/>
      </p:scale>
      <p:origin x="0" y="-59040"/>
    </p:cViewPr>
  </p:sorter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8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E4C64EE1-592A-45A9-9E8D-8A110C604C9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5656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8DA2099C-E03D-4BEA-80BD-EC59252D8E3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7086A1-AA6B-4540-9AEA-06C3FCB8888D}" type="slidenum">
              <a:rPr lang="en-US" altLang="zh-CN"/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0202C34-2D32-4DF7-8709-7888CF33CCF7}" type="slidenum">
              <a:rPr lang="en-US" altLang="zh-CN"/>
            </a:fld>
            <a:endParaRPr lang="en-US" altLang="zh-CN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7BF79B0-263E-474D-A257-15D5D102B3B9}" type="slidenum">
              <a:rPr lang="en-US" altLang="zh-CN"/>
            </a:fld>
            <a:endParaRPr lang="en-US" altLang="zh-CN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2F278D9-C93D-4BAB-AD05-E57ED1269213}" type="slidenum">
              <a:rPr lang="en-US" altLang="zh-CN"/>
            </a:fld>
            <a:endParaRPr lang="en-US" altLang="zh-CN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FBC64E4-21CD-4544-8FF4-D5D1EAD64E17}" type="slidenum">
              <a:rPr lang="en-US" altLang="zh-CN"/>
            </a:fld>
            <a:endParaRPr lang="en-US" altLang="zh-CN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1903747-4457-4D26-879F-0F52D3218216}" type="slidenum">
              <a:rPr lang="en-US" altLang="zh-CN"/>
            </a:fld>
            <a:endParaRPr lang="en-US" altLang="zh-CN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4DFE3FD-70D8-42BC-8EB9-037E96799F79}" type="slidenum">
              <a:rPr lang="en-US" altLang="zh-CN"/>
            </a:fld>
            <a:endParaRPr lang="en-US" altLang="zh-CN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1082442-CA2F-4A2D-B04C-648F5B96AF49}" type="slidenum">
              <a:rPr lang="en-US" altLang="zh-CN"/>
            </a:fld>
            <a:endParaRPr lang="en-US" altLang="zh-CN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2B672CC-2B46-49E3-81DB-CB1E04C54C96}" type="slidenum">
              <a:rPr lang="en-US" altLang="zh-CN"/>
            </a:fld>
            <a:endParaRPr lang="en-US" altLang="zh-CN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39ED9E-E0B5-4880-B690-92215833F9D5}" type="slidenum">
              <a:rPr lang="en-US" altLang="zh-CN"/>
            </a:fld>
            <a:endParaRPr lang="en-US" altLang="zh-CN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0DF4221-1A64-4B93-AD68-B6A18E70C885}" type="slidenum">
              <a:rPr lang="en-US" altLang="zh-CN"/>
            </a:fld>
            <a:endParaRPr lang="en-US" altLang="zh-CN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C5A37E6-46C7-460E-BFEF-7FC5727A09CC}" type="slidenum">
              <a:rPr lang="en-US" altLang="zh-CN"/>
            </a:fld>
            <a:endParaRPr lang="en-US" altLang="zh-CN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51CF1AD-BFF6-431E-90BA-C5A62739B645}" type="slidenum">
              <a:rPr lang="en-US" altLang="zh-CN"/>
            </a:fld>
            <a:endParaRPr lang="en-US" altLang="zh-CN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14D412F-1853-4F52-8E66-908A82BAB6BB}" type="slidenum">
              <a:rPr lang="en-US" altLang="zh-CN"/>
            </a:fld>
            <a:endParaRPr lang="en-US" altLang="zh-CN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609DA0D-1415-4D66-B2C3-C8B79BDD1937}" type="slidenum">
              <a:rPr lang="en-US" altLang="zh-CN"/>
            </a:fld>
            <a:endParaRPr lang="en-US" altLang="zh-CN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E447988-EDFC-4BA5-B64F-F6673BC47277}" type="slidenum">
              <a:rPr lang="en-US" altLang="zh-CN"/>
            </a:fld>
            <a:endParaRPr lang="en-US" altLang="zh-CN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86128E0-7903-490F-ABB0-F2908B45E810}" type="slidenum">
              <a:rPr lang="en-US" altLang="zh-CN"/>
            </a:fld>
            <a:endParaRPr lang="en-US" altLang="zh-CN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2FE2E9-C320-44B3-A6A3-26B853E08242}" type="slidenum">
              <a:rPr lang="en-US" altLang="zh-CN"/>
            </a:fld>
            <a:endParaRPr lang="en-US" altLang="zh-CN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80837CE-71F9-44FA-818D-9B696A7423C0}" type="slidenum">
              <a:rPr lang="en-US" altLang="zh-CN"/>
            </a:fld>
            <a:endParaRPr lang="en-US" altLang="zh-CN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2"/>
          <p:cNvSpPr/>
          <p:nvPr/>
        </p:nvSpPr>
        <p:spPr bwMode="auto">
          <a:xfrm>
            <a:off x="220133" y="3771900"/>
            <a:ext cx="392113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3"/>
          <p:cNvSpPr/>
          <p:nvPr/>
        </p:nvSpPr>
        <p:spPr bwMode="auto">
          <a:xfrm>
            <a:off x="607087" y="3867150"/>
            <a:ext cx="67071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646" y="961535"/>
            <a:ext cx="7526054" cy="3488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7925" y="4402667"/>
            <a:ext cx="6242777" cy="136453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936839" y="6116639"/>
            <a:ext cx="9286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6285" y="6116639"/>
            <a:ext cx="39090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5274" y="6116639"/>
            <a:ext cx="44542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" y="5975305"/>
            <a:ext cx="2641736" cy="8826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7" y="4732865"/>
            <a:ext cx="8142324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39140" y="932112"/>
            <a:ext cx="6685320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6317" y="5299603"/>
            <a:ext cx="8142324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685800"/>
            <a:ext cx="8142324" cy="30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8" y="4343400"/>
            <a:ext cx="8142325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050793" y="8636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zh-CN" sz="8000">
                <a:ea typeface="宋体" panose="02010600030101010101" pitchFamily="2" charset="-122"/>
              </a:rPr>
              <a:t>“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853488" y="28194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r>
              <a:rPr lang="en-US" altLang="zh-CN" sz="8000">
                <a:ea typeface="宋体" panose="02010600030101010101" pitchFamily="2" charset="-122"/>
              </a:rPr>
              <a:t>”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731421" y="3428999"/>
            <a:ext cx="7183722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343400"/>
            <a:ext cx="8142324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20" y="3308581"/>
            <a:ext cx="8142321" cy="146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777381"/>
            <a:ext cx="8142323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050793" y="8636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zh-CN" sz="8000">
                <a:ea typeface="宋体" panose="02010600030101010101" pitchFamily="2" charset="-122"/>
              </a:rPr>
              <a:t>“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853488" y="28194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r>
              <a:rPr lang="en-US" altLang="zh-CN" sz="8000">
                <a:ea typeface="宋体" panose="02010600030101010101" pitchFamily="2" charset="-122"/>
              </a:rPr>
              <a:t>”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6319" y="3886200"/>
            <a:ext cx="8142323" cy="8890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775200"/>
            <a:ext cx="8142323" cy="1016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9" y="685802"/>
            <a:ext cx="8142324" cy="272732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6318" y="3505200"/>
            <a:ext cx="8142325" cy="838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8" y="4343400"/>
            <a:ext cx="8142325" cy="1447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4552" y="2667001"/>
            <a:ext cx="8346148" cy="335756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09843" y="685800"/>
            <a:ext cx="1438800" cy="5105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06318" y="685800"/>
            <a:ext cx="6517737" cy="510540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95299" y="1207874"/>
            <a:ext cx="90662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anose="0201060906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 smtClean="0"/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911" y="44624"/>
            <a:ext cx="7482627" cy="113461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1983" y="1556792"/>
            <a:ext cx="8346723" cy="3332816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55756" y="6108701"/>
            <a:ext cx="9286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7702" y="6108701"/>
            <a:ext cx="575614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6357" y="6108701"/>
            <a:ext cx="46434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/>
              <a:t>单击图标添加联机映像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 smtClean="0"/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967" y="161926"/>
            <a:ext cx="8676348" cy="600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3967" y="1276351"/>
            <a:ext cx="8676348" cy="50323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579" y="2666999"/>
            <a:ext cx="7258122" cy="2360071"/>
          </a:xfrm>
          <a:prstGeom prst="rect">
            <a:avLst/>
          </a:prstGeo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52581" y="5027070"/>
            <a:ext cx="7258119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978" y="685802"/>
            <a:ext cx="8346723" cy="175259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3977" y="2667000"/>
            <a:ext cx="4051554" cy="33686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59146" y="2667000"/>
            <a:ext cx="4051554" cy="33468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 smtClean="0"/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0272" y="2658533"/>
            <a:ext cx="374431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06316" y="3335337"/>
            <a:ext cx="3978269" cy="26652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591852" y="2667000"/>
            <a:ext cx="375679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70371" y="3335337"/>
            <a:ext cx="3978269" cy="26652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 smtClean="0"/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 smtClean="0"/>
            </a:fld>
            <a:endParaRPr lang="en-US" altLang="zh-CN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1600200"/>
            <a:ext cx="288441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76516" y="685801"/>
            <a:ext cx="5072126" cy="5105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6318" y="2971800"/>
            <a:ext cx="288441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027" y="1752599"/>
            <a:ext cx="440990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72287" y="914400"/>
            <a:ext cx="266648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5027" y="3124199"/>
            <a:ext cx="440990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1.png"/><Relationship Id="rId22" Type="http://schemas.openxmlformats.org/officeDocument/2006/relationships/image" Target="../media/image2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9"/>
            <a:ext cx="9906000" cy="6853240"/>
          </a:xfrm>
          <a:prstGeom prst="rect">
            <a:avLst/>
          </a:prstGeom>
          <a:gradFill>
            <a:gsLst>
              <a:gs pos="85574">
                <a:schemeClr val="accent1">
                  <a:lumMod val="40000"/>
                  <a:lumOff val="60000"/>
                </a:schemeClr>
              </a:gs>
              <a:gs pos="69500">
                <a:schemeClr val="accent1">
                  <a:lumMod val="20000"/>
                  <a:lumOff val="80000"/>
                </a:schemeClr>
              </a:gs>
              <a:gs pos="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</p:spPr>
      </p:pic>
      <p:grpSp>
        <p:nvGrpSpPr>
          <p:cNvPr id="1026" name="Group 13"/>
          <p:cNvGrpSpPr/>
          <p:nvPr/>
        </p:nvGrpSpPr>
        <p:grpSpPr bwMode="auto">
          <a:xfrm>
            <a:off x="0" y="0"/>
            <a:ext cx="2309681" cy="6858000"/>
            <a:chOff x="0" y="0"/>
            <a:chExt cx="2132013" cy="6858001"/>
          </a:xfrm>
        </p:grpSpPr>
        <p:sp>
          <p:nvSpPr>
            <p:cNvPr id="1036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1064552" y="457200"/>
            <a:ext cx="834614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4552" y="2667001"/>
            <a:ext cx="8346148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gray">
          <a:xfrm>
            <a:off x="481542" y="6216650"/>
            <a:ext cx="8911960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zh-CN" sz="2400" b="0">
              <a:latin typeface="Tahoma" panose="020B0604030504040204" pitchFamily="34" charset="0"/>
            </a:endParaRPr>
          </a:p>
        </p:txBody>
      </p:sp>
      <p:sp>
        <p:nvSpPr>
          <p:cNvPr id="21" name="AutoShape 5" descr="https://publicrelationssydney.com.au/wp-content/uploads/2013/01/shutterstock_80434384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12" y="5975305"/>
            <a:ext cx="2641736" cy="8826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传输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781" y="1968139"/>
            <a:ext cx="8346723" cy="3332816"/>
          </a:xfrm>
        </p:spPr>
        <p:txBody>
          <a:bodyPr/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5.1 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传输层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协议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概述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5.2  </a:t>
            </a:r>
            <a:r>
              <a:rPr lang="zh-CN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用户数据报协议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UDP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5.3  </a:t>
            </a:r>
            <a:r>
              <a:rPr lang="zh-CN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传输控制协议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TCP </a:t>
            </a:r>
            <a:r>
              <a:rPr lang="zh-CN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概述</a:t>
            </a:r>
            <a:endParaRPr lang="zh-CN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5.4  TCP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协议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报文格式</a:t>
            </a:r>
            <a:endParaRPr lang="zh-CN" altLang="zh-C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5.5  </a:t>
            </a:r>
            <a:r>
              <a:rPr lang="zh-CN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可靠传输的工作原理</a:t>
            </a:r>
            <a:endParaRPr lang="en-US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5.6  TCP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可靠传输</a:t>
            </a:r>
            <a:endParaRPr lang="zh-CN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5.7  TCP </a:t>
            </a:r>
            <a:r>
              <a:rPr lang="zh-CN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的流量控制</a:t>
            </a:r>
            <a:endParaRPr lang="zh-CN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5.8  TCP 的</a:t>
            </a:r>
            <a:r>
              <a:rPr lang="zh-CN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拥塞控制</a:t>
            </a:r>
            <a:endParaRPr lang="zh-CN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5.9  TCP </a:t>
            </a:r>
            <a:r>
              <a:rPr lang="zh-CN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的传输连接管理</a:t>
            </a:r>
            <a:endParaRPr lang="zh-CN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034" name="Text Box 82"/>
          <p:cNvSpPr txBox="1">
            <a:spLocks noChangeArrowheads="1"/>
          </p:cNvSpPr>
          <p:nvPr/>
        </p:nvSpPr>
        <p:spPr bwMode="auto">
          <a:xfrm>
            <a:off x="2697757" y="5046275"/>
            <a:ext cx="65461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确认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 ——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只有当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时确认号字段才有效。当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时，确认号无效。 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14869" y="356352"/>
            <a:ext cx="9852335" cy="4595813"/>
            <a:chOff x="214869" y="356352"/>
            <a:chExt cx="9852335" cy="4595813"/>
          </a:xfrm>
        </p:grpSpPr>
        <p:sp>
          <p:nvSpPr>
            <p:cNvPr id="85" name="Line 3"/>
            <p:cNvSpPr>
              <a:spLocks noChangeShapeType="1"/>
            </p:cNvSpPr>
            <p:nvPr/>
          </p:nvSpPr>
          <p:spPr bwMode="auto">
            <a:xfrm flipH="1">
              <a:off x="507233" y="815141"/>
              <a:ext cx="18917" cy="412273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277167" y="2060848"/>
              <a:ext cx="515142" cy="171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 lIns="90488" tIns="44450" rIns="90488" bIns="44450" anchor="ctr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5"/>
            <p:cNvSpPr>
              <a:spLocks noChangeShapeType="1"/>
            </p:cNvSpPr>
            <p:nvPr/>
          </p:nvSpPr>
          <p:spPr bwMode="auto">
            <a:xfrm>
              <a:off x="9494513" y="805616"/>
              <a:ext cx="0" cy="34639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6"/>
            <p:cNvSpPr>
              <a:spLocks noChangeArrowheads="1"/>
            </p:cNvSpPr>
            <p:nvPr/>
          </p:nvSpPr>
          <p:spPr bwMode="auto">
            <a:xfrm>
              <a:off x="9129464" y="1883527"/>
              <a:ext cx="695704" cy="1197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字节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固定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7"/>
            <p:cNvSpPr>
              <a:spLocks noChangeArrowheads="1"/>
            </p:cNvSpPr>
            <p:nvPr/>
          </p:nvSpPr>
          <p:spPr bwMode="auto">
            <a:xfrm>
              <a:off x="795668" y="811965"/>
              <a:ext cx="8327231" cy="413385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10"/>
            <p:cNvSpPr>
              <a:spLocks noChangeShapeType="1"/>
            </p:cNvSpPr>
            <p:nvPr/>
          </p:nvSpPr>
          <p:spPr bwMode="auto">
            <a:xfrm>
              <a:off x="787069" y="1515227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>
              <a:off x="802546" y="2210552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12"/>
            <p:cNvSpPr>
              <a:spLocks noChangeShapeType="1"/>
            </p:cNvSpPr>
            <p:nvPr/>
          </p:nvSpPr>
          <p:spPr bwMode="auto">
            <a:xfrm>
              <a:off x="787069" y="290429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>
              <a:off x="787069" y="359644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802546" y="4291765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>
              <a:off x="4961003" y="819903"/>
              <a:ext cx="0" cy="709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16"/>
            <p:cNvSpPr>
              <a:spLocks noChangeArrowheads="1"/>
            </p:cNvSpPr>
            <p:nvPr/>
          </p:nvSpPr>
          <p:spPr bwMode="auto">
            <a:xfrm>
              <a:off x="6261166" y="946902"/>
              <a:ext cx="163827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目  的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17"/>
            <p:cNvSpPr>
              <a:spLocks noChangeArrowheads="1"/>
            </p:cNvSpPr>
            <p:nvPr/>
          </p:nvSpPr>
          <p:spPr bwMode="auto">
            <a:xfrm>
              <a:off x="962488" y="2869365"/>
              <a:ext cx="695704" cy="705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偏移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18"/>
            <p:cNvSpPr>
              <a:spLocks noChangeArrowheads="1"/>
            </p:cNvSpPr>
            <p:nvPr/>
          </p:nvSpPr>
          <p:spPr bwMode="auto">
            <a:xfrm>
              <a:off x="2131946" y="3734552"/>
              <a:ext cx="138018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检   验   和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19"/>
            <p:cNvSpPr>
              <a:spLocks noChangeArrowheads="1"/>
            </p:cNvSpPr>
            <p:nvPr/>
          </p:nvSpPr>
          <p:spPr bwMode="auto">
            <a:xfrm>
              <a:off x="2350359" y="4375902"/>
              <a:ext cx="3465381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选    项    （长  度  可  变）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20"/>
            <p:cNvSpPr>
              <a:spLocks noChangeArrowheads="1"/>
            </p:cNvSpPr>
            <p:nvPr/>
          </p:nvSpPr>
          <p:spPr bwMode="auto">
            <a:xfrm>
              <a:off x="2255771" y="946902"/>
              <a:ext cx="1239123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源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21"/>
            <p:cNvSpPr>
              <a:spLocks noChangeArrowheads="1"/>
            </p:cNvSpPr>
            <p:nvPr/>
          </p:nvSpPr>
          <p:spPr bwMode="auto">
            <a:xfrm>
              <a:off x="4479461" y="1634290"/>
              <a:ext cx="1496219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序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4967882" y="2913815"/>
              <a:ext cx="0" cy="13700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23"/>
            <p:cNvSpPr>
              <a:spLocks noChangeArrowheads="1"/>
            </p:cNvSpPr>
            <p:nvPr/>
          </p:nvSpPr>
          <p:spPr bwMode="auto">
            <a:xfrm>
              <a:off x="6087467" y="3734552"/>
              <a:ext cx="1849866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紧   急   指   针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24"/>
            <p:cNvSpPr>
              <a:spLocks noChangeArrowheads="1"/>
            </p:cNvSpPr>
            <p:nvPr/>
          </p:nvSpPr>
          <p:spPr bwMode="auto">
            <a:xfrm>
              <a:off x="6574168" y="3015415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窗 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25"/>
            <p:cNvSpPr>
              <a:spLocks noChangeArrowheads="1"/>
            </p:cNvSpPr>
            <p:nvPr/>
          </p:nvSpPr>
          <p:spPr bwMode="auto">
            <a:xfrm>
              <a:off x="4214613" y="2358190"/>
              <a:ext cx="1994958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确    认 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Line 26"/>
            <p:cNvSpPr>
              <a:spLocks noChangeShapeType="1"/>
            </p:cNvSpPr>
            <p:nvPr/>
          </p:nvSpPr>
          <p:spPr bwMode="auto">
            <a:xfrm>
              <a:off x="1832702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Line 27"/>
            <p:cNvSpPr>
              <a:spLocks noChangeShapeType="1"/>
            </p:cNvSpPr>
            <p:nvPr/>
          </p:nvSpPr>
          <p:spPr bwMode="auto">
            <a:xfrm>
              <a:off x="3920529" y="2905878"/>
              <a:ext cx="0" cy="684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>
              <a:off x="3385673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Line 29"/>
            <p:cNvSpPr>
              <a:spLocks noChangeShapeType="1"/>
            </p:cNvSpPr>
            <p:nvPr/>
          </p:nvSpPr>
          <p:spPr bwMode="auto">
            <a:xfrm>
              <a:off x="3650521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Line 30"/>
            <p:cNvSpPr>
              <a:spLocks noChangeShapeType="1"/>
            </p:cNvSpPr>
            <p:nvPr/>
          </p:nvSpPr>
          <p:spPr bwMode="auto">
            <a:xfrm>
              <a:off x="4441626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4180217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4706473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33"/>
            <p:cNvSpPr>
              <a:spLocks noChangeArrowheads="1"/>
            </p:cNvSpPr>
            <p:nvPr/>
          </p:nvSpPr>
          <p:spPr bwMode="auto">
            <a:xfrm>
              <a:off x="2157743" y="3029702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保   留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34"/>
            <p:cNvSpPr>
              <a:spLocks noChangeArrowheads="1"/>
            </p:cNvSpPr>
            <p:nvPr/>
          </p:nvSpPr>
          <p:spPr bwMode="auto">
            <a:xfrm>
              <a:off x="4689265" y="2932865"/>
              <a:ext cx="330221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>
              <a:off x="792228" y="654802"/>
              <a:ext cx="83151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Line 38"/>
            <p:cNvSpPr>
              <a:spLocks noChangeShapeType="1"/>
            </p:cNvSpPr>
            <p:nvPr/>
          </p:nvSpPr>
          <p:spPr bwMode="auto">
            <a:xfrm>
              <a:off x="792228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Line 39"/>
            <p:cNvSpPr>
              <a:spLocks noChangeShapeType="1"/>
            </p:cNvSpPr>
            <p:nvPr/>
          </p:nvSpPr>
          <p:spPr bwMode="auto">
            <a:xfrm>
              <a:off x="105191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Line 40"/>
            <p:cNvSpPr>
              <a:spLocks noChangeShapeType="1"/>
            </p:cNvSpPr>
            <p:nvPr/>
          </p:nvSpPr>
          <p:spPr bwMode="auto">
            <a:xfrm>
              <a:off x="131160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>
              <a:off x="157129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Line 42"/>
            <p:cNvSpPr>
              <a:spLocks noChangeShapeType="1"/>
            </p:cNvSpPr>
            <p:nvPr/>
          </p:nvSpPr>
          <p:spPr bwMode="auto">
            <a:xfrm>
              <a:off x="183270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Line 43"/>
            <p:cNvSpPr>
              <a:spLocks noChangeShapeType="1"/>
            </p:cNvSpPr>
            <p:nvPr/>
          </p:nvSpPr>
          <p:spPr bwMode="auto">
            <a:xfrm>
              <a:off x="20923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Line 44"/>
            <p:cNvSpPr>
              <a:spLocks noChangeShapeType="1"/>
            </p:cNvSpPr>
            <p:nvPr/>
          </p:nvSpPr>
          <p:spPr bwMode="auto">
            <a:xfrm>
              <a:off x="235035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45"/>
            <p:cNvSpPr>
              <a:spLocks noChangeShapeType="1"/>
            </p:cNvSpPr>
            <p:nvPr/>
          </p:nvSpPr>
          <p:spPr bwMode="auto">
            <a:xfrm>
              <a:off x="261004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46"/>
            <p:cNvSpPr>
              <a:spLocks noChangeShapeType="1"/>
            </p:cNvSpPr>
            <p:nvPr/>
          </p:nvSpPr>
          <p:spPr bwMode="auto">
            <a:xfrm>
              <a:off x="2871456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47"/>
            <p:cNvSpPr>
              <a:spLocks noChangeShapeType="1"/>
            </p:cNvSpPr>
            <p:nvPr/>
          </p:nvSpPr>
          <p:spPr bwMode="auto">
            <a:xfrm>
              <a:off x="31311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48"/>
            <p:cNvSpPr>
              <a:spLocks noChangeShapeType="1"/>
            </p:cNvSpPr>
            <p:nvPr/>
          </p:nvSpPr>
          <p:spPr bwMode="auto">
            <a:xfrm>
              <a:off x="339083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>
              <a:off x="365052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50"/>
            <p:cNvSpPr>
              <a:spLocks noChangeShapeType="1"/>
            </p:cNvSpPr>
            <p:nvPr/>
          </p:nvSpPr>
          <p:spPr bwMode="auto">
            <a:xfrm>
              <a:off x="391193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>
              <a:off x="417161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52"/>
            <p:cNvSpPr>
              <a:spLocks noChangeShapeType="1"/>
            </p:cNvSpPr>
            <p:nvPr/>
          </p:nvSpPr>
          <p:spPr bwMode="auto">
            <a:xfrm>
              <a:off x="442958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Line 53"/>
            <p:cNvSpPr>
              <a:spLocks noChangeShapeType="1"/>
            </p:cNvSpPr>
            <p:nvPr/>
          </p:nvSpPr>
          <p:spPr bwMode="auto">
            <a:xfrm>
              <a:off x="468927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Line 54"/>
            <p:cNvSpPr>
              <a:spLocks noChangeShapeType="1"/>
            </p:cNvSpPr>
            <p:nvPr/>
          </p:nvSpPr>
          <p:spPr bwMode="auto">
            <a:xfrm>
              <a:off x="4948965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55"/>
            <p:cNvSpPr>
              <a:spLocks noChangeShapeType="1"/>
            </p:cNvSpPr>
            <p:nvPr/>
          </p:nvSpPr>
          <p:spPr bwMode="auto">
            <a:xfrm>
              <a:off x="521037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Line 56"/>
            <p:cNvSpPr>
              <a:spLocks noChangeShapeType="1"/>
            </p:cNvSpPr>
            <p:nvPr/>
          </p:nvSpPr>
          <p:spPr bwMode="auto">
            <a:xfrm>
              <a:off x="547006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Line 57"/>
            <p:cNvSpPr>
              <a:spLocks noChangeShapeType="1"/>
            </p:cNvSpPr>
            <p:nvPr/>
          </p:nvSpPr>
          <p:spPr bwMode="auto">
            <a:xfrm>
              <a:off x="572975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Line 58"/>
            <p:cNvSpPr>
              <a:spLocks noChangeShapeType="1"/>
            </p:cNvSpPr>
            <p:nvPr/>
          </p:nvSpPr>
          <p:spPr bwMode="auto">
            <a:xfrm>
              <a:off x="598943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Line 59"/>
            <p:cNvSpPr>
              <a:spLocks noChangeShapeType="1"/>
            </p:cNvSpPr>
            <p:nvPr/>
          </p:nvSpPr>
          <p:spPr bwMode="auto">
            <a:xfrm>
              <a:off x="625084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Line 60"/>
            <p:cNvSpPr>
              <a:spLocks noChangeShapeType="1"/>
            </p:cNvSpPr>
            <p:nvPr/>
          </p:nvSpPr>
          <p:spPr bwMode="auto">
            <a:xfrm>
              <a:off x="650881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Line 61"/>
            <p:cNvSpPr>
              <a:spLocks noChangeShapeType="1"/>
            </p:cNvSpPr>
            <p:nvPr/>
          </p:nvSpPr>
          <p:spPr bwMode="auto">
            <a:xfrm>
              <a:off x="676850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Line 62"/>
            <p:cNvSpPr>
              <a:spLocks noChangeShapeType="1"/>
            </p:cNvSpPr>
            <p:nvPr/>
          </p:nvSpPr>
          <p:spPr bwMode="auto">
            <a:xfrm>
              <a:off x="7028192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>
              <a:off x="728788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Line 64"/>
            <p:cNvSpPr>
              <a:spLocks noChangeShapeType="1"/>
            </p:cNvSpPr>
            <p:nvPr/>
          </p:nvSpPr>
          <p:spPr bwMode="auto">
            <a:xfrm>
              <a:off x="75492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Line 65"/>
            <p:cNvSpPr>
              <a:spLocks noChangeShapeType="1"/>
            </p:cNvSpPr>
            <p:nvPr/>
          </p:nvSpPr>
          <p:spPr bwMode="auto">
            <a:xfrm>
              <a:off x="780897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Line 66"/>
            <p:cNvSpPr>
              <a:spLocks noChangeShapeType="1"/>
            </p:cNvSpPr>
            <p:nvPr/>
          </p:nvSpPr>
          <p:spPr bwMode="auto">
            <a:xfrm>
              <a:off x="806866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Line 67"/>
            <p:cNvSpPr>
              <a:spLocks noChangeShapeType="1"/>
            </p:cNvSpPr>
            <p:nvPr/>
          </p:nvSpPr>
          <p:spPr bwMode="auto">
            <a:xfrm>
              <a:off x="832835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>
              <a:off x="85880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Line 69"/>
            <p:cNvSpPr>
              <a:spLocks noChangeShapeType="1"/>
            </p:cNvSpPr>
            <p:nvPr/>
          </p:nvSpPr>
          <p:spPr bwMode="auto">
            <a:xfrm>
              <a:off x="884773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Line 70"/>
            <p:cNvSpPr>
              <a:spLocks noChangeShapeType="1"/>
            </p:cNvSpPr>
            <p:nvPr/>
          </p:nvSpPr>
          <p:spPr bwMode="auto">
            <a:xfrm>
              <a:off x="9107421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Rectangle 75"/>
            <p:cNvSpPr>
              <a:spLocks noChangeArrowheads="1"/>
            </p:cNvSpPr>
            <p:nvPr/>
          </p:nvSpPr>
          <p:spPr bwMode="auto">
            <a:xfrm>
              <a:off x="4429588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Y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 76"/>
            <p:cNvSpPr>
              <a:spLocks noChangeArrowheads="1"/>
            </p:cNvSpPr>
            <p:nvPr/>
          </p:nvSpPr>
          <p:spPr bwMode="auto">
            <a:xfrm>
              <a:off x="4171619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Rectangle 77"/>
            <p:cNvSpPr>
              <a:spLocks noChangeArrowheads="1"/>
            </p:cNvSpPr>
            <p:nvPr/>
          </p:nvSpPr>
          <p:spPr bwMode="auto">
            <a:xfrm>
              <a:off x="3893013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H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Rectangle 78"/>
            <p:cNvSpPr>
              <a:spLocks noChangeArrowheads="1"/>
            </p:cNvSpPr>
            <p:nvPr/>
          </p:nvSpPr>
          <p:spPr bwMode="auto">
            <a:xfrm>
              <a:off x="3633324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Rectangle 79"/>
            <p:cNvSpPr>
              <a:spLocks noChangeArrowheads="1"/>
            </p:cNvSpPr>
            <p:nvPr/>
          </p:nvSpPr>
          <p:spPr bwMode="auto">
            <a:xfrm>
              <a:off x="3349559" y="2932865"/>
              <a:ext cx="343044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Line 81"/>
            <p:cNvSpPr>
              <a:spLocks noChangeShapeType="1"/>
            </p:cNvSpPr>
            <p:nvPr/>
          </p:nvSpPr>
          <p:spPr bwMode="auto">
            <a:xfrm flipH="1">
              <a:off x="7026473" y="4309227"/>
              <a:ext cx="3440" cy="6429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Rectangle 83"/>
            <p:cNvSpPr>
              <a:spLocks noChangeArrowheads="1"/>
            </p:cNvSpPr>
            <p:nvPr/>
          </p:nvSpPr>
          <p:spPr bwMode="auto">
            <a:xfrm>
              <a:off x="7581966" y="4375902"/>
              <a:ext cx="1358635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填    充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Line 96"/>
            <p:cNvSpPr>
              <a:spLocks noChangeShapeType="1"/>
            </p:cNvSpPr>
            <p:nvPr/>
          </p:nvSpPr>
          <p:spPr bwMode="auto">
            <a:xfrm>
              <a:off x="9167753" y="788152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" name="Line 97"/>
            <p:cNvSpPr>
              <a:spLocks noChangeShapeType="1"/>
            </p:cNvSpPr>
            <p:nvPr/>
          </p:nvSpPr>
          <p:spPr bwMode="auto">
            <a:xfrm>
              <a:off x="9167753" y="4283827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Line 98"/>
            <p:cNvSpPr>
              <a:spLocks noChangeShapeType="1"/>
            </p:cNvSpPr>
            <p:nvPr/>
          </p:nvSpPr>
          <p:spPr bwMode="auto">
            <a:xfrm>
              <a:off x="214869" y="826252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Line 99"/>
            <p:cNvSpPr>
              <a:spLocks noChangeShapeType="1"/>
            </p:cNvSpPr>
            <p:nvPr/>
          </p:nvSpPr>
          <p:spPr bwMode="auto">
            <a:xfrm>
              <a:off x="230346" y="4926765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0035" name="Rectangle 83"/>
          <p:cNvSpPr>
            <a:spLocks noChangeArrowheads="1"/>
          </p:cNvSpPr>
          <p:nvPr/>
        </p:nvSpPr>
        <p:spPr bwMode="auto">
          <a:xfrm>
            <a:off x="3631863" y="2904291"/>
            <a:ext cx="328447" cy="701674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ectangle 71"/>
          <p:cNvSpPr>
            <a:spLocks noChangeArrowheads="1"/>
          </p:cNvSpPr>
          <p:nvPr/>
        </p:nvSpPr>
        <p:spPr bwMode="auto">
          <a:xfrm>
            <a:off x="802546" y="256342"/>
            <a:ext cx="2067187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Rectangle 72"/>
          <p:cNvSpPr>
            <a:spLocks noChangeArrowheads="1"/>
          </p:cNvSpPr>
          <p:nvPr/>
        </p:nvSpPr>
        <p:spPr bwMode="auto">
          <a:xfrm>
            <a:off x="2880050" y="256341"/>
            <a:ext cx="2067186" cy="279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Rectangle 73"/>
          <p:cNvSpPr>
            <a:spLocks noChangeArrowheads="1"/>
          </p:cNvSpPr>
          <p:nvPr/>
        </p:nvSpPr>
        <p:spPr bwMode="auto">
          <a:xfrm>
            <a:off x="4967882" y="256341"/>
            <a:ext cx="2043113" cy="322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Rectangle 74"/>
          <p:cNvSpPr>
            <a:spLocks noChangeArrowheads="1"/>
          </p:cNvSpPr>
          <p:nvPr/>
        </p:nvSpPr>
        <p:spPr bwMode="auto">
          <a:xfrm>
            <a:off x="7026473" y="256341"/>
            <a:ext cx="2096426" cy="29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Rectangle 80"/>
          <p:cNvSpPr>
            <a:spLocks noChangeArrowheads="1"/>
          </p:cNvSpPr>
          <p:nvPr/>
        </p:nvSpPr>
        <p:spPr bwMode="auto">
          <a:xfrm>
            <a:off x="365720" y="116632"/>
            <a:ext cx="922528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  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0                                8                             16                             24                        31</a:t>
            </a:r>
            <a:endParaRPr kumimoji="1" lang="en-US" altLang="zh-CN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1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035" grpId="0" animBg="1"/>
      <p:bldP spid="51003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058" name="Text Box 82"/>
          <p:cNvSpPr txBox="1">
            <a:spLocks noChangeArrowheads="1"/>
          </p:cNvSpPr>
          <p:nvPr/>
        </p:nvSpPr>
        <p:spPr bwMode="auto">
          <a:xfrm>
            <a:off x="2610048" y="5036983"/>
            <a:ext cx="66731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推送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PSH 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——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接收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收到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PSH = 1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的报文段，就尽快地交付接收应用进程，而不再等到整个缓存都填满了后再向上交付。  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14869" y="356352"/>
            <a:ext cx="9852335" cy="4595813"/>
            <a:chOff x="214869" y="356352"/>
            <a:chExt cx="9852335" cy="4595813"/>
          </a:xfrm>
        </p:grpSpPr>
        <p:sp>
          <p:nvSpPr>
            <p:cNvPr id="85" name="Line 3"/>
            <p:cNvSpPr>
              <a:spLocks noChangeShapeType="1"/>
            </p:cNvSpPr>
            <p:nvPr/>
          </p:nvSpPr>
          <p:spPr bwMode="auto">
            <a:xfrm flipH="1">
              <a:off x="507233" y="815141"/>
              <a:ext cx="18917" cy="412273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277167" y="2060848"/>
              <a:ext cx="515142" cy="171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 lIns="90488" tIns="44450" rIns="90488" bIns="44450" anchor="ctr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5"/>
            <p:cNvSpPr>
              <a:spLocks noChangeShapeType="1"/>
            </p:cNvSpPr>
            <p:nvPr/>
          </p:nvSpPr>
          <p:spPr bwMode="auto">
            <a:xfrm>
              <a:off x="9494513" y="805616"/>
              <a:ext cx="0" cy="34639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6"/>
            <p:cNvSpPr>
              <a:spLocks noChangeArrowheads="1"/>
            </p:cNvSpPr>
            <p:nvPr/>
          </p:nvSpPr>
          <p:spPr bwMode="auto">
            <a:xfrm>
              <a:off x="9129464" y="1883527"/>
              <a:ext cx="695704" cy="1197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字节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固定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7"/>
            <p:cNvSpPr>
              <a:spLocks noChangeArrowheads="1"/>
            </p:cNvSpPr>
            <p:nvPr/>
          </p:nvSpPr>
          <p:spPr bwMode="auto">
            <a:xfrm>
              <a:off x="795668" y="811965"/>
              <a:ext cx="8327231" cy="413385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10"/>
            <p:cNvSpPr>
              <a:spLocks noChangeShapeType="1"/>
            </p:cNvSpPr>
            <p:nvPr/>
          </p:nvSpPr>
          <p:spPr bwMode="auto">
            <a:xfrm>
              <a:off x="787069" y="1515227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>
              <a:off x="802546" y="2210552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12"/>
            <p:cNvSpPr>
              <a:spLocks noChangeShapeType="1"/>
            </p:cNvSpPr>
            <p:nvPr/>
          </p:nvSpPr>
          <p:spPr bwMode="auto">
            <a:xfrm>
              <a:off x="787069" y="290429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>
              <a:off x="787069" y="359644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802546" y="4291765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>
              <a:off x="4961003" y="819903"/>
              <a:ext cx="0" cy="709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16"/>
            <p:cNvSpPr>
              <a:spLocks noChangeArrowheads="1"/>
            </p:cNvSpPr>
            <p:nvPr/>
          </p:nvSpPr>
          <p:spPr bwMode="auto">
            <a:xfrm>
              <a:off x="6261166" y="946902"/>
              <a:ext cx="163827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目  的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17"/>
            <p:cNvSpPr>
              <a:spLocks noChangeArrowheads="1"/>
            </p:cNvSpPr>
            <p:nvPr/>
          </p:nvSpPr>
          <p:spPr bwMode="auto">
            <a:xfrm>
              <a:off x="962488" y="2869365"/>
              <a:ext cx="695704" cy="705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偏移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18"/>
            <p:cNvSpPr>
              <a:spLocks noChangeArrowheads="1"/>
            </p:cNvSpPr>
            <p:nvPr/>
          </p:nvSpPr>
          <p:spPr bwMode="auto">
            <a:xfrm>
              <a:off x="2131946" y="3734552"/>
              <a:ext cx="138018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检   验   和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19"/>
            <p:cNvSpPr>
              <a:spLocks noChangeArrowheads="1"/>
            </p:cNvSpPr>
            <p:nvPr/>
          </p:nvSpPr>
          <p:spPr bwMode="auto">
            <a:xfrm>
              <a:off x="2350359" y="4375902"/>
              <a:ext cx="3465381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选    项    （长  度  可  变）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20"/>
            <p:cNvSpPr>
              <a:spLocks noChangeArrowheads="1"/>
            </p:cNvSpPr>
            <p:nvPr/>
          </p:nvSpPr>
          <p:spPr bwMode="auto">
            <a:xfrm>
              <a:off x="2255771" y="946902"/>
              <a:ext cx="1239123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源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21"/>
            <p:cNvSpPr>
              <a:spLocks noChangeArrowheads="1"/>
            </p:cNvSpPr>
            <p:nvPr/>
          </p:nvSpPr>
          <p:spPr bwMode="auto">
            <a:xfrm>
              <a:off x="4479461" y="1634290"/>
              <a:ext cx="1496219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序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4967882" y="2913815"/>
              <a:ext cx="0" cy="13700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23"/>
            <p:cNvSpPr>
              <a:spLocks noChangeArrowheads="1"/>
            </p:cNvSpPr>
            <p:nvPr/>
          </p:nvSpPr>
          <p:spPr bwMode="auto">
            <a:xfrm>
              <a:off x="6087467" y="3734552"/>
              <a:ext cx="1849866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紧   急   指   针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24"/>
            <p:cNvSpPr>
              <a:spLocks noChangeArrowheads="1"/>
            </p:cNvSpPr>
            <p:nvPr/>
          </p:nvSpPr>
          <p:spPr bwMode="auto">
            <a:xfrm>
              <a:off x="6574168" y="3015415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窗 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25"/>
            <p:cNvSpPr>
              <a:spLocks noChangeArrowheads="1"/>
            </p:cNvSpPr>
            <p:nvPr/>
          </p:nvSpPr>
          <p:spPr bwMode="auto">
            <a:xfrm>
              <a:off x="4214613" y="2358190"/>
              <a:ext cx="1994958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确    认 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Line 26"/>
            <p:cNvSpPr>
              <a:spLocks noChangeShapeType="1"/>
            </p:cNvSpPr>
            <p:nvPr/>
          </p:nvSpPr>
          <p:spPr bwMode="auto">
            <a:xfrm>
              <a:off x="1832702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Line 27"/>
            <p:cNvSpPr>
              <a:spLocks noChangeShapeType="1"/>
            </p:cNvSpPr>
            <p:nvPr/>
          </p:nvSpPr>
          <p:spPr bwMode="auto">
            <a:xfrm>
              <a:off x="3920529" y="2905878"/>
              <a:ext cx="0" cy="684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>
              <a:off x="3385673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Line 29"/>
            <p:cNvSpPr>
              <a:spLocks noChangeShapeType="1"/>
            </p:cNvSpPr>
            <p:nvPr/>
          </p:nvSpPr>
          <p:spPr bwMode="auto">
            <a:xfrm>
              <a:off x="3650521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Line 30"/>
            <p:cNvSpPr>
              <a:spLocks noChangeShapeType="1"/>
            </p:cNvSpPr>
            <p:nvPr/>
          </p:nvSpPr>
          <p:spPr bwMode="auto">
            <a:xfrm>
              <a:off x="4441626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4180217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4706473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33"/>
            <p:cNvSpPr>
              <a:spLocks noChangeArrowheads="1"/>
            </p:cNvSpPr>
            <p:nvPr/>
          </p:nvSpPr>
          <p:spPr bwMode="auto">
            <a:xfrm>
              <a:off x="2157743" y="3029702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保   留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34"/>
            <p:cNvSpPr>
              <a:spLocks noChangeArrowheads="1"/>
            </p:cNvSpPr>
            <p:nvPr/>
          </p:nvSpPr>
          <p:spPr bwMode="auto">
            <a:xfrm>
              <a:off x="4689265" y="2932865"/>
              <a:ext cx="330221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>
              <a:off x="792228" y="654802"/>
              <a:ext cx="83151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Line 38"/>
            <p:cNvSpPr>
              <a:spLocks noChangeShapeType="1"/>
            </p:cNvSpPr>
            <p:nvPr/>
          </p:nvSpPr>
          <p:spPr bwMode="auto">
            <a:xfrm>
              <a:off x="792228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Line 39"/>
            <p:cNvSpPr>
              <a:spLocks noChangeShapeType="1"/>
            </p:cNvSpPr>
            <p:nvPr/>
          </p:nvSpPr>
          <p:spPr bwMode="auto">
            <a:xfrm>
              <a:off x="105191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Line 40"/>
            <p:cNvSpPr>
              <a:spLocks noChangeShapeType="1"/>
            </p:cNvSpPr>
            <p:nvPr/>
          </p:nvSpPr>
          <p:spPr bwMode="auto">
            <a:xfrm>
              <a:off x="131160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>
              <a:off x="157129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Line 42"/>
            <p:cNvSpPr>
              <a:spLocks noChangeShapeType="1"/>
            </p:cNvSpPr>
            <p:nvPr/>
          </p:nvSpPr>
          <p:spPr bwMode="auto">
            <a:xfrm>
              <a:off x="183270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Line 43"/>
            <p:cNvSpPr>
              <a:spLocks noChangeShapeType="1"/>
            </p:cNvSpPr>
            <p:nvPr/>
          </p:nvSpPr>
          <p:spPr bwMode="auto">
            <a:xfrm>
              <a:off x="20923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Line 44"/>
            <p:cNvSpPr>
              <a:spLocks noChangeShapeType="1"/>
            </p:cNvSpPr>
            <p:nvPr/>
          </p:nvSpPr>
          <p:spPr bwMode="auto">
            <a:xfrm>
              <a:off x="235035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45"/>
            <p:cNvSpPr>
              <a:spLocks noChangeShapeType="1"/>
            </p:cNvSpPr>
            <p:nvPr/>
          </p:nvSpPr>
          <p:spPr bwMode="auto">
            <a:xfrm>
              <a:off x="261004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46"/>
            <p:cNvSpPr>
              <a:spLocks noChangeShapeType="1"/>
            </p:cNvSpPr>
            <p:nvPr/>
          </p:nvSpPr>
          <p:spPr bwMode="auto">
            <a:xfrm>
              <a:off x="2871456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47"/>
            <p:cNvSpPr>
              <a:spLocks noChangeShapeType="1"/>
            </p:cNvSpPr>
            <p:nvPr/>
          </p:nvSpPr>
          <p:spPr bwMode="auto">
            <a:xfrm>
              <a:off x="31311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48"/>
            <p:cNvSpPr>
              <a:spLocks noChangeShapeType="1"/>
            </p:cNvSpPr>
            <p:nvPr/>
          </p:nvSpPr>
          <p:spPr bwMode="auto">
            <a:xfrm>
              <a:off x="339083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>
              <a:off x="365052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50"/>
            <p:cNvSpPr>
              <a:spLocks noChangeShapeType="1"/>
            </p:cNvSpPr>
            <p:nvPr/>
          </p:nvSpPr>
          <p:spPr bwMode="auto">
            <a:xfrm>
              <a:off x="391193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>
              <a:off x="417161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52"/>
            <p:cNvSpPr>
              <a:spLocks noChangeShapeType="1"/>
            </p:cNvSpPr>
            <p:nvPr/>
          </p:nvSpPr>
          <p:spPr bwMode="auto">
            <a:xfrm>
              <a:off x="442958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Line 53"/>
            <p:cNvSpPr>
              <a:spLocks noChangeShapeType="1"/>
            </p:cNvSpPr>
            <p:nvPr/>
          </p:nvSpPr>
          <p:spPr bwMode="auto">
            <a:xfrm>
              <a:off x="468927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Line 54"/>
            <p:cNvSpPr>
              <a:spLocks noChangeShapeType="1"/>
            </p:cNvSpPr>
            <p:nvPr/>
          </p:nvSpPr>
          <p:spPr bwMode="auto">
            <a:xfrm>
              <a:off x="4948965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55"/>
            <p:cNvSpPr>
              <a:spLocks noChangeShapeType="1"/>
            </p:cNvSpPr>
            <p:nvPr/>
          </p:nvSpPr>
          <p:spPr bwMode="auto">
            <a:xfrm>
              <a:off x="521037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Line 56"/>
            <p:cNvSpPr>
              <a:spLocks noChangeShapeType="1"/>
            </p:cNvSpPr>
            <p:nvPr/>
          </p:nvSpPr>
          <p:spPr bwMode="auto">
            <a:xfrm>
              <a:off x="547006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Line 57"/>
            <p:cNvSpPr>
              <a:spLocks noChangeShapeType="1"/>
            </p:cNvSpPr>
            <p:nvPr/>
          </p:nvSpPr>
          <p:spPr bwMode="auto">
            <a:xfrm>
              <a:off x="572975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Line 58"/>
            <p:cNvSpPr>
              <a:spLocks noChangeShapeType="1"/>
            </p:cNvSpPr>
            <p:nvPr/>
          </p:nvSpPr>
          <p:spPr bwMode="auto">
            <a:xfrm>
              <a:off x="598943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Line 59"/>
            <p:cNvSpPr>
              <a:spLocks noChangeShapeType="1"/>
            </p:cNvSpPr>
            <p:nvPr/>
          </p:nvSpPr>
          <p:spPr bwMode="auto">
            <a:xfrm>
              <a:off x="625084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Line 60"/>
            <p:cNvSpPr>
              <a:spLocks noChangeShapeType="1"/>
            </p:cNvSpPr>
            <p:nvPr/>
          </p:nvSpPr>
          <p:spPr bwMode="auto">
            <a:xfrm>
              <a:off x="650881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Line 61"/>
            <p:cNvSpPr>
              <a:spLocks noChangeShapeType="1"/>
            </p:cNvSpPr>
            <p:nvPr/>
          </p:nvSpPr>
          <p:spPr bwMode="auto">
            <a:xfrm>
              <a:off x="676850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Line 62"/>
            <p:cNvSpPr>
              <a:spLocks noChangeShapeType="1"/>
            </p:cNvSpPr>
            <p:nvPr/>
          </p:nvSpPr>
          <p:spPr bwMode="auto">
            <a:xfrm>
              <a:off x="7028192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>
              <a:off x="728788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Line 64"/>
            <p:cNvSpPr>
              <a:spLocks noChangeShapeType="1"/>
            </p:cNvSpPr>
            <p:nvPr/>
          </p:nvSpPr>
          <p:spPr bwMode="auto">
            <a:xfrm>
              <a:off x="75492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Line 65"/>
            <p:cNvSpPr>
              <a:spLocks noChangeShapeType="1"/>
            </p:cNvSpPr>
            <p:nvPr/>
          </p:nvSpPr>
          <p:spPr bwMode="auto">
            <a:xfrm>
              <a:off x="780897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Line 66"/>
            <p:cNvSpPr>
              <a:spLocks noChangeShapeType="1"/>
            </p:cNvSpPr>
            <p:nvPr/>
          </p:nvSpPr>
          <p:spPr bwMode="auto">
            <a:xfrm>
              <a:off x="806866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Line 67"/>
            <p:cNvSpPr>
              <a:spLocks noChangeShapeType="1"/>
            </p:cNvSpPr>
            <p:nvPr/>
          </p:nvSpPr>
          <p:spPr bwMode="auto">
            <a:xfrm>
              <a:off x="832835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>
              <a:off x="85880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Line 69"/>
            <p:cNvSpPr>
              <a:spLocks noChangeShapeType="1"/>
            </p:cNvSpPr>
            <p:nvPr/>
          </p:nvSpPr>
          <p:spPr bwMode="auto">
            <a:xfrm>
              <a:off x="884773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Line 70"/>
            <p:cNvSpPr>
              <a:spLocks noChangeShapeType="1"/>
            </p:cNvSpPr>
            <p:nvPr/>
          </p:nvSpPr>
          <p:spPr bwMode="auto">
            <a:xfrm>
              <a:off x="9107421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Rectangle 75"/>
            <p:cNvSpPr>
              <a:spLocks noChangeArrowheads="1"/>
            </p:cNvSpPr>
            <p:nvPr/>
          </p:nvSpPr>
          <p:spPr bwMode="auto">
            <a:xfrm>
              <a:off x="4429588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Y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 76"/>
            <p:cNvSpPr>
              <a:spLocks noChangeArrowheads="1"/>
            </p:cNvSpPr>
            <p:nvPr/>
          </p:nvSpPr>
          <p:spPr bwMode="auto">
            <a:xfrm>
              <a:off x="4171619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Rectangle 77"/>
            <p:cNvSpPr>
              <a:spLocks noChangeArrowheads="1"/>
            </p:cNvSpPr>
            <p:nvPr/>
          </p:nvSpPr>
          <p:spPr bwMode="auto">
            <a:xfrm>
              <a:off x="3893013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H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Rectangle 78"/>
            <p:cNvSpPr>
              <a:spLocks noChangeArrowheads="1"/>
            </p:cNvSpPr>
            <p:nvPr/>
          </p:nvSpPr>
          <p:spPr bwMode="auto">
            <a:xfrm>
              <a:off x="3633324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Rectangle 79"/>
            <p:cNvSpPr>
              <a:spLocks noChangeArrowheads="1"/>
            </p:cNvSpPr>
            <p:nvPr/>
          </p:nvSpPr>
          <p:spPr bwMode="auto">
            <a:xfrm>
              <a:off x="3349559" y="2932865"/>
              <a:ext cx="343044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Line 81"/>
            <p:cNvSpPr>
              <a:spLocks noChangeShapeType="1"/>
            </p:cNvSpPr>
            <p:nvPr/>
          </p:nvSpPr>
          <p:spPr bwMode="auto">
            <a:xfrm flipH="1">
              <a:off x="7026473" y="4309227"/>
              <a:ext cx="3440" cy="6429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Rectangle 83"/>
            <p:cNvSpPr>
              <a:spLocks noChangeArrowheads="1"/>
            </p:cNvSpPr>
            <p:nvPr/>
          </p:nvSpPr>
          <p:spPr bwMode="auto">
            <a:xfrm>
              <a:off x="7581966" y="4375902"/>
              <a:ext cx="1358635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填    充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Line 96"/>
            <p:cNvSpPr>
              <a:spLocks noChangeShapeType="1"/>
            </p:cNvSpPr>
            <p:nvPr/>
          </p:nvSpPr>
          <p:spPr bwMode="auto">
            <a:xfrm>
              <a:off x="9167753" y="788152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" name="Line 97"/>
            <p:cNvSpPr>
              <a:spLocks noChangeShapeType="1"/>
            </p:cNvSpPr>
            <p:nvPr/>
          </p:nvSpPr>
          <p:spPr bwMode="auto">
            <a:xfrm>
              <a:off x="9167753" y="4283827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Line 98"/>
            <p:cNvSpPr>
              <a:spLocks noChangeShapeType="1"/>
            </p:cNvSpPr>
            <p:nvPr/>
          </p:nvSpPr>
          <p:spPr bwMode="auto">
            <a:xfrm>
              <a:off x="214869" y="826252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Line 99"/>
            <p:cNvSpPr>
              <a:spLocks noChangeShapeType="1"/>
            </p:cNvSpPr>
            <p:nvPr/>
          </p:nvSpPr>
          <p:spPr bwMode="auto">
            <a:xfrm>
              <a:off x="230346" y="4926765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1059" name="Rectangle 83"/>
          <p:cNvSpPr>
            <a:spLocks noChangeArrowheads="1"/>
          </p:cNvSpPr>
          <p:nvPr/>
        </p:nvSpPr>
        <p:spPr bwMode="auto">
          <a:xfrm>
            <a:off x="3893013" y="2909515"/>
            <a:ext cx="305102" cy="678491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ectangle 71"/>
          <p:cNvSpPr>
            <a:spLocks noChangeArrowheads="1"/>
          </p:cNvSpPr>
          <p:nvPr/>
        </p:nvSpPr>
        <p:spPr bwMode="auto">
          <a:xfrm>
            <a:off x="802546" y="256342"/>
            <a:ext cx="2067187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Rectangle 72"/>
          <p:cNvSpPr>
            <a:spLocks noChangeArrowheads="1"/>
          </p:cNvSpPr>
          <p:nvPr/>
        </p:nvSpPr>
        <p:spPr bwMode="auto">
          <a:xfrm>
            <a:off x="2880050" y="256341"/>
            <a:ext cx="2067186" cy="279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Rectangle 73"/>
          <p:cNvSpPr>
            <a:spLocks noChangeArrowheads="1"/>
          </p:cNvSpPr>
          <p:nvPr/>
        </p:nvSpPr>
        <p:spPr bwMode="auto">
          <a:xfrm>
            <a:off x="4967882" y="256341"/>
            <a:ext cx="2043113" cy="322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Rectangle 74"/>
          <p:cNvSpPr>
            <a:spLocks noChangeArrowheads="1"/>
          </p:cNvSpPr>
          <p:nvPr/>
        </p:nvSpPr>
        <p:spPr bwMode="auto">
          <a:xfrm>
            <a:off x="7026473" y="256341"/>
            <a:ext cx="2096426" cy="29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Rectangle 80"/>
          <p:cNvSpPr>
            <a:spLocks noChangeArrowheads="1"/>
          </p:cNvSpPr>
          <p:nvPr/>
        </p:nvSpPr>
        <p:spPr bwMode="auto">
          <a:xfrm>
            <a:off x="365720" y="116632"/>
            <a:ext cx="922528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  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0                                8                             16                             24                        31</a:t>
            </a:r>
            <a:endParaRPr kumimoji="1" lang="en-US" altLang="zh-CN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1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059" grpId="0" animBg="1"/>
      <p:bldP spid="51105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82" name="Text Box 82"/>
          <p:cNvSpPr txBox="1">
            <a:spLocks noChangeArrowheads="1"/>
          </p:cNvSpPr>
          <p:nvPr/>
        </p:nvSpPr>
        <p:spPr bwMode="auto">
          <a:xfrm>
            <a:off x="2449920" y="5036983"/>
            <a:ext cx="683330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复位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 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——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时，表明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连接中出现严重差错（如由于主机崩溃或其他原因），必须释放连接，然后再重新建立传输连接。 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14869" y="356352"/>
            <a:ext cx="9852335" cy="4595813"/>
            <a:chOff x="214869" y="356352"/>
            <a:chExt cx="9852335" cy="4595813"/>
          </a:xfrm>
        </p:grpSpPr>
        <p:sp>
          <p:nvSpPr>
            <p:cNvPr id="85" name="Line 3"/>
            <p:cNvSpPr>
              <a:spLocks noChangeShapeType="1"/>
            </p:cNvSpPr>
            <p:nvPr/>
          </p:nvSpPr>
          <p:spPr bwMode="auto">
            <a:xfrm flipH="1">
              <a:off x="507233" y="815141"/>
              <a:ext cx="18917" cy="412273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277167" y="2060848"/>
              <a:ext cx="515142" cy="171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 lIns="90488" tIns="44450" rIns="90488" bIns="44450" anchor="ctr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5"/>
            <p:cNvSpPr>
              <a:spLocks noChangeShapeType="1"/>
            </p:cNvSpPr>
            <p:nvPr/>
          </p:nvSpPr>
          <p:spPr bwMode="auto">
            <a:xfrm>
              <a:off x="9494513" y="805616"/>
              <a:ext cx="0" cy="34639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6"/>
            <p:cNvSpPr>
              <a:spLocks noChangeArrowheads="1"/>
            </p:cNvSpPr>
            <p:nvPr/>
          </p:nvSpPr>
          <p:spPr bwMode="auto">
            <a:xfrm>
              <a:off x="9129464" y="1883527"/>
              <a:ext cx="695704" cy="1197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字节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固定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7"/>
            <p:cNvSpPr>
              <a:spLocks noChangeArrowheads="1"/>
            </p:cNvSpPr>
            <p:nvPr/>
          </p:nvSpPr>
          <p:spPr bwMode="auto">
            <a:xfrm>
              <a:off x="795668" y="811965"/>
              <a:ext cx="8327231" cy="413385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10"/>
            <p:cNvSpPr>
              <a:spLocks noChangeShapeType="1"/>
            </p:cNvSpPr>
            <p:nvPr/>
          </p:nvSpPr>
          <p:spPr bwMode="auto">
            <a:xfrm>
              <a:off x="787069" y="1515227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>
              <a:off x="802546" y="2210552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12"/>
            <p:cNvSpPr>
              <a:spLocks noChangeShapeType="1"/>
            </p:cNvSpPr>
            <p:nvPr/>
          </p:nvSpPr>
          <p:spPr bwMode="auto">
            <a:xfrm>
              <a:off x="787069" y="290429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>
              <a:off x="787069" y="359644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802546" y="4291765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>
              <a:off x="4961003" y="819903"/>
              <a:ext cx="0" cy="709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16"/>
            <p:cNvSpPr>
              <a:spLocks noChangeArrowheads="1"/>
            </p:cNvSpPr>
            <p:nvPr/>
          </p:nvSpPr>
          <p:spPr bwMode="auto">
            <a:xfrm>
              <a:off x="6261166" y="946902"/>
              <a:ext cx="163827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目  的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17"/>
            <p:cNvSpPr>
              <a:spLocks noChangeArrowheads="1"/>
            </p:cNvSpPr>
            <p:nvPr/>
          </p:nvSpPr>
          <p:spPr bwMode="auto">
            <a:xfrm>
              <a:off x="962488" y="2869365"/>
              <a:ext cx="695704" cy="705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偏移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18"/>
            <p:cNvSpPr>
              <a:spLocks noChangeArrowheads="1"/>
            </p:cNvSpPr>
            <p:nvPr/>
          </p:nvSpPr>
          <p:spPr bwMode="auto">
            <a:xfrm>
              <a:off x="2131946" y="3734552"/>
              <a:ext cx="138018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检   验   和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19"/>
            <p:cNvSpPr>
              <a:spLocks noChangeArrowheads="1"/>
            </p:cNvSpPr>
            <p:nvPr/>
          </p:nvSpPr>
          <p:spPr bwMode="auto">
            <a:xfrm>
              <a:off x="2350359" y="4375902"/>
              <a:ext cx="3465381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选    项    （长  度  可  变）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20"/>
            <p:cNvSpPr>
              <a:spLocks noChangeArrowheads="1"/>
            </p:cNvSpPr>
            <p:nvPr/>
          </p:nvSpPr>
          <p:spPr bwMode="auto">
            <a:xfrm>
              <a:off x="2255771" y="946902"/>
              <a:ext cx="1239123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源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21"/>
            <p:cNvSpPr>
              <a:spLocks noChangeArrowheads="1"/>
            </p:cNvSpPr>
            <p:nvPr/>
          </p:nvSpPr>
          <p:spPr bwMode="auto">
            <a:xfrm>
              <a:off x="4479461" y="1634290"/>
              <a:ext cx="1496219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序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4967882" y="2913815"/>
              <a:ext cx="0" cy="13700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23"/>
            <p:cNvSpPr>
              <a:spLocks noChangeArrowheads="1"/>
            </p:cNvSpPr>
            <p:nvPr/>
          </p:nvSpPr>
          <p:spPr bwMode="auto">
            <a:xfrm>
              <a:off x="6087467" y="3734552"/>
              <a:ext cx="1849866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紧   急   指   针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24"/>
            <p:cNvSpPr>
              <a:spLocks noChangeArrowheads="1"/>
            </p:cNvSpPr>
            <p:nvPr/>
          </p:nvSpPr>
          <p:spPr bwMode="auto">
            <a:xfrm>
              <a:off x="6574168" y="3015415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窗 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25"/>
            <p:cNvSpPr>
              <a:spLocks noChangeArrowheads="1"/>
            </p:cNvSpPr>
            <p:nvPr/>
          </p:nvSpPr>
          <p:spPr bwMode="auto">
            <a:xfrm>
              <a:off x="4214613" y="2358190"/>
              <a:ext cx="1994958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确    认 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Line 26"/>
            <p:cNvSpPr>
              <a:spLocks noChangeShapeType="1"/>
            </p:cNvSpPr>
            <p:nvPr/>
          </p:nvSpPr>
          <p:spPr bwMode="auto">
            <a:xfrm>
              <a:off x="1832702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Line 27"/>
            <p:cNvSpPr>
              <a:spLocks noChangeShapeType="1"/>
            </p:cNvSpPr>
            <p:nvPr/>
          </p:nvSpPr>
          <p:spPr bwMode="auto">
            <a:xfrm>
              <a:off x="3920529" y="2905878"/>
              <a:ext cx="0" cy="684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>
              <a:off x="3385673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Line 29"/>
            <p:cNvSpPr>
              <a:spLocks noChangeShapeType="1"/>
            </p:cNvSpPr>
            <p:nvPr/>
          </p:nvSpPr>
          <p:spPr bwMode="auto">
            <a:xfrm>
              <a:off x="3650521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Line 30"/>
            <p:cNvSpPr>
              <a:spLocks noChangeShapeType="1"/>
            </p:cNvSpPr>
            <p:nvPr/>
          </p:nvSpPr>
          <p:spPr bwMode="auto">
            <a:xfrm>
              <a:off x="4441626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4180217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4706473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33"/>
            <p:cNvSpPr>
              <a:spLocks noChangeArrowheads="1"/>
            </p:cNvSpPr>
            <p:nvPr/>
          </p:nvSpPr>
          <p:spPr bwMode="auto">
            <a:xfrm>
              <a:off x="2157743" y="3029702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保   留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34"/>
            <p:cNvSpPr>
              <a:spLocks noChangeArrowheads="1"/>
            </p:cNvSpPr>
            <p:nvPr/>
          </p:nvSpPr>
          <p:spPr bwMode="auto">
            <a:xfrm>
              <a:off x="4689265" y="2932865"/>
              <a:ext cx="330221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>
              <a:off x="792228" y="654802"/>
              <a:ext cx="83151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Line 38"/>
            <p:cNvSpPr>
              <a:spLocks noChangeShapeType="1"/>
            </p:cNvSpPr>
            <p:nvPr/>
          </p:nvSpPr>
          <p:spPr bwMode="auto">
            <a:xfrm>
              <a:off x="792228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Line 39"/>
            <p:cNvSpPr>
              <a:spLocks noChangeShapeType="1"/>
            </p:cNvSpPr>
            <p:nvPr/>
          </p:nvSpPr>
          <p:spPr bwMode="auto">
            <a:xfrm>
              <a:off x="105191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Line 40"/>
            <p:cNvSpPr>
              <a:spLocks noChangeShapeType="1"/>
            </p:cNvSpPr>
            <p:nvPr/>
          </p:nvSpPr>
          <p:spPr bwMode="auto">
            <a:xfrm>
              <a:off x="131160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>
              <a:off x="157129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Line 42"/>
            <p:cNvSpPr>
              <a:spLocks noChangeShapeType="1"/>
            </p:cNvSpPr>
            <p:nvPr/>
          </p:nvSpPr>
          <p:spPr bwMode="auto">
            <a:xfrm>
              <a:off x="183270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Line 43"/>
            <p:cNvSpPr>
              <a:spLocks noChangeShapeType="1"/>
            </p:cNvSpPr>
            <p:nvPr/>
          </p:nvSpPr>
          <p:spPr bwMode="auto">
            <a:xfrm>
              <a:off x="20923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Line 44"/>
            <p:cNvSpPr>
              <a:spLocks noChangeShapeType="1"/>
            </p:cNvSpPr>
            <p:nvPr/>
          </p:nvSpPr>
          <p:spPr bwMode="auto">
            <a:xfrm>
              <a:off x="235035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45"/>
            <p:cNvSpPr>
              <a:spLocks noChangeShapeType="1"/>
            </p:cNvSpPr>
            <p:nvPr/>
          </p:nvSpPr>
          <p:spPr bwMode="auto">
            <a:xfrm>
              <a:off x="261004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46"/>
            <p:cNvSpPr>
              <a:spLocks noChangeShapeType="1"/>
            </p:cNvSpPr>
            <p:nvPr/>
          </p:nvSpPr>
          <p:spPr bwMode="auto">
            <a:xfrm>
              <a:off x="2871456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47"/>
            <p:cNvSpPr>
              <a:spLocks noChangeShapeType="1"/>
            </p:cNvSpPr>
            <p:nvPr/>
          </p:nvSpPr>
          <p:spPr bwMode="auto">
            <a:xfrm>
              <a:off x="31311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48"/>
            <p:cNvSpPr>
              <a:spLocks noChangeShapeType="1"/>
            </p:cNvSpPr>
            <p:nvPr/>
          </p:nvSpPr>
          <p:spPr bwMode="auto">
            <a:xfrm>
              <a:off x="339083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>
              <a:off x="365052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50"/>
            <p:cNvSpPr>
              <a:spLocks noChangeShapeType="1"/>
            </p:cNvSpPr>
            <p:nvPr/>
          </p:nvSpPr>
          <p:spPr bwMode="auto">
            <a:xfrm>
              <a:off x="391193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>
              <a:off x="417161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52"/>
            <p:cNvSpPr>
              <a:spLocks noChangeShapeType="1"/>
            </p:cNvSpPr>
            <p:nvPr/>
          </p:nvSpPr>
          <p:spPr bwMode="auto">
            <a:xfrm>
              <a:off x="442958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Line 53"/>
            <p:cNvSpPr>
              <a:spLocks noChangeShapeType="1"/>
            </p:cNvSpPr>
            <p:nvPr/>
          </p:nvSpPr>
          <p:spPr bwMode="auto">
            <a:xfrm>
              <a:off x="468927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Line 54"/>
            <p:cNvSpPr>
              <a:spLocks noChangeShapeType="1"/>
            </p:cNvSpPr>
            <p:nvPr/>
          </p:nvSpPr>
          <p:spPr bwMode="auto">
            <a:xfrm>
              <a:off x="4948965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55"/>
            <p:cNvSpPr>
              <a:spLocks noChangeShapeType="1"/>
            </p:cNvSpPr>
            <p:nvPr/>
          </p:nvSpPr>
          <p:spPr bwMode="auto">
            <a:xfrm>
              <a:off x="521037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Line 56"/>
            <p:cNvSpPr>
              <a:spLocks noChangeShapeType="1"/>
            </p:cNvSpPr>
            <p:nvPr/>
          </p:nvSpPr>
          <p:spPr bwMode="auto">
            <a:xfrm>
              <a:off x="547006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Line 57"/>
            <p:cNvSpPr>
              <a:spLocks noChangeShapeType="1"/>
            </p:cNvSpPr>
            <p:nvPr/>
          </p:nvSpPr>
          <p:spPr bwMode="auto">
            <a:xfrm>
              <a:off x="572975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Line 58"/>
            <p:cNvSpPr>
              <a:spLocks noChangeShapeType="1"/>
            </p:cNvSpPr>
            <p:nvPr/>
          </p:nvSpPr>
          <p:spPr bwMode="auto">
            <a:xfrm>
              <a:off x="598943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Line 59"/>
            <p:cNvSpPr>
              <a:spLocks noChangeShapeType="1"/>
            </p:cNvSpPr>
            <p:nvPr/>
          </p:nvSpPr>
          <p:spPr bwMode="auto">
            <a:xfrm>
              <a:off x="625084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Line 60"/>
            <p:cNvSpPr>
              <a:spLocks noChangeShapeType="1"/>
            </p:cNvSpPr>
            <p:nvPr/>
          </p:nvSpPr>
          <p:spPr bwMode="auto">
            <a:xfrm>
              <a:off x="650881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Line 61"/>
            <p:cNvSpPr>
              <a:spLocks noChangeShapeType="1"/>
            </p:cNvSpPr>
            <p:nvPr/>
          </p:nvSpPr>
          <p:spPr bwMode="auto">
            <a:xfrm>
              <a:off x="676850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Line 62"/>
            <p:cNvSpPr>
              <a:spLocks noChangeShapeType="1"/>
            </p:cNvSpPr>
            <p:nvPr/>
          </p:nvSpPr>
          <p:spPr bwMode="auto">
            <a:xfrm>
              <a:off x="7028192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>
              <a:off x="728788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Line 64"/>
            <p:cNvSpPr>
              <a:spLocks noChangeShapeType="1"/>
            </p:cNvSpPr>
            <p:nvPr/>
          </p:nvSpPr>
          <p:spPr bwMode="auto">
            <a:xfrm>
              <a:off x="75492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Line 65"/>
            <p:cNvSpPr>
              <a:spLocks noChangeShapeType="1"/>
            </p:cNvSpPr>
            <p:nvPr/>
          </p:nvSpPr>
          <p:spPr bwMode="auto">
            <a:xfrm>
              <a:off x="780897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Line 66"/>
            <p:cNvSpPr>
              <a:spLocks noChangeShapeType="1"/>
            </p:cNvSpPr>
            <p:nvPr/>
          </p:nvSpPr>
          <p:spPr bwMode="auto">
            <a:xfrm>
              <a:off x="806866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Line 67"/>
            <p:cNvSpPr>
              <a:spLocks noChangeShapeType="1"/>
            </p:cNvSpPr>
            <p:nvPr/>
          </p:nvSpPr>
          <p:spPr bwMode="auto">
            <a:xfrm>
              <a:off x="832835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>
              <a:off x="85880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Line 69"/>
            <p:cNvSpPr>
              <a:spLocks noChangeShapeType="1"/>
            </p:cNvSpPr>
            <p:nvPr/>
          </p:nvSpPr>
          <p:spPr bwMode="auto">
            <a:xfrm>
              <a:off x="884773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Line 70"/>
            <p:cNvSpPr>
              <a:spLocks noChangeShapeType="1"/>
            </p:cNvSpPr>
            <p:nvPr/>
          </p:nvSpPr>
          <p:spPr bwMode="auto">
            <a:xfrm>
              <a:off x="9107421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Rectangle 75"/>
            <p:cNvSpPr>
              <a:spLocks noChangeArrowheads="1"/>
            </p:cNvSpPr>
            <p:nvPr/>
          </p:nvSpPr>
          <p:spPr bwMode="auto">
            <a:xfrm>
              <a:off x="4429588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Y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 76"/>
            <p:cNvSpPr>
              <a:spLocks noChangeArrowheads="1"/>
            </p:cNvSpPr>
            <p:nvPr/>
          </p:nvSpPr>
          <p:spPr bwMode="auto">
            <a:xfrm>
              <a:off x="4171619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Rectangle 77"/>
            <p:cNvSpPr>
              <a:spLocks noChangeArrowheads="1"/>
            </p:cNvSpPr>
            <p:nvPr/>
          </p:nvSpPr>
          <p:spPr bwMode="auto">
            <a:xfrm>
              <a:off x="3893013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H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Rectangle 78"/>
            <p:cNvSpPr>
              <a:spLocks noChangeArrowheads="1"/>
            </p:cNvSpPr>
            <p:nvPr/>
          </p:nvSpPr>
          <p:spPr bwMode="auto">
            <a:xfrm>
              <a:off x="3633324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Rectangle 79"/>
            <p:cNvSpPr>
              <a:spLocks noChangeArrowheads="1"/>
            </p:cNvSpPr>
            <p:nvPr/>
          </p:nvSpPr>
          <p:spPr bwMode="auto">
            <a:xfrm>
              <a:off x="3349559" y="2932865"/>
              <a:ext cx="343044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Line 81"/>
            <p:cNvSpPr>
              <a:spLocks noChangeShapeType="1"/>
            </p:cNvSpPr>
            <p:nvPr/>
          </p:nvSpPr>
          <p:spPr bwMode="auto">
            <a:xfrm flipH="1">
              <a:off x="7026473" y="4309227"/>
              <a:ext cx="3440" cy="6429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Rectangle 83"/>
            <p:cNvSpPr>
              <a:spLocks noChangeArrowheads="1"/>
            </p:cNvSpPr>
            <p:nvPr/>
          </p:nvSpPr>
          <p:spPr bwMode="auto">
            <a:xfrm>
              <a:off x="7581966" y="4375902"/>
              <a:ext cx="1358635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填    充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Line 96"/>
            <p:cNvSpPr>
              <a:spLocks noChangeShapeType="1"/>
            </p:cNvSpPr>
            <p:nvPr/>
          </p:nvSpPr>
          <p:spPr bwMode="auto">
            <a:xfrm>
              <a:off x="9167753" y="788152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" name="Line 97"/>
            <p:cNvSpPr>
              <a:spLocks noChangeShapeType="1"/>
            </p:cNvSpPr>
            <p:nvPr/>
          </p:nvSpPr>
          <p:spPr bwMode="auto">
            <a:xfrm>
              <a:off x="9167753" y="4283827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Line 98"/>
            <p:cNvSpPr>
              <a:spLocks noChangeShapeType="1"/>
            </p:cNvSpPr>
            <p:nvPr/>
          </p:nvSpPr>
          <p:spPr bwMode="auto">
            <a:xfrm>
              <a:off x="214869" y="826252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Line 99"/>
            <p:cNvSpPr>
              <a:spLocks noChangeShapeType="1"/>
            </p:cNvSpPr>
            <p:nvPr/>
          </p:nvSpPr>
          <p:spPr bwMode="auto">
            <a:xfrm>
              <a:off x="230346" y="4926765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2083" name="Rectangle 83"/>
          <p:cNvSpPr>
            <a:spLocks noChangeArrowheads="1"/>
          </p:cNvSpPr>
          <p:nvPr/>
        </p:nvSpPr>
        <p:spPr bwMode="auto">
          <a:xfrm>
            <a:off x="4180217" y="2927474"/>
            <a:ext cx="261410" cy="678491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ectangle 71"/>
          <p:cNvSpPr>
            <a:spLocks noChangeArrowheads="1"/>
          </p:cNvSpPr>
          <p:nvPr/>
        </p:nvSpPr>
        <p:spPr bwMode="auto">
          <a:xfrm>
            <a:off x="802546" y="256342"/>
            <a:ext cx="2067187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Rectangle 72"/>
          <p:cNvSpPr>
            <a:spLocks noChangeArrowheads="1"/>
          </p:cNvSpPr>
          <p:nvPr/>
        </p:nvSpPr>
        <p:spPr bwMode="auto">
          <a:xfrm>
            <a:off x="2880050" y="256341"/>
            <a:ext cx="2067186" cy="279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Rectangle 73"/>
          <p:cNvSpPr>
            <a:spLocks noChangeArrowheads="1"/>
          </p:cNvSpPr>
          <p:nvPr/>
        </p:nvSpPr>
        <p:spPr bwMode="auto">
          <a:xfrm>
            <a:off x="4967882" y="256341"/>
            <a:ext cx="2043113" cy="322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Rectangle 74"/>
          <p:cNvSpPr>
            <a:spLocks noChangeArrowheads="1"/>
          </p:cNvSpPr>
          <p:nvPr/>
        </p:nvSpPr>
        <p:spPr bwMode="auto">
          <a:xfrm>
            <a:off x="7026473" y="256341"/>
            <a:ext cx="2096426" cy="29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Rectangle 80"/>
          <p:cNvSpPr>
            <a:spLocks noChangeArrowheads="1"/>
          </p:cNvSpPr>
          <p:nvPr/>
        </p:nvSpPr>
        <p:spPr bwMode="auto">
          <a:xfrm>
            <a:off x="365720" y="116632"/>
            <a:ext cx="922528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  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0                                8                             16                             24                        31</a:t>
            </a:r>
            <a:endParaRPr kumimoji="1" lang="en-US" altLang="zh-CN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1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83" grpId="0" animBg="1"/>
      <p:bldP spid="51208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06" name="Text Box 82"/>
          <p:cNvSpPr txBox="1">
            <a:spLocks noChangeArrowheads="1"/>
          </p:cNvSpPr>
          <p:nvPr/>
        </p:nvSpPr>
        <p:spPr bwMode="auto">
          <a:xfrm>
            <a:off x="2697757" y="5046275"/>
            <a:ext cx="67009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同步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 ——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同步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 = 1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表示这是一个连接请求或连接接受报文。 与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配合实现。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14869" y="356352"/>
            <a:ext cx="9852335" cy="4595813"/>
            <a:chOff x="214869" y="356352"/>
            <a:chExt cx="9852335" cy="4595813"/>
          </a:xfrm>
        </p:grpSpPr>
        <p:sp>
          <p:nvSpPr>
            <p:cNvPr id="85" name="Line 3"/>
            <p:cNvSpPr>
              <a:spLocks noChangeShapeType="1"/>
            </p:cNvSpPr>
            <p:nvPr/>
          </p:nvSpPr>
          <p:spPr bwMode="auto">
            <a:xfrm flipH="1">
              <a:off x="507233" y="815141"/>
              <a:ext cx="18917" cy="412273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277167" y="2060848"/>
              <a:ext cx="515142" cy="171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 lIns="90488" tIns="44450" rIns="90488" bIns="44450" anchor="ctr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5"/>
            <p:cNvSpPr>
              <a:spLocks noChangeShapeType="1"/>
            </p:cNvSpPr>
            <p:nvPr/>
          </p:nvSpPr>
          <p:spPr bwMode="auto">
            <a:xfrm>
              <a:off x="9494513" y="805616"/>
              <a:ext cx="0" cy="34639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6"/>
            <p:cNvSpPr>
              <a:spLocks noChangeArrowheads="1"/>
            </p:cNvSpPr>
            <p:nvPr/>
          </p:nvSpPr>
          <p:spPr bwMode="auto">
            <a:xfrm>
              <a:off x="9129464" y="1883527"/>
              <a:ext cx="695704" cy="1197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字节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固定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7"/>
            <p:cNvSpPr>
              <a:spLocks noChangeArrowheads="1"/>
            </p:cNvSpPr>
            <p:nvPr/>
          </p:nvSpPr>
          <p:spPr bwMode="auto">
            <a:xfrm>
              <a:off x="795668" y="811965"/>
              <a:ext cx="8327231" cy="413385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10"/>
            <p:cNvSpPr>
              <a:spLocks noChangeShapeType="1"/>
            </p:cNvSpPr>
            <p:nvPr/>
          </p:nvSpPr>
          <p:spPr bwMode="auto">
            <a:xfrm>
              <a:off x="787069" y="1515227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>
              <a:off x="802546" y="2210552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12"/>
            <p:cNvSpPr>
              <a:spLocks noChangeShapeType="1"/>
            </p:cNvSpPr>
            <p:nvPr/>
          </p:nvSpPr>
          <p:spPr bwMode="auto">
            <a:xfrm>
              <a:off x="787069" y="290429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>
              <a:off x="787069" y="359644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802546" y="4291765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>
              <a:off x="4961003" y="819903"/>
              <a:ext cx="0" cy="709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16"/>
            <p:cNvSpPr>
              <a:spLocks noChangeArrowheads="1"/>
            </p:cNvSpPr>
            <p:nvPr/>
          </p:nvSpPr>
          <p:spPr bwMode="auto">
            <a:xfrm>
              <a:off x="6261166" y="946902"/>
              <a:ext cx="163827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目  的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17"/>
            <p:cNvSpPr>
              <a:spLocks noChangeArrowheads="1"/>
            </p:cNvSpPr>
            <p:nvPr/>
          </p:nvSpPr>
          <p:spPr bwMode="auto">
            <a:xfrm>
              <a:off x="962488" y="2869365"/>
              <a:ext cx="695704" cy="705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偏移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18"/>
            <p:cNvSpPr>
              <a:spLocks noChangeArrowheads="1"/>
            </p:cNvSpPr>
            <p:nvPr/>
          </p:nvSpPr>
          <p:spPr bwMode="auto">
            <a:xfrm>
              <a:off x="2131946" y="3734552"/>
              <a:ext cx="138018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检   验   和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19"/>
            <p:cNvSpPr>
              <a:spLocks noChangeArrowheads="1"/>
            </p:cNvSpPr>
            <p:nvPr/>
          </p:nvSpPr>
          <p:spPr bwMode="auto">
            <a:xfrm>
              <a:off x="2350359" y="4375902"/>
              <a:ext cx="3465381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选    项    （长  度  可  变）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20"/>
            <p:cNvSpPr>
              <a:spLocks noChangeArrowheads="1"/>
            </p:cNvSpPr>
            <p:nvPr/>
          </p:nvSpPr>
          <p:spPr bwMode="auto">
            <a:xfrm>
              <a:off x="2255771" y="946902"/>
              <a:ext cx="1239123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源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21"/>
            <p:cNvSpPr>
              <a:spLocks noChangeArrowheads="1"/>
            </p:cNvSpPr>
            <p:nvPr/>
          </p:nvSpPr>
          <p:spPr bwMode="auto">
            <a:xfrm>
              <a:off x="4479461" y="1634290"/>
              <a:ext cx="1496219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序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4967882" y="2913815"/>
              <a:ext cx="0" cy="13700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23"/>
            <p:cNvSpPr>
              <a:spLocks noChangeArrowheads="1"/>
            </p:cNvSpPr>
            <p:nvPr/>
          </p:nvSpPr>
          <p:spPr bwMode="auto">
            <a:xfrm>
              <a:off x="6087467" y="3734552"/>
              <a:ext cx="1849866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紧   急   指   针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24"/>
            <p:cNvSpPr>
              <a:spLocks noChangeArrowheads="1"/>
            </p:cNvSpPr>
            <p:nvPr/>
          </p:nvSpPr>
          <p:spPr bwMode="auto">
            <a:xfrm>
              <a:off x="6574168" y="3015415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窗 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25"/>
            <p:cNvSpPr>
              <a:spLocks noChangeArrowheads="1"/>
            </p:cNvSpPr>
            <p:nvPr/>
          </p:nvSpPr>
          <p:spPr bwMode="auto">
            <a:xfrm>
              <a:off x="4214613" y="2358190"/>
              <a:ext cx="1994958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确    认 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Line 26"/>
            <p:cNvSpPr>
              <a:spLocks noChangeShapeType="1"/>
            </p:cNvSpPr>
            <p:nvPr/>
          </p:nvSpPr>
          <p:spPr bwMode="auto">
            <a:xfrm>
              <a:off x="1832702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Line 27"/>
            <p:cNvSpPr>
              <a:spLocks noChangeShapeType="1"/>
            </p:cNvSpPr>
            <p:nvPr/>
          </p:nvSpPr>
          <p:spPr bwMode="auto">
            <a:xfrm>
              <a:off x="3920529" y="2905878"/>
              <a:ext cx="0" cy="684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>
              <a:off x="3385673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Line 29"/>
            <p:cNvSpPr>
              <a:spLocks noChangeShapeType="1"/>
            </p:cNvSpPr>
            <p:nvPr/>
          </p:nvSpPr>
          <p:spPr bwMode="auto">
            <a:xfrm>
              <a:off x="3650521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Line 30"/>
            <p:cNvSpPr>
              <a:spLocks noChangeShapeType="1"/>
            </p:cNvSpPr>
            <p:nvPr/>
          </p:nvSpPr>
          <p:spPr bwMode="auto">
            <a:xfrm>
              <a:off x="4441626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4180217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4706473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33"/>
            <p:cNvSpPr>
              <a:spLocks noChangeArrowheads="1"/>
            </p:cNvSpPr>
            <p:nvPr/>
          </p:nvSpPr>
          <p:spPr bwMode="auto">
            <a:xfrm>
              <a:off x="2157743" y="3029702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保   留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34"/>
            <p:cNvSpPr>
              <a:spLocks noChangeArrowheads="1"/>
            </p:cNvSpPr>
            <p:nvPr/>
          </p:nvSpPr>
          <p:spPr bwMode="auto">
            <a:xfrm>
              <a:off x="4689265" y="2932865"/>
              <a:ext cx="330221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>
              <a:off x="792228" y="654802"/>
              <a:ext cx="83151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Line 38"/>
            <p:cNvSpPr>
              <a:spLocks noChangeShapeType="1"/>
            </p:cNvSpPr>
            <p:nvPr/>
          </p:nvSpPr>
          <p:spPr bwMode="auto">
            <a:xfrm>
              <a:off x="792228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Line 39"/>
            <p:cNvSpPr>
              <a:spLocks noChangeShapeType="1"/>
            </p:cNvSpPr>
            <p:nvPr/>
          </p:nvSpPr>
          <p:spPr bwMode="auto">
            <a:xfrm>
              <a:off x="105191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Line 40"/>
            <p:cNvSpPr>
              <a:spLocks noChangeShapeType="1"/>
            </p:cNvSpPr>
            <p:nvPr/>
          </p:nvSpPr>
          <p:spPr bwMode="auto">
            <a:xfrm>
              <a:off x="131160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>
              <a:off x="157129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Line 42"/>
            <p:cNvSpPr>
              <a:spLocks noChangeShapeType="1"/>
            </p:cNvSpPr>
            <p:nvPr/>
          </p:nvSpPr>
          <p:spPr bwMode="auto">
            <a:xfrm>
              <a:off x="183270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Line 43"/>
            <p:cNvSpPr>
              <a:spLocks noChangeShapeType="1"/>
            </p:cNvSpPr>
            <p:nvPr/>
          </p:nvSpPr>
          <p:spPr bwMode="auto">
            <a:xfrm>
              <a:off x="20923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Line 44"/>
            <p:cNvSpPr>
              <a:spLocks noChangeShapeType="1"/>
            </p:cNvSpPr>
            <p:nvPr/>
          </p:nvSpPr>
          <p:spPr bwMode="auto">
            <a:xfrm>
              <a:off x="235035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45"/>
            <p:cNvSpPr>
              <a:spLocks noChangeShapeType="1"/>
            </p:cNvSpPr>
            <p:nvPr/>
          </p:nvSpPr>
          <p:spPr bwMode="auto">
            <a:xfrm>
              <a:off x="261004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46"/>
            <p:cNvSpPr>
              <a:spLocks noChangeShapeType="1"/>
            </p:cNvSpPr>
            <p:nvPr/>
          </p:nvSpPr>
          <p:spPr bwMode="auto">
            <a:xfrm>
              <a:off x="2871456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47"/>
            <p:cNvSpPr>
              <a:spLocks noChangeShapeType="1"/>
            </p:cNvSpPr>
            <p:nvPr/>
          </p:nvSpPr>
          <p:spPr bwMode="auto">
            <a:xfrm>
              <a:off x="31311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48"/>
            <p:cNvSpPr>
              <a:spLocks noChangeShapeType="1"/>
            </p:cNvSpPr>
            <p:nvPr/>
          </p:nvSpPr>
          <p:spPr bwMode="auto">
            <a:xfrm>
              <a:off x="339083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>
              <a:off x="365052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50"/>
            <p:cNvSpPr>
              <a:spLocks noChangeShapeType="1"/>
            </p:cNvSpPr>
            <p:nvPr/>
          </p:nvSpPr>
          <p:spPr bwMode="auto">
            <a:xfrm>
              <a:off x="391193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>
              <a:off x="417161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52"/>
            <p:cNvSpPr>
              <a:spLocks noChangeShapeType="1"/>
            </p:cNvSpPr>
            <p:nvPr/>
          </p:nvSpPr>
          <p:spPr bwMode="auto">
            <a:xfrm>
              <a:off x="442958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Line 53"/>
            <p:cNvSpPr>
              <a:spLocks noChangeShapeType="1"/>
            </p:cNvSpPr>
            <p:nvPr/>
          </p:nvSpPr>
          <p:spPr bwMode="auto">
            <a:xfrm>
              <a:off x="468927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Line 54"/>
            <p:cNvSpPr>
              <a:spLocks noChangeShapeType="1"/>
            </p:cNvSpPr>
            <p:nvPr/>
          </p:nvSpPr>
          <p:spPr bwMode="auto">
            <a:xfrm>
              <a:off x="4948965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55"/>
            <p:cNvSpPr>
              <a:spLocks noChangeShapeType="1"/>
            </p:cNvSpPr>
            <p:nvPr/>
          </p:nvSpPr>
          <p:spPr bwMode="auto">
            <a:xfrm>
              <a:off x="521037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Line 56"/>
            <p:cNvSpPr>
              <a:spLocks noChangeShapeType="1"/>
            </p:cNvSpPr>
            <p:nvPr/>
          </p:nvSpPr>
          <p:spPr bwMode="auto">
            <a:xfrm>
              <a:off x="547006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Line 57"/>
            <p:cNvSpPr>
              <a:spLocks noChangeShapeType="1"/>
            </p:cNvSpPr>
            <p:nvPr/>
          </p:nvSpPr>
          <p:spPr bwMode="auto">
            <a:xfrm>
              <a:off x="572975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Line 58"/>
            <p:cNvSpPr>
              <a:spLocks noChangeShapeType="1"/>
            </p:cNvSpPr>
            <p:nvPr/>
          </p:nvSpPr>
          <p:spPr bwMode="auto">
            <a:xfrm>
              <a:off x="598943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Line 59"/>
            <p:cNvSpPr>
              <a:spLocks noChangeShapeType="1"/>
            </p:cNvSpPr>
            <p:nvPr/>
          </p:nvSpPr>
          <p:spPr bwMode="auto">
            <a:xfrm>
              <a:off x="625084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Line 60"/>
            <p:cNvSpPr>
              <a:spLocks noChangeShapeType="1"/>
            </p:cNvSpPr>
            <p:nvPr/>
          </p:nvSpPr>
          <p:spPr bwMode="auto">
            <a:xfrm>
              <a:off x="650881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Line 61"/>
            <p:cNvSpPr>
              <a:spLocks noChangeShapeType="1"/>
            </p:cNvSpPr>
            <p:nvPr/>
          </p:nvSpPr>
          <p:spPr bwMode="auto">
            <a:xfrm>
              <a:off x="676850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Line 62"/>
            <p:cNvSpPr>
              <a:spLocks noChangeShapeType="1"/>
            </p:cNvSpPr>
            <p:nvPr/>
          </p:nvSpPr>
          <p:spPr bwMode="auto">
            <a:xfrm>
              <a:off x="7028192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>
              <a:off x="728788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Line 64"/>
            <p:cNvSpPr>
              <a:spLocks noChangeShapeType="1"/>
            </p:cNvSpPr>
            <p:nvPr/>
          </p:nvSpPr>
          <p:spPr bwMode="auto">
            <a:xfrm>
              <a:off x="75492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Line 65"/>
            <p:cNvSpPr>
              <a:spLocks noChangeShapeType="1"/>
            </p:cNvSpPr>
            <p:nvPr/>
          </p:nvSpPr>
          <p:spPr bwMode="auto">
            <a:xfrm>
              <a:off x="780897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Line 66"/>
            <p:cNvSpPr>
              <a:spLocks noChangeShapeType="1"/>
            </p:cNvSpPr>
            <p:nvPr/>
          </p:nvSpPr>
          <p:spPr bwMode="auto">
            <a:xfrm>
              <a:off x="806866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Line 67"/>
            <p:cNvSpPr>
              <a:spLocks noChangeShapeType="1"/>
            </p:cNvSpPr>
            <p:nvPr/>
          </p:nvSpPr>
          <p:spPr bwMode="auto">
            <a:xfrm>
              <a:off x="832835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>
              <a:off x="85880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Line 69"/>
            <p:cNvSpPr>
              <a:spLocks noChangeShapeType="1"/>
            </p:cNvSpPr>
            <p:nvPr/>
          </p:nvSpPr>
          <p:spPr bwMode="auto">
            <a:xfrm>
              <a:off x="884773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Line 70"/>
            <p:cNvSpPr>
              <a:spLocks noChangeShapeType="1"/>
            </p:cNvSpPr>
            <p:nvPr/>
          </p:nvSpPr>
          <p:spPr bwMode="auto">
            <a:xfrm>
              <a:off x="9107421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Rectangle 75"/>
            <p:cNvSpPr>
              <a:spLocks noChangeArrowheads="1"/>
            </p:cNvSpPr>
            <p:nvPr/>
          </p:nvSpPr>
          <p:spPr bwMode="auto">
            <a:xfrm>
              <a:off x="4429588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Y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 76"/>
            <p:cNvSpPr>
              <a:spLocks noChangeArrowheads="1"/>
            </p:cNvSpPr>
            <p:nvPr/>
          </p:nvSpPr>
          <p:spPr bwMode="auto">
            <a:xfrm>
              <a:off x="4171619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Rectangle 77"/>
            <p:cNvSpPr>
              <a:spLocks noChangeArrowheads="1"/>
            </p:cNvSpPr>
            <p:nvPr/>
          </p:nvSpPr>
          <p:spPr bwMode="auto">
            <a:xfrm>
              <a:off x="3893013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H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Rectangle 78"/>
            <p:cNvSpPr>
              <a:spLocks noChangeArrowheads="1"/>
            </p:cNvSpPr>
            <p:nvPr/>
          </p:nvSpPr>
          <p:spPr bwMode="auto">
            <a:xfrm>
              <a:off x="3633324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Rectangle 79"/>
            <p:cNvSpPr>
              <a:spLocks noChangeArrowheads="1"/>
            </p:cNvSpPr>
            <p:nvPr/>
          </p:nvSpPr>
          <p:spPr bwMode="auto">
            <a:xfrm>
              <a:off x="3349559" y="2932865"/>
              <a:ext cx="343044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Line 81"/>
            <p:cNvSpPr>
              <a:spLocks noChangeShapeType="1"/>
            </p:cNvSpPr>
            <p:nvPr/>
          </p:nvSpPr>
          <p:spPr bwMode="auto">
            <a:xfrm flipH="1">
              <a:off x="7026473" y="4309227"/>
              <a:ext cx="3440" cy="6429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Rectangle 83"/>
            <p:cNvSpPr>
              <a:spLocks noChangeArrowheads="1"/>
            </p:cNvSpPr>
            <p:nvPr/>
          </p:nvSpPr>
          <p:spPr bwMode="auto">
            <a:xfrm>
              <a:off x="7581966" y="4375902"/>
              <a:ext cx="1358635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填    充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Line 96"/>
            <p:cNvSpPr>
              <a:spLocks noChangeShapeType="1"/>
            </p:cNvSpPr>
            <p:nvPr/>
          </p:nvSpPr>
          <p:spPr bwMode="auto">
            <a:xfrm>
              <a:off x="9167753" y="788152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" name="Line 97"/>
            <p:cNvSpPr>
              <a:spLocks noChangeShapeType="1"/>
            </p:cNvSpPr>
            <p:nvPr/>
          </p:nvSpPr>
          <p:spPr bwMode="auto">
            <a:xfrm>
              <a:off x="9167753" y="4283827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Line 98"/>
            <p:cNvSpPr>
              <a:spLocks noChangeShapeType="1"/>
            </p:cNvSpPr>
            <p:nvPr/>
          </p:nvSpPr>
          <p:spPr bwMode="auto">
            <a:xfrm>
              <a:off x="214869" y="826252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Line 99"/>
            <p:cNvSpPr>
              <a:spLocks noChangeShapeType="1"/>
            </p:cNvSpPr>
            <p:nvPr/>
          </p:nvSpPr>
          <p:spPr bwMode="auto">
            <a:xfrm>
              <a:off x="230346" y="4926765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3107" name="Rectangle 83"/>
          <p:cNvSpPr>
            <a:spLocks noChangeArrowheads="1"/>
          </p:cNvSpPr>
          <p:nvPr/>
        </p:nvSpPr>
        <p:spPr bwMode="auto">
          <a:xfrm>
            <a:off x="4441626" y="2912484"/>
            <a:ext cx="295350" cy="693481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ectangle 71"/>
          <p:cNvSpPr>
            <a:spLocks noChangeArrowheads="1"/>
          </p:cNvSpPr>
          <p:nvPr/>
        </p:nvSpPr>
        <p:spPr bwMode="auto">
          <a:xfrm>
            <a:off x="802546" y="256342"/>
            <a:ext cx="2067187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Rectangle 72"/>
          <p:cNvSpPr>
            <a:spLocks noChangeArrowheads="1"/>
          </p:cNvSpPr>
          <p:nvPr/>
        </p:nvSpPr>
        <p:spPr bwMode="auto">
          <a:xfrm>
            <a:off x="2880050" y="256341"/>
            <a:ext cx="2067186" cy="279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Rectangle 73"/>
          <p:cNvSpPr>
            <a:spLocks noChangeArrowheads="1"/>
          </p:cNvSpPr>
          <p:nvPr/>
        </p:nvSpPr>
        <p:spPr bwMode="auto">
          <a:xfrm>
            <a:off x="4967882" y="256341"/>
            <a:ext cx="2043113" cy="322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Rectangle 74"/>
          <p:cNvSpPr>
            <a:spLocks noChangeArrowheads="1"/>
          </p:cNvSpPr>
          <p:nvPr/>
        </p:nvSpPr>
        <p:spPr bwMode="auto">
          <a:xfrm>
            <a:off x="7026473" y="256341"/>
            <a:ext cx="2096426" cy="29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Rectangle 80"/>
          <p:cNvSpPr>
            <a:spLocks noChangeArrowheads="1"/>
          </p:cNvSpPr>
          <p:nvPr/>
        </p:nvSpPr>
        <p:spPr bwMode="auto">
          <a:xfrm>
            <a:off x="365720" y="116632"/>
            <a:ext cx="922528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  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0                                8                             16                             24                        31</a:t>
            </a:r>
            <a:endParaRPr kumimoji="1" lang="en-US" altLang="zh-CN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1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107" grpId="0" animBg="1"/>
      <p:bldP spid="51310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30" name="Text Box 82"/>
          <p:cNvSpPr txBox="1">
            <a:spLocks noChangeArrowheads="1"/>
          </p:cNvSpPr>
          <p:nvPr/>
        </p:nvSpPr>
        <p:spPr bwMode="auto">
          <a:xfrm>
            <a:off x="2697757" y="5046275"/>
            <a:ext cx="67009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终止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 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——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用来释放一个连接。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表明此报文段的发送端的数据已发送完毕，并要求释放传输连接。 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14869" y="356352"/>
            <a:ext cx="9852335" cy="4595813"/>
            <a:chOff x="214869" y="356352"/>
            <a:chExt cx="9852335" cy="4595813"/>
          </a:xfrm>
        </p:grpSpPr>
        <p:sp>
          <p:nvSpPr>
            <p:cNvPr id="85" name="Line 3"/>
            <p:cNvSpPr>
              <a:spLocks noChangeShapeType="1"/>
            </p:cNvSpPr>
            <p:nvPr/>
          </p:nvSpPr>
          <p:spPr bwMode="auto">
            <a:xfrm flipH="1">
              <a:off x="507233" y="815141"/>
              <a:ext cx="18917" cy="412273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277167" y="2060848"/>
              <a:ext cx="515142" cy="171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 lIns="90488" tIns="44450" rIns="90488" bIns="44450" anchor="ctr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5"/>
            <p:cNvSpPr>
              <a:spLocks noChangeShapeType="1"/>
            </p:cNvSpPr>
            <p:nvPr/>
          </p:nvSpPr>
          <p:spPr bwMode="auto">
            <a:xfrm>
              <a:off x="9494513" y="805616"/>
              <a:ext cx="0" cy="34639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6"/>
            <p:cNvSpPr>
              <a:spLocks noChangeArrowheads="1"/>
            </p:cNvSpPr>
            <p:nvPr/>
          </p:nvSpPr>
          <p:spPr bwMode="auto">
            <a:xfrm>
              <a:off x="9129464" y="1883527"/>
              <a:ext cx="695704" cy="1197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字节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固定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7"/>
            <p:cNvSpPr>
              <a:spLocks noChangeArrowheads="1"/>
            </p:cNvSpPr>
            <p:nvPr/>
          </p:nvSpPr>
          <p:spPr bwMode="auto">
            <a:xfrm>
              <a:off x="795668" y="811965"/>
              <a:ext cx="8327231" cy="413385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10"/>
            <p:cNvSpPr>
              <a:spLocks noChangeShapeType="1"/>
            </p:cNvSpPr>
            <p:nvPr/>
          </p:nvSpPr>
          <p:spPr bwMode="auto">
            <a:xfrm>
              <a:off x="787069" y="1515227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>
              <a:off x="802546" y="2210552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12"/>
            <p:cNvSpPr>
              <a:spLocks noChangeShapeType="1"/>
            </p:cNvSpPr>
            <p:nvPr/>
          </p:nvSpPr>
          <p:spPr bwMode="auto">
            <a:xfrm>
              <a:off x="787069" y="290429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>
              <a:off x="787069" y="359644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802546" y="4291765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>
              <a:off x="4961003" y="819903"/>
              <a:ext cx="0" cy="709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16"/>
            <p:cNvSpPr>
              <a:spLocks noChangeArrowheads="1"/>
            </p:cNvSpPr>
            <p:nvPr/>
          </p:nvSpPr>
          <p:spPr bwMode="auto">
            <a:xfrm>
              <a:off x="6261166" y="946902"/>
              <a:ext cx="163827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目  的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17"/>
            <p:cNvSpPr>
              <a:spLocks noChangeArrowheads="1"/>
            </p:cNvSpPr>
            <p:nvPr/>
          </p:nvSpPr>
          <p:spPr bwMode="auto">
            <a:xfrm>
              <a:off x="962488" y="2869365"/>
              <a:ext cx="695704" cy="705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偏移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18"/>
            <p:cNvSpPr>
              <a:spLocks noChangeArrowheads="1"/>
            </p:cNvSpPr>
            <p:nvPr/>
          </p:nvSpPr>
          <p:spPr bwMode="auto">
            <a:xfrm>
              <a:off x="2131946" y="3734552"/>
              <a:ext cx="138018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检   验   和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19"/>
            <p:cNvSpPr>
              <a:spLocks noChangeArrowheads="1"/>
            </p:cNvSpPr>
            <p:nvPr/>
          </p:nvSpPr>
          <p:spPr bwMode="auto">
            <a:xfrm>
              <a:off x="2350359" y="4375902"/>
              <a:ext cx="3465381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选    项    （长  度  可  变）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20"/>
            <p:cNvSpPr>
              <a:spLocks noChangeArrowheads="1"/>
            </p:cNvSpPr>
            <p:nvPr/>
          </p:nvSpPr>
          <p:spPr bwMode="auto">
            <a:xfrm>
              <a:off x="2255771" y="946902"/>
              <a:ext cx="1239123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源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21"/>
            <p:cNvSpPr>
              <a:spLocks noChangeArrowheads="1"/>
            </p:cNvSpPr>
            <p:nvPr/>
          </p:nvSpPr>
          <p:spPr bwMode="auto">
            <a:xfrm>
              <a:off x="4479461" y="1634290"/>
              <a:ext cx="1496219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序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4967882" y="2913815"/>
              <a:ext cx="0" cy="13700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23"/>
            <p:cNvSpPr>
              <a:spLocks noChangeArrowheads="1"/>
            </p:cNvSpPr>
            <p:nvPr/>
          </p:nvSpPr>
          <p:spPr bwMode="auto">
            <a:xfrm>
              <a:off x="6087467" y="3734552"/>
              <a:ext cx="1849866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紧   急   指   针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24"/>
            <p:cNvSpPr>
              <a:spLocks noChangeArrowheads="1"/>
            </p:cNvSpPr>
            <p:nvPr/>
          </p:nvSpPr>
          <p:spPr bwMode="auto">
            <a:xfrm>
              <a:off x="6574168" y="3015415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窗 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25"/>
            <p:cNvSpPr>
              <a:spLocks noChangeArrowheads="1"/>
            </p:cNvSpPr>
            <p:nvPr/>
          </p:nvSpPr>
          <p:spPr bwMode="auto">
            <a:xfrm>
              <a:off x="4214613" y="2358190"/>
              <a:ext cx="1994958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确    认 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Line 26"/>
            <p:cNvSpPr>
              <a:spLocks noChangeShapeType="1"/>
            </p:cNvSpPr>
            <p:nvPr/>
          </p:nvSpPr>
          <p:spPr bwMode="auto">
            <a:xfrm>
              <a:off x="1832702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Line 27"/>
            <p:cNvSpPr>
              <a:spLocks noChangeShapeType="1"/>
            </p:cNvSpPr>
            <p:nvPr/>
          </p:nvSpPr>
          <p:spPr bwMode="auto">
            <a:xfrm>
              <a:off x="3920529" y="2905878"/>
              <a:ext cx="0" cy="684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>
              <a:off x="3385673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Line 29"/>
            <p:cNvSpPr>
              <a:spLocks noChangeShapeType="1"/>
            </p:cNvSpPr>
            <p:nvPr/>
          </p:nvSpPr>
          <p:spPr bwMode="auto">
            <a:xfrm>
              <a:off x="3650521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Line 30"/>
            <p:cNvSpPr>
              <a:spLocks noChangeShapeType="1"/>
            </p:cNvSpPr>
            <p:nvPr/>
          </p:nvSpPr>
          <p:spPr bwMode="auto">
            <a:xfrm>
              <a:off x="4441626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4180217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4706473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33"/>
            <p:cNvSpPr>
              <a:spLocks noChangeArrowheads="1"/>
            </p:cNvSpPr>
            <p:nvPr/>
          </p:nvSpPr>
          <p:spPr bwMode="auto">
            <a:xfrm>
              <a:off x="2157743" y="3029702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保   留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34"/>
            <p:cNvSpPr>
              <a:spLocks noChangeArrowheads="1"/>
            </p:cNvSpPr>
            <p:nvPr/>
          </p:nvSpPr>
          <p:spPr bwMode="auto">
            <a:xfrm>
              <a:off x="4689265" y="2932865"/>
              <a:ext cx="330221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>
              <a:off x="792228" y="654802"/>
              <a:ext cx="83151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Line 38"/>
            <p:cNvSpPr>
              <a:spLocks noChangeShapeType="1"/>
            </p:cNvSpPr>
            <p:nvPr/>
          </p:nvSpPr>
          <p:spPr bwMode="auto">
            <a:xfrm>
              <a:off x="792228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Line 39"/>
            <p:cNvSpPr>
              <a:spLocks noChangeShapeType="1"/>
            </p:cNvSpPr>
            <p:nvPr/>
          </p:nvSpPr>
          <p:spPr bwMode="auto">
            <a:xfrm>
              <a:off x="105191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Line 40"/>
            <p:cNvSpPr>
              <a:spLocks noChangeShapeType="1"/>
            </p:cNvSpPr>
            <p:nvPr/>
          </p:nvSpPr>
          <p:spPr bwMode="auto">
            <a:xfrm>
              <a:off x="131160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>
              <a:off x="157129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Line 42"/>
            <p:cNvSpPr>
              <a:spLocks noChangeShapeType="1"/>
            </p:cNvSpPr>
            <p:nvPr/>
          </p:nvSpPr>
          <p:spPr bwMode="auto">
            <a:xfrm>
              <a:off x="183270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Line 43"/>
            <p:cNvSpPr>
              <a:spLocks noChangeShapeType="1"/>
            </p:cNvSpPr>
            <p:nvPr/>
          </p:nvSpPr>
          <p:spPr bwMode="auto">
            <a:xfrm>
              <a:off x="20923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Line 44"/>
            <p:cNvSpPr>
              <a:spLocks noChangeShapeType="1"/>
            </p:cNvSpPr>
            <p:nvPr/>
          </p:nvSpPr>
          <p:spPr bwMode="auto">
            <a:xfrm>
              <a:off x="235035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45"/>
            <p:cNvSpPr>
              <a:spLocks noChangeShapeType="1"/>
            </p:cNvSpPr>
            <p:nvPr/>
          </p:nvSpPr>
          <p:spPr bwMode="auto">
            <a:xfrm>
              <a:off x="261004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46"/>
            <p:cNvSpPr>
              <a:spLocks noChangeShapeType="1"/>
            </p:cNvSpPr>
            <p:nvPr/>
          </p:nvSpPr>
          <p:spPr bwMode="auto">
            <a:xfrm>
              <a:off x="2871456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47"/>
            <p:cNvSpPr>
              <a:spLocks noChangeShapeType="1"/>
            </p:cNvSpPr>
            <p:nvPr/>
          </p:nvSpPr>
          <p:spPr bwMode="auto">
            <a:xfrm>
              <a:off x="31311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48"/>
            <p:cNvSpPr>
              <a:spLocks noChangeShapeType="1"/>
            </p:cNvSpPr>
            <p:nvPr/>
          </p:nvSpPr>
          <p:spPr bwMode="auto">
            <a:xfrm>
              <a:off x="339083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>
              <a:off x="365052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50"/>
            <p:cNvSpPr>
              <a:spLocks noChangeShapeType="1"/>
            </p:cNvSpPr>
            <p:nvPr/>
          </p:nvSpPr>
          <p:spPr bwMode="auto">
            <a:xfrm>
              <a:off x="391193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>
              <a:off x="417161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52"/>
            <p:cNvSpPr>
              <a:spLocks noChangeShapeType="1"/>
            </p:cNvSpPr>
            <p:nvPr/>
          </p:nvSpPr>
          <p:spPr bwMode="auto">
            <a:xfrm>
              <a:off x="442958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Line 53"/>
            <p:cNvSpPr>
              <a:spLocks noChangeShapeType="1"/>
            </p:cNvSpPr>
            <p:nvPr/>
          </p:nvSpPr>
          <p:spPr bwMode="auto">
            <a:xfrm>
              <a:off x="468927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Line 54"/>
            <p:cNvSpPr>
              <a:spLocks noChangeShapeType="1"/>
            </p:cNvSpPr>
            <p:nvPr/>
          </p:nvSpPr>
          <p:spPr bwMode="auto">
            <a:xfrm>
              <a:off x="4948965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55"/>
            <p:cNvSpPr>
              <a:spLocks noChangeShapeType="1"/>
            </p:cNvSpPr>
            <p:nvPr/>
          </p:nvSpPr>
          <p:spPr bwMode="auto">
            <a:xfrm>
              <a:off x="521037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Line 56"/>
            <p:cNvSpPr>
              <a:spLocks noChangeShapeType="1"/>
            </p:cNvSpPr>
            <p:nvPr/>
          </p:nvSpPr>
          <p:spPr bwMode="auto">
            <a:xfrm>
              <a:off x="547006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Line 57"/>
            <p:cNvSpPr>
              <a:spLocks noChangeShapeType="1"/>
            </p:cNvSpPr>
            <p:nvPr/>
          </p:nvSpPr>
          <p:spPr bwMode="auto">
            <a:xfrm>
              <a:off x="572975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Line 58"/>
            <p:cNvSpPr>
              <a:spLocks noChangeShapeType="1"/>
            </p:cNvSpPr>
            <p:nvPr/>
          </p:nvSpPr>
          <p:spPr bwMode="auto">
            <a:xfrm>
              <a:off x="598943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Line 59"/>
            <p:cNvSpPr>
              <a:spLocks noChangeShapeType="1"/>
            </p:cNvSpPr>
            <p:nvPr/>
          </p:nvSpPr>
          <p:spPr bwMode="auto">
            <a:xfrm>
              <a:off x="625084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Line 60"/>
            <p:cNvSpPr>
              <a:spLocks noChangeShapeType="1"/>
            </p:cNvSpPr>
            <p:nvPr/>
          </p:nvSpPr>
          <p:spPr bwMode="auto">
            <a:xfrm>
              <a:off x="650881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Line 61"/>
            <p:cNvSpPr>
              <a:spLocks noChangeShapeType="1"/>
            </p:cNvSpPr>
            <p:nvPr/>
          </p:nvSpPr>
          <p:spPr bwMode="auto">
            <a:xfrm>
              <a:off x="676850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Line 62"/>
            <p:cNvSpPr>
              <a:spLocks noChangeShapeType="1"/>
            </p:cNvSpPr>
            <p:nvPr/>
          </p:nvSpPr>
          <p:spPr bwMode="auto">
            <a:xfrm>
              <a:off x="7028192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>
              <a:off x="728788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Line 64"/>
            <p:cNvSpPr>
              <a:spLocks noChangeShapeType="1"/>
            </p:cNvSpPr>
            <p:nvPr/>
          </p:nvSpPr>
          <p:spPr bwMode="auto">
            <a:xfrm>
              <a:off x="75492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Line 65"/>
            <p:cNvSpPr>
              <a:spLocks noChangeShapeType="1"/>
            </p:cNvSpPr>
            <p:nvPr/>
          </p:nvSpPr>
          <p:spPr bwMode="auto">
            <a:xfrm>
              <a:off x="780897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Line 66"/>
            <p:cNvSpPr>
              <a:spLocks noChangeShapeType="1"/>
            </p:cNvSpPr>
            <p:nvPr/>
          </p:nvSpPr>
          <p:spPr bwMode="auto">
            <a:xfrm>
              <a:off x="806866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Line 67"/>
            <p:cNvSpPr>
              <a:spLocks noChangeShapeType="1"/>
            </p:cNvSpPr>
            <p:nvPr/>
          </p:nvSpPr>
          <p:spPr bwMode="auto">
            <a:xfrm>
              <a:off x="832835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>
              <a:off x="85880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Line 69"/>
            <p:cNvSpPr>
              <a:spLocks noChangeShapeType="1"/>
            </p:cNvSpPr>
            <p:nvPr/>
          </p:nvSpPr>
          <p:spPr bwMode="auto">
            <a:xfrm>
              <a:off x="884773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Line 70"/>
            <p:cNvSpPr>
              <a:spLocks noChangeShapeType="1"/>
            </p:cNvSpPr>
            <p:nvPr/>
          </p:nvSpPr>
          <p:spPr bwMode="auto">
            <a:xfrm>
              <a:off x="9107421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Rectangle 75"/>
            <p:cNvSpPr>
              <a:spLocks noChangeArrowheads="1"/>
            </p:cNvSpPr>
            <p:nvPr/>
          </p:nvSpPr>
          <p:spPr bwMode="auto">
            <a:xfrm>
              <a:off x="4429588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Y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 76"/>
            <p:cNvSpPr>
              <a:spLocks noChangeArrowheads="1"/>
            </p:cNvSpPr>
            <p:nvPr/>
          </p:nvSpPr>
          <p:spPr bwMode="auto">
            <a:xfrm>
              <a:off x="4171619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Rectangle 77"/>
            <p:cNvSpPr>
              <a:spLocks noChangeArrowheads="1"/>
            </p:cNvSpPr>
            <p:nvPr/>
          </p:nvSpPr>
          <p:spPr bwMode="auto">
            <a:xfrm>
              <a:off x="3893013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H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Rectangle 78"/>
            <p:cNvSpPr>
              <a:spLocks noChangeArrowheads="1"/>
            </p:cNvSpPr>
            <p:nvPr/>
          </p:nvSpPr>
          <p:spPr bwMode="auto">
            <a:xfrm>
              <a:off x="3633324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Rectangle 79"/>
            <p:cNvSpPr>
              <a:spLocks noChangeArrowheads="1"/>
            </p:cNvSpPr>
            <p:nvPr/>
          </p:nvSpPr>
          <p:spPr bwMode="auto">
            <a:xfrm>
              <a:off x="3349559" y="2932865"/>
              <a:ext cx="343044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Line 81"/>
            <p:cNvSpPr>
              <a:spLocks noChangeShapeType="1"/>
            </p:cNvSpPr>
            <p:nvPr/>
          </p:nvSpPr>
          <p:spPr bwMode="auto">
            <a:xfrm flipH="1">
              <a:off x="7026473" y="4309227"/>
              <a:ext cx="3440" cy="6429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Rectangle 83"/>
            <p:cNvSpPr>
              <a:spLocks noChangeArrowheads="1"/>
            </p:cNvSpPr>
            <p:nvPr/>
          </p:nvSpPr>
          <p:spPr bwMode="auto">
            <a:xfrm>
              <a:off x="7581966" y="4375902"/>
              <a:ext cx="1358635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填    充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Line 96"/>
            <p:cNvSpPr>
              <a:spLocks noChangeShapeType="1"/>
            </p:cNvSpPr>
            <p:nvPr/>
          </p:nvSpPr>
          <p:spPr bwMode="auto">
            <a:xfrm>
              <a:off x="9167753" y="788152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" name="Line 97"/>
            <p:cNvSpPr>
              <a:spLocks noChangeShapeType="1"/>
            </p:cNvSpPr>
            <p:nvPr/>
          </p:nvSpPr>
          <p:spPr bwMode="auto">
            <a:xfrm>
              <a:off x="9167753" y="4283827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Line 98"/>
            <p:cNvSpPr>
              <a:spLocks noChangeShapeType="1"/>
            </p:cNvSpPr>
            <p:nvPr/>
          </p:nvSpPr>
          <p:spPr bwMode="auto">
            <a:xfrm>
              <a:off x="214869" y="826252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Line 99"/>
            <p:cNvSpPr>
              <a:spLocks noChangeShapeType="1"/>
            </p:cNvSpPr>
            <p:nvPr/>
          </p:nvSpPr>
          <p:spPr bwMode="auto">
            <a:xfrm>
              <a:off x="230346" y="4926765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4131" name="Rectangle 83"/>
          <p:cNvSpPr>
            <a:spLocks noChangeArrowheads="1"/>
          </p:cNvSpPr>
          <p:nvPr/>
        </p:nvSpPr>
        <p:spPr bwMode="auto">
          <a:xfrm>
            <a:off x="4674276" y="2897494"/>
            <a:ext cx="319660" cy="693481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ectangle 71"/>
          <p:cNvSpPr>
            <a:spLocks noChangeArrowheads="1"/>
          </p:cNvSpPr>
          <p:nvPr/>
        </p:nvSpPr>
        <p:spPr bwMode="auto">
          <a:xfrm>
            <a:off x="802546" y="256342"/>
            <a:ext cx="2067187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Rectangle 72"/>
          <p:cNvSpPr>
            <a:spLocks noChangeArrowheads="1"/>
          </p:cNvSpPr>
          <p:nvPr/>
        </p:nvSpPr>
        <p:spPr bwMode="auto">
          <a:xfrm>
            <a:off x="2880050" y="256341"/>
            <a:ext cx="2067186" cy="279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Rectangle 73"/>
          <p:cNvSpPr>
            <a:spLocks noChangeArrowheads="1"/>
          </p:cNvSpPr>
          <p:nvPr/>
        </p:nvSpPr>
        <p:spPr bwMode="auto">
          <a:xfrm>
            <a:off x="4967882" y="256341"/>
            <a:ext cx="2043113" cy="322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Rectangle 74"/>
          <p:cNvSpPr>
            <a:spLocks noChangeArrowheads="1"/>
          </p:cNvSpPr>
          <p:nvPr/>
        </p:nvSpPr>
        <p:spPr bwMode="auto">
          <a:xfrm>
            <a:off x="7026473" y="256341"/>
            <a:ext cx="2096426" cy="29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Rectangle 80"/>
          <p:cNvSpPr>
            <a:spLocks noChangeArrowheads="1"/>
          </p:cNvSpPr>
          <p:nvPr/>
        </p:nvSpPr>
        <p:spPr bwMode="auto">
          <a:xfrm>
            <a:off x="365720" y="116632"/>
            <a:ext cx="922528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  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0                                8                             16                             24                        31</a:t>
            </a:r>
            <a:endParaRPr kumimoji="1" lang="en-US" altLang="zh-CN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1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131" grpId="0" animBg="1"/>
      <p:bldP spid="51413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156" name="Rectangle 84"/>
          <p:cNvSpPr>
            <a:spLocks noGrp="1" noChangeArrowheads="1"/>
          </p:cNvSpPr>
          <p:nvPr>
            <p:ph type="title"/>
          </p:nvPr>
        </p:nvSpPr>
        <p:spPr>
          <a:xfrm>
            <a:off x="2610047" y="4907776"/>
            <a:ext cx="6867269" cy="1107996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窗口字段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——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占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字节，作为接收方让发送方设置发送窗口的依据，单位为字节。窗口值经常在动态变化着，此字段明确指出现在允许对方发送的数据量。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14869" y="356352"/>
            <a:ext cx="9852335" cy="4595813"/>
            <a:chOff x="214869" y="356352"/>
            <a:chExt cx="9852335" cy="4595813"/>
          </a:xfrm>
        </p:grpSpPr>
        <p:sp>
          <p:nvSpPr>
            <p:cNvPr id="85" name="Line 3"/>
            <p:cNvSpPr>
              <a:spLocks noChangeShapeType="1"/>
            </p:cNvSpPr>
            <p:nvPr/>
          </p:nvSpPr>
          <p:spPr bwMode="auto">
            <a:xfrm flipH="1">
              <a:off x="507233" y="815141"/>
              <a:ext cx="18917" cy="412273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277167" y="2060848"/>
              <a:ext cx="515142" cy="171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 lIns="90488" tIns="44450" rIns="90488" bIns="44450" anchor="ctr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5"/>
            <p:cNvSpPr>
              <a:spLocks noChangeShapeType="1"/>
            </p:cNvSpPr>
            <p:nvPr/>
          </p:nvSpPr>
          <p:spPr bwMode="auto">
            <a:xfrm>
              <a:off x="9494513" y="805616"/>
              <a:ext cx="0" cy="34639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6"/>
            <p:cNvSpPr>
              <a:spLocks noChangeArrowheads="1"/>
            </p:cNvSpPr>
            <p:nvPr/>
          </p:nvSpPr>
          <p:spPr bwMode="auto">
            <a:xfrm>
              <a:off x="9129464" y="1883527"/>
              <a:ext cx="695704" cy="1197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字节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固定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7"/>
            <p:cNvSpPr>
              <a:spLocks noChangeArrowheads="1"/>
            </p:cNvSpPr>
            <p:nvPr/>
          </p:nvSpPr>
          <p:spPr bwMode="auto">
            <a:xfrm>
              <a:off x="795668" y="811965"/>
              <a:ext cx="8327231" cy="413385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10"/>
            <p:cNvSpPr>
              <a:spLocks noChangeShapeType="1"/>
            </p:cNvSpPr>
            <p:nvPr/>
          </p:nvSpPr>
          <p:spPr bwMode="auto">
            <a:xfrm>
              <a:off x="787069" y="1515227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>
              <a:off x="802546" y="2210552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12"/>
            <p:cNvSpPr>
              <a:spLocks noChangeShapeType="1"/>
            </p:cNvSpPr>
            <p:nvPr/>
          </p:nvSpPr>
          <p:spPr bwMode="auto">
            <a:xfrm>
              <a:off x="787069" y="290429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>
              <a:off x="787069" y="359644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802546" y="4291765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>
              <a:off x="4961003" y="819903"/>
              <a:ext cx="0" cy="709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16"/>
            <p:cNvSpPr>
              <a:spLocks noChangeArrowheads="1"/>
            </p:cNvSpPr>
            <p:nvPr/>
          </p:nvSpPr>
          <p:spPr bwMode="auto">
            <a:xfrm>
              <a:off x="6261166" y="946902"/>
              <a:ext cx="163827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目  的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17"/>
            <p:cNvSpPr>
              <a:spLocks noChangeArrowheads="1"/>
            </p:cNvSpPr>
            <p:nvPr/>
          </p:nvSpPr>
          <p:spPr bwMode="auto">
            <a:xfrm>
              <a:off x="962488" y="2869365"/>
              <a:ext cx="695704" cy="705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偏移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18"/>
            <p:cNvSpPr>
              <a:spLocks noChangeArrowheads="1"/>
            </p:cNvSpPr>
            <p:nvPr/>
          </p:nvSpPr>
          <p:spPr bwMode="auto">
            <a:xfrm>
              <a:off x="2131946" y="3734552"/>
              <a:ext cx="138018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检   验   和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19"/>
            <p:cNvSpPr>
              <a:spLocks noChangeArrowheads="1"/>
            </p:cNvSpPr>
            <p:nvPr/>
          </p:nvSpPr>
          <p:spPr bwMode="auto">
            <a:xfrm>
              <a:off x="2350359" y="4375902"/>
              <a:ext cx="3465381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选    项    （长  度  可  变）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20"/>
            <p:cNvSpPr>
              <a:spLocks noChangeArrowheads="1"/>
            </p:cNvSpPr>
            <p:nvPr/>
          </p:nvSpPr>
          <p:spPr bwMode="auto">
            <a:xfrm>
              <a:off x="2255771" y="946902"/>
              <a:ext cx="1239123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源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21"/>
            <p:cNvSpPr>
              <a:spLocks noChangeArrowheads="1"/>
            </p:cNvSpPr>
            <p:nvPr/>
          </p:nvSpPr>
          <p:spPr bwMode="auto">
            <a:xfrm>
              <a:off x="4479461" y="1634290"/>
              <a:ext cx="1496219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序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4967882" y="2913815"/>
              <a:ext cx="0" cy="13700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23"/>
            <p:cNvSpPr>
              <a:spLocks noChangeArrowheads="1"/>
            </p:cNvSpPr>
            <p:nvPr/>
          </p:nvSpPr>
          <p:spPr bwMode="auto">
            <a:xfrm>
              <a:off x="6087467" y="3734552"/>
              <a:ext cx="1849866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紧   急   指   针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24"/>
            <p:cNvSpPr>
              <a:spLocks noChangeArrowheads="1"/>
            </p:cNvSpPr>
            <p:nvPr/>
          </p:nvSpPr>
          <p:spPr bwMode="auto">
            <a:xfrm>
              <a:off x="6574168" y="3015415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窗 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25"/>
            <p:cNvSpPr>
              <a:spLocks noChangeArrowheads="1"/>
            </p:cNvSpPr>
            <p:nvPr/>
          </p:nvSpPr>
          <p:spPr bwMode="auto">
            <a:xfrm>
              <a:off x="4214613" y="2358190"/>
              <a:ext cx="1994958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确    认 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Line 26"/>
            <p:cNvSpPr>
              <a:spLocks noChangeShapeType="1"/>
            </p:cNvSpPr>
            <p:nvPr/>
          </p:nvSpPr>
          <p:spPr bwMode="auto">
            <a:xfrm>
              <a:off x="1832702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Line 27"/>
            <p:cNvSpPr>
              <a:spLocks noChangeShapeType="1"/>
            </p:cNvSpPr>
            <p:nvPr/>
          </p:nvSpPr>
          <p:spPr bwMode="auto">
            <a:xfrm>
              <a:off x="3920529" y="2905878"/>
              <a:ext cx="0" cy="684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>
              <a:off x="3385673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Line 29"/>
            <p:cNvSpPr>
              <a:spLocks noChangeShapeType="1"/>
            </p:cNvSpPr>
            <p:nvPr/>
          </p:nvSpPr>
          <p:spPr bwMode="auto">
            <a:xfrm>
              <a:off x="3650521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Line 30"/>
            <p:cNvSpPr>
              <a:spLocks noChangeShapeType="1"/>
            </p:cNvSpPr>
            <p:nvPr/>
          </p:nvSpPr>
          <p:spPr bwMode="auto">
            <a:xfrm>
              <a:off x="4441626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4180217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4706473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33"/>
            <p:cNvSpPr>
              <a:spLocks noChangeArrowheads="1"/>
            </p:cNvSpPr>
            <p:nvPr/>
          </p:nvSpPr>
          <p:spPr bwMode="auto">
            <a:xfrm>
              <a:off x="2157743" y="3029702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保   留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34"/>
            <p:cNvSpPr>
              <a:spLocks noChangeArrowheads="1"/>
            </p:cNvSpPr>
            <p:nvPr/>
          </p:nvSpPr>
          <p:spPr bwMode="auto">
            <a:xfrm>
              <a:off x="4689265" y="2932865"/>
              <a:ext cx="330221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>
              <a:off x="792228" y="654802"/>
              <a:ext cx="83151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Line 38"/>
            <p:cNvSpPr>
              <a:spLocks noChangeShapeType="1"/>
            </p:cNvSpPr>
            <p:nvPr/>
          </p:nvSpPr>
          <p:spPr bwMode="auto">
            <a:xfrm>
              <a:off x="792228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Line 39"/>
            <p:cNvSpPr>
              <a:spLocks noChangeShapeType="1"/>
            </p:cNvSpPr>
            <p:nvPr/>
          </p:nvSpPr>
          <p:spPr bwMode="auto">
            <a:xfrm>
              <a:off x="105191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Line 40"/>
            <p:cNvSpPr>
              <a:spLocks noChangeShapeType="1"/>
            </p:cNvSpPr>
            <p:nvPr/>
          </p:nvSpPr>
          <p:spPr bwMode="auto">
            <a:xfrm>
              <a:off x="131160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>
              <a:off x="157129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Line 42"/>
            <p:cNvSpPr>
              <a:spLocks noChangeShapeType="1"/>
            </p:cNvSpPr>
            <p:nvPr/>
          </p:nvSpPr>
          <p:spPr bwMode="auto">
            <a:xfrm>
              <a:off x="183270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Line 43"/>
            <p:cNvSpPr>
              <a:spLocks noChangeShapeType="1"/>
            </p:cNvSpPr>
            <p:nvPr/>
          </p:nvSpPr>
          <p:spPr bwMode="auto">
            <a:xfrm>
              <a:off x="20923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Line 44"/>
            <p:cNvSpPr>
              <a:spLocks noChangeShapeType="1"/>
            </p:cNvSpPr>
            <p:nvPr/>
          </p:nvSpPr>
          <p:spPr bwMode="auto">
            <a:xfrm>
              <a:off x="235035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45"/>
            <p:cNvSpPr>
              <a:spLocks noChangeShapeType="1"/>
            </p:cNvSpPr>
            <p:nvPr/>
          </p:nvSpPr>
          <p:spPr bwMode="auto">
            <a:xfrm>
              <a:off x="261004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46"/>
            <p:cNvSpPr>
              <a:spLocks noChangeShapeType="1"/>
            </p:cNvSpPr>
            <p:nvPr/>
          </p:nvSpPr>
          <p:spPr bwMode="auto">
            <a:xfrm>
              <a:off x="2871456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47"/>
            <p:cNvSpPr>
              <a:spLocks noChangeShapeType="1"/>
            </p:cNvSpPr>
            <p:nvPr/>
          </p:nvSpPr>
          <p:spPr bwMode="auto">
            <a:xfrm>
              <a:off x="31311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48"/>
            <p:cNvSpPr>
              <a:spLocks noChangeShapeType="1"/>
            </p:cNvSpPr>
            <p:nvPr/>
          </p:nvSpPr>
          <p:spPr bwMode="auto">
            <a:xfrm>
              <a:off x="339083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>
              <a:off x="365052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50"/>
            <p:cNvSpPr>
              <a:spLocks noChangeShapeType="1"/>
            </p:cNvSpPr>
            <p:nvPr/>
          </p:nvSpPr>
          <p:spPr bwMode="auto">
            <a:xfrm>
              <a:off x="391193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>
              <a:off x="417161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52"/>
            <p:cNvSpPr>
              <a:spLocks noChangeShapeType="1"/>
            </p:cNvSpPr>
            <p:nvPr/>
          </p:nvSpPr>
          <p:spPr bwMode="auto">
            <a:xfrm>
              <a:off x="442958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Line 53"/>
            <p:cNvSpPr>
              <a:spLocks noChangeShapeType="1"/>
            </p:cNvSpPr>
            <p:nvPr/>
          </p:nvSpPr>
          <p:spPr bwMode="auto">
            <a:xfrm>
              <a:off x="468927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Line 54"/>
            <p:cNvSpPr>
              <a:spLocks noChangeShapeType="1"/>
            </p:cNvSpPr>
            <p:nvPr/>
          </p:nvSpPr>
          <p:spPr bwMode="auto">
            <a:xfrm>
              <a:off x="4948965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55"/>
            <p:cNvSpPr>
              <a:spLocks noChangeShapeType="1"/>
            </p:cNvSpPr>
            <p:nvPr/>
          </p:nvSpPr>
          <p:spPr bwMode="auto">
            <a:xfrm>
              <a:off x="521037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Line 56"/>
            <p:cNvSpPr>
              <a:spLocks noChangeShapeType="1"/>
            </p:cNvSpPr>
            <p:nvPr/>
          </p:nvSpPr>
          <p:spPr bwMode="auto">
            <a:xfrm>
              <a:off x="547006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Line 57"/>
            <p:cNvSpPr>
              <a:spLocks noChangeShapeType="1"/>
            </p:cNvSpPr>
            <p:nvPr/>
          </p:nvSpPr>
          <p:spPr bwMode="auto">
            <a:xfrm>
              <a:off x="572975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Line 58"/>
            <p:cNvSpPr>
              <a:spLocks noChangeShapeType="1"/>
            </p:cNvSpPr>
            <p:nvPr/>
          </p:nvSpPr>
          <p:spPr bwMode="auto">
            <a:xfrm>
              <a:off x="598943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Line 59"/>
            <p:cNvSpPr>
              <a:spLocks noChangeShapeType="1"/>
            </p:cNvSpPr>
            <p:nvPr/>
          </p:nvSpPr>
          <p:spPr bwMode="auto">
            <a:xfrm>
              <a:off x="625084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Line 60"/>
            <p:cNvSpPr>
              <a:spLocks noChangeShapeType="1"/>
            </p:cNvSpPr>
            <p:nvPr/>
          </p:nvSpPr>
          <p:spPr bwMode="auto">
            <a:xfrm>
              <a:off x="650881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Line 61"/>
            <p:cNvSpPr>
              <a:spLocks noChangeShapeType="1"/>
            </p:cNvSpPr>
            <p:nvPr/>
          </p:nvSpPr>
          <p:spPr bwMode="auto">
            <a:xfrm>
              <a:off x="676850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Line 62"/>
            <p:cNvSpPr>
              <a:spLocks noChangeShapeType="1"/>
            </p:cNvSpPr>
            <p:nvPr/>
          </p:nvSpPr>
          <p:spPr bwMode="auto">
            <a:xfrm>
              <a:off x="7028192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>
              <a:off x="728788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Line 64"/>
            <p:cNvSpPr>
              <a:spLocks noChangeShapeType="1"/>
            </p:cNvSpPr>
            <p:nvPr/>
          </p:nvSpPr>
          <p:spPr bwMode="auto">
            <a:xfrm>
              <a:off x="75492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Line 65"/>
            <p:cNvSpPr>
              <a:spLocks noChangeShapeType="1"/>
            </p:cNvSpPr>
            <p:nvPr/>
          </p:nvSpPr>
          <p:spPr bwMode="auto">
            <a:xfrm>
              <a:off x="780897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Line 66"/>
            <p:cNvSpPr>
              <a:spLocks noChangeShapeType="1"/>
            </p:cNvSpPr>
            <p:nvPr/>
          </p:nvSpPr>
          <p:spPr bwMode="auto">
            <a:xfrm>
              <a:off x="806866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Line 67"/>
            <p:cNvSpPr>
              <a:spLocks noChangeShapeType="1"/>
            </p:cNvSpPr>
            <p:nvPr/>
          </p:nvSpPr>
          <p:spPr bwMode="auto">
            <a:xfrm>
              <a:off x="832835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>
              <a:off x="85880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Line 69"/>
            <p:cNvSpPr>
              <a:spLocks noChangeShapeType="1"/>
            </p:cNvSpPr>
            <p:nvPr/>
          </p:nvSpPr>
          <p:spPr bwMode="auto">
            <a:xfrm>
              <a:off x="884773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Line 70"/>
            <p:cNvSpPr>
              <a:spLocks noChangeShapeType="1"/>
            </p:cNvSpPr>
            <p:nvPr/>
          </p:nvSpPr>
          <p:spPr bwMode="auto">
            <a:xfrm>
              <a:off x="9107421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Rectangle 75"/>
            <p:cNvSpPr>
              <a:spLocks noChangeArrowheads="1"/>
            </p:cNvSpPr>
            <p:nvPr/>
          </p:nvSpPr>
          <p:spPr bwMode="auto">
            <a:xfrm>
              <a:off x="4429588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Y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 76"/>
            <p:cNvSpPr>
              <a:spLocks noChangeArrowheads="1"/>
            </p:cNvSpPr>
            <p:nvPr/>
          </p:nvSpPr>
          <p:spPr bwMode="auto">
            <a:xfrm>
              <a:off x="4171619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Rectangle 77"/>
            <p:cNvSpPr>
              <a:spLocks noChangeArrowheads="1"/>
            </p:cNvSpPr>
            <p:nvPr/>
          </p:nvSpPr>
          <p:spPr bwMode="auto">
            <a:xfrm>
              <a:off x="3893013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H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Rectangle 78"/>
            <p:cNvSpPr>
              <a:spLocks noChangeArrowheads="1"/>
            </p:cNvSpPr>
            <p:nvPr/>
          </p:nvSpPr>
          <p:spPr bwMode="auto">
            <a:xfrm>
              <a:off x="3633324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Rectangle 79"/>
            <p:cNvSpPr>
              <a:spLocks noChangeArrowheads="1"/>
            </p:cNvSpPr>
            <p:nvPr/>
          </p:nvSpPr>
          <p:spPr bwMode="auto">
            <a:xfrm>
              <a:off x="3349559" y="2932865"/>
              <a:ext cx="343044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Line 81"/>
            <p:cNvSpPr>
              <a:spLocks noChangeShapeType="1"/>
            </p:cNvSpPr>
            <p:nvPr/>
          </p:nvSpPr>
          <p:spPr bwMode="auto">
            <a:xfrm flipH="1">
              <a:off x="7026473" y="4309227"/>
              <a:ext cx="3440" cy="6429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Rectangle 83"/>
            <p:cNvSpPr>
              <a:spLocks noChangeArrowheads="1"/>
            </p:cNvSpPr>
            <p:nvPr/>
          </p:nvSpPr>
          <p:spPr bwMode="auto">
            <a:xfrm>
              <a:off x="7581966" y="4375902"/>
              <a:ext cx="1358635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填    充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Line 96"/>
            <p:cNvSpPr>
              <a:spLocks noChangeShapeType="1"/>
            </p:cNvSpPr>
            <p:nvPr/>
          </p:nvSpPr>
          <p:spPr bwMode="auto">
            <a:xfrm>
              <a:off x="9167753" y="788152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" name="Line 97"/>
            <p:cNvSpPr>
              <a:spLocks noChangeShapeType="1"/>
            </p:cNvSpPr>
            <p:nvPr/>
          </p:nvSpPr>
          <p:spPr bwMode="auto">
            <a:xfrm>
              <a:off x="9167753" y="4283827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Line 98"/>
            <p:cNvSpPr>
              <a:spLocks noChangeShapeType="1"/>
            </p:cNvSpPr>
            <p:nvPr/>
          </p:nvSpPr>
          <p:spPr bwMode="auto">
            <a:xfrm>
              <a:off x="214869" y="826252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Line 99"/>
            <p:cNvSpPr>
              <a:spLocks noChangeShapeType="1"/>
            </p:cNvSpPr>
            <p:nvPr/>
          </p:nvSpPr>
          <p:spPr bwMode="auto">
            <a:xfrm>
              <a:off x="230346" y="4926765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5155" name="Rectangle 83"/>
          <p:cNvSpPr>
            <a:spLocks noChangeArrowheads="1"/>
          </p:cNvSpPr>
          <p:nvPr/>
        </p:nvSpPr>
        <p:spPr bwMode="auto">
          <a:xfrm>
            <a:off x="4955530" y="2927474"/>
            <a:ext cx="4173934" cy="7175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B79-8FD5-46F1-8A19-651A319ADB19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ectangle 71"/>
          <p:cNvSpPr>
            <a:spLocks noChangeArrowheads="1"/>
          </p:cNvSpPr>
          <p:nvPr/>
        </p:nvSpPr>
        <p:spPr bwMode="auto">
          <a:xfrm>
            <a:off x="802546" y="256342"/>
            <a:ext cx="2067187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Rectangle 72"/>
          <p:cNvSpPr>
            <a:spLocks noChangeArrowheads="1"/>
          </p:cNvSpPr>
          <p:nvPr/>
        </p:nvSpPr>
        <p:spPr bwMode="auto">
          <a:xfrm>
            <a:off x="2880050" y="256341"/>
            <a:ext cx="2067186" cy="279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Rectangle 73"/>
          <p:cNvSpPr>
            <a:spLocks noChangeArrowheads="1"/>
          </p:cNvSpPr>
          <p:nvPr/>
        </p:nvSpPr>
        <p:spPr bwMode="auto">
          <a:xfrm>
            <a:off x="4967882" y="256341"/>
            <a:ext cx="2043113" cy="322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Rectangle 74"/>
          <p:cNvSpPr>
            <a:spLocks noChangeArrowheads="1"/>
          </p:cNvSpPr>
          <p:nvPr/>
        </p:nvSpPr>
        <p:spPr bwMode="auto">
          <a:xfrm>
            <a:off x="7026473" y="256341"/>
            <a:ext cx="2096426" cy="29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Rectangle 80"/>
          <p:cNvSpPr>
            <a:spLocks noChangeArrowheads="1"/>
          </p:cNvSpPr>
          <p:nvPr/>
        </p:nvSpPr>
        <p:spPr bwMode="auto">
          <a:xfrm>
            <a:off x="365720" y="116632"/>
            <a:ext cx="922528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  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0                                8                             16                             24                        31</a:t>
            </a:r>
            <a:endParaRPr kumimoji="1" lang="en-US" altLang="zh-CN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1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55" grpId="0" animBg="1"/>
      <p:bldP spid="51515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204" name="Text Box 84"/>
          <p:cNvSpPr txBox="1">
            <a:spLocks noChangeArrowheads="1"/>
          </p:cNvSpPr>
          <p:nvPr/>
        </p:nvSpPr>
        <p:spPr bwMode="auto">
          <a:xfrm>
            <a:off x="2610048" y="5053014"/>
            <a:ext cx="686772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defRPr>
            </a:lvl1pPr>
            <a:lvl2pPr eaLnBrk="1" hangingPunct="1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eaLnBrk="1" hangingPunct="1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eaLnBrk="1" hangingPunct="1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eaLnBrk="1" hangingPunct="1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检验和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占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字节。检验和字段检验的范围包括首部和数据这两部分。在计算检验和时，要在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报文段的前面加上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字节的伪首部。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14869" y="356352"/>
            <a:ext cx="9852335" cy="4595813"/>
            <a:chOff x="214869" y="356352"/>
            <a:chExt cx="9852335" cy="4595813"/>
          </a:xfrm>
        </p:grpSpPr>
        <p:sp>
          <p:nvSpPr>
            <p:cNvPr id="85" name="Line 3"/>
            <p:cNvSpPr>
              <a:spLocks noChangeShapeType="1"/>
            </p:cNvSpPr>
            <p:nvPr/>
          </p:nvSpPr>
          <p:spPr bwMode="auto">
            <a:xfrm flipH="1">
              <a:off x="507233" y="815141"/>
              <a:ext cx="18917" cy="412273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277167" y="2060848"/>
              <a:ext cx="515142" cy="171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 lIns="90488" tIns="44450" rIns="90488" bIns="44450" anchor="ctr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5"/>
            <p:cNvSpPr>
              <a:spLocks noChangeShapeType="1"/>
            </p:cNvSpPr>
            <p:nvPr/>
          </p:nvSpPr>
          <p:spPr bwMode="auto">
            <a:xfrm>
              <a:off x="9494513" y="805616"/>
              <a:ext cx="0" cy="34639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6"/>
            <p:cNvSpPr>
              <a:spLocks noChangeArrowheads="1"/>
            </p:cNvSpPr>
            <p:nvPr/>
          </p:nvSpPr>
          <p:spPr bwMode="auto">
            <a:xfrm>
              <a:off x="9129464" y="1883527"/>
              <a:ext cx="695704" cy="1197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字节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固定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7"/>
            <p:cNvSpPr>
              <a:spLocks noChangeArrowheads="1"/>
            </p:cNvSpPr>
            <p:nvPr/>
          </p:nvSpPr>
          <p:spPr bwMode="auto">
            <a:xfrm>
              <a:off x="795668" y="811965"/>
              <a:ext cx="8327231" cy="413385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10"/>
            <p:cNvSpPr>
              <a:spLocks noChangeShapeType="1"/>
            </p:cNvSpPr>
            <p:nvPr/>
          </p:nvSpPr>
          <p:spPr bwMode="auto">
            <a:xfrm>
              <a:off x="787069" y="1515227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>
              <a:off x="802546" y="2210552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12"/>
            <p:cNvSpPr>
              <a:spLocks noChangeShapeType="1"/>
            </p:cNvSpPr>
            <p:nvPr/>
          </p:nvSpPr>
          <p:spPr bwMode="auto">
            <a:xfrm>
              <a:off x="787069" y="290429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>
              <a:off x="787069" y="359644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802546" y="4291765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>
              <a:off x="4961003" y="819903"/>
              <a:ext cx="0" cy="709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16"/>
            <p:cNvSpPr>
              <a:spLocks noChangeArrowheads="1"/>
            </p:cNvSpPr>
            <p:nvPr/>
          </p:nvSpPr>
          <p:spPr bwMode="auto">
            <a:xfrm>
              <a:off x="6261166" y="946902"/>
              <a:ext cx="163827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目  的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17"/>
            <p:cNvSpPr>
              <a:spLocks noChangeArrowheads="1"/>
            </p:cNvSpPr>
            <p:nvPr/>
          </p:nvSpPr>
          <p:spPr bwMode="auto">
            <a:xfrm>
              <a:off x="962488" y="2869365"/>
              <a:ext cx="695704" cy="705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偏移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18"/>
            <p:cNvSpPr>
              <a:spLocks noChangeArrowheads="1"/>
            </p:cNvSpPr>
            <p:nvPr/>
          </p:nvSpPr>
          <p:spPr bwMode="auto">
            <a:xfrm>
              <a:off x="2131946" y="3734552"/>
              <a:ext cx="138018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检   验   和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19"/>
            <p:cNvSpPr>
              <a:spLocks noChangeArrowheads="1"/>
            </p:cNvSpPr>
            <p:nvPr/>
          </p:nvSpPr>
          <p:spPr bwMode="auto">
            <a:xfrm>
              <a:off x="2350359" y="4375902"/>
              <a:ext cx="3465381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选    项    （长  度  可  变）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20"/>
            <p:cNvSpPr>
              <a:spLocks noChangeArrowheads="1"/>
            </p:cNvSpPr>
            <p:nvPr/>
          </p:nvSpPr>
          <p:spPr bwMode="auto">
            <a:xfrm>
              <a:off x="2255771" y="946902"/>
              <a:ext cx="1239123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源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21"/>
            <p:cNvSpPr>
              <a:spLocks noChangeArrowheads="1"/>
            </p:cNvSpPr>
            <p:nvPr/>
          </p:nvSpPr>
          <p:spPr bwMode="auto">
            <a:xfrm>
              <a:off x="4479461" y="1634290"/>
              <a:ext cx="1496219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序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4967882" y="2913815"/>
              <a:ext cx="0" cy="13700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23"/>
            <p:cNvSpPr>
              <a:spLocks noChangeArrowheads="1"/>
            </p:cNvSpPr>
            <p:nvPr/>
          </p:nvSpPr>
          <p:spPr bwMode="auto">
            <a:xfrm>
              <a:off x="6087467" y="3734552"/>
              <a:ext cx="1849866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紧   急   指   针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24"/>
            <p:cNvSpPr>
              <a:spLocks noChangeArrowheads="1"/>
            </p:cNvSpPr>
            <p:nvPr/>
          </p:nvSpPr>
          <p:spPr bwMode="auto">
            <a:xfrm>
              <a:off x="6574168" y="3015415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窗 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25"/>
            <p:cNvSpPr>
              <a:spLocks noChangeArrowheads="1"/>
            </p:cNvSpPr>
            <p:nvPr/>
          </p:nvSpPr>
          <p:spPr bwMode="auto">
            <a:xfrm>
              <a:off x="4214613" y="2358190"/>
              <a:ext cx="1994958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确    认 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Line 26"/>
            <p:cNvSpPr>
              <a:spLocks noChangeShapeType="1"/>
            </p:cNvSpPr>
            <p:nvPr/>
          </p:nvSpPr>
          <p:spPr bwMode="auto">
            <a:xfrm>
              <a:off x="1832702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Line 27"/>
            <p:cNvSpPr>
              <a:spLocks noChangeShapeType="1"/>
            </p:cNvSpPr>
            <p:nvPr/>
          </p:nvSpPr>
          <p:spPr bwMode="auto">
            <a:xfrm>
              <a:off x="3920529" y="2905878"/>
              <a:ext cx="0" cy="684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>
              <a:off x="3385673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Line 29"/>
            <p:cNvSpPr>
              <a:spLocks noChangeShapeType="1"/>
            </p:cNvSpPr>
            <p:nvPr/>
          </p:nvSpPr>
          <p:spPr bwMode="auto">
            <a:xfrm>
              <a:off x="3650521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Line 30"/>
            <p:cNvSpPr>
              <a:spLocks noChangeShapeType="1"/>
            </p:cNvSpPr>
            <p:nvPr/>
          </p:nvSpPr>
          <p:spPr bwMode="auto">
            <a:xfrm>
              <a:off x="4441626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4180217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4706473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33"/>
            <p:cNvSpPr>
              <a:spLocks noChangeArrowheads="1"/>
            </p:cNvSpPr>
            <p:nvPr/>
          </p:nvSpPr>
          <p:spPr bwMode="auto">
            <a:xfrm>
              <a:off x="2157743" y="3029702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保   留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34"/>
            <p:cNvSpPr>
              <a:spLocks noChangeArrowheads="1"/>
            </p:cNvSpPr>
            <p:nvPr/>
          </p:nvSpPr>
          <p:spPr bwMode="auto">
            <a:xfrm>
              <a:off x="4689265" y="2932865"/>
              <a:ext cx="330221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>
              <a:off x="792228" y="654802"/>
              <a:ext cx="83151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Line 38"/>
            <p:cNvSpPr>
              <a:spLocks noChangeShapeType="1"/>
            </p:cNvSpPr>
            <p:nvPr/>
          </p:nvSpPr>
          <p:spPr bwMode="auto">
            <a:xfrm>
              <a:off x="792228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Line 39"/>
            <p:cNvSpPr>
              <a:spLocks noChangeShapeType="1"/>
            </p:cNvSpPr>
            <p:nvPr/>
          </p:nvSpPr>
          <p:spPr bwMode="auto">
            <a:xfrm>
              <a:off x="105191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Line 40"/>
            <p:cNvSpPr>
              <a:spLocks noChangeShapeType="1"/>
            </p:cNvSpPr>
            <p:nvPr/>
          </p:nvSpPr>
          <p:spPr bwMode="auto">
            <a:xfrm>
              <a:off x="131160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>
              <a:off x="157129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Line 42"/>
            <p:cNvSpPr>
              <a:spLocks noChangeShapeType="1"/>
            </p:cNvSpPr>
            <p:nvPr/>
          </p:nvSpPr>
          <p:spPr bwMode="auto">
            <a:xfrm>
              <a:off x="183270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Line 43"/>
            <p:cNvSpPr>
              <a:spLocks noChangeShapeType="1"/>
            </p:cNvSpPr>
            <p:nvPr/>
          </p:nvSpPr>
          <p:spPr bwMode="auto">
            <a:xfrm>
              <a:off x="20923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Line 44"/>
            <p:cNvSpPr>
              <a:spLocks noChangeShapeType="1"/>
            </p:cNvSpPr>
            <p:nvPr/>
          </p:nvSpPr>
          <p:spPr bwMode="auto">
            <a:xfrm>
              <a:off x="235035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45"/>
            <p:cNvSpPr>
              <a:spLocks noChangeShapeType="1"/>
            </p:cNvSpPr>
            <p:nvPr/>
          </p:nvSpPr>
          <p:spPr bwMode="auto">
            <a:xfrm>
              <a:off x="261004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46"/>
            <p:cNvSpPr>
              <a:spLocks noChangeShapeType="1"/>
            </p:cNvSpPr>
            <p:nvPr/>
          </p:nvSpPr>
          <p:spPr bwMode="auto">
            <a:xfrm>
              <a:off x="2871456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47"/>
            <p:cNvSpPr>
              <a:spLocks noChangeShapeType="1"/>
            </p:cNvSpPr>
            <p:nvPr/>
          </p:nvSpPr>
          <p:spPr bwMode="auto">
            <a:xfrm>
              <a:off x="31311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48"/>
            <p:cNvSpPr>
              <a:spLocks noChangeShapeType="1"/>
            </p:cNvSpPr>
            <p:nvPr/>
          </p:nvSpPr>
          <p:spPr bwMode="auto">
            <a:xfrm>
              <a:off x="339083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>
              <a:off x="365052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50"/>
            <p:cNvSpPr>
              <a:spLocks noChangeShapeType="1"/>
            </p:cNvSpPr>
            <p:nvPr/>
          </p:nvSpPr>
          <p:spPr bwMode="auto">
            <a:xfrm>
              <a:off x="391193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>
              <a:off x="417161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52"/>
            <p:cNvSpPr>
              <a:spLocks noChangeShapeType="1"/>
            </p:cNvSpPr>
            <p:nvPr/>
          </p:nvSpPr>
          <p:spPr bwMode="auto">
            <a:xfrm>
              <a:off x="442958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Line 53"/>
            <p:cNvSpPr>
              <a:spLocks noChangeShapeType="1"/>
            </p:cNvSpPr>
            <p:nvPr/>
          </p:nvSpPr>
          <p:spPr bwMode="auto">
            <a:xfrm>
              <a:off x="468927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Line 54"/>
            <p:cNvSpPr>
              <a:spLocks noChangeShapeType="1"/>
            </p:cNvSpPr>
            <p:nvPr/>
          </p:nvSpPr>
          <p:spPr bwMode="auto">
            <a:xfrm>
              <a:off x="4948965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55"/>
            <p:cNvSpPr>
              <a:spLocks noChangeShapeType="1"/>
            </p:cNvSpPr>
            <p:nvPr/>
          </p:nvSpPr>
          <p:spPr bwMode="auto">
            <a:xfrm>
              <a:off x="521037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Line 56"/>
            <p:cNvSpPr>
              <a:spLocks noChangeShapeType="1"/>
            </p:cNvSpPr>
            <p:nvPr/>
          </p:nvSpPr>
          <p:spPr bwMode="auto">
            <a:xfrm>
              <a:off x="547006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Line 57"/>
            <p:cNvSpPr>
              <a:spLocks noChangeShapeType="1"/>
            </p:cNvSpPr>
            <p:nvPr/>
          </p:nvSpPr>
          <p:spPr bwMode="auto">
            <a:xfrm>
              <a:off x="572975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Line 58"/>
            <p:cNvSpPr>
              <a:spLocks noChangeShapeType="1"/>
            </p:cNvSpPr>
            <p:nvPr/>
          </p:nvSpPr>
          <p:spPr bwMode="auto">
            <a:xfrm>
              <a:off x="598943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Line 59"/>
            <p:cNvSpPr>
              <a:spLocks noChangeShapeType="1"/>
            </p:cNvSpPr>
            <p:nvPr/>
          </p:nvSpPr>
          <p:spPr bwMode="auto">
            <a:xfrm>
              <a:off x="625084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Line 60"/>
            <p:cNvSpPr>
              <a:spLocks noChangeShapeType="1"/>
            </p:cNvSpPr>
            <p:nvPr/>
          </p:nvSpPr>
          <p:spPr bwMode="auto">
            <a:xfrm>
              <a:off x="650881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Line 61"/>
            <p:cNvSpPr>
              <a:spLocks noChangeShapeType="1"/>
            </p:cNvSpPr>
            <p:nvPr/>
          </p:nvSpPr>
          <p:spPr bwMode="auto">
            <a:xfrm>
              <a:off x="676850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Line 62"/>
            <p:cNvSpPr>
              <a:spLocks noChangeShapeType="1"/>
            </p:cNvSpPr>
            <p:nvPr/>
          </p:nvSpPr>
          <p:spPr bwMode="auto">
            <a:xfrm>
              <a:off x="7028192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>
              <a:off x="728788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Line 64"/>
            <p:cNvSpPr>
              <a:spLocks noChangeShapeType="1"/>
            </p:cNvSpPr>
            <p:nvPr/>
          </p:nvSpPr>
          <p:spPr bwMode="auto">
            <a:xfrm>
              <a:off x="75492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Line 65"/>
            <p:cNvSpPr>
              <a:spLocks noChangeShapeType="1"/>
            </p:cNvSpPr>
            <p:nvPr/>
          </p:nvSpPr>
          <p:spPr bwMode="auto">
            <a:xfrm>
              <a:off x="780897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Line 66"/>
            <p:cNvSpPr>
              <a:spLocks noChangeShapeType="1"/>
            </p:cNvSpPr>
            <p:nvPr/>
          </p:nvSpPr>
          <p:spPr bwMode="auto">
            <a:xfrm>
              <a:off x="806866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Line 67"/>
            <p:cNvSpPr>
              <a:spLocks noChangeShapeType="1"/>
            </p:cNvSpPr>
            <p:nvPr/>
          </p:nvSpPr>
          <p:spPr bwMode="auto">
            <a:xfrm>
              <a:off x="832835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>
              <a:off x="85880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Line 69"/>
            <p:cNvSpPr>
              <a:spLocks noChangeShapeType="1"/>
            </p:cNvSpPr>
            <p:nvPr/>
          </p:nvSpPr>
          <p:spPr bwMode="auto">
            <a:xfrm>
              <a:off x="884773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Line 70"/>
            <p:cNvSpPr>
              <a:spLocks noChangeShapeType="1"/>
            </p:cNvSpPr>
            <p:nvPr/>
          </p:nvSpPr>
          <p:spPr bwMode="auto">
            <a:xfrm>
              <a:off x="9107421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Rectangle 75"/>
            <p:cNvSpPr>
              <a:spLocks noChangeArrowheads="1"/>
            </p:cNvSpPr>
            <p:nvPr/>
          </p:nvSpPr>
          <p:spPr bwMode="auto">
            <a:xfrm>
              <a:off x="4429588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Y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 76"/>
            <p:cNvSpPr>
              <a:spLocks noChangeArrowheads="1"/>
            </p:cNvSpPr>
            <p:nvPr/>
          </p:nvSpPr>
          <p:spPr bwMode="auto">
            <a:xfrm>
              <a:off x="4171619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Rectangle 77"/>
            <p:cNvSpPr>
              <a:spLocks noChangeArrowheads="1"/>
            </p:cNvSpPr>
            <p:nvPr/>
          </p:nvSpPr>
          <p:spPr bwMode="auto">
            <a:xfrm>
              <a:off x="3893013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H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Rectangle 78"/>
            <p:cNvSpPr>
              <a:spLocks noChangeArrowheads="1"/>
            </p:cNvSpPr>
            <p:nvPr/>
          </p:nvSpPr>
          <p:spPr bwMode="auto">
            <a:xfrm>
              <a:off x="3633324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Rectangle 79"/>
            <p:cNvSpPr>
              <a:spLocks noChangeArrowheads="1"/>
            </p:cNvSpPr>
            <p:nvPr/>
          </p:nvSpPr>
          <p:spPr bwMode="auto">
            <a:xfrm>
              <a:off x="3349559" y="2932865"/>
              <a:ext cx="343044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Line 81"/>
            <p:cNvSpPr>
              <a:spLocks noChangeShapeType="1"/>
            </p:cNvSpPr>
            <p:nvPr/>
          </p:nvSpPr>
          <p:spPr bwMode="auto">
            <a:xfrm flipH="1">
              <a:off x="7026473" y="4309227"/>
              <a:ext cx="3440" cy="6429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Rectangle 83"/>
            <p:cNvSpPr>
              <a:spLocks noChangeArrowheads="1"/>
            </p:cNvSpPr>
            <p:nvPr/>
          </p:nvSpPr>
          <p:spPr bwMode="auto">
            <a:xfrm>
              <a:off x="7581966" y="4375902"/>
              <a:ext cx="1358635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填    充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Line 96"/>
            <p:cNvSpPr>
              <a:spLocks noChangeShapeType="1"/>
            </p:cNvSpPr>
            <p:nvPr/>
          </p:nvSpPr>
          <p:spPr bwMode="auto">
            <a:xfrm>
              <a:off x="9167753" y="788152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" name="Line 97"/>
            <p:cNvSpPr>
              <a:spLocks noChangeShapeType="1"/>
            </p:cNvSpPr>
            <p:nvPr/>
          </p:nvSpPr>
          <p:spPr bwMode="auto">
            <a:xfrm>
              <a:off x="9167753" y="4283827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Line 98"/>
            <p:cNvSpPr>
              <a:spLocks noChangeShapeType="1"/>
            </p:cNvSpPr>
            <p:nvPr/>
          </p:nvSpPr>
          <p:spPr bwMode="auto">
            <a:xfrm>
              <a:off x="214869" y="826252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Line 99"/>
            <p:cNvSpPr>
              <a:spLocks noChangeShapeType="1"/>
            </p:cNvSpPr>
            <p:nvPr/>
          </p:nvSpPr>
          <p:spPr bwMode="auto">
            <a:xfrm>
              <a:off x="230346" y="4926765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7202" name="Rectangle 82"/>
          <p:cNvSpPr>
            <a:spLocks noChangeArrowheads="1"/>
          </p:cNvSpPr>
          <p:nvPr/>
        </p:nvSpPr>
        <p:spPr bwMode="auto">
          <a:xfrm>
            <a:off x="779065" y="3575546"/>
            <a:ext cx="4173935" cy="7175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B79-8FD5-46F1-8A19-651A319ADB19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ectangle 71"/>
          <p:cNvSpPr>
            <a:spLocks noChangeArrowheads="1"/>
          </p:cNvSpPr>
          <p:nvPr/>
        </p:nvSpPr>
        <p:spPr bwMode="auto">
          <a:xfrm>
            <a:off x="802546" y="256342"/>
            <a:ext cx="2067187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Rectangle 72"/>
          <p:cNvSpPr>
            <a:spLocks noChangeArrowheads="1"/>
          </p:cNvSpPr>
          <p:nvPr/>
        </p:nvSpPr>
        <p:spPr bwMode="auto">
          <a:xfrm>
            <a:off x="2880050" y="256341"/>
            <a:ext cx="2067186" cy="279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Rectangle 73"/>
          <p:cNvSpPr>
            <a:spLocks noChangeArrowheads="1"/>
          </p:cNvSpPr>
          <p:nvPr/>
        </p:nvSpPr>
        <p:spPr bwMode="auto">
          <a:xfrm>
            <a:off x="4967882" y="256341"/>
            <a:ext cx="2043113" cy="322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Rectangle 74"/>
          <p:cNvSpPr>
            <a:spLocks noChangeArrowheads="1"/>
          </p:cNvSpPr>
          <p:nvPr/>
        </p:nvSpPr>
        <p:spPr bwMode="auto">
          <a:xfrm>
            <a:off x="7026473" y="256341"/>
            <a:ext cx="2096426" cy="29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Rectangle 80"/>
          <p:cNvSpPr>
            <a:spLocks noChangeArrowheads="1"/>
          </p:cNvSpPr>
          <p:nvPr/>
        </p:nvSpPr>
        <p:spPr bwMode="auto">
          <a:xfrm>
            <a:off x="365720" y="116632"/>
            <a:ext cx="922528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  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0                                8                             16                             24                        31</a:t>
            </a:r>
            <a:endParaRPr kumimoji="1" lang="en-US" altLang="zh-CN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1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202" grpId="0" animBg="1"/>
      <p:bldP spid="51720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227" name="Text Box 83"/>
          <p:cNvSpPr txBox="1">
            <a:spLocks noChangeArrowheads="1"/>
          </p:cNvSpPr>
          <p:nvPr/>
        </p:nvSpPr>
        <p:spPr bwMode="auto">
          <a:xfrm>
            <a:off x="2697756" y="5036983"/>
            <a:ext cx="678001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defRPr>
            </a:lvl1pPr>
            <a:lvl2pPr eaLnBrk="1" hangingPunct="1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eaLnBrk="1" hangingPunct="1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eaLnBrk="1" hangingPunct="1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eaLnBrk="1" hangingPunct="1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紧急指针字段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占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位，指出在本报文段中紧急数据共有多少个字节（紧急数据放在本报文段数据的最前面）。  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14869" y="356352"/>
            <a:ext cx="9852335" cy="4595813"/>
            <a:chOff x="214869" y="356352"/>
            <a:chExt cx="9852335" cy="4595813"/>
          </a:xfrm>
        </p:grpSpPr>
        <p:sp>
          <p:nvSpPr>
            <p:cNvPr id="85" name="Line 3"/>
            <p:cNvSpPr>
              <a:spLocks noChangeShapeType="1"/>
            </p:cNvSpPr>
            <p:nvPr/>
          </p:nvSpPr>
          <p:spPr bwMode="auto">
            <a:xfrm flipH="1">
              <a:off x="507233" y="815141"/>
              <a:ext cx="18917" cy="412273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277167" y="2060848"/>
              <a:ext cx="515142" cy="171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 lIns="90488" tIns="44450" rIns="90488" bIns="44450" anchor="ctr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5"/>
            <p:cNvSpPr>
              <a:spLocks noChangeShapeType="1"/>
            </p:cNvSpPr>
            <p:nvPr/>
          </p:nvSpPr>
          <p:spPr bwMode="auto">
            <a:xfrm>
              <a:off x="9494513" y="805616"/>
              <a:ext cx="0" cy="34639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6"/>
            <p:cNvSpPr>
              <a:spLocks noChangeArrowheads="1"/>
            </p:cNvSpPr>
            <p:nvPr/>
          </p:nvSpPr>
          <p:spPr bwMode="auto">
            <a:xfrm>
              <a:off x="9129464" y="1883527"/>
              <a:ext cx="695704" cy="1197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字节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固定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7"/>
            <p:cNvSpPr>
              <a:spLocks noChangeArrowheads="1"/>
            </p:cNvSpPr>
            <p:nvPr/>
          </p:nvSpPr>
          <p:spPr bwMode="auto">
            <a:xfrm>
              <a:off x="795668" y="811965"/>
              <a:ext cx="8327231" cy="413385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10"/>
            <p:cNvSpPr>
              <a:spLocks noChangeShapeType="1"/>
            </p:cNvSpPr>
            <p:nvPr/>
          </p:nvSpPr>
          <p:spPr bwMode="auto">
            <a:xfrm>
              <a:off x="787069" y="1515227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>
              <a:off x="802546" y="2210552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12"/>
            <p:cNvSpPr>
              <a:spLocks noChangeShapeType="1"/>
            </p:cNvSpPr>
            <p:nvPr/>
          </p:nvSpPr>
          <p:spPr bwMode="auto">
            <a:xfrm>
              <a:off x="787069" y="290429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>
              <a:off x="787069" y="359644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802546" y="4291765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>
              <a:off x="4961003" y="819903"/>
              <a:ext cx="0" cy="709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16"/>
            <p:cNvSpPr>
              <a:spLocks noChangeArrowheads="1"/>
            </p:cNvSpPr>
            <p:nvPr/>
          </p:nvSpPr>
          <p:spPr bwMode="auto">
            <a:xfrm>
              <a:off x="6261166" y="946902"/>
              <a:ext cx="163827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目  的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17"/>
            <p:cNvSpPr>
              <a:spLocks noChangeArrowheads="1"/>
            </p:cNvSpPr>
            <p:nvPr/>
          </p:nvSpPr>
          <p:spPr bwMode="auto">
            <a:xfrm>
              <a:off x="962488" y="2869365"/>
              <a:ext cx="695704" cy="705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偏移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18"/>
            <p:cNvSpPr>
              <a:spLocks noChangeArrowheads="1"/>
            </p:cNvSpPr>
            <p:nvPr/>
          </p:nvSpPr>
          <p:spPr bwMode="auto">
            <a:xfrm>
              <a:off x="2131946" y="3734552"/>
              <a:ext cx="138018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检   验   和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19"/>
            <p:cNvSpPr>
              <a:spLocks noChangeArrowheads="1"/>
            </p:cNvSpPr>
            <p:nvPr/>
          </p:nvSpPr>
          <p:spPr bwMode="auto">
            <a:xfrm>
              <a:off x="2350359" y="4375902"/>
              <a:ext cx="3465381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选    项    （长  度  可  变）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20"/>
            <p:cNvSpPr>
              <a:spLocks noChangeArrowheads="1"/>
            </p:cNvSpPr>
            <p:nvPr/>
          </p:nvSpPr>
          <p:spPr bwMode="auto">
            <a:xfrm>
              <a:off x="2255771" y="946902"/>
              <a:ext cx="1239123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源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21"/>
            <p:cNvSpPr>
              <a:spLocks noChangeArrowheads="1"/>
            </p:cNvSpPr>
            <p:nvPr/>
          </p:nvSpPr>
          <p:spPr bwMode="auto">
            <a:xfrm>
              <a:off x="4479461" y="1634290"/>
              <a:ext cx="1496219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序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4967882" y="2913815"/>
              <a:ext cx="0" cy="13700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23"/>
            <p:cNvSpPr>
              <a:spLocks noChangeArrowheads="1"/>
            </p:cNvSpPr>
            <p:nvPr/>
          </p:nvSpPr>
          <p:spPr bwMode="auto">
            <a:xfrm>
              <a:off x="6087467" y="3734552"/>
              <a:ext cx="1849866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紧   急   指   针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24"/>
            <p:cNvSpPr>
              <a:spLocks noChangeArrowheads="1"/>
            </p:cNvSpPr>
            <p:nvPr/>
          </p:nvSpPr>
          <p:spPr bwMode="auto">
            <a:xfrm>
              <a:off x="6574168" y="3015415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窗 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25"/>
            <p:cNvSpPr>
              <a:spLocks noChangeArrowheads="1"/>
            </p:cNvSpPr>
            <p:nvPr/>
          </p:nvSpPr>
          <p:spPr bwMode="auto">
            <a:xfrm>
              <a:off x="4214613" y="2358190"/>
              <a:ext cx="1994958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确    认 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Line 26"/>
            <p:cNvSpPr>
              <a:spLocks noChangeShapeType="1"/>
            </p:cNvSpPr>
            <p:nvPr/>
          </p:nvSpPr>
          <p:spPr bwMode="auto">
            <a:xfrm>
              <a:off x="1832702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Line 27"/>
            <p:cNvSpPr>
              <a:spLocks noChangeShapeType="1"/>
            </p:cNvSpPr>
            <p:nvPr/>
          </p:nvSpPr>
          <p:spPr bwMode="auto">
            <a:xfrm>
              <a:off x="3920529" y="2905878"/>
              <a:ext cx="0" cy="684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>
              <a:off x="3385673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Line 29"/>
            <p:cNvSpPr>
              <a:spLocks noChangeShapeType="1"/>
            </p:cNvSpPr>
            <p:nvPr/>
          </p:nvSpPr>
          <p:spPr bwMode="auto">
            <a:xfrm>
              <a:off x="3650521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Line 30"/>
            <p:cNvSpPr>
              <a:spLocks noChangeShapeType="1"/>
            </p:cNvSpPr>
            <p:nvPr/>
          </p:nvSpPr>
          <p:spPr bwMode="auto">
            <a:xfrm>
              <a:off x="4441626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4180217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4706473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33"/>
            <p:cNvSpPr>
              <a:spLocks noChangeArrowheads="1"/>
            </p:cNvSpPr>
            <p:nvPr/>
          </p:nvSpPr>
          <p:spPr bwMode="auto">
            <a:xfrm>
              <a:off x="2157743" y="3029702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保   留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34"/>
            <p:cNvSpPr>
              <a:spLocks noChangeArrowheads="1"/>
            </p:cNvSpPr>
            <p:nvPr/>
          </p:nvSpPr>
          <p:spPr bwMode="auto">
            <a:xfrm>
              <a:off x="4689265" y="2932865"/>
              <a:ext cx="330221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>
              <a:off x="792228" y="654802"/>
              <a:ext cx="83151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Line 38"/>
            <p:cNvSpPr>
              <a:spLocks noChangeShapeType="1"/>
            </p:cNvSpPr>
            <p:nvPr/>
          </p:nvSpPr>
          <p:spPr bwMode="auto">
            <a:xfrm>
              <a:off x="792228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Line 39"/>
            <p:cNvSpPr>
              <a:spLocks noChangeShapeType="1"/>
            </p:cNvSpPr>
            <p:nvPr/>
          </p:nvSpPr>
          <p:spPr bwMode="auto">
            <a:xfrm>
              <a:off x="105191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Line 40"/>
            <p:cNvSpPr>
              <a:spLocks noChangeShapeType="1"/>
            </p:cNvSpPr>
            <p:nvPr/>
          </p:nvSpPr>
          <p:spPr bwMode="auto">
            <a:xfrm>
              <a:off x="131160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>
              <a:off x="157129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Line 42"/>
            <p:cNvSpPr>
              <a:spLocks noChangeShapeType="1"/>
            </p:cNvSpPr>
            <p:nvPr/>
          </p:nvSpPr>
          <p:spPr bwMode="auto">
            <a:xfrm>
              <a:off x="183270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Line 43"/>
            <p:cNvSpPr>
              <a:spLocks noChangeShapeType="1"/>
            </p:cNvSpPr>
            <p:nvPr/>
          </p:nvSpPr>
          <p:spPr bwMode="auto">
            <a:xfrm>
              <a:off x="20923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Line 44"/>
            <p:cNvSpPr>
              <a:spLocks noChangeShapeType="1"/>
            </p:cNvSpPr>
            <p:nvPr/>
          </p:nvSpPr>
          <p:spPr bwMode="auto">
            <a:xfrm>
              <a:off x="235035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45"/>
            <p:cNvSpPr>
              <a:spLocks noChangeShapeType="1"/>
            </p:cNvSpPr>
            <p:nvPr/>
          </p:nvSpPr>
          <p:spPr bwMode="auto">
            <a:xfrm>
              <a:off x="261004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46"/>
            <p:cNvSpPr>
              <a:spLocks noChangeShapeType="1"/>
            </p:cNvSpPr>
            <p:nvPr/>
          </p:nvSpPr>
          <p:spPr bwMode="auto">
            <a:xfrm>
              <a:off x="2871456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47"/>
            <p:cNvSpPr>
              <a:spLocks noChangeShapeType="1"/>
            </p:cNvSpPr>
            <p:nvPr/>
          </p:nvSpPr>
          <p:spPr bwMode="auto">
            <a:xfrm>
              <a:off x="31311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48"/>
            <p:cNvSpPr>
              <a:spLocks noChangeShapeType="1"/>
            </p:cNvSpPr>
            <p:nvPr/>
          </p:nvSpPr>
          <p:spPr bwMode="auto">
            <a:xfrm>
              <a:off x="339083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>
              <a:off x="365052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50"/>
            <p:cNvSpPr>
              <a:spLocks noChangeShapeType="1"/>
            </p:cNvSpPr>
            <p:nvPr/>
          </p:nvSpPr>
          <p:spPr bwMode="auto">
            <a:xfrm>
              <a:off x="391193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>
              <a:off x="417161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52"/>
            <p:cNvSpPr>
              <a:spLocks noChangeShapeType="1"/>
            </p:cNvSpPr>
            <p:nvPr/>
          </p:nvSpPr>
          <p:spPr bwMode="auto">
            <a:xfrm>
              <a:off x="442958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Line 53"/>
            <p:cNvSpPr>
              <a:spLocks noChangeShapeType="1"/>
            </p:cNvSpPr>
            <p:nvPr/>
          </p:nvSpPr>
          <p:spPr bwMode="auto">
            <a:xfrm>
              <a:off x="468927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Line 54"/>
            <p:cNvSpPr>
              <a:spLocks noChangeShapeType="1"/>
            </p:cNvSpPr>
            <p:nvPr/>
          </p:nvSpPr>
          <p:spPr bwMode="auto">
            <a:xfrm>
              <a:off x="4948965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55"/>
            <p:cNvSpPr>
              <a:spLocks noChangeShapeType="1"/>
            </p:cNvSpPr>
            <p:nvPr/>
          </p:nvSpPr>
          <p:spPr bwMode="auto">
            <a:xfrm>
              <a:off x="521037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Line 56"/>
            <p:cNvSpPr>
              <a:spLocks noChangeShapeType="1"/>
            </p:cNvSpPr>
            <p:nvPr/>
          </p:nvSpPr>
          <p:spPr bwMode="auto">
            <a:xfrm>
              <a:off x="547006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Line 57"/>
            <p:cNvSpPr>
              <a:spLocks noChangeShapeType="1"/>
            </p:cNvSpPr>
            <p:nvPr/>
          </p:nvSpPr>
          <p:spPr bwMode="auto">
            <a:xfrm>
              <a:off x="572975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Line 58"/>
            <p:cNvSpPr>
              <a:spLocks noChangeShapeType="1"/>
            </p:cNvSpPr>
            <p:nvPr/>
          </p:nvSpPr>
          <p:spPr bwMode="auto">
            <a:xfrm>
              <a:off x="598943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Line 59"/>
            <p:cNvSpPr>
              <a:spLocks noChangeShapeType="1"/>
            </p:cNvSpPr>
            <p:nvPr/>
          </p:nvSpPr>
          <p:spPr bwMode="auto">
            <a:xfrm>
              <a:off x="625084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Line 60"/>
            <p:cNvSpPr>
              <a:spLocks noChangeShapeType="1"/>
            </p:cNvSpPr>
            <p:nvPr/>
          </p:nvSpPr>
          <p:spPr bwMode="auto">
            <a:xfrm>
              <a:off x="650881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Line 61"/>
            <p:cNvSpPr>
              <a:spLocks noChangeShapeType="1"/>
            </p:cNvSpPr>
            <p:nvPr/>
          </p:nvSpPr>
          <p:spPr bwMode="auto">
            <a:xfrm>
              <a:off x="676850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Line 62"/>
            <p:cNvSpPr>
              <a:spLocks noChangeShapeType="1"/>
            </p:cNvSpPr>
            <p:nvPr/>
          </p:nvSpPr>
          <p:spPr bwMode="auto">
            <a:xfrm>
              <a:off x="7028192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>
              <a:off x="728788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Line 64"/>
            <p:cNvSpPr>
              <a:spLocks noChangeShapeType="1"/>
            </p:cNvSpPr>
            <p:nvPr/>
          </p:nvSpPr>
          <p:spPr bwMode="auto">
            <a:xfrm>
              <a:off x="75492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Line 65"/>
            <p:cNvSpPr>
              <a:spLocks noChangeShapeType="1"/>
            </p:cNvSpPr>
            <p:nvPr/>
          </p:nvSpPr>
          <p:spPr bwMode="auto">
            <a:xfrm>
              <a:off x="780897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Line 66"/>
            <p:cNvSpPr>
              <a:spLocks noChangeShapeType="1"/>
            </p:cNvSpPr>
            <p:nvPr/>
          </p:nvSpPr>
          <p:spPr bwMode="auto">
            <a:xfrm>
              <a:off x="806866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Line 67"/>
            <p:cNvSpPr>
              <a:spLocks noChangeShapeType="1"/>
            </p:cNvSpPr>
            <p:nvPr/>
          </p:nvSpPr>
          <p:spPr bwMode="auto">
            <a:xfrm>
              <a:off x="832835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>
              <a:off x="85880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Line 69"/>
            <p:cNvSpPr>
              <a:spLocks noChangeShapeType="1"/>
            </p:cNvSpPr>
            <p:nvPr/>
          </p:nvSpPr>
          <p:spPr bwMode="auto">
            <a:xfrm>
              <a:off x="884773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Line 70"/>
            <p:cNvSpPr>
              <a:spLocks noChangeShapeType="1"/>
            </p:cNvSpPr>
            <p:nvPr/>
          </p:nvSpPr>
          <p:spPr bwMode="auto">
            <a:xfrm>
              <a:off x="9107421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Rectangle 75"/>
            <p:cNvSpPr>
              <a:spLocks noChangeArrowheads="1"/>
            </p:cNvSpPr>
            <p:nvPr/>
          </p:nvSpPr>
          <p:spPr bwMode="auto">
            <a:xfrm>
              <a:off x="4429588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Y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 76"/>
            <p:cNvSpPr>
              <a:spLocks noChangeArrowheads="1"/>
            </p:cNvSpPr>
            <p:nvPr/>
          </p:nvSpPr>
          <p:spPr bwMode="auto">
            <a:xfrm>
              <a:off x="4171619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Rectangle 77"/>
            <p:cNvSpPr>
              <a:spLocks noChangeArrowheads="1"/>
            </p:cNvSpPr>
            <p:nvPr/>
          </p:nvSpPr>
          <p:spPr bwMode="auto">
            <a:xfrm>
              <a:off x="3893013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H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Rectangle 78"/>
            <p:cNvSpPr>
              <a:spLocks noChangeArrowheads="1"/>
            </p:cNvSpPr>
            <p:nvPr/>
          </p:nvSpPr>
          <p:spPr bwMode="auto">
            <a:xfrm>
              <a:off x="3633324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Rectangle 79"/>
            <p:cNvSpPr>
              <a:spLocks noChangeArrowheads="1"/>
            </p:cNvSpPr>
            <p:nvPr/>
          </p:nvSpPr>
          <p:spPr bwMode="auto">
            <a:xfrm>
              <a:off x="3349559" y="2932865"/>
              <a:ext cx="343044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Line 81"/>
            <p:cNvSpPr>
              <a:spLocks noChangeShapeType="1"/>
            </p:cNvSpPr>
            <p:nvPr/>
          </p:nvSpPr>
          <p:spPr bwMode="auto">
            <a:xfrm flipH="1">
              <a:off x="7026473" y="4309227"/>
              <a:ext cx="3440" cy="6429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Rectangle 83"/>
            <p:cNvSpPr>
              <a:spLocks noChangeArrowheads="1"/>
            </p:cNvSpPr>
            <p:nvPr/>
          </p:nvSpPr>
          <p:spPr bwMode="auto">
            <a:xfrm>
              <a:off x="7581966" y="4375902"/>
              <a:ext cx="1358635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填    充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Line 96"/>
            <p:cNvSpPr>
              <a:spLocks noChangeShapeType="1"/>
            </p:cNvSpPr>
            <p:nvPr/>
          </p:nvSpPr>
          <p:spPr bwMode="auto">
            <a:xfrm>
              <a:off x="9167753" y="788152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" name="Line 97"/>
            <p:cNvSpPr>
              <a:spLocks noChangeShapeType="1"/>
            </p:cNvSpPr>
            <p:nvPr/>
          </p:nvSpPr>
          <p:spPr bwMode="auto">
            <a:xfrm>
              <a:off x="9167753" y="4283827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Line 98"/>
            <p:cNvSpPr>
              <a:spLocks noChangeShapeType="1"/>
            </p:cNvSpPr>
            <p:nvPr/>
          </p:nvSpPr>
          <p:spPr bwMode="auto">
            <a:xfrm>
              <a:off x="214869" y="826252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Line 99"/>
            <p:cNvSpPr>
              <a:spLocks noChangeShapeType="1"/>
            </p:cNvSpPr>
            <p:nvPr/>
          </p:nvSpPr>
          <p:spPr bwMode="auto">
            <a:xfrm>
              <a:off x="230346" y="4926765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8226" name="Rectangle 82"/>
          <p:cNvSpPr>
            <a:spLocks noChangeArrowheads="1"/>
          </p:cNvSpPr>
          <p:nvPr/>
        </p:nvSpPr>
        <p:spPr bwMode="auto">
          <a:xfrm>
            <a:off x="4955530" y="3575546"/>
            <a:ext cx="4173934" cy="7175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B79-8FD5-46F1-8A19-651A319ADB19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ectangle 71"/>
          <p:cNvSpPr>
            <a:spLocks noChangeArrowheads="1"/>
          </p:cNvSpPr>
          <p:nvPr/>
        </p:nvSpPr>
        <p:spPr bwMode="auto">
          <a:xfrm>
            <a:off x="802546" y="256342"/>
            <a:ext cx="2067187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Rectangle 72"/>
          <p:cNvSpPr>
            <a:spLocks noChangeArrowheads="1"/>
          </p:cNvSpPr>
          <p:nvPr/>
        </p:nvSpPr>
        <p:spPr bwMode="auto">
          <a:xfrm>
            <a:off x="2880050" y="256341"/>
            <a:ext cx="2067186" cy="279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Rectangle 73"/>
          <p:cNvSpPr>
            <a:spLocks noChangeArrowheads="1"/>
          </p:cNvSpPr>
          <p:nvPr/>
        </p:nvSpPr>
        <p:spPr bwMode="auto">
          <a:xfrm>
            <a:off x="4967882" y="256341"/>
            <a:ext cx="2043113" cy="322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Rectangle 74"/>
          <p:cNvSpPr>
            <a:spLocks noChangeArrowheads="1"/>
          </p:cNvSpPr>
          <p:nvPr/>
        </p:nvSpPr>
        <p:spPr bwMode="auto">
          <a:xfrm>
            <a:off x="7026473" y="256341"/>
            <a:ext cx="2096426" cy="29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Rectangle 80"/>
          <p:cNvSpPr>
            <a:spLocks noChangeArrowheads="1"/>
          </p:cNvSpPr>
          <p:nvPr/>
        </p:nvSpPr>
        <p:spPr bwMode="auto">
          <a:xfrm>
            <a:off x="365720" y="116632"/>
            <a:ext cx="922528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  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0                                8                             16                             24                        31</a:t>
            </a:r>
            <a:endParaRPr kumimoji="1" lang="en-US" altLang="zh-CN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226" grpId="0" animBg="1"/>
      <p:bldP spid="51822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251" name="Text Box 83"/>
          <p:cNvSpPr txBox="1">
            <a:spLocks noChangeArrowheads="1"/>
          </p:cNvSpPr>
          <p:nvPr/>
        </p:nvSpPr>
        <p:spPr bwMode="auto">
          <a:xfrm>
            <a:off x="2610048" y="4934778"/>
            <a:ext cx="723949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defRPr>
            </a:lvl1pPr>
            <a:lvl2pPr eaLnBrk="1" hangingPunct="1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eaLnBrk="1" hangingPunct="1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eaLnBrk="1" hangingPunct="1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eaLnBrk="1" hangingPunct="1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选项字段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 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长度可变（最长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字节）。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最初只规定了一种选项，即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最大报文段长度 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 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告诉对方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：“我的缓存所能接收的报文段的数据字段的最大长度是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 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个字节。” </a:t>
            </a:r>
            <a:endParaRPr lang="zh-CN" alt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214869" y="356352"/>
            <a:ext cx="9852335" cy="4595813"/>
            <a:chOff x="214869" y="356352"/>
            <a:chExt cx="9852335" cy="4595813"/>
          </a:xfrm>
        </p:grpSpPr>
        <p:sp>
          <p:nvSpPr>
            <p:cNvPr id="87" name="Line 3"/>
            <p:cNvSpPr>
              <a:spLocks noChangeShapeType="1"/>
            </p:cNvSpPr>
            <p:nvPr/>
          </p:nvSpPr>
          <p:spPr bwMode="auto">
            <a:xfrm flipH="1">
              <a:off x="507233" y="815141"/>
              <a:ext cx="18917" cy="412273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4"/>
            <p:cNvSpPr>
              <a:spLocks noChangeArrowheads="1"/>
            </p:cNvSpPr>
            <p:nvPr/>
          </p:nvSpPr>
          <p:spPr bwMode="auto">
            <a:xfrm>
              <a:off x="277167" y="2060848"/>
              <a:ext cx="515142" cy="171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 lIns="90488" tIns="44450" rIns="90488" bIns="44450" anchor="ctr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Line 5"/>
            <p:cNvSpPr>
              <a:spLocks noChangeShapeType="1"/>
            </p:cNvSpPr>
            <p:nvPr/>
          </p:nvSpPr>
          <p:spPr bwMode="auto">
            <a:xfrm>
              <a:off x="9494513" y="805616"/>
              <a:ext cx="0" cy="34639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6"/>
            <p:cNvSpPr>
              <a:spLocks noChangeArrowheads="1"/>
            </p:cNvSpPr>
            <p:nvPr/>
          </p:nvSpPr>
          <p:spPr bwMode="auto">
            <a:xfrm>
              <a:off x="9129464" y="1883527"/>
              <a:ext cx="695704" cy="1197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字节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固定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7"/>
            <p:cNvSpPr>
              <a:spLocks noChangeArrowheads="1"/>
            </p:cNvSpPr>
            <p:nvPr/>
          </p:nvSpPr>
          <p:spPr bwMode="auto">
            <a:xfrm>
              <a:off x="795668" y="811965"/>
              <a:ext cx="8327231" cy="413385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10"/>
            <p:cNvSpPr>
              <a:spLocks noChangeShapeType="1"/>
            </p:cNvSpPr>
            <p:nvPr/>
          </p:nvSpPr>
          <p:spPr bwMode="auto">
            <a:xfrm>
              <a:off x="787069" y="1515227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11"/>
            <p:cNvSpPr>
              <a:spLocks noChangeShapeType="1"/>
            </p:cNvSpPr>
            <p:nvPr/>
          </p:nvSpPr>
          <p:spPr bwMode="auto">
            <a:xfrm>
              <a:off x="802546" y="2210552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12"/>
            <p:cNvSpPr>
              <a:spLocks noChangeShapeType="1"/>
            </p:cNvSpPr>
            <p:nvPr/>
          </p:nvSpPr>
          <p:spPr bwMode="auto">
            <a:xfrm>
              <a:off x="787069" y="290429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>
              <a:off x="787069" y="359644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802546" y="4291765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5"/>
            <p:cNvSpPr>
              <a:spLocks noChangeShapeType="1"/>
            </p:cNvSpPr>
            <p:nvPr/>
          </p:nvSpPr>
          <p:spPr bwMode="auto">
            <a:xfrm>
              <a:off x="4961003" y="819903"/>
              <a:ext cx="0" cy="709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16"/>
            <p:cNvSpPr>
              <a:spLocks noChangeArrowheads="1"/>
            </p:cNvSpPr>
            <p:nvPr/>
          </p:nvSpPr>
          <p:spPr bwMode="auto">
            <a:xfrm>
              <a:off x="6261166" y="946902"/>
              <a:ext cx="163827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目  的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17"/>
            <p:cNvSpPr>
              <a:spLocks noChangeArrowheads="1"/>
            </p:cNvSpPr>
            <p:nvPr/>
          </p:nvSpPr>
          <p:spPr bwMode="auto">
            <a:xfrm>
              <a:off x="962488" y="2869365"/>
              <a:ext cx="695704" cy="705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偏移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18"/>
            <p:cNvSpPr>
              <a:spLocks noChangeArrowheads="1"/>
            </p:cNvSpPr>
            <p:nvPr/>
          </p:nvSpPr>
          <p:spPr bwMode="auto">
            <a:xfrm>
              <a:off x="2131946" y="3734552"/>
              <a:ext cx="138018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检   验   和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19"/>
            <p:cNvSpPr>
              <a:spLocks noChangeArrowheads="1"/>
            </p:cNvSpPr>
            <p:nvPr/>
          </p:nvSpPr>
          <p:spPr bwMode="auto">
            <a:xfrm>
              <a:off x="2350359" y="4375902"/>
              <a:ext cx="3465381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选    项    （长  度  可  变）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20"/>
            <p:cNvSpPr>
              <a:spLocks noChangeArrowheads="1"/>
            </p:cNvSpPr>
            <p:nvPr/>
          </p:nvSpPr>
          <p:spPr bwMode="auto">
            <a:xfrm>
              <a:off x="2255771" y="946902"/>
              <a:ext cx="1239123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源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21"/>
            <p:cNvSpPr>
              <a:spLocks noChangeArrowheads="1"/>
            </p:cNvSpPr>
            <p:nvPr/>
          </p:nvSpPr>
          <p:spPr bwMode="auto">
            <a:xfrm>
              <a:off x="4479461" y="1634290"/>
              <a:ext cx="1496219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序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Line 22"/>
            <p:cNvSpPr>
              <a:spLocks noChangeShapeType="1"/>
            </p:cNvSpPr>
            <p:nvPr/>
          </p:nvSpPr>
          <p:spPr bwMode="auto">
            <a:xfrm>
              <a:off x="4967882" y="2913815"/>
              <a:ext cx="0" cy="13700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23"/>
            <p:cNvSpPr>
              <a:spLocks noChangeArrowheads="1"/>
            </p:cNvSpPr>
            <p:nvPr/>
          </p:nvSpPr>
          <p:spPr bwMode="auto">
            <a:xfrm>
              <a:off x="6087467" y="3734552"/>
              <a:ext cx="1849866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紧   急   指   针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Rectangle 24"/>
            <p:cNvSpPr>
              <a:spLocks noChangeArrowheads="1"/>
            </p:cNvSpPr>
            <p:nvPr/>
          </p:nvSpPr>
          <p:spPr bwMode="auto">
            <a:xfrm>
              <a:off x="6574168" y="3015415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窗 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25"/>
            <p:cNvSpPr>
              <a:spLocks noChangeArrowheads="1"/>
            </p:cNvSpPr>
            <p:nvPr/>
          </p:nvSpPr>
          <p:spPr bwMode="auto">
            <a:xfrm>
              <a:off x="4214613" y="2358190"/>
              <a:ext cx="1994958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确    认 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26"/>
            <p:cNvSpPr>
              <a:spLocks noChangeShapeType="1"/>
            </p:cNvSpPr>
            <p:nvPr/>
          </p:nvSpPr>
          <p:spPr bwMode="auto">
            <a:xfrm>
              <a:off x="1832702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Line 27"/>
            <p:cNvSpPr>
              <a:spLocks noChangeShapeType="1"/>
            </p:cNvSpPr>
            <p:nvPr/>
          </p:nvSpPr>
          <p:spPr bwMode="auto">
            <a:xfrm>
              <a:off x="3920529" y="2905878"/>
              <a:ext cx="0" cy="684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Line 28"/>
            <p:cNvSpPr>
              <a:spLocks noChangeShapeType="1"/>
            </p:cNvSpPr>
            <p:nvPr/>
          </p:nvSpPr>
          <p:spPr bwMode="auto">
            <a:xfrm>
              <a:off x="3385673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Line 29"/>
            <p:cNvSpPr>
              <a:spLocks noChangeShapeType="1"/>
            </p:cNvSpPr>
            <p:nvPr/>
          </p:nvSpPr>
          <p:spPr bwMode="auto">
            <a:xfrm>
              <a:off x="3650521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Line 30"/>
            <p:cNvSpPr>
              <a:spLocks noChangeShapeType="1"/>
            </p:cNvSpPr>
            <p:nvPr/>
          </p:nvSpPr>
          <p:spPr bwMode="auto">
            <a:xfrm>
              <a:off x="4441626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Line 31"/>
            <p:cNvSpPr>
              <a:spLocks noChangeShapeType="1"/>
            </p:cNvSpPr>
            <p:nvPr/>
          </p:nvSpPr>
          <p:spPr bwMode="auto">
            <a:xfrm>
              <a:off x="4180217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Line 32"/>
            <p:cNvSpPr>
              <a:spLocks noChangeShapeType="1"/>
            </p:cNvSpPr>
            <p:nvPr/>
          </p:nvSpPr>
          <p:spPr bwMode="auto">
            <a:xfrm>
              <a:off x="4706473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Rectangle 33"/>
            <p:cNvSpPr>
              <a:spLocks noChangeArrowheads="1"/>
            </p:cNvSpPr>
            <p:nvPr/>
          </p:nvSpPr>
          <p:spPr bwMode="auto">
            <a:xfrm>
              <a:off x="2157743" y="3029702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保   留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Rectangle 34"/>
            <p:cNvSpPr>
              <a:spLocks noChangeArrowheads="1"/>
            </p:cNvSpPr>
            <p:nvPr/>
          </p:nvSpPr>
          <p:spPr bwMode="auto">
            <a:xfrm>
              <a:off x="4689265" y="2932865"/>
              <a:ext cx="330221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Line 37"/>
            <p:cNvSpPr>
              <a:spLocks noChangeShapeType="1"/>
            </p:cNvSpPr>
            <p:nvPr/>
          </p:nvSpPr>
          <p:spPr bwMode="auto">
            <a:xfrm>
              <a:off x="792228" y="654802"/>
              <a:ext cx="83151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Line 38"/>
            <p:cNvSpPr>
              <a:spLocks noChangeShapeType="1"/>
            </p:cNvSpPr>
            <p:nvPr/>
          </p:nvSpPr>
          <p:spPr bwMode="auto">
            <a:xfrm>
              <a:off x="792228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Line 39"/>
            <p:cNvSpPr>
              <a:spLocks noChangeShapeType="1"/>
            </p:cNvSpPr>
            <p:nvPr/>
          </p:nvSpPr>
          <p:spPr bwMode="auto">
            <a:xfrm>
              <a:off x="105191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Line 40"/>
            <p:cNvSpPr>
              <a:spLocks noChangeShapeType="1"/>
            </p:cNvSpPr>
            <p:nvPr/>
          </p:nvSpPr>
          <p:spPr bwMode="auto">
            <a:xfrm>
              <a:off x="131160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Line 41"/>
            <p:cNvSpPr>
              <a:spLocks noChangeShapeType="1"/>
            </p:cNvSpPr>
            <p:nvPr/>
          </p:nvSpPr>
          <p:spPr bwMode="auto">
            <a:xfrm>
              <a:off x="157129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Line 42"/>
            <p:cNvSpPr>
              <a:spLocks noChangeShapeType="1"/>
            </p:cNvSpPr>
            <p:nvPr/>
          </p:nvSpPr>
          <p:spPr bwMode="auto">
            <a:xfrm>
              <a:off x="183270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43"/>
            <p:cNvSpPr>
              <a:spLocks noChangeShapeType="1"/>
            </p:cNvSpPr>
            <p:nvPr/>
          </p:nvSpPr>
          <p:spPr bwMode="auto">
            <a:xfrm>
              <a:off x="20923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44"/>
            <p:cNvSpPr>
              <a:spLocks noChangeShapeType="1"/>
            </p:cNvSpPr>
            <p:nvPr/>
          </p:nvSpPr>
          <p:spPr bwMode="auto">
            <a:xfrm>
              <a:off x="235035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45"/>
            <p:cNvSpPr>
              <a:spLocks noChangeShapeType="1"/>
            </p:cNvSpPr>
            <p:nvPr/>
          </p:nvSpPr>
          <p:spPr bwMode="auto">
            <a:xfrm>
              <a:off x="261004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46"/>
            <p:cNvSpPr>
              <a:spLocks noChangeShapeType="1"/>
            </p:cNvSpPr>
            <p:nvPr/>
          </p:nvSpPr>
          <p:spPr bwMode="auto">
            <a:xfrm>
              <a:off x="2871456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47"/>
            <p:cNvSpPr>
              <a:spLocks noChangeShapeType="1"/>
            </p:cNvSpPr>
            <p:nvPr/>
          </p:nvSpPr>
          <p:spPr bwMode="auto">
            <a:xfrm>
              <a:off x="31311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48"/>
            <p:cNvSpPr>
              <a:spLocks noChangeShapeType="1"/>
            </p:cNvSpPr>
            <p:nvPr/>
          </p:nvSpPr>
          <p:spPr bwMode="auto">
            <a:xfrm>
              <a:off x="339083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49"/>
            <p:cNvSpPr>
              <a:spLocks noChangeShapeType="1"/>
            </p:cNvSpPr>
            <p:nvPr/>
          </p:nvSpPr>
          <p:spPr bwMode="auto">
            <a:xfrm>
              <a:off x="365052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50"/>
            <p:cNvSpPr>
              <a:spLocks noChangeShapeType="1"/>
            </p:cNvSpPr>
            <p:nvPr/>
          </p:nvSpPr>
          <p:spPr bwMode="auto">
            <a:xfrm>
              <a:off x="391193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Line 51"/>
            <p:cNvSpPr>
              <a:spLocks noChangeShapeType="1"/>
            </p:cNvSpPr>
            <p:nvPr/>
          </p:nvSpPr>
          <p:spPr bwMode="auto">
            <a:xfrm>
              <a:off x="417161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Line 52"/>
            <p:cNvSpPr>
              <a:spLocks noChangeShapeType="1"/>
            </p:cNvSpPr>
            <p:nvPr/>
          </p:nvSpPr>
          <p:spPr bwMode="auto">
            <a:xfrm>
              <a:off x="442958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53"/>
            <p:cNvSpPr>
              <a:spLocks noChangeShapeType="1"/>
            </p:cNvSpPr>
            <p:nvPr/>
          </p:nvSpPr>
          <p:spPr bwMode="auto">
            <a:xfrm>
              <a:off x="468927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Line 54"/>
            <p:cNvSpPr>
              <a:spLocks noChangeShapeType="1"/>
            </p:cNvSpPr>
            <p:nvPr/>
          </p:nvSpPr>
          <p:spPr bwMode="auto">
            <a:xfrm>
              <a:off x="4948965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Line 55"/>
            <p:cNvSpPr>
              <a:spLocks noChangeShapeType="1"/>
            </p:cNvSpPr>
            <p:nvPr/>
          </p:nvSpPr>
          <p:spPr bwMode="auto">
            <a:xfrm>
              <a:off x="521037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Line 56"/>
            <p:cNvSpPr>
              <a:spLocks noChangeShapeType="1"/>
            </p:cNvSpPr>
            <p:nvPr/>
          </p:nvSpPr>
          <p:spPr bwMode="auto">
            <a:xfrm>
              <a:off x="547006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Line 57"/>
            <p:cNvSpPr>
              <a:spLocks noChangeShapeType="1"/>
            </p:cNvSpPr>
            <p:nvPr/>
          </p:nvSpPr>
          <p:spPr bwMode="auto">
            <a:xfrm>
              <a:off x="572975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Line 58"/>
            <p:cNvSpPr>
              <a:spLocks noChangeShapeType="1"/>
            </p:cNvSpPr>
            <p:nvPr/>
          </p:nvSpPr>
          <p:spPr bwMode="auto">
            <a:xfrm>
              <a:off x="598943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Line 59"/>
            <p:cNvSpPr>
              <a:spLocks noChangeShapeType="1"/>
            </p:cNvSpPr>
            <p:nvPr/>
          </p:nvSpPr>
          <p:spPr bwMode="auto">
            <a:xfrm>
              <a:off x="625084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Line 60"/>
            <p:cNvSpPr>
              <a:spLocks noChangeShapeType="1"/>
            </p:cNvSpPr>
            <p:nvPr/>
          </p:nvSpPr>
          <p:spPr bwMode="auto">
            <a:xfrm>
              <a:off x="650881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Line 61"/>
            <p:cNvSpPr>
              <a:spLocks noChangeShapeType="1"/>
            </p:cNvSpPr>
            <p:nvPr/>
          </p:nvSpPr>
          <p:spPr bwMode="auto">
            <a:xfrm>
              <a:off x="676850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Line 62"/>
            <p:cNvSpPr>
              <a:spLocks noChangeShapeType="1"/>
            </p:cNvSpPr>
            <p:nvPr/>
          </p:nvSpPr>
          <p:spPr bwMode="auto">
            <a:xfrm>
              <a:off x="7028192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Line 63"/>
            <p:cNvSpPr>
              <a:spLocks noChangeShapeType="1"/>
            </p:cNvSpPr>
            <p:nvPr/>
          </p:nvSpPr>
          <p:spPr bwMode="auto">
            <a:xfrm>
              <a:off x="728788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Line 64"/>
            <p:cNvSpPr>
              <a:spLocks noChangeShapeType="1"/>
            </p:cNvSpPr>
            <p:nvPr/>
          </p:nvSpPr>
          <p:spPr bwMode="auto">
            <a:xfrm>
              <a:off x="75492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Line 65"/>
            <p:cNvSpPr>
              <a:spLocks noChangeShapeType="1"/>
            </p:cNvSpPr>
            <p:nvPr/>
          </p:nvSpPr>
          <p:spPr bwMode="auto">
            <a:xfrm>
              <a:off x="780897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Line 66"/>
            <p:cNvSpPr>
              <a:spLocks noChangeShapeType="1"/>
            </p:cNvSpPr>
            <p:nvPr/>
          </p:nvSpPr>
          <p:spPr bwMode="auto">
            <a:xfrm>
              <a:off x="806866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Line 67"/>
            <p:cNvSpPr>
              <a:spLocks noChangeShapeType="1"/>
            </p:cNvSpPr>
            <p:nvPr/>
          </p:nvSpPr>
          <p:spPr bwMode="auto">
            <a:xfrm>
              <a:off x="832835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Line 68"/>
            <p:cNvSpPr>
              <a:spLocks noChangeShapeType="1"/>
            </p:cNvSpPr>
            <p:nvPr/>
          </p:nvSpPr>
          <p:spPr bwMode="auto">
            <a:xfrm>
              <a:off x="85880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Line 69"/>
            <p:cNvSpPr>
              <a:spLocks noChangeShapeType="1"/>
            </p:cNvSpPr>
            <p:nvPr/>
          </p:nvSpPr>
          <p:spPr bwMode="auto">
            <a:xfrm>
              <a:off x="884773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" name="Line 70"/>
            <p:cNvSpPr>
              <a:spLocks noChangeShapeType="1"/>
            </p:cNvSpPr>
            <p:nvPr/>
          </p:nvSpPr>
          <p:spPr bwMode="auto">
            <a:xfrm>
              <a:off x="9107421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Rectangle 75"/>
            <p:cNvSpPr>
              <a:spLocks noChangeArrowheads="1"/>
            </p:cNvSpPr>
            <p:nvPr/>
          </p:nvSpPr>
          <p:spPr bwMode="auto">
            <a:xfrm>
              <a:off x="4429588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Y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Rectangle 76"/>
            <p:cNvSpPr>
              <a:spLocks noChangeArrowheads="1"/>
            </p:cNvSpPr>
            <p:nvPr/>
          </p:nvSpPr>
          <p:spPr bwMode="auto">
            <a:xfrm>
              <a:off x="4171619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Rectangle 77"/>
            <p:cNvSpPr>
              <a:spLocks noChangeArrowheads="1"/>
            </p:cNvSpPr>
            <p:nvPr/>
          </p:nvSpPr>
          <p:spPr bwMode="auto">
            <a:xfrm>
              <a:off x="3893013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H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Rectangle 78"/>
            <p:cNvSpPr>
              <a:spLocks noChangeArrowheads="1"/>
            </p:cNvSpPr>
            <p:nvPr/>
          </p:nvSpPr>
          <p:spPr bwMode="auto">
            <a:xfrm>
              <a:off x="3633324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Rectangle 79"/>
            <p:cNvSpPr>
              <a:spLocks noChangeArrowheads="1"/>
            </p:cNvSpPr>
            <p:nvPr/>
          </p:nvSpPr>
          <p:spPr bwMode="auto">
            <a:xfrm>
              <a:off x="3349559" y="2932865"/>
              <a:ext cx="343044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Line 81"/>
            <p:cNvSpPr>
              <a:spLocks noChangeShapeType="1"/>
            </p:cNvSpPr>
            <p:nvPr/>
          </p:nvSpPr>
          <p:spPr bwMode="auto">
            <a:xfrm flipH="1">
              <a:off x="7026473" y="4309227"/>
              <a:ext cx="3440" cy="6429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" name="Rectangle 83"/>
            <p:cNvSpPr>
              <a:spLocks noChangeArrowheads="1"/>
            </p:cNvSpPr>
            <p:nvPr/>
          </p:nvSpPr>
          <p:spPr bwMode="auto">
            <a:xfrm>
              <a:off x="7581966" y="4375902"/>
              <a:ext cx="1358635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填    充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Line 96"/>
            <p:cNvSpPr>
              <a:spLocks noChangeShapeType="1"/>
            </p:cNvSpPr>
            <p:nvPr/>
          </p:nvSpPr>
          <p:spPr bwMode="auto">
            <a:xfrm>
              <a:off x="9167753" y="788152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Line 97"/>
            <p:cNvSpPr>
              <a:spLocks noChangeShapeType="1"/>
            </p:cNvSpPr>
            <p:nvPr/>
          </p:nvSpPr>
          <p:spPr bwMode="auto">
            <a:xfrm>
              <a:off x="9167753" y="4283827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Line 98"/>
            <p:cNvSpPr>
              <a:spLocks noChangeShapeType="1"/>
            </p:cNvSpPr>
            <p:nvPr/>
          </p:nvSpPr>
          <p:spPr bwMode="auto">
            <a:xfrm>
              <a:off x="214869" y="826252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Line 99"/>
            <p:cNvSpPr>
              <a:spLocks noChangeShapeType="1"/>
            </p:cNvSpPr>
            <p:nvPr/>
          </p:nvSpPr>
          <p:spPr bwMode="auto">
            <a:xfrm>
              <a:off x="230346" y="4926765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9250" name="Rectangle 82"/>
          <p:cNvSpPr>
            <a:spLocks noChangeArrowheads="1"/>
          </p:cNvSpPr>
          <p:nvPr/>
        </p:nvSpPr>
        <p:spPr bwMode="auto">
          <a:xfrm>
            <a:off x="789789" y="4282098"/>
            <a:ext cx="6251443" cy="65907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9252" name="Rectangle 84"/>
          <p:cNvSpPr>
            <a:spLocks noChangeArrowheads="1"/>
          </p:cNvSpPr>
          <p:nvPr/>
        </p:nvSpPr>
        <p:spPr bwMode="auto">
          <a:xfrm>
            <a:off x="272480" y="788153"/>
            <a:ext cx="9633520" cy="285687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9255" name="Text Box 87"/>
          <p:cNvSpPr txBox="1">
            <a:spLocks noChangeArrowheads="1"/>
          </p:cNvSpPr>
          <p:nvPr/>
        </p:nvSpPr>
        <p:spPr bwMode="auto">
          <a:xfrm>
            <a:off x="534738" y="1166262"/>
            <a:ext cx="9290430" cy="204671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MSS (Maximum Segment Size)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TCP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报文段中的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数据字段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的最大长度。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数据字段加上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TCP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首部才等于整个的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TCP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报文段。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zh-CN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所以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MSS</a:t>
            </a:r>
            <a:r>
              <a:rPr lang="zh-CN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是“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TCP </a:t>
            </a:r>
            <a:r>
              <a:rPr lang="zh-CN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报文段长度减去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TCP </a:t>
            </a:r>
            <a:r>
              <a:rPr lang="zh-CN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首部长度”。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B79-8FD5-46F1-8A19-651A319ADB19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Rectangle 71"/>
          <p:cNvSpPr>
            <a:spLocks noChangeArrowheads="1"/>
          </p:cNvSpPr>
          <p:nvPr/>
        </p:nvSpPr>
        <p:spPr bwMode="auto">
          <a:xfrm>
            <a:off x="802546" y="256342"/>
            <a:ext cx="2067187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Rectangle 72"/>
          <p:cNvSpPr>
            <a:spLocks noChangeArrowheads="1"/>
          </p:cNvSpPr>
          <p:nvPr/>
        </p:nvSpPr>
        <p:spPr bwMode="auto">
          <a:xfrm>
            <a:off x="2880050" y="256341"/>
            <a:ext cx="2067186" cy="279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Rectangle 73"/>
          <p:cNvSpPr>
            <a:spLocks noChangeArrowheads="1"/>
          </p:cNvSpPr>
          <p:nvPr/>
        </p:nvSpPr>
        <p:spPr bwMode="auto">
          <a:xfrm>
            <a:off x="4967882" y="256341"/>
            <a:ext cx="2043113" cy="322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0" name="Rectangle 74"/>
          <p:cNvSpPr>
            <a:spLocks noChangeArrowheads="1"/>
          </p:cNvSpPr>
          <p:nvPr/>
        </p:nvSpPr>
        <p:spPr bwMode="auto">
          <a:xfrm>
            <a:off x="7026473" y="256341"/>
            <a:ext cx="2096426" cy="29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1" name="Rectangle 80"/>
          <p:cNvSpPr>
            <a:spLocks noChangeArrowheads="1"/>
          </p:cNvSpPr>
          <p:nvPr/>
        </p:nvSpPr>
        <p:spPr bwMode="auto">
          <a:xfrm>
            <a:off x="365720" y="116632"/>
            <a:ext cx="922528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  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0                                8                             16                             24                        31</a:t>
            </a:r>
            <a:endParaRPr kumimoji="1" lang="en-US" altLang="zh-CN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1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51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250" grpId="0" animBg="1"/>
      <p:bldP spid="519250" grpId="1" animBg="1"/>
      <p:bldP spid="519252" grpId="0" animBg="1"/>
      <p:bldP spid="519255" grpId="0"/>
      <p:bldP spid="51925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为什么要规定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983" y="1772816"/>
            <a:ext cx="8346723" cy="3332816"/>
          </a:xfrm>
        </p:spPr>
        <p:txBody>
          <a:bodyPr/>
          <a:lstStyle/>
          <a:p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 </a:t>
            </a:r>
            <a:r>
              <a:rPr lang="zh-CN" altLang="zh-CN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与接收窗口值没有关系。</a:t>
            </a:r>
            <a:endParaRPr lang="en-US" altLang="zh-CN" sz="2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若选择较小的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MSS 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长度，网络的利用率就降低。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报文段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只含有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字节的数据时，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层传输的数据报的开销至少有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报文段的首部和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数据报的首部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。这样，对网络的利用率就不会超过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1/41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。到了数据链路层还要加上一些开销。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报文段非常长，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那么在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层传输时就有可能要分解成多个短数据报片。在终点要把收到的各个短数据报片装配成原来的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报文段。当传输出错时还要进行重传。这些也都会使开销增大。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  </a:t>
            </a:r>
            <a:r>
              <a:rPr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TCP协议报文格式</a:t>
            </a:r>
            <a:endParaRPr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虽然是面向字节流的，但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传送的数据单元却是报文段。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报文段分为首部和数据两部分，而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的全部功能都体现在它首部中各字段的作用。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报文段首部的前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个字节是固定的，后面有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字节是根据需要而增加的选项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TCP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首部的最小长度是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字节。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为什么要规定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983" y="1824376"/>
            <a:ext cx="8346723" cy="3332816"/>
          </a:xfrm>
        </p:spPr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应尽可能大些，只要在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层传输时不需要再分片就行。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数据报所经历的路径是动态变化的，因此在这条路径上确定的不需要分片的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，如果改走另一条路径就可能需要进行分片。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最佳的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MSS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是很难确定的。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在建立连接的过程中，双方都把自己能够支持的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写入此字段，传送数据时就以此为准。两个方向可以采用不同的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的默认值是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字节，即所有互联网上的主机都能接受的报文段长度是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536+20=556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其他选项</a:t>
            </a:r>
            <a:endParaRPr lang="zh-CN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1923" name="Rectangle 3"/>
          <p:cNvSpPr>
            <a:spLocks noGrp="1" noChangeArrowheads="1"/>
          </p:cNvSpPr>
          <p:nvPr>
            <p:ph idx="1"/>
          </p:nvPr>
        </p:nvSpPr>
        <p:spPr>
          <a:xfrm>
            <a:off x="1031983" y="1896384"/>
            <a:ext cx="8346723" cy="33328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窗口扩大选项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占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字节，其中有一个字节表示移位值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。新的窗口值等于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首部中的窗口位数增大到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 + S)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，相当于把窗口值向左移动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位后获得实际的窗口大小。移位值允许使用的最大值是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，则窗口最大值增大到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16+14</a:t>
            </a:r>
            <a:r>
              <a: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-1=2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时间戳选项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占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字节，其中最主要的字段时间戳值字段（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字节）和时间戳回送回答字段（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字节）。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用来计算往返时间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5.6.2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用于处理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序号超过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的情况，防止序号绕回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PAWS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选择确认选项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在后面的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5.6.3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节介绍。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275" name="Text Box 83"/>
          <p:cNvSpPr txBox="1">
            <a:spLocks noChangeArrowheads="1"/>
          </p:cNvSpPr>
          <p:nvPr/>
        </p:nvSpPr>
        <p:spPr bwMode="auto">
          <a:xfrm>
            <a:off x="632520" y="5055567"/>
            <a:ext cx="88452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defRPr>
            </a:lvl1pPr>
            <a:lvl2pPr eaLnBrk="1" hangingPunct="1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eaLnBrk="1" hangingPunct="1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eaLnBrk="1" hangingPunct="1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eaLnBrk="1" hangingPunct="1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填充字段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这是为了使整个首部长度是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字节的整数倍。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14869" y="356352"/>
            <a:ext cx="9852335" cy="4595813"/>
            <a:chOff x="214869" y="356352"/>
            <a:chExt cx="9852335" cy="4595813"/>
          </a:xfrm>
        </p:grpSpPr>
        <p:sp>
          <p:nvSpPr>
            <p:cNvPr id="85" name="Line 3"/>
            <p:cNvSpPr>
              <a:spLocks noChangeShapeType="1"/>
            </p:cNvSpPr>
            <p:nvPr/>
          </p:nvSpPr>
          <p:spPr bwMode="auto">
            <a:xfrm flipH="1">
              <a:off x="507233" y="815141"/>
              <a:ext cx="18917" cy="412273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277167" y="2060848"/>
              <a:ext cx="515142" cy="171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 lIns="90488" tIns="44450" rIns="90488" bIns="44450" anchor="ctr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5"/>
            <p:cNvSpPr>
              <a:spLocks noChangeShapeType="1"/>
            </p:cNvSpPr>
            <p:nvPr/>
          </p:nvSpPr>
          <p:spPr bwMode="auto">
            <a:xfrm>
              <a:off x="9494513" y="805616"/>
              <a:ext cx="0" cy="34639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6"/>
            <p:cNvSpPr>
              <a:spLocks noChangeArrowheads="1"/>
            </p:cNvSpPr>
            <p:nvPr/>
          </p:nvSpPr>
          <p:spPr bwMode="auto">
            <a:xfrm>
              <a:off x="9129464" y="1883527"/>
              <a:ext cx="695704" cy="1197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字节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固定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7"/>
            <p:cNvSpPr>
              <a:spLocks noChangeArrowheads="1"/>
            </p:cNvSpPr>
            <p:nvPr/>
          </p:nvSpPr>
          <p:spPr bwMode="auto">
            <a:xfrm>
              <a:off x="795668" y="811965"/>
              <a:ext cx="8327231" cy="413385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10"/>
            <p:cNvSpPr>
              <a:spLocks noChangeShapeType="1"/>
            </p:cNvSpPr>
            <p:nvPr/>
          </p:nvSpPr>
          <p:spPr bwMode="auto">
            <a:xfrm>
              <a:off x="787069" y="1515227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>
              <a:off x="802546" y="2210552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12"/>
            <p:cNvSpPr>
              <a:spLocks noChangeShapeType="1"/>
            </p:cNvSpPr>
            <p:nvPr/>
          </p:nvSpPr>
          <p:spPr bwMode="auto">
            <a:xfrm>
              <a:off x="787069" y="290429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>
              <a:off x="787069" y="359644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802546" y="4291765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>
              <a:off x="4961003" y="819903"/>
              <a:ext cx="0" cy="709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16"/>
            <p:cNvSpPr>
              <a:spLocks noChangeArrowheads="1"/>
            </p:cNvSpPr>
            <p:nvPr/>
          </p:nvSpPr>
          <p:spPr bwMode="auto">
            <a:xfrm>
              <a:off x="6261166" y="946902"/>
              <a:ext cx="163827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目  的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17"/>
            <p:cNvSpPr>
              <a:spLocks noChangeArrowheads="1"/>
            </p:cNvSpPr>
            <p:nvPr/>
          </p:nvSpPr>
          <p:spPr bwMode="auto">
            <a:xfrm>
              <a:off x="962488" y="2869365"/>
              <a:ext cx="695704" cy="705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偏移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18"/>
            <p:cNvSpPr>
              <a:spLocks noChangeArrowheads="1"/>
            </p:cNvSpPr>
            <p:nvPr/>
          </p:nvSpPr>
          <p:spPr bwMode="auto">
            <a:xfrm>
              <a:off x="2131946" y="3734552"/>
              <a:ext cx="138018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检   验   和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19"/>
            <p:cNvSpPr>
              <a:spLocks noChangeArrowheads="1"/>
            </p:cNvSpPr>
            <p:nvPr/>
          </p:nvSpPr>
          <p:spPr bwMode="auto">
            <a:xfrm>
              <a:off x="2350359" y="4375902"/>
              <a:ext cx="3465381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选    项    （长  度  可  变）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20"/>
            <p:cNvSpPr>
              <a:spLocks noChangeArrowheads="1"/>
            </p:cNvSpPr>
            <p:nvPr/>
          </p:nvSpPr>
          <p:spPr bwMode="auto">
            <a:xfrm>
              <a:off x="2255771" y="946902"/>
              <a:ext cx="1239123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源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21"/>
            <p:cNvSpPr>
              <a:spLocks noChangeArrowheads="1"/>
            </p:cNvSpPr>
            <p:nvPr/>
          </p:nvSpPr>
          <p:spPr bwMode="auto">
            <a:xfrm>
              <a:off x="4479461" y="1634290"/>
              <a:ext cx="1496219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序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4967882" y="2913815"/>
              <a:ext cx="0" cy="13700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23"/>
            <p:cNvSpPr>
              <a:spLocks noChangeArrowheads="1"/>
            </p:cNvSpPr>
            <p:nvPr/>
          </p:nvSpPr>
          <p:spPr bwMode="auto">
            <a:xfrm>
              <a:off x="6087467" y="3734552"/>
              <a:ext cx="1849866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紧   急   指   针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24"/>
            <p:cNvSpPr>
              <a:spLocks noChangeArrowheads="1"/>
            </p:cNvSpPr>
            <p:nvPr/>
          </p:nvSpPr>
          <p:spPr bwMode="auto">
            <a:xfrm>
              <a:off x="6574168" y="3015415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窗 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25"/>
            <p:cNvSpPr>
              <a:spLocks noChangeArrowheads="1"/>
            </p:cNvSpPr>
            <p:nvPr/>
          </p:nvSpPr>
          <p:spPr bwMode="auto">
            <a:xfrm>
              <a:off x="4214613" y="2358190"/>
              <a:ext cx="1994958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确    认 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Line 26"/>
            <p:cNvSpPr>
              <a:spLocks noChangeShapeType="1"/>
            </p:cNvSpPr>
            <p:nvPr/>
          </p:nvSpPr>
          <p:spPr bwMode="auto">
            <a:xfrm>
              <a:off x="1832702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Line 27"/>
            <p:cNvSpPr>
              <a:spLocks noChangeShapeType="1"/>
            </p:cNvSpPr>
            <p:nvPr/>
          </p:nvSpPr>
          <p:spPr bwMode="auto">
            <a:xfrm>
              <a:off x="3920529" y="2905878"/>
              <a:ext cx="0" cy="684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>
              <a:off x="3385673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Line 29"/>
            <p:cNvSpPr>
              <a:spLocks noChangeShapeType="1"/>
            </p:cNvSpPr>
            <p:nvPr/>
          </p:nvSpPr>
          <p:spPr bwMode="auto">
            <a:xfrm>
              <a:off x="3650521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Line 30"/>
            <p:cNvSpPr>
              <a:spLocks noChangeShapeType="1"/>
            </p:cNvSpPr>
            <p:nvPr/>
          </p:nvSpPr>
          <p:spPr bwMode="auto">
            <a:xfrm>
              <a:off x="4441626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4180217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4706473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33"/>
            <p:cNvSpPr>
              <a:spLocks noChangeArrowheads="1"/>
            </p:cNvSpPr>
            <p:nvPr/>
          </p:nvSpPr>
          <p:spPr bwMode="auto">
            <a:xfrm>
              <a:off x="2157743" y="3029702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保   留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34"/>
            <p:cNvSpPr>
              <a:spLocks noChangeArrowheads="1"/>
            </p:cNvSpPr>
            <p:nvPr/>
          </p:nvSpPr>
          <p:spPr bwMode="auto">
            <a:xfrm>
              <a:off x="4689265" y="2932865"/>
              <a:ext cx="330221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>
              <a:off x="792228" y="654802"/>
              <a:ext cx="83151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Line 38"/>
            <p:cNvSpPr>
              <a:spLocks noChangeShapeType="1"/>
            </p:cNvSpPr>
            <p:nvPr/>
          </p:nvSpPr>
          <p:spPr bwMode="auto">
            <a:xfrm>
              <a:off x="792228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Line 39"/>
            <p:cNvSpPr>
              <a:spLocks noChangeShapeType="1"/>
            </p:cNvSpPr>
            <p:nvPr/>
          </p:nvSpPr>
          <p:spPr bwMode="auto">
            <a:xfrm>
              <a:off x="105191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Line 40"/>
            <p:cNvSpPr>
              <a:spLocks noChangeShapeType="1"/>
            </p:cNvSpPr>
            <p:nvPr/>
          </p:nvSpPr>
          <p:spPr bwMode="auto">
            <a:xfrm>
              <a:off x="131160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>
              <a:off x="157129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Line 42"/>
            <p:cNvSpPr>
              <a:spLocks noChangeShapeType="1"/>
            </p:cNvSpPr>
            <p:nvPr/>
          </p:nvSpPr>
          <p:spPr bwMode="auto">
            <a:xfrm>
              <a:off x="183270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Line 43"/>
            <p:cNvSpPr>
              <a:spLocks noChangeShapeType="1"/>
            </p:cNvSpPr>
            <p:nvPr/>
          </p:nvSpPr>
          <p:spPr bwMode="auto">
            <a:xfrm>
              <a:off x="20923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Line 44"/>
            <p:cNvSpPr>
              <a:spLocks noChangeShapeType="1"/>
            </p:cNvSpPr>
            <p:nvPr/>
          </p:nvSpPr>
          <p:spPr bwMode="auto">
            <a:xfrm>
              <a:off x="235035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45"/>
            <p:cNvSpPr>
              <a:spLocks noChangeShapeType="1"/>
            </p:cNvSpPr>
            <p:nvPr/>
          </p:nvSpPr>
          <p:spPr bwMode="auto">
            <a:xfrm>
              <a:off x="261004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46"/>
            <p:cNvSpPr>
              <a:spLocks noChangeShapeType="1"/>
            </p:cNvSpPr>
            <p:nvPr/>
          </p:nvSpPr>
          <p:spPr bwMode="auto">
            <a:xfrm>
              <a:off x="2871456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47"/>
            <p:cNvSpPr>
              <a:spLocks noChangeShapeType="1"/>
            </p:cNvSpPr>
            <p:nvPr/>
          </p:nvSpPr>
          <p:spPr bwMode="auto">
            <a:xfrm>
              <a:off x="31311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48"/>
            <p:cNvSpPr>
              <a:spLocks noChangeShapeType="1"/>
            </p:cNvSpPr>
            <p:nvPr/>
          </p:nvSpPr>
          <p:spPr bwMode="auto">
            <a:xfrm>
              <a:off x="339083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>
              <a:off x="365052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50"/>
            <p:cNvSpPr>
              <a:spLocks noChangeShapeType="1"/>
            </p:cNvSpPr>
            <p:nvPr/>
          </p:nvSpPr>
          <p:spPr bwMode="auto">
            <a:xfrm>
              <a:off x="391193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>
              <a:off x="417161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52"/>
            <p:cNvSpPr>
              <a:spLocks noChangeShapeType="1"/>
            </p:cNvSpPr>
            <p:nvPr/>
          </p:nvSpPr>
          <p:spPr bwMode="auto">
            <a:xfrm>
              <a:off x="442958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Line 53"/>
            <p:cNvSpPr>
              <a:spLocks noChangeShapeType="1"/>
            </p:cNvSpPr>
            <p:nvPr/>
          </p:nvSpPr>
          <p:spPr bwMode="auto">
            <a:xfrm>
              <a:off x="468927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Line 54"/>
            <p:cNvSpPr>
              <a:spLocks noChangeShapeType="1"/>
            </p:cNvSpPr>
            <p:nvPr/>
          </p:nvSpPr>
          <p:spPr bwMode="auto">
            <a:xfrm>
              <a:off x="4948965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55"/>
            <p:cNvSpPr>
              <a:spLocks noChangeShapeType="1"/>
            </p:cNvSpPr>
            <p:nvPr/>
          </p:nvSpPr>
          <p:spPr bwMode="auto">
            <a:xfrm>
              <a:off x="521037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Line 56"/>
            <p:cNvSpPr>
              <a:spLocks noChangeShapeType="1"/>
            </p:cNvSpPr>
            <p:nvPr/>
          </p:nvSpPr>
          <p:spPr bwMode="auto">
            <a:xfrm>
              <a:off x="547006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Line 57"/>
            <p:cNvSpPr>
              <a:spLocks noChangeShapeType="1"/>
            </p:cNvSpPr>
            <p:nvPr/>
          </p:nvSpPr>
          <p:spPr bwMode="auto">
            <a:xfrm>
              <a:off x="572975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Line 58"/>
            <p:cNvSpPr>
              <a:spLocks noChangeShapeType="1"/>
            </p:cNvSpPr>
            <p:nvPr/>
          </p:nvSpPr>
          <p:spPr bwMode="auto">
            <a:xfrm>
              <a:off x="598943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Line 59"/>
            <p:cNvSpPr>
              <a:spLocks noChangeShapeType="1"/>
            </p:cNvSpPr>
            <p:nvPr/>
          </p:nvSpPr>
          <p:spPr bwMode="auto">
            <a:xfrm>
              <a:off x="625084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Line 60"/>
            <p:cNvSpPr>
              <a:spLocks noChangeShapeType="1"/>
            </p:cNvSpPr>
            <p:nvPr/>
          </p:nvSpPr>
          <p:spPr bwMode="auto">
            <a:xfrm>
              <a:off x="650881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Line 61"/>
            <p:cNvSpPr>
              <a:spLocks noChangeShapeType="1"/>
            </p:cNvSpPr>
            <p:nvPr/>
          </p:nvSpPr>
          <p:spPr bwMode="auto">
            <a:xfrm>
              <a:off x="676850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Line 62"/>
            <p:cNvSpPr>
              <a:spLocks noChangeShapeType="1"/>
            </p:cNvSpPr>
            <p:nvPr/>
          </p:nvSpPr>
          <p:spPr bwMode="auto">
            <a:xfrm>
              <a:off x="7028192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>
              <a:off x="728788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Line 64"/>
            <p:cNvSpPr>
              <a:spLocks noChangeShapeType="1"/>
            </p:cNvSpPr>
            <p:nvPr/>
          </p:nvSpPr>
          <p:spPr bwMode="auto">
            <a:xfrm>
              <a:off x="75492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Line 65"/>
            <p:cNvSpPr>
              <a:spLocks noChangeShapeType="1"/>
            </p:cNvSpPr>
            <p:nvPr/>
          </p:nvSpPr>
          <p:spPr bwMode="auto">
            <a:xfrm>
              <a:off x="780897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Line 66"/>
            <p:cNvSpPr>
              <a:spLocks noChangeShapeType="1"/>
            </p:cNvSpPr>
            <p:nvPr/>
          </p:nvSpPr>
          <p:spPr bwMode="auto">
            <a:xfrm>
              <a:off x="806866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Line 67"/>
            <p:cNvSpPr>
              <a:spLocks noChangeShapeType="1"/>
            </p:cNvSpPr>
            <p:nvPr/>
          </p:nvSpPr>
          <p:spPr bwMode="auto">
            <a:xfrm>
              <a:off x="832835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>
              <a:off x="85880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Line 69"/>
            <p:cNvSpPr>
              <a:spLocks noChangeShapeType="1"/>
            </p:cNvSpPr>
            <p:nvPr/>
          </p:nvSpPr>
          <p:spPr bwMode="auto">
            <a:xfrm>
              <a:off x="884773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Line 70"/>
            <p:cNvSpPr>
              <a:spLocks noChangeShapeType="1"/>
            </p:cNvSpPr>
            <p:nvPr/>
          </p:nvSpPr>
          <p:spPr bwMode="auto">
            <a:xfrm>
              <a:off x="9107421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Rectangle 75"/>
            <p:cNvSpPr>
              <a:spLocks noChangeArrowheads="1"/>
            </p:cNvSpPr>
            <p:nvPr/>
          </p:nvSpPr>
          <p:spPr bwMode="auto">
            <a:xfrm>
              <a:off x="4429588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Y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 76"/>
            <p:cNvSpPr>
              <a:spLocks noChangeArrowheads="1"/>
            </p:cNvSpPr>
            <p:nvPr/>
          </p:nvSpPr>
          <p:spPr bwMode="auto">
            <a:xfrm>
              <a:off x="4171619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Rectangle 77"/>
            <p:cNvSpPr>
              <a:spLocks noChangeArrowheads="1"/>
            </p:cNvSpPr>
            <p:nvPr/>
          </p:nvSpPr>
          <p:spPr bwMode="auto">
            <a:xfrm>
              <a:off x="3893013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H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Rectangle 78"/>
            <p:cNvSpPr>
              <a:spLocks noChangeArrowheads="1"/>
            </p:cNvSpPr>
            <p:nvPr/>
          </p:nvSpPr>
          <p:spPr bwMode="auto">
            <a:xfrm>
              <a:off x="3633324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Rectangle 79"/>
            <p:cNvSpPr>
              <a:spLocks noChangeArrowheads="1"/>
            </p:cNvSpPr>
            <p:nvPr/>
          </p:nvSpPr>
          <p:spPr bwMode="auto">
            <a:xfrm>
              <a:off x="3349559" y="2932865"/>
              <a:ext cx="343044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Line 81"/>
            <p:cNvSpPr>
              <a:spLocks noChangeShapeType="1"/>
            </p:cNvSpPr>
            <p:nvPr/>
          </p:nvSpPr>
          <p:spPr bwMode="auto">
            <a:xfrm flipH="1">
              <a:off x="7026473" y="4309227"/>
              <a:ext cx="3440" cy="6429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Rectangle 83"/>
            <p:cNvSpPr>
              <a:spLocks noChangeArrowheads="1"/>
            </p:cNvSpPr>
            <p:nvPr/>
          </p:nvSpPr>
          <p:spPr bwMode="auto">
            <a:xfrm>
              <a:off x="7581966" y="4375902"/>
              <a:ext cx="1358635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填    充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Line 96"/>
            <p:cNvSpPr>
              <a:spLocks noChangeShapeType="1"/>
            </p:cNvSpPr>
            <p:nvPr/>
          </p:nvSpPr>
          <p:spPr bwMode="auto">
            <a:xfrm>
              <a:off x="9167753" y="788152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" name="Line 97"/>
            <p:cNvSpPr>
              <a:spLocks noChangeShapeType="1"/>
            </p:cNvSpPr>
            <p:nvPr/>
          </p:nvSpPr>
          <p:spPr bwMode="auto">
            <a:xfrm>
              <a:off x="9167753" y="4283827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Line 98"/>
            <p:cNvSpPr>
              <a:spLocks noChangeShapeType="1"/>
            </p:cNvSpPr>
            <p:nvPr/>
          </p:nvSpPr>
          <p:spPr bwMode="auto">
            <a:xfrm>
              <a:off x="214869" y="826252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Line 99"/>
            <p:cNvSpPr>
              <a:spLocks noChangeShapeType="1"/>
            </p:cNvSpPr>
            <p:nvPr/>
          </p:nvSpPr>
          <p:spPr bwMode="auto">
            <a:xfrm>
              <a:off x="230346" y="4926765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20274" name="Rectangle 82"/>
          <p:cNvSpPr>
            <a:spLocks noChangeArrowheads="1"/>
          </p:cNvSpPr>
          <p:nvPr/>
        </p:nvSpPr>
        <p:spPr bwMode="auto">
          <a:xfrm>
            <a:off x="7043356" y="4295626"/>
            <a:ext cx="2086108" cy="656539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B79-8FD5-46F1-8A19-651A319ADB19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Rectangle 71"/>
          <p:cNvSpPr>
            <a:spLocks noChangeArrowheads="1"/>
          </p:cNvSpPr>
          <p:nvPr/>
        </p:nvSpPr>
        <p:spPr bwMode="auto">
          <a:xfrm>
            <a:off x="802546" y="256342"/>
            <a:ext cx="2067187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Rectangle 72"/>
          <p:cNvSpPr>
            <a:spLocks noChangeArrowheads="1"/>
          </p:cNvSpPr>
          <p:nvPr/>
        </p:nvSpPr>
        <p:spPr bwMode="auto">
          <a:xfrm>
            <a:off x="2880050" y="256341"/>
            <a:ext cx="2067186" cy="279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Rectangle 73"/>
          <p:cNvSpPr>
            <a:spLocks noChangeArrowheads="1"/>
          </p:cNvSpPr>
          <p:nvPr/>
        </p:nvSpPr>
        <p:spPr bwMode="auto">
          <a:xfrm>
            <a:off x="4967882" y="256341"/>
            <a:ext cx="2043113" cy="322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Rectangle 74"/>
          <p:cNvSpPr>
            <a:spLocks noChangeArrowheads="1"/>
          </p:cNvSpPr>
          <p:nvPr/>
        </p:nvSpPr>
        <p:spPr bwMode="auto">
          <a:xfrm>
            <a:off x="7026473" y="256341"/>
            <a:ext cx="2096426" cy="29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Rectangle 80"/>
          <p:cNvSpPr>
            <a:spLocks noChangeArrowheads="1"/>
          </p:cNvSpPr>
          <p:nvPr/>
        </p:nvSpPr>
        <p:spPr bwMode="auto">
          <a:xfrm>
            <a:off x="365720" y="116632"/>
            <a:ext cx="922528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  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0                                8                             16                             24                        31</a:t>
            </a:r>
            <a:endParaRPr kumimoji="1" lang="en-US" altLang="zh-CN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2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74" grpId="0" animBg="1"/>
      <p:bldP spid="52027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8" name="AutoShape 4"/>
          <p:cNvSpPr>
            <a:spLocks noChangeArrowheads="1"/>
          </p:cNvSpPr>
          <p:nvPr/>
        </p:nvSpPr>
        <p:spPr bwMode="auto">
          <a:xfrm>
            <a:off x="768963" y="5843686"/>
            <a:ext cx="687917" cy="252413"/>
          </a:xfrm>
          <a:prstGeom prst="leftArrow">
            <a:avLst>
              <a:gd name="adj1" fmla="val 50000"/>
              <a:gd name="adj2" fmla="val 62893"/>
            </a:avLst>
          </a:prstGeom>
          <a:solidFill>
            <a:srgbClr val="C00000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90" name="Rectangle 106"/>
          <p:cNvSpPr>
            <a:spLocks noChangeArrowheads="1"/>
          </p:cNvSpPr>
          <p:nvPr/>
        </p:nvSpPr>
        <p:spPr bwMode="auto">
          <a:xfrm>
            <a:off x="1420764" y="5718274"/>
            <a:ext cx="1327679" cy="504825"/>
          </a:xfrm>
          <a:prstGeom prst="rect">
            <a:avLst/>
          </a:prstGeom>
          <a:solidFill>
            <a:srgbClr val="66FF66"/>
          </a:solidFill>
          <a:ln w="19050">
            <a:solidFill>
              <a:srgbClr val="333399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17" name="Line 33"/>
          <p:cNvSpPr>
            <a:spLocks noChangeShapeType="1"/>
          </p:cNvSpPr>
          <p:nvPr/>
        </p:nvSpPr>
        <p:spPr bwMode="auto">
          <a:xfrm flipH="1">
            <a:off x="1063048" y="1553294"/>
            <a:ext cx="17198" cy="2757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18" name="Rectangle 34"/>
          <p:cNvSpPr>
            <a:spLocks noChangeArrowheads="1"/>
          </p:cNvSpPr>
          <p:nvPr/>
        </p:nvSpPr>
        <p:spPr bwMode="auto">
          <a:xfrm>
            <a:off x="748326" y="2623269"/>
            <a:ext cx="593112" cy="5329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TCP</a:t>
            </a:r>
            <a:endParaRPr kumimoji="1" lang="en-US" altLang="zh-CN" sz="16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defTabSz="762000" eaLnBrk="0" hangingPunct="0">
              <a:lnSpc>
                <a:spcPct val="90000"/>
              </a:lnSpc>
            </a:pPr>
            <a:r>
              <a:rPr kumimoji="1"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首部</a:t>
            </a:r>
            <a:endParaRPr kumimoji="1" lang="zh-CN" altLang="en-US" sz="16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19" name="Line 35"/>
          <p:cNvSpPr>
            <a:spLocks noChangeShapeType="1"/>
          </p:cNvSpPr>
          <p:nvPr/>
        </p:nvSpPr>
        <p:spPr bwMode="auto">
          <a:xfrm>
            <a:off x="9214860" y="1546943"/>
            <a:ext cx="0" cy="2316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20" name="Rectangle 36"/>
          <p:cNvSpPr>
            <a:spLocks noChangeArrowheads="1"/>
          </p:cNvSpPr>
          <p:nvPr/>
        </p:nvSpPr>
        <p:spPr bwMode="auto">
          <a:xfrm>
            <a:off x="8777936" y="2366094"/>
            <a:ext cx="1059586" cy="5329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 </a:t>
            </a:r>
            <a:r>
              <a:rPr kumimoji="1"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字节的</a:t>
            </a:r>
            <a:endParaRPr kumimoji="1" lang="zh-CN" altLang="en-US" sz="16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 defTabSz="762000" eaLnBrk="0" hangingPunct="0">
              <a:lnSpc>
                <a:spcPct val="90000"/>
              </a:lnSpc>
            </a:pPr>
            <a:r>
              <a:rPr kumimoji="1"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固定首部</a:t>
            </a:r>
            <a:endParaRPr kumimoji="1" lang="zh-CN" altLang="en-US" sz="16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59" name="Rectangle 75"/>
          <p:cNvSpPr>
            <a:spLocks noChangeArrowheads="1"/>
          </p:cNvSpPr>
          <p:nvPr/>
        </p:nvSpPr>
        <p:spPr bwMode="auto">
          <a:xfrm>
            <a:off x="1376050" y="1551705"/>
            <a:ext cx="7377906" cy="2763838"/>
          </a:xfrm>
          <a:prstGeom prst="rect">
            <a:avLst/>
          </a:prstGeom>
          <a:solidFill>
            <a:srgbClr val="FFFF66"/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789" name="Freeform 5"/>
          <p:cNvSpPr/>
          <p:nvPr/>
        </p:nvSpPr>
        <p:spPr bwMode="auto">
          <a:xfrm>
            <a:off x="1386369" y="4315545"/>
            <a:ext cx="7395104" cy="553615"/>
          </a:xfrm>
          <a:custGeom>
            <a:avLst/>
            <a:gdLst>
              <a:gd name="T0" fmla="*/ 0 w 4626"/>
              <a:gd name="T1" fmla="*/ 0 h 544"/>
              <a:gd name="T2" fmla="*/ 861 w 4626"/>
              <a:gd name="T3" fmla="*/ 544 h 544"/>
              <a:gd name="T4" fmla="*/ 1814 w 4626"/>
              <a:gd name="T5" fmla="*/ 544 h 544"/>
              <a:gd name="T6" fmla="*/ 4626 w 4626"/>
              <a:gd name="T7" fmla="*/ 0 h 544"/>
              <a:gd name="T8" fmla="*/ 0 w 4626"/>
              <a:gd name="T9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6" h="544">
                <a:moveTo>
                  <a:pt x="0" y="0"/>
                </a:moveTo>
                <a:lnTo>
                  <a:pt x="861" y="544"/>
                </a:lnTo>
                <a:lnTo>
                  <a:pt x="1814" y="544"/>
                </a:lnTo>
                <a:lnTo>
                  <a:pt x="4626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CC">
                  <a:gamma/>
                  <a:shade val="69804"/>
                  <a:invGamma/>
                </a:srgbClr>
              </a:gs>
              <a:gs pos="100000">
                <a:srgbClr val="FFFF66"/>
              </a:gs>
            </a:gsLst>
            <a:lin ang="5400000" scaled="1"/>
          </a:gradFill>
          <a:ln>
            <a:noFill/>
          </a:ln>
          <a:effectLst/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790" name="Line 6"/>
          <p:cNvSpPr>
            <a:spLocks noChangeShapeType="1"/>
          </p:cNvSpPr>
          <p:nvPr/>
        </p:nvSpPr>
        <p:spPr bwMode="auto">
          <a:xfrm>
            <a:off x="1369171" y="2021605"/>
            <a:ext cx="738994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791" name="Line 7"/>
          <p:cNvSpPr>
            <a:spLocks noChangeShapeType="1"/>
          </p:cNvSpPr>
          <p:nvPr/>
        </p:nvSpPr>
        <p:spPr bwMode="auto">
          <a:xfrm>
            <a:off x="1382929" y="2486743"/>
            <a:ext cx="737618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792" name="Line 8"/>
          <p:cNvSpPr>
            <a:spLocks noChangeShapeType="1"/>
          </p:cNvSpPr>
          <p:nvPr/>
        </p:nvSpPr>
        <p:spPr bwMode="auto">
          <a:xfrm>
            <a:off x="1369171" y="2950293"/>
            <a:ext cx="738994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793" name="Line 9"/>
          <p:cNvSpPr>
            <a:spLocks noChangeShapeType="1"/>
          </p:cNvSpPr>
          <p:nvPr/>
        </p:nvSpPr>
        <p:spPr bwMode="auto">
          <a:xfrm>
            <a:off x="1369171" y="3413843"/>
            <a:ext cx="738994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794" name="Line 10"/>
          <p:cNvSpPr>
            <a:spLocks noChangeShapeType="1"/>
          </p:cNvSpPr>
          <p:nvPr/>
        </p:nvSpPr>
        <p:spPr bwMode="auto">
          <a:xfrm>
            <a:off x="1382929" y="3878980"/>
            <a:ext cx="737618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795" name="Line 11"/>
          <p:cNvSpPr>
            <a:spLocks noChangeShapeType="1"/>
          </p:cNvSpPr>
          <p:nvPr/>
        </p:nvSpPr>
        <p:spPr bwMode="auto">
          <a:xfrm>
            <a:off x="5066723" y="1556468"/>
            <a:ext cx="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796" name="Rectangle 12"/>
          <p:cNvSpPr>
            <a:spLocks noChangeArrowheads="1"/>
          </p:cNvSpPr>
          <p:nvPr/>
        </p:nvSpPr>
        <p:spPr bwMode="auto">
          <a:xfrm>
            <a:off x="6218983" y="1642193"/>
            <a:ext cx="135614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目  的  端  口</a:t>
            </a:r>
            <a:endParaRPr kumimoji="1" lang="zh-CN" altLang="en-US" sz="16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797" name="Rectangle 13"/>
          <p:cNvSpPr>
            <a:spLocks noChangeArrowheads="1"/>
          </p:cNvSpPr>
          <p:nvPr/>
        </p:nvSpPr>
        <p:spPr bwMode="auto">
          <a:xfrm>
            <a:off x="1523952" y="2891555"/>
            <a:ext cx="593112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</a:t>
            </a:r>
            <a:endParaRPr kumimoji="1" lang="zh-CN" altLang="en-US" sz="16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偏移</a:t>
            </a:r>
            <a:endParaRPr kumimoji="1" lang="zh-CN" altLang="en-US" sz="16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798" name="Rectangle 14"/>
          <p:cNvSpPr>
            <a:spLocks noChangeArrowheads="1"/>
          </p:cNvSpPr>
          <p:nvPr/>
        </p:nvSpPr>
        <p:spPr bwMode="auto">
          <a:xfrm>
            <a:off x="2559267" y="3505919"/>
            <a:ext cx="114935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检   验   和</a:t>
            </a:r>
            <a:endParaRPr kumimoji="1" lang="zh-CN" altLang="en-US" sz="16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799" name="Rectangle 15"/>
          <p:cNvSpPr>
            <a:spLocks noChangeArrowheads="1"/>
          </p:cNvSpPr>
          <p:nvPr/>
        </p:nvSpPr>
        <p:spPr bwMode="auto">
          <a:xfrm>
            <a:off x="2753602" y="3934544"/>
            <a:ext cx="306982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选    项    （长  度  可  变）</a:t>
            </a:r>
            <a:endParaRPr kumimoji="1" lang="zh-CN" altLang="en-US" sz="16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00" name="Rectangle 16"/>
          <p:cNvSpPr>
            <a:spLocks noChangeArrowheads="1"/>
          </p:cNvSpPr>
          <p:nvPr/>
        </p:nvSpPr>
        <p:spPr bwMode="auto">
          <a:xfrm>
            <a:off x="2669334" y="1642193"/>
            <a:ext cx="103393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源  端  口</a:t>
            </a:r>
            <a:endParaRPr kumimoji="1" lang="zh-CN" altLang="en-US" sz="16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01" name="Rectangle 17"/>
          <p:cNvSpPr>
            <a:spLocks noChangeArrowheads="1"/>
          </p:cNvSpPr>
          <p:nvPr/>
        </p:nvSpPr>
        <p:spPr bwMode="auto">
          <a:xfrm>
            <a:off x="4640215" y="2100981"/>
            <a:ext cx="83409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序   号</a:t>
            </a:r>
            <a:endParaRPr kumimoji="1" lang="zh-CN" altLang="en-US" sz="16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02" name="Line 18"/>
          <p:cNvSpPr>
            <a:spLocks noChangeShapeType="1"/>
          </p:cNvSpPr>
          <p:nvPr/>
        </p:nvSpPr>
        <p:spPr bwMode="auto">
          <a:xfrm>
            <a:off x="5071882" y="2956643"/>
            <a:ext cx="0" cy="915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03" name="Rectangle 19"/>
          <p:cNvSpPr>
            <a:spLocks noChangeArrowheads="1"/>
          </p:cNvSpPr>
          <p:nvPr/>
        </p:nvSpPr>
        <p:spPr bwMode="auto">
          <a:xfrm>
            <a:off x="6064202" y="3505919"/>
            <a:ext cx="152926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紧   急   指   针</a:t>
            </a:r>
            <a:endParaRPr kumimoji="1" lang="zh-CN" altLang="en-US" sz="16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04" name="Rectangle 20"/>
          <p:cNvSpPr>
            <a:spLocks noChangeArrowheads="1"/>
          </p:cNvSpPr>
          <p:nvPr/>
        </p:nvSpPr>
        <p:spPr bwMode="auto">
          <a:xfrm>
            <a:off x="6495870" y="3024906"/>
            <a:ext cx="76944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窗   口</a:t>
            </a:r>
            <a:endParaRPr kumimoji="1" lang="zh-CN" altLang="en-US" sz="16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05" name="Rectangle 21"/>
          <p:cNvSpPr>
            <a:spLocks noChangeArrowheads="1"/>
          </p:cNvSpPr>
          <p:nvPr/>
        </p:nvSpPr>
        <p:spPr bwMode="auto">
          <a:xfrm>
            <a:off x="4404603" y="2585169"/>
            <a:ext cx="140507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确    认    号</a:t>
            </a:r>
            <a:endParaRPr kumimoji="1" lang="zh-CN" altLang="en-US" sz="16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06" name="Line 22"/>
          <p:cNvSpPr>
            <a:spLocks noChangeShapeType="1"/>
          </p:cNvSpPr>
          <p:nvPr/>
        </p:nvSpPr>
        <p:spPr bwMode="auto">
          <a:xfrm>
            <a:off x="2294419" y="2956643"/>
            <a:ext cx="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07" name="Line 23"/>
          <p:cNvSpPr>
            <a:spLocks noChangeShapeType="1"/>
          </p:cNvSpPr>
          <p:nvPr/>
        </p:nvSpPr>
        <p:spPr bwMode="auto">
          <a:xfrm>
            <a:off x="4144914" y="295188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08" name="Line 24"/>
          <p:cNvSpPr>
            <a:spLocks noChangeShapeType="1"/>
          </p:cNvSpPr>
          <p:nvPr/>
        </p:nvSpPr>
        <p:spPr bwMode="auto">
          <a:xfrm>
            <a:off x="3670252" y="2956643"/>
            <a:ext cx="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09" name="Line 25"/>
          <p:cNvSpPr>
            <a:spLocks noChangeShapeType="1"/>
          </p:cNvSpPr>
          <p:nvPr/>
        </p:nvSpPr>
        <p:spPr bwMode="auto">
          <a:xfrm>
            <a:off x="3905863" y="2956643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10" name="Line 26"/>
          <p:cNvSpPr>
            <a:spLocks noChangeShapeType="1"/>
          </p:cNvSpPr>
          <p:nvPr/>
        </p:nvSpPr>
        <p:spPr bwMode="auto">
          <a:xfrm>
            <a:off x="4605819" y="2956643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11" name="Line 27"/>
          <p:cNvSpPr>
            <a:spLocks noChangeShapeType="1"/>
          </p:cNvSpPr>
          <p:nvPr/>
        </p:nvSpPr>
        <p:spPr bwMode="auto">
          <a:xfrm>
            <a:off x="4375366" y="2956643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12" name="Line 28"/>
          <p:cNvSpPr>
            <a:spLocks noChangeShapeType="1"/>
          </p:cNvSpPr>
          <p:nvPr/>
        </p:nvSpPr>
        <p:spPr bwMode="auto">
          <a:xfrm>
            <a:off x="4841429" y="2956643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13" name="Rectangle 29"/>
          <p:cNvSpPr>
            <a:spLocks noChangeArrowheads="1"/>
          </p:cNvSpPr>
          <p:nvPr/>
        </p:nvSpPr>
        <p:spPr bwMode="auto">
          <a:xfrm>
            <a:off x="2583344" y="3034431"/>
            <a:ext cx="76944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保   留</a:t>
            </a:r>
            <a:endParaRPr kumimoji="1" lang="zh-CN" altLang="en-US" sz="16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14" name="Rectangle 30"/>
          <p:cNvSpPr>
            <a:spLocks noChangeArrowheads="1"/>
          </p:cNvSpPr>
          <p:nvPr/>
        </p:nvSpPr>
        <p:spPr bwMode="auto">
          <a:xfrm>
            <a:off x="4824599" y="2969344"/>
            <a:ext cx="293351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1" lang="en-US" altLang="zh-CN" sz="12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</a:t>
            </a:r>
            <a:endParaRPr kumimoji="1" lang="en-US" altLang="zh-CN" sz="12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endParaRPr kumimoji="1" lang="en-US" altLang="zh-CN" sz="12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15" name="Line 31"/>
          <p:cNvSpPr>
            <a:spLocks noChangeShapeType="1"/>
          </p:cNvSpPr>
          <p:nvPr/>
        </p:nvSpPr>
        <p:spPr bwMode="auto">
          <a:xfrm>
            <a:off x="1388088" y="925040"/>
            <a:ext cx="7360708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16" name="Rectangle 32"/>
          <p:cNvSpPr>
            <a:spLocks noChangeArrowheads="1"/>
          </p:cNvSpPr>
          <p:nvPr/>
        </p:nvSpPr>
        <p:spPr bwMode="auto">
          <a:xfrm>
            <a:off x="5009308" y="764704"/>
            <a:ext cx="703720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 </a:t>
            </a:r>
            <a:r>
              <a:rPr kumimoji="1" lang="zh-CN" altLang="en-US" sz="18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</a:t>
            </a:r>
            <a:endParaRPr kumimoji="1" lang="zh-CN" altLang="en-US" sz="18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21" name="Line 37"/>
          <p:cNvSpPr>
            <a:spLocks noChangeShapeType="1"/>
          </p:cNvSpPr>
          <p:nvPr/>
        </p:nvSpPr>
        <p:spPr bwMode="auto">
          <a:xfrm>
            <a:off x="1372610" y="1446930"/>
            <a:ext cx="7367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22" name="Line 38"/>
          <p:cNvSpPr>
            <a:spLocks noChangeShapeType="1"/>
          </p:cNvSpPr>
          <p:nvPr/>
        </p:nvSpPr>
        <p:spPr bwMode="auto">
          <a:xfrm>
            <a:off x="1372610" y="1313580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23" name="Line 39"/>
          <p:cNvSpPr>
            <a:spLocks noChangeShapeType="1"/>
          </p:cNvSpPr>
          <p:nvPr/>
        </p:nvSpPr>
        <p:spPr bwMode="auto">
          <a:xfrm>
            <a:off x="1603062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24" name="Line 40"/>
          <p:cNvSpPr>
            <a:spLocks noChangeShapeType="1"/>
          </p:cNvSpPr>
          <p:nvPr/>
        </p:nvSpPr>
        <p:spPr bwMode="auto">
          <a:xfrm>
            <a:off x="1833514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25" name="Line 41"/>
          <p:cNvSpPr>
            <a:spLocks noChangeShapeType="1"/>
          </p:cNvSpPr>
          <p:nvPr/>
        </p:nvSpPr>
        <p:spPr bwMode="auto">
          <a:xfrm>
            <a:off x="2063966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26" name="Line 42"/>
          <p:cNvSpPr>
            <a:spLocks noChangeShapeType="1"/>
          </p:cNvSpPr>
          <p:nvPr/>
        </p:nvSpPr>
        <p:spPr bwMode="auto">
          <a:xfrm>
            <a:off x="2294419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27" name="Line 43"/>
          <p:cNvSpPr>
            <a:spLocks noChangeShapeType="1"/>
          </p:cNvSpPr>
          <p:nvPr/>
        </p:nvSpPr>
        <p:spPr bwMode="auto">
          <a:xfrm>
            <a:off x="2524871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28" name="Line 44"/>
          <p:cNvSpPr>
            <a:spLocks noChangeShapeType="1"/>
          </p:cNvSpPr>
          <p:nvPr/>
        </p:nvSpPr>
        <p:spPr bwMode="auto">
          <a:xfrm>
            <a:off x="2753602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29" name="Line 45"/>
          <p:cNvSpPr>
            <a:spLocks noChangeShapeType="1"/>
          </p:cNvSpPr>
          <p:nvPr/>
        </p:nvSpPr>
        <p:spPr bwMode="auto">
          <a:xfrm>
            <a:off x="2984054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30" name="Line 46"/>
          <p:cNvSpPr>
            <a:spLocks noChangeShapeType="1"/>
          </p:cNvSpPr>
          <p:nvPr/>
        </p:nvSpPr>
        <p:spPr bwMode="auto">
          <a:xfrm>
            <a:off x="3214507" y="1313580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31" name="Line 47"/>
          <p:cNvSpPr>
            <a:spLocks noChangeShapeType="1"/>
          </p:cNvSpPr>
          <p:nvPr/>
        </p:nvSpPr>
        <p:spPr bwMode="auto">
          <a:xfrm>
            <a:off x="3444959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32" name="Line 48"/>
          <p:cNvSpPr>
            <a:spLocks noChangeShapeType="1"/>
          </p:cNvSpPr>
          <p:nvPr/>
        </p:nvSpPr>
        <p:spPr bwMode="auto">
          <a:xfrm>
            <a:off x="3675411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33" name="Line 49"/>
          <p:cNvSpPr>
            <a:spLocks noChangeShapeType="1"/>
          </p:cNvSpPr>
          <p:nvPr/>
        </p:nvSpPr>
        <p:spPr bwMode="auto">
          <a:xfrm>
            <a:off x="3905863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34" name="Line 50"/>
          <p:cNvSpPr>
            <a:spLocks noChangeShapeType="1"/>
          </p:cNvSpPr>
          <p:nvPr/>
        </p:nvSpPr>
        <p:spPr bwMode="auto">
          <a:xfrm>
            <a:off x="4136315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35" name="Line 51"/>
          <p:cNvSpPr>
            <a:spLocks noChangeShapeType="1"/>
          </p:cNvSpPr>
          <p:nvPr/>
        </p:nvSpPr>
        <p:spPr bwMode="auto">
          <a:xfrm>
            <a:off x="4366767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36" name="Line 52"/>
          <p:cNvSpPr>
            <a:spLocks noChangeShapeType="1"/>
          </p:cNvSpPr>
          <p:nvPr/>
        </p:nvSpPr>
        <p:spPr bwMode="auto">
          <a:xfrm>
            <a:off x="4595500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37" name="Line 53"/>
          <p:cNvSpPr>
            <a:spLocks noChangeShapeType="1"/>
          </p:cNvSpPr>
          <p:nvPr/>
        </p:nvSpPr>
        <p:spPr bwMode="auto">
          <a:xfrm>
            <a:off x="4825952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38" name="Line 54"/>
          <p:cNvSpPr>
            <a:spLocks noChangeShapeType="1"/>
          </p:cNvSpPr>
          <p:nvPr/>
        </p:nvSpPr>
        <p:spPr bwMode="auto">
          <a:xfrm>
            <a:off x="5056404" y="1313580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39" name="Line 55"/>
          <p:cNvSpPr>
            <a:spLocks noChangeShapeType="1"/>
          </p:cNvSpPr>
          <p:nvPr/>
        </p:nvSpPr>
        <p:spPr bwMode="auto">
          <a:xfrm>
            <a:off x="5286856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40" name="Line 56"/>
          <p:cNvSpPr>
            <a:spLocks noChangeShapeType="1"/>
          </p:cNvSpPr>
          <p:nvPr/>
        </p:nvSpPr>
        <p:spPr bwMode="auto">
          <a:xfrm>
            <a:off x="5517308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41" name="Line 57"/>
          <p:cNvSpPr>
            <a:spLocks noChangeShapeType="1"/>
          </p:cNvSpPr>
          <p:nvPr/>
        </p:nvSpPr>
        <p:spPr bwMode="auto">
          <a:xfrm>
            <a:off x="5747760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42" name="Line 58"/>
          <p:cNvSpPr>
            <a:spLocks noChangeShapeType="1"/>
          </p:cNvSpPr>
          <p:nvPr/>
        </p:nvSpPr>
        <p:spPr bwMode="auto">
          <a:xfrm>
            <a:off x="5978212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43" name="Line 59"/>
          <p:cNvSpPr>
            <a:spLocks noChangeShapeType="1"/>
          </p:cNvSpPr>
          <p:nvPr/>
        </p:nvSpPr>
        <p:spPr bwMode="auto">
          <a:xfrm>
            <a:off x="6208664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44" name="Line 60"/>
          <p:cNvSpPr>
            <a:spLocks noChangeShapeType="1"/>
          </p:cNvSpPr>
          <p:nvPr/>
        </p:nvSpPr>
        <p:spPr bwMode="auto">
          <a:xfrm>
            <a:off x="6437396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45" name="Line 61"/>
          <p:cNvSpPr>
            <a:spLocks noChangeShapeType="1"/>
          </p:cNvSpPr>
          <p:nvPr/>
        </p:nvSpPr>
        <p:spPr bwMode="auto">
          <a:xfrm>
            <a:off x="6667848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46" name="Line 62"/>
          <p:cNvSpPr>
            <a:spLocks noChangeShapeType="1"/>
          </p:cNvSpPr>
          <p:nvPr/>
        </p:nvSpPr>
        <p:spPr bwMode="auto">
          <a:xfrm>
            <a:off x="6898300" y="1313580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47" name="Line 63"/>
          <p:cNvSpPr>
            <a:spLocks noChangeShapeType="1"/>
          </p:cNvSpPr>
          <p:nvPr/>
        </p:nvSpPr>
        <p:spPr bwMode="auto">
          <a:xfrm>
            <a:off x="7128752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48" name="Line 64"/>
          <p:cNvSpPr>
            <a:spLocks noChangeShapeType="1"/>
          </p:cNvSpPr>
          <p:nvPr/>
        </p:nvSpPr>
        <p:spPr bwMode="auto">
          <a:xfrm>
            <a:off x="7359204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49" name="Line 65"/>
          <p:cNvSpPr>
            <a:spLocks noChangeShapeType="1"/>
          </p:cNvSpPr>
          <p:nvPr/>
        </p:nvSpPr>
        <p:spPr bwMode="auto">
          <a:xfrm>
            <a:off x="7589657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50" name="Line 66"/>
          <p:cNvSpPr>
            <a:spLocks noChangeShapeType="1"/>
          </p:cNvSpPr>
          <p:nvPr/>
        </p:nvSpPr>
        <p:spPr bwMode="auto">
          <a:xfrm>
            <a:off x="7820109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51" name="Line 67"/>
          <p:cNvSpPr>
            <a:spLocks noChangeShapeType="1"/>
          </p:cNvSpPr>
          <p:nvPr/>
        </p:nvSpPr>
        <p:spPr bwMode="auto">
          <a:xfrm>
            <a:off x="8050561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52" name="Line 68"/>
          <p:cNvSpPr>
            <a:spLocks noChangeShapeType="1"/>
          </p:cNvSpPr>
          <p:nvPr/>
        </p:nvSpPr>
        <p:spPr bwMode="auto">
          <a:xfrm>
            <a:off x="8279294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53" name="Line 69"/>
          <p:cNvSpPr>
            <a:spLocks noChangeShapeType="1"/>
          </p:cNvSpPr>
          <p:nvPr/>
        </p:nvSpPr>
        <p:spPr bwMode="auto">
          <a:xfrm>
            <a:off x="8509746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54" name="Line 70"/>
          <p:cNvSpPr>
            <a:spLocks noChangeShapeType="1"/>
          </p:cNvSpPr>
          <p:nvPr/>
        </p:nvSpPr>
        <p:spPr bwMode="auto">
          <a:xfrm>
            <a:off x="8740198" y="1313580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55" name="Rectangle 71"/>
          <p:cNvSpPr>
            <a:spLocks noChangeArrowheads="1"/>
          </p:cNvSpPr>
          <p:nvPr/>
        </p:nvSpPr>
        <p:spPr bwMode="auto">
          <a:xfrm>
            <a:off x="1525671" y="1180231"/>
            <a:ext cx="1535775" cy="200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56" name="Rectangle 72"/>
          <p:cNvSpPr>
            <a:spLocks noChangeArrowheads="1"/>
          </p:cNvSpPr>
          <p:nvPr/>
        </p:nvSpPr>
        <p:spPr bwMode="auto">
          <a:xfrm>
            <a:off x="3367569" y="1180231"/>
            <a:ext cx="1535773" cy="200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57" name="Rectangle 73"/>
          <p:cNvSpPr>
            <a:spLocks noChangeArrowheads="1"/>
          </p:cNvSpPr>
          <p:nvPr/>
        </p:nvSpPr>
        <p:spPr bwMode="auto">
          <a:xfrm>
            <a:off x="5209465" y="1180231"/>
            <a:ext cx="1535775" cy="200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58" name="Rectangle 74"/>
          <p:cNvSpPr>
            <a:spLocks noChangeArrowheads="1"/>
          </p:cNvSpPr>
          <p:nvPr/>
        </p:nvSpPr>
        <p:spPr bwMode="auto">
          <a:xfrm>
            <a:off x="7051363" y="1180231"/>
            <a:ext cx="1535773" cy="200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60" name="Rectangle 76"/>
          <p:cNvSpPr>
            <a:spLocks noChangeArrowheads="1"/>
          </p:cNvSpPr>
          <p:nvPr/>
        </p:nvSpPr>
        <p:spPr bwMode="auto">
          <a:xfrm>
            <a:off x="4595500" y="2969344"/>
            <a:ext cx="293351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kumimoji="1" lang="en-US" altLang="zh-CN" sz="12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</a:t>
            </a:r>
            <a:endParaRPr kumimoji="1" lang="en-US" altLang="zh-CN" sz="12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endParaRPr kumimoji="1" lang="en-US" altLang="zh-CN" sz="12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61" name="Rectangle 77"/>
          <p:cNvSpPr>
            <a:spLocks noChangeArrowheads="1"/>
          </p:cNvSpPr>
          <p:nvPr/>
        </p:nvSpPr>
        <p:spPr bwMode="auto">
          <a:xfrm>
            <a:off x="4366768" y="2969344"/>
            <a:ext cx="293351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</a:t>
            </a:r>
            <a:endParaRPr kumimoji="1" lang="en-US" altLang="zh-CN" sz="12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kumimoji="1" lang="en-US" altLang="zh-CN" sz="12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endParaRPr kumimoji="1" lang="en-US" altLang="zh-CN" sz="12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62" name="Rectangle 78"/>
          <p:cNvSpPr>
            <a:spLocks noChangeArrowheads="1"/>
          </p:cNvSpPr>
          <p:nvPr/>
        </p:nvSpPr>
        <p:spPr bwMode="auto">
          <a:xfrm>
            <a:off x="4120837" y="2969344"/>
            <a:ext cx="302969" cy="50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endParaRPr kumimoji="1" lang="en-US" altLang="zh-CN" sz="12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kumimoji="1" lang="en-US" altLang="zh-CN" sz="12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1" lang="en-US" altLang="zh-CN" sz="12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63" name="Rectangle 79"/>
          <p:cNvSpPr>
            <a:spLocks noChangeArrowheads="1"/>
          </p:cNvSpPr>
          <p:nvPr/>
        </p:nvSpPr>
        <p:spPr bwMode="auto">
          <a:xfrm>
            <a:off x="3890385" y="2969344"/>
            <a:ext cx="302969" cy="50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1" lang="en-US" altLang="zh-CN" sz="12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1" lang="en-US" altLang="zh-CN" sz="12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K</a:t>
            </a:r>
            <a:endParaRPr kumimoji="1" lang="en-US" altLang="zh-CN" sz="12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64" name="Rectangle 80"/>
          <p:cNvSpPr>
            <a:spLocks noChangeArrowheads="1"/>
          </p:cNvSpPr>
          <p:nvPr/>
        </p:nvSpPr>
        <p:spPr bwMode="auto">
          <a:xfrm>
            <a:off x="3639296" y="2969344"/>
            <a:ext cx="302969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</a:t>
            </a:r>
            <a:endParaRPr kumimoji="1" lang="en-US" altLang="zh-CN" sz="12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</a:t>
            </a:r>
            <a:endParaRPr kumimoji="1" lang="en-US" altLang="zh-CN" sz="12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1" lang="en-US" altLang="zh-CN" sz="12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65" name="Rectangle 81"/>
          <p:cNvSpPr>
            <a:spLocks noChangeArrowheads="1"/>
          </p:cNvSpPr>
          <p:nvPr/>
        </p:nvSpPr>
        <p:spPr bwMode="auto">
          <a:xfrm>
            <a:off x="1016613" y="1061169"/>
            <a:ext cx="813524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   </a:t>
            </a:r>
            <a:r>
              <a:rPr kumimoji="1" lang="en-US" altLang="zh-CN" sz="1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0                                  8                                 16                                24                             31</a:t>
            </a:r>
            <a:endParaRPr kumimoji="1" lang="en-US" altLang="zh-CN" sz="16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66" name="Line 82"/>
          <p:cNvSpPr>
            <a:spLocks noChangeShapeType="1"/>
          </p:cNvSpPr>
          <p:nvPr/>
        </p:nvSpPr>
        <p:spPr bwMode="auto">
          <a:xfrm flipH="1">
            <a:off x="6896581" y="3890093"/>
            <a:ext cx="3440" cy="430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89" name="Rectangle 105"/>
          <p:cNvSpPr>
            <a:spLocks noChangeArrowheads="1"/>
          </p:cNvSpPr>
          <p:nvPr/>
        </p:nvSpPr>
        <p:spPr bwMode="auto">
          <a:xfrm>
            <a:off x="4308294" y="4894560"/>
            <a:ext cx="4664075" cy="49371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67" name="Rectangle 83"/>
          <p:cNvSpPr>
            <a:spLocks noChangeArrowheads="1"/>
          </p:cNvSpPr>
          <p:nvPr/>
        </p:nvSpPr>
        <p:spPr bwMode="auto">
          <a:xfrm>
            <a:off x="7388442" y="3934544"/>
            <a:ext cx="89085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填    充</a:t>
            </a:r>
            <a:endParaRPr kumimoji="1" lang="zh-CN" altLang="en-US" sz="16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68" name="Rectangle 84"/>
          <p:cNvSpPr>
            <a:spLocks noChangeArrowheads="1"/>
          </p:cNvSpPr>
          <p:nvPr/>
        </p:nvSpPr>
        <p:spPr bwMode="auto">
          <a:xfrm>
            <a:off x="5809673" y="4950123"/>
            <a:ext cx="17955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TCP </a:t>
            </a:r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数据部分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69" name="Rectangle 85"/>
          <p:cNvSpPr>
            <a:spLocks noChangeArrowheads="1"/>
          </p:cNvSpPr>
          <p:nvPr/>
        </p:nvSpPr>
        <p:spPr bwMode="auto">
          <a:xfrm>
            <a:off x="2762203" y="4869160"/>
            <a:ext cx="1523735" cy="5064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70" name="Rectangle 86"/>
          <p:cNvSpPr>
            <a:spLocks noChangeArrowheads="1"/>
          </p:cNvSpPr>
          <p:nvPr/>
        </p:nvSpPr>
        <p:spPr bwMode="auto">
          <a:xfrm>
            <a:off x="2762202" y="4869160"/>
            <a:ext cx="6237684" cy="506413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71" name="Line 87"/>
          <p:cNvSpPr>
            <a:spLocks noChangeShapeType="1"/>
          </p:cNvSpPr>
          <p:nvPr/>
        </p:nvSpPr>
        <p:spPr bwMode="auto">
          <a:xfrm flipH="1">
            <a:off x="4285937" y="4880272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72" name="Rectangle 88"/>
          <p:cNvSpPr>
            <a:spLocks noChangeArrowheads="1"/>
          </p:cNvSpPr>
          <p:nvPr/>
        </p:nvSpPr>
        <p:spPr bwMode="auto">
          <a:xfrm>
            <a:off x="2973736" y="4997748"/>
            <a:ext cx="78078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73" name="Rectangle 89"/>
          <p:cNvSpPr>
            <a:spLocks noChangeArrowheads="1"/>
          </p:cNvSpPr>
          <p:nvPr/>
        </p:nvSpPr>
        <p:spPr bwMode="auto">
          <a:xfrm>
            <a:off x="2982336" y="4950123"/>
            <a:ext cx="127939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TCP </a:t>
            </a:r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首部</a:t>
            </a:r>
            <a:endParaRPr kumimoji="1" lang="zh-CN" altLang="en-US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77" name="Rectangle 93"/>
          <p:cNvSpPr>
            <a:spLocks noChangeArrowheads="1"/>
          </p:cNvSpPr>
          <p:nvPr/>
        </p:nvSpPr>
        <p:spPr bwMode="auto">
          <a:xfrm>
            <a:off x="920552" y="4941168"/>
            <a:ext cx="176622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r" defTabSz="762000" eaLnBrk="0" hangingPunct="0"/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TCP </a:t>
            </a:r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报文段</a:t>
            </a:r>
            <a:endParaRPr kumimoji="1" lang="zh-CN" altLang="en-US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78" name="Rectangle 94"/>
          <p:cNvSpPr>
            <a:spLocks noChangeArrowheads="1"/>
          </p:cNvSpPr>
          <p:nvPr/>
        </p:nvSpPr>
        <p:spPr bwMode="auto">
          <a:xfrm>
            <a:off x="2748444" y="5718274"/>
            <a:ext cx="6251442" cy="504825"/>
          </a:xfrm>
          <a:prstGeom prst="rect">
            <a:avLst/>
          </a:prstGeom>
          <a:solidFill>
            <a:srgbClr val="FF66FF"/>
          </a:solidFill>
          <a:ln w="19050">
            <a:solidFill>
              <a:srgbClr val="333399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80" name="Rectangle 96"/>
          <p:cNvSpPr>
            <a:spLocks noChangeArrowheads="1"/>
          </p:cNvSpPr>
          <p:nvPr/>
        </p:nvSpPr>
        <p:spPr bwMode="auto">
          <a:xfrm>
            <a:off x="4554719" y="5767759"/>
            <a:ext cx="263052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IP</a:t>
            </a:r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数据报的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数据部分</a:t>
            </a:r>
            <a:endParaRPr kumimoji="1" lang="zh-CN" altLang="en-US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81" name="Rectangle 97"/>
          <p:cNvSpPr>
            <a:spLocks noChangeArrowheads="1"/>
          </p:cNvSpPr>
          <p:nvPr/>
        </p:nvSpPr>
        <p:spPr bwMode="auto">
          <a:xfrm>
            <a:off x="1641864" y="5777010"/>
            <a:ext cx="100688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IP </a:t>
            </a:r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首部</a:t>
            </a:r>
            <a:endParaRPr kumimoji="1" lang="zh-CN" altLang="en-US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84" name="Line 100"/>
          <p:cNvSpPr>
            <a:spLocks noChangeShapeType="1"/>
          </p:cNvSpPr>
          <p:nvPr/>
        </p:nvSpPr>
        <p:spPr bwMode="auto">
          <a:xfrm>
            <a:off x="8855423" y="1535830"/>
            <a:ext cx="7979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85" name="Line 101"/>
          <p:cNvSpPr>
            <a:spLocks noChangeShapeType="1"/>
          </p:cNvSpPr>
          <p:nvPr/>
        </p:nvSpPr>
        <p:spPr bwMode="auto">
          <a:xfrm>
            <a:off x="8855423" y="3872630"/>
            <a:ext cx="7979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86" name="Line 102"/>
          <p:cNvSpPr>
            <a:spLocks noChangeShapeType="1"/>
          </p:cNvSpPr>
          <p:nvPr/>
        </p:nvSpPr>
        <p:spPr bwMode="auto">
          <a:xfrm>
            <a:off x="805079" y="1561230"/>
            <a:ext cx="509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87" name="Line 103"/>
          <p:cNvSpPr>
            <a:spLocks noChangeShapeType="1"/>
          </p:cNvSpPr>
          <p:nvPr/>
        </p:nvSpPr>
        <p:spPr bwMode="auto">
          <a:xfrm>
            <a:off x="818837" y="4302843"/>
            <a:ext cx="509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88" name="Rectangle 104"/>
          <p:cNvSpPr>
            <a:spLocks noChangeArrowheads="1"/>
          </p:cNvSpPr>
          <p:nvPr/>
        </p:nvSpPr>
        <p:spPr bwMode="auto">
          <a:xfrm>
            <a:off x="328697" y="5445224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发送在前</a:t>
            </a:r>
            <a:endParaRPr kumimoji="1" lang="zh-CN" altLang="en-US" sz="18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891" name="Text Box 107"/>
          <p:cNvSpPr txBox="1">
            <a:spLocks noChangeArrowheads="1"/>
          </p:cNvSpPr>
          <p:nvPr/>
        </p:nvSpPr>
        <p:spPr bwMode="auto">
          <a:xfrm>
            <a:off x="2748714" y="44624"/>
            <a:ext cx="4508542" cy="584775"/>
          </a:xfrm>
          <a:prstGeom prst="rect">
            <a:avLst/>
          </a:prstGeom>
          <a:solidFill>
            <a:srgbClr val="66FF66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TCP </a:t>
            </a:r>
            <a:r>
              <a:rPr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报文段的首部格式 </a:t>
            </a:r>
            <a:endParaRPr lang="zh-CN" altLang="en-US" sz="32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762203" y="5409597"/>
            <a:ext cx="6210166" cy="2983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2883" name="AutoShape 99"/>
          <p:cNvSpPr>
            <a:spLocks noChangeArrowheads="1"/>
          </p:cNvSpPr>
          <p:nvPr/>
        </p:nvSpPr>
        <p:spPr bwMode="auto">
          <a:xfrm rot="-5400000">
            <a:off x="5580496" y="5391062"/>
            <a:ext cx="470469" cy="434779"/>
          </a:xfrm>
          <a:prstGeom prst="leftArrow">
            <a:avLst>
              <a:gd name="adj1" fmla="val 50000"/>
              <a:gd name="adj2" fmla="val 52851"/>
            </a:avLst>
          </a:prstGeom>
          <a:solidFill>
            <a:schemeClr val="bg1">
              <a:alpha val="80000"/>
            </a:schemeClr>
          </a:solidFill>
          <a:ln w="12700">
            <a:solidFill>
              <a:srgbClr val="333399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4869" y="116632"/>
            <a:ext cx="9852335" cy="4835533"/>
            <a:chOff x="214869" y="116632"/>
            <a:chExt cx="9852335" cy="4835533"/>
          </a:xfrm>
        </p:grpSpPr>
        <p:sp>
          <p:nvSpPr>
            <p:cNvPr id="503811" name="Line 3"/>
            <p:cNvSpPr>
              <a:spLocks noChangeShapeType="1"/>
            </p:cNvSpPr>
            <p:nvPr/>
          </p:nvSpPr>
          <p:spPr bwMode="auto">
            <a:xfrm flipH="1">
              <a:off x="507233" y="815141"/>
              <a:ext cx="18917" cy="412273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12" name="Rectangle 4"/>
            <p:cNvSpPr>
              <a:spLocks noChangeArrowheads="1"/>
            </p:cNvSpPr>
            <p:nvPr/>
          </p:nvSpPr>
          <p:spPr bwMode="auto">
            <a:xfrm>
              <a:off x="277167" y="2060848"/>
              <a:ext cx="515142" cy="171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 lIns="90488" tIns="44450" rIns="90488" bIns="44450" anchor="ctr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13" name="Line 5"/>
            <p:cNvSpPr>
              <a:spLocks noChangeShapeType="1"/>
            </p:cNvSpPr>
            <p:nvPr/>
          </p:nvSpPr>
          <p:spPr bwMode="auto">
            <a:xfrm>
              <a:off x="9494513" y="805616"/>
              <a:ext cx="0" cy="34639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14" name="Rectangle 6"/>
            <p:cNvSpPr>
              <a:spLocks noChangeArrowheads="1"/>
            </p:cNvSpPr>
            <p:nvPr/>
          </p:nvSpPr>
          <p:spPr bwMode="auto">
            <a:xfrm>
              <a:off x="9129464" y="1883527"/>
              <a:ext cx="695704" cy="1197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字节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固定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15" name="Rectangle 7"/>
            <p:cNvSpPr>
              <a:spLocks noChangeArrowheads="1"/>
            </p:cNvSpPr>
            <p:nvPr/>
          </p:nvSpPr>
          <p:spPr bwMode="auto">
            <a:xfrm>
              <a:off x="795668" y="811965"/>
              <a:ext cx="8327231" cy="413385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18" name="Line 10"/>
            <p:cNvSpPr>
              <a:spLocks noChangeShapeType="1"/>
            </p:cNvSpPr>
            <p:nvPr/>
          </p:nvSpPr>
          <p:spPr bwMode="auto">
            <a:xfrm>
              <a:off x="787069" y="1515227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19" name="Line 11"/>
            <p:cNvSpPr>
              <a:spLocks noChangeShapeType="1"/>
            </p:cNvSpPr>
            <p:nvPr/>
          </p:nvSpPr>
          <p:spPr bwMode="auto">
            <a:xfrm>
              <a:off x="802546" y="2210552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20" name="Line 12"/>
            <p:cNvSpPr>
              <a:spLocks noChangeShapeType="1"/>
            </p:cNvSpPr>
            <p:nvPr/>
          </p:nvSpPr>
          <p:spPr bwMode="auto">
            <a:xfrm>
              <a:off x="787069" y="290429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21" name="Line 13"/>
            <p:cNvSpPr>
              <a:spLocks noChangeShapeType="1"/>
            </p:cNvSpPr>
            <p:nvPr/>
          </p:nvSpPr>
          <p:spPr bwMode="auto">
            <a:xfrm>
              <a:off x="787069" y="359644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22" name="Line 14"/>
            <p:cNvSpPr>
              <a:spLocks noChangeShapeType="1"/>
            </p:cNvSpPr>
            <p:nvPr/>
          </p:nvSpPr>
          <p:spPr bwMode="auto">
            <a:xfrm>
              <a:off x="802546" y="4291765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23" name="Line 15"/>
            <p:cNvSpPr>
              <a:spLocks noChangeShapeType="1"/>
            </p:cNvSpPr>
            <p:nvPr/>
          </p:nvSpPr>
          <p:spPr bwMode="auto">
            <a:xfrm>
              <a:off x="4961003" y="819903"/>
              <a:ext cx="0" cy="709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24" name="Rectangle 16"/>
            <p:cNvSpPr>
              <a:spLocks noChangeArrowheads="1"/>
            </p:cNvSpPr>
            <p:nvPr/>
          </p:nvSpPr>
          <p:spPr bwMode="auto">
            <a:xfrm>
              <a:off x="6261166" y="946902"/>
              <a:ext cx="163827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目  的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25" name="Rectangle 17"/>
            <p:cNvSpPr>
              <a:spLocks noChangeArrowheads="1"/>
            </p:cNvSpPr>
            <p:nvPr/>
          </p:nvSpPr>
          <p:spPr bwMode="auto">
            <a:xfrm>
              <a:off x="962488" y="2869365"/>
              <a:ext cx="695704" cy="705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偏移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26" name="Rectangle 18"/>
            <p:cNvSpPr>
              <a:spLocks noChangeArrowheads="1"/>
            </p:cNvSpPr>
            <p:nvPr/>
          </p:nvSpPr>
          <p:spPr bwMode="auto">
            <a:xfrm>
              <a:off x="2131946" y="3734552"/>
              <a:ext cx="138018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检   验   和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27" name="Rectangle 19"/>
            <p:cNvSpPr>
              <a:spLocks noChangeArrowheads="1"/>
            </p:cNvSpPr>
            <p:nvPr/>
          </p:nvSpPr>
          <p:spPr bwMode="auto">
            <a:xfrm>
              <a:off x="2350359" y="4375902"/>
              <a:ext cx="3465381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选    项    （长  度  可  变）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28" name="Rectangle 20"/>
            <p:cNvSpPr>
              <a:spLocks noChangeArrowheads="1"/>
            </p:cNvSpPr>
            <p:nvPr/>
          </p:nvSpPr>
          <p:spPr bwMode="auto">
            <a:xfrm>
              <a:off x="2255771" y="946902"/>
              <a:ext cx="1239123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源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29" name="Rectangle 21"/>
            <p:cNvSpPr>
              <a:spLocks noChangeArrowheads="1"/>
            </p:cNvSpPr>
            <p:nvPr/>
          </p:nvSpPr>
          <p:spPr bwMode="auto">
            <a:xfrm>
              <a:off x="4479461" y="1634290"/>
              <a:ext cx="1496219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序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30" name="Line 22"/>
            <p:cNvSpPr>
              <a:spLocks noChangeShapeType="1"/>
            </p:cNvSpPr>
            <p:nvPr/>
          </p:nvSpPr>
          <p:spPr bwMode="auto">
            <a:xfrm>
              <a:off x="4967882" y="2913815"/>
              <a:ext cx="0" cy="13700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31" name="Rectangle 23"/>
            <p:cNvSpPr>
              <a:spLocks noChangeArrowheads="1"/>
            </p:cNvSpPr>
            <p:nvPr/>
          </p:nvSpPr>
          <p:spPr bwMode="auto">
            <a:xfrm>
              <a:off x="6087467" y="3734552"/>
              <a:ext cx="1849866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紧   急   指   针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32" name="Rectangle 24"/>
            <p:cNvSpPr>
              <a:spLocks noChangeArrowheads="1"/>
            </p:cNvSpPr>
            <p:nvPr/>
          </p:nvSpPr>
          <p:spPr bwMode="auto">
            <a:xfrm>
              <a:off x="6574168" y="3015415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窗 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33" name="Rectangle 25"/>
            <p:cNvSpPr>
              <a:spLocks noChangeArrowheads="1"/>
            </p:cNvSpPr>
            <p:nvPr/>
          </p:nvSpPr>
          <p:spPr bwMode="auto">
            <a:xfrm>
              <a:off x="4214613" y="2358190"/>
              <a:ext cx="1994958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确    认 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34" name="Line 26"/>
            <p:cNvSpPr>
              <a:spLocks noChangeShapeType="1"/>
            </p:cNvSpPr>
            <p:nvPr/>
          </p:nvSpPr>
          <p:spPr bwMode="auto">
            <a:xfrm>
              <a:off x="1832702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35" name="Line 27"/>
            <p:cNvSpPr>
              <a:spLocks noChangeShapeType="1"/>
            </p:cNvSpPr>
            <p:nvPr/>
          </p:nvSpPr>
          <p:spPr bwMode="auto">
            <a:xfrm>
              <a:off x="3920529" y="2905878"/>
              <a:ext cx="0" cy="684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36" name="Line 28"/>
            <p:cNvSpPr>
              <a:spLocks noChangeShapeType="1"/>
            </p:cNvSpPr>
            <p:nvPr/>
          </p:nvSpPr>
          <p:spPr bwMode="auto">
            <a:xfrm>
              <a:off x="3385673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37" name="Line 29"/>
            <p:cNvSpPr>
              <a:spLocks noChangeShapeType="1"/>
            </p:cNvSpPr>
            <p:nvPr/>
          </p:nvSpPr>
          <p:spPr bwMode="auto">
            <a:xfrm>
              <a:off x="3650521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38" name="Line 30"/>
            <p:cNvSpPr>
              <a:spLocks noChangeShapeType="1"/>
            </p:cNvSpPr>
            <p:nvPr/>
          </p:nvSpPr>
          <p:spPr bwMode="auto">
            <a:xfrm>
              <a:off x="4441626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39" name="Line 31"/>
            <p:cNvSpPr>
              <a:spLocks noChangeShapeType="1"/>
            </p:cNvSpPr>
            <p:nvPr/>
          </p:nvSpPr>
          <p:spPr bwMode="auto">
            <a:xfrm>
              <a:off x="4180217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40" name="Line 32"/>
            <p:cNvSpPr>
              <a:spLocks noChangeShapeType="1"/>
            </p:cNvSpPr>
            <p:nvPr/>
          </p:nvSpPr>
          <p:spPr bwMode="auto">
            <a:xfrm>
              <a:off x="4706473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41" name="Rectangle 33"/>
            <p:cNvSpPr>
              <a:spLocks noChangeArrowheads="1"/>
            </p:cNvSpPr>
            <p:nvPr/>
          </p:nvSpPr>
          <p:spPr bwMode="auto">
            <a:xfrm>
              <a:off x="2157743" y="3029702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保   留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42" name="Rectangle 34"/>
            <p:cNvSpPr>
              <a:spLocks noChangeArrowheads="1"/>
            </p:cNvSpPr>
            <p:nvPr/>
          </p:nvSpPr>
          <p:spPr bwMode="auto">
            <a:xfrm>
              <a:off x="4689265" y="2932865"/>
              <a:ext cx="330221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45" name="Line 37"/>
            <p:cNvSpPr>
              <a:spLocks noChangeShapeType="1"/>
            </p:cNvSpPr>
            <p:nvPr/>
          </p:nvSpPr>
          <p:spPr bwMode="auto">
            <a:xfrm>
              <a:off x="792228" y="654802"/>
              <a:ext cx="83151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46" name="Line 38"/>
            <p:cNvSpPr>
              <a:spLocks noChangeShapeType="1"/>
            </p:cNvSpPr>
            <p:nvPr/>
          </p:nvSpPr>
          <p:spPr bwMode="auto">
            <a:xfrm>
              <a:off x="792228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47" name="Line 39"/>
            <p:cNvSpPr>
              <a:spLocks noChangeShapeType="1"/>
            </p:cNvSpPr>
            <p:nvPr/>
          </p:nvSpPr>
          <p:spPr bwMode="auto">
            <a:xfrm>
              <a:off x="105191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48" name="Line 40"/>
            <p:cNvSpPr>
              <a:spLocks noChangeShapeType="1"/>
            </p:cNvSpPr>
            <p:nvPr/>
          </p:nvSpPr>
          <p:spPr bwMode="auto">
            <a:xfrm>
              <a:off x="131160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49" name="Line 41"/>
            <p:cNvSpPr>
              <a:spLocks noChangeShapeType="1"/>
            </p:cNvSpPr>
            <p:nvPr/>
          </p:nvSpPr>
          <p:spPr bwMode="auto">
            <a:xfrm>
              <a:off x="157129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50" name="Line 42"/>
            <p:cNvSpPr>
              <a:spLocks noChangeShapeType="1"/>
            </p:cNvSpPr>
            <p:nvPr/>
          </p:nvSpPr>
          <p:spPr bwMode="auto">
            <a:xfrm>
              <a:off x="183270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51" name="Line 43"/>
            <p:cNvSpPr>
              <a:spLocks noChangeShapeType="1"/>
            </p:cNvSpPr>
            <p:nvPr/>
          </p:nvSpPr>
          <p:spPr bwMode="auto">
            <a:xfrm>
              <a:off x="20923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52" name="Line 44"/>
            <p:cNvSpPr>
              <a:spLocks noChangeShapeType="1"/>
            </p:cNvSpPr>
            <p:nvPr/>
          </p:nvSpPr>
          <p:spPr bwMode="auto">
            <a:xfrm>
              <a:off x="235035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53" name="Line 45"/>
            <p:cNvSpPr>
              <a:spLocks noChangeShapeType="1"/>
            </p:cNvSpPr>
            <p:nvPr/>
          </p:nvSpPr>
          <p:spPr bwMode="auto">
            <a:xfrm>
              <a:off x="261004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54" name="Line 46"/>
            <p:cNvSpPr>
              <a:spLocks noChangeShapeType="1"/>
            </p:cNvSpPr>
            <p:nvPr/>
          </p:nvSpPr>
          <p:spPr bwMode="auto">
            <a:xfrm>
              <a:off x="2871456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55" name="Line 47"/>
            <p:cNvSpPr>
              <a:spLocks noChangeShapeType="1"/>
            </p:cNvSpPr>
            <p:nvPr/>
          </p:nvSpPr>
          <p:spPr bwMode="auto">
            <a:xfrm>
              <a:off x="31311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56" name="Line 48"/>
            <p:cNvSpPr>
              <a:spLocks noChangeShapeType="1"/>
            </p:cNvSpPr>
            <p:nvPr/>
          </p:nvSpPr>
          <p:spPr bwMode="auto">
            <a:xfrm>
              <a:off x="339083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57" name="Line 49"/>
            <p:cNvSpPr>
              <a:spLocks noChangeShapeType="1"/>
            </p:cNvSpPr>
            <p:nvPr/>
          </p:nvSpPr>
          <p:spPr bwMode="auto">
            <a:xfrm>
              <a:off x="365052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58" name="Line 50"/>
            <p:cNvSpPr>
              <a:spLocks noChangeShapeType="1"/>
            </p:cNvSpPr>
            <p:nvPr/>
          </p:nvSpPr>
          <p:spPr bwMode="auto">
            <a:xfrm>
              <a:off x="391193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59" name="Line 51"/>
            <p:cNvSpPr>
              <a:spLocks noChangeShapeType="1"/>
            </p:cNvSpPr>
            <p:nvPr/>
          </p:nvSpPr>
          <p:spPr bwMode="auto">
            <a:xfrm>
              <a:off x="417161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60" name="Line 52"/>
            <p:cNvSpPr>
              <a:spLocks noChangeShapeType="1"/>
            </p:cNvSpPr>
            <p:nvPr/>
          </p:nvSpPr>
          <p:spPr bwMode="auto">
            <a:xfrm>
              <a:off x="442958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61" name="Line 53"/>
            <p:cNvSpPr>
              <a:spLocks noChangeShapeType="1"/>
            </p:cNvSpPr>
            <p:nvPr/>
          </p:nvSpPr>
          <p:spPr bwMode="auto">
            <a:xfrm>
              <a:off x="468927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62" name="Line 54"/>
            <p:cNvSpPr>
              <a:spLocks noChangeShapeType="1"/>
            </p:cNvSpPr>
            <p:nvPr/>
          </p:nvSpPr>
          <p:spPr bwMode="auto">
            <a:xfrm>
              <a:off x="4948965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63" name="Line 55"/>
            <p:cNvSpPr>
              <a:spLocks noChangeShapeType="1"/>
            </p:cNvSpPr>
            <p:nvPr/>
          </p:nvSpPr>
          <p:spPr bwMode="auto">
            <a:xfrm>
              <a:off x="521037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64" name="Line 56"/>
            <p:cNvSpPr>
              <a:spLocks noChangeShapeType="1"/>
            </p:cNvSpPr>
            <p:nvPr/>
          </p:nvSpPr>
          <p:spPr bwMode="auto">
            <a:xfrm>
              <a:off x="547006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65" name="Line 57"/>
            <p:cNvSpPr>
              <a:spLocks noChangeShapeType="1"/>
            </p:cNvSpPr>
            <p:nvPr/>
          </p:nvSpPr>
          <p:spPr bwMode="auto">
            <a:xfrm>
              <a:off x="572975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66" name="Line 58"/>
            <p:cNvSpPr>
              <a:spLocks noChangeShapeType="1"/>
            </p:cNvSpPr>
            <p:nvPr/>
          </p:nvSpPr>
          <p:spPr bwMode="auto">
            <a:xfrm>
              <a:off x="598943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67" name="Line 59"/>
            <p:cNvSpPr>
              <a:spLocks noChangeShapeType="1"/>
            </p:cNvSpPr>
            <p:nvPr/>
          </p:nvSpPr>
          <p:spPr bwMode="auto">
            <a:xfrm>
              <a:off x="625084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68" name="Line 60"/>
            <p:cNvSpPr>
              <a:spLocks noChangeShapeType="1"/>
            </p:cNvSpPr>
            <p:nvPr/>
          </p:nvSpPr>
          <p:spPr bwMode="auto">
            <a:xfrm>
              <a:off x="650881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69" name="Line 61"/>
            <p:cNvSpPr>
              <a:spLocks noChangeShapeType="1"/>
            </p:cNvSpPr>
            <p:nvPr/>
          </p:nvSpPr>
          <p:spPr bwMode="auto">
            <a:xfrm>
              <a:off x="676850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70" name="Line 62"/>
            <p:cNvSpPr>
              <a:spLocks noChangeShapeType="1"/>
            </p:cNvSpPr>
            <p:nvPr/>
          </p:nvSpPr>
          <p:spPr bwMode="auto">
            <a:xfrm>
              <a:off x="7028192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71" name="Line 63"/>
            <p:cNvSpPr>
              <a:spLocks noChangeShapeType="1"/>
            </p:cNvSpPr>
            <p:nvPr/>
          </p:nvSpPr>
          <p:spPr bwMode="auto">
            <a:xfrm>
              <a:off x="728788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72" name="Line 64"/>
            <p:cNvSpPr>
              <a:spLocks noChangeShapeType="1"/>
            </p:cNvSpPr>
            <p:nvPr/>
          </p:nvSpPr>
          <p:spPr bwMode="auto">
            <a:xfrm>
              <a:off x="75492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73" name="Line 65"/>
            <p:cNvSpPr>
              <a:spLocks noChangeShapeType="1"/>
            </p:cNvSpPr>
            <p:nvPr/>
          </p:nvSpPr>
          <p:spPr bwMode="auto">
            <a:xfrm>
              <a:off x="780897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74" name="Line 66"/>
            <p:cNvSpPr>
              <a:spLocks noChangeShapeType="1"/>
            </p:cNvSpPr>
            <p:nvPr/>
          </p:nvSpPr>
          <p:spPr bwMode="auto">
            <a:xfrm>
              <a:off x="806866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75" name="Line 67"/>
            <p:cNvSpPr>
              <a:spLocks noChangeShapeType="1"/>
            </p:cNvSpPr>
            <p:nvPr/>
          </p:nvSpPr>
          <p:spPr bwMode="auto">
            <a:xfrm>
              <a:off x="832835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76" name="Line 68"/>
            <p:cNvSpPr>
              <a:spLocks noChangeShapeType="1"/>
            </p:cNvSpPr>
            <p:nvPr/>
          </p:nvSpPr>
          <p:spPr bwMode="auto">
            <a:xfrm>
              <a:off x="85880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77" name="Line 69"/>
            <p:cNvSpPr>
              <a:spLocks noChangeShapeType="1"/>
            </p:cNvSpPr>
            <p:nvPr/>
          </p:nvSpPr>
          <p:spPr bwMode="auto">
            <a:xfrm>
              <a:off x="884773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78" name="Line 70"/>
            <p:cNvSpPr>
              <a:spLocks noChangeShapeType="1"/>
            </p:cNvSpPr>
            <p:nvPr/>
          </p:nvSpPr>
          <p:spPr bwMode="auto">
            <a:xfrm>
              <a:off x="9107421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79" name="Rectangle 71"/>
            <p:cNvSpPr>
              <a:spLocks noChangeArrowheads="1"/>
            </p:cNvSpPr>
            <p:nvPr/>
          </p:nvSpPr>
          <p:spPr bwMode="auto">
            <a:xfrm>
              <a:off x="802546" y="256342"/>
              <a:ext cx="2067187" cy="27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80" name="Rectangle 72"/>
            <p:cNvSpPr>
              <a:spLocks noChangeArrowheads="1"/>
            </p:cNvSpPr>
            <p:nvPr/>
          </p:nvSpPr>
          <p:spPr bwMode="auto">
            <a:xfrm>
              <a:off x="2880050" y="256341"/>
              <a:ext cx="2067186" cy="279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81" name="Rectangle 73"/>
            <p:cNvSpPr>
              <a:spLocks noChangeArrowheads="1"/>
            </p:cNvSpPr>
            <p:nvPr/>
          </p:nvSpPr>
          <p:spPr bwMode="auto">
            <a:xfrm>
              <a:off x="4967882" y="256341"/>
              <a:ext cx="2043113" cy="32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82" name="Rectangle 74"/>
            <p:cNvSpPr>
              <a:spLocks noChangeArrowheads="1"/>
            </p:cNvSpPr>
            <p:nvPr/>
          </p:nvSpPr>
          <p:spPr bwMode="auto">
            <a:xfrm>
              <a:off x="7026473" y="256341"/>
              <a:ext cx="2096426" cy="29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83" name="Rectangle 75"/>
            <p:cNvSpPr>
              <a:spLocks noChangeArrowheads="1"/>
            </p:cNvSpPr>
            <p:nvPr/>
          </p:nvSpPr>
          <p:spPr bwMode="auto">
            <a:xfrm>
              <a:off x="4429588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Y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84" name="Rectangle 76"/>
            <p:cNvSpPr>
              <a:spLocks noChangeArrowheads="1"/>
            </p:cNvSpPr>
            <p:nvPr/>
          </p:nvSpPr>
          <p:spPr bwMode="auto">
            <a:xfrm>
              <a:off x="4171619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85" name="Rectangle 77"/>
            <p:cNvSpPr>
              <a:spLocks noChangeArrowheads="1"/>
            </p:cNvSpPr>
            <p:nvPr/>
          </p:nvSpPr>
          <p:spPr bwMode="auto">
            <a:xfrm>
              <a:off x="3893013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H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86" name="Rectangle 78"/>
            <p:cNvSpPr>
              <a:spLocks noChangeArrowheads="1"/>
            </p:cNvSpPr>
            <p:nvPr/>
          </p:nvSpPr>
          <p:spPr bwMode="auto">
            <a:xfrm>
              <a:off x="3633324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87" name="Rectangle 79"/>
            <p:cNvSpPr>
              <a:spLocks noChangeArrowheads="1"/>
            </p:cNvSpPr>
            <p:nvPr/>
          </p:nvSpPr>
          <p:spPr bwMode="auto">
            <a:xfrm>
              <a:off x="3349559" y="2932865"/>
              <a:ext cx="343044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88" name="Rectangle 80"/>
            <p:cNvSpPr>
              <a:spLocks noChangeArrowheads="1"/>
            </p:cNvSpPr>
            <p:nvPr/>
          </p:nvSpPr>
          <p:spPr bwMode="auto">
            <a:xfrm>
              <a:off x="365720" y="116632"/>
              <a:ext cx="9225283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位  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0                                8                             16                             24                        31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89" name="Line 81"/>
            <p:cNvSpPr>
              <a:spLocks noChangeShapeType="1"/>
            </p:cNvSpPr>
            <p:nvPr/>
          </p:nvSpPr>
          <p:spPr bwMode="auto">
            <a:xfrm flipH="1">
              <a:off x="7026473" y="4309227"/>
              <a:ext cx="3440" cy="6429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91" name="Rectangle 83"/>
            <p:cNvSpPr>
              <a:spLocks noChangeArrowheads="1"/>
            </p:cNvSpPr>
            <p:nvPr/>
          </p:nvSpPr>
          <p:spPr bwMode="auto">
            <a:xfrm>
              <a:off x="7581966" y="4375902"/>
              <a:ext cx="1358635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填    充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904" name="Line 96"/>
            <p:cNvSpPr>
              <a:spLocks noChangeShapeType="1"/>
            </p:cNvSpPr>
            <p:nvPr/>
          </p:nvSpPr>
          <p:spPr bwMode="auto">
            <a:xfrm>
              <a:off x="9167753" y="788152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905" name="Line 97"/>
            <p:cNvSpPr>
              <a:spLocks noChangeShapeType="1"/>
            </p:cNvSpPr>
            <p:nvPr/>
          </p:nvSpPr>
          <p:spPr bwMode="auto">
            <a:xfrm>
              <a:off x="9167753" y="4283827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906" name="Line 98"/>
            <p:cNvSpPr>
              <a:spLocks noChangeShapeType="1"/>
            </p:cNvSpPr>
            <p:nvPr/>
          </p:nvSpPr>
          <p:spPr bwMode="auto">
            <a:xfrm>
              <a:off x="214869" y="826252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907" name="Line 99"/>
            <p:cNvSpPr>
              <a:spLocks noChangeShapeType="1"/>
            </p:cNvSpPr>
            <p:nvPr/>
          </p:nvSpPr>
          <p:spPr bwMode="auto">
            <a:xfrm>
              <a:off x="230346" y="4926765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3911" name="Text Box 103"/>
          <p:cNvSpPr txBox="1">
            <a:spLocks noChangeArrowheads="1"/>
          </p:cNvSpPr>
          <p:nvPr/>
        </p:nvSpPr>
        <p:spPr bwMode="auto">
          <a:xfrm>
            <a:off x="534738" y="5046275"/>
            <a:ext cx="902196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源端口和目的端口字段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各占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字节。端口是传输层与应用层的服务接口。传输层的复用和分用功能都要通过端口才能实现。  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3912" name="Rectangle 104"/>
          <p:cNvSpPr>
            <a:spLocks noChangeArrowheads="1"/>
          </p:cNvSpPr>
          <p:nvPr/>
        </p:nvSpPr>
        <p:spPr bwMode="auto">
          <a:xfrm>
            <a:off x="749234" y="797677"/>
            <a:ext cx="8401182" cy="7175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0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912" grpId="0" animBg="1"/>
      <p:bldP spid="5039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914" name="Text Box 82"/>
          <p:cNvSpPr txBox="1">
            <a:spLocks noChangeArrowheads="1"/>
          </p:cNvSpPr>
          <p:nvPr/>
        </p:nvSpPr>
        <p:spPr bwMode="auto">
          <a:xfrm>
            <a:off x="1385177" y="5013176"/>
            <a:ext cx="832035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序号字段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占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字节。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连接中传送的数据流中的每一个字节都编上一个序号。序号字段的值则指的是本报文段所发送的数据的第一个字节的序号。 </a:t>
            </a:r>
            <a:endParaRPr lang="zh-CN" alt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14869" y="356352"/>
            <a:ext cx="9852335" cy="4595813"/>
            <a:chOff x="214869" y="356352"/>
            <a:chExt cx="9852335" cy="4595813"/>
          </a:xfrm>
        </p:grpSpPr>
        <p:sp>
          <p:nvSpPr>
            <p:cNvPr id="85" name="Line 3"/>
            <p:cNvSpPr>
              <a:spLocks noChangeShapeType="1"/>
            </p:cNvSpPr>
            <p:nvPr/>
          </p:nvSpPr>
          <p:spPr bwMode="auto">
            <a:xfrm flipH="1">
              <a:off x="507233" y="815141"/>
              <a:ext cx="18917" cy="412273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277167" y="2060848"/>
              <a:ext cx="515142" cy="171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 lIns="90488" tIns="44450" rIns="90488" bIns="44450" anchor="ctr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5"/>
            <p:cNvSpPr>
              <a:spLocks noChangeShapeType="1"/>
            </p:cNvSpPr>
            <p:nvPr/>
          </p:nvSpPr>
          <p:spPr bwMode="auto">
            <a:xfrm>
              <a:off x="9494513" y="805616"/>
              <a:ext cx="0" cy="34639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6"/>
            <p:cNvSpPr>
              <a:spLocks noChangeArrowheads="1"/>
            </p:cNvSpPr>
            <p:nvPr/>
          </p:nvSpPr>
          <p:spPr bwMode="auto">
            <a:xfrm>
              <a:off x="9129464" y="1883527"/>
              <a:ext cx="695704" cy="1197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字节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固定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7"/>
            <p:cNvSpPr>
              <a:spLocks noChangeArrowheads="1"/>
            </p:cNvSpPr>
            <p:nvPr/>
          </p:nvSpPr>
          <p:spPr bwMode="auto">
            <a:xfrm>
              <a:off x="795668" y="811965"/>
              <a:ext cx="8327231" cy="413385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10"/>
            <p:cNvSpPr>
              <a:spLocks noChangeShapeType="1"/>
            </p:cNvSpPr>
            <p:nvPr/>
          </p:nvSpPr>
          <p:spPr bwMode="auto">
            <a:xfrm>
              <a:off x="787069" y="1515227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>
              <a:off x="802546" y="2210552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12"/>
            <p:cNvSpPr>
              <a:spLocks noChangeShapeType="1"/>
            </p:cNvSpPr>
            <p:nvPr/>
          </p:nvSpPr>
          <p:spPr bwMode="auto">
            <a:xfrm>
              <a:off x="787069" y="290429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>
              <a:off x="787069" y="359644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802546" y="4291765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>
              <a:off x="4961002" y="819904"/>
              <a:ext cx="6879" cy="6332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16"/>
            <p:cNvSpPr>
              <a:spLocks noChangeArrowheads="1"/>
            </p:cNvSpPr>
            <p:nvPr/>
          </p:nvSpPr>
          <p:spPr bwMode="auto">
            <a:xfrm>
              <a:off x="6261166" y="946902"/>
              <a:ext cx="163827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目  的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17"/>
            <p:cNvSpPr>
              <a:spLocks noChangeArrowheads="1"/>
            </p:cNvSpPr>
            <p:nvPr/>
          </p:nvSpPr>
          <p:spPr bwMode="auto">
            <a:xfrm>
              <a:off x="962488" y="2869365"/>
              <a:ext cx="695704" cy="705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偏移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18"/>
            <p:cNvSpPr>
              <a:spLocks noChangeArrowheads="1"/>
            </p:cNvSpPr>
            <p:nvPr/>
          </p:nvSpPr>
          <p:spPr bwMode="auto">
            <a:xfrm>
              <a:off x="2131946" y="3734552"/>
              <a:ext cx="138018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检   验   和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19"/>
            <p:cNvSpPr>
              <a:spLocks noChangeArrowheads="1"/>
            </p:cNvSpPr>
            <p:nvPr/>
          </p:nvSpPr>
          <p:spPr bwMode="auto">
            <a:xfrm>
              <a:off x="2350359" y="4375902"/>
              <a:ext cx="3465381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选    项    （长  度  可  变）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20"/>
            <p:cNvSpPr>
              <a:spLocks noChangeArrowheads="1"/>
            </p:cNvSpPr>
            <p:nvPr/>
          </p:nvSpPr>
          <p:spPr bwMode="auto">
            <a:xfrm>
              <a:off x="2255771" y="946902"/>
              <a:ext cx="1239123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源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21"/>
            <p:cNvSpPr>
              <a:spLocks noChangeArrowheads="1"/>
            </p:cNvSpPr>
            <p:nvPr/>
          </p:nvSpPr>
          <p:spPr bwMode="auto">
            <a:xfrm>
              <a:off x="4479461" y="1634290"/>
              <a:ext cx="1496219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序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4967882" y="2913815"/>
              <a:ext cx="0" cy="13700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23"/>
            <p:cNvSpPr>
              <a:spLocks noChangeArrowheads="1"/>
            </p:cNvSpPr>
            <p:nvPr/>
          </p:nvSpPr>
          <p:spPr bwMode="auto">
            <a:xfrm>
              <a:off x="6087467" y="3734552"/>
              <a:ext cx="1849866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紧   急   指   针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24"/>
            <p:cNvSpPr>
              <a:spLocks noChangeArrowheads="1"/>
            </p:cNvSpPr>
            <p:nvPr/>
          </p:nvSpPr>
          <p:spPr bwMode="auto">
            <a:xfrm>
              <a:off x="6574168" y="3015415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窗 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25"/>
            <p:cNvSpPr>
              <a:spLocks noChangeArrowheads="1"/>
            </p:cNvSpPr>
            <p:nvPr/>
          </p:nvSpPr>
          <p:spPr bwMode="auto">
            <a:xfrm>
              <a:off x="4214613" y="2358190"/>
              <a:ext cx="1994958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确    认 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Line 26"/>
            <p:cNvSpPr>
              <a:spLocks noChangeShapeType="1"/>
            </p:cNvSpPr>
            <p:nvPr/>
          </p:nvSpPr>
          <p:spPr bwMode="auto">
            <a:xfrm>
              <a:off x="1832702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Line 27"/>
            <p:cNvSpPr>
              <a:spLocks noChangeShapeType="1"/>
            </p:cNvSpPr>
            <p:nvPr/>
          </p:nvSpPr>
          <p:spPr bwMode="auto">
            <a:xfrm>
              <a:off x="3920529" y="2905878"/>
              <a:ext cx="0" cy="684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>
              <a:off x="3385673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Line 29"/>
            <p:cNvSpPr>
              <a:spLocks noChangeShapeType="1"/>
            </p:cNvSpPr>
            <p:nvPr/>
          </p:nvSpPr>
          <p:spPr bwMode="auto">
            <a:xfrm>
              <a:off x="3650521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Line 30"/>
            <p:cNvSpPr>
              <a:spLocks noChangeShapeType="1"/>
            </p:cNvSpPr>
            <p:nvPr/>
          </p:nvSpPr>
          <p:spPr bwMode="auto">
            <a:xfrm>
              <a:off x="4441626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4180217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4706473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33"/>
            <p:cNvSpPr>
              <a:spLocks noChangeArrowheads="1"/>
            </p:cNvSpPr>
            <p:nvPr/>
          </p:nvSpPr>
          <p:spPr bwMode="auto">
            <a:xfrm>
              <a:off x="2157743" y="3029702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保   留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34"/>
            <p:cNvSpPr>
              <a:spLocks noChangeArrowheads="1"/>
            </p:cNvSpPr>
            <p:nvPr/>
          </p:nvSpPr>
          <p:spPr bwMode="auto">
            <a:xfrm>
              <a:off x="4689265" y="2932865"/>
              <a:ext cx="330221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>
              <a:off x="792228" y="654802"/>
              <a:ext cx="83151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Line 38"/>
            <p:cNvSpPr>
              <a:spLocks noChangeShapeType="1"/>
            </p:cNvSpPr>
            <p:nvPr/>
          </p:nvSpPr>
          <p:spPr bwMode="auto">
            <a:xfrm>
              <a:off x="792228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Line 39"/>
            <p:cNvSpPr>
              <a:spLocks noChangeShapeType="1"/>
            </p:cNvSpPr>
            <p:nvPr/>
          </p:nvSpPr>
          <p:spPr bwMode="auto">
            <a:xfrm>
              <a:off x="105191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Line 40"/>
            <p:cNvSpPr>
              <a:spLocks noChangeShapeType="1"/>
            </p:cNvSpPr>
            <p:nvPr/>
          </p:nvSpPr>
          <p:spPr bwMode="auto">
            <a:xfrm>
              <a:off x="131160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>
              <a:off x="157129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Line 42"/>
            <p:cNvSpPr>
              <a:spLocks noChangeShapeType="1"/>
            </p:cNvSpPr>
            <p:nvPr/>
          </p:nvSpPr>
          <p:spPr bwMode="auto">
            <a:xfrm>
              <a:off x="183270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Line 43"/>
            <p:cNvSpPr>
              <a:spLocks noChangeShapeType="1"/>
            </p:cNvSpPr>
            <p:nvPr/>
          </p:nvSpPr>
          <p:spPr bwMode="auto">
            <a:xfrm>
              <a:off x="20923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Line 44"/>
            <p:cNvSpPr>
              <a:spLocks noChangeShapeType="1"/>
            </p:cNvSpPr>
            <p:nvPr/>
          </p:nvSpPr>
          <p:spPr bwMode="auto">
            <a:xfrm>
              <a:off x="235035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45"/>
            <p:cNvSpPr>
              <a:spLocks noChangeShapeType="1"/>
            </p:cNvSpPr>
            <p:nvPr/>
          </p:nvSpPr>
          <p:spPr bwMode="auto">
            <a:xfrm>
              <a:off x="261004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46"/>
            <p:cNvSpPr>
              <a:spLocks noChangeShapeType="1"/>
            </p:cNvSpPr>
            <p:nvPr/>
          </p:nvSpPr>
          <p:spPr bwMode="auto">
            <a:xfrm>
              <a:off x="2871456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47"/>
            <p:cNvSpPr>
              <a:spLocks noChangeShapeType="1"/>
            </p:cNvSpPr>
            <p:nvPr/>
          </p:nvSpPr>
          <p:spPr bwMode="auto">
            <a:xfrm>
              <a:off x="31311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48"/>
            <p:cNvSpPr>
              <a:spLocks noChangeShapeType="1"/>
            </p:cNvSpPr>
            <p:nvPr/>
          </p:nvSpPr>
          <p:spPr bwMode="auto">
            <a:xfrm>
              <a:off x="339083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>
              <a:off x="365052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50"/>
            <p:cNvSpPr>
              <a:spLocks noChangeShapeType="1"/>
            </p:cNvSpPr>
            <p:nvPr/>
          </p:nvSpPr>
          <p:spPr bwMode="auto">
            <a:xfrm>
              <a:off x="391193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>
              <a:off x="417161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52"/>
            <p:cNvSpPr>
              <a:spLocks noChangeShapeType="1"/>
            </p:cNvSpPr>
            <p:nvPr/>
          </p:nvSpPr>
          <p:spPr bwMode="auto">
            <a:xfrm>
              <a:off x="442958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Line 53"/>
            <p:cNvSpPr>
              <a:spLocks noChangeShapeType="1"/>
            </p:cNvSpPr>
            <p:nvPr/>
          </p:nvSpPr>
          <p:spPr bwMode="auto">
            <a:xfrm>
              <a:off x="468927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Line 54"/>
            <p:cNvSpPr>
              <a:spLocks noChangeShapeType="1"/>
            </p:cNvSpPr>
            <p:nvPr/>
          </p:nvSpPr>
          <p:spPr bwMode="auto">
            <a:xfrm>
              <a:off x="4948965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55"/>
            <p:cNvSpPr>
              <a:spLocks noChangeShapeType="1"/>
            </p:cNvSpPr>
            <p:nvPr/>
          </p:nvSpPr>
          <p:spPr bwMode="auto">
            <a:xfrm>
              <a:off x="521037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Line 56"/>
            <p:cNvSpPr>
              <a:spLocks noChangeShapeType="1"/>
            </p:cNvSpPr>
            <p:nvPr/>
          </p:nvSpPr>
          <p:spPr bwMode="auto">
            <a:xfrm>
              <a:off x="547006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Line 57"/>
            <p:cNvSpPr>
              <a:spLocks noChangeShapeType="1"/>
            </p:cNvSpPr>
            <p:nvPr/>
          </p:nvSpPr>
          <p:spPr bwMode="auto">
            <a:xfrm>
              <a:off x="572975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Line 58"/>
            <p:cNvSpPr>
              <a:spLocks noChangeShapeType="1"/>
            </p:cNvSpPr>
            <p:nvPr/>
          </p:nvSpPr>
          <p:spPr bwMode="auto">
            <a:xfrm>
              <a:off x="598943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Line 59"/>
            <p:cNvSpPr>
              <a:spLocks noChangeShapeType="1"/>
            </p:cNvSpPr>
            <p:nvPr/>
          </p:nvSpPr>
          <p:spPr bwMode="auto">
            <a:xfrm>
              <a:off x="625084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Line 60"/>
            <p:cNvSpPr>
              <a:spLocks noChangeShapeType="1"/>
            </p:cNvSpPr>
            <p:nvPr/>
          </p:nvSpPr>
          <p:spPr bwMode="auto">
            <a:xfrm>
              <a:off x="650881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Line 61"/>
            <p:cNvSpPr>
              <a:spLocks noChangeShapeType="1"/>
            </p:cNvSpPr>
            <p:nvPr/>
          </p:nvSpPr>
          <p:spPr bwMode="auto">
            <a:xfrm>
              <a:off x="676850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Line 62"/>
            <p:cNvSpPr>
              <a:spLocks noChangeShapeType="1"/>
            </p:cNvSpPr>
            <p:nvPr/>
          </p:nvSpPr>
          <p:spPr bwMode="auto">
            <a:xfrm>
              <a:off x="7028192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>
              <a:off x="728788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Line 64"/>
            <p:cNvSpPr>
              <a:spLocks noChangeShapeType="1"/>
            </p:cNvSpPr>
            <p:nvPr/>
          </p:nvSpPr>
          <p:spPr bwMode="auto">
            <a:xfrm>
              <a:off x="75492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Line 65"/>
            <p:cNvSpPr>
              <a:spLocks noChangeShapeType="1"/>
            </p:cNvSpPr>
            <p:nvPr/>
          </p:nvSpPr>
          <p:spPr bwMode="auto">
            <a:xfrm>
              <a:off x="780897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Line 66"/>
            <p:cNvSpPr>
              <a:spLocks noChangeShapeType="1"/>
            </p:cNvSpPr>
            <p:nvPr/>
          </p:nvSpPr>
          <p:spPr bwMode="auto">
            <a:xfrm>
              <a:off x="806866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Line 67"/>
            <p:cNvSpPr>
              <a:spLocks noChangeShapeType="1"/>
            </p:cNvSpPr>
            <p:nvPr/>
          </p:nvSpPr>
          <p:spPr bwMode="auto">
            <a:xfrm>
              <a:off x="832835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>
              <a:off x="85880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Line 69"/>
            <p:cNvSpPr>
              <a:spLocks noChangeShapeType="1"/>
            </p:cNvSpPr>
            <p:nvPr/>
          </p:nvSpPr>
          <p:spPr bwMode="auto">
            <a:xfrm>
              <a:off x="884773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Line 70"/>
            <p:cNvSpPr>
              <a:spLocks noChangeShapeType="1"/>
            </p:cNvSpPr>
            <p:nvPr/>
          </p:nvSpPr>
          <p:spPr bwMode="auto">
            <a:xfrm>
              <a:off x="9107421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Rectangle 75"/>
            <p:cNvSpPr>
              <a:spLocks noChangeArrowheads="1"/>
            </p:cNvSpPr>
            <p:nvPr/>
          </p:nvSpPr>
          <p:spPr bwMode="auto">
            <a:xfrm>
              <a:off x="4429588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Y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 76"/>
            <p:cNvSpPr>
              <a:spLocks noChangeArrowheads="1"/>
            </p:cNvSpPr>
            <p:nvPr/>
          </p:nvSpPr>
          <p:spPr bwMode="auto">
            <a:xfrm>
              <a:off x="4171619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Rectangle 77"/>
            <p:cNvSpPr>
              <a:spLocks noChangeArrowheads="1"/>
            </p:cNvSpPr>
            <p:nvPr/>
          </p:nvSpPr>
          <p:spPr bwMode="auto">
            <a:xfrm>
              <a:off x="3893013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H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Rectangle 78"/>
            <p:cNvSpPr>
              <a:spLocks noChangeArrowheads="1"/>
            </p:cNvSpPr>
            <p:nvPr/>
          </p:nvSpPr>
          <p:spPr bwMode="auto">
            <a:xfrm>
              <a:off x="3633324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Rectangle 79"/>
            <p:cNvSpPr>
              <a:spLocks noChangeArrowheads="1"/>
            </p:cNvSpPr>
            <p:nvPr/>
          </p:nvSpPr>
          <p:spPr bwMode="auto">
            <a:xfrm>
              <a:off x="3349559" y="2932865"/>
              <a:ext cx="343044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Line 81"/>
            <p:cNvSpPr>
              <a:spLocks noChangeShapeType="1"/>
            </p:cNvSpPr>
            <p:nvPr/>
          </p:nvSpPr>
          <p:spPr bwMode="auto">
            <a:xfrm flipH="1">
              <a:off x="7026473" y="4309227"/>
              <a:ext cx="3440" cy="6429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Rectangle 83"/>
            <p:cNvSpPr>
              <a:spLocks noChangeArrowheads="1"/>
            </p:cNvSpPr>
            <p:nvPr/>
          </p:nvSpPr>
          <p:spPr bwMode="auto">
            <a:xfrm>
              <a:off x="7581966" y="4375902"/>
              <a:ext cx="1358635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填    充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Line 96"/>
            <p:cNvSpPr>
              <a:spLocks noChangeShapeType="1"/>
            </p:cNvSpPr>
            <p:nvPr/>
          </p:nvSpPr>
          <p:spPr bwMode="auto">
            <a:xfrm>
              <a:off x="9167753" y="788152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" name="Line 97"/>
            <p:cNvSpPr>
              <a:spLocks noChangeShapeType="1"/>
            </p:cNvSpPr>
            <p:nvPr/>
          </p:nvSpPr>
          <p:spPr bwMode="auto">
            <a:xfrm>
              <a:off x="9167753" y="4283827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Line 98"/>
            <p:cNvSpPr>
              <a:spLocks noChangeShapeType="1"/>
            </p:cNvSpPr>
            <p:nvPr/>
          </p:nvSpPr>
          <p:spPr bwMode="auto">
            <a:xfrm>
              <a:off x="214869" y="826252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Line 99"/>
            <p:cNvSpPr>
              <a:spLocks noChangeShapeType="1"/>
            </p:cNvSpPr>
            <p:nvPr/>
          </p:nvSpPr>
          <p:spPr bwMode="auto">
            <a:xfrm>
              <a:off x="230346" y="4926765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4915" name="Rectangle 83"/>
          <p:cNvSpPr>
            <a:spLocks noChangeArrowheads="1"/>
          </p:cNvSpPr>
          <p:nvPr/>
        </p:nvSpPr>
        <p:spPr bwMode="auto">
          <a:xfrm>
            <a:off x="787068" y="1487314"/>
            <a:ext cx="8318641" cy="7175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Rectangle 71"/>
          <p:cNvSpPr>
            <a:spLocks noChangeArrowheads="1"/>
          </p:cNvSpPr>
          <p:nvPr/>
        </p:nvSpPr>
        <p:spPr bwMode="auto">
          <a:xfrm>
            <a:off x="802546" y="256342"/>
            <a:ext cx="2067187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" name="Rectangle 72"/>
          <p:cNvSpPr>
            <a:spLocks noChangeArrowheads="1"/>
          </p:cNvSpPr>
          <p:nvPr/>
        </p:nvSpPr>
        <p:spPr bwMode="auto">
          <a:xfrm>
            <a:off x="2880050" y="256341"/>
            <a:ext cx="2067186" cy="279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3" name="Rectangle 73"/>
          <p:cNvSpPr>
            <a:spLocks noChangeArrowheads="1"/>
          </p:cNvSpPr>
          <p:nvPr/>
        </p:nvSpPr>
        <p:spPr bwMode="auto">
          <a:xfrm>
            <a:off x="4967882" y="256341"/>
            <a:ext cx="2043113" cy="322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Rectangle 74"/>
          <p:cNvSpPr>
            <a:spLocks noChangeArrowheads="1"/>
          </p:cNvSpPr>
          <p:nvPr/>
        </p:nvSpPr>
        <p:spPr bwMode="auto">
          <a:xfrm>
            <a:off x="7026473" y="256341"/>
            <a:ext cx="2096426" cy="29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5" name="Rectangle 80"/>
          <p:cNvSpPr>
            <a:spLocks noChangeArrowheads="1"/>
          </p:cNvSpPr>
          <p:nvPr/>
        </p:nvSpPr>
        <p:spPr bwMode="auto">
          <a:xfrm>
            <a:off x="365720" y="116632"/>
            <a:ext cx="922528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  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0                                8                             16                             24                        31</a:t>
            </a:r>
            <a:endParaRPr kumimoji="1" lang="en-US" altLang="zh-CN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0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915" grpId="0" animBg="1"/>
      <p:bldP spid="5049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938" name="Text Box 82"/>
          <p:cNvSpPr txBox="1">
            <a:spLocks noChangeArrowheads="1"/>
          </p:cNvSpPr>
          <p:nvPr/>
        </p:nvSpPr>
        <p:spPr bwMode="auto">
          <a:xfrm>
            <a:off x="534737" y="5046275"/>
            <a:ext cx="9020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确认号字段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占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字节，是期望收到对方的下一个报文段的数据的第一个字节的序号。 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14869" y="356352"/>
            <a:ext cx="9852335" cy="4595813"/>
            <a:chOff x="214869" y="356352"/>
            <a:chExt cx="9852335" cy="4595813"/>
          </a:xfrm>
        </p:grpSpPr>
        <p:sp>
          <p:nvSpPr>
            <p:cNvPr id="85" name="Line 3"/>
            <p:cNvSpPr>
              <a:spLocks noChangeShapeType="1"/>
            </p:cNvSpPr>
            <p:nvPr/>
          </p:nvSpPr>
          <p:spPr bwMode="auto">
            <a:xfrm flipH="1">
              <a:off x="507233" y="815141"/>
              <a:ext cx="18917" cy="412273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277167" y="2060848"/>
              <a:ext cx="515142" cy="171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 lIns="90488" tIns="44450" rIns="90488" bIns="44450" anchor="ctr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5"/>
            <p:cNvSpPr>
              <a:spLocks noChangeShapeType="1"/>
            </p:cNvSpPr>
            <p:nvPr/>
          </p:nvSpPr>
          <p:spPr bwMode="auto">
            <a:xfrm>
              <a:off x="9494513" y="805616"/>
              <a:ext cx="0" cy="34639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6"/>
            <p:cNvSpPr>
              <a:spLocks noChangeArrowheads="1"/>
            </p:cNvSpPr>
            <p:nvPr/>
          </p:nvSpPr>
          <p:spPr bwMode="auto">
            <a:xfrm>
              <a:off x="9129464" y="1883527"/>
              <a:ext cx="695704" cy="1197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字节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固定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7"/>
            <p:cNvSpPr>
              <a:spLocks noChangeArrowheads="1"/>
            </p:cNvSpPr>
            <p:nvPr/>
          </p:nvSpPr>
          <p:spPr bwMode="auto">
            <a:xfrm>
              <a:off x="795668" y="811965"/>
              <a:ext cx="8327231" cy="413385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10"/>
            <p:cNvSpPr>
              <a:spLocks noChangeShapeType="1"/>
            </p:cNvSpPr>
            <p:nvPr/>
          </p:nvSpPr>
          <p:spPr bwMode="auto">
            <a:xfrm>
              <a:off x="787069" y="1515227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>
              <a:off x="802546" y="2210552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12"/>
            <p:cNvSpPr>
              <a:spLocks noChangeShapeType="1"/>
            </p:cNvSpPr>
            <p:nvPr/>
          </p:nvSpPr>
          <p:spPr bwMode="auto">
            <a:xfrm>
              <a:off x="787069" y="290429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>
              <a:off x="787069" y="359644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802546" y="4291765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>
              <a:off x="4961003" y="819903"/>
              <a:ext cx="0" cy="709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16"/>
            <p:cNvSpPr>
              <a:spLocks noChangeArrowheads="1"/>
            </p:cNvSpPr>
            <p:nvPr/>
          </p:nvSpPr>
          <p:spPr bwMode="auto">
            <a:xfrm>
              <a:off x="6261166" y="946902"/>
              <a:ext cx="163827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目  的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17"/>
            <p:cNvSpPr>
              <a:spLocks noChangeArrowheads="1"/>
            </p:cNvSpPr>
            <p:nvPr/>
          </p:nvSpPr>
          <p:spPr bwMode="auto">
            <a:xfrm>
              <a:off x="962488" y="2869365"/>
              <a:ext cx="695704" cy="705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偏移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18"/>
            <p:cNvSpPr>
              <a:spLocks noChangeArrowheads="1"/>
            </p:cNvSpPr>
            <p:nvPr/>
          </p:nvSpPr>
          <p:spPr bwMode="auto">
            <a:xfrm>
              <a:off x="2131946" y="3734552"/>
              <a:ext cx="138018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检   验   和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19"/>
            <p:cNvSpPr>
              <a:spLocks noChangeArrowheads="1"/>
            </p:cNvSpPr>
            <p:nvPr/>
          </p:nvSpPr>
          <p:spPr bwMode="auto">
            <a:xfrm>
              <a:off x="2350359" y="4375902"/>
              <a:ext cx="3465381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选    项    （长  度  可  变）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20"/>
            <p:cNvSpPr>
              <a:spLocks noChangeArrowheads="1"/>
            </p:cNvSpPr>
            <p:nvPr/>
          </p:nvSpPr>
          <p:spPr bwMode="auto">
            <a:xfrm>
              <a:off x="2255771" y="946902"/>
              <a:ext cx="1239123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源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21"/>
            <p:cNvSpPr>
              <a:spLocks noChangeArrowheads="1"/>
            </p:cNvSpPr>
            <p:nvPr/>
          </p:nvSpPr>
          <p:spPr bwMode="auto">
            <a:xfrm>
              <a:off x="4479461" y="1634290"/>
              <a:ext cx="1496219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序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4967882" y="2913815"/>
              <a:ext cx="0" cy="13700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23"/>
            <p:cNvSpPr>
              <a:spLocks noChangeArrowheads="1"/>
            </p:cNvSpPr>
            <p:nvPr/>
          </p:nvSpPr>
          <p:spPr bwMode="auto">
            <a:xfrm>
              <a:off x="6087467" y="3734552"/>
              <a:ext cx="1849866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紧   急   指   针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24"/>
            <p:cNvSpPr>
              <a:spLocks noChangeArrowheads="1"/>
            </p:cNvSpPr>
            <p:nvPr/>
          </p:nvSpPr>
          <p:spPr bwMode="auto">
            <a:xfrm>
              <a:off x="6574168" y="3015415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窗 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25"/>
            <p:cNvSpPr>
              <a:spLocks noChangeArrowheads="1"/>
            </p:cNvSpPr>
            <p:nvPr/>
          </p:nvSpPr>
          <p:spPr bwMode="auto">
            <a:xfrm>
              <a:off x="4214613" y="2358190"/>
              <a:ext cx="1994958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确    认 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Line 26"/>
            <p:cNvSpPr>
              <a:spLocks noChangeShapeType="1"/>
            </p:cNvSpPr>
            <p:nvPr/>
          </p:nvSpPr>
          <p:spPr bwMode="auto">
            <a:xfrm>
              <a:off x="1832702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Line 27"/>
            <p:cNvSpPr>
              <a:spLocks noChangeShapeType="1"/>
            </p:cNvSpPr>
            <p:nvPr/>
          </p:nvSpPr>
          <p:spPr bwMode="auto">
            <a:xfrm>
              <a:off x="3920529" y="2905878"/>
              <a:ext cx="0" cy="684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>
              <a:off x="3385673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Line 29"/>
            <p:cNvSpPr>
              <a:spLocks noChangeShapeType="1"/>
            </p:cNvSpPr>
            <p:nvPr/>
          </p:nvSpPr>
          <p:spPr bwMode="auto">
            <a:xfrm>
              <a:off x="3650521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Line 30"/>
            <p:cNvSpPr>
              <a:spLocks noChangeShapeType="1"/>
            </p:cNvSpPr>
            <p:nvPr/>
          </p:nvSpPr>
          <p:spPr bwMode="auto">
            <a:xfrm>
              <a:off x="4441626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4180217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4706473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33"/>
            <p:cNvSpPr>
              <a:spLocks noChangeArrowheads="1"/>
            </p:cNvSpPr>
            <p:nvPr/>
          </p:nvSpPr>
          <p:spPr bwMode="auto">
            <a:xfrm>
              <a:off x="2157743" y="3029702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保   留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34"/>
            <p:cNvSpPr>
              <a:spLocks noChangeArrowheads="1"/>
            </p:cNvSpPr>
            <p:nvPr/>
          </p:nvSpPr>
          <p:spPr bwMode="auto">
            <a:xfrm>
              <a:off x="4689265" y="2932865"/>
              <a:ext cx="330221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>
              <a:off x="792228" y="654802"/>
              <a:ext cx="83151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Line 38"/>
            <p:cNvSpPr>
              <a:spLocks noChangeShapeType="1"/>
            </p:cNvSpPr>
            <p:nvPr/>
          </p:nvSpPr>
          <p:spPr bwMode="auto">
            <a:xfrm>
              <a:off x="792228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Line 39"/>
            <p:cNvSpPr>
              <a:spLocks noChangeShapeType="1"/>
            </p:cNvSpPr>
            <p:nvPr/>
          </p:nvSpPr>
          <p:spPr bwMode="auto">
            <a:xfrm>
              <a:off x="105191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Line 40"/>
            <p:cNvSpPr>
              <a:spLocks noChangeShapeType="1"/>
            </p:cNvSpPr>
            <p:nvPr/>
          </p:nvSpPr>
          <p:spPr bwMode="auto">
            <a:xfrm>
              <a:off x="131160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>
              <a:off x="157129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Line 42"/>
            <p:cNvSpPr>
              <a:spLocks noChangeShapeType="1"/>
            </p:cNvSpPr>
            <p:nvPr/>
          </p:nvSpPr>
          <p:spPr bwMode="auto">
            <a:xfrm>
              <a:off x="183270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Line 43"/>
            <p:cNvSpPr>
              <a:spLocks noChangeShapeType="1"/>
            </p:cNvSpPr>
            <p:nvPr/>
          </p:nvSpPr>
          <p:spPr bwMode="auto">
            <a:xfrm>
              <a:off x="20923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Line 44"/>
            <p:cNvSpPr>
              <a:spLocks noChangeShapeType="1"/>
            </p:cNvSpPr>
            <p:nvPr/>
          </p:nvSpPr>
          <p:spPr bwMode="auto">
            <a:xfrm>
              <a:off x="235035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45"/>
            <p:cNvSpPr>
              <a:spLocks noChangeShapeType="1"/>
            </p:cNvSpPr>
            <p:nvPr/>
          </p:nvSpPr>
          <p:spPr bwMode="auto">
            <a:xfrm>
              <a:off x="261004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46"/>
            <p:cNvSpPr>
              <a:spLocks noChangeShapeType="1"/>
            </p:cNvSpPr>
            <p:nvPr/>
          </p:nvSpPr>
          <p:spPr bwMode="auto">
            <a:xfrm>
              <a:off x="2871456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47"/>
            <p:cNvSpPr>
              <a:spLocks noChangeShapeType="1"/>
            </p:cNvSpPr>
            <p:nvPr/>
          </p:nvSpPr>
          <p:spPr bwMode="auto">
            <a:xfrm>
              <a:off x="31311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48"/>
            <p:cNvSpPr>
              <a:spLocks noChangeShapeType="1"/>
            </p:cNvSpPr>
            <p:nvPr/>
          </p:nvSpPr>
          <p:spPr bwMode="auto">
            <a:xfrm>
              <a:off x="339083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>
              <a:off x="365052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50"/>
            <p:cNvSpPr>
              <a:spLocks noChangeShapeType="1"/>
            </p:cNvSpPr>
            <p:nvPr/>
          </p:nvSpPr>
          <p:spPr bwMode="auto">
            <a:xfrm>
              <a:off x="391193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>
              <a:off x="417161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52"/>
            <p:cNvSpPr>
              <a:spLocks noChangeShapeType="1"/>
            </p:cNvSpPr>
            <p:nvPr/>
          </p:nvSpPr>
          <p:spPr bwMode="auto">
            <a:xfrm>
              <a:off x="442958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Line 53"/>
            <p:cNvSpPr>
              <a:spLocks noChangeShapeType="1"/>
            </p:cNvSpPr>
            <p:nvPr/>
          </p:nvSpPr>
          <p:spPr bwMode="auto">
            <a:xfrm>
              <a:off x="468927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Line 54"/>
            <p:cNvSpPr>
              <a:spLocks noChangeShapeType="1"/>
            </p:cNvSpPr>
            <p:nvPr/>
          </p:nvSpPr>
          <p:spPr bwMode="auto">
            <a:xfrm>
              <a:off x="4948965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55"/>
            <p:cNvSpPr>
              <a:spLocks noChangeShapeType="1"/>
            </p:cNvSpPr>
            <p:nvPr/>
          </p:nvSpPr>
          <p:spPr bwMode="auto">
            <a:xfrm>
              <a:off x="521037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Line 56"/>
            <p:cNvSpPr>
              <a:spLocks noChangeShapeType="1"/>
            </p:cNvSpPr>
            <p:nvPr/>
          </p:nvSpPr>
          <p:spPr bwMode="auto">
            <a:xfrm>
              <a:off x="547006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Line 57"/>
            <p:cNvSpPr>
              <a:spLocks noChangeShapeType="1"/>
            </p:cNvSpPr>
            <p:nvPr/>
          </p:nvSpPr>
          <p:spPr bwMode="auto">
            <a:xfrm>
              <a:off x="572975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Line 58"/>
            <p:cNvSpPr>
              <a:spLocks noChangeShapeType="1"/>
            </p:cNvSpPr>
            <p:nvPr/>
          </p:nvSpPr>
          <p:spPr bwMode="auto">
            <a:xfrm>
              <a:off x="598943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Line 59"/>
            <p:cNvSpPr>
              <a:spLocks noChangeShapeType="1"/>
            </p:cNvSpPr>
            <p:nvPr/>
          </p:nvSpPr>
          <p:spPr bwMode="auto">
            <a:xfrm>
              <a:off x="625084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Line 60"/>
            <p:cNvSpPr>
              <a:spLocks noChangeShapeType="1"/>
            </p:cNvSpPr>
            <p:nvPr/>
          </p:nvSpPr>
          <p:spPr bwMode="auto">
            <a:xfrm>
              <a:off x="650881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Line 61"/>
            <p:cNvSpPr>
              <a:spLocks noChangeShapeType="1"/>
            </p:cNvSpPr>
            <p:nvPr/>
          </p:nvSpPr>
          <p:spPr bwMode="auto">
            <a:xfrm>
              <a:off x="676850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Line 62"/>
            <p:cNvSpPr>
              <a:spLocks noChangeShapeType="1"/>
            </p:cNvSpPr>
            <p:nvPr/>
          </p:nvSpPr>
          <p:spPr bwMode="auto">
            <a:xfrm>
              <a:off x="7028192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>
              <a:off x="728788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Line 64"/>
            <p:cNvSpPr>
              <a:spLocks noChangeShapeType="1"/>
            </p:cNvSpPr>
            <p:nvPr/>
          </p:nvSpPr>
          <p:spPr bwMode="auto">
            <a:xfrm>
              <a:off x="75492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Line 65"/>
            <p:cNvSpPr>
              <a:spLocks noChangeShapeType="1"/>
            </p:cNvSpPr>
            <p:nvPr/>
          </p:nvSpPr>
          <p:spPr bwMode="auto">
            <a:xfrm>
              <a:off x="780897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Line 66"/>
            <p:cNvSpPr>
              <a:spLocks noChangeShapeType="1"/>
            </p:cNvSpPr>
            <p:nvPr/>
          </p:nvSpPr>
          <p:spPr bwMode="auto">
            <a:xfrm>
              <a:off x="806866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Line 67"/>
            <p:cNvSpPr>
              <a:spLocks noChangeShapeType="1"/>
            </p:cNvSpPr>
            <p:nvPr/>
          </p:nvSpPr>
          <p:spPr bwMode="auto">
            <a:xfrm>
              <a:off x="832835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>
              <a:off x="85880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Line 69"/>
            <p:cNvSpPr>
              <a:spLocks noChangeShapeType="1"/>
            </p:cNvSpPr>
            <p:nvPr/>
          </p:nvSpPr>
          <p:spPr bwMode="auto">
            <a:xfrm>
              <a:off x="884773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Line 70"/>
            <p:cNvSpPr>
              <a:spLocks noChangeShapeType="1"/>
            </p:cNvSpPr>
            <p:nvPr/>
          </p:nvSpPr>
          <p:spPr bwMode="auto">
            <a:xfrm>
              <a:off x="9107421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Rectangle 75"/>
            <p:cNvSpPr>
              <a:spLocks noChangeArrowheads="1"/>
            </p:cNvSpPr>
            <p:nvPr/>
          </p:nvSpPr>
          <p:spPr bwMode="auto">
            <a:xfrm>
              <a:off x="4429588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Y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 76"/>
            <p:cNvSpPr>
              <a:spLocks noChangeArrowheads="1"/>
            </p:cNvSpPr>
            <p:nvPr/>
          </p:nvSpPr>
          <p:spPr bwMode="auto">
            <a:xfrm>
              <a:off x="4171619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Rectangle 77"/>
            <p:cNvSpPr>
              <a:spLocks noChangeArrowheads="1"/>
            </p:cNvSpPr>
            <p:nvPr/>
          </p:nvSpPr>
          <p:spPr bwMode="auto">
            <a:xfrm>
              <a:off x="3893013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H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Rectangle 78"/>
            <p:cNvSpPr>
              <a:spLocks noChangeArrowheads="1"/>
            </p:cNvSpPr>
            <p:nvPr/>
          </p:nvSpPr>
          <p:spPr bwMode="auto">
            <a:xfrm>
              <a:off x="3633324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Rectangle 79"/>
            <p:cNvSpPr>
              <a:spLocks noChangeArrowheads="1"/>
            </p:cNvSpPr>
            <p:nvPr/>
          </p:nvSpPr>
          <p:spPr bwMode="auto">
            <a:xfrm>
              <a:off x="3349559" y="2932865"/>
              <a:ext cx="343044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Line 81"/>
            <p:cNvSpPr>
              <a:spLocks noChangeShapeType="1"/>
            </p:cNvSpPr>
            <p:nvPr/>
          </p:nvSpPr>
          <p:spPr bwMode="auto">
            <a:xfrm flipH="1">
              <a:off x="7026473" y="4309227"/>
              <a:ext cx="3440" cy="6429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Rectangle 83"/>
            <p:cNvSpPr>
              <a:spLocks noChangeArrowheads="1"/>
            </p:cNvSpPr>
            <p:nvPr/>
          </p:nvSpPr>
          <p:spPr bwMode="auto">
            <a:xfrm>
              <a:off x="7581966" y="4375902"/>
              <a:ext cx="1358635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填    充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Line 96"/>
            <p:cNvSpPr>
              <a:spLocks noChangeShapeType="1"/>
            </p:cNvSpPr>
            <p:nvPr/>
          </p:nvSpPr>
          <p:spPr bwMode="auto">
            <a:xfrm>
              <a:off x="9167753" y="788152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" name="Line 97"/>
            <p:cNvSpPr>
              <a:spLocks noChangeShapeType="1"/>
            </p:cNvSpPr>
            <p:nvPr/>
          </p:nvSpPr>
          <p:spPr bwMode="auto">
            <a:xfrm>
              <a:off x="9167753" y="4283827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Line 98"/>
            <p:cNvSpPr>
              <a:spLocks noChangeShapeType="1"/>
            </p:cNvSpPr>
            <p:nvPr/>
          </p:nvSpPr>
          <p:spPr bwMode="auto">
            <a:xfrm>
              <a:off x="214869" y="826252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Line 99"/>
            <p:cNvSpPr>
              <a:spLocks noChangeShapeType="1"/>
            </p:cNvSpPr>
            <p:nvPr/>
          </p:nvSpPr>
          <p:spPr bwMode="auto">
            <a:xfrm>
              <a:off x="230346" y="4926765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5939" name="Rectangle 83"/>
          <p:cNvSpPr>
            <a:spLocks noChangeArrowheads="1"/>
          </p:cNvSpPr>
          <p:nvPr/>
        </p:nvSpPr>
        <p:spPr bwMode="auto">
          <a:xfrm>
            <a:off x="787068" y="2207394"/>
            <a:ext cx="8342395" cy="7175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ectangle 71"/>
          <p:cNvSpPr>
            <a:spLocks noChangeArrowheads="1"/>
          </p:cNvSpPr>
          <p:nvPr/>
        </p:nvSpPr>
        <p:spPr bwMode="auto">
          <a:xfrm>
            <a:off x="802546" y="256342"/>
            <a:ext cx="2067187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Rectangle 72"/>
          <p:cNvSpPr>
            <a:spLocks noChangeArrowheads="1"/>
          </p:cNvSpPr>
          <p:nvPr/>
        </p:nvSpPr>
        <p:spPr bwMode="auto">
          <a:xfrm>
            <a:off x="2880050" y="256341"/>
            <a:ext cx="2067186" cy="279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Rectangle 73"/>
          <p:cNvSpPr>
            <a:spLocks noChangeArrowheads="1"/>
          </p:cNvSpPr>
          <p:nvPr/>
        </p:nvSpPr>
        <p:spPr bwMode="auto">
          <a:xfrm>
            <a:off x="4967882" y="256341"/>
            <a:ext cx="2043113" cy="322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Rectangle 74"/>
          <p:cNvSpPr>
            <a:spLocks noChangeArrowheads="1"/>
          </p:cNvSpPr>
          <p:nvPr/>
        </p:nvSpPr>
        <p:spPr bwMode="auto">
          <a:xfrm>
            <a:off x="7026473" y="256341"/>
            <a:ext cx="2096426" cy="29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Rectangle 80"/>
          <p:cNvSpPr>
            <a:spLocks noChangeArrowheads="1"/>
          </p:cNvSpPr>
          <p:nvPr/>
        </p:nvSpPr>
        <p:spPr bwMode="auto">
          <a:xfrm>
            <a:off x="365720" y="116632"/>
            <a:ext cx="922528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  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0                                8                             16                             24                        31</a:t>
            </a:r>
            <a:endParaRPr kumimoji="1" lang="en-US" altLang="zh-CN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0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939" grpId="0" animBg="1"/>
      <p:bldP spid="50593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962" name="Text Box 82"/>
          <p:cNvSpPr txBox="1">
            <a:spLocks noChangeArrowheads="1"/>
          </p:cNvSpPr>
          <p:nvPr/>
        </p:nvSpPr>
        <p:spPr bwMode="auto">
          <a:xfrm>
            <a:off x="1658191" y="5036983"/>
            <a:ext cx="809173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数据偏移（即首部长度）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占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位，它指出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报文段的数据起始处距离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报文段的起始处有多远。“数据偏移”的单位是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位字（以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字节长的字为计算单位）。最大值是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字节。  </a:t>
            </a:r>
            <a:endParaRPr lang="zh-CN" alt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14869" y="356352"/>
            <a:ext cx="9852335" cy="4595813"/>
            <a:chOff x="214869" y="356352"/>
            <a:chExt cx="9852335" cy="4595813"/>
          </a:xfrm>
        </p:grpSpPr>
        <p:sp>
          <p:nvSpPr>
            <p:cNvPr id="85" name="Line 3"/>
            <p:cNvSpPr>
              <a:spLocks noChangeShapeType="1"/>
            </p:cNvSpPr>
            <p:nvPr/>
          </p:nvSpPr>
          <p:spPr bwMode="auto">
            <a:xfrm flipH="1">
              <a:off x="507233" y="815141"/>
              <a:ext cx="18917" cy="412273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277167" y="2060848"/>
              <a:ext cx="515142" cy="171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 lIns="90488" tIns="44450" rIns="90488" bIns="44450" anchor="ctr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5"/>
            <p:cNvSpPr>
              <a:spLocks noChangeShapeType="1"/>
            </p:cNvSpPr>
            <p:nvPr/>
          </p:nvSpPr>
          <p:spPr bwMode="auto">
            <a:xfrm>
              <a:off x="9494513" y="805616"/>
              <a:ext cx="0" cy="34639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6"/>
            <p:cNvSpPr>
              <a:spLocks noChangeArrowheads="1"/>
            </p:cNvSpPr>
            <p:nvPr/>
          </p:nvSpPr>
          <p:spPr bwMode="auto">
            <a:xfrm>
              <a:off x="9129464" y="1883527"/>
              <a:ext cx="695704" cy="1197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字节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固定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7"/>
            <p:cNvSpPr>
              <a:spLocks noChangeArrowheads="1"/>
            </p:cNvSpPr>
            <p:nvPr/>
          </p:nvSpPr>
          <p:spPr bwMode="auto">
            <a:xfrm>
              <a:off x="795668" y="811965"/>
              <a:ext cx="8327231" cy="413385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10"/>
            <p:cNvSpPr>
              <a:spLocks noChangeShapeType="1"/>
            </p:cNvSpPr>
            <p:nvPr/>
          </p:nvSpPr>
          <p:spPr bwMode="auto">
            <a:xfrm>
              <a:off x="787069" y="1515227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>
              <a:off x="802546" y="2210552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12"/>
            <p:cNvSpPr>
              <a:spLocks noChangeShapeType="1"/>
            </p:cNvSpPr>
            <p:nvPr/>
          </p:nvSpPr>
          <p:spPr bwMode="auto">
            <a:xfrm>
              <a:off x="787069" y="290429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>
              <a:off x="787069" y="359644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802546" y="4291765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>
              <a:off x="4961003" y="819903"/>
              <a:ext cx="0" cy="709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16"/>
            <p:cNvSpPr>
              <a:spLocks noChangeArrowheads="1"/>
            </p:cNvSpPr>
            <p:nvPr/>
          </p:nvSpPr>
          <p:spPr bwMode="auto">
            <a:xfrm>
              <a:off x="6261166" y="946902"/>
              <a:ext cx="163827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目  的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17"/>
            <p:cNvSpPr>
              <a:spLocks noChangeArrowheads="1"/>
            </p:cNvSpPr>
            <p:nvPr/>
          </p:nvSpPr>
          <p:spPr bwMode="auto">
            <a:xfrm>
              <a:off x="962488" y="2869365"/>
              <a:ext cx="695704" cy="705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偏移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18"/>
            <p:cNvSpPr>
              <a:spLocks noChangeArrowheads="1"/>
            </p:cNvSpPr>
            <p:nvPr/>
          </p:nvSpPr>
          <p:spPr bwMode="auto">
            <a:xfrm>
              <a:off x="2131946" y="3734552"/>
              <a:ext cx="138018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检   验   和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19"/>
            <p:cNvSpPr>
              <a:spLocks noChangeArrowheads="1"/>
            </p:cNvSpPr>
            <p:nvPr/>
          </p:nvSpPr>
          <p:spPr bwMode="auto">
            <a:xfrm>
              <a:off x="2350359" y="4375902"/>
              <a:ext cx="3465381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选    项    （长  度  可  变）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20"/>
            <p:cNvSpPr>
              <a:spLocks noChangeArrowheads="1"/>
            </p:cNvSpPr>
            <p:nvPr/>
          </p:nvSpPr>
          <p:spPr bwMode="auto">
            <a:xfrm>
              <a:off x="2255771" y="946902"/>
              <a:ext cx="1239123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源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21"/>
            <p:cNvSpPr>
              <a:spLocks noChangeArrowheads="1"/>
            </p:cNvSpPr>
            <p:nvPr/>
          </p:nvSpPr>
          <p:spPr bwMode="auto">
            <a:xfrm>
              <a:off x="4479461" y="1634290"/>
              <a:ext cx="1496219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序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4967882" y="2913815"/>
              <a:ext cx="0" cy="13700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23"/>
            <p:cNvSpPr>
              <a:spLocks noChangeArrowheads="1"/>
            </p:cNvSpPr>
            <p:nvPr/>
          </p:nvSpPr>
          <p:spPr bwMode="auto">
            <a:xfrm>
              <a:off x="6087467" y="3734552"/>
              <a:ext cx="1849866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紧   急   指   针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24"/>
            <p:cNvSpPr>
              <a:spLocks noChangeArrowheads="1"/>
            </p:cNvSpPr>
            <p:nvPr/>
          </p:nvSpPr>
          <p:spPr bwMode="auto">
            <a:xfrm>
              <a:off x="6574168" y="3015415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窗 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25"/>
            <p:cNvSpPr>
              <a:spLocks noChangeArrowheads="1"/>
            </p:cNvSpPr>
            <p:nvPr/>
          </p:nvSpPr>
          <p:spPr bwMode="auto">
            <a:xfrm>
              <a:off x="4214613" y="2358190"/>
              <a:ext cx="1994958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确    认 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Line 26"/>
            <p:cNvSpPr>
              <a:spLocks noChangeShapeType="1"/>
            </p:cNvSpPr>
            <p:nvPr/>
          </p:nvSpPr>
          <p:spPr bwMode="auto">
            <a:xfrm>
              <a:off x="1832702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Line 27"/>
            <p:cNvSpPr>
              <a:spLocks noChangeShapeType="1"/>
            </p:cNvSpPr>
            <p:nvPr/>
          </p:nvSpPr>
          <p:spPr bwMode="auto">
            <a:xfrm>
              <a:off x="3920529" y="2905878"/>
              <a:ext cx="0" cy="684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>
              <a:off x="3385673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Line 29"/>
            <p:cNvSpPr>
              <a:spLocks noChangeShapeType="1"/>
            </p:cNvSpPr>
            <p:nvPr/>
          </p:nvSpPr>
          <p:spPr bwMode="auto">
            <a:xfrm>
              <a:off x="3650521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Line 30"/>
            <p:cNvSpPr>
              <a:spLocks noChangeShapeType="1"/>
            </p:cNvSpPr>
            <p:nvPr/>
          </p:nvSpPr>
          <p:spPr bwMode="auto">
            <a:xfrm>
              <a:off x="4441626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4180217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4706473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33"/>
            <p:cNvSpPr>
              <a:spLocks noChangeArrowheads="1"/>
            </p:cNvSpPr>
            <p:nvPr/>
          </p:nvSpPr>
          <p:spPr bwMode="auto">
            <a:xfrm>
              <a:off x="2157743" y="3029702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保   留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34"/>
            <p:cNvSpPr>
              <a:spLocks noChangeArrowheads="1"/>
            </p:cNvSpPr>
            <p:nvPr/>
          </p:nvSpPr>
          <p:spPr bwMode="auto">
            <a:xfrm>
              <a:off x="4689265" y="2932865"/>
              <a:ext cx="330221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>
              <a:off x="792228" y="654802"/>
              <a:ext cx="83151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Line 38"/>
            <p:cNvSpPr>
              <a:spLocks noChangeShapeType="1"/>
            </p:cNvSpPr>
            <p:nvPr/>
          </p:nvSpPr>
          <p:spPr bwMode="auto">
            <a:xfrm>
              <a:off x="792228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Line 39"/>
            <p:cNvSpPr>
              <a:spLocks noChangeShapeType="1"/>
            </p:cNvSpPr>
            <p:nvPr/>
          </p:nvSpPr>
          <p:spPr bwMode="auto">
            <a:xfrm>
              <a:off x="105191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Line 40"/>
            <p:cNvSpPr>
              <a:spLocks noChangeShapeType="1"/>
            </p:cNvSpPr>
            <p:nvPr/>
          </p:nvSpPr>
          <p:spPr bwMode="auto">
            <a:xfrm>
              <a:off x="131160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>
              <a:off x="157129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Line 42"/>
            <p:cNvSpPr>
              <a:spLocks noChangeShapeType="1"/>
            </p:cNvSpPr>
            <p:nvPr/>
          </p:nvSpPr>
          <p:spPr bwMode="auto">
            <a:xfrm>
              <a:off x="183270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Line 43"/>
            <p:cNvSpPr>
              <a:spLocks noChangeShapeType="1"/>
            </p:cNvSpPr>
            <p:nvPr/>
          </p:nvSpPr>
          <p:spPr bwMode="auto">
            <a:xfrm>
              <a:off x="20923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Line 44"/>
            <p:cNvSpPr>
              <a:spLocks noChangeShapeType="1"/>
            </p:cNvSpPr>
            <p:nvPr/>
          </p:nvSpPr>
          <p:spPr bwMode="auto">
            <a:xfrm>
              <a:off x="235035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45"/>
            <p:cNvSpPr>
              <a:spLocks noChangeShapeType="1"/>
            </p:cNvSpPr>
            <p:nvPr/>
          </p:nvSpPr>
          <p:spPr bwMode="auto">
            <a:xfrm>
              <a:off x="261004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46"/>
            <p:cNvSpPr>
              <a:spLocks noChangeShapeType="1"/>
            </p:cNvSpPr>
            <p:nvPr/>
          </p:nvSpPr>
          <p:spPr bwMode="auto">
            <a:xfrm>
              <a:off x="2871456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47"/>
            <p:cNvSpPr>
              <a:spLocks noChangeShapeType="1"/>
            </p:cNvSpPr>
            <p:nvPr/>
          </p:nvSpPr>
          <p:spPr bwMode="auto">
            <a:xfrm>
              <a:off x="31311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48"/>
            <p:cNvSpPr>
              <a:spLocks noChangeShapeType="1"/>
            </p:cNvSpPr>
            <p:nvPr/>
          </p:nvSpPr>
          <p:spPr bwMode="auto">
            <a:xfrm>
              <a:off x="339083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>
              <a:off x="365052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50"/>
            <p:cNvSpPr>
              <a:spLocks noChangeShapeType="1"/>
            </p:cNvSpPr>
            <p:nvPr/>
          </p:nvSpPr>
          <p:spPr bwMode="auto">
            <a:xfrm>
              <a:off x="391193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>
              <a:off x="417161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52"/>
            <p:cNvSpPr>
              <a:spLocks noChangeShapeType="1"/>
            </p:cNvSpPr>
            <p:nvPr/>
          </p:nvSpPr>
          <p:spPr bwMode="auto">
            <a:xfrm>
              <a:off x="442958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Line 53"/>
            <p:cNvSpPr>
              <a:spLocks noChangeShapeType="1"/>
            </p:cNvSpPr>
            <p:nvPr/>
          </p:nvSpPr>
          <p:spPr bwMode="auto">
            <a:xfrm>
              <a:off x="468927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Line 54"/>
            <p:cNvSpPr>
              <a:spLocks noChangeShapeType="1"/>
            </p:cNvSpPr>
            <p:nvPr/>
          </p:nvSpPr>
          <p:spPr bwMode="auto">
            <a:xfrm>
              <a:off x="4948965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55"/>
            <p:cNvSpPr>
              <a:spLocks noChangeShapeType="1"/>
            </p:cNvSpPr>
            <p:nvPr/>
          </p:nvSpPr>
          <p:spPr bwMode="auto">
            <a:xfrm>
              <a:off x="521037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Line 56"/>
            <p:cNvSpPr>
              <a:spLocks noChangeShapeType="1"/>
            </p:cNvSpPr>
            <p:nvPr/>
          </p:nvSpPr>
          <p:spPr bwMode="auto">
            <a:xfrm>
              <a:off x="547006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Line 57"/>
            <p:cNvSpPr>
              <a:spLocks noChangeShapeType="1"/>
            </p:cNvSpPr>
            <p:nvPr/>
          </p:nvSpPr>
          <p:spPr bwMode="auto">
            <a:xfrm>
              <a:off x="572975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Line 58"/>
            <p:cNvSpPr>
              <a:spLocks noChangeShapeType="1"/>
            </p:cNvSpPr>
            <p:nvPr/>
          </p:nvSpPr>
          <p:spPr bwMode="auto">
            <a:xfrm>
              <a:off x="598943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Line 59"/>
            <p:cNvSpPr>
              <a:spLocks noChangeShapeType="1"/>
            </p:cNvSpPr>
            <p:nvPr/>
          </p:nvSpPr>
          <p:spPr bwMode="auto">
            <a:xfrm>
              <a:off x="625084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Line 60"/>
            <p:cNvSpPr>
              <a:spLocks noChangeShapeType="1"/>
            </p:cNvSpPr>
            <p:nvPr/>
          </p:nvSpPr>
          <p:spPr bwMode="auto">
            <a:xfrm>
              <a:off x="650881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Line 61"/>
            <p:cNvSpPr>
              <a:spLocks noChangeShapeType="1"/>
            </p:cNvSpPr>
            <p:nvPr/>
          </p:nvSpPr>
          <p:spPr bwMode="auto">
            <a:xfrm>
              <a:off x="676850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Line 62"/>
            <p:cNvSpPr>
              <a:spLocks noChangeShapeType="1"/>
            </p:cNvSpPr>
            <p:nvPr/>
          </p:nvSpPr>
          <p:spPr bwMode="auto">
            <a:xfrm>
              <a:off x="7028192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>
              <a:off x="728788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Line 64"/>
            <p:cNvSpPr>
              <a:spLocks noChangeShapeType="1"/>
            </p:cNvSpPr>
            <p:nvPr/>
          </p:nvSpPr>
          <p:spPr bwMode="auto">
            <a:xfrm>
              <a:off x="75492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Line 65"/>
            <p:cNvSpPr>
              <a:spLocks noChangeShapeType="1"/>
            </p:cNvSpPr>
            <p:nvPr/>
          </p:nvSpPr>
          <p:spPr bwMode="auto">
            <a:xfrm>
              <a:off x="780897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Line 66"/>
            <p:cNvSpPr>
              <a:spLocks noChangeShapeType="1"/>
            </p:cNvSpPr>
            <p:nvPr/>
          </p:nvSpPr>
          <p:spPr bwMode="auto">
            <a:xfrm>
              <a:off x="806866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Line 67"/>
            <p:cNvSpPr>
              <a:spLocks noChangeShapeType="1"/>
            </p:cNvSpPr>
            <p:nvPr/>
          </p:nvSpPr>
          <p:spPr bwMode="auto">
            <a:xfrm>
              <a:off x="832835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>
              <a:off x="85880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Line 69"/>
            <p:cNvSpPr>
              <a:spLocks noChangeShapeType="1"/>
            </p:cNvSpPr>
            <p:nvPr/>
          </p:nvSpPr>
          <p:spPr bwMode="auto">
            <a:xfrm>
              <a:off x="884773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Line 70"/>
            <p:cNvSpPr>
              <a:spLocks noChangeShapeType="1"/>
            </p:cNvSpPr>
            <p:nvPr/>
          </p:nvSpPr>
          <p:spPr bwMode="auto">
            <a:xfrm>
              <a:off x="9107421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Rectangle 75"/>
            <p:cNvSpPr>
              <a:spLocks noChangeArrowheads="1"/>
            </p:cNvSpPr>
            <p:nvPr/>
          </p:nvSpPr>
          <p:spPr bwMode="auto">
            <a:xfrm>
              <a:off x="4429588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Y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 76"/>
            <p:cNvSpPr>
              <a:spLocks noChangeArrowheads="1"/>
            </p:cNvSpPr>
            <p:nvPr/>
          </p:nvSpPr>
          <p:spPr bwMode="auto">
            <a:xfrm>
              <a:off x="4171619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Rectangle 77"/>
            <p:cNvSpPr>
              <a:spLocks noChangeArrowheads="1"/>
            </p:cNvSpPr>
            <p:nvPr/>
          </p:nvSpPr>
          <p:spPr bwMode="auto">
            <a:xfrm>
              <a:off x="3893013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H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Rectangle 78"/>
            <p:cNvSpPr>
              <a:spLocks noChangeArrowheads="1"/>
            </p:cNvSpPr>
            <p:nvPr/>
          </p:nvSpPr>
          <p:spPr bwMode="auto">
            <a:xfrm>
              <a:off x="3633324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Rectangle 79"/>
            <p:cNvSpPr>
              <a:spLocks noChangeArrowheads="1"/>
            </p:cNvSpPr>
            <p:nvPr/>
          </p:nvSpPr>
          <p:spPr bwMode="auto">
            <a:xfrm>
              <a:off x="3349559" y="2932865"/>
              <a:ext cx="343044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Line 81"/>
            <p:cNvSpPr>
              <a:spLocks noChangeShapeType="1"/>
            </p:cNvSpPr>
            <p:nvPr/>
          </p:nvSpPr>
          <p:spPr bwMode="auto">
            <a:xfrm flipH="1">
              <a:off x="7026473" y="4309227"/>
              <a:ext cx="3440" cy="6429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Rectangle 83"/>
            <p:cNvSpPr>
              <a:spLocks noChangeArrowheads="1"/>
            </p:cNvSpPr>
            <p:nvPr/>
          </p:nvSpPr>
          <p:spPr bwMode="auto">
            <a:xfrm>
              <a:off x="7581966" y="4375902"/>
              <a:ext cx="1358635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填    充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Line 96"/>
            <p:cNvSpPr>
              <a:spLocks noChangeShapeType="1"/>
            </p:cNvSpPr>
            <p:nvPr/>
          </p:nvSpPr>
          <p:spPr bwMode="auto">
            <a:xfrm>
              <a:off x="9167753" y="788152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" name="Line 97"/>
            <p:cNvSpPr>
              <a:spLocks noChangeShapeType="1"/>
            </p:cNvSpPr>
            <p:nvPr/>
          </p:nvSpPr>
          <p:spPr bwMode="auto">
            <a:xfrm>
              <a:off x="9167753" y="4283827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Line 98"/>
            <p:cNvSpPr>
              <a:spLocks noChangeShapeType="1"/>
            </p:cNvSpPr>
            <p:nvPr/>
          </p:nvSpPr>
          <p:spPr bwMode="auto">
            <a:xfrm>
              <a:off x="214869" y="826252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Line 99"/>
            <p:cNvSpPr>
              <a:spLocks noChangeShapeType="1"/>
            </p:cNvSpPr>
            <p:nvPr/>
          </p:nvSpPr>
          <p:spPr bwMode="auto">
            <a:xfrm>
              <a:off x="230346" y="4926765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6963" name="Rectangle 83"/>
          <p:cNvSpPr>
            <a:spLocks noChangeArrowheads="1"/>
          </p:cNvSpPr>
          <p:nvPr/>
        </p:nvSpPr>
        <p:spPr bwMode="auto">
          <a:xfrm>
            <a:off x="764589" y="2905878"/>
            <a:ext cx="1092067" cy="664608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ectangle 71"/>
          <p:cNvSpPr>
            <a:spLocks noChangeArrowheads="1"/>
          </p:cNvSpPr>
          <p:nvPr/>
        </p:nvSpPr>
        <p:spPr bwMode="auto">
          <a:xfrm>
            <a:off x="802546" y="256342"/>
            <a:ext cx="2067187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Rectangle 72"/>
          <p:cNvSpPr>
            <a:spLocks noChangeArrowheads="1"/>
          </p:cNvSpPr>
          <p:nvPr/>
        </p:nvSpPr>
        <p:spPr bwMode="auto">
          <a:xfrm>
            <a:off x="2880050" y="256341"/>
            <a:ext cx="2067186" cy="279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Rectangle 73"/>
          <p:cNvSpPr>
            <a:spLocks noChangeArrowheads="1"/>
          </p:cNvSpPr>
          <p:nvPr/>
        </p:nvSpPr>
        <p:spPr bwMode="auto">
          <a:xfrm>
            <a:off x="4967882" y="256341"/>
            <a:ext cx="2043113" cy="322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Rectangle 74"/>
          <p:cNvSpPr>
            <a:spLocks noChangeArrowheads="1"/>
          </p:cNvSpPr>
          <p:nvPr/>
        </p:nvSpPr>
        <p:spPr bwMode="auto">
          <a:xfrm>
            <a:off x="7026473" y="256341"/>
            <a:ext cx="2096426" cy="29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Rectangle 80"/>
          <p:cNvSpPr>
            <a:spLocks noChangeArrowheads="1"/>
          </p:cNvSpPr>
          <p:nvPr/>
        </p:nvSpPr>
        <p:spPr bwMode="auto">
          <a:xfrm>
            <a:off x="365720" y="116632"/>
            <a:ext cx="922528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  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0                                8                             16                             24                        31</a:t>
            </a:r>
            <a:endParaRPr kumimoji="1" lang="en-US" altLang="zh-CN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0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963" grpId="0" animBg="1"/>
      <p:bldP spid="50696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86" name="Text Box 82"/>
          <p:cNvSpPr txBox="1">
            <a:spLocks noChangeArrowheads="1"/>
          </p:cNvSpPr>
          <p:nvPr/>
        </p:nvSpPr>
        <p:spPr bwMode="auto">
          <a:xfrm>
            <a:off x="534739" y="5055567"/>
            <a:ext cx="87387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保留字段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占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位，保留为今后使用，但目前应置为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14869" y="356352"/>
            <a:ext cx="9852335" cy="4595813"/>
            <a:chOff x="214869" y="356352"/>
            <a:chExt cx="9852335" cy="4595813"/>
          </a:xfrm>
        </p:grpSpPr>
        <p:sp>
          <p:nvSpPr>
            <p:cNvPr id="85" name="Line 3"/>
            <p:cNvSpPr>
              <a:spLocks noChangeShapeType="1"/>
            </p:cNvSpPr>
            <p:nvPr/>
          </p:nvSpPr>
          <p:spPr bwMode="auto">
            <a:xfrm flipH="1">
              <a:off x="507233" y="815141"/>
              <a:ext cx="18917" cy="412273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277167" y="2060848"/>
              <a:ext cx="515142" cy="171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 lIns="90488" tIns="44450" rIns="90488" bIns="44450" anchor="ctr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5"/>
            <p:cNvSpPr>
              <a:spLocks noChangeShapeType="1"/>
            </p:cNvSpPr>
            <p:nvPr/>
          </p:nvSpPr>
          <p:spPr bwMode="auto">
            <a:xfrm>
              <a:off x="9494513" y="805616"/>
              <a:ext cx="0" cy="34639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6"/>
            <p:cNvSpPr>
              <a:spLocks noChangeArrowheads="1"/>
            </p:cNvSpPr>
            <p:nvPr/>
          </p:nvSpPr>
          <p:spPr bwMode="auto">
            <a:xfrm>
              <a:off x="9129464" y="1883527"/>
              <a:ext cx="695704" cy="1197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字节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固定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7"/>
            <p:cNvSpPr>
              <a:spLocks noChangeArrowheads="1"/>
            </p:cNvSpPr>
            <p:nvPr/>
          </p:nvSpPr>
          <p:spPr bwMode="auto">
            <a:xfrm>
              <a:off x="795668" y="811965"/>
              <a:ext cx="8327231" cy="413385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10"/>
            <p:cNvSpPr>
              <a:spLocks noChangeShapeType="1"/>
            </p:cNvSpPr>
            <p:nvPr/>
          </p:nvSpPr>
          <p:spPr bwMode="auto">
            <a:xfrm>
              <a:off x="787069" y="1515227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>
              <a:off x="802546" y="2210552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12"/>
            <p:cNvSpPr>
              <a:spLocks noChangeShapeType="1"/>
            </p:cNvSpPr>
            <p:nvPr/>
          </p:nvSpPr>
          <p:spPr bwMode="auto">
            <a:xfrm>
              <a:off x="787069" y="290429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>
              <a:off x="787069" y="359644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802546" y="4291765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>
              <a:off x="4961003" y="819903"/>
              <a:ext cx="0" cy="709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16"/>
            <p:cNvSpPr>
              <a:spLocks noChangeArrowheads="1"/>
            </p:cNvSpPr>
            <p:nvPr/>
          </p:nvSpPr>
          <p:spPr bwMode="auto">
            <a:xfrm>
              <a:off x="6261166" y="946902"/>
              <a:ext cx="163827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目  的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17"/>
            <p:cNvSpPr>
              <a:spLocks noChangeArrowheads="1"/>
            </p:cNvSpPr>
            <p:nvPr/>
          </p:nvSpPr>
          <p:spPr bwMode="auto">
            <a:xfrm>
              <a:off x="962488" y="2869365"/>
              <a:ext cx="695704" cy="705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偏移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18"/>
            <p:cNvSpPr>
              <a:spLocks noChangeArrowheads="1"/>
            </p:cNvSpPr>
            <p:nvPr/>
          </p:nvSpPr>
          <p:spPr bwMode="auto">
            <a:xfrm>
              <a:off x="2131946" y="3734552"/>
              <a:ext cx="138018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检   验   和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19"/>
            <p:cNvSpPr>
              <a:spLocks noChangeArrowheads="1"/>
            </p:cNvSpPr>
            <p:nvPr/>
          </p:nvSpPr>
          <p:spPr bwMode="auto">
            <a:xfrm>
              <a:off x="2350359" y="4375902"/>
              <a:ext cx="3465381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选    项    （长  度  可  变）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20"/>
            <p:cNvSpPr>
              <a:spLocks noChangeArrowheads="1"/>
            </p:cNvSpPr>
            <p:nvPr/>
          </p:nvSpPr>
          <p:spPr bwMode="auto">
            <a:xfrm>
              <a:off x="2255771" y="946902"/>
              <a:ext cx="1239123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源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21"/>
            <p:cNvSpPr>
              <a:spLocks noChangeArrowheads="1"/>
            </p:cNvSpPr>
            <p:nvPr/>
          </p:nvSpPr>
          <p:spPr bwMode="auto">
            <a:xfrm>
              <a:off x="4479461" y="1634290"/>
              <a:ext cx="1496219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序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4967882" y="2913815"/>
              <a:ext cx="0" cy="13700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23"/>
            <p:cNvSpPr>
              <a:spLocks noChangeArrowheads="1"/>
            </p:cNvSpPr>
            <p:nvPr/>
          </p:nvSpPr>
          <p:spPr bwMode="auto">
            <a:xfrm>
              <a:off x="6087467" y="3734552"/>
              <a:ext cx="1849866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紧   急   指   针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24"/>
            <p:cNvSpPr>
              <a:spLocks noChangeArrowheads="1"/>
            </p:cNvSpPr>
            <p:nvPr/>
          </p:nvSpPr>
          <p:spPr bwMode="auto">
            <a:xfrm>
              <a:off x="6574168" y="3015415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窗 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25"/>
            <p:cNvSpPr>
              <a:spLocks noChangeArrowheads="1"/>
            </p:cNvSpPr>
            <p:nvPr/>
          </p:nvSpPr>
          <p:spPr bwMode="auto">
            <a:xfrm>
              <a:off x="4214613" y="2358190"/>
              <a:ext cx="1994958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确    认 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Line 26"/>
            <p:cNvSpPr>
              <a:spLocks noChangeShapeType="1"/>
            </p:cNvSpPr>
            <p:nvPr/>
          </p:nvSpPr>
          <p:spPr bwMode="auto">
            <a:xfrm>
              <a:off x="1832702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Line 27"/>
            <p:cNvSpPr>
              <a:spLocks noChangeShapeType="1"/>
            </p:cNvSpPr>
            <p:nvPr/>
          </p:nvSpPr>
          <p:spPr bwMode="auto">
            <a:xfrm>
              <a:off x="3920529" y="2905878"/>
              <a:ext cx="0" cy="684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>
              <a:off x="3385673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Line 29"/>
            <p:cNvSpPr>
              <a:spLocks noChangeShapeType="1"/>
            </p:cNvSpPr>
            <p:nvPr/>
          </p:nvSpPr>
          <p:spPr bwMode="auto">
            <a:xfrm>
              <a:off x="3650521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Line 30"/>
            <p:cNvSpPr>
              <a:spLocks noChangeShapeType="1"/>
            </p:cNvSpPr>
            <p:nvPr/>
          </p:nvSpPr>
          <p:spPr bwMode="auto">
            <a:xfrm>
              <a:off x="4441626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4180217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4706473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33"/>
            <p:cNvSpPr>
              <a:spLocks noChangeArrowheads="1"/>
            </p:cNvSpPr>
            <p:nvPr/>
          </p:nvSpPr>
          <p:spPr bwMode="auto">
            <a:xfrm>
              <a:off x="2157743" y="3029702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保   留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34"/>
            <p:cNvSpPr>
              <a:spLocks noChangeArrowheads="1"/>
            </p:cNvSpPr>
            <p:nvPr/>
          </p:nvSpPr>
          <p:spPr bwMode="auto">
            <a:xfrm>
              <a:off x="4689265" y="2932865"/>
              <a:ext cx="330221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>
              <a:off x="792228" y="654802"/>
              <a:ext cx="83151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Line 38"/>
            <p:cNvSpPr>
              <a:spLocks noChangeShapeType="1"/>
            </p:cNvSpPr>
            <p:nvPr/>
          </p:nvSpPr>
          <p:spPr bwMode="auto">
            <a:xfrm>
              <a:off x="792228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Line 39"/>
            <p:cNvSpPr>
              <a:spLocks noChangeShapeType="1"/>
            </p:cNvSpPr>
            <p:nvPr/>
          </p:nvSpPr>
          <p:spPr bwMode="auto">
            <a:xfrm>
              <a:off x="105191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Line 40"/>
            <p:cNvSpPr>
              <a:spLocks noChangeShapeType="1"/>
            </p:cNvSpPr>
            <p:nvPr/>
          </p:nvSpPr>
          <p:spPr bwMode="auto">
            <a:xfrm>
              <a:off x="131160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>
              <a:off x="157129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Line 42"/>
            <p:cNvSpPr>
              <a:spLocks noChangeShapeType="1"/>
            </p:cNvSpPr>
            <p:nvPr/>
          </p:nvSpPr>
          <p:spPr bwMode="auto">
            <a:xfrm>
              <a:off x="183270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Line 43"/>
            <p:cNvSpPr>
              <a:spLocks noChangeShapeType="1"/>
            </p:cNvSpPr>
            <p:nvPr/>
          </p:nvSpPr>
          <p:spPr bwMode="auto">
            <a:xfrm>
              <a:off x="20923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Line 44"/>
            <p:cNvSpPr>
              <a:spLocks noChangeShapeType="1"/>
            </p:cNvSpPr>
            <p:nvPr/>
          </p:nvSpPr>
          <p:spPr bwMode="auto">
            <a:xfrm>
              <a:off x="235035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45"/>
            <p:cNvSpPr>
              <a:spLocks noChangeShapeType="1"/>
            </p:cNvSpPr>
            <p:nvPr/>
          </p:nvSpPr>
          <p:spPr bwMode="auto">
            <a:xfrm>
              <a:off x="261004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46"/>
            <p:cNvSpPr>
              <a:spLocks noChangeShapeType="1"/>
            </p:cNvSpPr>
            <p:nvPr/>
          </p:nvSpPr>
          <p:spPr bwMode="auto">
            <a:xfrm>
              <a:off x="2871456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47"/>
            <p:cNvSpPr>
              <a:spLocks noChangeShapeType="1"/>
            </p:cNvSpPr>
            <p:nvPr/>
          </p:nvSpPr>
          <p:spPr bwMode="auto">
            <a:xfrm>
              <a:off x="31311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48"/>
            <p:cNvSpPr>
              <a:spLocks noChangeShapeType="1"/>
            </p:cNvSpPr>
            <p:nvPr/>
          </p:nvSpPr>
          <p:spPr bwMode="auto">
            <a:xfrm>
              <a:off x="339083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>
              <a:off x="365052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50"/>
            <p:cNvSpPr>
              <a:spLocks noChangeShapeType="1"/>
            </p:cNvSpPr>
            <p:nvPr/>
          </p:nvSpPr>
          <p:spPr bwMode="auto">
            <a:xfrm>
              <a:off x="391193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>
              <a:off x="417161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52"/>
            <p:cNvSpPr>
              <a:spLocks noChangeShapeType="1"/>
            </p:cNvSpPr>
            <p:nvPr/>
          </p:nvSpPr>
          <p:spPr bwMode="auto">
            <a:xfrm>
              <a:off x="442958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Line 53"/>
            <p:cNvSpPr>
              <a:spLocks noChangeShapeType="1"/>
            </p:cNvSpPr>
            <p:nvPr/>
          </p:nvSpPr>
          <p:spPr bwMode="auto">
            <a:xfrm>
              <a:off x="468927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Line 54"/>
            <p:cNvSpPr>
              <a:spLocks noChangeShapeType="1"/>
            </p:cNvSpPr>
            <p:nvPr/>
          </p:nvSpPr>
          <p:spPr bwMode="auto">
            <a:xfrm>
              <a:off x="4948965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55"/>
            <p:cNvSpPr>
              <a:spLocks noChangeShapeType="1"/>
            </p:cNvSpPr>
            <p:nvPr/>
          </p:nvSpPr>
          <p:spPr bwMode="auto">
            <a:xfrm>
              <a:off x="521037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Line 56"/>
            <p:cNvSpPr>
              <a:spLocks noChangeShapeType="1"/>
            </p:cNvSpPr>
            <p:nvPr/>
          </p:nvSpPr>
          <p:spPr bwMode="auto">
            <a:xfrm>
              <a:off x="547006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Line 57"/>
            <p:cNvSpPr>
              <a:spLocks noChangeShapeType="1"/>
            </p:cNvSpPr>
            <p:nvPr/>
          </p:nvSpPr>
          <p:spPr bwMode="auto">
            <a:xfrm>
              <a:off x="572975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Line 58"/>
            <p:cNvSpPr>
              <a:spLocks noChangeShapeType="1"/>
            </p:cNvSpPr>
            <p:nvPr/>
          </p:nvSpPr>
          <p:spPr bwMode="auto">
            <a:xfrm>
              <a:off x="598943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Line 59"/>
            <p:cNvSpPr>
              <a:spLocks noChangeShapeType="1"/>
            </p:cNvSpPr>
            <p:nvPr/>
          </p:nvSpPr>
          <p:spPr bwMode="auto">
            <a:xfrm>
              <a:off x="625084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Line 60"/>
            <p:cNvSpPr>
              <a:spLocks noChangeShapeType="1"/>
            </p:cNvSpPr>
            <p:nvPr/>
          </p:nvSpPr>
          <p:spPr bwMode="auto">
            <a:xfrm>
              <a:off x="650881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Line 61"/>
            <p:cNvSpPr>
              <a:spLocks noChangeShapeType="1"/>
            </p:cNvSpPr>
            <p:nvPr/>
          </p:nvSpPr>
          <p:spPr bwMode="auto">
            <a:xfrm>
              <a:off x="676850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Line 62"/>
            <p:cNvSpPr>
              <a:spLocks noChangeShapeType="1"/>
            </p:cNvSpPr>
            <p:nvPr/>
          </p:nvSpPr>
          <p:spPr bwMode="auto">
            <a:xfrm>
              <a:off x="7028192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>
              <a:off x="728788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Line 64"/>
            <p:cNvSpPr>
              <a:spLocks noChangeShapeType="1"/>
            </p:cNvSpPr>
            <p:nvPr/>
          </p:nvSpPr>
          <p:spPr bwMode="auto">
            <a:xfrm>
              <a:off x="75492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Line 65"/>
            <p:cNvSpPr>
              <a:spLocks noChangeShapeType="1"/>
            </p:cNvSpPr>
            <p:nvPr/>
          </p:nvSpPr>
          <p:spPr bwMode="auto">
            <a:xfrm>
              <a:off x="780897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Line 66"/>
            <p:cNvSpPr>
              <a:spLocks noChangeShapeType="1"/>
            </p:cNvSpPr>
            <p:nvPr/>
          </p:nvSpPr>
          <p:spPr bwMode="auto">
            <a:xfrm>
              <a:off x="806866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Line 67"/>
            <p:cNvSpPr>
              <a:spLocks noChangeShapeType="1"/>
            </p:cNvSpPr>
            <p:nvPr/>
          </p:nvSpPr>
          <p:spPr bwMode="auto">
            <a:xfrm>
              <a:off x="832835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>
              <a:off x="85880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Line 69"/>
            <p:cNvSpPr>
              <a:spLocks noChangeShapeType="1"/>
            </p:cNvSpPr>
            <p:nvPr/>
          </p:nvSpPr>
          <p:spPr bwMode="auto">
            <a:xfrm>
              <a:off x="884773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Line 70"/>
            <p:cNvSpPr>
              <a:spLocks noChangeShapeType="1"/>
            </p:cNvSpPr>
            <p:nvPr/>
          </p:nvSpPr>
          <p:spPr bwMode="auto">
            <a:xfrm>
              <a:off x="9107421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Rectangle 75"/>
            <p:cNvSpPr>
              <a:spLocks noChangeArrowheads="1"/>
            </p:cNvSpPr>
            <p:nvPr/>
          </p:nvSpPr>
          <p:spPr bwMode="auto">
            <a:xfrm>
              <a:off x="4429588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Y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 76"/>
            <p:cNvSpPr>
              <a:spLocks noChangeArrowheads="1"/>
            </p:cNvSpPr>
            <p:nvPr/>
          </p:nvSpPr>
          <p:spPr bwMode="auto">
            <a:xfrm>
              <a:off x="4171619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Rectangle 77"/>
            <p:cNvSpPr>
              <a:spLocks noChangeArrowheads="1"/>
            </p:cNvSpPr>
            <p:nvPr/>
          </p:nvSpPr>
          <p:spPr bwMode="auto">
            <a:xfrm>
              <a:off x="3893013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H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Rectangle 78"/>
            <p:cNvSpPr>
              <a:spLocks noChangeArrowheads="1"/>
            </p:cNvSpPr>
            <p:nvPr/>
          </p:nvSpPr>
          <p:spPr bwMode="auto">
            <a:xfrm>
              <a:off x="3633324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Rectangle 79"/>
            <p:cNvSpPr>
              <a:spLocks noChangeArrowheads="1"/>
            </p:cNvSpPr>
            <p:nvPr/>
          </p:nvSpPr>
          <p:spPr bwMode="auto">
            <a:xfrm>
              <a:off x="3349559" y="2932865"/>
              <a:ext cx="343044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Line 81"/>
            <p:cNvSpPr>
              <a:spLocks noChangeShapeType="1"/>
            </p:cNvSpPr>
            <p:nvPr/>
          </p:nvSpPr>
          <p:spPr bwMode="auto">
            <a:xfrm flipH="1">
              <a:off x="7026473" y="4309227"/>
              <a:ext cx="3440" cy="6429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Rectangle 83"/>
            <p:cNvSpPr>
              <a:spLocks noChangeArrowheads="1"/>
            </p:cNvSpPr>
            <p:nvPr/>
          </p:nvSpPr>
          <p:spPr bwMode="auto">
            <a:xfrm>
              <a:off x="7581966" y="4375902"/>
              <a:ext cx="1358635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填    充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Line 96"/>
            <p:cNvSpPr>
              <a:spLocks noChangeShapeType="1"/>
            </p:cNvSpPr>
            <p:nvPr/>
          </p:nvSpPr>
          <p:spPr bwMode="auto">
            <a:xfrm>
              <a:off x="9167753" y="788152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" name="Line 97"/>
            <p:cNvSpPr>
              <a:spLocks noChangeShapeType="1"/>
            </p:cNvSpPr>
            <p:nvPr/>
          </p:nvSpPr>
          <p:spPr bwMode="auto">
            <a:xfrm>
              <a:off x="9167753" y="4283827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Line 98"/>
            <p:cNvSpPr>
              <a:spLocks noChangeShapeType="1"/>
            </p:cNvSpPr>
            <p:nvPr/>
          </p:nvSpPr>
          <p:spPr bwMode="auto">
            <a:xfrm>
              <a:off x="214869" y="826252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Line 99"/>
            <p:cNvSpPr>
              <a:spLocks noChangeShapeType="1"/>
            </p:cNvSpPr>
            <p:nvPr/>
          </p:nvSpPr>
          <p:spPr bwMode="auto">
            <a:xfrm>
              <a:off x="230346" y="4926765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7987" name="Rectangle 83"/>
          <p:cNvSpPr>
            <a:spLocks noChangeArrowheads="1"/>
          </p:cNvSpPr>
          <p:nvPr/>
        </p:nvSpPr>
        <p:spPr bwMode="auto">
          <a:xfrm>
            <a:off x="1856656" y="2927474"/>
            <a:ext cx="1547813" cy="7175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ectangle 71"/>
          <p:cNvSpPr>
            <a:spLocks noChangeArrowheads="1"/>
          </p:cNvSpPr>
          <p:nvPr/>
        </p:nvSpPr>
        <p:spPr bwMode="auto">
          <a:xfrm>
            <a:off x="802546" y="256342"/>
            <a:ext cx="2067187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Rectangle 72"/>
          <p:cNvSpPr>
            <a:spLocks noChangeArrowheads="1"/>
          </p:cNvSpPr>
          <p:nvPr/>
        </p:nvSpPr>
        <p:spPr bwMode="auto">
          <a:xfrm>
            <a:off x="2880050" y="256341"/>
            <a:ext cx="2067186" cy="279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Rectangle 73"/>
          <p:cNvSpPr>
            <a:spLocks noChangeArrowheads="1"/>
          </p:cNvSpPr>
          <p:nvPr/>
        </p:nvSpPr>
        <p:spPr bwMode="auto">
          <a:xfrm>
            <a:off x="4967882" y="256341"/>
            <a:ext cx="2043113" cy="322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Rectangle 74"/>
          <p:cNvSpPr>
            <a:spLocks noChangeArrowheads="1"/>
          </p:cNvSpPr>
          <p:nvPr/>
        </p:nvSpPr>
        <p:spPr bwMode="auto">
          <a:xfrm>
            <a:off x="7026473" y="256341"/>
            <a:ext cx="2096426" cy="29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Rectangle 80"/>
          <p:cNvSpPr>
            <a:spLocks noChangeArrowheads="1"/>
          </p:cNvSpPr>
          <p:nvPr/>
        </p:nvSpPr>
        <p:spPr bwMode="auto">
          <a:xfrm>
            <a:off x="365720" y="116632"/>
            <a:ext cx="922528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  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0                                8                             16                             24                        31</a:t>
            </a:r>
            <a:endParaRPr kumimoji="1" lang="en-US" altLang="zh-CN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0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87" grpId="0" animBg="1"/>
      <p:bldP spid="50798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010" name="Text Box 82"/>
          <p:cNvSpPr txBox="1">
            <a:spLocks noChangeArrowheads="1"/>
          </p:cNvSpPr>
          <p:nvPr/>
        </p:nvSpPr>
        <p:spPr bwMode="auto">
          <a:xfrm>
            <a:off x="2697756" y="5036983"/>
            <a:ext cx="71274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紧急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URG ——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URG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时，表明紧急指针字段有效。它告诉系统此报文段中有紧急数据，应尽快传送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相当于高优先级的数据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14869" y="356352"/>
            <a:ext cx="9852335" cy="4595813"/>
            <a:chOff x="214869" y="356352"/>
            <a:chExt cx="9852335" cy="4595813"/>
          </a:xfrm>
        </p:grpSpPr>
        <p:sp>
          <p:nvSpPr>
            <p:cNvPr id="85" name="Line 3"/>
            <p:cNvSpPr>
              <a:spLocks noChangeShapeType="1"/>
            </p:cNvSpPr>
            <p:nvPr/>
          </p:nvSpPr>
          <p:spPr bwMode="auto">
            <a:xfrm flipH="1">
              <a:off x="507233" y="815141"/>
              <a:ext cx="18917" cy="412273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277167" y="2060848"/>
              <a:ext cx="515142" cy="171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 lIns="90488" tIns="44450" rIns="90488" bIns="44450" anchor="ctr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5"/>
            <p:cNvSpPr>
              <a:spLocks noChangeShapeType="1"/>
            </p:cNvSpPr>
            <p:nvPr/>
          </p:nvSpPr>
          <p:spPr bwMode="auto">
            <a:xfrm>
              <a:off x="9494513" y="805616"/>
              <a:ext cx="0" cy="34639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6"/>
            <p:cNvSpPr>
              <a:spLocks noChangeArrowheads="1"/>
            </p:cNvSpPr>
            <p:nvPr/>
          </p:nvSpPr>
          <p:spPr bwMode="auto">
            <a:xfrm>
              <a:off x="9129464" y="1883527"/>
              <a:ext cx="695704" cy="1197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字节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固定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首部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7"/>
            <p:cNvSpPr>
              <a:spLocks noChangeArrowheads="1"/>
            </p:cNvSpPr>
            <p:nvPr/>
          </p:nvSpPr>
          <p:spPr bwMode="auto">
            <a:xfrm>
              <a:off x="795668" y="811965"/>
              <a:ext cx="8327231" cy="413385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10"/>
            <p:cNvSpPr>
              <a:spLocks noChangeShapeType="1"/>
            </p:cNvSpPr>
            <p:nvPr/>
          </p:nvSpPr>
          <p:spPr bwMode="auto">
            <a:xfrm>
              <a:off x="787069" y="1515227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>
              <a:off x="802546" y="2210552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12"/>
            <p:cNvSpPr>
              <a:spLocks noChangeShapeType="1"/>
            </p:cNvSpPr>
            <p:nvPr/>
          </p:nvSpPr>
          <p:spPr bwMode="auto">
            <a:xfrm>
              <a:off x="787069" y="290429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>
              <a:off x="787069" y="3596440"/>
              <a:ext cx="8340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802546" y="4291765"/>
              <a:ext cx="8325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>
              <a:off x="4961003" y="819903"/>
              <a:ext cx="0" cy="709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16"/>
            <p:cNvSpPr>
              <a:spLocks noChangeArrowheads="1"/>
            </p:cNvSpPr>
            <p:nvPr/>
          </p:nvSpPr>
          <p:spPr bwMode="auto">
            <a:xfrm>
              <a:off x="6261166" y="946902"/>
              <a:ext cx="163827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目  的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17"/>
            <p:cNvSpPr>
              <a:spLocks noChangeArrowheads="1"/>
            </p:cNvSpPr>
            <p:nvPr/>
          </p:nvSpPr>
          <p:spPr bwMode="auto">
            <a:xfrm>
              <a:off x="962488" y="2869365"/>
              <a:ext cx="695704" cy="705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偏移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18"/>
            <p:cNvSpPr>
              <a:spLocks noChangeArrowheads="1"/>
            </p:cNvSpPr>
            <p:nvPr/>
          </p:nvSpPr>
          <p:spPr bwMode="auto">
            <a:xfrm>
              <a:off x="2131946" y="3734552"/>
              <a:ext cx="138018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检   验   和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19"/>
            <p:cNvSpPr>
              <a:spLocks noChangeArrowheads="1"/>
            </p:cNvSpPr>
            <p:nvPr/>
          </p:nvSpPr>
          <p:spPr bwMode="auto">
            <a:xfrm>
              <a:off x="2350359" y="4375902"/>
              <a:ext cx="3465381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选    项    （长  度  可  变）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20"/>
            <p:cNvSpPr>
              <a:spLocks noChangeArrowheads="1"/>
            </p:cNvSpPr>
            <p:nvPr/>
          </p:nvSpPr>
          <p:spPr bwMode="auto">
            <a:xfrm>
              <a:off x="2255771" y="946902"/>
              <a:ext cx="1239123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源  端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21"/>
            <p:cNvSpPr>
              <a:spLocks noChangeArrowheads="1"/>
            </p:cNvSpPr>
            <p:nvPr/>
          </p:nvSpPr>
          <p:spPr bwMode="auto">
            <a:xfrm>
              <a:off x="4479461" y="1634290"/>
              <a:ext cx="1496219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序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4967882" y="2913815"/>
              <a:ext cx="0" cy="13700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23"/>
            <p:cNvSpPr>
              <a:spLocks noChangeArrowheads="1"/>
            </p:cNvSpPr>
            <p:nvPr/>
          </p:nvSpPr>
          <p:spPr bwMode="auto">
            <a:xfrm>
              <a:off x="6087467" y="3734552"/>
              <a:ext cx="1849866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紧   急   指   针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24"/>
            <p:cNvSpPr>
              <a:spLocks noChangeArrowheads="1"/>
            </p:cNvSpPr>
            <p:nvPr/>
          </p:nvSpPr>
          <p:spPr bwMode="auto">
            <a:xfrm>
              <a:off x="6574168" y="3015415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窗   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25"/>
            <p:cNvSpPr>
              <a:spLocks noChangeArrowheads="1"/>
            </p:cNvSpPr>
            <p:nvPr/>
          </p:nvSpPr>
          <p:spPr bwMode="auto">
            <a:xfrm>
              <a:off x="4214613" y="2358190"/>
              <a:ext cx="1994958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确    认    号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Line 26"/>
            <p:cNvSpPr>
              <a:spLocks noChangeShapeType="1"/>
            </p:cNvSpPr>
            <p:nvPr/>
          </p:nvSpPr>
          <p:spPr bwMode="auto">
            <a:xfrm>
              <a:off x="1832702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Line 27"/>
            <p:cNvSpPr>
              <a:spLocks noChangeShapeType="1"/>
            </p:cNvSpPr>
            <p:nvPr/>
          </p:nvSpPr>
          <p:spPr bwMode="auto">
            <a:xfrm>
              <a:off x="3920529" y="2905878"/>
              <a:ext cx="0" cy="684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>
              <a:off x="3385673" y="2913815"/>
              <a:ext cx="0" cy="69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Line 29"/>
            <p:cNvSpPr>
              <a:spLocks noChangeShapeType="1"/>
            </p:cNvSpPr>
            <p:nvPr/>
          </p:nvSpPr>
          <p:spPr bwMode="auto">
            <a:xfrm>
              <a:off x="3650521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Line 30"/>
            <p:cNvSpPr>
              <a:spLocks noChangeShapeType="1"/>
            </p:cNvSpPr>
            <p:nvPr/>
          </p:nvSpPr>
          <p:spPr bwMode="auto">
            <a:xfrm>
              <a:off x="4441626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4180217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4706473" y="2913816"/>
              <a:ext cx="0" cy="68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33"/>
            <p:cNvSpPr>
              <a:spLocks noChangeArrowheads="1"/>
            </p:cNvSpPr>
            <p:nvPr/>
          </p:nvSpPr>
          <p:spPr bwMode="auto">
            <a:xfrm>
              <a:off x="2157743" y="3029702"/>
              <a:ext cx="91050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保   留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34"/>
            <p:cNvSpPr>
              <a:spLocks noChangeArrowheads="1"/>
            </p:cNvSpPr>
            <p:nvPr/>
          </p:nvSpPr>
          <p:spPr bwMode="auto">
            <a:xfrm>
              <a:off x="4689265" y="2932865"/>
              <a:ext cx="330221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ctr"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>
              <a:off x="792228" y="654802"/>
              <a:ext cx="83151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Line 38"/>
            <p:cNvSpPr>
              <a:spLocks noChangeShapeType="1"/>
            </p:cNvSpPr>
            <p:nvPr/>
          </p:nvSpPr>
          <p:spPr bwMode="auto">
            <a:xfrm>
              <a:off x="792228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Line 39"/>
            <p:cNvSpPr>
              <a:spLocks noChangeShapeType="1"/>
            </p:cNvSpPr>
            <p:nvPr/>
          </p:nvSpPr>
          <p:spPr bwMode="auto">
            <a:xfrm>
              <a:off x="105191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Line 40"/>
            <p:cNvSpPr>
              <a:spLocks noChangeShapeType="1"/>
            </p:cNvSpPr>
            <p:nvPr/>
          </p:nvSpPr>
          <p:spPr bwMode="auto">
            <a:xfrm>
              <a:off x="131160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>
              <a:off x="157129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Line 42"/>
            <p:cNvSpPr>
              <a:spLocks noChangeShapeType="1"/>
            </p:cNvSpPr>
            <p:nvPr/>
          </p:nvSpPr>
          <p:spPr bwMode="auto">
            <a:xfrm>
              <a:off x="183270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Line 43"/>
            <p:cNvSpPr>
              <a:spLocks noChangeShapeType="1"/>
            </p:cNvSpPr>
            <p:nvPr/>
          </p:nvSpPr>
          <p:spPr bwMode="auto">
            <a:xfrm>
              <a:off x="20923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Line 44"/>
            <p:cNvSpPr>
              <a:spLocks noChangeShapeType="1"/>
            </p:cNvSpPr>
            <p:nvPr/>
          </p:nvSpPr>
          <p:spPr bwMode="auto">
            <a:xfrm>
              <a:off x="235035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45"/>
            <p:cNvSpPr>
              <a:spLocks noChangeShapeType="1"/>
            </p:cNvSpPr>
            <p:nvPr/>
          </p:nvSpPr>
          <p:spPr bwMode="auto">
            <a:xfrm>
              <a:off x="261004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46"/>
            <p:cNvSpPr>
              <a:spLocks noChangeShapeType="1"/>
            </p:cNvSpPr>
            <p:nvPr/>
          </p:nvSpPr>
          <p:spPr bwMode="auto">
            <a:xfrm>
              <a:off x="2871456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47"/>
            <p:cNvSpPr>
              <a:spLocks noChangeShapeType="1"/>
            </p:cNvSpPr>
            <p:nvPr/>
          </p:nvSpPr>
          <p:spPr bwMode="auto">
            <a:xfrm>
              <a:off x="31311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48"/>
            <p:cNvSpPr>
              <a:spLocks noChangeShapeType="1"/>
            </p:cNvSpPr>
            <p:nvPr/>
          </p:nvSpPr>
          <p:spPr bwMode="auto">
            <a:xfrm>
              <a:off x="339083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>
              <a:off x="365052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50"/>
            <p:cNvSpPr>
              <a:spLocks noChangeShapeType="1"/>
            </p:cNvSpPr>
            <p:nvPr/>
          </p:nvSpPr>
          <p:spPr bwMode="auto">
            <a:xfrm>
              <a:off x="391193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>
              <a:off x="4171619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52"/>
            <p:cNvSpPr>
              <a:spLocks noChangeShapeType="1"/>
            </p:cNvSpPr>
            <p:nvPr/>
          </p:nvSpPr>
          <p:spPr bwMode="auto">
            <a:xfrm>
              <a:off x="442958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Line 53"/>
            <p:cNvSpPr>
              <a:spLocks noChangeShapeType="1"/>
            </p:cNvSpPr>
            <p:nvPr/>
          </p:nvSpPr>
          <p:spPr bwMode="auto">
            <a:xfrm>
              <a:off x="468927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Line 54"/>
            <p:cNvSpPr>
              <a:spLocks noChangeShapeType="1"/>
            </p:cNvSpPr>
            <p:nvPr/>
          </p:nvSpPr>
          <p:spPr bwMode="auto">
            <a:xfrm>
              <a:off x="4948965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55"/>
            <p:cNvSpPr>
              <a:spLocks noChangeShapeType="1"/>
            </p:cNvSpPr>
            <p:nvPr/>
          </p:nvSpPr>
          <p:spPr bwMode="auto">
            <a:xfrm>
              <a:off x="5210373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Line 56"/>
            <p:cNvSpPr>
              <a:spLocks noChangeShapeType="1"/>
            </p:cNvSpPr>
            <p:nvPr/>
          </p:nvSpPr>
          <p:spPr bwMode="auto">
            <a:xfrm>
              <a:off x="547006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Line 57"/>
            <p:cNvSpPr>
              <a:spLocks noChangeShapeType="1"/>
            </p:cNvSpPr>
            <p:nvPr/>
          </p:nvSpPr>
          <p:spPr bwMode="auto">
            <a:xfrm>
              <a:off x="572975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Line 58"/>
            <p:cNvSpPr>
              <a:spLocks noChangeShapeType="1"/>
            </p:cNvSpPr>
            <p:nvPr/>
          </p:nvSpPr>
          <p:spPr bwMode="auto">
            <a:xfrm>
              <a:off x="598943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Line 59"/>
            <p:cNvSpPr>
              <a:spLocks noChangeShapeType="1"/>
            </p:cNvSpPr>
            <p:nvPr/>
          </p:nvSpPr>
          <p:spPr bwMode="auto">
            <a:xfrm>
              <a:off x="6250846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Line 60"/>
            <p:cNvSpPr>
              <a:spLocks noChangeShapeType="1"/>
            </p:cNvSpPr>
            <p:nvPr/>
          </p:nvSpPr>
          <p:spPr bwMode="auto">
            <a:xfrm>
              <a:off x="650881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Line 61"/>
            <p:cNvSpPr>
              <a:spLocks noChangeShapeType="1"/>
            </p:cNvSpPr>
            <p:nvPr/>
          </p:nvSpPr>
          <p:spPr bwMode="auto">
            <a:xfrm>
              <a:off x="676850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Line 62"/>
            <p:cNvSpPr>
              <a:spLocks noChangeShapeType="1"/>
            </p:cNvSpPr>
            <p:nvPr/>
          </p:nvSpPr>
          <p:spPr bwMode="auto">
            <a:xfrm>
              <a:off x="7028192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>
              <a:off x="7287881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Line 64"/>
            <p:cNvSpPr>
              <a:spLocks noChangeShapeType="1"/>
            </p:cNvSpPr>
            <p:nvPr/>
          </p:nvSpPr>
          <p:spPr bwMode="auto">
            <a:xfrm>
              <a:off x="7549290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Line 65"/>
            <p:cNvSpPr>
              <a:spLocks noChangeShapeType="1"/>
            </p:cNvSpPr>
            <p:nvPr/>
          </p:nvSpPr>
          <p:spPr bwMode="auto">
            <a:xfrm>
              <a:off x="7808978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Line 66"/>
            <p:cNvSpPr>
              <a:spLocks noChangeShapeType="1"/>
            </p:cNvSpPr>
            <p:nvPr/>
          </p:nvSpPr>
          <p:spPr bwMode="auto">
            <a:xfrm>
              <a:off x="8068667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Line 67"/>
            <p:cNvSpPr>
              <a:spLocks noChangeShapeType="1"/>
            </p:cNvSpPr>
            <p:nvPr/>
          </p:nvSpPr>
          <p:spPr bwMode="auto">
            <a:xfrm>
              <a:off x="8328355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>
              <a:off x="8588044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Line 69"/>
            <p:cNvSpPr>
              <a:spLocks noChangeShapeType="1"/>
            </p:cNvSpPr>
            <p:nvPr/>
          </p:nvSpPr>
          <p:spPr bwMode="auto">
            <a:xfrm>
              <a:off x="8847732" y="356352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Line 70"/>
            <p:cNvSpPr>
              <a:spLocks noChangeShapeType="1"/>
            </p:cNvSpPr>
            <p:nvPr/>
          </p:nvSpPr>
          <p:spPr bwMode="auto">
            <a:xfrm>
              <a:off x="9107421" y="456365"/>
              <a:ext cx="0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Rectangle 75"/>
            <p:cNvSpPr>
              <a:spLocks noChangeArrowheads="1"/>
            </p:cNvSpPr>
            <p:nvPr/>
          </p:nvSpPr>
          <p:spPr bwMode="auto">
            <a:xfrm>
              <a:off x="4429588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Y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 76"/>
            <p:cNvSpPr>
              <a:spLocks noChangeArrowheads="1"/>
            </p:cNvSpPr>
            <p:nvPr/>
          </p:nvSpPr>
          <p:spPr bwMode="auto">
            <a:xfrm>
              <a:off x="4171619" y="2932865"/>
              <a:ext cx="330220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Rectangle 77"/>
            <p:cNvSpPr>
              <a:spLocks noChangeArrowheads="1"/>
            </p:cNvSpPr>
            <p:nvPr/>
          </p:nvSpPr>
          <p:spPr bwMode="auto">
            <a:xfrm>
              <a:off x="3893013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H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Rectangle 78"/>
            <p:cNvSpPr>
              <a:spLocks noChangeArrowheads="1"/>
            </p:cNvSpPr>
            <p:nvPr/>
          </p:nvSpPr>
          <p:spPr bwMode="auto">
            <a:xfrm>
              <a:off x="3633324" y="2932865"/>
              <a:ext cx="343044" cy="645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Rectangle 79"/>
            <p:cNvSpPr>
              <a:spLocks noChangeArrowheads="1"/>
            </p:cNvSpPr>
            <p:nvPr/>
          </p:nvSpPr>
          <p:spPr bwMode="auto">
            <a:xfrm>
              <a:off x="3349559" y="2932865"/>
              <a:ext cx="343044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defTabSz="762000" eaLnBrk="0" hangingPunct="0">
                <a:lnSpc>
                  <a:spcPct val="7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Line 81"/>
            <p:cNvSpPr>
              <a:spLocks noChangeShapeType="1"/>
            </p:cNvSpPr>
            <p:nvPr/>
          </p:nvSpPr>
          <p:spPr bwMode="auto">
            <a:xfrm flipH="1">
              <a:off x="7026473" y="4309227"/>
              <a:ext cx="3440" cy="6429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Rectangle 83"/>
            <p:cNvSpPr>
              <a:spLocks noChangeArrowheads="1"/>
            </p:cNvSpPr>
            <p:nvPr/>
          </p:nvSpPr>
          <p:spPr bwMode="auto">
            <a:xfrm>
              <a:off x="7581966" y="4375902"/>
              <a:ext cx="1358635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填    充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Line 96"/>
            <p:cNvSpPr>
              <a:spLocks noChangeShapeType="1"/>
            </p:cNvSpPr>
            <p:nvPr/>
          </p:nvSpPr>
          <p:spPr bwMode="auto">
            <a:xfrm>
              <a:off x="9167753" y="788152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" name="Line 97"/>
            <p:cNvSpPr>
              <a:spLocks noChangeShapeType="1"/>
            </p:cNvSpPr>
            <p:nvPr/>
          </p:nvSpPr>
          <p:spPr bwMode="auto">
            <a:xfrm>
              <a:off x="9167753" y="4283827"/>
              <a:ext cx="899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Line 98"/>
            <p:cNvSpPr>
              <a:spLocks noChangeShapeType="1"/>
            </p:cNvSpPr>
            <p:nvPr/>
          </p:nvSpPr>
          <p:spPr bwMode="auto">
            <a:xfrm>
              <a:off x="214869" y="826252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Line 99"/>
            <p:cNvSpPr>
              <a:spLocks noChangeShapeType="1"/>
            </p:cNvSpPr>
            <p:nvPr/>
          </p:nvSpPr>
          <p:spPr bwMode="auto">
            <a:xfrm>
              <a:off x="230346" y="4926765"/>
              <a:ext cx="574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9011" name="Rectangle 83"/>
          <p:cNvSpPr>
            <a:spLocks noChangeArrowheads="1"/>
          </p:cNvSpPr>
          <p:nvPr/>
        </p:nvSpPr>
        <p:spPr bwMode="auto">
          <a:xfrm>
            <a:off x="3368824" y="2897494"/>
            <a:ext cx="281697" cy="701327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ectangle 71"/>
          <p:cNvSpPr>
            <a:spLocks noChangeArrowheads="1"/>
          </p:cNvSpPr>
          <p:nvPr/>
        </p:nvSpPr>
        <p:spPr bwMode="auto">
          <a:xfrm>
            <a:off x="802546" y="256342"/>
            <a:ext cx="2067187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Rectangle 72"/>
          <p:cNvSpPr>
            <a:spLocks noChangeArrowheads="1"/>
          </p:cNvSpPr>
          <p:nvPr/>
        </p:nvSpPr>
        <p:spPr bwMode="auto">
          <a:xfrm>
            <a:off x="2880050" y="256341"/>
            <a:ext cx="2067186" cy="279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Rectangle 73"/>
          <p:cNvSpPr>
            <a:spLocks noChangeArrowheads="1"/>
          </p:cNvSpPr>
          <p:nvPr/>
        </p:nvSpPr>
        <p:spPr bwMode="auto">
          <a:xfrm>
            <a:off x="4967882" y="256341"/>
            <a:ext cx="2043113" cy="322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Rectangle 74"/>
          <p:cNvSpPr>
            <a:spLocks noChangeArrowheads="1"/>
          </p:cNvSpPr>
          <p:nvPr/>
        </p:nvSpPr>
        <p:spPr bwMode="auto">
          <a:xfrm>
            <a:off x="7026473" y="256341"/>
            <a:ext cx="2096426" cy="29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Rectangle 80"/>
          <p:cNvSpPr>
            <a:spLocks noChangeArrowheads="1"/>
          </p:cNvSpPr>
          <p:nvPr/>
        </p:nvSpPr>
        <p:spPr bwMode="auto">
          <a:xfrm>
            <a:off x="365720" y="116632"/>
            <a:ext cx="922528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  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0                                8                             16                             24                        31</a:t>
            </a:r>
            <a:endParaRPr kumimoji="1" lang="en-US" altLang="zh-CN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0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011" grpId="0" animBg="1"/>
      <p:bldP spid="509011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中北大学教案3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中北大学教案1</Template>
  <TotalTime>0</TotalTime>
  <Words>6578</Words>
  <Application>WPS 演示</Application>
  <PresentationFormat>A4 纸张(210x297 毫米)</PresentationFormat>
  <Paragraphs>1087</Paragraphs>
  <Slides>22</Slides>
  <Notes>136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Corbel</vt:lpstr>
      <vt:lpstr>Times New Roman</vt:lpstr>
      <vt:lpstr>Tahoma</vt:lpstr>
      <vt:lpstr>Arial</vt:lpstr>
      <vt:lpstr>黑体</vt:lpstr>
      <vt:lpstr>华文楷体</vt:lpstr>
      <vt:lpstr>微软雅黑</vt:lpstr>
      <vt:lpstr>Arial Unicode MS</vt:lpstr>
      <vt:lpstr>Symbol</vt:lpstr>
      <vt:lpstr>中北大学教案3</vt:lpstr>
      <vt:lpstr>第 5 章  传输层</vt:lpstr>
      <vt:lpstr>5.4  TCP协议报文格式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窗口字段 —— 占 2 字节，作为接收方让发送方设置发送窗口的依据，单位为字节。窗口值经常在动态变化着，此字段明确指出现在允许对方发送的数据量。</vt:lpstr>
      <vt:lpstr>PowerPoint 演示文稿</vt:lpstr>
      <vt:lpstr>PowerPoint 演示文稿</vt:lpstr>
      <vt:lpstr>PowerPoint 演示文稿</vt:lpstr>
      <vt:lpstr>为什么要规定 MSS ？</vt:lpstr>
      <vt:lpstr>为什么要规定 MSS ？</vt:lpstr>
      <vt:lpstr>其他选项</vt:lpstr>
      <vt:lpstr>PowerPoint 演示文稿</vt:lpstr>
    </vt:vector>
  </TitlesOfParts>
  <Company>920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5 章  运输层</dc:title>
  <dc:creator>920</dc:creator>
  <cp:lastModifiedBy>黄花鱼</cp:lastModifiedBy>
  <cp:revision>250</cp:revision>
  <dcterms:created xsi:type="dcterms:W3CDTF">2016-10-04T02:36:00Z</dcterms:created>
  <dcterms:modified xsi:type="dcterms:W3CDTF">2021-04-25T02:00:57Z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  <property fmtid="{D5CDD505-2E9C-101B-9397-08002B2CF9AE}" pid="3" name="KSOProductBuildVer">
    <vt:lpwstr>2052-11.1.0.10463</vt:lpwstr>
  </property>
  <property fmtid="{D5CDD505-2E9C-101B-9397-08002B2CF9AE}" pid="4" name="ICV">
    <vt:lpwstr>A9D61FF8EBA4411CA30932B1239E503D</vt:lpwstr>
  </property>
</Properties>
</file>