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26"/>
  </p:handoutMasterIdLst>
  <p:sldIdLst>
    <p:sldId id="1275" r:id="rId3"/>
    <p:sldId id="541" r:id="rId4"/>
    <p:sldId id="542" r:id="rId6"/>
    <p:sldId id="1287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0" r:id="rId25"/>
  </p:sldIdLst>
  <p:sldSz cx="9906000" cy="6858000" type="A4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x" initials="a" lastIdx="4" clrIdx="0"/>
  <p:cmAuthor id="2" name="AN DAOXIN" initials="AD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0000FF"/>
    <a:srgbClr val="FFFF66"/>
    <a:srgbClr val="000099"/>
    <a:srgbClr val="CCECFF"/>
    <a:srgbClr val="66FFFF"/>
    <a:srgbClr val="0000CC"/>
    <a:srgbClr val="FF66FF"/>
    <a:srgbClr val="FF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9040" autoAdjust="0"/>
  </p:normalViewPr>
  <p:slideViewPr>
    <p:cSldViewPr>
      <p:cViewPr>
        <p:scale>
          <a:sx n="100" d="100"/>
          <a:sy n="100" d="100"/>
        </p:scale>
        <p:origin x="1344" y="294"/>
      </p:cViewPr>
      <p:guideLst>
        <p:guide orient="horz" pos="2205"/>
        <p:guide pos="3154"/>
      </p:guideLst>
    </p:cSldViewPr>
  </p:slideViewPr>
  <p:outlineViewPr>
    <p:cViewPr>
      <p:scale>
        <a:sx n="33" d="100"/>
        <a:sy n="33" d="100"/>
      </p:scale>
      <p:origin x="0" y="-136744"/>
    </p:cViewPr>
  </p:outlineViewPr>
  <p:notesTextViewPr>
    <p:cViewPr>
      <p:scale>
        <a:sx n="100" d="100"/>
        <a:sy n="100" d="100"/>
      </p:scale>
      <p:origin x="0" y="-456"/>
    </p:cViewPr>
  </p:notesTextViewPr>
  <p:sorterViewPr>
    <p:cViewPr>
      <p:scale>
        <a:sx n="100" d="100"/>
        <a:sy n="100" d="100"/>
      </p:scale>
      <p:origin x="0" y="-59040"/>
    </p:cViewPr>
  </p:sorter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8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06T15:38:21.863" idx="2">
    <p:pos x="10" y="10"/>
    <p:text>17计算机第二十一次课程开始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7086A1-AA6B-4540-9AEA-06C3FCB8888D}" type="slidenum">
              <a:rPr lang="en-US" altLang="zh-CN"/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7086A1-AA6B-4540-9AEA-06C3FCB8888D}" type="slidenum">
              <a:rPr lang="en-US" altLang="zh-CN"/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7086A1-AA6B-4540-9AEA-06C3FCB8888D}" type="slidenum">
              <a:rPr lang="en-US" altLang="zh-CN"/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7086A1-AA6B-4540-9AEA-06C3FCB8888D}" type="slidenum">
              <a:rPr lang="en-US" altLang="zh-CN"/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4D0ABF-A214-4E6E-82F1-4521F48EA8E3}" type="slidenum">
              <a:rPr lang="en-US" altLang="zh-CN"/>
            </a:fld>
            <a:endParaRPr lang="en-US" altLang="zh-CN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baseline="-25000" dirty="0"/>
              <a:t>D</a:t>
            </a:r>
            <a:r>
              <a:rPr lang="zh-CN" altLang="en-US" baseline="0" dirty="0"/>
              <a:t>是发送分组所需时间，等于分组长度除以数据率。</a:t>
            </a:r>
            <a:r>
              <a:rPr lang="en-US" altLang="zh-CN" dirty="0"/>
              <a:t>T</a:t>
            </a:r>
            <a:r>
              <a:rPr lang="en-US" altLang="zh-CN" baseline="-25000" dirty="0"/>
              <a:t>A</a:t>
            </a:r>
            <a:r>
              <a:rPr lang="zh-CN" altLang="en-US" baseline="0" dirty="0"/>
              <a:t>是</a:t>
            </a:r>
            <a:r>
              <a:rPr lang="en-US" altLang="zh-CN" baseline="0" dirty="0"/>
              <a:t>B</a:t>
            </a:r>
            <a:r>
              <a:rPr lang="zh-CN" altLang="en-US" baseline="0" dirty="0"/>
              <a:t>发送确认分组所需时间。</a:t>
            </a:r>
            <a:r>
              <a:rPr lang="en-US" altLang="zh-CN" baseline="0" dirty="0"/>
              <a:t>RTT</a:t>
            </a:r>
            <a:r>
              <a:rPr lang="zh-CN" altLang="en-US" baseline="0" dirty="0"/>
              <a:t>是往返时间。</a:t>
            </a: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8882FA-A8EA-4307-AF4E-62184877E18C}" type="slidenum">
              <a:rPr lang="en-US" altLang="zh-CN"/>
            </a:fld>
            <a:endParaRPr lang="en-US" altLang="zh-CN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765E5FA-C47A-4936-87A6-F70E13A8FA9D}" type="slidenum">
              <a:rPr lang="en-US" altLang="zh-CN"/>
            </a:fld>
            <a:endParaRPr lang="en-US" altLang="zh-CN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15B5C2E-E610-42C6-92C8-D3F5811294C7}" type="slidenum">
              <a:rPr lang="en-US" altLang="zh-CN"/>
            </a:fld>
            <a:endParaRPr lang="en-US" altLang="zh-CN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"/>
          <p:cNvSpPr/>
          <p:nvPr/>
        </p:nvSpPr>
        <p:spPr bwMode="auto">
          <a:xfrm>
            <a:off x="220133" y="3771900"/>
            <a:ext cx="392113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"/>
          <p:cNvSpPr/>
          <p:nvPr/>
        </p:nvSpPr>
        <p:spPr bwMode="auto">
          <a:xfrm>
            <a:off x="607087" y="3867150"/>
            <a:ext cx="67071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46" y="961535"/>
            <a:ext cx="7526054" cy="3488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925" y="4402667"/>
            <a:ext cx="6242777" cy="136453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936839" y="6116639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6285" y="6116639"/>
            <a:ext cx="39090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5274" y="6116639"/>
            <a:ext cx="44542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7" y="4732865"/>
            <a:ext cx="814232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9140" y="932112"/>
            <a:ext cx="6685320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7" y="5299603"/>
            <a:ext cx="8142324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685800"/>
            <a:ext cx="8142324" cy="30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>
                <a:ea typeface="宋体" panose="02010600030101010101" pitchFamily="2" charset="-122"/>
              </a:rPr>
              <a:t>“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ea typeface="宋体" panose="02010600030101010101" pitchFamily="2" charset="-122"/>
              </a:rPr>
              <a:t>”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731421" y="3428999"/>
            <a:ext cx="7183722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343400"/>
            <a:ext cx="8142324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20" y="3308581"/>
            <a:ext cx="8142321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7381"/>
            <a:ext cx="8142323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>
                <a:ea typeface="宋体" panose="02010600030101010101" pitchFamily="2" charset="-122"/>
              </a:rPr>
              <a:t>“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ea typeface="宋体" panose="02010600030101010101" pitchFamily="2" charset="-122"/>
              </a:rPr>
              <a:t>”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9" y="3886200"/>
            <a:ext cx="8142323" cy="8890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5200"/>
            <a:ext cx="8142323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9" y="685802"/>
            <a:ext cx="8142324" cy="272732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8" y="3505200"/>
            <a:ext cx="8142325" cy="838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4552" y="2667001"/>
            <a:ext cx="8346148" cy="335756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9843" y="685800"/>
            <a:ext cx="1438800" cy="5105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06318" y="685800"/>
            <a:ext cx="6517737" cy="51054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11" y="44624"/>
            <a:ext cx="7482627" cy="113461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1983" y="1556792"/>
            <a:ext cx="8346723" cy="333281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5756" y="6108701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7702" y="6108701"/>
            <a:ext cx="575614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57" y="6108701"/>
            <a:ext cx="46434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/>
              <a:t>单击图标添加联机映像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 smtClean="0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67" y="161926"/>
            <a:ext cx="8676348" cy="600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3967" y="1276351"/>
            <a:ext cx="8676348" cy="50323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579" y="2666999"/>
            <a:ext cx="7258122" cy="2360071"/>
          </a:xfrm>
          <a:prstGeom prst="rect">
            <a:avLst/>
          </a:prstGeo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52581" y="5027070"/>
            <a:ext cx="7258119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78" y="685802"/>
            <a:ext cx="8346723" cy="175259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3977" y="2667000"/>
            <a:ext cx="4051554" cy="33686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59146" y="2667000"/>
            <a:ext cx="4051554" cy="3346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 smtClean="0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0272" y="2658533"/>
            <a:ext cx="374431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06316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591852" y="2667000"/>
            <a:ext cx="375679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70371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 smtClean="0"/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1600200"/>
            <a:ext cx="288441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76516" y="685801"/>
            <a:ext cx="5072126" cy="5105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8" y="2971800"/>
            <a:ext cx="288441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027" y="1752599"/>
            <a:ext cx="44099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72287" y="914400"/>
            <a:ext cx="266648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5027" y="3124199"/>
            <a:ext cx="440990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png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9"/>
            <a:ext cx="9906000" cy="6853240"/>
          </a:xfrm>
          <a:prstGeom prst="rect">
            <a:avLst/>
          </a:prstGeom>
          <a:gradFill>
            <a:gsLst>
              <a:gs pos="85574">
                <a:schemeClr val="accent1">
                  <a:lumMod val="40000"/>
                  <a:lumOff val="60000"/>
                </a:schemeClr>
              </a:gs>
              <a:gs pos="69500">
                <a:schemeClr val="accent1">
                  <a:lumMod val="20000"/>
                  <a:lumOff val="80000"/>
                </a:schemeClr>
              </a:gs>
              <a:gs pos="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</p:spPr>
      </p:pic>
      <p:grpSp>
        <p:nvGrpSpPr>
          <p:cNvPr id="1026" name="Group 13"/>
          <p:cNvGrpSpPr/>
          <p:nvPr/>
        </p:nvGrpSpPr>
        <p:grpSpPr bwMode="auto">
          <a:xfrm>
            <a:off x="0" y="0"/>
            <a:ext cx="2309681" cy="6858000"/>
            <a:chOff x="0" y="0"/>
            <a:chExt cx="2132013" cy="6858001"/>
          </a:xfrm>
        </p:grpSpPr>
        <p:sp>
          <p:nvSpPr>
            <p:cNvPr id="1036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064552" y="457200"/>
            <a:ext cx="834614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4552" y="2667001"/>
            <a:ext cx="8346148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481542" y="6216650"/>
            <a:ext cx="8911960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zh-CN" sz="2400" b="0">
              <a:latin typeface="Tahoma" panose="020B0604030504040204" pitchFamily="34" charset="0"/>
            </a:endParaRPr>
          </a:p>
        </p:txBody>
      </p:sp>
      <p:sp>
        <p:nvSpPr>
          <p:cNvPr id="21" name="AutoShape 5" descr="https://publicrelationssydney.com.au/wp-content/uploads/2013/01/shutterstock_804343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传输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781" y="1968139"/>
            <a:ext cx="8346723" cy="3332816"/>
          </a:xfrm>
        </p:spPr>
        <p:txBody>
          <a:bodyPr/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5.1 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传输层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协议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概述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5.2  </a:t>
            </a:r>
            <a:r>
              <a:rPr lang="zh-CN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用户数据报协议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UDP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5.3  </a:t>
            </a:r>
            <a:r>
              <a:rPr lang="zh-CN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传输控制协议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TCP </a:t>
            </a:r>
            <a:r>
              <a:rPr lang="zh-CN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概述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5.4  TCP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协议</a:t>
            </a:r>
            <a:r>
              <a:rPr lang="zh-CN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报文格式</a:t>
            </a:r>
            <a:endParaRPr lang="zh-CN" altLang="zh-C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5.5  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可靠传输的工作原理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5.6  TCP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可靠传输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5.7  TCP 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的流量控制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5.8  TCP 的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拥塞控制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5.9  TCP 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的传输连接管理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确认丢失和确认迟到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确认迟到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传输过程中没有出现差错，但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对分组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M1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的确认迟到了。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会收到重复的确认。对重复的确认的处理很简单：收下后就丢弃。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仍然会收到重复的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，并且同样要丢弃重复的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，并重传确认分组。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确认丢失和确认迟到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43654" y="1647602"/>
            <a:ext cx="1899246" cy="3559642"/>
            <a:chOff x="1943654" y="1647602"/>
            <a:chExt cx="1899246" cy="3179763"/>
          </a:xfrm>
        </p:grpSpPr>
        <p:sp>
          <p:nvSpPr>
            <p:cNvPr id="110" name="Line 28"/>
            <p:cNvSpPr>
              <a:spLocks noChangeShapeType="1"/>
            </p:cNvSpPr>
            <p:nvPr/>
          </p:nvSpPr>
          <p:spPr bwMode="auto">
            <a:xfrm>
              <a:off x="1943654" y="1647602"/>
              <a:ext cx="0" cy="3179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>
              <a:off x="3842900" y="1647602"/>
              <a:ext cx="0" cy="3160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Rectangle 30"/>
          <p:cNvSpPr>
            <a:spLocks noChangeArrowheads="1"/>
          </p:cNvSpPr>
          <p:nvPr/>
        </p:nvSpPr>
        <p:spPr bwMode="auto">
          <a:xfrm>
            <a:off x="1771204" y="1196752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Rectangle 31"/>
          <p:cNvSpPr>
            <a:spLocks noChangeArrowheads="1"/>
          </p:cNvSpPr>
          <p:nvPr/>
        </p:nvSpPr>
        <p:spPr bwMode="auto">
          <a:xfrm>
            <a:off x="3636516" y="1196752"/>
            <a:ext cx="38792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4" name="Group 32"/>
          <p:cNvGrpSpPr/>
          <p:nvPr/>
        </p:nvGrpSpPr>
        <p:grpSpPr bwMode="auto">
          <a:xfrm>
            <a:off x="1968054" y="1780952"/>
            <a:ext cx="1857375" cy="777875"/>
            <a:chOff x="3769" y="1868"/>
            <a:chExt cx="1072" cy="490"/>
          </a:xfrm>
        </p:grpSpPr>
        <p:sp>
          <p:nvSpPr>
            <p:cNvPr id="115" name="Freeform 33"/>
            <p:cNvSpPr/>
            <p:nvPr/>
          </p:nvSpPr>
          <p:spPr bwMode="auto">
            <a:xfrm>
              <a:off x="3769" y="1868"/>
              <a:ext cx="1072" cy="490"/>
            </a:xfrm>
            <a:custGeom>
              <a:avLst/>
              <a:gdLst>
                <a:gd name="T0" fmla="*/ 0 w 1033"/>
                <a:gd name="T1" fmla="*/ 0 h 457"/>
                <a:gd name="T2" fmla="*/ 1071 w 1033"/>
                <a:gd name="T3" fmla="*/ 152 h 457"/>
                <a:gd name="T4" fmla="*/ 1071 w 1033"/>
                <a:gd name="T5" fmla="*/ 489 h 457"/>
                <a:gd name="T6" fmla="*/ 0 w 1033"/>
                <a:gd name="T7" fmla="*/ 337 h 457"/>
                <a:gd name="T8" fmla="*/ 0 w 1033"/>
                <a:gd name="T9" fmla="*/ 0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3" h="457">
                  <a:moveTo>
                    <a:pt x="0" y="0"/>
                  </a:moveTo>
                  <a:lnTo>
                    <a:pt x="1032" y="142"/>
                  </a:lnTo>
                  <a:lnTo>
                    <a:pt x="1032" y="456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AutoShape 34"/>
            <p:cNvSpPr>
              <a:spLocks noChangeArrowheads="1"/>
            </p:cNvSpPr>
            <p:nvPr/>
          </p:nvSpPr>
          <p:spPr bwMode="auto">
            <a:xfrm rot="480000">
              <a:off x="4521" y="2114"/>
              <a:ext cx="291" cy="100"/>
            </a:xfrm>
            <a:prstGeom prst="rightArrow">
              <a:avLst>
                <a:gd name="adj1" fmla="val 50000"/>
                <a:gd name="adj2" fmla="val 14551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Rectangle 35"/>
            <p:cNvSpPr>
              <a:spLocks noChangeArrowheads="1"/>
            </p:cNvSpPr>
            <p:nvPr/>
          </p:nvSpPr>
          <p:spPr bwMode="auto">
            <a:xfrm rot="540000">
              <a:off x="3975" y="1943"/>
              <a:ext cx="36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Group 36"/>
          <p:cNvGrpSpPr/>
          <p:nvPr/>
        </p:nvGrpSpPr>
        <p:grpSpPr bwMode="auto">
          <a:xfrm>
            <a:off x="1966466" y="3257327"/>
            <a:ext cx="1835150" cy="777875"/>
            <a:chOff x="3439" y="3564"/>
            <a:chExt cx="1156" cy="490"/>
          </a:xfrm>
        </p:grpSpPr>
        <p:sp>
          <p:nvSpPr>
            <p:cNvPr id="119" name="Freeform 37"/>
            <p:cNvSpPr/>
            <p:nvPr/>
          </p:nvSpPr>
          <p:spPr bwMode="auto">
            <a:xfrm>
              <a:off x="3439" y="3564"/>
              <a:ext cx="1156" cy="490"/>
            </a:xfrm>
            <a:custGeom>
              <a:avLst/>
              <a:gdLst>
                <a:gd name="T0" fmla="*/ 0 w 1033"/>
                <a:gd name="T1" fmla="*/ 0 h 457"/>
                <a:gd name="T2" fmla="*/ 1155 w 1033"/>
                <a:gd name="T3" fmla="*/ 152 h 457"/>
                <a:gd name="T4" fmla="*/ 1155 w 1033"/>
                <a:gd name="T5" fmla="*/ 489 h 457"/>
                <a:gd name="T6" fmla="*/ 0 w 1033"/>
                <a:gd name="T7" fmla="*/ 337 h 457"/>
                <a:gd name="T8" fmla="*/ 0 w 1033"/>
                <a:gd name="T9" fmla="*/ 0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3" h="457">
                  <a:moveTo>
                    <a:pt x="0" y="0"/>
                  </a:moveTo>
                  <a:lnTo>
                    <a:pt x="1032" y="142"/>
                  </a:lnTo>
                  <a:lnTo>
                    <a:pt x="1032" y="456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AutoShape 38"/>
            <p:cNvSpPr>
              <a:spLocks noChangeArrowheads="1"/>
            </p:cNvSpPr>
            <p:nvPr/>
          </p:nvSpPr>
          <p:spPr bwMode="auto">
            <a:xfrm rot="480000">
              <a:off x="4164" y="3802"/>
              <a:ext cx="313" cy="100"/>
            </a:xfrm>
            <a:prstGeom prst="rightArrow">
              <a:avLst>
                <a:gd name="adj1" fmla="val 50000"/>
                <a:gd name="adj2" fmla="val 15651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 rot="540000">
              <a:off x="3664" y="3641"/>
              <a:ext cx="39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Text Box 40"/>
          <p:cNvSpPr txBox="1">
            <a:spLocks noChangeArrowheads="1"/>
          </p:cNvSpPr>
          <p:nvPr/>
        </p:nvSpPr>
        <p:spPr bwMode="auto">
          <a:xfrm>
            <a:off x="2216696" y="5271591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确认丢失</a:t>
            </a:r>
            <a:endParaRPr kumimoji="0"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3" name="Group 41"/>
          <p:cNvGrpSpPr/>
          <p:nvPr/>
        </p:nvGrpSpPr>
        <p:grpSpPr bwMode="auto">
          <a:xfrm>
            <a:off x="1939479" y="4019330"/>
            <a:ext cx="1868487" cy="525463"/>
            <a:chOff x="2012" y="2285"/>
            <a:chExt cx="1177" cy="331"/>
          </a:xfrm>
        </p:grpSpPr>
        <p:sp>
          <p:nvSpPr>
            <p:cNvPr id="124" name="Line 42"/>
            <p:cNvSpPr>
              <a:spLocks noChangeShapeType="1"/>
            </p:cNvSpPr>
            <p:nvPr/>
          </p:nvSpPr>
          <p:spPr bwMode="auto">
            <a:xfrm flipH="1">
              <a:off x="2012" y="2415"/>
              <a:ext cx="1177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Text Box 43"/>
            <p:cNvSpPr txBox="1">
              <a:spLocks noChangeArrowheads="1"/>
            </p:cNvSpPr>
            <p:nvPr/>
          </p:nvSpPr>
          <p:spPr bwMode="auto">
            <a:xfrm rot="21169770">
              <a:off x="2131" y="2285"/>
              <a:ext cx="6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ACK 1</a:t>
              </a:r>
              <a:endParaRPr kumimoji="0"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Text Box 47"/>
          <p:cNvSpPr txBox="1">
            <a:spLocks noChangeArrowheads="1"/>
          </p:cNvSpPr>
          <p:nvPr/>
        </p:nvSpPr>
        <p:spPr bwMode="auto">
          <a:xfrm>
            <a:off x="488504" y="329066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超时重发</a:t>
            </a:r>
            <a:endParaRPr kumimoji="0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0" name="Group 48"/>
          <p:cNvGrpSpPr/>
          <p:nvPr/>
        </p:nvGrpSpPr>
        <p:grpSpPr bwMode="auto">
          <a:xfrm>
            <a:off x="990154" y="2327052"/>
            <a:ext cx="798512" cy="927100"/>
            <a:chOff x="3153" y="2204"/>
            <a:chExt cx="503" cy="584"/>
          </a:xfrm>
        </p:grpSpPr>
        <p:sp>
          <p:nvSpPr>
            <p:cNvPr id="131" name="AutoShape 49"/>
            <p:cNvSpPr/>
            <p:nvPr/>
          </p:nvSpPr>
          <p:spPr bwMode="auto">
            <a:xfrm>
              <a:off x="3600" y="2204"/>
              <a:ext cx="56" cy="584"/>
            </a:xfrm>
            <a:prstGeom prst="leftBrace">
              <a:avLst>
                <a:gd name="adj1" fmla="val 8690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Text Box 50"/>
            <p:cNvSpPr txBox="1">
              <a:spLocks noChangeArrowheads="1"/>
            </p:cNvSpPr>
            <p:nvPr/>
          </p:nvSpPr>
          <p:spPr bwMode="auto">
            <a:xfrm>
              <a:off x="3153" y="2311"/>
              <a:ext cx="4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800" b="1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800" b="1" baseline="-25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out</a:t>
              </a:r>
              <a:endParaRPr kumimoji="0"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oup 51"/>
          <p:cNvGrpSpPr/>
          <p:nvPr/>
        </p:nvGrpSpPr>
        <p:grpSpPr bwMode="auto">
          <a:xfrm>
            <a:off x="2245866" y="2504855"/>
            <a:ext cx="1589088" cy="563563"/>
            <a:chOff x="4012" y="2401"/>
            <a:chExt cx="1001" cy="355"/>
          </a:xfrm>
        </p:grpSpPr>
        <p:sp>
          <p:nvSpPr>
            <p:cNvPr id="134" name="Line 52"/>
            <p:cNvSpPr>
              <a:spLocks noChangeShapeType="1"/>
            </p:cNvSpPr>
            <p:nvPr/>
          </p:nvSpPr>
          <p:spPr bwMode="auto">
            <a:xfrm flipH="1">
              <a:off x="4012" y="2555"/>
              <a:ext cx="1001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Text Box 53"/>
            <p:cNvSpPr txBox="1">
              <a:spLocks noChangeArrowheads="1"/>
            </p:cNvSpPr>
            <p:nvPr/>
          </p:nvSpPr>
          <p:spPr bwMode="auto">
            <a:xfrm rot="21169770">
              <a:off x="4145" y="2401"/>
              <a:ext cx="7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ACK 1</a:t>
              </a:r>
              <a:endParaRPr kumimoji="0"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AutoShape 57"/>
          <p:cNvSpPr>
            <a:spLocks noChangeArrowheads="1"/>
          </p:cNvSpPr>
          <p:nvPr/>
        </p:nvSpPr>
        <p:spPr bwMode="auto">
          <a:xfrm>
            <a:off x="1868041" y="2676302"/>
            <a:ext cx="703263" cy="577850"/>
          </a:xfrm>
          <a:prstGeom prst="irregularSeal1">
            <a:avLst/>
          </a:prstGeom>
          <a:solidFill>
            <a:srgbClr val="FF5050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624174" y="1647602"/>
            <a:ext cx="1899246" cy="4564558"/>
            <a:chOff x="6870178" y="1647602"/>
            <a:chExt cx="1899246" cy="3179763"/>
          </a:xfrm>
        </p:grpSpPr>
        <p:sp>
          <p:nvSpPr>
            <p:cNvPr id="140" name="Line 28"/>
            <p:cNvSpPr>
              <a:spLocks noChangeShapeType="1"/>
            </p:cNvSpPr>
            <p:nvPr/>
          </p:nvSpPr>
          <p:spPr bwMode="auto">
            <a:xfrm>
              <a:off x="6870178" y="1647602"/>
              <a:ext cx="0" cy="3179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29"/>
            <p:cNvSpPr>
              <a:spLocks noChangeShapeType="1"/>
            </p:cNvSpPr>
            <p:nvPr/>
          </p:nvSpPr>
          <p:spPr bwMode="auto">
            <a:xfrm>
              <a:off x="8769424" y="1647602"/>
              <a:ext cx="0" cy="3160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2" name="Rectangle 30"/>
          <p:cNvSpPr>
            <a:spLocks noChangeArrowheads="1"/>
          </p:cNvSpPr>
          <p:nvPr/>
        </p:nvSpPr>
        <p:spPr bwMode="auto">
          <a:xfrm>
            <a:off x="6451724" y="1196752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Rectangle 31"/>
          <p:cNvSpPr>
            <a:spLocks noChangeArrowheads="1"/>
          </p:cNvSpPr>
          <p:nvPr/>
        </p:nvSpPr>
        <p:spPr bwMode="auto">
          <a:xfrm>
            <a:off x="8317036" y="1196752"/>
            <a:ext cx="38792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4" name="Group 32"/>
          <p:cNvGrpSpPr/>
          <p:nvPr/>
        </p:nvGrpSpPr>
        <p:grpSpPr bwMode="auto">
          <a:xfrm>
            <a:off x="6648574" y="1780952"/>
            <a:ext cx="1857375" cy="777875"/>
            <a:chOff x="3769" y="1868"/>
            <a:chExt cx="1072" cy="490"/>
          </a:xfrm>
        </p:grpSpPr>
        <p:sp>
          <p:nvSpPr>
            <p:cNvPr id="145" name="Freeform 33"/>
            <p:cNvSpPr/>
            <p:nvPr/>
          </p:nvSpPr>
          <p:spPr bwMode="auto">
            <a:xfrm>
              <a:off x="3769" y="1868"/>
              <a:ext cx="1072" cy="490"/>
            </a:xfrm>
            <a:custGeom>
              <a:avLst/>
              <a:gdLst>
                <a:gd name="T0" fmla="*/ 0 w 1033"/>
                <a:gd name="T1" fmla="*/ 0 h 457"/>
                <a:gd name="T2" fmla="*/ 1071 w 1033"/>
                <a:gd name="T3" fmla="*/ 152 h 457"/>
                <a:gd name="T4" fmla="*/ 1071 w 1033"/>
                <a:gd name="T5" fmla="*/ 489 h 457"/>
                <a:gd name="T6" fmla="*/ 0 w 1033"/>
                <a:gd name="T7" fmla="*/ 337 h 457"/>
                <a:gd name="T8" fmla="*/ 0 w 1033"/>
                <a:gd name="T9" fmla="*/ 0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3" h="457">
                  <a:moveTo>
                    <a:pt x="0" y="0"/>
                  </a:moveTo>
                  <a:lnTo>
                    <a:pt x="1032" y="142"/>
                  </a:lnTo>
                  <a:lnTo>
                    <a:pt x="1032" y="456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AutoShape 34"/>
            <p:cNvSpPr>
              <a:spLocks noChangeArrowheads="1"/>
            </p:cNvSpPr>
            <p:nvPr/>
          </p:nvSpPr>
          <p:spPr bwMode="auto">
            <a:xfrm rot="480000">
              <a:off x="4521" y="2114"/>
              <a:ext cx="291" cy="100"/>
            </a:xfrm>
            <a:prstGeom prst="rightArrow">
              <a:avLst>
                <a:gd name="adj1" fmla="val 50000"/>
                <a:gd name="adj2" fmla="val 14551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Rectangle 35"/>
            <p:cNvSpPr>
              <a:spLocks noChangeArrowheads="1"/>
            </p:cNvSpPr>
            <p:nvPr/>
          </p:nvSpPr>
          <p:spPr bwMode="auto">
            <a:xfrm rot="540000">
              <a:off x="3975" y="1943"/>
              <a:ext cx="36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8" name="Group 36"/>
          <p:cNvGrpSpPr/>
          <p:nvPr/>
        </p:nvGrpSpPr>
        <p:grpSpPr bwMode="auto">
          <a:xfrm>
            <a:off x="6646986" y="3257327"/>
            <a:ext cx="1835150" cy="777875"/>
            <a:chOff x="3439" y="3564"/>
            <a:chExt cx="1156" cy="490"/>
          </a:xfrm>
        </p:grpSpPr>
        <p:sp>
          <p:nvSpPr>
            <p:cNvPr id="149" name="Freeform 37"/>
            <p:cNvSpPr/>
            <p:nvPr/>
          </p:nvSpPr>
          <p:spPr bwMode="auto">
            <a:xfrm>
              <a:off x="3439" y="3564"/>
              <a:ext cx="1156" cy="490"/>
            </a:xfrm>
            <a:custGeom>
              <a:avLst/>
              <a:gdLst>
                <a:gd name="T0" fmla="*/ 0 w 1033"/>
                <a:gd name="T1" fmla="*/ 0 h 457"/>
                <a:gd name="T2" fmla="*/ 1155 w 1033"/>
                <a:gd name="T3" fmla="*/ 152 h 457"/>
                <a:gd name="T4" fmla="*/ 1155 w 1033"/>
                <a:gd name="T5" fmla="*/ 489 h 457"/>
                <a:gd name="T6" fmla="*/ 0 w 1033"/>
                <a:gd name="T7" fmla="*/ 337 h 457"/>
                <a:gd name="T8" fmla="*/ 0 w 1033"/>
                <a:gd name="T9" fmla="*/ 0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3" h="457">
                  <a:moveTo>
                    <a:pt x="0" y="0"/>
                  </a:moveTo>
                  <a:lnTo>
                    <a:pt x="1032" y="142"/>
                  </a:lnTo>
                  <a:lnTo>
                    <a:pt x="1032" y="456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AutoShape 38"/>
            <p:cNvSpPr>
              <a:spLocks noChangeArrowheads="1"/>
            </p:cNvSpPr>
            <p:nvPr/>
          </p:nvSpPr>
          <p:spPr bwMode="auto">
            <a:xfrm rot="480000">
              <a:off x="4164" y="3802"/>
              <a:ext cx="313" cy="100"/>
            </a:xfrm>
            <a:prstGeom prst="rightArrow">
              <a:avLst>
                <a:gd name="adj1" fmla="val 50000"/>
                <a:gd name="adj2" fmla="val 15651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Rectangle 39"/>
            <p:cNvSpPr>
              <a:spLocks noChangeArrowheads="1"/>
            </p:cNvSpPr>
            <p:nvPr/>
          </p:nvSpPr>
          <p:spPr bwMode="auto">
            <a:xfrm rot="540000">
              <a:off x="3664" y="3641"/>
              <a:ext cx="39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2" name="Text Box 40"/>
          <p:cNvSpPr txBox="1">
            <a:spLocks noChangeArrowheads="1"/>
          </p:cNvSpPr>
          <p:nvPr/>
        </p:nvSpPr>
        <p:spPr bwMode="auto">
          <a:xfrm>
            <a:off x="6897216" y="6212160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确认迟到</a:t>
            </a:r>
            <a:endParaRPr kumimoji="0"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3" name="Group 41"/>
          <p:cNvGrpSpPr/>
          <p:nvPr/>
        </p:nvGrpSpPr>
        <p:grpSpPr bwMode="auto">
          <a:xfrm>
            <a:off x="6619999" y="4019330"/>
            <a:ext cx="1868487" cy="525463"/>
            <a:chOff x="2012" y="2285"/>
            <a:chExt cx="1177" cy="331"/>
          </a:xfrm>
        </p:grpSpPr>
        <p:sp>
          <p:nvSpPr>
            <p:cNvPr id="154" name="Line 42"/>
            <p:cNvSpPr>
              <a:spLocks noChangeShapeType="1"/>
            </p:cNvSpPr>
            <p:nvPr/>
          </p:nvSpPr>
          <p:spPr bwMode="auto">
            <a:xfrm flipH="1">
              <a:off x="2012" y="2415"/>
              <a:ext cx="1177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Text Box 43"/>
            <p:cNvSpPr txBox="1">
              <a:spLocks noChangeArrowheads="1"/>
            </p:cNvSpPr>
            <p:nvPr/>
          </p:nvSpPr>
          <p:spPr bwMode="auto">
            <a:xfrm rot="21169770">
              <a:off x="2131" y="2285"/>
              <a:ext cx="6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ACK 1</a:t>
              </a:r>
              <a:endParaRPr kumimoji="0"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6" name="Text Box 47"/>
          <p:cNvSpPr txBox="1">
            <a:spLocks noChangeArrowheads="1"/>
          </p:cNvSpPr>
          <p:nvPr/>
        </p:nvSpPr>
        <p:spPr bwMode="auto">
          <a:xfrm>
            <a:off x="5169024" y="329066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超时重发</a:t>
            </a:r>
            <a:endParaRPr kumimoji="0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7" name="Group 48"/>
          <p:cNvGrpSpPr/>
          <p:nvPr/>
        </p:nvGrpSpPr>
        <p:grpSpPr bwMode="auto">
          <a:xfrm>
            <a:off x="5670674" y="2327052"/>
            <a:ext cx="798512" cy="927100"/>
            <a:chOff x="3153" y="2204"/>
            <a:chExt cx="503" cy="584"/>
          </a:xfrm>
        </p:grpSpPr>
        <p:sp>
          <p:nvSpPr>
            <p:cNvPr id="158" name="AutoShape 49"/>
            <p:cNvSpPr/>
            <p:nvPr/>
          </p:nvSpPr>
          <p:spPr bwMode="auto">
            <a:xfrm>
              <a:off x="3600" y="2204"/>
              <a:ext cx="56" cy="584"/>
            </a:xfrm>
            <a:prstGeom prst="leftBrace">
              <a:avLst>
                <a:gd name="adj1" fmla="val 8690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Text Box 50"/>
            <p:cNvSpPr txBox="1">
              <a:spLocks noChangeArrowheads="1"/>
            </p:cNvSpPr>
            <p:nvPr/>
          </p:nvSpPr>
          <p:spPr bwMode="auto">
            <a:xfrm>
              <a:off x="3153" y="2311"/>
              <a:ext cx="4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800" b="1" baseline="-250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out</a:t>
              </a:r>
              <a:endParaRPr kumimoji="0" lang="en-US" altLang="zh-CN" sz="2800" b="1" baseline="-250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4" name="Group 36"/>
          <p:cNvGrpSpPr/>
          <p:nvPr/>
        </p:nvGrpSpPr>
        <p:grpSpPr bwMode="auto">
          <a:xfrm>
            <a:off x="6646986" y="4636864"/>
            <a:ext cx="1835150" cy="777875"/>
            <a:chOff x="3439" y="3564"/>
            <a:chExt cx="1156" cy="490"/>
          </a:xfrm>
        </p:grpSpPr>
        <p:sp>
          <p:nvSpPr>
            <p:cNvPr id="165" name="Freeform 37"/>
            <p:cNvSpPr/>
            <p:nvPr/>
          </p:nvSpPr>
          <p:spPr bwMode="auto">
            <a:xfrm>
              <a:off x="3439" y="3564"/>
              <a:ext cx="1156" cy="490"/>
            </a:xfrm>
            <a:custGeom>
              <a:avLst/>
              <a:gdLst>
                <a:gd name="T0" fmla="*/ 0 w 1033"/>
                <a:gd name="T1" fmla="*/ 0 h 457"/>
                <a:gd name="T2" fmla="*/ 1155 w 1033"/>
                <a:gd name="T3" fmla="*/ 152 h 457"/>
                <a:gd name="T4" fmla="*/ 1155 w 1033"/>
                <a:gd name="T5" fmla="*/ 489 h 457"/>
                <a:gd name="T6" fmla="*/ 0 w 1033"/>
                <a:gd name="T7" fmla="*/ 337 h 457"/>
                <a:gd name="T8" fmla="*/ 0 w 1033"/>
                <a:gd name="T9" fmla="*/ 0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3" h="457">
                  <a:moveTo>
                    <a:pt x="0" y="0"/>
                  </a:moveTo>
                  <a:lnTo>
                    <a:pt x="1032" y="142"/>
                  </a:lnTo>
                  <a:lnTo>
                    <a:pt x="1032" y="456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AutoShape 38"/>
            <p:cNvSpPr>
              <a:spLocks noChangeArrowheads="1"/>
            </p:cNvSpPr>
            <p:nvPr/>
          </p:nvSpPr>
          <p:spPr bwMode="auto">
            <a:xfrm rot="480000">
              <a:off x="4164" y="3802"/>
              <a:ext cx="313" cy="100"/>
            </a:xfrm>
            <a:prstGeom prst="rightArrow">
              <a:avLst>
                <a:gd name="adj1" fmla="val 50000"/>
                <a:gd name="adj2" fmla="val 15651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Rectangle 39"/>
            <p:cNvSpPr>
              <a:spLocks noChangeArrowheads="1"/>
            </p:cNvSpPr>
            <p:nvPr/>
          </p:nvSpPr>
          <p:spPr bwMode="auto">
            <a:xfrm rot="540000">
              <a:off x="3593" y="3641"/>
              <a:ext cx="39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M2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295998" y="4892967"/>
            <a:ext cx="1499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收下，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重复的，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丢弃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654505" y="2643731"/>
            <a:ext cx="1827632" cy="2839271"/>
            <a:chOff x="6900509" y="2643731"/>
            <a:chExt cx="1827632" cy="2839271"/>
          </a:xfrm>
        </p:grpSpPr>
        <p:sp>
          <p:nvSpPr>
            <p:cNvPr id="168" name="Freeform 48"/>
            <p:cNvSpPr/>
            <p:nvPr/>
          </p:nvSpPr>
          <p:spPr bwMode="auto">
            <a:xfrm>
              <a:off x="6900509" y="2726308"/>
              <a:ext cx="1827632" cy="2756694"/>
            </a:xfrm>
            <a:custGeom>
              <a:avLst/>
              <a:gdLst>
                <a:gd name="T0" fmla="*/ 798 w 798"/>
                <a:gd name="T1" fmla="*/ 0 h 1134"/>
                <a:gd name="T2" fmla="*/ 589 w 798"/>
                <a:gd name="T3" fmla="*/ 70 h 1134"/>
                <a:gd name="T4" fmla="*/ 466 w 798"/>
                <a:gd name="T5" fmla="*/ 217 h 1134"/>
                <a:gd name="T6" fmla="*/ 418 w 798"/>
                <a:gd name="T7" fmla="*/ 376 h 1134"/>
                <a:gd name="T8" fmla="*/ 385 w 798"/>
                <a:gd name="T9" fmla="*/ 661 h 1134"/>
                <a:gd name="T10" fmla="*/ 310 w 798"/>
                <a:gd name="T11" fmla="*/ 1018 h 1134"/>
                <a:gd name="T12" fmla="*/ 0 w 798"/>
                <a:gd name="T13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8" h="1134">
                  <a:moveTo>
                    <a:pt x="798" y="0"/>
                  </a:moveTo>
                  <a:cubicBezTo>
                    <a:pt x="763" y="12"/>
                    <a:pt x="644" y="34"/>
                    <a:pt x="589" y="70"/>
                  </a:cubicBezTo>
                  <a:cubicBezTo>
                    <a:pt x="534" y="106"/>
                    <a:pt x="494" y="166"/>
                    <a:pt x="466" y="217"/>
                  </a:cubicBezTo>
                  <a:cubicBezTo>
                    <a:pt x="438" y="268"/>
                    <a:pt x="431" y="302"/>
                    <a:pt x="418" y="376"/>
                  </a:cubicBezTo>
                  <a:cubicBezTo>
                    <a:pt x="405" y="450"/>
                    <a:pt x="403" y="554"/>
                    <a:pt x="385" y="661"/>
                  </a:cubicBezTo>
                  <a:cubicBezTo>
                    <a:pt x="367" y="768"/>
                    <a:pt x="374" y="939"/>
                    <a:pt x="310" y="1018"/>
                  </a:cubicBezTo>
                  <a:cubicBezTo>
                    <a:pt x="246" y="1097"/>
                    <a:pt x="65" y="1110"/>
                    <a:pt x="0" y="1134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0115699">
              <a:off x="7480880" y="2643731"/>
              <a:ext cx="11095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ACK 1</a:t>
              </a:r>
              <a:endPara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8580766" y="3429000"/>
            <a:ext cx="14548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重复的，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丢弃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5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29" grpId="1"/>
      <p:bldP spid="139" grpId="0" animBg="1"/>
      <p:bldP spid="139" grpId="1" animBg="1"/>
      <p:bldP spid="142" grpId="0"/>
      <p:bldP spid="143" grpId="0"/>
      <p:bldP spid="152" grpId="0"/>
      <p:bldP spid="156" grpId="0"/>
      <p:bldP spid="156" grpId="1"/>
      <p:bldP spid="7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请注意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在发送完一个分组后，必须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暂时保留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已发送的分组的副本，以备重发。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分组和确认分组都必须进行编号。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超时计时器的重传时间应当比数据在分组传输的平均往返时间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更长一些。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自动重传请求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983" y="2040400"/>
            <a:ext cx="8346723" cy="333281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通常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最终总是可以收到对所有发出的分组的确认。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不断重传分组但总是收不到确认，就说明通信线路太差，不能进行通信。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使用上述的确认和重传机制，我们就可以在不可靠的传输网络上实现可靠的通信。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像上述的这种可靠传输协议常称为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自动重传请求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ARQ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(Automatic Repeat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。意思是重传的请求是自动进行的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接收方不需要请求发送方重传某个出错的分组。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信道利用率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00621" y="3594720"/>
            <a:ext cx="5196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2400" b="1" i="1" baseline="-2500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1489521" y="3616945"/>
            <a:ext cx="0" cy="793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862584" y="3678857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132834" y="3678857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860996" y="3874120"/>
            <a:ext cx="327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51621" y="3618532"/>
            <a:ext cx="807016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RTT</a:t>
            </a:r>
            <a:endParaRPr lang="en-US" altLang="zh-CN" sz="24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rot="5400000" flipH="1" flipV="1">
            <a:off x="1265684" y="3651870"/>
            <a:ext cx="0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76536" y="3337645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5207446" y="3616945"/>
            <a:ext cx="0" cy="793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489521" y="4272582"/>
            <a:ext cx="3717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264221" y="4051920"/>
            <a:ext cx="21209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+ RTT + 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400" b="1" i="1" baseline="-2500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Freeform 16"/>
          <p:cNvSpPr/>
          <p:nvPr/>
        </p:nvSpPr>
        <p:spPr bwMode="auto">
          <a:xfrm>
            <a:off x="1489521" y="2167557"/>
            <a:ext cx="1998663" cy="1449388"/>
          </a:xfrm>
          <a:custGeom>
            <a:avLst/>
            <a:gdLst>
              <a:gd name="T0" fmla="*/ 0 w 1218"/>
              <a:gd name="T1" fmla="*/ 1091 h 1091"/>
              <a:gd name="T2" fmla="*/ 997 w 1218"/>
              <a:gd name="T3" fmla="*/ 3 h 1091"/>
              <a:gd name="T4" fmla="*/ 1218 w 1218"/>
              <a:gd name="T5" fmla="*/ 0 h 1091"/>
              <a:gd name="T6" fmla="*/ 225 w 1218"/>
              <a:gd name="T7" fmla="*/ 1086 h 1091"/>
              <a:gd name="T8" fmla="*/ 0 w 1218"/>
              <a:gd name="T9" fmla="*/ 1091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8" h="1091">
                <a:moveTo>
                  <a:pt x="0" y="1091"/>
                </a:moveTo>
                <a:lnTo>
                  <a:pt x="997" y="3"/>
                </a:lnTo>
                <a:lnTo>
                  <a:pt x="1218" y="0"/>
                </a:lnTo>
                <a:lnTo>
                  <a:pt x="225" y="1086"/>
                </a:lnTo>
                <a:lnTo>
                  <a:pt x="0" y="1091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90823" y="1916832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4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1489521" y="2170732"/>
            <a:ext cx="1635125" cy="144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1860996" y="2170732"/>
            <a:ext cx="1633538" cy="144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 rot="19131970">
            <a:off x="1467222" y="2727300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分组</a:t>
            </a:r>
            <a:endParaRPr lang="zh-CN" altLang="en-US" sz="24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 rot="2307784">
            <a:off x="3951659" y="2341538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确认</a:t>
            </a:r>
            <a:endParaRPr lang="zh-CN" altLang="en-US" sz="24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9149209" y="1916832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endParaRPr lang="en-US" altLang="zh-CN" sz="2400" b="1" i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9149209" y="3299445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endParaRPr lang="en-US" altLang="zh-CN" sz="2400" b="1" i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612134" y="2894632"/>
            <a:ext cx="284162" cy="247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rot="15894661">
            <a:off x="2257078" y="2514426"/>
            <a:ext cx="230187" cy="307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7257256" y="2170732"/>
            <a:ext cx="1695450" cy="1450975"/>
          </a:xfrm>
          <a:custGeom>
            <a:avLst/>
            <a:gdLst>
              <a:gd name="T0" fmla="*/ 0 w 1035"/>
              <a:gd name="T1" fmla="*/ 3 h 1091"/>
              <a:gd name="T2" fmla="*/ 998 w 1035"/>
              <a:gd name="T3" fmla="*/ 1091 h 1091"/>
              <a:gd name="T4" fmla="*/ 1035 w 1035"/>
              <a:gd name="T5" fmla="*/ 1083 h 1091"/>
              <a:gd name="T6" fmla="*/ 45 w 1035"/>
              <a:gd name="T7" fmla="*/ 0 h 1091"/>
              <a:gd name="T8" fmla="*/ 0 w 1035"/>
              <a:gd name="T9" fmla="*/ 3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5" h="1091">
                <a:moveTo>
                  <a:pt x="0" y="3"/>
                </a:moveTo>
                <a:lnTo>
                  <a:pt x="998" y="1091"/>
                </a:lnTo>
                <a:lnTo>
                  <a:pt x="1035" y="1083"/>
                </a:lnTo>
                <a:lnTo>
                  <a:pt x="45" y="0"/>
                </a:lnTo>
                <a:lnTo>
                  <a:pt x="0" y="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Freeform 29"/>
          <p:cNvSpPr/>
          <p:nvPr/>
        </p:nvSpPr>
        <p:spPr bwMode="auto">
          <a:xfrm>
            <a:off x="5237609" y="2170732"/>
            <a:ext cx="1998662" cy="1450975"/>
          </a:xfrm>
          <a:custGeom>
            <a:avLst/>
            <a:gdLst>
              <a:gd name="T0" fmla="*/ 0 w 1218"/>
              <a:gd name="T1" fmla="*/ 1091 h 1091"/>
              <a:gd name="T2" fmla="*/ 997 w 1218"/>
              <a:gd name="T3" fmla="*/ 3 h 1091"/>
              <a:gd name="T4" fmla="*/ 1218 w 1218"/>
              <a:gd name="T5" fmla="*/ 0 h 1091"/>
              <a:gd name="T6" fmla="*/ 225 w 1218"/>
              <a:gd name="T7" fmla="*/ 1086 h 1091"/>
              <a:gd name="T8" fmla="*/ 0 w 1218"/>
              <a:gd name="T9" fmla="*/ 1091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8" h="1091">
                <a:moveTo>
                  <a:pt x="0" y="1091"/>
                </a:moveTo>
                <a:lnTo>
                  <a:pt x="997" y="3"/>
                </a:lnTo>
                <a:lnTo>
                  <a:pt x="1218" y="0"/>
                </a:lnTo>
                <a:lnTo>
                  <a:pt x="225" y="1086"/>
                </a:lnTo>
                <a:lnTo>
                  <a:pt x="0" y="1091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5237609" y="2175495"/>
            <a:ext cx="1635125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609084" y="2175495"/>
            <a:ext cx="1633537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 flipV="1">
            <a:off x="7351910" y="2175495"/>
            <a:ext cx="1633538" cy="1446212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 flipV="1">
            <a:off x="7278315" y="2175495"/>
            <a:ext cx="1635125" cy="1446212"/>
          </a:xfrm>
          <a:prstGeom prst="line">
            <a:avLst/>
          </a:prstGeom>
          <a:noFill/>
          <a:ln w="15875" cmpd="sng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 rot="19044759">
            <a:off x="5141506" y="2801119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分组</a:t>
            </a:r>
            <a:endParaRPr lang="zh-CN" altLang="en-US" sz="24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rot="15894661">
            <a:off x="5958334" y="2548557"/>
            <a:ext cx="230188" cy="3063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 rot="2510398">
            <a:off x="7785472" y="2416150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确认</a:t>
            </a:r>
            <a:endParaRPr lang="zh-CN" altLang="en-US" sz="24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8411021" y="2934320"/>
            <a:ext cx="284163" cy="247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1264096" y="2170732"/>
            <a:ext cx="7913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1264096" y="3616945"/>
            <a:ext cx="7913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Freeform 28"/>
          <p:cNvSpPr/>
          <p:nvPr/>
        </p:nvSpPr>
        <p:spPr bwMode="auto">
          <a:xfrm>
            <a:off x="3482860" y="2170732"/>
            <a:ext cx="1695450" cy="1450975"/>
          </a:xfrm>
          <a:custGeom>
            <a:avLst/>
            <a:gdLst>
              <a:gd name="T0" fmla="*/ 0 w 1035"/>
              <a:gd name="T1" fmla="*/ 3 h 1091"/>
              <a:gd name="T2" fmla="*/ 998 w 1035"/>
              <a:gd name="T3" fmla="*/ 1091 h 1091"/>
              <a:gd name="T4" fmla="*/ 1035 w 1035"/>
              <a:gd name="T5" fmla="*/ 1083 h 1091"/>
              <a:gd name="T6" fmla="*/ 45 w 1035"/>
              <a:gd name="T7" fmla="*/ 0 h 1091"/>
              <a:gd name="T8" fmla="*/ 0 w 1035"/>
              <a:gd name="T9" fmla="*/ 3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5" h="1091">
                <a:moveTo>
                  <a:pt x="0" y="3"/>
                </a:moveTo>
                <a:lnTo>
                  <a:pt x="998" y="1091"/>
                </a:lnTo>
                <a:lnTo>
                  <a:pt x="1035" y="1083"/>
                </a:lnTo>
                <a:lnTo>
                  <a:pt x="45" y="0"/>
                </a:lnTo>
                <a:lnTo>
                  <a:pt x="0" y="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 flipH="1" flipV="1">
            <a:off x="3577514" y="2175495"/>
            <a:ext cx="1633538" cy="1446212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 flipH="1" flipV="1">
            <a:off x="3503919" y="2175495"/>
            <a:ext cx="1635125" cy="1446212"/>
          </a:xfrm>
          <a:prstGeom prst="line">
            <a:avLst/>
          </a:prstGeom>
          <a:noFill/>
          <a:ln w="15875" cmpd="sng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48544" y="5301208"/>
            <a:ext cx="8566947" cy="1152128"/>
            <a:chOff x="848544" y="5085184"/>
            <a:chExt cx="8566947" cy="1152128"/>
          </a:xfrm>
        </p:grpSpPr>
        <p:sp>
          <p:nvSpPr>
            <p:cNvPr id="45" name="矩形 44"/>
            <p:cNvSpPr/>
            <p:nvPr/>
          </p:nvSpPr>
          <p:spPr bwMode="auto">
            <a:xfrm>
              <a:off x="848544" y="5085184"/>
              <a:ext cx="8566947" cy="1152128"/>
            </a:xfrm>
            <a:prstGeom prst="rect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7749318" y="5364505"/>
              <a:ext cx="100380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(5-3)</a:t>
              </a:r>
              <a:endPara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0286" y="5301208"/>
              <a:ext cx="224452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003399"/>
                  </a:solidFill>
                  <a:latin typeface="+mn-lt"/>
                  <a:ea typeface="黑体" panose="0201060906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信道利用率</a:t>
              </a:r>
              <a:endPara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2200568" y="4653136"/>
            <a:ext cx="5595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停止等待协议的信道利用率太低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76536" y="1249596"/>
            <a:ext cx="8784976" cy="52322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停止等待协议的优点是简单，缺点是信道利用率太低。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1220" y="5348379"/>
            <a:ext cx="3181514" cy="11049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信道利用率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看出，当往返时间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RTT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远大于分组发送时间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时，信道的利用率就会非常低。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若出现重传，则对传送有用的数据信息来说，信道的利用率就还要降低。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流水线传输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为了提高传输效率，发送方可以不使用低效率的停止等待协议，而是采用流水线传输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流水线传输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就是发送方可连续发送多个分组，不必每发完一个分组就停顿下来等待对方的确认。这样可使信道上一直有数据不间断地传送。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由于信道上一直有数据不间断地传送，这种传输方式可获得很高的信道利用率。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流水线传输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4"/>
          <p:cNvSpPr/>
          <p:nvPr/>
        </p:nvSpPr>
        <p:spPr bwMode="auto">
          <a:xfrm>
            <a:off x="1318642" y="3084140"/>
            <a:ext cx="7015162" cy="1627188"/>
          </a:xfrm>
          <a:custGeom>
            <a:avLst/>
            <a:gdLst>
              <a:gd name="T0" fmla="*/ 0 w 4131"/>
              <a:gd name="T1" fmla="*/ 1088 h 1088"/>
              <a:gd name="T2" fmla="*/ 987 w 4131"/>
              <a:gd name="T3" fmla="*/ 0 h 1088"/>
              <a:gd name="T4" fmla="*/ 4131 w 4131"/>
              <a:gd name="T5" fmla="*/ 6 h 1088"/>
              <a:gd name="T6" fmla="*/ 3165 w 4131"/>
              <a:gd name="T7" fmla="*/ 1080 h 1088"/>
              <a:gd name="T8" fmla="*/ 0 w 4131"/>
              <a:gd name="T9" fmla="*/ 1088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31" h="1088">
                <a:moveTo>
                  <a:pt x="0" y="1088"/>
                </a:moveTo>
                <a:lnTo>
                  <a:pt x="987" y="0"/>
                </a:lnTo>
                <a:lnTo>
                  <a:pt x="4131" y="6"/>
                </a:lnTo>
                <a:lnTo>
                  <a:pt x="3165" y="1080"/>
                </a:lnTo>
                <a:lnTo>
                  <a:pt x="0" y="1088"/>
                </a:lnTo>
                <a:close/>
              </a:path>
            </a:pathLst>
          </a:custGeom>
          <a:solidFill>
            <a:srgbClr val="FF66FF"/>
          </a:solidFill>
          <a:ln>
            <a:noFill/>
          </a:ln>
          <a:effectLst/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044004" y="4711328"/>
            <a:ext cx="8197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044004" y="3084140"/>
            <a:ext cx="8197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2054" y="2806328"/>
            <a:ext cx="423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307529" y="3084140"/>
            <a:ext cx="1693863" cy="162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694879" y="3084140"/>
            <a:ext cx="1692275" cy="162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 rot="18918223">
            <a:off x="1229171" y="3710737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分组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221217" y="2780928"/>
            <a:ext cx="2840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endParaRPr lang="en-US" altLang="zh-CN" sz="2800" b="1" i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221217" y="4366840"/>
            <a:ext cx="2840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endParaRPr lang="en-US" altLang="zh-CN" sz="2800" b="1" i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67767" y="4420815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rot="15894661">
            <a:off x="2034604" y="3347666"/>
            <a:ext cx="350837" cy="4619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2077467" y="3088903"/>
            <a:ext cx="1693862" cy="162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5544567" y="3088903"/>
            <a:ext cx="1693862" cy="162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3388742" y="3088903"/>
            <a:ext cx="1693862" cy="16271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 rot="2268438">
            <a:off x="3304455" y="3494044"/>
            <a:ext cx="9829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ACK</a:t>
            </a: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088829" y="3981078"/>
            <a:ext cx="292100" cy="27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2461642" y="3084140"/>
            <a:ext cx="1692275" cy="162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2847404" y="3084140"/>
            <a:ext cx="1693863" cy="162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250629" y="3103190"/>
            <a:ext cx="1692275" cy="162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3620517" y="3084140"/>
            <a:ext cx="1695450" cy="162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4395217" y="3084140"/>
            <a:ext cx="1695450" cy="162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4784154" y="3084140"/>
            <a:ext cx="1692275" cy="162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5169917" y="3084140"/>
            <a:ext cx="1693862" cy="162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5558854" y="3084140"/>
            <a:ext cx="1692275" cy="162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4003104" y="3084140"/>
            <a:ext cx="1695450" cy="162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5928742" y="3084140"/>
            <a:ext cx="1693862" cy="162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6301804" y="3084140"/>
            <a:ext cx="1692275" cy="162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6673279" y="3084140"/>
            <a:ext cx="1693863" cy="162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 flipV="1">
            <a:off x="3772917" y="3088903"/>
            <a:ext cx="1693862" cy="16271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 flipV="1">
            <a:off x="4155504" y="3088903"/>
            <a:ext cx="1693863" cy="16271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 flipV="1">
            <a:off x="4541267" y="3088903"/>
            <a:ext cx="1692275" cy="16271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H="1" flipV="1">
            <a:off x="4925442" y="3088903"/>
            <a:ext cx="1692275" cy="16271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H="1" flipV="1">
            <a:off x="5308029" y="3088903"/>
            <a:ext cx="1693863" cy="16271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 flipV="1">
            <a:off x="5692204" y="3088903"/>
            <a:ext cx="1692275" cy="16271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 flipV="1">
            <a:off x="6076379" y="3088903"/>
            <a:ext cx="1692275" cy="16271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H="1" flipV="1">
            <a:off x="6458967" y="3088903"/>
            <a:ext cx="1695450" cy="16271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flipH="1" flipV="1">
            <a:off x="6843142" y="3088903"/>
            <a:ext cx="1692275" cy="16271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H="1" flipV="1">
            <a:off x="7227317" y="3088903"/>
            <a:ext cx="1693862" cy="162718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24608" y="1487686"/>
            <a:ext cx="7560840" cy="1077218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由于信道上一直有数据不间断地传送，这种传输方式可获得很高的信道利用率。 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964391" y="4944035"/>
            <a:ext cx="6564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流水线传输可提高信道利用率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5.5.2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ARQ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滑动窗口协议比较复杂，是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协议的精髓所在。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发送方维持的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发送窗口，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它的意义是：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位于发送窗口内的分组都可连续发送出去，而不需要等待对方的确认。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这样，信道利用率就提高了。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ARQ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协议规定，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发送方每收到一个确认，就把发送窗口向前滑动一个分组的位置。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0"/>
          <p:cNvSpPr>
            <a:spLocks noChangeArrowheads="1"/>
          </p:cNvSpPr>
          <p:nvPr/>
        </p:nvSpPr>
        <p:spPr bwMode="auto">
          <a:xfrm>
            <a:off x="941139" y="4085308"/>
            <a:ext cx="3413125" cy="912813"/>
          </a:xfrm>
          <a:prstGeom prst="rect">
            <a:avLst/>
          </a:prstGeom>
          <a:solidFill>
            <a:srgbClr val="66FF66"/>
          </a:solidFill>
          <a:ln w="28575">
            <a:solidFill>
              <a:srgbClr val="000066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5.5.2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930027" y="1340768"/>
            <a:ext cx="8199437" cy="2016224"/>
            <a:chOff x="930027" y="1412776"/>
            <a:chExt cx="8199437" cy="2016224"/>
          </a:xfrm>
        </p:grpSpPr>
        <p:sp>
          <p:nvSpPr>
            <p:cNvPr id="62" name="Rectangle 29"/>
            <p:cNvSpPr>
              <a:spLocks noChangeArrowheads="1"/>
            </p:cNvSpPr>
            <p:nvPr/>
          </p:nvSpPr>
          <p:spPr bwMode="auto">
            <a:xfrm>
              <a:off x="930027" y="1933476"/>
              <a:ext cx="3413125" cy="911225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00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930027" y="2136676"/>
              <a:ext cx="8189912" cy="5048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930027" y="2136676"/>
              <a:ext cx="6826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1612652" y="2136676"/>
              <a:ext cx="6826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2296864" y="2136676"/>
              <a:ext cx="6826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2979489" y="2136676"/>
              <a:ext cx="681038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9"/>
            <p:cNvSpPr>
              <a:spLocks noChangeArrowheads="1"/>
            </p:cNvSpPr>
            <p:nvPr/>
          </p:nvSpPr>
          <p:spPr bwMode="auto">
            <a:xfrm>
              <a:off x="3663702" y="2136676"/>
              <a:ext cx="681037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4347914" y="2136676"/>
              <a:ext cx="6826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11"/>
            <p:cNvSpPr>
              <a:spLocks noChangeArrowheads="1"/>
            </p:cNvSpPr>
            <p:nvPr/>
          </p:nvSpPr>
          <p:spPr bwMode="auto">
            <a:xfrm>
              <a:off x="5030539" y="2136676"/>
              <a:ext cx="681038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7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12"/>
            <p:cNvSpPr>
              <a:spLocks noChangeArrowheads="1"/>
            </p:cNvSpPr>
            <p:nvPr/>
          </p:nvSpPr>
          <p:spPr bwMode="auto">
            <a:xfrm>
              <a:off x="5714752" y="2136676"/>
              <a:ext cx="681037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8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13"/>
            <p:cNvSpPr>
              <a:spLocks noChangeArrowheads="1"/>
            </p:cNvSpPr>
            <p:nvPr/>
          </p:nvSpPr>
          <p:spPr bwMode="auto">
            <a:xfrm>
              <a:off x="6395789" y="2136676"/>
              <a:ext cx="6826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9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7081589" y="2136676"/>
              <a:ext cx="681038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10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15"/>
            <p:cNvSpPr>
              <a:spLocks noChangeArrowheads="1"/>
            </p:cNvSpPr>
            <p:nvPr/>
          </p:nvSpPr>
          <p:spPr bwMode="auto">
            <a:xfrm>
              <a:off x="7765802" y="2136676"/>
              <a:ext cx="681037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11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16"/>
            <p:cNvSpPr>
              <a:spLocks noChangeArrowheads="1"/>
            </p:cNvSpPr>
            <p:nvPr/>
          </p:nvSpPr>
          <p:spPr bwMode="auto">
            <a:xfrm>
              <a:off x="8446839" y="2136676"/>
              <a:ext cx="6826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12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Line 18"/>
            <p:cNvSpPr>
              <a:spLocks noChangeShapeType="1"/>
            </p:cNvSpPr>
            <p:nvPr/>
          </p:nvSpPr>
          <p:spPr bwMode="auto">
            <a:xfrm>
              <a:off x="1612652" y="2136676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19"/>
            <p:cNvSpPr>
              <a:spLocks noChangeShapeType="1"/>
            </p:cNvSpPr>
            <p:nvPr/>
          </p:nvSpPr>
          <p:spPr bwMode="auto">
            <a:xfrm>
              <a:off x="2295277" y="2136676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20"/>
            <p:cNvSpPr>
              <a:spLocks noChangeShapeType="1"/>
            </p:cNvSpPr>
            <p:nvPr/>
          </p:nvSpPr>
          <p:spPr bwMode="auto">
            <a:xfrm>
              <a:off x="2976314" y="2136676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21"/>
            <p:cNvSpPr>
              <a:spLocks noChangeShapeType="1"/>
            </p:cNvSpPr>
            <p:nvPr/>
          </p:nvSpPr>
          <p:spPr bwMode="auto">
            <a:xfrm>
              <a:off x="3658939" y="2136676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Line 22"/>
            <p:cNvSpPr>
              <a:spLocks noChangeShapeType="1"/>
            </p:cNvSpPr>
            <p:nvPr/>
          </p:nvSpPr>
          <p:spPr bwMode="auto">
            <a:xfrm>
              <a:off x="4339977" y="2136676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5022602" y="2136676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>
              <a:off x="5705227" y="2136676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25"/>
            <p:cNvSpPr>
              <a:spLocks noChangeShapeType="1"/>
            </p:cNvSpPr>
            <p:nvPr/>
          </p:nvSpPr>
          <p:spPr bwMode="auto">
            <a:xfrm>
              <a:off x="6386264" y="2136676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26"/>
            <p:cNvSpPr>
              <a:spLocks noChangeShapeType="1"/>
            </p:cNvSpPr>
            <p:nvPr/>
          </p:nvSpPr>
          <p:spPr bwMode="auto">
            <a:xfrm>
              <a:off x="7068889" y="2136676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Line 27"/>
            <p:cNvSpPr>
              <a:spLocks noChangeShapeType="1"/>
            </p:cNvSpPr>
            <p:nvPr/>
          </p:nvSpPr>
          <p:spPr bwMode="auto">
            <a:xfrm>
              <a:off x="7749927" y="2136676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Line 28"/>
            <p:cNvSpPr>
              <a:spLocks noChangeShapeType="1"/>
            </p:cNvSpPr>
            <p:nvPr/>
          </p:nvSpPr>
          <p:spPr bwMode="auto">
            <a:xfrm>
              <a:off x="8432552" y="2136676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30"/>
            <p:cNvSpPr txBox="1">
              <a:spLocks noChangeArrowheads="1"/>
            </p:cNvSpPr>
            <p:nvPr/>
          </p:nvSpPr>
          <p:spPr bwMode="auto">
            <a:xfrm>
              <a:off x="2288927" y="2967335"/>
              <a:ext cx="58528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(a)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发送方维持发送窗口（发送窗口是 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）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31"/>
            <p:cNvSpPr txBox="1">
              <a:spLocks noChangeArrowheads="1"/>
            </p:cNvSpPr>
            <p:nvPr/>
          </p:nvSpPr>
          <p:spPr bwMode="auto">
            <a:xfrm>
              <a:off x="1858714" y="1412776"/>
              <a:ext cx="1627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发送窗口</a:t>
              </a:r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920502" y="3597178"/>
            <a:ext cx="8199437" cy="1920054"/>
            <a:chOff x="920502" y="3597178"/>
            <a:chExt cx="8199437" cy="1920054"/>
          </a:xfrm>
        </p:grpSpPr>
        <p:sp>
          <p:nvSpPr>
            <p:cNvPr id="91" name="Rectangle 48"/>
            <p:cNvSpPr>
              <a:spLocks noChangeArrowheads="1"/>
            </p:cNvSpPr>
            <p:nvPr/>
          </p:nvSpPr>
          <p:spPr bwMode="auto">
            <a:xfrm>
              <a:off x="920502" y="4289329"/>
              <a:ext cx="8188325" cy="50641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32"/>
            <p:cNvSpPr txBox="1">
              <a:spLocks noChangeArrowheads="1"/>
            </p:cNvSpPr>
            <p:nvPr/>
          </p:nvSpPr>
          <p:spPr bwMode="auto">
            <a:xfrm>
              <a:off x="2306389" y="5055567"/>
              <a:ext cx="53030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(b)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收到一个确认后发送窗口向前滑动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33"/>
            <p:cNvSpPr>
              <a:spLocks noChangeShapeType="1"/>
            </p:cNvSpPr>
            <p:nvPr/>
          </p:nvSpPr>
          <p:spPr bwMode="auto">
            <a:xfrm>
              <a:off x="5097214" y="4173441"/>
              <a:ext cx="668337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Text Box 34"/>
            <p:cNvSpPr txBox="1">
              <a:spLocks noChangeArrowheads="1"/>
            </p:cNvSpPr>
            <p:nvPr/>
          </p:nvSpPr>
          <p:spPr bwMode="auto">
            <a:xfrm>
              <a:off x="5744914" y="3813078"/>
              <a:ext cx="906462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向前</a:t>
              </a:r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36"/>
            <p:cNvSpPr>
              <a:spLocks noChangeArrowheads="1"/>
            </p:cNvSpPr>
            <p:nvPr/>
          </p:nvSpPr>
          <p:spPr bwMode="auto">
            <a:xfrm>
              <a:off x="920502" y="4289329"/>
              <a:ext cx="682625" cy="50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37"/>
            <p:cNvSpPr>
              <a:spLocks noChangeArrowheads="1"/>
            </p:cNvSpPr>
            <p:nvPr/>
          </p:nvSpPr>
          <p:spPr bwMode="auto">
            <a:xfrm>
              <a:off x="1603127" y="4289329"/>
              <a:ext cx="681037" cy="50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38"/>
            <p:cNvSpPr>
              <a:spLocks noChangeArrowheads="1"/>
            </p:cNvSpPr>
            <p:nvPr/>
          </p:nvSpPr>
          <p:spPr bwMode="auto">
            <a:xfrm>
              <a:off x="2287339" y="4289329"/>
              <a:ext cx="681037" cy="50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39"/>
            <p:cNvSpPr>
              <a:spLocks noChangeArrowheads="1"/>
            </p:cNvSpPr>
            <p:nvPr/>
          </p:nvSpPr>
          <p:spPr bwMode="auto">
            <a:xfrm>
              <a:off x="2968377" y="4289329"/>
              <a:ext cx="682625" cy="50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40"/>
            <p:cNvSpPr>
              <a:spLocks noChangeArrowheads="1"/>
            </p:cNvSpPr>
            <p:nvPr/>
          </p:nvSpPr>
          <p:spPr bwMode="auto">
            <a:xfrm>
              <a:off x="3654177" y="4289329"/>
              <a:ext cx="681037" cy="50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41"/>
            <p:cNvSpPr>
              <a:spLocks noChangeArrowheads="1"/>
            </p:cNvSpPr>
            <p:nvPr/>
          </p:nvSpPr>
          <p:spPr bwMode="auto">
            <a:xfrm>
              <a:off x="4338389" y="4289329"/>
              <a:ext cx="681037" cy="50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42"/>
            <p:cNvSpPr>
              <a:spLocks noChangeArrowheads="1"/>
            </p:cNvSpPr>
            <p:nvPr/>
          </p:nvSpPr>
          <p:spPr bwMode="auto">
            <a:xfrm>
              <a:off x="5019427" y="4289329"/>
              <a:ext cx="682625" cy="50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7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>
              <a:off x="5705227" y="4289329"/>
              <a:ext cx="681037" cy="50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8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44"/>
            <p:cNvSpPr>
              <a:spLocks noChangeArrowheads="1"/>
            </p:cNvSpPr>
            <p:nvPr/>
          </p:nvSpPr>
          <p:spPr bwMode="auto">
            <a:xfrm>
              <a:off x="6386264" y="4289329"/>
              <a:ext cx="682625" cy="50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9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45"/>
            <p:cNvSpPr>
              <a:spLocks noChangeArrowheads="1"/>
            </p:cNvSpPr>
            <p:nvPr/>
          </p:nvSpPr>
          <p:spPr bwMode="auto">
            <a:xfrm>
              <a:off x="7070477" y="4289329"/>
              <a:ext cx="682625" cy="50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10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46"/>
            <p:cNvSpPr>
              <a:spLocks noChangeArrowheads="1"/>
            </p:cNvSpPr>
            <p:nvPr/>
          </p:nvSpPr>
          <p:spPr bwMode="auto">
            <a:xfrm>
              <a:off x="7754689" y="4289329"/>
              <a:ext cx="682625" cy="50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11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47"/>
            <p:cNvSpPr>
              <a:spLocks noChangeArrowheads="1"/>
            </p:cNvSpPr>
            <p:nvPr/>
          </p:nvSpPr>
          <p:spPr bwMode="auto">
            <a:xfrm>
              <a:off x="8437314" y="4289329"/>
              <a:ext cx="682625" cy="50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12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49"/>
            <p:cNvSpPr>
              <a:spLocks noChangeShapeType="1"/>
            </p:cNvSpPr>
            <p:nvPr/>
          </p:nvSpPr>
          <p:spPr bwMode="auto">
            <a:xfrm>
              <a:off x="1603127" y="4289329"/>
              <a:ext cx="0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50"/>
            <p:cNvSpPr>
              <a:spLocks noChangeShapeType="1"/>
            </p:cNvSpPr>
            <p:nvPr/>
          </p:nvSpPr>
          <p:spPr bwMode="auto">
            <a:xfrm>
              <a:off x="2284164" y="4289329"/>
              <a:ext cx="0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Line 51"/>
            <p:cNvSpPr>
              <a:spLocks noChangeShapeType="1"/>
            </p:cNvSpPr>
            <p:nvPr/>
          </p:nvSpPr>
          <p:spPr bwMode="auto">
            <a:xfrm>
              <a:off x="2966789" y="4289329"/>
              <a:ext cx="0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Line 52"/>
            <p:cNvSpPr>
              <a:spLocks noChangeShapeType="1"/>
            </p:cNvSpPr>
            <p:nvPr/>
          </p:nvSpPr>
          <p:spPr bwMode="auto">
            <a:xfrm>
              <a:off x="3647827" y="4289329"/>
              <a:ext cx="0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53"/>
            <p:cNvSpPr>
              <a:spLocks noChangeShapeType="1"/>
            </p:cNvSpPr>
            <p:nvPr/>
          </p:nvSpPr>
          <p:spPr bwMode="auto">
            <a:xfrm>
              <a:off x="4330452" y="4289329"/>
              <a:ext cx="0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5013077" y="4289329"/>
              <a:ext cx="0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>
              <a:off x="5694114" y="4289329"/>
              <a:ext cx="0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6376739" y="4289329"/>
              <a:ext cx="0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7057777" y="4289329"/>
              <a:ext cx="0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58"/>
            <p:cNvSpPr>
              <a:spLocks noChangeShapeType="1"/>
            </p:cNvSpPr>
            <p:nvPr/>
          </p:nvSpPr>
          <p:spPr bwMode="auto">
            <a:xfrm>
              <a:off x="7740402" y="4289329"/>
              <a:ext cx="0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59"/>
            <p:cNvSpPr>
              <a:spLocks noChangeShapeType="1"/>
            </p:cNvSpPr>
            <p:nvPr/>
          </p:nvSpPr>
          <p:spPr bwMode="auto">
            <a:xfrm>
              <a:off x="8423027" y="4289329"/>
              <a:ext cx="0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2685802" y="3597178"/>
              <a:ext cx="1627187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发送窗口</a:t>
              </a:r>
              <a:endPara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2484852" y="5703639"/>
            <a:ext cx="5255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连续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ARQ 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协议的工作原理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769E-6 2.96296E-6 L 0.06554 -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9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576" y="44624"/>
            <a:ext cx="6737962" cy="1134611"/>
          </a:xfrm>
        </p:spPr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可靠传输的工作原理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1064568" y="1179235"/>
            <a:ext cx="5433185" cy="374441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5.5.1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停止等待协议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5.5.2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ARQ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累积确认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接收方一般采用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累积确认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的方式。即不必对收到的分组逐个发送确认，而是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对按序到达的最后一个分组发送确认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，这样就表示：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到这个分组为止的所有分组都已正确收到了。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容易实现，即使确认丢失也不必重传。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不能向发送方反映出接收方已经正确收到的所有分组的信息。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Go-back-N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（回退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如果发送方发送了前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个分组，而中间的第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个分组丢失了。这时接收方只能对前两个分组发出确认。发送方无法知道后面三个分组的下落，而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只好把后面的三个分组都再重传一次。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这就叫做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Go-back-N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回退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表示需要再退回来重传已发送过的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个分组。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可见当通信线路质量不好时，连续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协议会带来负面的影响。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可靠通信的具体实现 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连接的每一端都必须设有两个窗口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发送窗口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和一个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接收窗口。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的可靠传输机制用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字节的序号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进行控制。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所有的确认都是基于序号而不是基于报文段。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两端的四个窗口经常处于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动态变化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之中。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连接的往返时间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也不是固定不变的。需要使用特定的算法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估算较为合理的重传时间。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理想的传输条件特点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680360"/>
            <a:ext cx="8346723" cy="3332816"/>
          </a:xfrm>
        </p:spPr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理想的传输条件有以下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两个特点：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传输信道不产生差错。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不管发送方以多快的速度发送数据，接收方总是来得及处理收到的数据。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在这样的理想传输条件下，不需要采取任何措施就能够实现可靠传输。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然而实际的网络都不具备以上两个理想条件。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使用一些可靠传输协议，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不可靠的传输信道实现可靠传输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可靠数据传输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680360"/>
            <a:ext cx="8346723" cy="33328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在不可靠的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服务上实现可靠的数据传输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基本机制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发送端：流水线式发送数据、等待确认、超时重传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接收端：进行差错检测，采用累积确认机制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乱序段处理：协议没有明确规定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接收端不缓存：可以正常工作，处理简单，但效率低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接收端缓存：效率高，但处理复杂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5.5.1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停止等待协议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“停止等待”就是每发送完一个分组就停止发送，等待对方的确认。在收到确认后再发送下一个分组。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全双工通信的双方既是发送方也是接收方。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为了讨论问题的方便，我们仅考虑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发送数据而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接收数据并发送确认。因此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发送方，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接收方。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无差错情况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0512" y="1124744"/>
            <a:ext cx="9057456" cy="1292662"/>
          </a:xfrm>
          <a:prstGeom prst="rect">
            <a:avLst/>
          </a:prstGeom>
          <a:solidFill>
            <a:srgbClr val="66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发送分组</a:t>
            </a:r>
            <a:r>
              <a:rPr lang="en-US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M1</a:t>
            </a:r>
            <a:r>
              <a:rPr lang="zh-CN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，发完就暂停发送，等待</a:t>
            </a:r>
            <a:r>
              <a:rPr lang="en-US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B </a:t>
            </a:r>
            <a:r>
              <a:rPr lang="zh-CN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的确认</a:t>
            </a:r>
            <a:r>
              <a:rPr lang="en-US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(ACK)</a:t>
            </a:r>
            <a:r>
              <a:rPr lang="zh-CN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收到了</a:t>
            </a:r>
            <a:r>
              <a:rPr lang="en-US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M1 </a:t>
            </a:r>
            <a:r>
              <a:rPr lang="zh-CN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A </a:t>
            </a:r>
            <a:r>
              <a:rPr lang="zh-CN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发送</a:t>
            </a:r>
            <a:r>
              <a:rPr lang="en-US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ACK</a:t>
            </a:r>
            <a:r>
              <a:rPr lang="zh-CN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在收到了对</a:t>
            </a:r>
            <a:r>
              <a:rPr lang="en-US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M1 </a:t>
            </a:r>
            <a:r>
              <a:rPr lang="zh-CN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的确认后，就再发送下一个分组</a:t>
            </a:r>
            <a:r>
              <a:rPr lang="en-US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M2</a:t>
            </a:r>
            <a:r>
              <a:rPr lang="zh-CN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6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6534" y="2461666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1847" y="2461666"/>
            <a:ext cx="38792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 bwMode="auto">
          <a:xfrm>
            <a:off x="4053384" y="3045866"/>
            <a:ext cx="1835150" cy="777875"/>
            <a:chOff x="3439" y="3564"/>
            <a:chExt cx="1156" cy="490"/>
          </a:xfrm>
        </p:grpSpPr>
        <p:sp>
          <p:nvSpPr>
            <p:cNvPr id="18" name="Freeform 17"/>
            <p:cNvSpPr/>
            <p:nvPr/>
          </p:nvSpPr>
          <p:spPr bwMode="auto">
            <a:xfrm>
              <a:off x="3439" y="3564"/>
              <a:ext cx="1156" cy="490"/>
            </a:xfrm>
            <a:custGeom>
              <a:avLst/>
              <a:gdLst>
                <a:gd name="T0" fmla="*/ 0 w 1033"/>
                <a:gd name="T1" fmla="*/ 0 h 457"/>
                <a:gd name="T2" fmla="*/ 1155 w 1033"/>
                <a:gd name="T3" fmla="*/ 152 h 457"/>
                <a:gd name="T4" fmla="*/ 1155 w 1033"/>
                <a:gd name="T5" fmla="*/ 489 h 457"/>
                <a:gd name="T6" fmla="*/ 0 w 1033"/>
                <a:gd name="T7" fmla="*/ 337 h 457"/>
                <a:gd name="T8" fmla="*/ 0 w 1033"/>
                <a:gd name="T9" fmla="*/ 0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3" h="457">
                  <a:moveTo>
                    <a:pt x="0" y="0"/>
                  </a:moveTo>
                  <a:lnTo>
                    <a:pt x="1032" y="142"/>
                  </a:lnTo>
                  <a:lnTo>
                    <a:pt x="1032" y="456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 rot="480000">
              <a:off x="4164" y="3802"/>
              <a:ext cx="313" cy="100"/>
            </a:xfrm>
            <a:prstGeom prst="rightArrow">
              <a:avLst>
                <a:gd name="adj1" fmla="val 50000"/>
                <a:gd name="adj2" fmla="val 15651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 rot="540000">
              <a:off x="3611" y="3633"/>
              <a:ext cx="39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 bwMode="auto">
          <a:xfrm>
            <a:off x="4051797" y="4369841"/>
            <a:ext cx="1835150" cy="777875"/>
            <a:chOff x="3439" y="3564"/>
            <a:chExt cx="1156" cy="490"/>
          </a:xfrm>
        </p:grpSpPr>
        <p:sp>
          <p:nvSpPr>
            <p:cNvPr id="22" name="Freeform 21"/>
            <p:cNvSpPr/>
            <p:nvPr/>
          </p:nvSpPr>
          <p:spPr bwMode="auto">
            <a:xfrm>
              <a:off x="3439" y="3564"/>
              <a:ext cx="1156" cy="490"/>
            </a:xfrm>
            <a:custGeom>
              <a:avLst/>
              <a:gdLst>
                <a:gd name="T0" fmla="*/ 0 w 1033"/>
                <a:gd name="T1" fmla="*/ 0 h 457"/>
                <a:gd name="T2" fmla="*/ 1155 w 1033"/>
                <a:gd name="T3" fmla="*/ 152 h 457"/>
                <a:gd name="T4" fmla="*/ 1155 w 1033"/>
                <a:gd name="T5" fmla="*/ 489 h 457"/>
                <a:gd name="T6" fmla="*/ 0 w 1033"/>
                <a:gd name="T7" fmla="*/ 337 h 457"/>
                <a:gd name="T8" fmla="*/ 0 w 1033"/>
                <a:gd name="T9" fmla="*/ 0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3" h="457">
                  <a:moveTo>
                    <a:pt x="0" y="0"/>
                  </a:moveTo>
                  <a:lnTo>
                    <a:pt x="1032" y="142"/>
                  </a:lnTo>
                  <a:lnTo>
                    <a:pt x="1032" y="456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 rot="480000">
              <a:off x="4164" y="3802"/>
              <a:ext cx="313" cy="100"/>
            </a:xfrm>
            <a:prstGeom prst="rightArrow">
              <a:avLst>
                <a:gd name="adj1" fmla="val 50000"/>
                <a:gd name="adj2" fmla="val 15651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 rot="540000">
              <a:off x="3611" y="3633"/>
              <a:ext cx="39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M2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5"/>
          <p:cNvGrpSpPr/>
          <p:nvPr/>
        </p:nvGrpSpPr>
        <p:grpSpPr bwMode="auto">
          <a:xfrm>
            <a:off x="4037509" y="3749136"/>
            <a:ext cx="1868488" cy="517526"/>
            <a:chOff x="2012" y="2290"/>
            <a:chExt cx="1177" cy="326"/>
          </a:xfrm>
        </p:grpSpPr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2012" y="2415"/>
              <a:ext cx="1177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 rot="21169770">
              <a:off x="2101" y="2290"/>
              <a:ext cx="6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ACK 1</a:t>
              </a:r>
              <a:endPara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8"/>
          <p:cNvGrpSpPr/>
          <p:nvPr/>
        </p:nvGrpSpPr>
        <p:grpSpPr bwMode="auto">
          <a:xfrm>
            <a:off x="4024809" y="5131844"/>
            <a:ext cx="1868488" cy="525463"/>
            <a:chOff x="2012" y="2285"/>
            <a:chExt cx="1177" cy="331"/>
          </a:xfrm>
        </p:grpSpPr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2012" y="2415"/>
              <a:ext cx="1177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 rot="21169770">
              <a:off x="2109" y="2285"/>
              <a:ext cx="6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ACK 2</a:t>
              </a:r>
              <a:endPara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3"/>
          <p:cNvGrpSpPr/>
          <p:nvPr/>
        </p:nvGrpSpPr>
        <p:grpSpPr bwMode="auto">
          <a:xfrm>
            <a:off x="1208584" y="3147468"/>
            <a:ext cx="2682875" cy="830263"/>
            <a:chOff x="230" y="1632"/>
            <a:chExt cx="1690" cy="523"/>
          </a:xfrm>
        </p:grpSpPr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230" y="1632"/>
              <a:ext cx="116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停止发送，等待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ACK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296" y="1920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7"/>
          <p:cNvGrpSpPr/>
          <p:nvPr/>
        </p:nvGrpSpPr>
        <p:grpSpPr bwMode="auto">
          <a:xfrm>
            <a:off x="1208584" y="3909468"/>
            <a:ext cx="2682875" cy="830263"/>
            <a:chOff x="230" y="2160"/>
            <a:chExt cx="1690" cy="523"/>
          </a:xfrm>
        </p:grpSpPr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230" y="2160"/>
              <a:ext cx="111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收到 </a:t>
              </a:r>
              <a:r>
                <a: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ACK</a:t>
              </a:r>
              <a:r>
                <a:rPr lang="zh-CN" altLang="en-US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，继续发送</a:t>
              </a:r>
              <a:endPara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1296" y="2448"/>
              <a:ext cx="62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61112" y="3707740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确认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M1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61112" y="5036099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确认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M2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14343" y="2912516"/>
            <a:ext cx="2533449" cy="3549095"/>
            <a:chOff x="3714343" y="2912516"/>
            <a:chExt cx="2533449" cy="3549095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4031159" y="2912516"/>
              <a:ext cx="0" cy="3179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5909172" y="2912516"/>
              <a:ext cx="0" cy="3160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601461" y="60922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时间</a:t>
              </a:r>
              <a:endPara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4343" y="60922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时间</a:t>
              </a:r>
              <a:endPara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7" grpId="0"/>
      <p:bldP spid="3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差错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983" y="1896384"/>
            <a:ext cx="8346723" cy="33328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在接收方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会出现两种情况：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接收</a:t>
            </a:r>
            <a:r>
              <a:rPr lang="en-US" altLang="zh-CN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M1 </a:t>
            </a:r>
            <a:r>
              <a:rPr lang="zh-CN" altLang="zh-CN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时检测出了差错，</a:t>
            </a:r>
            <a:r>
              <a:rPr lang="zh-CN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</a:t>
            </a:r>
            <a:r>
              <a:rPr lang="zh-CN" altLang="zh-CN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丢弃</a:t>
            </a:r>
            <a:r>
              <a:rPr lang="en-US" altLang="zh-CN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，其他什么也不做（不通知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收到有差错的分组）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 </a:t>
            </a:r>
            <a:r>
              <a:rPr lang="zh-CN" altLang="zh-CN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在传输过程中丢失了，</a:t>
            </a:r>
            <a:r>
              <a:rPr lang="zh-CN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zh-CN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当然什么都不知道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，也什么都不做。</a:t>
            </a:r>
            <a:endParaRPr lang="en-US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在这两种情况下，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都不会发送任何信息。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如何保证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正确收到了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呢？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解决方法：</a:t>
            </a:r>
            <a:r>
              <a:rPr lang="zh-CN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超时重传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为每一个已发送的分组都设置了一个</a:t>
            </a:r>
            <a:r>
              <a:rPr lang="zh-CN" altLang="zh-CN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超时计时器。</a:t>
            </a:r>
            <a:endParaRPr lang="en-US" altLang="zh-CN" sz="2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只要在超时计时器到期之前收到了相应的确认，就撤销该超时计时器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，继续发送下一个分组 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。</a:t>
            </a:r>
            <a:endParaRPr lang="zh-CN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差错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2162664" y="5343599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分组错误</a:t>
            </a:r>
            <a:endParaRPr kumimoji="0"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49810" y="1662782"/>
            <a:ext cx="1878013" cy="3593852"/>
            <a:chOff x="1949810" y="1662782"/>
            <a:chExt cx="1878013" cy="3179762"/>
          </a:xfrm>
        </p:grpSpPr>
        <p:sp>
          <p:nvSpPr>
            <p:cNvPr id="69" name="Line 36"/>
            <p:cNvSpPr>
              <a:spLocks noChangeShapeType="1"/>
            </p:cNvSpPr>
            <p:nvPr/>
          </p:nvSpPr>
          <p:spPr bwMode="auto">
            <a:xfrm>
              <a:off x="1949810" y="1662782"/>
              <a:ext cx="0" cy="3179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37"/>
            <p:cNvSpPr>
              <a:spLocks noChangeShapeType="1"/>
            </p:cNvSpPr>
            <p:nvPr/>
          </p:nvSpPr>
          <p:spPr bwMode="auto">
            <a:xfrm>
              <a:off x="3827823" y="1662782"/>
              <a:ext cx="0" cy="31607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Rectangle 38"/>
          <p:cNvSpPr>
            <a:spLocks noChangeArrowheads="1"/>
          </p:cNvSpPr>
          <p:nvPr/>
        </p:nvSpPr>
        <p:spPr bwMode="auto">
          <a:xfrm>
            <a:off x="1775185" y="1211932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3640498" y="1211932"/>
            <a:ext cx="38792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3" name="Group 40"/>
          <p:cNvGrpSpPr/>
          <p:nvPr/>
        </p:nvGrpSpPr>
        <p:grpSpPr bwMode="auto">
          <a:xfrm>
            <a:off x="1972035" y="1796132"/>
            <a:ext cx="1835150" cy="777875"/>
            <a:chOff x="3439" y="3564"/>
            <a:chExt cx="1156" cy="490"/>
          </a:xfrm>
        </p:grpSpPr>
        <p:sp>
          <p:nvSpPr>
            <p:cNvPr id="74" name="Freeform 41"/>
            <p:cNvSpPr/>
            <p:nvPr/>
          </p:nvSpPr>
          <p:spPr bwMode="auto">
            <a:xfrm>
              <a:off x="3439" y="3564"/>
              <a:ext cx="1156" cy="490"/>
            </a:xfrm>
            <a:custGeom>
              <a:avLst/>
              <a:gdLst>
                <a:gd name="T0" fmla="*/ 0 w 1033"/>
                <a:gd name="T1" fmla="*/ 0 h 457"/>
                <a:gd name="T2" fmla="*/ 1155 w 1033"/>
                <a:gd name="T3" fmla="*/ 152 h 457"/>
                <a:gd name="T4" fmla="*/ 1155 w 1033"/>
                <a:gd name="T5" fmla="*/ 489 h 457"/>
                <a:gd name="T6" fmla="*/ 0 w 1033"/>
                <a:gd name="T7" fmla="*/ 337 h 457"/>
                <a:gd name="T8" fmla="*/ 0 w 1033"/>
                <a:gd name="T9" fmla="*/ 0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3" h="457">
                  <a:moveTo>
                    <a:pt x="0" y="0"/>
                  </a:moveTo>
                  <a:lnTo>
                    <a:pt x="1032" y="142"/>
                  </a:lnTo>
                  <a:lnTo>
                    <a:pt x="1032" y="456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AutoShape 42"/>
            <p:cNvSpPr>
              <a:spLocks noChangeArrowheads="1"/>
            </p:cNvSpPr>
            <p:nvPr/>
          </p:nvSpPr>
          <p:spPr bwMode="auto">
            <a:xfrm rot="480000">
              <a:off x="4164" y="3802"/>
              <a:ext cx="313" cy="100"/>
            </a:xfrm>
            <a:prstGeom prst="rightArrow">
              <a:avLst>
                <a:gd name="adj1" fmla="val 50000"/>
                <a:gd name="adj2" fmla="val 15651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 rot="540000">
              <a:off x="3663" y="3641"/>
              <a:ext cx="39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oup 44"/>
          <p:cNvGrpSpPr/>
          <p:nvPr/>
        </p:nvGrpSpPr>
        <p:grpSpPr bwMode="auto">
          <a:xfrm>
            <a:off x="1970448" y="3357884"/>
            <a:ext cx="1835150" cy="777875"/>
            <a:chOff x="3439" y="3564"/>
            <a:chExt cx="1156" cy="490"/>
          </a:xfrm>
        </p:grpSpPr>
        <p:sp>
          <p:nvSpPr>
            <p:cNvPr id="78" name="Freeform 45"/>
            <p:cNvSpPr/>
            <p:nvPr/>
          </p:nvSpPr>
          <p:spPr bwMode="auto">
            <a:xfrm>
              <a:off x="3439" y="3564"/>
              <a:ext cx="1156" cy="490"/>
            </a:xfrm>
            <a:custGeom>
              <a:avLst/>
              <a:gdLst>
                <a:gd name="T0" fmla="*/ 0 w 1033"/>
                <a:gd name="T1" fmla="*/ 0 h 457"/>
                <a:gd name="T2" fmla="*/ 1155 w 1033"/>
                <a:gd name="T3" fmla="*/ 152 h 457"/>
                <a:gd name="T4" fmla="*/ 1155 w 1033"/>
                <a:gd name="T5" fmla="*/ 489 h 457"/>
                <a:gd name="T6" fmla="*/ 0 w 1033"/>
                <a:gd name="T7" fmla="*/ 337 h 457"/>
                <a:gd name="T8" fmla="*/ 0 w 1033"/>
                <a:gd name="T9" fmla="*/ 0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3" h="457">
                  <a:moveTo>
                    <a:pt x="0" y="0"/>
                  </a:moveTo>
                  <a:lnTo>
                    <a:pt x="1032" y="142"/>
                  </a:lnTo>
                  <a:lnTo>
                    <a:pt x="1032" y="456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AutoShape 46"/>
            <p:cNvSpPr>
              <a:spLocks noChangeArrowheads="1"/>
            </p:cNvSpPr>
            <p:nvPr/>
          </p:nvSpPr>
          <p:spPr bwMode="auto">
            <a:xfrm rot="480000">
              <a:off x="4164" y="3802"/>
              <a:ext cx="313" cy="100"/>
            </a:xfrm>
            <a:prstGeom prst="rightArrow">
              <a:avLst>
                <a:gd name="adj1" fmla="val 50000"/>
                <a:gd name="adj2" fmla="val 15651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47"/>
            <p:cNvSpPr>
              <a:spLocks noChangeArrowheads="1"/>
            </p:cNvSpPr>
            <p:nvPr/>
          </p:nvSpPr>
          <p:spPr bwMode="auto">
            <a:xfrm rot="540000">
              <a:off x="3663" y="3641"/>
              <a:ext cx="39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Group 51"/>
          <p:cNvGrpSpPr/>
          <p:nvPr/>
        </p:nvGrpSpPr>
        <p:grpSpPr bwMode="auto">
          <a:xfrm>
            <a:off x="1943460" y="4124653"/>
            <a:ext cx="1868488" cy="520701"/>
            <a:chOff x="2012" y="2288"/>
            <a:chExt cx="1177" cy="328"/>
          </a:xfrm>
        </p:grpSpPr>
        <p:sp>
          <p:nvSpPr>
            <p:cNvPr id="85" name="Line 52"/>
            <p:cNvSpPr>
              <a:spLocks noChangeShapeType="1"/>
            </p:cNvSpPr>
            <p:nvPr/>
          </p:nvSpPr>
          <p:spPr bwMode="auto">
            <a:xfrm flipH="1">
              <a:off x="2012" y="2415"/>
              <a:ext cx="1177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53"/>
            <p:cNvSpPr txBox="1">
              <a:spLocks noChangeArrowheads="1"/>
            </p:cNvSpPr>
            <p:nvPr/>
          </p:nvSpPr>
          <p:spPr bwMode="auto">
            <a:xfrm rot="21169770">
              <a:off x="2122" y="2288"/>
              <a:ext cx="6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ACK 1</a:t>
              </a:r>
              <a:endPara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Rectangle 56"/>
          <p:cNvSpPr>
            <a:spLocks noChangeArrowheads="1"/>
          </p:cNvSpPr>
          <p:nvPr/>
        </p:nvSpPr>
        <p:spPr bwMode="auto">
          <a:xfrm>
            <a:off x="4507623" y="2178704"/>
            <a:ext cx="80150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丢弃</a:t>
            </a:r>
            <a:endParaRPr lang="zh-CN" altLang="en-US" sz="2400" b="1" baseline="-25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60"/>
          <p:cNvSpPr>
            <a:spLocks noChangeArrowheads="1"/>
          </p:cNvSpPr>
          <p:nvPr/>
        </p:nvSpPr>
        <p:spPr bwMode="auto">
          <a:xfrm>
            <a:off x="3857985" y="2072357"/>
            <a:ext cx="688975" cy="660400"/>
          </a:xfrm>
          <a:prstGeom prst="irregularSeal1">
            <a:avLst/>
          </a:prstGeom>
          <a:solidFill>
            <a:srgbClr val="FF5050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 Box 24"/>
          <p:cNvSpPr txBox="1">
            <a:spLocks noChangeArrowheads="1"/>
          </p:cNvSpPr>
          <p:nvPr/>
        </p:nvSpPr>
        <p:spPr bwMode="auto">
          <a:xfrm>
            <a:off x="560512" y="340474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超时重发</a:t>
            </a:r>
            <a:endParaRPr kumimoji="0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5" name="Group 25"/>
          <p:cNvGrpSpPr/>
          <p:nvPr/>
        </p:nvGrpSpPr>
        <p:grpSpPr bwMode="auto">
          <a:xfrm>
            <a:off x="1062162" y="2343150"/>
            <a:ext cx="798513" cy="927100"/>
            <a:chOff x="3153" y="2204"/>
            <a:chExt cx="503" cy="584"/>
          </a:xfrm>
        </p:grpSpPr>
        <p:sp>
          <p:nvSpPr>
            <p:cNvPr id="96" name="AutoShape 26"/>
            <p:cNvSpPr/>
            <p:nvPr/>
          </p:nvSpPr>
          <p:spPr bwMode="auto">
            <a:xfrm>
              <a:off x="3600" y="2204"/>
              <a:ext cx="56" cy="584"/>
            </a:xfrm>
            <a:prstGeom prst="leftBrace">
              <a:avLst>
                <a:gd name="adj1" fmla="val 8690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 Box 27"/>
            <p:cNvSpPr txBox="1">
              <a:spLocks noChangeArrowheads="1"/>
            </p:cNvSpPr>
            <p:nvPr/>
          </p:nvSpPr>
          <p:spPr bwMode="auto">
            <a:xfrm>
              <a:off x="3153" y="2311"/>
              <a:ext cx="4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endPara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91411" y="1647602"/>
            <a:ext cx="1878013" cy="3587501"/>
            <a:chOff x="6866706" y="1647602"/>
            <a:chExt cx="1878013" cy="3179763"/>
          </a:xfrm>
        </p:grpSpPr>
        <p:sp>
          <p:nvSpPr>
            <p:cNvPr id="98" name="Line 4"/>
            <p:cNvSpPr>
              <a:spLocks noChangeShapeType="1"/>
            </p:cNvSpPr>
            <p:nvPr/>
          </p:nvSpPr>
          <p:spPr bwMode="auto">
            <a:xfrm>
              <a:off x="6866706" y="1647602"/>
              <a:ext cx="0" cy="3179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5"/>
            <p:cNvSpPr>
              <a:spLocks noChangeShapeType="1"/>
            </p:cNvSpPr>
            <p:nvPr/>
          </p:nvSpPr>
          <p:spPr bwMode="auto">
            <a:xfrm>
              <a:off x="8744719" y="1647602"/>
              <a:ext cx="0" cy="3160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0" name="Rectangle 6"/>
          <p:cNvSpPr>
            <a:spLocks noChangeArrowheads="1"/>
          </p:cNvSpPr>
          <p:nvPr/>
        </p:nvSpPr>
        <p:spPr bwMode="auto">
          <a:xfrm>
            <a:off x="6692081" y="1124744"/>
            <a:ext cx="40556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Rectangle 7"/>
          <p:cNvSpPr>
            <a:spLocks noChangeArrowheads="1"/>
          </p:cNvSpPr>
          <p:nvPr/>
        </p:nvSpPr>
        <p:spPr bwMode="auto">
          <a:xfrm>
            <a:off x="8557394" y="1124744"/>
            <a:ext cx="38792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2" name="Group 8"/>
          <p:cNvGrpSpPr/>
          <p:nvPr/>
        </p:nvGrpSpPr>
        <p:grpSpPr bwMode="auto">
          <a:xfrm>
            <a:off x="6888931" y="1780952"/>
            <a:ext cx="1701800" cy="777875"/>
            <a:chOff x="3769" y="1868"/>
            <a:chExt cx="1072" cy="490"/>
          </a:xfrm>
        </p:grpSpPr>
        <p:sp>
          <p:nvSpPr>
            <p:cNvPr id="103" name="Freeform 9"/>
            <p:cNvSpPr/>
            <p:nvPr/>
          </p:nvSpPr>
          <p:spPr bwMode="auto">
            <a:xfrm>
              <a:off x="3769" y="1868"/>
              <a:ext cx="1072" cy="490"/>
            </a:xfrm>
            <a:custGeom>
              <a:avLst/>
              <a:gdLst>
                <a:gd name="T0" fmla="*/ 0 w 1033"/>
                <a:gd name="T1" fmla="*/ 0 h 457"/>
                <a:gd name="T2" fmla="*/ 1071 w 1033"/>
                <a:gd name="T3" fmla="*/ 152 h 457"/>
                <a:gd name="T4" fmla="*/ 1071 w 1033"/>
                <a:gd name="T5" fmla="*/ 489 h 457"/>
                <a:gd name="T6" fmla="*/ 0 w 1033"/>
                <a:gd name="T7" fmla="*/ 337 h 457"/>
                <a:gd name="T8" fmla="*/ 0 w 1033"/>
                <a:gd name="T9" fmla="*/ 0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3" h="457">
                  <a:moveTo>
                    <a:pt x="0" y="0"/>
                  </a:moveTo>
                  <a:lnTo>
                    <a:pt x="1032" y="142"/>
                  </a:lnTo>
                  <a:lnTo>
                    <a:pt x="1032" y="456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 rot="480000">
              <a:off x="4521" y="2114"/>
              <a:ext cx="291" cy="100"/>
            </a:xfrm>
            <a:prstGeom prst="rightArrow">
              <a:avLst>
                <a:gd name="adj1" fmla="val 50000"/>
                <a:gd name="adj2" fmla="val 14551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11"/>
            <p:cNvSpPr>
              <a:spLocks noChangeArrowheads="1"/>
            </p:cNvSpPr>
            <p:nvPr/>
          </p:nvSpPr>
          <p:spPr bwMode="auto">
            <a:xfrm rot="540000">
              <a:off x="3990" y="1949"/>
              <a:ext cx="39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2"/>
          <p:cNvGrpSpPr/>
          <p:nvPr/>
        </p:nvGrpSpPr>
        <p:grpSpPr bwMode="auto">
          <a:xfrm>
            <a:off x="6887344" y="3257327"/>
            <a:ext cx="1835150" cy="777875"/>
            <a:chOff x="3439" y="3564"/>
            <a:chExt cx="1156" cy="490"/>
          </a:xfrm>
        </p:grpSpPr>
        <p:sp>
          <p:nvSpPr>
            <p:cNvPr id="107" name="Freeform 13"/>
            <p:cNvSpPr/>
            <p:nvPr/>
          </p:nvSpPr>
          <p:spPr bwMode="auto">
            <a:xfrm>
              <a:off x="3439" y="3564"/>
              <a:ext cx="1156" cy="490"/>
            </a:xfrm>
            <a:custGeom>
              <a:avLst/>
              <a:gdLst>
                <a:gd name="T0" fmla="*/ 0 w 1033"/>
                <a:gd name="T1" fmla="*/ 0 h 457"/>
                <a:gd name="T2" fmla="*/ 1155 w 1033"/>
                <a:gd name="T3" fmla="*/ 152 h 457"/>
                <a:gd name="T4" fmla="*/ 1155 w 1033"/>
                <a:gd name="T5" fmla="*/ 489 h 457"/>
                <a:gd name="T6" fmla="*/ 0 w 1033"/>
                <a:gd name="T7" fmla="*/ 337 h 457"/>
                <a:gd name="T8" fmla="*/ 0 w 1033"/>
                <a:gd name="T9" fmla="*/ 0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3" h="457">
                  <a:moveTo>
                    <a:pt x="0" y="0"/>
                  </a:moveTo>
                  <a:lnTo>
                    <a:pt x="1032" y="142"/>
                  </a:lnTo>
                  <a:lnTo>
                    <a:pt x="1032" y="456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 rot="480000">
              <a:off x="4164" y="3802"/>
              <a:ext cx="313" cy="100"/>
            </a:xfrm>
            <a:prstGeom prst="rightArrow">
              <a:avLst>
                <a:gd name="adj1" fmla="val 50000"/>
                <a:gd name="adj2" fmla="val 15651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15"/>
            <p:cNvSpPr>
              <a:spLocks noChangeArrowheads="1"/>
            </p:cNvSpPr>
            <p:nvPr/>
          </p:nvSpPr>
          <p:spPr bwMode="auto">
            <a:xfrm rot="540000">
              <a:off x="3664" y="3641"/>
              <a:ext cx="39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Text Box 16"/>
          <p:cNvSpPr txBox="1">
            <a:spLocks noChangeArrowheads="1"/>
          </p:cNvSpPr>
          <p:nvPr/>
        </p:nvSpPr>
        <p:spPr bwMode="auto">
          <a:xfrm>
            <a:off x="7131216" y="5271591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分组丢失</a:t>
            </a:r>
            <a:endParaRPr kumimoji="0"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1" name="Group 17"/>
          <p:cNvGrpSpPr/>
          <p:nvPr/>
        </p:nvGrpSpPr>
        <p:grpSpPr bwMode="auto">
          <a:xfrm>
            <a:off x="6860356" y="4000281"/>
            <a:ext cx="1868488" cy="544513"/>
            <a:chOff x="2012" y="2273"/>
            <a:chExt cx="1177" cy="343"/>
          </a:xfrm>
        </p:grpSpPr>
        <p:sp>
          <p:nvSpPr>
            <p:cNvPr id="112" name="Line 18"/>
            <p:cNvSpPr>
              <a:spLocks noChangeShapeType="1"/>
            </p:cNvSpPr>
            <p:nvPr/>
          </p:nvSpPr>
          <p:spPr bwMode="auto">
            <a:xfrm flipH="1">
              <a:off x="2012" y="2415"/>
              <a:ext cx="1177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Text Box 19"/>
            <p:cNvSpPr txBox="1">
              <a:spLocks noChangeArrowheads="1"/>
            </p:cNvSpPr>
            <p:nvPr/>
          </p:nvSpPr>
          <p:spPr bwMode="auto">
            <a:xfrm rot="21169770">
              <a:off x="2142" y="2273"/>
              <a:ext cx="6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ACK 1</a:t>
              </a:r>
              <a:endParaRPr kumimoji="0"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4" name="AutoShape 20"/>
          <p:cNvSpPr>
            <a:spLocks noChangeArrowheads="1"/>
          </p:cNvSpPr>
          <p:nvPr/>
        </p:nvSpPr>
        <p:spPr bwMode="auto">
          <a:xfrm>
            <a:off x="8301806" y="1677765"/>
            <a:ext cx="755650" cy="728662"/>
          </a:xfrm>
          <a:prstGeom prst="irregularSeal1">
            <a:avLst/>
          </a:prstGeom>
          <a:solidFill>
            <a:srgbClr val="FF5050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Text Box 24"/>
          <p:cNvSpPr txBox="1">
            <a:spLocks noChangeArrowheads="1"/>
          </p:cNvSpPr>
          <p:nvPr/>
        </p:nvSpPr>
        <p:spPr bwMode="auto">
          <a:xfrm>
            <a:off x="5409381" y="329066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超时重发</a:t>
            </a:r>
            <a:endParaRPr kumimoji="0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6" name="Group 25"/>
          <p:cNvGrpSpPr/>
          <p:nvPr/>
        </p:nvGrpSpPr>
        <p:grpSpPr bwMode="auto">
          <a:xfrm>
            <a:off x="5911031" y="2327052"/>
            <a:ext cx="798513" cy="927100"/>
            <a:chOff x="3153" y="2204"/>
            <a:chExt cx="503" cy="584"/>
          </a:xfrm>
        </p:grpSpPr>
        <p:sp>
          <p:nvSpPr>
            <p:cNvPr id="117" name="AutoShape 26"/>
            <p:cNvSpPr/>
            <p:nvPr/>
          </p:nvSpPr>
          <p:spPr bwMode="auto">
            <a:xfrm>
              <a:off x="3600" y="2204"/>
              <a:ext cx="56" cy="584"/>
            </a:xfrm>
            <a:prstGeom prst="leftBrace">
              <a:avLst>
                <a:gd name="adj1" fmla="val 8690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27"/>
            <p:cNvSpPr txBox="1">
              <a:spLocks noChangeArrowheads="1"/>
            </p:cNvSpPr>
            <p:nvPr/>
          </p:nvSpPr>
          <p:spPr bwMode="auto">
            <a:xfrm>
              <a:off x="3153" y="2311"/>
              <a:ext cx="4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800" b="1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800" b="1" baseline="-25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out</a:t>
              </a:r>
              <a:endParaRPr kumimoji="0"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3" grpId="0" animBg="1"/>
      <p:bldP spid="93" grpId="1" animBg="1"/>
      <p:bldP spid="94" grpId="0"/>
      <p:bldP spid="94" grpId="1"/>
      <p:bldP spid="100" grpId="0"/>
      <p:bldP spid="101" grpId="0"/>
      <p:bldP spid="110" grpId="0"/>
      <p:bldP spid="114" grpId="0" animBg="1"/>
      <p:bldP spid="114" grpId="1" animBg="1"/>
      <p:bldP spid="115" grpId="0"/>
      <p:bldP spid="1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确认丢失和确认迟到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48544" y="2184416"/>
            <a:ext cx="8640959" cy="3332816"/>
          </a:xfrm>
        </p:spPr>
        <p:txBody>
          <a:bodyPr/>
          <a:lstStyle/>
          <a:p>
            <a:r>
              <a:rPr lang="zh-CN" alt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确认丢失</a:t>
            </a:r>
            <a:endParaRPr lang="en-US" altLang="zh-C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所发送的对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M1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的确认丢失了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在设定的超时重传时间内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收到确认，但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并无法知道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是自己发送的分组出错、丢失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发送的确认丢失了。因此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在超时计时器到期后就要重传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M1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假定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又收到了重传的分组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M1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。这时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应采取两个行动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第一，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丢弃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这个重复的分组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M1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，不向上层交付。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第二，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发送确认。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不能认为已经发送过确认就不再发送，因为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之所以重传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M1 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就表示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没有收到对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M1 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的确认。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中北大学教案3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中北大学教案1</Template>
  <TotalTime>0</TotalTime>
  <Words>2855</Words>
  <Application>WPS 演示</Application>
  <PresentationFormat>A4 纸张(210x297 毫米)</PresentationFormat>
  <Paragraphs>384</Paragraphs>
  <Slides>22</Slides>
  <Notes>136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Corbel</vt:lpstr>
      <vt:lpstr>Times New Roman</vt:lpstr>
      <vt:lpstr>Tahoma</vt:lpstr>
      <vt:lpstr>Arial</vt:lpstr>
      <vt:lpstr>黑体</vt:lpstr>
      <vt:lpstr>华文楷体</vt:lpstr>
      <vt:lpstr>微软雅黑</vt:lpstr>
      <vt:lpstr>Arial Unicode MS</vt:lpstr>
      <vt:lpstr>Symbol</vt:lpstr>
      <vt:lpstr>Symbol</vt:lpstr>
      <vt:lpstr>中北大学教案3</vt:lpstr>
      <vt:lpstr>第 5 章  传输层</vt:lpstr>
      <vt:lpstr>5.5 可靠传输的工作原理</vt:lpstr>
      <vt:lpstr>理想的传输条件特点</vt:lpstr>
      <vt:lpstr>TCP可靠数据传输</vt:lpstr>
      <vt:lpstr>5.5.1  停止等待协议</vt:lpstr>
      <vt:lpstr>1. 无差错情况</vt:lpstr>
      <vt:lpstr>2. 出现差错</vt:lpstr>
      <vt:lpstr>2. 出现差错</vt:lpstr>
      <vt:lpstr>3. 确认丢失和确认迟到</vt:lpstr>
      <vt:lpstr>3. 确认丢失和确认迟到</vt:lpstr>
      <vt:lpstr>3. 确认丢失和确认迟到</vt:lpstr>
      <vt:lpstr>请注意</vt:lpstr>
      <vt:lpstr>自动重传请求 ARQ</vt:lpstr>
      <vt:lpstr>4. 信道利用率</vt:lpstr>
      <vt:lpstr>4. 信道利用率</vt:lpstr>
      <vt:lpstr>流水线传输</vt:lpstr>
      <vt:lpstr>流水线传输</vt:lpstr>
      <vt:lpstr>5.5.2  连续 ARQ 协议</vt:lpstr>
      <vt:lpstr>5.5.2  连续ARQ协议</vt:lpstr>
      <vt:lpstr>累积确认 </vt:lpstr>
      <vt:lpstr>Go-back-N（回退 N） </vt:lpstr>
      <vt:lpstr>TCP 可靠通信的具体实现 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5 章  运输层</dc:title>
  <dc:creator>920</dc:creator>
  <cp:lastModifiedBy>黄花鱼</cp:lastModifiedBy>
  <cp:revision>250</cp:revision>
  <dcterms:created xsi:type="dcterms:W3CDTF">2016-10-04T02:36:00Z</dcterms:created>
  <dcterms:modified xsi:type="dcterms:W3CDTF">2021-04-25T02:02:18Z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2052-11.1.0.10463</vt:lpwstr>
  </property>
  <property fmtid="{D5CDD505-2E9C-101B-9397-08002B2CF9AE}" pid="4" name="ICV">
    <vt:lpwstr>A9D61FF8EBA4411CA30932B1239E503D</vt:lpwstr>
  </property>
</Properties>
</file>