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8"/>
  </p:handoutMasterIdLst>
  <p:sldIdLst>
    <p:sldId id="1277" r:id="rId3"/>
    <p:sldId id="1278" r:id="rId4"/>
    <p:sldId id="583" r:id="rId6"/>
    <p:sldId id="584" r:id="rId7"/>
    <p:sldId id="585" r:id="rId8"/>
    <p:sldId id="586" r:id="rId9"/>
    <p:sldId id="587" r:id="rId10"/>
    <p:sldId id="588" r:id="rId11"/>
    <p:sldId id="589" r:id="rId12"/>
    <p:sldId id="590" r:id="rId13"/>
    <p:sldId id="591" r:id="rId14"/>
    <p:sldId id="592" r:id="rId15"/>
    <p:sldId id="593" r:id="rId16"/>
    <p:sldId id="594" r:id="rId17"/>
    <p:sldId id="595" r:id="rId18"/>
    <p:sldId id="596" r:id="rId19"/>
    <p:sldId id="597" r:id="rId20"/>
    <p:sldId id="598" r:id="rId21"/>
    <p:sldId id="599" r:id="rId22"/>
    <p:sldId id="600" r:id="rId23"/>
    <p:sldId id="601" r:id="rId24"/>
    <p:sldId id="602" r:id="rId25"/>
    <p:sldId id="603" r:id="rId26"/>
    <p:sldId id="604" r:id="rId27"/>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4" clrIdx="0"/>
  <p:cmAuthor id="2" name="AN DAOXIN" initials="AD"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FF"/>
    <a:srgbClr val="FFFF66"/>
    <a:srgbClr val="000099"/>
    <a:srgbClr val="CCECFF"/>
    <a:srgbClr val="66FFFF"/>
    <a:srgbClr val="0000CC"/>
    <a:srgbClr val="FF66FF"/>
    <a:srgbClr val="FF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9040" autoAdjust="0"/>
  </p:normalViewPr>
  <p:slideViewPr>
    <p:cSldViewPr>
      <p:cViewPr>
        <p:scale>
          <a:sx n="100" d="100"/>
          <a:sy n="100" d="100"/>
        </p:scale>
        <p:origin x="1344" y="294"/>
      </p:cViewPr>
      <p:guideLst>
        <p:guide orient="horz" pos="2205"/>
        <p:guide pos="3154"/>
      </p:guideLst>
    </p:cSldViewPr>
  </p:slideViewPr>
  <p:outlineViewPr>
    <p:cViewPr>
      <p:scale>
        <a:sx n="33" d="100"/>
        <a:sy n="33" d="100"/>
      </p:scale>
      <p:origin x="0" y="-136744"/>
    </p:cViewPr>
  </p:outlineViewPr>
  <p:notesTextViewPr>
    <p:cViewPr>
      <p:scale>
        <a:sx n="100" d="100"/>
        <a:sy n="100" d="100"/>
      </p:scale>
      <p:origin x="0" y="-456"/>
    </p:cViewPr>
  </p:notesTextViewPr>
  <p:sorterViewPr>
    <p:cViewPr>
      <p:scale>
        <a:sx n="100" d="100"/>
        <a:sy n="100" d="100"/>
      </p:scale>
      <p:origin x="0" y="-59040"/>
    </p:cViewPr>
  </p:sorterViewPr>
  <p:notesViewPr>
    <p:cSldViewPr>
      <p:cViewPr>
        <p:scale>
          <a:sx n="56" d="100"/>
          <a:sy n="56" d="100"/>
        </p:scale>
        <p:origin x="-1830" y="-96"/>
      </p:cViewPr>
      <p:guideLst>
        <p:guide orient="horz" pos="2989"/>
        <p:guide pos="22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7T15:58:59.332" idx="3">
    <p:pos x="10" y="10"/>
    <p:text>第二十五次课程开始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330430-03C2-4715-97BD-9EE1F31F602A}" type="slidenum">
              <a:rPr lang="en-US" altLang="zh-CN"/>
            </a:fld>
            <a:endParaRPr lang="en-US" altLang="zh-CN"/>
          </a:p>
        </p:txBody>
      </p:sp>
      <p:sp>
        <p:nvSpPr>
          <p:cNvPr id="742402" name="Rectangle 2"/>
          <p:cNvSpPr>
            <a:spLocks noGrp="1" noRot="1" noChangeAspect="1" noChangeArrowheads="1" noTextEdit="1"/>
          </p:cNvSpPr>
          <p:nvPr>
            <p:ph type="sldImg"/>
          </p:nvPr>
        </p:nvSpPr>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97B5B9-4C23-489C-84C7-C6D9FA14D038}" type="slidenum">
              <a:rPr lang="en-US" altLang="zh-CN"/>
            </a:fld>
            <a:endParaRPr lang="en-US" altLang="zh-CN"/>
          </a:p>
        </p:txBody>
      </p:sp>
      <p:sp>
        <p:nvSpPr>
          <p:cNvPr id="756738" name="Rectangle 2"/>
          <p:cNvSpPr>
            <a:spLocks noGrp="1" noRot="1" noChangeAspect="1" noChangeArrowheads="1" noTextEdit="1"/>
          </p:cNvSpPr>
          <p:nvPr>
            <p:ph type="sldImg"/>
          </p:nvPr>
        </p:nvSpPr>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4702AC-2F11-48EC-B7A9-BC1718C84B13}" type="slidenum">
              <a:rPr lang="en-US" altLang="zh-CN"/>
            </a:fld>
            <a:endParaRPr lang="en-US" altLang="zh-CN"/>
          </a:p>
        </p:txBody>
      </p:sp>
      <p:sp>
        <p:nvSpPr>
          <p:cNvPr id="758786" name="Rectangle 2"/>
          <p:cNvSpPr>
            <a:spLocks noGrp="1" noRot="1" noChangeAspect="1" noChangeArrowheads="1" noTextEdit="1"/>
          </p:cNvSpPr>
          <p:nvPr>
            <p:ph type="sldImg"/>
          </p:nvPr>
        </p:nvSpPr>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4702AC-2F11-48EC-B7A9-BC1718C84B13}" type="slidenum">
              <a:rPr lang="en-US" altLang="zh-CN"/>
            </a:fld>
            <a:endParaRPr lang="en-US" altLang="zh-CN"/>
          </a:p>
        </p:txBody>
      </p:sp>
      <p:sp>
        <p:nvSpPr>
          <p:cNvPr id="758786" name="Rectangle 2"/>
          <p:cNvSpPr>
            <a:spLocks noGrp="1" noRot="1" noChangeAspect="1" noChangeArrowheads="1" noTextEdit="1"/>
          </p:cNvSpPr>
          <p:nvPr>
            <p:ph type="sldImg"/>
          </p:nvPr>
        </p:nvSpPr>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20A2F5-0B84-49AC-937A-5FC1D5738E4D}" type="slidenum">
              <a:rPr lang="en-US" altLang="zh-CN"/>
            </a:fld>
            <a:endParaRPr lang="en-US" altLang="zh-CN"/>
          </a:p>
        </p:txBody>
      </p:sp>
      <p:sp>
        <p:nvSpPr>
          <p:cNvPr id="750594" name="Rectangle 2"/>
          <p:cNvSpPr>
            <a:spLocks noGrp="1" noRot="1" noChangeAspect="1" noChangeArrowheads="1" noTextEdit="1"/>
          </p:cNvSpPr>
          <p:nvPr>
            <p:ph type="sldImg"/>
          </p:nvPr>
        </p:nvSpPr>
        <p:spPr/>
      </p:sp>
      <p:sp>
        <p:nvSpPr>
          <p:cNvPr id="75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DD26B3-8FFB-4A55-AA6A-D7C0327A4734}" type="slidenum">
              <a:rPr lang="en-US" altLang="zh-CN"/>
            </a:fld>
            <a:endParaRPr lang="en-US" altLang="zh-CN"/>
          </a:p>
        </p:txBody>
      </p:sp>
      <p:sp>
        <p:nvSpPr>
          <p:cNvPr id="752642" name="Rectangle 2"/>
          <p:cNvSpPr>
            <a:spLocks noGrp="1" noRot="1" noChangeAspect="1" noChangeArrowheads="1" noTextEdit="1"/>
          </p:cNvSpPr>
          <p:nvPr>
            <p:ph type="sldImg"/>
          </p:nvPr>
        </p:nvSpPr>
        <p:spPr/>
      </p:sp>
      <p:sp>
        <p:nvSpPr>
          <p:cNvPr id="75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857BC1-71FD-490E-8237-E2CD7D7B1801}" type="slidenum">
              <a:rPr lang="en-US" altLang="zh-CN"/>
            </a:fld>
            <a:endParaRPr lang="en-US" altLang="zh-CN"/>
          </a:p>
        </p:txBody>
      </p:sp>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B2B608-8DC4-4D8F-AFC8-835E2FFA36E2}" type="slidenum">
              <a:rPr lang="en-US" altLang="zh-CN"/>
            </a:fld>
            <a:endParaRPr lang="en-US" altLang="zh-CN"/>
          </a:p>
        </p:txBody>
      </p:sp>
      <p:sp>
        <p:nvSpPr>
          <p:cNvPr id="724994" name="Rectangle 2"/>
          <p:cNvSpPr>
            <a:spLocks noGrp="1" noRot="1" noChangeAspect="1" noChangeArrowheads="1" noTextEdit="1"/>
          </p:cNvSpPr>
          <p:nvPr>
            <p:ph type="sldImg"/>
          </p:nvPr>
        </p:nvSpPr>
        <p:spPr/>
      </p:sp>
      <p:sp>
        <p:nvSpPr>
          <p:cNvPr id="72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17613F-0030-43CF-AFCB-F18C272F25A2}" type="slidenum">
              <a:rPr lang="en-US" altLang="zh-CN"/>
            </a:fld>
            <a:endParaRPr lang="en-US" altLang="zh-CN"/>
          </a:p>
        </p:txBody>
      </p:sp>
      <p:sp>
        <p:nvSpPr>
          <p:cNvPr id="727042" name="Rectangle 2"/>
          <p:cNvSpPr>
            <a:spLocks noGrp="1" noRot="1" noChangeAspect="1" noChangeArrowheads="1" noTextEdit="1"/>
          </p:cNvSpPr>
          <p:nvPr>
            <p:ph type="sldImg"/>
          </p:nvPr>
        </p:nvSpPr>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BA0A2E-F060-4685-9815-7CFB92EBA7D4}" type="slidenum">
              <a:rPr lang="en-US" altLang="zh-CN"/>
            </a:fld>
            <a:endParaRPr lang="en-US" altLang="zh-CN"/>
          </a:p>
        </p:txBody>
      </p:sp>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0F3C08-D992-4447-A123-E9A615B15A69}" type="slidenum">
              <a:rPr lang="en-US" altLang="zh-CN"/>
            </a:fld>
            <a:endParaRPr lang="en-US" altLang="zh-CN"/>
          </a:p>
        </p:txBody>
      </p:sp>
      <p:sp>
        <p:nvSpPr>
          <p:cNvPr id="731138" name="Rectangle 2"/>
          <p:cNvSpPr>
            <a:spLocks noGrp="1" noRot="1" noChangeAspect="1" noChangeArrowheads="1" noTextEdit="1"/>
          </p:cNvSpPr>
          <p:nvPr>
            <p:ph type="sldImg"/>
          </p:nvPr>
        </p:nvSpPr>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678244-9B97-4C58-BE0E-0C1AC448226C}" type="slidenum">
              <a:rPr lang="en-US" altLang="zh-CN"/>
            </a:fld>
            <a:endParaRPr lang="en-US" altLang="zh-CN"/>
          </a:p>
        </p:txBody>
      </p:sp>
      <p:sp>
        <p:nvSpPr>
          <p:cNvPr id="739330" name="Rectangle 2"/>
          <p:cNvSpPr>
            <a:spLocks noGrp="1" noRot="1" noChangeAspect="1" noChangeArrowheads="1" noTextEdit="1"/>
          </p:cNvSpPr>
          <p:nvPr>
            <p:ph type="sldImg"/>
          </p:nvPr>
        </p:nvSpPr>
        <p:spPr/>
      </p:sp>
      <p:sp>
        <p:nvSpPr>
          <p:cNvPr id="739331" name="Rectangle 3"/>
          <p:cNvSpPr>
            <a:spLocks noGrp="1" noChangeArrowheads="1"/>
          </p:cNvSpPr>
          <p:nvPr>
            <p:ph type="body" idx="1"/>
          </p:nvPr>
        </p:nvSpPr>
        <p:spPr/>
        <p:txBody>
          <a:bodyPr/>
          <a:lstStyle/>
          <a:p>
            <a:r>
              <a:rPr lang="zh-CN" altLang="en-US" dirty="0"/>
              <a:t>一、缓存空间和序号空间都是有限的，并且都是循环使用的。画成圆环状更为准确些，此处简化成长条状。</a:t>
            </a:r>
            <a:endParaRPr lang="en-US" altLang="zh-CN" dirty="0"/>
          </a:p>
          <a:p>
            <a:r>
              <a:rPr lang="zh-CN" altLang="en-US" dirty="0"/>
              <a:t>二、实际的缓存或窗口的数值都很大，此处只是为了表述清楚相互关系，作为示意用。</a:t>
            </a:r>
            <a:endParaRPr lang="en-US" altLang="zh-CN" dirty="0"/>
          </a:p>
          <a:p>
            <a:r>
              <a:rPr lang="zh-CN" altLang="en-US" dirty="0"/>
              <a:t>发送应用程序必须控制写入缓存的速率，否则可能造成缓存溢出。</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5A2D08-37A5-4F86-B7B8-CB60C79707C0}" type="slidenum">
              <a:rPr lang="en-US" altLang="zh-CN"/>
            </a:fld>
            <a:endParaRPr lang="en-US" altLang="zh-CN"/>
          </a:p>
        </p:txBody>
      </p:sp>
      <p:sp>
        <p:nvSpPr>
          <p:cNvPr id="740354" name="Rectangle 2"/>
          <p:cNvSpPr>
            <a:spLocks noGrp="1" noRot="1" noChangeAspect="1" noChangeArrowheads="1" noTextEdit="1"/>
          </p:cNvSpPr>
          <p:nvPr>
            <p:ph type="sldImg"/>
          </p:nvPr>
        </p:nvSpPr>
        <p:spPr/>
      </p:sp>
      <p:sp>
        <p:nvSpPr>
          <p:cNvPr id="740355" name="Rectangle 3"/>
          <p:cNvSpPr>
            <a:spLocks noGrp="1" noChangeArrowheads="1"/>
          </p:cNvSpPr>
          <p:nvPr>
            <p:ph type="body" idx="1"/>
          </p:nvPr>
        </p:nvSpPr>
        <p:spPr/>
        <p:txBody>
          <a:bodyPr/>
          <a:lstStyle/>
          <a:p>
            <a:r>
              <a:rPr lang="zh-CN" altLang="en-US" dirty="0"/>
              <a:t>收到检测有差错的分组，会被丢弃。接收应用程序如若未能来得及读取收到的数据，接收缓存就会被填满，则无法接收新的数据。反之，接收应用程序能够及时从接收缓存中读取收到的数据，接收窗口就会增大，但不能超过接收缓存的大小。</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66E44C-50F9-4C65-9A51-5B7F1A963390}" type="slidenum">
              <a:rPr lang="en-US" altLang="zh-CN"/>
            </a:fld>
            <a:endParaRPr lang="en-US" altLang="zh-CN"/>
          </a:p>
        </p:txBody>
      </p:sp>
      <p:sp>
        <p:nvSpPr>
          <p:cNvPr id="741378" name="Rectangle 2"/>
          <p:cNvSpPr>
            <a:spLocks noGrp="1" noRot="1" noChangeAspect="1" noChangeArrowheads="1" noTextEdit="1"/>
          </p:cNvSpPr>
          <p:nvPr>
            <p:ph type="sldImg"/>
          </p:nvPr>
        </p:nvSpPr>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330430-03C2-4715-97BD-9EE1F31F602A}" type="slidenum">
              <a:rPr lang="en-US" altLang="zh-CN"/>
            </a:fld>
            <a:endParaRPr lang="en-US" altLang="zh-CN"/>
          </a:p>
        </p:txBody>
      </p:sp>
      <p:sp>
        <p:nvSpPr>
          <p:cNvPr id="742402" name="Rectangle 2"/>
          <p:cNvSpPr>
            <a:spLocks noGrp="1" noRot="1" noChangeAspect="1" noChangeArrowheads="1" noTextEdit="1"/>
          </p:cNvSpPr>
          <p:nvPr>
            <p:ph type="sldImg"/>
          </p:nvPr>
        </p:nvSpPr>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 5 </a:t>
            </a:r>
            <a:r>
              <a:rPr lang="zh-CN" altLang="zh-CN" dirty="0">
                <a:latin typeface="Times New Roman" panose="02020603050405020304" pitchFamily="18" charset="0"/>
                <a:cs typeface="Times New Roman" panose="02020603050405020304" pitchFamily="18" charset="0"/>
              </a:rPr>
              <a:t>章</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层</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42781" y="1968139"/>
            <a:ext cx="8346723" cy="3332816"/>
          </a:xfrm>
        </p:spPr>
        <p:txBody>
          <a:bodyPr/>
          <a:lstStyle/>
          <a:p>
            <a:r>
              <a:rPr lang="en-US" altLang="zh-CN" sz="2600" dirty="0">
                <a:latin typeface="Times New Roman" panose="02020603050405020304" pitchFamily="18" charset="0"/>
                <a:cs typeface="Times New Roman" panose="02020603050405020304" pitchFamily="18" charset="0"/>
                <a:sym typeface="+mn-ea"/>
              </a:rPr>
              <a:t>5.1  </a:t>
            </a:r>
            <a:r>
              <a:rPr lang="zh-CN" altLang="zh-CN" sz="2600" dirty="0">
                <a:latin typeface="Times New Roman" panose="02020603050405020304" pitchFamily="18" charset="0"/>
                <a:cs typeface="Times New Roman" panose="02020603050405020304" pitchFamily="18" charset="0"/>
                <a:sym typeface="+mn-ea"/>
              </a:rPr>
              <a:t>传输层</a:t>
            </a:r>
            <a:r>
              <a:rPr lang="zh-CN" altLang="en-US" sz="2600" dirty="0">
                <a:latin typeface="Times New Roman" panose="02020603050405020304" pitchFamily="18" charset="0"/>
                <a:cs typeface="Times New Roman" panose="02020603050405020304" pitchFamily="18" charset="0"/>
                <a:sym typeface="+mn-ea"/>
              </a:rPr>
              <a:t>协议</a:t>
            </a:r>
            <a:r>
              <a:rPr lang="zh-CN" altLang="zh-CN" sz="2600" dirty="0">
                <a:latin typeface="Times New Roman" panose="02020603050405020304" pitchFamily="18" charset="0"/>
                <a:cs typeface="Times New Roman" panose="02020603050405020304" pitchFamily="18" charset="0"/>
                <a:sym typeface="+mn-ea"/>
              </a:rPr>
              <a:t>概述</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5.2  </a:t>
            </a:r>
            <a:r>
              <a:rPr lang="zh-CN" altLang="zh-CN" sz="2600" dirty="0">
                <a:solidFill>
                  <a:schemeClr val="tx1"/>
                </a:solidFill>
                <a:latin typeface="Times New Roman" panose="02020603050405020304" pitchFamily="18" charset="0"/>
                <a:cs typeface="Times New Roman" panose="02020603050405020304" pitchFamily="18" charset="0"/>
                <a:sym typeface="+mn-ea"/>
              </a:rPr>
              <a:t>用户数据报协议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UDP</a:t>
            </a:r>
            <a:r>
              <a:rPr lang="en-US" altLang="zh-CN" sz="2600" dirty="0">
                <a:latin typeface="Times New Roman" panose="02020603050405020304" pitchFamily="18" charset="0"/>
                <a:cs typeface="Times New Roman" panose="02020603050405020304" pitchFamily="18" charset="0"/>
                <a:sym typeface="+mn-ea"/>
              </a:rPr>
              <a:t> </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5.3  </a:t>
            </a:r>
            <a:r>
              <a:rPr lang="zh-CN" altLang="zh-CN" sz="2600" dirty="0">
                <a:solidFill>
                  <a:schemeClr val="tx1"/>
                </a:solidFill>
                <a:latin typeface="Times New Roman" panose="02020603050405020304" pitchFamily="18" charset="0"/>
                <a:cs typeface="Times New Roman" panose="02020603050405020304" pitchFamily="18" charset="0"/>
                <a:sym typeface="+mn-ea"/>
              </a:rPr>
              <a:t>传输控制协议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TCP </a:t>
            </a:r>
            <a:r>
              <a:rPr lang="zh-CN" altLang="zh-CN" sz="2600" dirty="0">
                <a:solidFill>
                  <a:schemeClr val="tx1"/>
                </a:solidFill>
                <a:latin typeface="Times New Roman" panose="02020603050405020304" pitchFamily="18" charset="0"/>
                <a:cs typeface="Times New Roman" panose="02020603050405020304" pitchFamily="18" charset="0"/>
                <a:sym typeface="+mn-ea"/>
              </a:rPr>
              <a:t>概述</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5.4  TCP</a:t>
            </a:r>
            <a:r>
              <a:rPr lang="zh-CN" altLang="en-US" sz="2600" dirty="0">
                <a:solidFill>
                  <a:schemeClr val="tx1"/>
                </a:solidFill>
                <a:latin typeface="Times New Roman" panose="02020603050405020304" pitchFamily="18" charset="0"/>
                <a:cs typeface="Times New Roman" panose="02020603050405020304" pitchFamily="18" charset="0"/>
                <a:sym typeface="+mn-ea"/>
              </a:rPr>
              <a:t>协议</a:t>
            </a:r>
            <a:r>
              <a:rPr lang="zh-CN" altLang="zh-CN" sz="2600" dirty="0">
                <a:solidFill>
                  <a:schemeClr val="tx1"/>
                </a:solidFill>
                <a:latin typeface="Times New Roman" panose="02020603050405020304" pitchFamily="18" charset="0"/>
                <a:cs typeface="Times New Roman" panose="02020603050405020304" pitchFamily="18" charset="0"/>
                <a:sym typeface="+mn-ea"/>
              </a:rPr>
              <a:t>报文格式</a:t>
            </a:r>
            <a:endParaRPr lang="zh-CN"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5.5  </a:t>
            </a:r>
            <a:r>
              <a:rPr lang="zh-CN" altLang="zh-CN" sz="2600" dirty="0">
                <a:solidFill>
                  <a:schemeClr val="tx1"/>
                </a:solidFill>
                <a:latin typeface="Times New Roman" panose="02020603050405020304" pitchFamily="18" charset="0"/>
                <a:cs typeface="Times New Roman" panose="02020603050405020304" pitchFamily="18" charset="0"/>
                <a:sym typeface="+mn-ea"/>
              </a:rPr>
              <a:t>可靠传输的工作原理</a:t>
            </a:r>
            <a:endParaRPr lang="en-US"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sym typeface="+mn-ea"/>
              </a:rPr>
              <a:t>5.6  TCP</a:t>
            </a:r>
            <a:r>
              <a:rPr lang="zh-CN" altLang="en-US" sz="2600" dirty="0">
                <a:solidFill>
                  <a:srgbClr val="FF0000"/>
                </a:solidFill>
                <a:latin typeface="Times New Roman" panose="02020603050405020304" pitchFamily="18" charset="0"/>
                <a:cs typeface="Times New Roman" panose="02020603050405020304" pitchFamily="18" charset="0"/>
                <a:sym typeface="+mn-ea"/>
              </a:rPr>
              <a:t>的</a:t>
            </a:r>
            <a:r>
              <a:rPr lang="zh-CN" altLang="zh-CN" sz="2600" dirty="0">
                <a:solidFill>
                  <a:srgbClr val="FF0000"/>
                </a:solidFill>
                <a:latin typeface="Times New Roman" panose="02020603050405020304" pitchFamily="18" charset="0"/>
                <a:cs typeface="Times New Roman" panose="02020603050405020304" pitchFamily="18" charset="0"/>
                <a:sym typeface="+mn-ea"/>
              </a:rPr>
              <a:t>可靠传输</a:t>
            </a:r>
            <a:endParaRPr lang="zh-CN" altLang="zh-CN" sz="2600" dirty="0">
              <a:solidFill>
                <a:srgbClr val="FF0000"/>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5.7  TCP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的流量控制</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5.8  TCP 的</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拥塞控制</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5.9  TCP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的传输连接管理</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gn="ctr"/>
            <a:r>
              <a:rPr lang="zh-CN" altLang="en-US" sz="3600" dirty="0">
                <a:latin typeface="Times New Roman" panose="02020603050405020304" pitchFamily="18" charset="0"/>
                <a:cs typeface="Times New Roman" panose="02020603050405020304" pitchFamily="18" charset="0"/>
              </a:rPr>
              <a:t>发送缓存与接收缓存的作用</a:t>
            </a:r>
            <a:endParaRPr lang="zh-CN" altLang="en-US" sz="3600" dirty="0">
              <a:latin typeface="Times New Roman" panose="02020603050405020304" pitchFamily="18" charset="0"/>
              <a:cs typeface="Times New Roman" panose="02020603050405020304" pitchFamily="18" charset="0"/>
            </a:endParaRPr>
          </a:p>
        </p:txBody>
      </p:sp>
      <p:sp>
        <p:nvSpPr>
          <p:cNvPr id="736259" name="Rectangle 3"/>
          <p:cNvSpPr>
            <a:spLocks noGrp="1" noChangeArrowheads="1"/>
          </p:cNvSpPr>
          <p:nvPr>
            <p:ph idx="1"/>
          </p:nvPr>
        </p:nvSpPr>
        <p:spPr/>
        <p:txBody>
          <a:bodyPr/>
          <a:lstStyle/>
          <a:p>
            <a:r>
              <a:rPr lang="zh-CN" altLang="en-US" dirty="0">
                <a:solidFill>
                  <a:srgbClr val="FF0000"/>
                </a:solidFill>
                <a:latin typeface="Times New Roman" panose="02020603050405020304" pitchFamily="18" charset="0"/>
                <a:cs typeface="Times New Roman" panose="02020603050405020304" pitchFamily="18" charset="0"/>
              </a:rPr>
              <a:t>发送缓存</a:t>
            </a:r>
            <a:r>
              <a:rPr lang="zh-CN" altLang="en-US" dirty="0">
                <a:latin typeface="Times New Roman" panose="02020603050405020304" pitchFamily="18" charset="0"/>
                <a:cs typeface="Times New Roman" panose="02020603050405020304" pitchFamily="18" charset="0"/>
              </a:rPr>
              <a:t>用来暂时存放：</a:t>
            </a:r>
            <a:endParaRPr lang="zh-CN" altLang="en-US" dirty="0">
              <a:latin typeface="Times New Roman" panose="02020603050405020304" pitchFamily="18" charset="0"/>
              <a:cs typeface="Times New Roman" panose="02020603050405020304" pitchFamily="18" charset="0"/>
            </a:endParaRPr>
          </a:p>
          <a:p>
            <a:pPr lvl="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发送应用程序传送给发送方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准备发送的数据；</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已发送出但尚未收到确认的数据。</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接收缓存</a:t>
            </a:r>
            <a:r>
              <a:rPr lang="zh-CN" altLang="en-US" dirty="0">
                <a:latin typeface="Times New Roman" panose="02020603050405020304" pitchFamily="18" charset="0"/>
                <a:cs typeface="Times New Roman" panose="02020603050405020304" pitchFamily="18" charset="0"/>
              </a:rPr>
              <a:t>用来暂时存放：</a:t>
            </a:r>
            <a:endParaRPr lang="zh-CN" altLang="en-US" dirty="0">
              <a:latin typeface="Times New Roman" panose="02020603050405020304" pitchFamily="18" charset="0"/>
              <a:cs typeface="Times New Roman" panose="02020603050405020304" pitchFamily="18" charset="0"/>
            </a:endParaRPr>
          </a:p>
          <a:p>
            <a:pPr lvl="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按序到达的、但尚未被接收应用程序读取的数据；</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不按序到达的数据。</a:t>
            </a:r>
            <a:r>
              <a:rPr lang="zh-CN" altLang="en-US" dirty="0">
                <a:solidFill>
                  <a:srgbClr val="0000FF"/>
                </a:solidFill>
                <a:latin typeface="Times New Roman" panose="02020603050405020304" pitchFamily="18" charset="0"/>
                <a:cs typeface="Times New Roman" panose="02020603050405020304" pitchFamily="18" charset="0"/>
              </a:rPr>
              <a:t> </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需要强调三点</a:t>
            </a:r>
            <a:endParaRPr lang="zh-CN" altLang="en-US" dirty="0">
              <a:latin typeface="Times New Roman" panose="02020603050405020304" pitchFamily="18" charset="0"/>
              <a:cs typeface="Times New Roman" panose="02020603050405020304" pitchFamily="18" charset="0"/>
            </a:endParaRPr>
          </a:p>
        </p:txBody>
      </p:sp>
      <p:sp>
        <p:nvSpPr>
          <p:cNvPr id="737283" name="Rectangle 3"/>
          <p:cNvSpPr>
            <a:spLocks noGrp="1" noChangeArrowheads="1"/>
          </p:cNvSpPr>
          <p:nvPr>
            <p:ph idx="1"/>
          </p:nvPr>
        </p:nvSpPr>
        <p:spPr/>
        <p:txBody>
          <a:bodyPr/>
          <a:lstStyle/>
          <a:p>
            <a:r>
              <a:rPr lang="zh-CN" altLang="en-US" dirty="0">
                <a:solidFill>
                  <a:srgbClr val="FF0000"/>
                </a:solidFill>
                <a:latin typeface="Times New Roman" panose="02020603050405020304" pitchFamily="18" charset="0"/>
                <a:cs typeface="Times New Roman" panose="02020603050405020304" pitchFamily="18" charset="0"/>
              </a:rPr>
              <a:t>第一，</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的发送窗口并</a:t>
            </a:r>
            <a:r>
              <a:rPr lang="zh-CN" altLang="en-US" dirty="0">
                <a:solidFill>
                  <a:srgbClr val="FF0000"/>
                </a:solidFill>
                <a:latin typeface="Times New Roman" panose="02020603050405020304" pitchFamily="18" charset="0"/>
                <a:cs typeface="Times New Roman" panose="02020603050405020304" pitchFamily="18" charset="0"/>
              </a:rPr>
              <a:t>不总是</a:t>
            </a: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的接收窗口一样大（因为有一定的时间滞后）。</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第二，</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标准</a:t>
            </a:r>
            <a:r>
              <a:rPr lang="zh-CN" altLang="en-US" dirty="0">
                <a:solidFill>
                  <a:srgbClr val="FF0000"/>
                </a:solidFill>
                <a:latin typeface="Times New Roman" panose="02020603050405020304" pitchFamily="18" charset="0"/>
                <a:cs typeface="Times New Roman" panose="02020603050405020304" pitchFamily="18" charset="0"/>
              </a:rPr>
              <a:t>没有规定</a:t>
            </a:r>
            <a:r>
              <a:rPr lang="zh-CN" altLang="en-US" dirty="0">
                <a:latin typeface="Times New Roman" panose="02020603050405020304" pitchFamily="18" charset="0"/>
                <a:cs typeface="Times New Roman" panose="02020603050405020304" pitchFamily="18" charset="0"/>
              </a:rPr>
              <a:t>对不按序到达的数据应如何处理。通常是先临时存放在接收窗口中，等到字节流中所缺少的字节收到后，再按序交付上层的应用进程。</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第三，</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要求接收方必须有</a:t>
            </a:r>
            <a:r>
              <a:rPr lang="zh-CN" altLang="en-US" dirty="0">
                <a:solidFill>
                  <a:srgbClr val="FF0000"/>
                </a:solidFill>
                <a:latin typeface="Times New Roman" panose="02020603050405020304" pitchFamily="18" charset="0"/>
                <a:cs typeface="Times New Roman" panose="02020603050405020304" pitchFamily="18" charset="0"/>
              </a:rPr>
              <a:t>累积确认</a:t>
            </a:r>
            <a:r>
              <a:rPr lang="zh-CN" altLang="en-US" dirty="0">
                <a:latin typeface="Times New Roman" panose="02020603050405020304" pitchFamily="18" charset="0"/>
                <a:cs typeface="Times New Roman" panose="02020603050405020304" pitchFamily="18" charset="0"/>
              </a:rPr>
              <a:t>的功能，这样可以减小传输开销。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接收方发送确认</a:t>
            </a:r>
            <a:endParaRPr lang="zh-CN" altLang="en-US" dirty="0">
              <a:latin typeface="Times New Roman" panose="02020603050405020304" pitchFamily="18" charset="0"/>
              <a:cs typeface="Times New Roman" panose="02020603050405020304" pitchFamily="18" charset="0"/>
            </a:endParaRPr>
          </a:p>
        </p:txBody>
      </p:sp>
      <p:sp>
        <p:nvSpPr>
          <p:cNvPr id="737283" name="Rectangle 3"/>
          <p:cNvSpPr>
            <a:spLocks noGrp="1" noChangeArrowheads="1"/>
          </p:cNvSpPr>
          <p:nvPr>
            <p:ph idx="1"/>
          </p:nvPr>
        </p:nvSpPr>
        <p:spPr>
          <a:xfrm>
            <a:off x="1031983" y="1896384"/>
            <a:ext cx="8346723" cy="3332816"/>
          </a:xfrm>
        </p:spPr>
        <p:txBody>
          <a:bodyPr/>
          <a:lstStyle/>
          <a:p>
            <a:pPr>
              <a:lnSpc>
                <a:spcPct val="90000"/>
              </a:lnSpc>
            </a:pPr>
            <a:r>
              <a:rPr lang="zh-CN" altLang="zh-CN" dirty="0">
                <a:latin typeface="Times New Roman" panose="02020603050405020304" pitchFamily="18" charset="0"/>
                <a:cs typeface="Times New Roman" panose="02020603050405020304" pitchFamily="18" charset="0"/>
              </a:rPr>
              <a:t>接收方可以在</a:t>
            </a:r>
            <a:r>
              <a:rPr lang="zh-CN" altLang="zh-CN" dirty="0">
                <a:solidFill>
                  <a:srgbClr val="FF0000"/>
                </a:solidFill>
                <a:latin typeface="Times New Roman" panose="02020603050405020304" pitchFamily="18" charset="0"/>
                <a:cs typeface="Times New Roman" panose="02020603050405020304" pitchFamily="18" charset="0"/>
              </a:rPr>
              <a:t>合适的时候发送确认</a:t>
            </a:r>
            <a:r>
              <a:rPr lang="zh-CN" altLang="zh-CN" dirty="0">
                <a:latin typeface="Times New Roman" panose="02020603050405020304" pitchFamily="18" charset="0"/>
                <a:cs typeface="Times New Roman" panose="02020603050405020304" pitchFamily="18" charset="0"/>
              </a:rPr>
              <a:t>，也可以在自己有数据要发送时把确认信息</a:t>
            </a:r>
            <a:r>
              <a:rPr lang="zh-CN" altLang="zh-CN" dirty="0">
                <a:solidFill>
                  <a:srgbClr val="FF0000"/>
                </a:solidFill>
                <a:latin typeface="Times New Roman" panose="02020603050405020304" pitchFamily="18" charset="0"/>
                <a:cs typeface="Times New Roman" panose="02020603050405020304" pitchFamily="18" charset="0"/>
              </a:rPr>
              <a:t>顺便捎带上</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90000"/>
              </a:lnSpc>
            </a:pPr>
            <a:r>
              <a:rPr lang="zh-CN" altLang="zh-CN" dirty="0">
                <a:latin typeface="Times New Roman" panose="02020603050405020304" pitchFamily="18" charset="0"/>
                <a:cs typeface="Times New Roman" panose="02020603050405020304" pitchFamily="18" charset="0"/>
              </a:rPr>
              <a:t>但请注意两点</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90000"/>
              </a:lnSpc>
            </a:pPr>
            <a:r>
              <a:rPr lang="zh-CN" altLang="zh-CN" dirty="0">
                <a:latin typeface="Times New Roman" panose="02020603050405020304" pitchFamily="18" charset="0"/>
                <a:cs typeface="Times New Roman" panose="02020603050405020304" pitchFamily="18" charset="0"/>
              </a:rPr>
              <a:t>第一，接收方不应过分推迟发送确认，否则会导致发送方不必要的重传，这反而浪费了网络的资源。</a:t>
            </a:r>
            <a:r>
              <a:rPr lang="zh-CN" altLang="en-US" dirty="0">
                <a:latin typeface="Times New Roman" panose="02020603050405020304" pitchFamily="18" charset="0"/>
                <a:cs typeface="Times New Roman" panose="02020603050405020304" pitchFamily="18" charset="0"/>
              </a:rPr>
              <a:t>确认推迟时间不超过</a:t>
            </a:r>
            <a:r>
              <a:rPr lang="en-US" altLang="zh-CN" dirty="0">
                <a:solidFill>
                  <a:srgbClr val="FF0000"/>
                </a:solidFill>
                <a:latin typeface="Times New Roman" panose="02020603050405020304" pitchFamily="18" charset="0"/>
                <a:cs typeface="Times New Roman" panose="02020603050405020304" pitchFamily="18" charset="0"/>
              </a:rPr>
              <a:t>0.5</a:t>
            </a:r>
            <a:r>
              <a:rPr lang="zh-CN" altLang="en-US" dirty="0">
                <a:solidFill>
                  <a:srgbClr val="FF0000"/>
                </a:solidFill>
                <a:latin typeface="Times New Roman" panose="02020603050405020304" pitchFamily="18" charset="0"/>
                <a:cs typeface="Times New Roman" panose="02020603050405020304" pitchFamily="18" charset="0"/>
              </a:rPr>
              <a:t>秒</a:t>
            </a:r>
            <a:r>
              <a:rPr lang="zh-CN"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90000"/>
              </a:lnSpc>
            </a:pPr>
            <a:r>
              <a:rPr lang="zh-CN" altLang="zh-CN" dirty="0">
                <a:latin typeface="Times New Roman" panose="02020603050405020304" pitchFamily="18" charset="0"/>
                <a:cs typeface="Times New Roman" panose="02020603050405020304" pitchFamily="18" charset="0"/>
              </a:rPr>
              <a:t>第二，捎带确认实际上并不经常发生，因为大多数应用程序很少同时在两个方向上发送数据。</a:t>
            </a:r>
            <a:endParaRPr lang="en-US" altLang="zh-CN" dirty="0">
              <a:latin typeface="Times New Roman" panose="02020603050405020304" pitchFamily="18" charset="0"/>
              <a:cs typeface="Times New Roman" panose="02020603050405020304" pitchFamily="18" charset="0"/>
            </a:endParaRPr>
          </a:p>
          <a:p>
            <a:pPr>
              <a:lnSpc>
                <a:spcPct val="90000"/>
              </a:lnSpc>
            </a:pPr>
            <a:r>
              <a:rPr lang="zh-CN" altLang="en-US" dirty="0">
                <a:latin typeface="Times New Roman" panose="02020603050405020304" pitchFamily="18" charset="0"/>
                <a:cs typeface="Times New Roman" panose="02020603050405020304" pitchFamily="18" charset="0"/>
              </a:rPr>
              <a:t>因</a:t>
            </a:r>
            <a:r>
              <a:rPr lang="en-US" altLang="zh-CN" dirty="0">
                <a:latin typeface="Times New Roman" panose="02020603050405020304" pitchFamily="18" charset="0"/>
                <a:cs typeface="Times New Roman" panose="02020603050405020304" pitchFamily="18" charset="0"/>
              </a:rPr>
              <a:t>TCP</a:t>
            </a:r>
            <a:r>
              <a:rPr lang="zh-CN" altLang="en-US" dirty="0">
                <a:latin typeface="Times New Roman" panose="02020603050405020304" pitchFamily="18" charset="0"/>
                <a:cs typeface="Times New Roman" panose="02020603050405020304" pitchFamily="18" charset="0"/>
              </a:rPr>
              <a:t>的通信是全双工通信。通信中的每一方都在发送和接收报文，都有发送和接收窗口。因此一定要确定是哪一方的窗口。</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5.6.2  </a:t>
            </a:r>
            <a:r>
              <a:rPr lang="zh-CN" altLang="en-US" dirty="0">
                <a:latin typeface="Times New Roman" panose="02020603050405020304" pitchFamily="18" charset="0"/>
                <a:cs typeface="Times New Roman" panose="02020603050405020304" pitchFamily="18" charset="0"/>
              </a:rPr>
              <a:t>超时重传时间的选择</a:t>
            </a:r>
            <a:endParaRPr lang="zh-CN" altLang="en-US" dirty="0">
              <a:latin typeface="Times New Roman" panose="02020603050405020304" pitchFamily="18" charset="0"/>
              <a:cs typeface="Times New Roman" panose="02020603050405020304" pitchFamily="18" charset="0"/>
            </a:endParaRPr>
          </a:p>
        </p:txBody>
      </p:sp>
      <p:sp>
        <p:nvSpPr>
          <p:cNvPr id="755715"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重传机制是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中最重要和最复杂的问题之一。</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每发送一个报文段，就对这个报文段设置一次计时器。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只要计时器设置的重传时间到但还没有收到确认，就要重传这一报文段。</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FF0000"/>
                </a:solidFill>
                <a:latin typeface="Times New Roman" panose="02020603050405020304" pitchFamily="18" charset="0"/>
                <a:cs typeface="Times New Roman" panose="02020603050405020304" pitchFamily="18" charset="0"/>
              </a:rPr>
              <a:t>重传时间的选择是</a:t>
            </a:r>
            <a:r>
              <a:rPr lang="en-US" altLang="zh-CN" dirty="0">
                <a:solidFill>
                  <a:srgbClr val="FF0000"/>
                </a:solidFill>
                <a:latin typeface="Times New Roman" panose="02020603050405020304" pitchFamily="18" charset="0"/>
                <a:cs typeface="Times New Roman" panose="02020603050405020304" pitchFamily="18" charset="0"/>
              </a:rPr>
              <a:t> TCP </a:t>
            </a:r>
            <a:r>
              <a:rPr lang="zh-CN" altLang="zh-CN" dirty="0">
                <a:solidFill>
                  <a:srgbClr val="FF0000"/>
                </a:solidFill>
                <a:latin typeface="Times New Roman" panose="02020603050405020304" pitchFamily="18" charset="0"/>
                <a:cs typeface="Times New Roman" panose="02020603050405020304" pitchFamily="18" charset="0"/>
              </a:rPr>
              <a:t>最复杂的问题之一</a:t>
            </a:r>
            <a:r>
              <a:rPr lang="zh-CN" altLang="en-US" dirty="0">
                <a:solidFill>
                  <a:srgbClr val="FF0000"/>
                </a:solidFill>
                <a:latin typeface="Times New Roman" panose="02020603050405020304" pitchFamily="18" charset="0"/>
                <a:cs typeface="Times New Roman" panose="02020603050405020304" pitchFamily="18" charset="0"/>
              </a:rPr>
              <a:t>。</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往返时延的方差很大</a:t>
            </a:r>
            <a:endParaRPr lang="zh-CN" altLang="en-US">
              <a:latin typeface="Times New Roman" panose="02020603050405020304" pitchFamily="18" charset="0"/>
              <a:cs typeface="Times New Roman" panose="02020603050405020304" pitchFamily="18" charset="0"/>
            </a:endParaRPr>
          </a:p>
        </p:txBody>
      </p:sp>
      <p:sp>
        <p:nvSpPr>
          <p:cNvPr id="757764" name="Line 4"/>
          <p:cNvSpPr>
            <a:spLocks noChangeShapeType="1"/>
          </p:cNvSpPr>
          <p:nvPr/>
        </p:nvSpPr>
        <p:spPr bwMode="auto">
          <a:xfrm>
            <a:off x="779976" y="5436244"/>
            <a:ext cx="8659152" cy="0"/>
          </a:xfrm>
          <a:prstGeom prst="line">
            <a:avLst/>
          </a:prstGeom>
          <a:noFill/>
          <a:ln w="285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65" name="Line 5"/>
          <p:cNvSpPr>
            <a:spLocks noChangeShapeType="1"/>
          </p:cNvSpPr>
          <p:nvPr/>
        </p:nvSpPr>
        <p:spPr bwMode="auto">
          <a:xfrm rot="5400000" flipH="1">
            <a:off x="-515556" y="4140712"/>
            <a:ext cx="2587625" cy="3440"/>
          </a:xfrm>
          <a:prstGeom prst="line">
            <a:avLst/>
          </a:prstGeom>
          <a:noFill/>
          <a:ln w="285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66" name="Freeform 6"/>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67" name="Freeform 7"/>
          <p:cNvSpPr/>
          <p:nvPr/>
        </p:nvSpPr>
        <p:spPr bwMode="auto">
          <a:xfrm>
            <a:off x="2496328" y="4999682"/>
            <a:ext cx="5897166" cy="436562"/>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68" name="Line 8"/>
          <p:cNvSpPr>
            <a:spLocks noChangeShapeType="1"/>
          </p:cNvSpPr>
          <p:nvPr/>
        </p:nvSpPr>
        <p:spPr bwMode="auto">
          <a:xfrm>
            <a:off x="4014905" y="2708920"/>
            <a:ext cx="0" cy="2727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69" name="Line 9"/>
          <p:cNvSpPr>
            <a:spLocks noChangeShapeType="1"/>
          </p:cNvSpPr>
          <p:nvPr/>
        </p:nvSpPr>
        <p:spPr bwMode="auto">
          <a:xfrm>
            <a:off x="4959070" y="3255020"/>
            <a:ext cx="0" cy="21812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70" name="Line 10"/>
          <p:cNvSpPr>
            <a:spLocks noChangeShapeType="1"/>
          </p:cNvSpPr>
          <p:nvPr/>
        </p:nvSpPr>
        <p:spPr bwMode="auto">
          <a:xfrm>
            <a:off x="7946348" y="3255020"/>
            <a:ext cx="0" cy="21812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71" name="Text Box 11"/>
          <p:cNvSpPr txBox="1">
            <a:spLocks noChangeArrowheads="1"/>
          </p:cNvSpPr>
          <p:nvPr/>
        </p:nvSpPr>
        <p:spPr bwMode="auto">
          <a:xfrm>
            <a:off x="8586111" y="494570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时间</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72" name="Line 12"/>
          <p:cNvSpPr>
            <a:spLocks noChangeShapeType="1"/>
          </p:cNvSpPr>
          <p:nvPr/>
        </p:nvSpPr>
        <p:spPr bwMode="auto">
          <a:xfrm>
            <a:off x="2795571" y="4418657"/>
            <a:ext cx="969963" cy="361950"/>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73" name="Text Box 13"/>
          <p:cNvSpPr txBox="1">
            <a:spLocks noChangeArrowheads="1"/>
          </p:cNvSpPr>
          <p:nvPr/>
        </p:nvSpPr>
        <p:spPr bwMode="auto">
          <a:xfrm>
            <a:off x="1715543" y="401067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数据链路层</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57774" name="Group 14"/>
          <p:cNvGrpSpPr/>
          <p:nvPr/>
        </p:nvGrpSpPr>
        <p:grpSpPr bwMode="auto">
          <a:xfrm>
            <a:off x="5082898" y="4515495"/>
            <a:ext cx="1337999" cy="720725"/>
            <a:chOff x="2978" y="3249"/>
            <a:chExt cx="778" cy="454"/>
          </a:xfrm>
        </p:grpSpPr>
        <p:sp>
          <p:nvSpPr>
            <p:cNvPr id="757775" name="Text Box 15"/>
            <p:cNvSpPr txBox="1">
              <a:spLocks noChangeArrowheads="1"/>
            </p:cNvSpPr>
            <p:nvPr/>
          </p:nvSpPr>
          <p:spPr bwMode="auto">
            <a:xfrm>
              <a:off x="3198" y="3249"/>
              <a:ext cx="5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传输层</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76" name="Line 16"/>
            <p:cNvSpPr>
              <a:spLocks noChangeShapeType="1"/>
            </p:cNvSpPr>
            <p:nvPr/>
          </p:nvSpPr>
          <p:spPr bwMode="auto">
            <a:xfrm flipH="1">
              <a:off x="2978" y="3486"/>
              <a:ext cx="276" cy="217"/>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57777" name="Text Box 17"/>
          <p:cNvSpPr txBox="1">
            <a:spLocks noChangeArrowheads="1"/>
          </p:cNvSpPr>
          <p:nvPr/>
        </p:nvSpPr>
        <p:spPr bwMode="auto">
          <a:xfrm>
            <a:off x="3739738"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78" name="Text Box 18"/>
          <p:cNvSpPr txBox="1">
            <a:spLocks noChangeArrowheads="1"/>
          </p:cNvSpPr>
          <p:nvPr/>
        </p:nvSpPr>
        <p:spPr bwMode="auto">
          <a:xfrm>
            <a:off x="4666706"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79" name="Text Box 19"/>
          <p:cNvSpPr txBox="1">
            <a:spLocks noChangeArrowheads="1"/>
          </p:cNvSpPr>
          <p:nvPr/>
        </p:nvSpPr>
        <p:spPr bwMode="auto">
          <a:xfrm>
            <a:off x="7653984" y="5412432"/>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57780" name="Text Box 20"/>
          <p:cNvSpPr txBox="1">
            <a:spLocks noChangeArrowheads="1"/>
          </p:cNvSpPr>
          <p:nvPr/>
        </p:nvSpPr>
        <p:spPr bwMode="auto">
          <a:xfrm>
            <a:off x="857368" y="271368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往返时间的</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概率分布</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857368" y="1124744"/>
            <a:ext cx="8426370" cy="1383665"/>
          </a:xfrm>
          <a:prstGeom prst="rect">
            <a:avLst/>
          </a:prstGeom>
          <a:solidFill>
            <a:srgbClr val="FFFF66"/>
          </a:solidFill>
          <a:ln>
            <a:solidFill>
              <a:srgbClr val="000099"/>
            </a:solidFill>
          </a:ln>
        </p:spPr>
        <p:txBody>
          <a:bodyPr wrap="square">
            <a:spAutoFit/>
          </a:bodyPr>
          <a:lstStyle/>
          <a:p>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由于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的下层是一个互联网环境，</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数据报所选择的路由变化很大。因而传输层的往返时间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的方差也很大。</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超时重传时间设置</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63978" y="2132856"/>
            <a:ext cx="8346723" cy="3332816"/>
          </a:xfrm>
        </p:spPr>
        <p:txBody>
          <a:bodyPr/>
          <a:lstStyle/>
          <a:p>
            <a:r>
              <a:rPr lang="zh-CN" altLang="zh-CN" dirty="0">
                <a:latin typeface="Times New Roman" panose="02020603050405020304" pitchFamily="18" charset="0"/>
                <a:cs typeface="Times New Roman" panose="02020603050405020304" pitchFamily="18" charset="0"/>
              </a:rPr>
              <a:t>如果把超时重传时间设置得太短，就会引起很多报文段的不必要的重传，使网络负荷增大。</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但若把超时重传时间设置得过长，则又使网络的空闲时间增大，降低了传输效率。</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TCP </a:t>
            </a:r>
            <a:r>
              <a:rPr lang="zh-CN" altLang="zh-CN" dirty="0">
                <a:solidFill>
                  <a:srgbClr val="FF0000"/>
                </a:solidFill>
                <a:latin typeface="Times New Roman" panose="02020603050405020304" pitchFamily="18" charset="0"/>
                <a:cs typeface="Times New Roman" panose="02020603050405020304" pitchFamily="18" charset="0"/>
              </a:rPr>
              <a:t>采用了一种自适应算法，</a:t>
            </a:r>
            <a:r>
              <a:rPr lang="zh-CN" altLang="zh-CN" dirty="0">
                <a:latin typeface="Times New Roman" panose="02020603050405020304" pitchFamily="18" charset="0"/>
                <a:cs typeface="Times New Roman" panose="02020603050405020304" pitchFamily="18" charset="0"/>
              </a:rPr>
              <a:t>它记录一个报文段发出的时间，以及收到相应的确认的时间。这两个时间之差就是报文段的往返时间</a:t>
            </a:r>
            <a:r>
              <a:rPr lang="en-US" altLang="zh-CN" dirty="0">
                <a:latin typeface="Times New Roman" panose="02020603050405020304" pitchFamily="18" charset="0"/>
                <a:cs typeface="Times New Roman" panose="02020603050405020304" pitchFamily="18" charset="0"/>
              </a:rPr>
              <a:t> RTT</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t>直观上，超时值应大于</a:t>
            </a:r>
            <a:r>
              <a:rPr lang="en-US" altLang="zh-CN" dirty="0"/>
              <a:t>RTT</a:t>
            </a:r>
            <a:r>
              <a:rPr lang="zh-CN" altLang="en-US" dirty="0"/>
              <a:t>，但</a:t>
            </a:r>
            <a:r>
              <a:rPr lang="en-US" altLang="zh-CN" dirty="0"/>
              <a:t>RTT</a:t>
            </a:r>
            <a:r>
              <a:rPr lang="zh-CN" altLang="en-US" dirty="0"/>
              <a:t>是变化的，而且</a:t>
            </a:r>
            <a:r>
              <a:rPr lang="zh-CN" altLang="en-US" dirty="0">
                <a:latin typeface="Times New Roman" panose="02020603050405020304" pitchFamily="18" charset="0"/>
                <a:cs typeface="Times New Roman" panose="02020603050405020304" pitchFamily="18" charset="0"/>
              </a:rPr>
              <a:t>往返时延的方差很大</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加权平均往返时间</a:t>
            </a:r>
            <a:endParaRPr lang="zh-CN" altLang="en-US">
              <a:latin typeface="Times New Roman" panose="02020603050405020304" pitchFamily="18" charset="0"/>
              <a:cs typeface="Times New Roman" panose="02020603050405020304" pitchFamily="18" charset="0"/>
            </a:endParaRPr>
          </a:p>
        </p:txBody>
      </p:sp>
      <p:sp>
        <p:nvSpPr>
          <p:cNvPr id="747523" name="Rectangle 3"/>
          <p:cNvSpPr>
            <a:spLocks noGrp="1" noChangeArrowheads="1"/>
          </p:cNvSpPr>
          <p:nvPr>
            <p:ph idx="1"/>
          </p:nvPr>
        </p:nvSpPr>
        <p:spPr>
          <a:xfrm>
            <a:off x="1031983" y="1752368"/>
            <a:ext cx="8346723" cy="3332816"/>
          </a:xfrm>
        </p:spPr>
        <p:txBody>
          <a:bodyPr/>
          <a:lstStyle/>
          <a:p>
            <a:r>
              <a:rPr lang="en-US" altLang="zh-CN" sz="2400" dirty="0">
                <a:latin typeface="Times New Roman" panose="02020603050405020304" pitchFamily="18" charset="0"/>
                <a:cs typeface="Times New Roman" panose="02020603050405020304" pitchFamily="18" charset="0"/>
              </a:rPr>
              <a:t>TCP </a:t>
            </a:r>
            <a:r>
              <a:rPr lang="zh-CN" altLang="en-US" sz="2400" dirty="0">
                <a:latin typeface="Times New Roman" panose="02020603050405020304" pitchFamily="18" charset="0"/>
                <a:cs typeface="Times New Roman" panose="02020603050405020304" pitchFamily="18" charset="0"/>
              </a:rPr>
              <a:t>保留了 </a:t>
            </a:r>
            <a:r>
              <a:rPr lang="en-US" altLang="zh-CN" sz="2400" dirty="0">
                <a:latin typeface="Times New Roman" panose="02020603050405020304" pitchFamily="18" charset="0"/>
                <a:cs typeface="Times New Roman" panose="02020603050405020304" pitchFamily="18" charset="0"/>
              </a:rPr>
              <a:t>RTT </a:t>
            </a:r>
            <a:r>
              <a:rPr lang="zh-CN" altLang="en-US" sz="2400" dirty="0">
                <a:latin typeface="Times New Roman" panose="02020603050405020304" pitchFamily="18" charset="0"/>
                <a:cs typeface="Times New Roman" panose="02020603050405020304" pitchFamily="18" charset="0"/>
              </a:rPr>
              <a:t>的一个</a:t>
            </a:r>
            <a:r>
              <a:rPr lang="zh-CN" altLang="en-US" sz="2400" dirty="0">
                <a:solidFill>
                  <a:srgbClr val="FF0000"/>
                </a:solidFill>
                <a:latin typeface="Times New Roman" panose="02020603050405020304" pitchFamily="18" charset="0"/>
                <a:cs typeface="Times New Roman" panose="02020603050405020304" pitchFamily="18" charset="0"/>
              </a:rPr>
              <a:t>加权平均往返时间 </a:t>
            </a:r>
            <a:r>
              <a:rPr lang="en-US" altLang="zh-CN" sz="2400" dirty="0">
                <a:latin typeface="Times New Roman" panose="02020603050405020304" pitchFamily="18" charset="0"/>
                <a:cs typeface="Times New Roman" panose="02020603050405020304" pitchFamily="18" charset="0"/>
              </a:rPr>
              <a:t>RTT</a:t>
            </a:r>
            <a:r>
              <a:rPr lang="en-US" altLang="zh-CN" sz="2400" baseline="-250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（这又称为</a:t>
            </a:r>
            <a:r>
              <a:rPr lang="zh-CN" altLang="en-US" sz="2400" dirty="0">
                <a:solidFill>
                  <a:srgbClr val="FF0000"/>
                </a:solidFill>
                <a:latin typeface="Times New Roman" panose="02020603050405020304" pitchFamily="18" charset="0"/>
                <a:cs typeface="Times New Roman" panose="02020603050405020304" pitchFamily="18" charset="0"/>
              </a:rPr>
              <a:t>平滑的往返时间</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第一次测量到 </a:t>
            </a:r>
            <a:r>
              <a:rPr lang="en-US" altLang="zh-CN" sz="2400" dirty="0">
                <a:latin typeface="Times New Roman" panose="02020603050405020304" pitchFamily="18" charset="0"/>
                <a:cs typeface="Times New Roman" panose="02020603050405020304" pitchFamily="18" charset="0"/>
              </a:rPr>
              <a:t>RTT </a:t>
            </a:r>
            <a:r>
              <a:rPr lang="zh-CN" altLang="en-US" sz="2400" dirty="0">
                <a:latin typeface="Times New Roman" panose="02020603050405020304" pitchFamily="18" charset="0"/>
                <a:cs typeface="Times New Roman" panose="02020603050405020304" pitchFamily="18" charset="0"/>
              </a:rPr>
              <a:t>样本时，</a:t>
            </a:r>
            <a:r>
              <a:rPr lang="en-US" altLang="zh-CN" sz="2400" dirty="0">
                <a:latin typeface="Times New Roman" panose="02020603050405020304" pitchFamily="18" charset="0"/>
                <a:cs typeface="Times New Roman" panose="02020603050405020304" pitchFamily="18" charset="0"/>
              </a:rPr>
              <a:t>RTT</a:t>
            </a:r>
            <a:r>
              <a:rPr lang="en-US" altLang="zh-CN" sz="2400" baseline="-25000" dirty="0">
                <a:latin typeface="Times New Roman" panose="02020603050405020304" pitchFamily="18" charset="0"/>
                <a:cs typeface="Times New Roman" panose="02020603050405020304" pitchFamily="18" charset="0"/>
              </a:rPr>
              <a:t>S </a:t>
            </a:r>
            <a:r>
              <a:rPr lang="zh-CN" altLang="en-US" sz="2400" dirty="0">
                <a:latin typeface="Times New Roman" panose="02020603050405020304" pitchFamily="18" charset="0"/>
                <a:cs typeface="Times New Roman" panose="02020603050405020304" pitchFamily="18" charset="0"/>
              </a:rPr>
              <a:t>值就取为所测量到的 </a:t>
            </a:r>
            <a:r>
              <a:rPr lang="en-US" altLang="zh-CN" sz="2400" dirty="0">
                <a:latin typeface="Times New Roman" panose="02020603050405020304" pitchFamily="18" charset="0"/>
                <a:cs typeface="Times New Roman" panose="02020603050405020304" pitchFamily="18" charset="0"/>
              </a:rPr>
              <a:t>RTT </a:t>
            </a:r>
            <a:r>
              <a:rPr lang="zh-CN" altLang="en-US" sz="2400" dirty="0">
                <a:latin typeface="Times New Roman" panose="02020603050405020304" pitchFamily="18" charset="0"/>
                <a:cs typeface="Times New Roman" panose="02020603050405020304" pitchFamily="18" charset="0"/>
              </a:rPr>
              <a:t>样本值。以后每测量到一个新的 </a:t>
            </a:r>
            <a:r>
              <a:rPr lang="en-US" altLang="zh-CN" sz="2400" dirty="0">
                <a:latin typeface="Times New Roman" panose="02020603050405020304" pitchFamily="18" charset="0"/>
                <a:cs typeface="Times New Roman" panose="02020603050405020304" pitchFamily="18" charset="0"/>
              </a:rPr>
              <a:t>RTT </a:t>
            </a:r>
            <a:r>
              <a:rPr lang="zh-CN" altLang="en-US" sz="2400" dirty="0">
                <a:latin typeface="Times New Roman" panose="02020603050405020304" pitchFamily="18" charset="0"/>
                <a:cs typeface="Times New Roman" panose="02020603050405020304" pitchFamily="18" charset="0"/>
              </a:rPr>
              <a:t>样本，就按下式重新计算一次 </a:t>
            </a:r>
            <a:r>
              <a:rPr lang="en-US" altLang="zh-CN" sz="2400" dirty="0">
                <a:latin typeface="Times New Roman" panose="02020603050405020304" pitchFamily="18" charset="0"/>
                <a:cs typeface="Times New Roman" panose="02020603050405020304" pitchFamily="18" charset="0"/>
              </a:rPr>
              <a:t>RTT</a:t>
            </a:r>
            <a:r>
              <a:rPr lang="en-US" altLang="zh-CN" sz="2400" baseline="-250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式中，</a:t>
            </a:r>
            <a:r>
              <a:rPr lang="en-US" altLang="zh-CN" sz="2400" dirty="0">
                <a:latin typeface="Times New Roman" panose="02020603050405020304" pitchFamily="18" charset="0"/>
                <a:cs typeface="Times New Roman" panose="02020603050405020304" pitchFamily="18" charset="0"/>
              </a:rPr>
              <a:t>0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1</a:t>
            </a:r>
            <a:r>
              <a:rPr lang="zh-CN" altLang="en-US" sz="2400" dirty="0">
                <a:latin typeface="Times New Roman" panose="02020603050405020304" pitchFamily="18" charset="0"/>
                <a:cs typeface="Times New Roman" panose="02020603050405020304" pitchFamily="18" charset="0"/>
              </a:rPr>
              <a:t>。若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很接近于零，表示 </a:t>
            </a:r>
            <a:r>
              <a:rPr lang="en-US" altLang="zh-CN" sz="2400" dirty="0">
                <a:latin typeface="Times New Roman" panose="02020603050405020304" pitchFamily="18" charset="0"/>
                <a:cs typeface="Times New Roman" panose="02020603050405020304" pitchFamily="18" charset="0"/>
              </a:rPr>
              <a:t>RTT </a:t>
            </a:r>
            <a:r>
              <a:rPr lang="zh-CN" altLang="en-US" sz="2400" dirty="0">
                <a:latin typeface="Times New Roman" panose="02020603050405020304" pitchFamily="18" charset="0"/>
                <a:cs typeface="Times New Roman" panose="02020603050405020304" pitchFamily="18" charset="0"/>
              </a:rPr>
              <a:t>值更新较慢。若选择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接近于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，则表示 </a:t>
            </a:r>
            <a:r>
              <a:rPr lang="en-US" altLang="zh-CN" sz="2400" dirty="0">
                <a:latin typeface="Times New Roman" panose="02020603050405020304" pitchFamily="18" charset="0"/>
                <a:cs typeface="Times New Roman" panose="02020603050405020304" pitchFamily="18" charset="0"/>
              </a:rPr>
              <a:t>RTT </a:t>
            </a:r>
            <a:r>
              <a:rPr lang="zh-CN" altLang="en-US" sz="2400" dirty="0">
                <a:latin typeface="Times New Roman" panose="02020603050405020304" pitchFamily="18" charset="0"/>
                <a:cs typeface="Times New Roman" panose="02020603050405020304" pitchFamily="18" charset="0"/>
              </a:rPr>
              <a:t>值更新较快。</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RFC 2988 </a:t>
            </a:r>
            <a:r>
              <a:rPr lang="zh-CN" altLang="en-US" sz="2400" dirty="0">
                <a:latin typeface="Times New Roman" panose="02020603050405020304" pitchFamily="18" charset="0"/>
                <a:cs typeface="Times New Roman" panose="02020603050405020304" pitchFamily="18" charset="0"/>
              </a:rPr>
              <a:t>推荐的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值为 </a:t>
            </a:r>
            <a:r>
              <a:rPr lang="en-US" altLang="zh-CN" sz="2400" dirty="0">
                <a:latin typeface="Times New Roman" panose="02020603050405020304" pitchFamily="18" charset="0"/>
                <a:cs typeface="Times New Roman" panose="02020603050405020304" pitchFamily="18" charset="0"/>
              </a:rPr>
              <a:t>1/8</a:t>
            </a:r>
            <a:r>
              <a:rPr lang="zh-CN" altLang="en-US" sz="2400" dirty="0">
                <a:latin typeface="Times New Roman" panose="02020603050405020304" pitchFamily="18" charset="0"/>
                <a:cs typeface="Times New Roman" panose="02020603050405020304" pitchFamily="18" charset="0"/>
              </a:rPr>
              <a:t>，即 </a:t>
            </a:r>
            <a:r>
              <a:rPr lang="en-US" altLang="zh-CN" sz="2400" dirty="0">
                <a:latin typeface="Times New Roman" panose="02020603050405020304" pitchFamily="18" charset="0"/>
                <a:cs typeface="Times New Roman" panose="02020603050405020304" pitchFamily="18" charset="0"/>
              </a:rPr>
              <a:t>0.125</a:t>
            </a:r>
            <a:r>
              <a:rPr lang="zh-CN" alt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747524" name="Rectangle 4"/>
          <p:cNvSpPr>
            <a:spLocks noChangeArrowheads="1"/>
          </p:cNvSpPr>
          <p:nvPr/>
        </p:nvSpPr>
        <p:spPr bwMode="auto">
          <a:xfrm>
            <a:off x="848544" y="3356992"/>
            <a:ext cx="8784976" cy="936104"/>
          </a:xfrm>
          <a:prstGeom prst="rect">
            <a:avLst/>
          </a:prstGeom>
          <a:solidFill>
            <a:srgbClr val="FFFF99"/>
          </a:solidFill>
          <a:ln w="9525">
            <a:solidFill>
              <a:srgbClr val="000066"/>
            </a:solidFill>
            <a:miter lim="800000"/>
          </a:ln>
          <a:effectLst>
            <a:outerShdw dist="35921" sx="1000" sy="1000" algn="ctr" rotWithShape="0">
              <a:schemeClr val="bg2"/>
            </a:outerShdw>
          </a:effectLst>
        </p:spPr>
        <p:txBody>
          <a:bodyPr wrap="none" anchor="ctr"/>
          <a:lstStyle/>
          <a:p>
            <a:pPr>
              <a:spcBef>
                <a:spcPct val="30000"/>
              </a:spcBef>
              <a:buFont typeface="Wingdings" panose="05000000000000000000" pitchFamily="2" charset="2"/>
              <a:buNone/>
            </a:pP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新的</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旧的</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spcBef>
                <a:spcPct val="30000"/>
              </a:spcBef>
              <a:buFont typeface="Wingdings" panose="05000000000000000000" pitchFamily="2" charset="2"/>
              <a:buNone/>
            </a:pP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新的</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样本</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(5-4)</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超时重传时间 </a:t>
            </a:r>
            <a:r>
              <a:rPr lang="en-US" altLang="zh-CN" dirty="0">
                <a:latin typeface="Times New Roman" panose="02020603050405020304" pitchFamily="18" charset="0"/>
                <a:cs typeface="Times New Roman" panose="02020603050405020304" pitchFamily="18" charset="0"/>
              </a:rPr>
              <a:t>RTO</a:t>
            </a:r>
            <a:endParaRPr lang="en-US" altLang="zh-CN" dirty="0">
              <a:latin typeface="Times New Roman" panose="02020603050405020304" pitchFamily="18" charset="0"/>
              <a:cs typeface="Times New Roman" panose="02020603050405020304" pitchFamily="18" charset="0"/>
            </a:endParaRPr>
          </a:p>
        </p:txBody>
      </p:sp>
      <p:sp>
        <p:nvSpPr>
          <p:cNvPr id="748547" name="Rectangle 3"/>
          <p:cNvSpPr>
            <a:spLocks noGrp="1" noChangeArrowheads="1"/>
          </p:cNvSpPr>
          <p:nvPr>
            <p:ph idx="1"/>
          </p:nvPr>
        </p:nvSpPr>
        <p:spPr>
          <a:xfrm>
            <a:off x="1031983" y="1968392"/>
            <a:ext cx="8346723" cy="3332816"/>
          </a:xfrm>
        </p:spPr>
        <p:txBody>
          <a:bodyPr/>
          <a:lstStyle/>
          <a:p>
            <a:pPr>
              <a:lnSpc>
                <a:spcPct val="90000"/>
              </a:lnSpc>
            </a:pPr>
            <a:r>
              <a:rPr lang="en-US" altLang="zh-CN" sz="2400" dirty="0">
                <a:solidFill>
                  <a:srgbClr val="FF0000"/>
                </a:solidFill>
                <a:latin typeface="Times New Roman" panose="02020603050405020304" pitchFamily="18" charset="0"/>
                <a:cs typeface="Times New Roman" panose="02020603050405020304" pitchFamily="18" charset="0"/>
              </a:rPr>
              <a:t>RTO (Retransmission Time-Out) </a:t>
            </a:r>
            <a:r>
              <a:rPr lang="zh-CN" altLang="en-US" sz="2400" dirty="0">
                <a:solidFill>
                  <a:srgbClr val="FF0000"/>
                </a:solidFill>
                <a:latin typeface="Times New Roman" panose="02020603050405020304" pitchFamily="18" charset="0"/>
                <a:cs typeface="Times New Roman" panose="02020603050405020304" pitchFamily="18" charset="0"/>
              </a:rPr>
              <a:t>应略大于上面得出的加权平均往返时间 </a:t>
            </a:r>
            <a:r>
              <a:rPr lang="en-US" altLang="zh-CN" sz="2400" dirty="0">
                <a:solidFill>
                  <a:srgbClr val="FF0000"/>
                </a:solidFill>
                <a:latin typeface="Times New Roman" panose="02020603050405020304" pitchFamily="18" charset="0"/>
                <a:cs typeface="Times New Roman" panose="02020603050405020304" pitchFamily="18" charset="0"/>
              </a:rPr>
              <a:t>RTT</a:t>
            </a:r>
            <a:r>
              <a:rPr lang="en-US" altLang="zh-CN" sz="2400" baseline="-25000" dirty="0">
                <a:solidFill>
                  <a:srgbClr val="FF0000"/>
                </a:solidFill>
                <a:latin typeface="Times New Roman" panose="02020603050405020304" pitchFamily="18" charset="0"/>
                <a:cs typeface="Times New Roman" panose="02020603050405020304" pitchFamily="18" charset="0"/>
              </a:rPr>
              <a:t>S</a:t>
            </a:r>
            <a:r>
              <a:rPr lang="zh-CN" altLang="en-US" sz="2400" dirty="0">
                <a:solidFill>
                  <a:srgbClr val="FF0000"/>
                </a:solidFill>
                <a:latin typeface="Times New Roman" panose="02020603050405020304" pitchFamily="18" charset="0"/>
                <a:cs typeface="Times New Roman" panose="02020603050405020304" pitchFamily="18" charset="0"/>
              </a:rPr>
              <a:t>。</a:t>
            </a:r>
            <a:endParaRPr lang="zh-CN" altLang="en-US" sz="2400" dirty="0">
              <a:solidFill>
                <a:srgbClr val="FF0000"/>
              </a:solidFill>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RFC 2988 </a:t>
            </a:r>
            <a:r>
              <a:rPr lang="zh-CN" altLang="en-US" sz="2400" dirty="0">
                <a:latin typeface="Times New Roman" panose="02020603050405020304" pitchFamily="18" charset="0"/>
                <a:cs typeface="Times New Roman" panose="02020603050405020304" pitchFamily="18" charset="0"/>
              </a:rPr>
              <a:t>建议使用下式计算 </a:t>
            </a:r>
            <a:r>
              <a:rPr lang="en-US" altLang="zh-CN" sz="2400" dirty="0">
                <a:latin typeface="Times New Roman" panose="02020603050405020304" pitchFamily="18" charset="0"/>
                <a:cs typeface="Times New Roman" panose="02020603050405020304" pitchFamily="18" charset="0"/>
              </a:rPr>
              <a:t>RTO</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90000"/>
              </a:lnSpc>
              <a:spcAft>
                <a:spcPct val="10000"/>
              </a:spcAft>
            </a:pPr>
            <a:endParaRPr lang="en-US" altLang="zh-CN" sz="2400" dirty="0">
              <a:latin typeface="Times New Roman" panose="02020603050405020304" pitchFamily="18" charset="0"/>
              <a:cs typeface="Times New Roman" panose="02020603050405020304" pitchFamily="18" charset="0"/>
            </a:endParaRPr>
          </a:p>
          <a:p>
            <a:pPr>
              <a:lnSpc>
                <a:spcPct val="90000"/>
              </a:lnSpc>
              <a:spcAft>
                <a:spcPct val="10000"/>
              </a:spcAft>
            </a:pPr>
            <a:r>
              <a:rPr lang="en-US" altLang="zh-CN" sz="2400" dirty="0">
                <a:latin typeface="Times New Roman" panose="02020603050405020304" pitchFamily="18" charset="0"/>
                <a:cs typeface="Times New Roman" panose="02020603050405020304" pitchFamily="18" charset="0"/>
              </a:rPr>
              <a:t>RTT</a:t>
            </a:r>
            <a:r>
              <a:rPr lang="en-US" altLang="zh-CN" sz="2400" baseline="-25000" dirty="0">
                <a:latin typeface="Times New Roman" panose="02020603050405020304" pitchFamily="18" charset="0"/>
                <a:cs typeface="Times New Roman" panose="02020603050405020304" pitchFamily="18" charset="0"/>
              </a:rPr>
              <a:t>D </a:t>
            </a:r>
            <a:r>
              <a:rPr lang="zh-CN" altLang="en-US" sz="2400" dirty="0">
                <a:latin typeface="Times New Roman" panose="02020603050405020304" pitchFamily="18" charset="0"/>
                <a:cs typeface="Times New Roman" panose="02020603050405020304" pitchFamily="18" charset="0"/>
              </a:rPr>
              <a:t>是 </a:t>
            </a:r>
            <a:r>
              <a:rPr lang="en-US" altLang="zh-CN" sz="2400" dirty="0">
                <a:solidFill>
                  <a:srgbClr val="FF0000"/>
                </a:solidFill>
                <a:latin typeface="Times New Roman" panose="02020603050405020304" pitchFamily="18" charset="0"/>
                <a:cs typeface="Times New Roman" panose="02020603050405020304" pitchFamily="18" charset="0"/>
              </a:rPr>
              <a:t>RTT </a:t>
            </a:r>
            <a:r>
              <a:rPr lang="zh-CN" altLang="en-US" sz="2400" dirty="0">
                <a:solidFill>
                  <a:srgbClr val="FF0000"/>
                </a:solidFill>
                <a:latin typeface="Times New Roman" panose="02020603050405020304" pitchFamily="18" charset="0"/>
                <a:cs typeface="Times New Roman" panose="02020603050405020304" pitchFamily="18" charset="0"/>
              </a:rPr>
              <a:t>的偏差的加权平均值</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RFC 2988 </a:t>
            </a:r>
            <a:r>
              <a:rPr lang="zh-CN" altLang="en-US" sz="2400" dirty="0">
                <a:latin typeface="Times New Roman" panose="02020603050405020304" pitchFamily="18" charset="0"/>
                <a:cs typeface="Times New Roman" panose="02020603050405020304" pitchFamily="18" charset="0"/>
              </a:rPr>
              <a:t>建议这样计算 </a:t>
            </a:r>
            <a:r>
              <a:rPr lang="en-US" altLang="zh-CN" sz="2400" dirty="0">
                <a:latin typeface="Times New Roman" panose="02020603050405020304" pitchFamily="18" charset="0"/>
                <a:cs typeface="Times New Roman" panose="02020603050405020304" pitchFamily="18" charset="0"/>
              </a:rPr>
              <a:t>RTT</a:t>
            </a:r>
            <a:r>
              <a:rPr lang="en-US" altLang="zh-CN" sz="2400" baseline="-250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。第一次测量时，</a:t>
            </a:r>
            <a:r>
              <a:rPr lang="en-US" altLang="zh-CN" sz="2400" dirty="0">
                <a:latin typeface="Times New Roman" panose="02020603050405020304" pitchFamily="18" charset="0"/>
                <a:cs typeface="Times New Roman" panose="02020603050405020304" pitchFamily="18" charset="0"/>
              </a:rPr>
              <a:t>RTT</a:t>
            </a:r>
            <a:r>
              <a:rPr lang="en-US" altLang="zh-CN" sz="2400" baseline="-25000" dirty="0">
                <a:latin typeface="Times New Roman" panose="02020603050405020304" pitchFamily="18" charset="0"/>
                <a:cs typeface="Times New Roman" panose="02020603050405020304" pitchFamily="18" charset="0"/>
              </a:rPr>
              <a:t>D </a:t>
            </a:r>
            <a:r>
              <a:rPr lang="zh-CN" altLang="en-US" sz="2400" dirty="0">
                <a:latin typeface="Times New Roman" panose="02020603050405020304" pitchFamily="18" charset="0"/>
                <a:cs typeface="Times New Roman" panose="02020603050405020304" pitchFamily="18" charset="0"/>
              </a:rPr>
              <a:t>值取为测量到的 </a:t>
            </a:r>
            <a:r>
              <a:rPr lang="en-US" altLang="zh-CN" sz="2400" dirty="0">
                <a:latin typeface="Times New Roman" panose="02020603050405020304" pitchFamily="18" charset="0"/>
                <a:cs typeface="Times New Roman" panose="02020603050405020304" pitchFamily="18" charset="0"/>
              </a:rPr>
              <a:t>RTT </a:t>
            </a:r>
            <a:r>
              <a:rPr lang="zh-CN" altLang="en-US" sz="2400" dirty="0">
                <a:latin typeface="Times New Roman" panose="02020603050405020304" pitchFamily="18" charset="0"/>
                <a:cs typeface="Times New Roman" panose="02020603050405020304" pitchFamily="18" charset="0"/>
              </a:rPr>
              <a:t>样本值的一半。在以后的测量中，则使用下式计算加权平均的 </a:t>
            </a:r>
            <a:r>
              <a:rPr lang="en-US" altLang="zh-CN" sz="2400" dirty="0">
                <a:latin typeface="Times New Roman" panose="02020603050405020304" pitchFamily="18" charset="0"/>
                <a:cs typeface="Times New Roman" panose="02020603050405020304" pitchFamily="18" charset="0"/>
              </a:rPr>
              <a:t>RTT</a:t>
            </a:r>
            <a:r>
              <a:rPr lang="en-US" altLang="zh-CN" sz="2400" baseline="-250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90000"/>
              </a:lnSpc>
              <a:spcBef>
                <a:spcPct val="40000"/>
              </a:spcBef>
            </a:pP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90000"/>
              </a:lnSpc>
              <a:spcBef>
                <a:spcPct val="40000"/>
              </a:spcBef>
            </a:pP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90000"/>
              </a:lnSpc>
              <a:spcBef>
                <a:spcPct val="40000"/>
              </a:spcBef>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是个小于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的系数，其推荐值是 </a:t>
            </a:r>
            <a:r>
              <a:rPr lang="en-US" altLang="zh-CN" sz="2400" dirty="0">
                <a:latin typeface="Times New Roman" panose="02020603050405020304" pitchFamily="18" charset="0"/>
                <a:cs typeface="Times New Roman" panose="02020603050405020304" pitchFamily="18" charset="0"/>
              </a:rPr>
              <a:t>1/4</a:t>
            </a:r>
            <a:r>
              <a:rPr lang="zh-CN" altLang="en-US" sz="2400" dirty="0">
                <a:latin typeface="Times New Roman" panose="02020603050405020304" pitchFamily="18" charset="0"/>
                <a:cs typeface="Times New Roman" panose="02020603050405020304" pitchFamily="18" charset="0"/>
              </a:rPr>
              <a:t>，即 </a:t>
            </a:r>
            <a:r>
              <a:rPr lang="en-US" altLang="zh-CN" sz="2400" dirty="0">
                <a:latin typeface="Times New Roman" panose="02020603050405020304" pitchFamily="18" charset="0"/>
                <a:cs typeface="Times New Roman" panose="02020603050405020304" pitchFamily="18" charset="0"/>
              </a:rPr>
              <a:t>0.25</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48548" name="Rectangle 4"/>
          <p:cNvSpPr>
            <a:spLocks noChangeArrowheads="1"/>
          </p:cNvSpPr>
          <p:nvPr/>
        </p:nvSpPr>
        <p:spPr bwMode="auto">
          <a:xfrm>
            <a:off x="1064568" y="2277378"/>
            <a:ext cx="8640960" cy="504056"/>
          </a:xfrm>
          <a:prstGeom prst="rect">
            <a:avLst/>
          </a:prstGeom>
          <a:solidFill>
            <a:srgbClr val="FFFF99"/>
          </a:solidFill>
          <a:ln w="9525">
            <a:solidFill>
              <a:srgbClr val="000066"/>
            </a:solidFill>
            <a:miter lim="800000"/>
          </a:ln>
          <a:effectLst>
            <a:outerShdw dist="35921" sx="1000" sy="1000" algn="ctr" rotWithShape="0">
              <a:schemeClr val="bg2"/>
            </a:outerShdw>
          </a:effectLst>
        </p:spPr>
        <p:txBody>
          <a:bodyPr wrap="none" anchor="ctr"/>
          <a:lstStyle/>
          <a:p>
            <a:pPr>
              <a:spcBef>
                <a:spcPct val="30000"/>
              </a:spcBef>
              <a:spcAft>
                <a:spcPct val="20000"/>
              </a:spcAft>
            </a:pP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RTO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RTT</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+ 4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RTT</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(5-5)</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 name="Rectangle 4"/>
          <p:cNvSpPr>
            <a:spLocks noChangeArrowheads="1"/>
          </p:cNvSpPr>
          <p:nvPr/>
        </p:nvSpPr>
        <p:spPr bwMode="auto">
          <a:xfrm>
            <a:off x="1064568" y="4509120"/>
            <a:ext cx="8640960" cy="1008112"/>
          </a:xfrm>
          <a:prstGeom prst="rect">
            <a:avLst/>
          </a:prstGeom>
          <a:solidFill>
            <a:srgbClr val="FFFF99"/>
          </a:solidFill>
          <a:ln w="9525">
            <a:solidFill>
              <a:srgbClr val="000066"/>
            </a:solidFill>
            <a:miter lim="800000"/>
          </a:ln>
          <a:effectLst>
            <a:outerShdw dist="35921" sx="1000" sy="1000" algn="ctr" rotWithShape="0">
              <a:schemeClr val="bg2"/>
            </a:outerShdw>
          </a:effectLst>
        </p:spPr>
        <p:txBody>
          <a:bodyPr wrap="none" anchor="ctr"/>
          <a:lstStyle/>
          <a:p>
            <a:pPr>
              <a:spcBef>
                <a:spcPts val="600"/>
              </a:spcBef>
              <a:spcAft>
                <a:spcPts val="0"/>
              </a:spcAft>
            </a:pP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新的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旧的</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spcBef>
                <a:spcPts val="600"/>
              </a:spcBef>
              <a:spcAft>
                <a:spcPts val="0"/>
              </a:spcAft>
            </a:pP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新的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RTT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样本</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(5-6)</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Rectangle 4"/>
          <p:cNvSpPr>
            <a:spLocks noGrp="1" noChangeArrowheads="1"/>
          </p:cNvSpPr>
          <p:nvPr>
            <p:ph type="title"/>
          </p:nvPr>
        </p:nvSpPr>
        <p:spPr>
          <a:xfrm>
            <a:off x="200472" y="44624"/>
            <a:ext cx="7482627" cy="1134611"/>
          </a:xfrm>
        </p:spPr>
        <p:txBody>
          <a:bodyPr/>
          <a:lstStyle/>
          <a:p>
            <a:pPr algn="ctr"/>
            <a:r>
              <a:rPr lang="zh-CN" altLang="en-US" sz="3600" dirty="0">
                <a:latin typeface="Times New Roman" panose="02020603050405020304" pitchFamily="18" charset="0"/>
                <a:cs typeface="Times New Roman" panose="02020603050405020304" pitchFamily="18" charset="0"/>
              </a:rPr>
              <a:t>往返时间 </a:t>
            </a:r>
            <a:r>
              <a:rPr lang="en-US" altLang="zh-CN" sz="3600" dirty="0">
                <a:latin typeface="Times New Roman" panose="02020603050405020304" pitchFamily="18" charset="0"/>
                <a:cs typeface="Times New Roman" panose="02020603050405020304" pitchFamily="18" charset="0"/>
              </a:rPr>
              <a:t>(RTT) </a:t>
            </a:r>
            <a:r>
              <a:rPr lang="zh-CN" altLang="en-US" sz="3600" dirty="0">
                <a:latin typeface="Times New Roman" panose="02020603050405020304" pitchFamily="18" charset="0"/>
                <a:cs typeface="Times New Roman" panose="02020603050405020304" pitchFamily="18" charset="0"/>
              </a:rPr>
              <a:t>的测量相当复杂 </a:t>
            </a:r>
            <a:endParaRPr lang="zh-CN" altLang="en-US" sz="3600" dirty="0">
              <a:latin typeface="Times New Roman" panose="02020603050405020304" pitchFamily="18" charset="0"/>
              <a:cs typeface="Times New Roman" panose="02020603050405020304" pitchFamily="18" charset="0"/>
            </a:endParaRPr>
          </a:p>
        </p:txBody>
      </p:sp>
      <p:sp>
        <p:nvSpPr>
          <p:cNvPr id="749573" name="Rectangle 5"/>
          <p:cNvSpPr>
            <a:spLocks noGrp="1" noChangeArrowheads="1"/>
          </p:cNvSpPr>
          <p:nvPr>
            <p:ph idx="1"/>
          </p:nvPr>
        </p:nvSpPr>
        <p:spPr>
          <a:xfrm>
            <a:off x="1031983" y="548680"/>
            <a:ext cx="8346723" cy="3332816"/>
          </a:xfrm>
        </p:spPr>
        <p:txBody>
          <a:bodyPr/>
          <a:lstStyle/>
          <a:p>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报文段 </a:t>
            </a:r>
            <a:r>
              <a:rPr lang="en-US" altLang="zh-CN"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没有收到确认。重传（即报文段 </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）后，收到了确认报文段 </a:t>
            </a:r>
            <a:r>
              <a:rPr lang="en-US" altLang="zh-CN" sz="2800" dirty="0">
                <a:latin typeface="Times New Roman" panose="02020603050405020304" pitchFamily="18" charset="0"/>
                <a:cs typeface="Times New Roman" panose="02020603050405020304" pitchFamily="18" charset="0"/>
              </a:rPr>
              <a:t>ACK</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solidFill>
                  <a:srgbClr val="FF0000"/>
                </a:solidFill>
                <a:latin typeface="Times New Roman" panose="02020603050405020304" pitchFamily="18" charset="0"/>
                <a:cs typeface="Times New Roman" panose="02020603050405020304" pitchFamily="18" charset="0"/>
              </a:rPr>
              <a:t>如何判定此确认报文段是对原来的报文段 </a:t>
            </a:r>
            <a:r>
              <a:rPr lang="en-US" altLang="zh-CN" sz="2800" dirty="0">
                <a:solidFill>
                  <a:srgbClr val="FF0000"/>
                </a:solidFill>
                <a:latin typeface="Times New Roman" panose="02020603050405020304" pitchFamily="18" charset="0"/>
                <a:cs typeface="Times New Roman" panose="02020603050405020304" pitchFamily="18" charset="0"/>
              </a:rPr>
              <a:t>1 </a:t>
            </a:r>
            <a:r>
              <a:rPr lang="zh-CN" altLang="en-US" sz="2800" dirty="0">
                <a:solidFill>
                  <a:srgbClr val="FF0000"/>
                </a:solidFill>
                <a:latin typeface="Times New Roman" panose="02020603050405020304" pitchFamily="18" charset="0"/>
                <a:cs typeface="Times New Roman" panose="02020603050405020304" pitchFamily="18" charset="0"/>
              </a:rPr>
              <a:t>的确认，还是对重传的报文段 </a:t>
            </a:r>
            <a:r>
              <a:rPr lang="en-US" altLang="zh-CN" sz="2800" dirty="0">
                <a:solidFill>
                  <a:srgbClr val="FF0000"/>
                </a:solidFill>
                <a:latin typeface="Times New Roman" panose="02020603050405020304" pitchFamily="18" charset="0"/>
                <a:cs typeface="Times New Roman" panose="02020603050405020304" pitchFamily="18" charset="0"/>
              </a:rPr>
              <a:t>2 </a:t>
            </a:r>
            <a:r>
              <a:rPr lang="zh-CN" altLang="en-US" sz="2800" dirty="0">
                <a:solidFill>
                  <a:srgbClr val="FF0000"/>
                </a:solidFill>
                <a:latin typeface="Times New Roman" panose="02020603050405020304" pitchFamily="18" charset="0"/>
                <a:cs typeface="Times New Roman" panose="02020603050405020304" pitchFamily="18" charset="0"/>
              </a:rPr>
              <a:t>的确认？ </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749570" name="Line 2"/>
          <p:cNvSpPr>
            <a:spLocks noChangeShapeType="1"/>
          </p:cNvSpPr>
          <p:nvPr/>
        </p:nvSpPr>
        <p:spPr bwMode="auto">
          <a:xfrm>
            <a:off x="4017845" y="5423756"/>
            <a:ext cx="378526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71" name="Text Box 3"/>
          <p:cNvSpPr txBox="1">
            <a:spLocks noChangeArrowheads="1"/>
          </p:cNvSpPr>
          <p:nvPr/>
        </p:nvSpPr>
        <p:spPr bwMode="auto">
          <a:xfrm>
            <a:off x="5027523" y="5188807"/>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往返时间 </a:t>
            </a:r>
            <a:r>
              <a:rPr kumimoji="1" lang="en-US" altLang="zh-CN"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RTT?</a:t>
            </a:r>
            <a:endParaRPr kumimoji="1" lang="en-US" altLang="zh-CN"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74" name="Line 6"/>
          <p:cNvSpPr>
            <a:spLocks noChangeShapeType="1"/>
          </p:cNvSpPr>
          <p:nvPr/>
        </p:nvSpPr>
        <p:spPr bwMode="auto">
          <a:xfrm>
            <a:off x="863747" y="5123719"/>
            <a:ext cx="8516408"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75" name="Line 7"/>
          <p:cNvSpPr>
            <a:spLocks noChangeShapeType="1"/>
          </p:cNvSpPr>
          <p:nvPr/>
        </p:nvSpPr>
        <p:spPr bwMode="auto">
          <a:xfrm rot="-5400000">
            <a:off x="888882" y="4832413"/>
            <a:ext cx="582613" cy="0"/>
          </a:xfrm>
          <a:prstGeom prst="line">
            <a:avLst/>
          </a:prstGeom>
          <a:noFill/>
          <a:ln w="762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76" name="Text Box 8"/>
          <p:cNvSpPr txBox="1">
            <a:spLocks noChangeArrowheads="1"/>
          </p:cNvSpPr>
          <p:nvPr/>
        </p:nvSpPr>
        <p:spPr bwMode="auto">
          <a:xfrm>
            <a:off x="449011" y="3928074"/>
            <a:ext cx="1534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发送一个</a:t>
            </a:r>
            <a:endParaRPr kumimoji="1"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kumimoji="1"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报文段</a:t>
            </a:r>
            <a:endParaRPr kumimoji="1"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77" name="Line 9"/>
          <p:cNvSpPr>
            <a:spLocks noChangeShapeType="1"/>
          </p:cNvSpPr>
          <p:nvPr/>
        </p:nvSpPr>
        <p:spPr bwMode="auto">
          <a:xfrm rot="-5400000">
            <a:off x="3726538" y="4832413"/>
            <a:ext cx="582613" cy="0"/>
          </a:xfrm>
          <a:prstGeom prst="line">
            <a:avLst/>
          </a:prstGeom>
          <a:noFill/>
          <a:ln w="762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78" name="Text Box 10"/>
          <p:cNvSpPr txBox="1">
            <a:spLocks noChangeArrowheads="1"/>
          </p:cNvSpPr>
          <p:nvPr/>
        </p:nvSpPr>
        <p:spPr bwMode="auto">
          <a:xfrm>
            <a:off x="3214435" y="3928074"/>
            <a:ext cx="15345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超时重传</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报文段</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79" name="Line 11"/>
          <p:cNvSpPr>
            <a:spLocks noChangeShapeType="1"/>
          </p:cNvSpPr>
          <p:nvPr/>
        </p:nvSpPr>
        <p:spPr bwMode="auto">
          <a:xfrm rot="-5400000">
            <a:off x="7511799" y="4832413"/>
            <a:ext cx="582613" cy="0"/>
          </a:xfrm>
          <a:prstGeom prst="line">
            <a:avLst/>
          </a:prstGeom>
          <a:noFill/>
          <a:ln w="76200">
            <a:solidFill>
              <a:srgbClr val="FF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0" name="Text Box 12"/>
          <p:cNvSpPr txBox="1">
            <a:spLocks noChangeArrowheads="1"/>
          </p:cNvSpPr>
          <p:nvPr/>
        </p:nvSpPr>
        <p:spPr bwMode="auto">
          <a:xfrm>
            <a:off x="7143246" y="4235850"/>
            <a:ext cx="1319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1" name="Text Box 13"/>
          <p:cNvSpPr txBox="1">
            <a:spLocks noChangeArrowheads="1"/>
          </p:cNvSpPr>
          <p:nvPr/>
        </p:nvSpPr>
        <p:spPr bwMode="auto">
          <a:xfrm>
            <a:off x="8985448" y="514001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时间</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2" name="Text Box 14"/>
          <p:cNvSpPr txBox="1">
            <a:spLocks noChangeArrowheads="1"/>
          </p:cNvSpPr>
          <p:nvPr/>
        </p:nvSpPr>
        <p:spPr bwMode="auto">
          <a:xfrm>
            <a:off x="807901" y="4677632"/>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3" name="Text Box 15"/>
          <p:cNvSpPr txBox="1">
            <a:spLocks noChangeArrowheads="1"/>
          </p:cNvSpPr>
          <p:nvPr/>
        </p:nvSpPr>
        <p:spPr bwMode="auto">
          <a:xfrm>
            <a:off x="3657596" y="4677632"/>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4" name="Line 16"/>
          <p:cNvSpPr>
            <a:spLocks noChangeShapeType="1"/>
          </p:cNvSpPr>
          <p:nvPr/>
        </p:nvSpPr>
        <p:spPr bwMode="auto">
          <a:xfrm>
            <a:off x="4017845" y="5206270"/>
            <a:ext cx="0" cy="2508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5" name="Line 17"/>
          <p:cNvSpPr>
            <a:spLocks noChangeShapeType="1"/>
          </p:cNvSpPr>
          <p:nvPr/>
        </p:nvSpPr>
        <p:spPr bwMode="auto">
          <a:xfrm>
            <a:off x="7803106" y="5206270"/>
            <a:ext cx="0" cy="7397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6" name="Line 18"/>
          <p:cNvSpPr>
            <a:spLocks noChangeShapeType="1"/>
          </p:cNvSpPr>
          <p:nvPr/>
        </p:nvSpPr>
        <p:spPr bwMode="auto">
          <a:xfrm>
            <a:off x="1180188" y="5206270"/>
            <a:ext cx="0" cy="7397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7" name="Line 19"/>
          <p:cNvSpPr>
            <a:spLocks noChangeShapeType="1"/>
          </p:cNvSpPr>
          <p:nvPr/>
        </p:nvSpPr>
        <p:spPr bwMode="auto">
          <a:xfrm>
            <a:off x="1180188" y="5777769"/>
            <a:ext cx="662291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8" name="Text Box 20"/>
          <p:cNvSpPr txBox="1">
            <a:spLocks noChangeArrowheads="1"/>
          </p:cNvSpPr>
          <p:nvPr/>
        </p:nvSpPr>
        <p:spPr bwMode="auto">
          <a:xfrm>
            <a:off x="3366205" y="5549170"/>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往返时间 </a:t>
            </a:r>
            <a:r>
              <a:rPr kumimoji="1" lang="en-US" altLang="zh-CN" sz="20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RTT?</a:t>
            </a:r>
            <a:endParaRPr kumimoji="1" lang="en-US" altLang="zh-CN" sz="2000"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89" name="Freeform 21"/>
          <p:cNvSpPr/>
          <p:nvPr/>
        </p:nvSpPr>
        <p:spPr bwMode="auto">
          <a:xfrm>
            <a:off x="4649008" y="3920394"/>
            <a:ext cx="2944283"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90" name="Freeform 22"/>
          <p:cNvSpPr/>
          <p:nvPr/>
        </p:nvSpPr>
        <p:spPr bwMode="auto">
          <a:xfrm>
            <a:off x="1811352" y="3629881"/>
            <a:ext cx="5781940"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9591" name="Text Box 23"/>
          <p:cNvSpPr txBox="1">
            <a:spLocks noChangeArrowheads="1"/>
          </p:cNvSpPr>
          <p:nvPr/>
        </p:nvSpPr>
        <p:spPr bwMode="auto">
          <a:xfrm>
            <a:off x="6897216" y="3411824"/>
            <a:ext cx="223651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是对哪一个报文段</a:t>
            </a:r>
            <a:endParaRPr kumimoji="1"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的确认？</a:t>
            </a:r>
            <a:endParaRPr kumimoji="1"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Karn </a:t>
            </a:r>
            <a:r>
              <a:rPr lang="zh-CN" altLang="en-US">
                <a:latin typeface="Times New Roman" panose="02020603050405020304" pitchFamily="18" charset="0"/>
                <a:cs typeface="Times New Roman" panose="02020603050405020304" pitchFamily="18" charset="0"/>
              </a:rPr>
              <a:t>算法 </a:t>
            </a:r>
            <a:endParaRPr lang="zh-CN" altLang="en-US">
              <a:latin typeface="Times New Roman" panose="02020603050405020304" pitchFamily="18" charset="0"/>
              <a:cs typeface="Times New Roman" panose="02020603050405020304" pitchFamily="18" charset="0"/>
            </a:endParaRPr>
          </a:p>
        </p:txBody>
      </p:sp>
      <p:sp>
        <p:nvSpPr>
          <p:cNvPr id="751619" name="Rectangle 3"/>
          <p:cNvSpPr>
            <a:spLocks noGrp="1" noChangeArrowheads="1"/>
          </p:cNvSpPr>
          <p:nvPr>
            <p:ph idx="1"/>
          </p:nvPr>
        </p:nvSpPr>
        <p:spPr>
          <a:xfrm>
            <a:off x="1031983" y="1843812"/>
            <a:ext cx="8346723" cy="3332816"/>
          </a:xfrm>
        </p:spPr>
        <p:txBody>
          <a:bodyPr/>
          <a:lstStyle/>
          <a:p>
            <a:r>
              <a:rPr lang="zh-CN" altLang="en-US" dirty="0">
                <a:solidFill>
                  <a:srgbClr val="0000FF"/>
                </a:solidFill>
                <a:latin typeface="Times New Roman" panose="02020603050405020304" pitchFamily="18" charset="0"/>
                <a:cs typeface="Times New Roman" panose="02020603050405020304" pitchFamily="18" charset="0"/>
              </a:rPr>
              <a:t>在计算平均往返时间 </a:t>
            </a:r>
            <a:r>
              <a:rPr lang="en-US" altLang="zh-CN" dirty="0">
                <a:solidFill>
                  <a:srgbClr val="0000FF"/>
                </a:solidFill>
                <a:latin typeface="Times New Roman" panose="02020603050405020304" pitchFamily="18" charset="0"/>
                <a:cs typeface="Times New Roman" panose="02020603050405020304" pitchFamily="18" charset="0"/>
              </a:rPr>
              <a:t>RTT </a:t>
            </a:r>
            <a:r>
              <a:rPr lang="zh-CN" altLang="en-US" dirty="0">
                <a:solidFill>
                  <a:srgbClr val="0000FF"/>
                </a:solidFill>
                <a:latin typeface="Times New Roman" panose="02020603050405020304" pitchFamily="18" charset="0"/>
                <a:cs typeface="Times New Roman" panose="02020603050405020304" pitchFamily="18" charset="0"/>
              </a:rPr>
              <a:t>时，只要报文段重传了，就不采用其往返时间样本。</a:t>
            </a:r>
            <a:endParaRPr lang="zh-CN" altLang="en-US" dirty="0">
              <a:solidFill>
                <a:srgbClr val="0000FF"/>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这样得出的加权平均平均往返时间 </a:t>
            </a:r>
            <a:r>
              <a:rPr lang="en-US" altLang="zh-CN" dirty="0">
                <a:latin typeface="Times New Roman" panose="02020603050405020304" pitchFamily="18" charset="0"/>
                <a:cs typeface="Times New Roman" panose="02020603050405020304" pitchFamily="18" charset="0"/>
              </a:rPr>
              <a:t>RTT</a:t>
            </a:r>
            <a:r>
              <a:rPr lang="en-US" altLang="zh-CN" baseline="-25000"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和超时重传时间 </a:t>
            </a:r>
            <a:r>
              <a:rPr lang="en-US" altLang="zh-CN" dirty="0">
                <a:latin typeface="Times New Roman" panose="02020603050405020304" pitchFamily="18" charset="0"/>
                <a:cs typeface="Times New Roman" panose="02020603050405020304" pitchFamily="18" charset="0"/>
              </a:rPr>
              <a:t>RTO </a:t>
            </a:r>
            <a:r>
              <a:rPr lang="zh-CN" altLang="en-US" dirty="0">
                <a:latin typeface="Times New Roman" panose="02020603050405020304" pitchFamily="18" charset="0"/>
                <a:cs typeface="Times New Roman" panose="02020603050405020304" pitchFamily="18" charset="0"/>
              </a:rPr>
              <a:t>就较准确。</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但是，这又引起</a:t>
            </a:r>
            <a:r>
              <a:rPr lang="zh-CN" altLang="zh-CN" dirty="0">
                <a:solidFill>
                  <a:srgbClr val="FF0000"/>
                </a:solidFill>
                <a:latin typeface="Times New Roman" panose="02020603050405020304" pitchFamily="18" charset="0"/>
                <a:cs typeface="Times New Roman" panose="02020603050405020304" pitchFamily="18" charset="0"/>
              </a:rPr>
              <a:t>新的问题。</a:t>
            </a:r>
            <a:r>
              <a:rPr lang="zh-CN" altLang="en-US" dirty="0">
                <a:latin typeface="Times New Roman" panose="02020603050405020304" pitchFamily="18" charset="0"/>
                <a:cs typeface="Times New Roman" panose="02020603050405020304" pitchFamily="18" charset="0"/>
              </a:rPr>
              <a:t>当</a:t>
            </a:r>
            <a:r>
              <a:rPr lang="zh-CN" altLang="zh-CN" dirty="0">
                <a:latin typeface="Times New Roman" panose="02020603050405020304" pitchFamily="18" charset="0"/>
                <a:cs typeface="Times New Roman" panose="02020603050405020304" pitchFamily="18" charset="0"/>
              </a:rPr>
              <a:t>报文段的时延突然增大了很多</a:t>
            </a:r>
            <a:r>
              <a:rPr lang="zh-CN" altLang="en-US" dirty="0">
                <a:latin typeface="Times New Roman" panose="02020603050405020304" pitchFamily="18" charset="0"/>
                <a:cs typeface="Times New Roman" panose="02020603050405020304" pitchFamily="18" charset="0"/>
              </a:rPr>
              <a:t>时，</a:t>
            </a:r>
            <a:r>
              <a:rPr lang="zh-CN" altLang="zh-CN" dirty="0">
                <a:latin typeface="Times New Roman" panose="02020603050405020304" pitchFamily="18" charset="0"/>
                <a:cs typeface="Times New Roman" panose="02020603050405020304" pitchFamily="18" charset="0"/>
              </a:rPr>
              <a:t>在原来得出的重传时间内，不会收到确认报文段。于是就重传报文段。但根据</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Karn</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算法，不考虑重传的报文段的往返时间样本。这样，</a:t>
            </a:r>
            <a:r>
              <a:rPr lang="zh-CN" altLang="zh-CN" dirty="0">
                <a:solidFill>
                  <a:srgbClr val="FF0000"/>
                </a:solidFill>
                <a:latin typeface="Times New Roman" panose="02020603050405020304" pitchFamily="18" charset="0"/>
                <a:cs typeface="Times New Roman" panose="02020603050405020304" pitchFamily="18" charset="0"/>
              </a:rPr>
              <a:t>超时重传时间就无法更新。</a:t>
            </a:r>
            <a:endParaRPr lang="zh-CN" altLang="zh-CN"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51619">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5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1136576" y="44624"/>
            <a:ext cx="6737962" cy="1134611"/>
          </a:xfrm>
        </p:spPr>
        <p:txBody>
          <a:bodyPr/>
          <a:lstStyle/>
          <a:p>
            <a:pPr algn="l"/>
            <a:r>
              <a:rPr lang="en-US" altLang="zh-CN" dirty="0">
                <a:latin typeface="Times New Roman" panose="02020603050405020304" pitchFamily="18" charset="0"/>
                <a:cs typeface="Times New Roman" panose="02020603050405020304" pitchFamily="18" charset="0"/>
              </a:rPr>
              <a:t>5.6 </a:t>
            </a:r>
            <a:r>
              <a:rPr dirty="0">
                <a:latin typeface="Times New Roman" panose="02020603050405020304" pitchFamily="18" charset="0"/>
                <a:cs typeface="Times New Roman" panose="02020603050405020304" pitchFamily="18" charset="0"/>
              </a:rPr>
              <a:t>可靠传输的工作原理</a:t>
            </a:r>
            <a:endParaRPr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a:xfrm>
            <a:off x="1064568" y="1179235"/>
            <a:ext cx="5433185" cy="3744416"/>
          </a:xfrm>
        </p:spPr>
        <p:txBody>
          <a:bodyPr/>
          <a:lstStyle/>
          <a:p>
            <a:r>
              <a:rPr lang="en-US" altLang="zh-CN" dirty="0">
                <a:latin typeface="Times New Roman" panose="02020603050405020304" pitchFamily="18" charset="0"/>
                <a:cs typeface="Times New Roman" panose="02020603050405020304" pitchFamily="18" charset="0"/>
              </a:rPr>
              <a:t>5.6.1  </a:t>
            </a:r>
            <a:r>
              <a:rPr lang="zh-CN" altLang="zh-CN" dirty="0">
                <a:latin typeface="Times New Roman" panose="02020603050405020304" pitchFamily="18" charset="0"/>
                <a:cs typeface="Times New Roman" panose="02020603050405020304" pitchFamily="18" charset="0"/>
              </a:rPr>
              <a:t>以字节为单位的滑动窗口</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5.6.2  </a:t>
            </a:r>
            <a:r>
              <a:rPr lang="zh-CN" altLang="zh-CN" dirty="0">
                <a:latin typeface="Times New Roman" panose="02020603050405020304" pitchFamily="18" charset="0"/>
                <a:cs typeface="Times New Roman" panose="02020603050405020304" pitchFamily="18" charset="0"/>
              </a:rPr>
              <a:t>超时重传时间的选择</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5.6.3  </a:t>
            </a:r>
            <a:r>
              <a:rPr lang="zh-CN" altLang="zh-CN" dirty="0">
                <a:latin typeface="Times New Roman" panose="02020603050405020304" pitchFamily="18" charset="0"/>
                <a:cs typeface="Times New Roman" panose="02020603050405020304" pitchFamily="18" charset="0"/>
              </a:rPr>
              <a:t>选择确认</a:t>
            </a:r>
            <a:r>
              <a:rPr lang="en-US" altLang="zh-CN" dirty="0">
                <a:latin typeface="Times New Roman" panose="02020603050405020304" pitchFamily="18" charset="0"/>
                <a:cs typeface="Times New Roman" panose="02020603050405020304" pitchFamily="18" charset="0"/>
              </a:rPr>
              <a:t> SACK</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修正的 </a:t>
            </a:r>
            <a:r>
              <a:rPr lang="en-US" altLang="zh-CN">
                <a:latin typeface="Times New Roman" panose="02020603050405020304" pitchFamily="18" charset="0"/>
                <a:cs typeface="Times New Roman" panose="02020603050405020304" pitchFamily="18" charset="0"/>
              </a:rPr>
              <a:t>Karn </a:t>
            </a:r>
            <a:r>
              <a:rPr lang="zh-CN" altLang="en-US">
                <a:latin typeface="Times New Roman" panose="02020603050405020304" pitchFamily="18" charset="0"/>
                <a:cs typeface="Times New Roman" panose="02020603050405020304" pitchFamily="18" charset="0"/>
              </a:rPr>
              <a:t>算法 </a:t>
            </a:r>
            <a:endParaRPr lang="zh-CN" altLang="en-US">
              <a:latin typeface="Times New Roman" panose="02020603050405020304" pitchFamily="18" charset="0"/>
              <a:cs typeface="Times New Roman" panose="02020603050405020304" pitchFamily="18" charset="0"/>
            </a:endParaRPr>
          </a:p>
        </p:txBody>
      </p:sp>
      <p:sp>
        <p:nvSpPr>
          <p:cNvPr id="753668" name="Rectangle 4"/>
          <p:cNvSpPr>
            <a:spLocks noGrp="1" noChangeArrowheads="1"/>
          </p:cNvSpPr>
          <p:nvPr>
            <p:ph idx="1"/>
          </p:nvPr>
        </p:nvSpPr>
        <p:spPr>
          <a:xfrm>
            <a:off x="1031983" y="1824376"/>
            <a:ext cx="8346723" cy="3332816"/>
          </a:xfrm>
        </p:spPr>
        <p:txBody>
          <a:bodyPr/>
          <a:lstStyle/>
          <a:p>
            <a:pPr algn="just">
              <a:lnSpc>
                <a:spcPct val="110000"/>
              </a:lnSpc>
            </a:pPr>
            <a:r>
              <a:rPr lang="zh-CN" altLang="en-US" dirty="0">
                <a:latin typeface="Times New Roman" panose="02020603050405020304" pitchFamily="18" charset="0"/>
                <a:cs typeface="Times New Roman" panose="02020603050405020304" pitchFamily="18" charset="0"/>
              </a:rPr>
              <a:t>报文段每重传一次，就把 </a:t>
            </a:r>
            <a:r>
              <a:rPr lang="en-US" altLang="zh-CN" dirty="0">
                <a:latin typeface="Times New Roman" panose="02020603050405020304" pitchFamily="18" charset="0"/>
                <a:cs typeface="Times New Roman" panose="02020603050405020304" pitchFamily="18" charset="0"/>
              </a:rPr>
              <a:t>RTO </a:t>
            </a:r>
            <a:r>
              <a:rPr lang="zh-CN" altLang="en-US" dirty="0">
                <a:latin typeface="Times New Roman" panose="02020603050405020304" pitchFamily="18" charset="0"/>
                <a:cs typeface="Times New Roman" panose="02020603050405020304" pitchFamily="18" charset="0"/>
              </a:rPr>
              <a:t>增大一些：</a:t>
            </a:r>
            <a:endParaRPr lang="zh-CN" altLang="en-US" dirty="0">
              <a:latin typeface="Times New Roman" panose="02020603050405020304" pitchFamily="18" charset="0"/>
              <a:cs typeface="Times New Roman" panose="02020603050405020304" pitchFamily="18" charset="0"/>
            </a:endParaRPr>
          </a:p>
          <a:p>
            <a:pPr>
              <a:lnSpc>
                <a:spcPct val="110000"/>
              </a:lnSpc>
            </a:pPr>
            <a:endParaRPr lang="en-US" altLang="zh-CN" dirty="0">
              <a:latin typeface="Times New Roman" panose="02020603050405020304" pitchFamily="18" charset="0"/>
              <a:cs typeface="Times New Roman" panose="02020603050405020304" pitchFamily="18" charset="0"/>
            </a:endParaRPr>
          </a:p>
          <a:p>
            <a:pPr>
              <a:lnSpc>
                <a:spcPct val="110000"/>
              </a:lnSpc>
            </a:pPr>
            <a:endParaRPr lang="en-US" altLang="zh-CN" dirty="0">
              <a:latin typeface="Times New Roman" panose="02020603050405020304" pitchFamily="18" charset="0"/>
              <a:cs typeface="Times New Roman" panose="02020603050405020304" pitchFamily="18" charset="0"/>
            </a:endParaRPr>
          </a:p>
          <a:p>
            <a:pPr>
              <a:lnSpc>
                <a:spcPct val="110000"/>
              </a:lnSpc>
            </a:pPr>
            <a:r>
              <a:rPr lang="zh-CN" altLang="en-US" dirty="0">
                <a:latin typeface="Times New Roman" panose="02020603050405020304" pitchFamily="18" charset="0"/>
                <a:cs typeface="Times New Roman" panose="02020603050405020304" pitchFamily="18" charset="0"/>
              </a:rPr>
              <a:t>系数 </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的典型值是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10000"/>
              </a:lnSpc>
            </a:pPr>
            <a:r>
              <a:rPr lang="zh-CN" altLang="en-US" dirty="0">
                <a:latin typeface="Times New Roman" panose="02020603050405020304" pitchFamily="18" charset="0"/>
                <a:cs typeface="Times New Roman" panose="02020603050405020304" pitchFamily="18" charset="0"/>
              </a:rPr>
              <a:t>当不再发生报文段的重传时，才根据报文段的往返时延更新平均往返时延 </a:t>
            </a:r>
            <a:r>
              <a:rPr lang="en-US" altLang="zh-CN" dirty="0">
                <a:latin typeface="Times New Roman" panose="02020603050405020304" pitchFamily="18" charset="0"/>
                <a:cs typeface="Times New Roman" panose="02020603050405020304" pitchFamily="18" charset="0"/>
              </a:rPr>
              <a:t>RTT </a:t>
            </a:r>
            <a:r>
              <a:rPr lang="zh-CN" altLang="en-US" dirty="0">
                <a:latin typeface="Times New Roman" panose="02020603050405020304" pitchFamily="18" charset="0"/>
                <a:cs typeface="Times New Roman" panose="02020603050405020304" pitchFamily="18" charset="0"/>
              </a:rPr>
              <a:t>和超时重传时间 </a:t>
            </a:r>
            <a:r>
              <a:rPr lang="en-US" altLang="zh-CN" dirty="0">
                <a:latin typeface="Times New Roman" panose="02020603050405020304" pitchFamily="18" charset="0"/>
                <a:cs typeface="Times New Roman" panose="02020603050405020304" pitchFamily="18" charset="0"/>
              </a:rPr>
              <a:t>RTO </a:t>
            </a:r>
            <a:r>
              <a:rPr lang="zh-CN" altLang="en-US" dirty="0">
                <a:latin typeface="Times New Roman" panose="02020603050405020304" pitchFamily="18" charset="0"/>
                <a:cs typeface="Times New Roman" panose="02020603050405020304" pitchFamily="18" charset="0"/>
              </a:rPr>
              <a:t>的数值。</a:t>
            </a:r>
            <a:endParaRPr lang="zh-CN" altLang="en-US" dirty="0">
              <a:latin typeface="Times New Roman" panose="02020603050405020304" pitchFamily="18" charset="0"/>
              <a:cs typeface="Times New Roman" panose="02020603050405020304" pitchFamily="18" charset="0"/>
            </a:endParaRPr>
          </a:p>
          <a:p>
            <a:pPr>
              <a:lnSpc>
                <a:spcPct val="110000"/>
              </a:lnSpc>
            </a:pPr>
            <a:r>
              <a:rPr lang="zh-CN" altLang="en-US" dirty="0">
                <a:latin typeface="Times New Roman" panose="02020603050405020304" pitchFamily="18" charset="0"/>
                <a:cs typeface="Times New Roman" panose="02020603050405020304" pitchFamily="18" charset="0"/>
              </a:rPr>
              <a:t>实践证明，这种策略较为合理。 </a:t>
            </a:r>
            <a:endParaRPr lang="zh-CN" altLang="en-US" dirty="0">
              <a:latin typeface="Times New Roman" panose="02020603050405020304" pitchFamily="18" charset="0"/>
              <a:cs typeface="Times New Roman" panose="02020603050405020304" pitchFamily="18" charset="0"/>
            </a:endParaRPr>
          </a:p>
        </p:txBody>
      </p:sp>
      <p:sp>
        <p:nvSpPr>
          <p:cNvPr id="753666" name="Rectangle 2"/>
          <p:cNvSpPr>
            <a:spLocks noChangeArrowheads="1"/>
          </p:cNvSpPr>
          <p:nvPr/>
        </p:nvSpPr>
        <p:spPr bwMode="auto">
          <a:xfrm>
            <a:off x="920553" y="1988840"/>
            <a:ext cx="8496944" cy="841375"/>
          </a:xfrm>
          <a:prstGeom prst="rect">
            <a:avLst/>
          </a:prstGeom>
          <a:solidFill>
            <a:srgbClr val="66FF66"/>
          </a:solidFill>
          <a:ln w="9525">
            <a:solidFill>
              <a:srgbClr val="000066"/>
            </a:solidFill>
            <a:miter lim="800000"/>
          </a:ln>
          <a:effectLst>
            <a:outerShdw dist="35921" sx="1000" sy="1000" algn="ctr" rotWithShape="0">
              <a:schemeClr val="bg2"/>
            </a:outerShdw>
          </a:effectLst>
        </p:spPr>
        <p:txBody>
          <a:bodyPr wrap="none" anchor="ctr"/>
          <a:lstStyle/>
          <a:p>
            <a:pPr>
              <a:spcBef>
                <a:spcPct val="30000"/>
              </a:spcBef>
              <a:buFont typeface="Wingdings" panose="05000000000000000000" pitchFamily="2" charset="2"/>
              <a:buNone/>
            </a:pPr>
            <a:r>
              <a:rPr lang="zh-CN" altLang="en-US"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新的 </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RTO </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旧的 </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RTO) </a:t>
            </a:r>
            <a:endParaRPr lang="zh-CN" altLang="en-US"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5.6.3  </a:t>
            </a:r>
            <a:r>
              <a:rPr lang="zh-CN" altLang="en-US" dirty="0">
                <a:latin typeface="Times New Roman" panose="02020603050405020304" pitchFamily="18" charset="0"/>
                <a:cs typeface="Times New Roman" panose="02020603050405020304" pitchFamily="18" charset="0"/>
              </a:rPr>
              <a:t>选择确认 </a:t>
            </a:r>
            <a:r>
              <a:rPr lang="en-US" altLang="zh-CN" dirty="0">
                <a:latin typeface="Times New Roman" panose="02020603050405020304" pitchFamily="18" charset="0"/>
                <a:cs typeface="Times New Roman" panose="02020603050405020304" pitchFamily="18" charset="0"/>
              </a:rPr>
              <a:t>SACK</a:t>
            </a:r>
            <a:endParaRPr lang="en-US" altLang="zh-CN" dirty="0">
              <a:latin typeface="Times New Roman" panose="02020603050405020304" pitchFamily="18" charset="0"/>
              <a:cs typeface="Times New Roman" panose="02020603050405020304" pitchFamily="18" charset="0"/>
            </a:endParaRPr>
          </a:p>
        </p:txBody>
      </p:sp>
      <p:sp>
        <p:nvSpPr>
          <p:cNvPr id="759811" name="Rectangle 3"/>
          <p:cNvSpPr>
            <a:spLocks noGrp="1" noChangeArrowheads="1"/>
          </p:cNvSpPr>
          <p:nvPr>
            <p:ph idx="1"/>
          </p:nvPr>
        </p:nvSpPr>
        <p:spPr/>
        <p:txBody>
          <a:bodyPr/>
          <a:lstStyle/>
          <a:p>
            <a:r>
              <a:rPr lang="zh-CN" altLang="en-US" dirty="0">
                <a:solidFill>
                  <a:srgbClr val="FF0000"/>
                </a:solidFill>
                <a:latin typeface="Times New Roman" panose="02020603050405020304" pitchFamily="18" charset="0"/>
                <a:cs typeface="Times New Roman" panose="02020603050405020304" pitchFamily="18" charset="0"/>
              </a:rPr>
              <a:t>问题：</a:t>
            </a:r>
            <a:r>
              <a:rPr lang="zh-CN" altLang="zh-CN" dirty="0">
                <a:latin typeface="Times New Roman" panose="02020603050405020304" pitchFamily="18" charset="0"/>
                <a:cs typeface="Times New Roman" panose="02020603050405020304" pitchFamily="18" charset="0"/>
              </a:rPr>
              <a:t>若收到的报文段无差错，只是未按序号，中间还缺少一些序号的数据，那么能否设法只传送缺少的数据而不重传已经正确到达接收方的数据？</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答案是可以的。</a:t>
            </a:r>
            <a:r>
              <a:rPr lang="zh-CN" altLang="zh-CN" dirty="0">
                <a:solidFill>
                  <a:srgbClr val="FF0000"/>
                </a:solidFill>
                <a:latin typeface="Times New Roman" panose="02020603050405020304" pitchFamily="18" charset="0"/>
                <a:cs typeface="Times New Roman" panose="02020603050405020304" pitchFamily="18" charset="0"/>
              </a:rPr>
              <a:t>选择确认</a:t>
            </a:r>
            <a:r>
              <a:rPr lang="en-US" altLang="zh-CN" dirty="0">
                <a:solidFill>
                  <a:srgbClr val="FF0000"/>
                </a:solidFill>
                <a:latin typeface="Times New Roman" panose="02020603050405020304" pitchFamily="18" charset="0"/>
                <a:cs typeface="Times New Roman" panose="02020603050405020304" pitchFamily="18" charset="0"/>
              </a:rPr>
              <a:t> SACK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(Selective ACK) </a:t>
            </a:r>
            <a:r>
              <a:rPr lang="zh-CN" altLang="zh-CN" dirty="0">
                <a:latin typeface="Times New Roman" panose="02020603050405020304" pitchFamily="18" charset="0"/>
                <a:cs typeface="Times New Roman" panose="02020603050405020304" pitchFamily="18" charset="0"/>
              </a:rPr>
              <a:t>就是一种可行的处理方法。</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pPr algn="ctr"/>
            <a:r>
              <a:rPr lang="zh-CN" altLang="en-US" sz="3600" dirty="0">
                <a:latin typeface="Times New Roman" panose="02020603050405020304" pitchFamily="18" charset="0"/>
                <a:cs typeface="Times New Roman" panose="02020603050405020304" pitchFamily="18" charset="0"/>
              </a:rPr>
              <a:t>接收到的字节流序号不连续 </a:t>
            </a:r>
            <a:endParaRPr lang="zh-CN" altLang="en-US" sz="3600" dirty="0">
              <a:latin typeface="Times New Roman" panose="02020603050405020304" pitchFamily="18" charset="0"/>
              <a:cs typeface="Times New Roman" panose="02020603050405020304" pitchFamily="18" charset="0"/>
            </a:endParaRPr>
          </a:p>
        </p:txBody>
      </p:sp>
      <p:sp>
        <p:nvSpPr>
          <p:cNvPr id="760838" name="Rectangle 6"/>
          <p:cNvSpPr>
            <a:spLocks noChangeArrowheads="1"/>
          </p:cNvSpPr>
          <p:nvPr/>
        </p:nvSpPr>
        <p:spPr bwMode="auto">
          <a:xfrm>
            <a:off x="325004" y="2758455"/>
            <a:ext cx="2263246" cy="43180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39" name="Rectangle 7"/>
          <p:cNvSpPr>
            <a:spLocks noChangeArrowheads="1"/>
          </p:cNvSpPr>
          <p:nvPr/>
        </p:nvSpPr>
        <p:spPr bwMode="auto">
          <a:xfrm>
            <a:off x="3523817" y="2758455"/>
            <a:ext cx="2106744" cy="43180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0" name="Rectangle 8"/>
          <p:cNvSpPr>
            <a:spLocks noChangeArrowheads="1"/>
          </p:cNvSpPr>
          <p:nvPr/>
        </p:nvSpPr>
        <p:spPr bwMode="auto">
          <a:xfrm>
            <a:off x="6487017" y="2758455"/>
            <a:ext cx="2964921" cy="43180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7" name="Text Box 15"/>
          <p:cNvSpPr txBox="1">
            <a:spLocks noChangeArrowheads="1"/>
          </p:cNvSpPr>
          <p:nvPr/>
        </p:nvSpPr>
        <p:spPr bwMode="auto">
          <a:xfrm>
            <a:off x="364559" y="2806080"/>
            <a:ext cx="9412977"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1                               1000                     1501                       3000                   3501                                        4500</a:t>
            </a:r>
            <a:endParaRPr lang="en-US" altLang="zh-CN" sz="16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1" name="Text Box 19"/>
          <p:cNvSpPr txBox="1">
            <a:spLocks noChangeArrowheads="1"/>
          </p:cNvSpPr>
          <p:nvPr/>
        </p:nvSpPr>
        <p:spPr bwMode="auto">
          <a:xfrm>
            <a:off x="1424608" y="3478163"/>
            <a:ext cx="1590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确认号 </a:t>
            </a:r>
            <a:r>
              <a:rPr lang="en-US" altLang="zh-CN"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1001</a:t>
            </a:r>
            <a:endParaRPr lang="en-US" altLang="zh-CN"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8" name="Text Box 26"/>
          <p:cNvSpPr txBox="1">
            <a:spLocks noChangeArrowheads="1"/>
          </p:cNvSpPr>
          <p:nvPr/>
        </p:nvSpPr>
        <p:spPr bwMode="auto">
          <a:xfrm>
            <a:off x="3144177" y="3478163"/>
            <a:ext cx="112402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t>
            </a:r>
            <a:r>
              <a:rPr lang="en-US" altLang="zh-CN"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1501</a:t>
            </a:r>
            <a:endPar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9" name="Text Box 27"/>
          <p:cNvSpPr txBox="1">
            <a:spLocks noChangeArrowheads="1"/>
          </p:cNvSpPr>
          <p:nvPr/>
        </p:nvSpPr>
        <p:spPr bwMode="auto">
          <a:xfrm>
            <a:off x="6107378" y="3478163"/>
            <a:ext cx="112402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t>
            </a:r>
            <a:r>
              <a:rPr lang="en-US" altLang="zh-CN"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3501</a:t>
            </a:r>
            <a:endPar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60" name="Text Box 28"/>
          <p:cNvSpPr txBox="1">
            <a:spLocks noChangeArrowheads="1"/>
          </p:cNvSpPr>
          <p:nvPr/>
        </p:nvSpPr>
        <p:spPr bwMode="auto">
          <a:xfrm>
            <a:off x="4953000" y="3478163"/>
            <a:ext cx="113685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3001</a:t>
            </a:r>
            <a:endPar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61" name="Text Box 29"/>
          <p:cNvSpPr txBox="1">
            <a:spLocks noChangeArrowheads="1"/>
          </p:cNvSpPr>
          <p:nvPr/>
        </p:nvSpPr>
        <p:spPr bwMode="auto">
          <a:xfrm>
            <a:off x="8687085" y="3456677"/>
            <a:ext cx="113685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4501</a:t>
            </a:r>
            <a:endPar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37" name="Line 5"/>
          <p:cNvSpPr>
            <a:spLocks noChangeShapeType="1"/>
          </p:cNvSpPr>
          <p:nvPr/>
        </p:nvSpPr>
        <p:spPr bwMode="auto">
          <a:xfrm>
            <a:off x="325004" y="2566367"/>
            <a:ext cx="226324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1" name="Text Box 9"/>
          <p:cNvSpPr txBox="1">
            <a:spLocks noChangeArrowheads="1"/>
          </p:cNvSpPr>
          <p:nvPr/>
        </p:nvSpPr>
        <p:spPr bwMode="auto">
          <a:xfrm>
            <a:off x="2722493" y="249289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36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2" name="Text Box 10"/>
          <p:cNvSpPr txBox="1">
            <a:spLocks noChangeArrowheads="1"/>
          </p:cNvSpPr>
          <p:nvPr/>
        </p:nvSpPr>
        <p:spPr bwMode="auto">
          <a:xfrm>
            <a:off x="5745088" y="2401267"/>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4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3" name="Line 11"/>
          <p:cNvSpPr>
            <a:spLocks noChangeShapeType="1"/>
          </p:cNvSpPr>
          <p:nvPr/>
        </p:nvSpPr>
        <p:spPr bwMode="auto">
          <a:xfrm flipH="1">
            <a:off x="344488" y="2469530"/>
            <a:ext cx="0" cy="2651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4" name="Text Box 12"/>
          <p:cNvSpPr txBox="1">
            <a:spLocks noChangeArrowheads="1"/>
          </p:cNvSpPr>
          <p:nvPr/>
        </p:nvSpPr>
        <p:spPr bwMode="auto">
          <a:xfrm>
            <a:off x="715396" y="2371105"/>
            <a:ext cx="1425390"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连续的字节流</a:t>
            </a:r>
            <a:endParaRPr lang="zh-CN" altLang="en-US"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6" name="Line 14"/>
          <p:cNvSpPr>
            <a:spLocks noChangeShapeType="1"/>
          </p:cNvSpPr>
          <p:nvPr/>
        </p:nvSpPr>
        <p:spPr bwMode="auto">
          <a:xfrm flipV="1">
            <a:off x="2638123" y="3045792"/>
            <a:ext cx="0" cy="43180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8" name="Text Box 16"/>
          <p:cNvSpPr txBox="1">
            <a:spLocks noChangeArrowheads="1"/>
          </p:cNvSpPr>
          <p:nvPr/>
        </p:nvSpPr>
        <p:spPr bwMode="auto">
          <a:xfrm>
            <a:off x="1200377"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49" name="Text Box 17"/>
          <p:cNvSpPr txBox="1">
            <a:spLocks noChangeArrowheads="1"/>
          </p:cNvSpPr>
          <p:nvPr/>
        </p:nvSpPr>
        <p:spPr bwMode="auto">
          <a:xfrm>
            <a:off x="4320079"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0" name="Text Box 18"/>
          <p:cNvSpPr txBox="1">
            <a:spLocks noChangeArrowheads="1"/>
          </p:cNvSpPr>
          <p:nvPr/>
        </p:nvSpPr>
        <p:spPr bwMode="auto">
          <a:xfrm>
            <a:off x="7830175"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2" name="Line 20"/>
          <p:cNvSpPr>
            <a:spLocks noChangeShapeType="1"/>
          </p:cNvSpPr>
          <p:nvPr/>
        </p:nvSpPr>
        <p:spPr bwMode="auto">
          <a:xfrm flipV="1">
            <a:off x="3542443" y="3045792"/>
            <a:ext cx="0" cy="43180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3" name="Line 21"/>
          <p:cNvSpPr>
            <a:spLocks noChangeShapeType="1"/>
          </p:cNvSpPr>
          <p:nvPr/>
        </p:nvSpPr>
        <p:spPr bwMode="auto">
          <a:xfrm flipV="1">
            <a:off x="5702237" y="3045792"/>
            <a:ext cx="0" cy="43180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4" name="Line 22"/>
          <p:cNvSpPr>
            <a:spLocks noChangeShapeType="1"/>
          </p:cNvSpPr>
          <p:nvPr/>
        </p:nvSpPr>
        <p:spPr bwMode="auto">
          <a:xfrm flipV="1">
            <a:off x="6507364" y="3045792"/>
            <a:ext cx="0" cy="43180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5" name="Line 23"/>
          <p:cNvSpPr>
            <a:spLocks noChangeShapeType="1"/>
          </p:cNvSpPr>
          <p:nvPr/>
        </p:nvSpPr>
        <p:spPr bwMode="auto">
          <a:xfrm flipV="1">
            <a:off x="9529329" y="3045792"/>
            <a:ext cx="0" cy="43180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6" name="Text Box 24"/>
          <p:cNvSpPr txBox="1">
            <a:spLocks noChangeArrowheads="1"/>
          </p:cNvSpPr>
          <p:nvPr/>
        </p:nvSpPr>
        <p:spPr bwMode="auto">
          <a:xfrm>
            <a:off x="3835098" y="2358405"/>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第一个字节块</a:t>
            </a:r>
            <a:endParaRPr lang="zh-CN" altLang="en-US"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57" name="Text Box 25"/>
          <p:cNvSpPr txBox="1">
            <a:spLocks noChangeArrowheads="1"/>
          </p:cNvSpPr>
          <p:nvPr/>
        </p:nvSpPr>
        <p:spPr bwMode="auto">
          <a:xfrm>
            <a:off x="7307358" y="2348880"/>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第二个字节块</a:t>
            </a:r>
            <a:endParaRPr lang="zh-CN" altLang="en-US"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60862" name="Text Box 30"/>
          <p:cNvSpPr txBox="1">
            <a:spLocks noChangeArrowheads="1"/>
          </p:cNvSpPr>
          <p:nvPr/>
        </p:nvSpPr>
        <p:spPr bwMode="auto">
          <a:xfrm>
            <a:off x="364559" y="4098925"/>
            <a:ext cx="9412977" cy="1938992"/>
          </a:xfrm>
          <a:prstGeom prst="rect">
            <a:avLst/>
          </a:prstGeom>
          <a:solidFill>
            <a:srgbClr val="FFFF66"/>
          </a:solidFill>
          <a:ln w="9525">
            <a:solidFill>
              <a:schemeClr val="folHlink"/>
            </a:solidFill>
            <a:miter lim="800000"/>
          </a:ln>
          <a:effectLst/>
        </p:spPr>
        <p:txBody>
          <a:bodyPr wrap="square">
            <a:spAutoFit/>
          </a:bodyPr>
          <a:lstStyle/>
          <a:p>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和前后字节不连续的每一个字节块都有</a:t>
            </a:r>
            <a:r>
              <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两个边界：左边界和右边界。</a:t>
            </a:r>
            <a:endPar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marL="342900" indent="-342900">
              <a:buSzPct val="80000"/>
              <a:buFont typeface="Wingdings" panose="05000000000000000000" pitchFamily="2" charset="2"/>
              <a:buChar char="l"/>
            </a:pP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第一个字节块的左边界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1501</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，但右边界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3001</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。左边界指出字节块的第一个字节的序号，但右边界减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才是字节块中的最后一个序号。</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marL="342900" indent="-342900">
              <a:buSzPct val="80000"/>
              <a:buFont typeface="Wingdings" panose="05000000000000000000" pitchFamily="2" charset="2"/>
              <a:buChar char="l"/>
            </a:pP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第二个字节块的左边界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3501</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，而右边界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24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4501</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Line 11"/>
          <p:cNvSpPr>
            <a:spLocks noChangeShapeType="1"/>
          </p:cNvSpPr>
          <p:nvPr/>
        </p:nvSpPr>
        <p:spPr bwMode="auto">
          <a:xfrm flipH="1">
            <a:off x="2588250" y="2469530"/>
            <a:ext cx="0" cy="2651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707062" y="1196752"/>
            <a:ext cx="8744875" cy="954107"/>
          </a:xfrm>
          <a:prstGeom prst="rect">
            <a:avLst/>
          </a:prstGeom>
          <a:solidFill>
            <a:srgbClr val="66FF66"/>
          </a:solidFill>
          <a:ln>
            <a:solidFill>
              <a:srgbClr val="003399"/>
            </a:solidFill>
          </a:ln>
        </p:spPr>
        <p:txBody>
          <a:bodyPr wrap="square">
            <a:spAutoFit/>
          </a:bodyPr>
          <a:lstStyle/>
          <a:p>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的接收方在接收对方发送过来的数据字节流的序号不连续，结果就形成了一些不连续的字节块</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5.6.3  </a:t>
            </a:r>
            <a:r>
              <a:rPr lang="zh-CN" altLang="en-US" dirty="0">
                <a:latin typeface="Times New Roman" panose="02020603050405020304" pitchFamily="18" charset="0"/>
                <a:cs typeface="Times New Roman" panose="02020603050405020304" pitchFamily="18" charset="0"/>
              </a:rPr>
              <a:t>选择确认 </a:t>
            </a:r>
            <a:r>
              <a:rPr lang="en-US" altLang="zh-CN" dirty="0">
                <a:latin typeface="Times New Roman" panose="02020603050405020304" pitchFamily="18" charset="0"/>
                <a:cs typeface="Times New Roman" panose="02020603050405020304" pitchFamily="18" charset="0"/>
              </a:rPr>
              <a:t>SACK</a:t>
            </a:r>
            <a:endParaRPr lang="en-US" altLang="zh-CN" dirty="0">
              <a:latin typeface="Times New Roman" panose="02020603050405020304" pitchFamily="18" charset="0"/>
              <a:cs typeface="Times New Roman" panose="02020603050405020304" pitchFamily="18" charset="0"/>
            </a:endParaRPr>
          </a:p>
        </p:txBody>
      </p:sp>
      <p:sp>
        <p:nvSpPr>
          <p:cNvPr id="759811"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接收方收到了和前面的字节流不连续的两个字节块。</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如果这些字节的序号都在接收窗口之内，那么接收方就</a:t>
            </a:r>
            <a:r>
              <a:rPr lang="zh-CN" altLang="en-US" dirty="0">
                <a:solidFill>
                  <a:srgbClr val="FF0000"/>
                </a:solidFill>
                <a:latin typeface="Times New Roman" panose="02020603050405020304" pitchFamily="18" charset="0"/>
                <a:cs typeface="Times New Roman" panose="02020603050405020304" pitchFamily="18" charset="0"/>
              </a:rPr>
              <a:t>先收下</a:t>
            </a:r>
            <a:r>
              <a:rPr lang="zh-CN" altLang="en-US" dirty="0">
                <a:latin typeface="Times New Roman" panose="02020603050405020304" pitchFamily="18" charset="0"/>
                <a:cs typeface="Times New Roman" panose="02020603050405020304" pitchFamily="18" charset="0"/>
              </a:rPr>
              <a:t>这些数据，</a:t>
            </a:r>
            <a:r>
              <a:rPr lang="zh-CN" altLang="en-US" dirty="0">
                <a:solidFill>
                  <a:srgbClr val="0000FF"/>
                </a:solidFill>
                <a:latin typeface="Times New Roman" panose="02020603050405020304" pitchFamily="18" charset="0"/>
                <a:cs typeface="Times New Roman" panose="02020603050405020304" pitchFamily="18" charset="0"/>
              </a:rPr>
              <a:t>但要把这些信息准确地告诉发送方，使发送方不要再重复发送这些已收到的数据。</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RFC 2018 </a:t>
            </a:r>
            <a:r>
              <a:rPr lang="zh-CN" altLang="en-US">
                <a:latin typeface="Times New Roman" panose="02020603050405020304" pitchFamily="18" charset="0"/>
                <a:cs typeface="Times New Roman" panose="02020603050405020304" pitchFamily="18" charset="0"/>
              </a:rPr>
              <a:t>的规定</a:t>
            </a:r>
            <a:endParaRPr lang="zh-CN" altLang="en-US">
              <a:latin typeface="Times New Roman" panose="02020603050405020304" pitchFamily="18" charset="0"/>
              <a:cs typeface="Times New Roman" panose="02020603050405020304" pitchFamily="18" charset="0"/>
            </a:endParaRPr>
          </a:p>
        </p:txBody>
      </p:sp>
      <p:sp>
        <p:nvSpPr>
          <p:cNvPr id="762883" name="Rectangle 3"/>
          <p:cNvSpPr>
            <a:spLocks noGrp="1" noChangeArrowheads="1"/>
          </p:cNvSpPr>
          <p:nvPr>
            <p:ph idx="1"/>
          </p:nvPr>
        </p:nvSpPr>
        <p:spPr>
          <a:xfrm>
            <a:off x="1031983" y="2039894"/>
            <a:ext cx="8346723" cy="3332816"/>
          </a:xfrm>
        </p:spPr>
        <p:txBody>
          <a:bodyPr/>
          <a:lstStyle/>
          <a:p>
            <a:pPr>
              <a:lnSpc>
                <a:spcPct val="90000"/>
              </a:lnSpc>
            </a:pPr>
            <a:r>
              <a:rPr lang="zh-CN" altLang="en-US" sz="2800" dirty="0">
                <a:latin typeface="Times New Roman" panose="02020603050405020304" pitchFamily="18" charset="0"/>
                <a:cs typeface="Times New Roman" panose="02020603050405020304" pitchFamily="18" charset="0"/>
              </a:rPr>
              <a:t>如果要使用选择确认，那么在建立 </a:t>
            </a: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连接时，就要在 </a:t>
            </a: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首部的选项中加上“允许 </a:t>
            </a:r>
            <a:r>
              <a:rPr lang="en-US" altLang="zh-CN" sz="2800" dirty="0">
                <a:latin typeface="Times New Roman" panose="02020603050405020304" pitchFamily="18" charset="0"/>
                <a:cs typeface="Times New Roman" panose="02020603050405020304" pitchFamily="18" charset="0"/>
              </a:rPr>
              <a:t>SACK”</a:t>
            </a:r>
            <a:r>
              <a:rPr lang="zh-CN" altLang="en-US" sz="2800" dirty="0">
                <a:latin typeface="Times New Roman" panose="02020603050405020304" pitchFamily="18" charset="0"/>
                <a:cs typeface="Times New Roman" panose="02020603050405020304" pitchFamily="18" charset="0"/>
              </a:rPr>
              <a:t>的选项，而双方必须都事先商定好。</a:t>
            </a:r>
            <a:endParaRPr lang="zh-CN" altLang="en-US" sz="2800" dirty="0">
              <a:latin typeface="Times New Roman" panose="02020603050405020304" pitchFamily="18" charset="0"/>
              <a:cs typeface="Times New Roman" panose="02020603050405020304" pitchFamily="18" charset="0"/>
            </a:endParaRPr>
          </a:p>
          <a:p>
            <a:pPr>
              <a:lnSpc>
                <a:spcPct val="90000"/>
              </a:lnSpc>
            </a:pPr>
            <a:r>
              <a:rPr lang="zh-CN" altLang="en-US" sz="2800" dirty="0">
                <a:latin typeface="Times New Roman" panose="02020603050405020304" pitchFamily="18" charset="0"/>
                <a:cs typeface="Times New Roman" panose="02020603050405020304" pitchFamily="18" charset="0"/>
              </a:rPr>
              <a:t>如果使用选择确认，那么原来首部中的“确认号字段”的用法仍然不变。只是以后在 </a:t>
            </a: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报文段的首部中都增加了 </a:t>
            </a:r>
            <a:r>
              <a:rPr lang="en-US" altLang="zh-CN" sz="2800" dirty="0">
                <a:latin typeface="Times New Roman" panose="02020603050405020304" pitchFamily="18" charset="0"/>
                <a:cs typeface="Times New Roman" panose="02020603050405020304" pitchFamily="18" charset="0"/>
              </a:rPr>
              <a:t>SACK </a:t>
            </a:r>
            <a:r>
              <a:rPr lang="zh-CN" altLang="en-US" sz="2800" dirty="0">
                <a:latin typeface="Times New Roman" panose="02020603050405020304" pitchFamily="18" charset="0"/>
                <a:cs typeface="Times New Roman" panose="02020603050405020304" pitchFamily="18" charset="0"/>
              </a:rPr>
              <a:t>选项，以便报告收到的不连续的字节块的边界。</a:t>
            </a:r>
            <a:endParaRPr lang="zh-CN" altLang="en-US" sz="2800" dirty="0">
              <a:latin typeface="Times New Roman" panose="02020603050405020304" pitchFamily="18" charset="0"/>
              <a:cs typeface="Times New Roman" panose="02020603050405020304" pitchFamily="18" charset="0"/>
            </a:endParaRPr>
          </a:p>
          <a:p>
            <a:pPr>
              <a:lnSpc>
                <a:spcPct val="90000"/>
              </a:lnSpc>
            </a:pPr>
            <a:r>
              <a:rPr lang="zh-CN" altLang="en-US" sz="2800" dirty="0">
                <a:latin typeface="Times New Roman" panose="02020603050405020304" pitchFamily="18" charset="0"/>
                <a:cs typeface="Times New Roman" panose="02020603050405020304" pitchFamily="18" charset="0"/>
              </a:rPr>
              <a:t>由于首部选项的长度最多只有 </a:t>
            </a:r>
            <a:r>
              <a:rPr lang="en-US" altLang="zh-CN" sz="2800" dirty="0">
                <a:latin typeface="Times New Roman" panose="02020603050405020304" pitchFamily="18" charset="0"/>
                <a:cs typeface="Times New Roman" panose="02020603050405020304" pitchFamily="18" charset="0"/>
              </a:rPr>
              <a:t>40 </a:t>
            </a:r>
            <a:r>
              <a:rPr lang="zh-CN" altLang="en-US" sz="2800" dirty="0">
                <a:latin typeface="Times New Roman" panose="02020603050405020304" pitchFamily="18" charset="0"/>
                <a:cs typeface="Times New Roman" panose="02020603050405020304" pitchFamily="18" charset="0"/>
              </a:rPr>
              <a:t>字节，而指明一个边界就要用掉 </a:t>
            </a:r>
            <a:r>
              <a:rPr lang="en-US" altLang="zh-CN" sz="2800" dirty="0">
                <a:latin typeface="Times New Roman" panose="02020603050405020304" pitchFamily="18" charset="0"/>
                <a:cs typeface="Times New Roman" panose="02020603050405020304" pitchFamily="18" charset="0"/>
              </a:rPr>
              <a:t>4 </a:t>
            </a:r>
            <a:r>
              <a:rPr lang="zh-CN" altLang="en-US" sz="2800" dirty="0">
                <a:latin typeface="Times New Roman" panose="02020603050405020304" pitchFamily="18" charset="0"/>
                <a:cs typeface="Times New Roman" panose="02020603050405020304" pitchFamily="18" charset="0"/>
              </a:rPr>
              <a:t>字节，因此在选项中最多只能指明 </a:t>
            </a:r>
            <a:r>
              <a:rPr lang="en-US" altLang="zh-CN" sz="2800" dirty="0">
                <a:latin typeface="Times New Roman" panose="02020603050405020304" pitchFamily="18" charset="0"/>
                <a:cs typeface="Times New Roman" panose="02020603050405020304" pitchFamily="18" charset="0"/>
              </a:rPr>
              <a:t>4 </a:t>
            </a:r>
            <a:r>
              <a:rPr lang="zh-CN" altLang="en-US" sz="2800" dirty="0">
                <a:latin typeface="Times New Roman" panose="02020603050405020304" pitchFamily="18" charset="0"/>
                <a:cs typeface="Times New Roman" panose="02020603050405020304" pitchFamily="18" charset="0"/>
              </a:rPr>
              <a:t>个字节块的边界信息。另还需两个字节，一个字节指明是</a:t>
            </a:r>
            <a:r>
              <a:rPr lang="en-US" altLang="zh-CN" sz="2800" dirty="0">
                <a:latin typeface="Times New Roman" panose="02020603050405020304" pitchFamily="18" charset="0"/>
                <a:cs typeface="Times New Roman" panose="02020603050405020304" pitchFamily="18" charset="0"/>
              </a:rPr>
              <a:t>SACK</a:t>
            </a:r>
            <a:r>
              <a:rPr lang="zh-CN" altLang="en-US" sz="2800" dirty="0">
                <a:latin typeface="Times New Roman" panose="02020603050405020304" pitchFamily="18" charset="0"/>
                <a:cs typeface="Times New Roman" panose="02020603050405020304" pitchFamily="18" charset="0"/>
              </a:rPr>
              <a:t>选项，一个字节指明此选项占用的字节数。</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5.6.1  </a:t>
            </a:r>
            <a:r>
              <a:rPr lang="zh-CN" altLang="zh-CN" sz="3600" dirty="0">
                <a:latin typeface="Times New Roman" panose="02020603050405020304" pitchFamily="18" charset="0"/>
                <a:cs typeface="Times New Roman" panose="02020603050405020304" pitchFamily="18" charset="0"/>
              </a:rPr>
              <a:t>以字节为单位的滑动窗口</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的滑动窗口是以字节为单位的。</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现假定</a:t>
            </a:r>
            <a:r>
              <a:rPr lang="en-US" altLang="zh-CN" dirty="0">
                <a:latin typeface="Times New Roman" panose="02020603050405020304" pitchFamily="18" charset="0"/>
                <a:cs typeface="Times New Roman" panose="02020603050405020304" pitchFamily="18" charset="0"/>
              </a:rPr>
              <a:t> A </a:t>
            </a:r>
            <a:r>
              <a:rPr lang="zh-CN" altLang="zh-CN" dirty="0">
                <a:latin typeface="Times New Roman" panose="02020603050405020304" pitchFamily="18" charset="0"/>
                <a:cs typeface="Times New Roman" panose="02020603050405020304" pitchFamily="18" charset="0"/>
              </a:rPr>
              <a:t>收到了</a:t>
            </a:r>
            <a:r>
              <a:rPr lang="en-US" altLang="zh-CN" dirty="0">
                <a:latin typeface="Times New Roman" panose="02020603050405020304" pitchFamily="18" charset="0"/>
                <a:cs typeface="Times New Roman" panose="02020603050405020304" pitchFamily="18" charset="0"/>
              </a:rPr>
              <a:t> B </a:t>
            </a:r>
            <a:r>
              <a:rPr lang="zh-CN" altLang="zh-CN" dirty="0">
                <a:latin typeface="Times New Roman" panose="02020603050405020304" pitchFamily="18" charset="0"/>
                <a:cs typeface="Times New Roman" panose="02020603050405020304" pitchFamily="18" charset="0"/>
              </a:rPr>
              <a:t>发来的确认报文段，其中窗口是</a:t>
            </a:r>
            <a:r>
              <a:rPr lang="en-US" altLang="zh-CN" dirty="0">
                <a:latin typeface="Times New Roman" panose="02020603050405020304" pitchFamily="18" charset="0"/>
                <a:cs typeface="Times New Roman" panose="02020603050405020304" pitchFamily="18" charset="0"/>
              </a:rPr>
              <a:t> 20 </a:t>
            </a:r>
            <a:r>
              <a:rPr lang="zh-CN" altLang="zh-CN" dirty="0">
                <a:latin typeface="Times New Roman" panose="02020603050405020304" pitchFamily="18" charset="0"/>
                <a:cs typeface="Times New Roman" panose="02020603050405020304" pitchFamily="18" charset="0"/>
              </a:rPr>
              <a:t>字节，而确认号是</a:t>
            </a:r>
            <a:r>
              <a:rPr lang="en-US" altLang="zh-CN" dirty="0">
                <a:latin typeface="Times New Roman" panose="02020603050405020304" pitchFamily="18" charset="0"/>
                <a:cs typeface="Times New Roman" panose="02020603050405020304" pitchFamily="18" charset="0"/>
              </a:rPr>
              <a:t> 31</a:t>
            </a:r>
            <a:r>
              <a:rPr lang="zh-CN" altLang="zh-CN" dirty="0">
                <a:latin typeface="Times New Roman" panose="02020603050405020304" pitchFamily="18" charset="0"/>
                <a:cs typeface="Times New Roman" panose="02020603050405020304" pitchFamily="18" charset="0"/>
              </a:rPr>
              <a:t>（这表明</a:t>
            </a:r>
            <a:r>
              <a:rPr lang="en-US" altLang="zh-CN" dirty="0">
                <a:latin typeface="Times New Roman" panose="02020603050405020304" pitchFamily="18" charset="0"/>
                <a:cs typeface="Times New Roman" panose="02020603050405020304" pitchFamily="18" charset="0"/>
              </a:rPr>
              <a:t> B </a:t>
            </a:r>
            <a:r>
              <a:rPr lang="zh-CN" altLang="zh-CN" dirty="0">
                <a:latin typeface="Times New Roman" panose="02020603050405020304" pitchFamily="18" charset="0"/>
                <a:cs typeface="Times New Roman" panose="02020603050405020304" pitchFamily="18" charset="0"/>
              </a:rPr>
              <a:t>期望收到的下一个序号是</a:t>
            </a:r>
            <a:r>
              <a:rPr lang="en-US" altLang="zh-CN" dirty="0">
                <a:latin typeface="Times New Roman" panose="02020603050405020304" pitchFamily="18" charset="0"/>
                <a:cs typeface="Times New Roman" panose="02020603050405020304" pitchFamily="18" charset="0"/>
              </a:rPr>
              <a:t> 31</a:t>
            </a:r>
            <a:r>
              <a:rPr lang="zh-CN" altLang="zh-CN" dirty="0">
                <a:latin typeface="Times New Roman" panose="02020603050405020304" pitchFamily="18" charset="0"/>
                <a:cs typeface="Times New Roman" panose="02020603050405020304" pitchFamily="18" charset="0"/>
              </a:rPr>
              <a:t>，而序号</a:t>
            </a:r>
            <a:r>
              <a:rPr lang="en-US" altLang="zh-CN" dirty="0">
                <a:latin typeface="Times New Roman" panose="02020603050405020304" pitchFamily="18" charset="0"/>
                <a:cs typeface="Times New Roman" panose="02020603050405020304" pitchFamily="18" charset="0"/>
              </a:rPr>
              <a:t> 30 </a:t>
            </a:r>
            <a:r>
              <a:rPr lang="zh-CN" altLang="zh-CN" dirty="0">
                <a:latin typeface="Times New Roman" panose="02020603050405020304" pitchFamily="18" charset="0"/>
                <a:cs typeface="Times New Roman" panose="02020603050405020304" pitchFamily="18" charset="0"/>
              </a:rPr>
              <a:t>为止的数据已经收到了）。</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根据这两个数据，</a:t>
            </a:r>
            <a:r>
              <a:rPr lang="en-US" altLang="zh-CN" dirty="0">
                <a:latin typeface="Times New Roman" panose="02020603050405020304" pitchFamily="18" charset="0"/>
                <a:cs typeface="Times New Roman" panose="02020603050405020304" pitchFamily="18" charset="0"/>
              </a:rPr>
              <a:t>A </a:t>
            </a:r>
            <a:r>
              <a:rPr lang="zh-CN" altLang="zh-CN" dirty="0">
                <a:latin typeface="Times New Roman" panose="02020603050405020304" pitchFamily="18" charset="0"/>
                <a:cs typeface="Times New Roman" panose="02020603050405020304" pitchFamily="18" charset="0"/>
              </a:rPr>
              <a:t>就构造出自己的发送窗口。</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8483069" y="308198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前移</a:t>
            </a:r>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73" name="AutoShape 5"/>
          <p:cNvSpPr>
            <a:spLocks noChangeArrowheads="1"/>
          </p:cNvSpPr>
          <p:nvPr/>
        </p:nvSpPr>
        <p:spPr bwMode="auto">
          <a:xfrm>
            <a:off x="8016701" y="3251845"/>
            <a:ext cx="545175" cy="144463"/>
          </a:xfrm>
          <a:prstGeom prst="rightArrow">
            <a:avLst>
              <a:gd name="adj1" fmla="val 50000"/>
              <a:gd name="adj2" fmla="val 87088"/>
            </a:avLst>
          </a:prstGeom>
          <a:solidFill>
            <a:srgbClr val="C00000"/>
          </a:solidFill>
          <a:ln w="9525">
            <a:solidFill>
              <a:srgbClr val="C00000"/>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74" name="AutoShape 6"/>
          <p:cNvSpPr>
            <a:spLocks noChangeArrowheads="1"/>
          </p:cNvSpPr>
          <p:nvPr/>
        </p:nvSpPr>
        <p:spPr bwMode="auto">
          <a:xfrm flipH="1">
            <a:off x="7497324" y="3251845"/>
            <a:ext cx="545175" cy="144463"/>
          </a:xfrm>
          <a:prstGeom prst="rightArrow">
            <a:avLst>
              <a:gd name="adj1" fmla="val 50000"/>
              <a:gd name="adj2" fmla="val 87088"/>
            </a:avLst>
          </a:prstGeom>
          <a:solidFill>
            <a:srgbClr val="0000CC"/>
          </a:solidFill>
          <a:ln w="9525">
            <a:solidFill>
              <a:srgbClr val="0000CC"/>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75" name="AutoShape 7"/>
          <p:cNvSpPr>
            <a:spLocks noChangeArrowheads="1"/>
          </p:cNvSpPr>
          <p:nvPr/>
        </p:nvSpPr>
        <p:spPr bwMode="auto">
          <a:xfrm>
            <a:off x="1784176" y="3251845"/>
            <a:ext cx="545175" cy="144463"/>
          </a:xfrm>
          <a:prstGeom prst="rightArrow">
            <a:avLst>
              <a:gd name="adj1" fmla="val 50000"/>
              <a:gd name="adj2" fmla="val 87088"/>
            </a:avLst>
          </a:prstGeom>
          <a:solidFill>
            <a:srgbClr val="C00000"/>
          </a:solidFill>
          <a:ln w="9525">
            <a:solidFill>
              <a:srgbClr val="C00000"/>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76" name="Text Box 8"/>
          <p:cNvSpPr txBox="1">
            <a:spLocks noChangeArrowheads="1"/>
          </p:cNvSpPr>
          <p:nvPr/>
        </p:nvSpPr>
        <p:spPr bwMode="auto">
          <a:xfrm>
            <a:off x="8222173" y="4285397"/>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不允许发送</a:t>
            </a:r>
            <a:endPar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77" name="Text Box 9"/>
          <p:cNvSpPr txBox="1">
            <a:spLocks noChangeArrowheads="1"/>
          </p:cNvSpPr>
          <p:nvPr/>
        </p:nvSpPr>
        <p:spPr bwMode="auto">
          <a:xfrm>
            <a:off x="392938" y="4272609"/>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已发送并</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收到确认</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78" name="Line 10"/>
          <p:cNvSpPr>
            <a:spLocks noChangeShapeType="1"/>
          </p:cNvSpPr>
          <p:nvPr/>
        </p:nvSpPr>
        <p:spPr bwMode="auto">
          <a:xfrm>
            <a:off x="1794495" y="3589983"/>
            <a:ext cx="62411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79" name="Text Box 11"/>
          <p:cNvSpPr txBox="1">
            <a:spLocks noChangeArrowheads="1"/>
          </p:cNvSpPr>
          <p:nvPr/>
        </p:nvSpPr>
        <p:spPr bwMode="auto">
          <a:xfrm>
            <a:off x="3703465" y="3372496"/>
            <a:ext cx="224157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发送窗口 </a:t>
            </a:r>
            <a:r>
              <a:rPr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20</a:t>
            </a:r>
            <a:endParaRPr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0" name="Text Box 12"/>
          <p:cNvSpPr txBox="1">
            <a:spLocks noChangeArrowheads="1"/>
          </p:cNvSpPr>
          <p:nvPr/>
        </p:nvSpPr>
        <p:spPr bwMode="auto">
          <a:xfrm>
            <a:off x="3744196" y="4439866"/>
            <a:ext cx="235032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允许发送的序号</a:t>
            </a:r>
            <a:endParaRPr lang="zh-CN" altLang="en-US" sz="24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1" name="Rectangle 13"/>
          <p:cNvSpPr>
            <a:spLocks noChangeArrowheads="1"/>
          </p:cNvSpPr>
          <p:nvPr/>
        </p:nvSpPr>
        <p:spPr bwMode="auto">
          <a:xfrm>
            <a:off x="1794495" y="3758259"/>
            <a:ext cx="6248004"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2" name="Rectangle 14"/>
          <p:cNvSpPr>
            <a:spLocks noChangeArrowheads="1"/>
          </p:cNvSpPr>
          <p:nvPr/>
        </p:nvSpPr>
        <p:spPr bwMode="auto">
          <a:xfrm>
            <a:off x="272480" y="397415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26</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3" name="Rectangle 15"/>
          <p:cNvSpPr>
            <a:spLocks noChangeArrowheads="1"/>
          </p:cNvSpPr>
          <p:nvPr/>
        </p:nvSpPr>
        <p:spPr bwMode="auto">
          <a:xfrm>
            <a:off x="585482" y="397257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27</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4" name="Rectangle 16"/>
          <p:cNvSpPr>
            <a:spLocks noChangeArrowheads="1"/>
          </p:cNvSpPr>
          <p:nvPr/>
        </p:nvSpPr>
        <p:spPr bwMode="auto">
          <a:xfrm>
            <a:off x="898484" y="397098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28</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5" name="Rectangle 17"/>
          <p:cNvSpPr>
            <a:spLocks noChangeArrowheads="1"/>
          </p:cNvSpPr>
          <p:nvPr/>
        </p:nvSpPr>
        <p:spPr bwMode="auto">
          <a:xfrm>
            <a:off x="1211486" y="396939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29</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6" name="Rectangle 18"/>
          <p:cNvSpPr>
            <a:spLocks noChangeArrowheads="1"/>
          </p:cNvSpPr>
          <p:nvPr/>
        </p:nvSpPr>
        <p:spPr bwMode="auto">
          <a:xfrm>
            <a:off x="1524488" y="396780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30</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7" name="Rectangle 19"/>
          <p:cNvSpPr>
            <a:spLocks noChangeArrowheads="1"/>
          </p:cNvSpPr>
          <p:nvPr/>
        </p:nvSpPr>
        <p:spPr bwMode="auto">
          <a:xfrm>
            <a:off x="1837490" y="396622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31</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8" name="Rectangle 20"/>
          <p:cNvSpPr>
            <a:spLocks noChangeArrowheads="1"/>
          </p:cNvSpPr>
          <p:nvPr/>
        </p:nvSpPr>
        <p:spPr bwMode="auto">
          <a:xfrm>
            <a:off x="2150493" y="396463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32</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89" name="Rectangle 21"/>
          <p:cNvSpPr>
            <a:spLocks noChangeArrowheads="1"/>
          </p:cNvSpPr>
          <p:nvPr/>
        </p:nvSpPr>
        <p:spPr bwMode="auto">
          <a:xfrm>
            <a:off x="2463495" y="396304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33</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0" name="Rectangle 22"/>
          <p:cNvSpPr>
            <a:spLocks noChangeArrowheads="1"/>
          </p:cNvSpPr>
          <p:nvPr/>
        </p:nvSpPr>
        <p:spPr bwMode="auto">
          <a:xfrm>
            <a:off x="2776497" y="396145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34</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1" name="Rectangle 23"/>
          <p:cNvSpPr>
            <a:spLocks noChangeArrowheads="1"/>
          </p:cNvSpPr>
          <p:nvPr/>
        </p:nvSpPr>
        <p:spPr bwMode="auto">
          <a:xfrm>
            <a:off x="3089499" y="395987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35</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2" name="Rectangle 24"/>
          <p:cNvSpPr>
            <a:spLocks noChangeArrowheads="1"/>
          </p:cNvSpPr>
          <p:nvPr/>
        </p:nvSpPr>
        <p:spPr bwMode="auto">
          <a:xfrm>
            <a:off x="3402501" y="395828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36</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3" name="Rectangle 25"/>
          <p:cNvSpPr>
            <a:spLocks noChangeArrowheads="1"/>
          </p:cNvSpPr>
          <p:nvPr/>
        </p:nvSpPr>
        <p:spPr bwMode="auto">
          <a:xfrm>
            <a:off x="3715503" y="395669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37</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4" name="Rectangle 26"/>
          <p:cNvSpPr>
            <a:spLocks noChangeArrowheads="1"/>
          </p:cNvSpPr>
          <p:nvPr/>
        </p:nvSpPr>
        <p:spPr bwMode="auto">
          <a:xfrm>
            <a:off x="4028505" y="395510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38</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5" name="Rectangle 27"/>
          <p:cNvSpPr>
            <a:spLocks noChangeArrowheads="1"/>
          </p:cNvSpPr>
          <p:nvPr/>
        </p:nvSpPr>
        <p:spPr bwMode="auto">
          <a:xfrm>
            <a:off x="4341507" y="395352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39</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6" name="Rectangle 28"/>
          <p:cNvSpPr>
            <a:spLocks noChangeArrowheads="1"/>
          </p:cNvSpPr>
          <p:nvPr/>
        </p:nvSpPr>
        <p:spPr bwMode="auto">
          <a:xfrm>
            <a:off x="4654509" y="395193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40</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7" name="Rectangle 29"/>
          <p:cNvSpPr>
            <a:spLocks noChangeArrowheads="1"/>
          </p:cNvSpPr>
          <p:nvPr/>
        </p:nvSpPr>
        <p:spPr bwMode="auto">
          <a:xfrm>
            <a:off x="4967511" y="395034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41</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8" name="Rectangle 30"/>
          <p:cNvSpPr>
            <a:spLocks noChangeArrowheads="1"/>
          </p:cNvSpPr>
          <p:nvPr/>
        </p:nvSpPr>
        <p:spPr bwMode="auto">
          <a:xfrm>
            <a:off x="5280513" y="394875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42</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3999" name="Rectangle 31"/>
          <p:cNvSpPr>
            <a:spLocks noChangeArrowheads="1"/>
          </p:cNvSpPr>
          <p:nvPr/>
        </p:nvSpPr>
        <p:spPr bwMode="auto">
          <a:xfrm>
            <a:off x="5593515" y="394717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43</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0" name="Rectangle 32"/>
          <p:cNvSpPr>
            <a:spLocks noChangeArrowheads="1"/>
          </p:cNvSpPr>
          <p:nvPr/>
        </p:nvSpPr>
        <p:spPr bwMode="auto">
          <a:xfrm>
            <a:off x="5906518" y="394558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44</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1" name="Rectangle 33"/>
          <p:cNvSpPr>
            <a:spLocks noChangeArrowheads="1"/>
          </p:cNvSpPr>
          <p:nvPr/>
        </p:nvSpPr>
        <p:spPr bwMode="auto">
          <a:xfrm>
            <a:off x="6219520" y="394399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45</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2" name="Rectangle 34"/>
          <p:cNvSpPr>
            <a:spLocks noChangeArrowheads="1"/>
          </p:cNvSpPr>
          <p:nvPr/>
        </p:nvSpPr>
        <p:spPr bwMode="auto">
          <a:xfrm>
            <a:off x="6532522" y="394240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46</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3" name="Rectangle 35"/>
          <p:cNvSpPr>
            <a:spLocks noChangeArrowheads="1"/>
          </p:cNvSpPr>
          <p:nvPr/>
        </p:nvSpPr>
        <p:spPr bwMode="auto">
          <a:xfrm>
            <a:off x="6845524" y="394082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47</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4" name="Rectangle 36"/>
          <p:cNvSpPr>
            <a:spLocks noChangeArrowheads="1"/>
          </p:cNvSpPr>
          <p:nvPr/>
        </p:nvSpPr>
        <p:spPr bwMode="auto">
          <a:xfrm>
            <a:off x="7158526" y="393923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48</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5" name="Rectangle 37"/>
          <p:cNvSpPr>
            <a:spLocks noChangeArrowheads="1"/>
          </p:cNvSpPr>
          <p:nvPr/>
        </p:nvSpPr>
        <p:spPr bwMode="auto">
          <a:xfrm>
            <a:off x="7471528" y="393764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49</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6" name="Rectangle 38"/>
          <p:cNvSpPr>
            <a:spLocks noChangeArrowheads="1"/>
          </p:cNvSpPr>
          <p:nvPr/>
        </p:nvSpPr>
        <p:spPr bwMode="auto">
          <a:xfrm>
            <a:off x="7784530" y="393605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50</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7" name="Rectangle 39"/>
          <p:cNvSpPr>
            <a:spLocks noChangeArrowheads="1"/>
          </p:cNvSpPr>
          <p:nvPr/>
        </p:nvSpPr>
        <p:spPr bwMode="auto">
          <a:xfrm>
            <a:off x="8097532" y="393447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51</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8" name="Rectangle 40"/>
          <p:cNvSpPr>
            <a:spLocks noChangeArrowheads="1"/>
          </p:cNvSpPr>
          <p:nvPr/>
        </p:nvSpPr>
        <p:spPr bwMode="auto">
          <a:xfrm>
            <a:off x="8410534" y="393288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52</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09" name="Rectangle 41"/>
          <p:cNvSpPr>
            <a:spLocks noChangeArrowheads="1"/>
          </p:cNvSpPr>
          <p:nvPr/>
        </p:nvSpPr>
        <p:spPr bwMode="auto">
          <a:xfrm>
            <a:off x="8723536" y="3931295"/>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53</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0" name="Rectangle 42"/>
          <p:cNvSpPr>
            <a:spLocks noChangeArrowheads="1"/>
          </p:cNvSpPr>
          <p:nvPr/>
        </p:nvSpPr>
        <p:spPr bwMode="auto">
          <a:xfrm>
            <a:off x="9036538" y="3929709"/>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54</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1" name="Rectangle 43"/>
          <p:cNvSpPr>
            <a:spLocks noChangeArrowheads="1"/>
          </p:cNvSpPr>
          <p:nvPr/>
        </p:nvSpPr>
        <p:spPr bwMode="auto">
          <a:xfrm>
            <a:off x="9349540" y="392812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55</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2" name="Rectangle 44"/>
          <p:cNvSpPr>
            <a:spLocks noChangeArrowheads="1"/>
          </p:cNvSpPr>
          <p:nvPr/>
        </p:nvSpPr>
        <p:spPr bwMode="auto">
          <a:xfrm>
            <a:off x="9653943" y="392812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56</a:t>
            </a:r>
            <a:endParaRPr kumimoji="1" lang="en-US" altLang="zh-CN" sz="16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3" name="Line 45"/>
          <p:cNvSpPr>
            <a:spLocks noChangeShapeType="1"/>
          </p:cNvSpPr>
          <p:nvPr/>
        </p:nvSpPr>
        <p:spPr bwMode="auto">
          <a:xfrm flipH="1" flipV="1">
            <a:off x="1954437" y="4275784"/>
            <a:ext cx="10319" cy="51117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4" name="Text Box 46"/>
          <p:cNvSpPr txBox="1">
            <a:spLocks noChangeArrowheads="1"/>
          </p:cNvSpPr>
          <p:nvPr/>
        </p:nvSpPr>
        <p:spPr bwMode="auto">
          <a:xfrm>
            <a:off x="1401480" y="4764733"/>
            <a:ext cx="146706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2000" b="1" dirty="0">
                <a:solidFill>
                  <a:srgbClr val="9900CC"/>
                </a:solidFill>
                <a:latin typeface="Times New Roman" panose="02020603050405020304" pitchFamily="18" charset="0"/>
                <a:ea typeface="黑体" panose="02010609060101010101" pitchFamily="2" charset="-122"/>
                <a:cs typeface="Times New Roman" panose="02020603050405020304" pitchFamily="18" charset="0"/>
              </a:rPr>
              <a:t>B </a:t>
            </a:r>
            <a:r>
              <a:rPr lang="zh-CN" altLang="en-US" sz="2000" b="1" dirty="0">
                <a:solidFill>
                  <a:srgbClr val="9900CC"/>
                </a:solidFill>
                <a:latin typeface="Times New Roman" panose="02020603050405020304" pitchFamily="18" charset="0"/>
                <a:ea typeface="黑体" panose="02010609060101010101" pitchFamily="2" charset="-122"/>
                <a:cs typeface="Times New Roman" panose="02020603050405020304" pitchFamily="18" charset="0"/>
              </a:rPr>
              <a:t>期望</a:t>
            </a:r>
            <a:endParaRPr lang="zh-CN" altLang="en-US" sz="2000" b="1" dirty="0">
              <a:solidFill>
                <a:srgbClr val="99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90000"/>
              </a:lnSpc>
            </a:pPr>
            <a:r>
              <a:rPr lang="zh-CN" altLang="en-US" sz="2000" b="1" dirty="0">
                <a:solidFill>
                  <a:srgbClr val="9900CC"/>
                </a:solidFill>
                <a:latin typeface="Times New Roman" panose="02020603050405020304" pitchFamily="18" charset="0"/>
                <a:ea typeface="黑体" panose="02010609060101010101" pitchFamily="2" charset="-122"/>
                <a:cs typeface="Times New Roman" panose="02020603050405020304" pitchFamily="18" charset="0"/>
              </a:rPr>
              <a:t>收到的序号</a:t>
            </a:r>
            <a:endParaRPr lang="zh-CN" altLang="en-US" sz="2000" b="1" dirty="0">
              <a:solidFill>
                <a:srgbClr val="99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5" name="Line 47"/>
          <p:cNvSpPr>
            <a:spLocks noChangeShapeType="1"/>
          </p:cNvSpPr>
          <p:nvPr/>
        </p:nvSpPr>
        <p:spPr bwMode="auto">
          <a:xfrm>
            <a:off x="1784176" y="3116908"/>
            <a:ext cx="8600" cy="135731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6" name="Text Box 48"/>
          <p:cNvSpPr txBox="1">
            <a:spLocks noChangeArrowheads="1"/>
          </p:cNvSpPr>
          <p:nvPr/>
        </p:nvSpPr>
        <p:spPr bwMode="auto">
          <a:xfrm>
            <a:off x="7635510"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前沿</a:t>
            </a:r>
            <a:endPar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7" name="Text Box 49"/>
          <p:cNvSpPr txBox="1">
            <a:spLocks noChangeArrowheads="1"/>
          </p:cNvSpPr>
          <p:nvPr/>
        </p:nvSpPr>
        <p:spPr bwMode="auto">
          <a:xfrm>
            <a:off x="1402985"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后沿</a:t>
            </a:r>
            <a:endPar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8" name="Line 50"/>
          <p:cNvSpPr>
            <a:spLocks noChangeShapeType="1"/>
          </p:cNvSpPr>
          <p:nvPr/>
        </p:nvSpPr>
        <p:spPr bwMode="auto">
          <a:xfrm>
            <a:off x="8033899" y="3102621"/>
            <a:ext cx="8600" cy="135731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19" name="Text Box 51"/>
          <p:cNvSpPr txBox="1">
            <a:spLocks noChangeArrowheads="1"/>
          </p:cNvSpPr>
          <p:nvPr/>
        </p:nvSpPr>
        <p:spPr bwMode="auto">
          <a:xfrm>
            <a:off x="2276342" y="3083571"/>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前移</a:t>
            </a:r>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20" name="Text Box 52"/>
          <p:cNvSpPr txBox="1">
            <a:spLocks noChangeArrowheads="1"/>
          </p:cNvSpPr>
          <p:nvPr/>
        </p:nvSpPr>
        <p:spPr bwMode="auto">
          <a:xfrm>
            <a:off x="6871625" y="3080396"/>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收缩</a:t>
            </a:r>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24021" name="Group 53"/>
          <p:cNvGrpSpPr/>
          <p:nvPr/>
        </p:nvGrpSpPr>
        <p:grpSpPr bwMode="auto">
          <a:xfrm>
            <a:off x="6666665" y="3158183"/>
            <a:ext cx="233892"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23" name="Line 55"/>
            <p:cNvSpPr>
              <a:spLocks noChangeShapeType="1"/>
            </p:cNvSpPr>
            <p:nvPr/>
          </p:nvSpPr>
          <p:spPr bwMode="auto">
            <a:xfrm>
              <a:off x="3833" y="1298"/>
              <a:ext cx="136" cy="182"/>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24024" name="Text Box 56"/>
          <p:cNvSpPr txBox="1">
            <a:spLocks noChangeArrowheads="1"/>
          </p:cNvSpPr>
          <p:nvPr/>
        </p:nvSpPr>
        <p:spPr bwMode="auto">
          <a:xfrm>
            <a:off x="511596" y="226095"/>
            <a:ext cx="9071836" cy="2308324"/>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9705" indent="-179705">
              <a:buFont typeface="Arial" panose="020B0604020202020204" pitchFamily="34" charset="0"/>
              <a:buChar char="•"/>
            </a:pP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根据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B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给出的窗口值，</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构造出自己的发送窗口。</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marL="179705" indent="-179705">
              <a:buFont typeface="Arial" panose="020B0604020202020204" pitchFamily="34" charset="0"/>
              <a:buChar char="•"/>
            </a:pPr>
            <a:r>
              <a:rPr lang="zh-CN"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发送窗口表示：在没有收到</a:t>
            </a: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B </a:t>
            </a:r>
            <a:r>
              <a:rPr lang="zh-CN"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的确认的情况下，</a:t>
            </a: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可以连续把窗口内的数据都发送出去。</a:t>
            </a:r>
            <a:r>
              <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marL="179705" indent="-179705">
              <a:buFont typeface="Arial" panose="020B0604020202020204" pitchFamily="34" charset="0"/>
              <a:buChar char="•"/>
            </a:pPr>
            <a:r>
              <a:rPr lang="zh-CN"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发送窗口里面的序号表示允许发送的序号。</a:t>
            </a:r>
            <a:endPar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marL="179705" indent="-179705">
              <a:buFont typeface="Arial" panose="020B0604020202020204" pitchFamily="34" charset="0"/>
              <a:buChar char="•"/>
            </a:pP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显然，窗口越大，发送方就可以在收到对方确认之前连续发送更多的数据，因而可能获得更高的传输效率。</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4025" name="Text Box 57"/>
          <p:cNvSpPr txBox="1">
            <a:spLocks noChangeArrowheads="1"/>
          </p:cNvSpPr>
          <p:nvPr/>
        </p:nvSpPr>
        <p:spPr bwMode="auto">
          <a:xfrm>
            <a:off x="5006747" y="5045721"/>
            <a:ext cx="3890809" cy="954107"/>
          </a:xfrm>
          <a:prstGeom prst="rect">
            <a:avLst/>
          </a:prstGeom>
          <a:solidFill>
            <a:srgbClr val="000099"/>
          </a:solidFill>
          <a:ln w="9525">
            <a:solidFill>
              <a:schemeClr val="folHlink"/>
            </a:solidFill>
            <a:miter lim="800000"/>
          </a:ln>
          <a:effectLst/>
        </p:spPr>
        <p:txBody>
          <a:bodyPr wrap="none">
            <a:spAutoFit/>
          </a:bodyPr>
          <a:lstStyle/>
          <a:p>
            <a:pPr algn="ctr"/>
            <a:r>
              <a:rPr lang="en-US" altLang="zh-CN" sz="28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28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标准强烈不赞成</a:t>
            </a:r>
            <a:endParaRPr lang="zh-CN" altLang="en-US" sz="28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8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发送窗口前沿向后收缩 </a:t>
            </a:r>
            <a:endParaRPr lang="zh-CN" altLang="en-US" sz="28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72402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724020"/>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723974"/>
                                        </p:tgtEl>
                                        <p:attrNameLst>
                                          <p:attrName>style.visibility</p:attrName>
                                        </p:attrNameLst>
                                      </p:cBhvr>
                                      <p:tavLst>
                                        <p:tav tm="0">
                                          <p:val>
                                            <p:strVal val="hidden"/>
                                          </p:val>
                                        </p:tav>
                                        <p:tav tm="50000">
                                          <p:val>
                                            <p:strVal val="visible"/>
                                          </p:val>
                                        </p:tav>
                                      </p:tavLst>
                                    </p:anim>
                                  </p:childTnLst>
                                </p:cTn>
                              </p:par>
                            </p:childTnLst>
                          </p:cTn>
                        </p:par>
                        <p:par>
                          <p:cTn id="11" fill="hold">
                            <p:stCondLst>
                              <p:cond delay="1000"/>
                            </p:stCondLst>
                            <p:childTnLst>
                              <p:par>
                                <p:cTn id="12" presetID="6" presetClass="emph" presetSubtype="0" fill="hold" grpId="0" nodeType="afterEffect">
                                  <p:stCondLst>
                                    <p:cond delay="0"/>
                                  </p:stCondLst>
                                  <p:childTnLst>
                                    <p:animScale>
                                      <p:cBhvr>
                                        <p:cTn id="13" dur="2000" fill="hold"/>
                                        <p:tgtEl>
                                          <p:spTgt spid="72402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4" grpId="0" animBg="1"/>
      <p:bldP spid="724020" grpId="0"/>
      <p:bldP spid="7240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1789337" y="3346451"/>
            <a:ext cx="6249723" cy="11113"/>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1" name="Line 5"/>
          <p:cNvSpPr>
            <a:spLocks noChangeShapeType="1"/>
          </p:cNvSpPr>
          <p:nvPr/>
        </p:nvSpPr>
        <p:spPr bwMode="auto">
          <a:xfrm flipV="1">
            <a:off x="1789337" y="1204913"/>
            <a:ext cx="6249723" cy="111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2" name="Text Box 6"/>
          <p:cNvSpPr txBox="1">
            <a:spLocks noChangeArrowheads="1"/>
          </p:cNvSpPr>
          <p:nvPr/>
        </p:nvSpPr>
        <p:spPr bwMode="auto">
          <a:xfrm>
            <a:off x="8223893" y="2201864"/>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不允许发送</a:t>
            </a:r>
            <a:endPar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3" name="Text Box 7"/>
          <p:cNvSpPr txBox="1">
            <a:spLocks noChangeArrowheads="1"/>
          </p:cNvSpPr>
          <p:nvPr/>
        </p:nvSpPr>
        <p:spPr bwMode="auto">
          <a:xfrm>
            <a:off x="408416" y="2201864"/>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已发送并</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收到确认</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4" name="Text Box 8"/>
          <p:cNvSpPr txBox="1">
            <a:spLocks noChangeArrowheads="1"/>
          </p:cNvSpPr>
          <p:nvPr/>
        </p:nvSpPr>
        <p:spPr bwMode="auto">
          <a:xfrm>
            <a:off x="3158291" y="981076"/>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发送窗口</a:t>
            </a: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位置不变</a:t>
            </a:r>
            <a:endPar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5" name="Text Box 9"/>
          <p:cNvSpPr txBox="1">
            <a:spLocks noChangeArrowheads="1"/>
          </p:cNvSpPr>
          <p:nvPr/>
        </p:nvSpPr>
        <p:spPr bwMode="auto">
          <a:xfrm>
            <a:off x="5423610" y="2368551"/>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允许发送但尚未发送</a:t>
            </a:r>
            <a:endPar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6" name="Rectangle 10"/>
          <p:cNvSpPr>
            <a:spLocks noChangeArrowheads="1"/>
          </p:cNvSpPr>
          <p:nvPr/>
        </p:nvSpPr>
        <p:spPr bwMode="auto">
          <a:xfrm>
            <a:off x="1796215" y="1708150"/>
            <a:ext cx="6248004"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7" name="Rectangle 11"/>
          <p:cNvSpPr>
            <a:spLocks noChangeArrowheads="1"/>
          </p:cNvSpPr>
          <p:nvPr/>
        </p:nvSpPr>
        <p:spPr bwMode="auto">
          <a:xfrm>
            <a:off x="274200" y="192405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8" name="Rectangle 12"/>
          <p:cNvSpPr>
            <a:spLocks noChangeArrowheads="1"/>
          </p:cNvSpPr>
          <p:nvPr/>
        </p:nvSpPr>
        <p:spPr bwMode="auto">
          <a:xfrm>
            <a:off x="587202" y="192246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29" name="Rectangle 13"/>
          <p:cNvSpPr>
            <a:spLocks noChangeArrowheads="1"/>
          </p:cNvSpPr>
          <p:nvPr/>
        </p:nvSpPr>
        <p:spPr bwMode="auto">
          <a:xfrm>
            <a:off x="900204" y="192087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0" name="Rectangle 14"/>
          <p:cNvSpPr>
            <a:spLocks noChangeArrowheads="1"/>
          </p:cNvSpPr>
          <p:nvPr/>
        </p:nvSpPr>
        <p:spPr bwMode="auto">
          <a:xfrm>
            <a:off x="1213206" y="191928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1" name="Rectangle 15"/>
          <p:cNvSpPr>
            <a:spLocks noChangeArrowheads="1"/>
          </p:cNvSpPr>
          <p:nvPr/>
        </p:nvSpPr>
        <p:spPr bwMode="auto">
          <a:xfrm>
            <a:off x="1526208" y="191770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2" name="Rectangle 16"/>
          <p:cNvSpPr>
            <a:spLocks noChangeArrowheads="1"/>
          </p:cNvSpPr>
          <p:nvPr/>
        </p:nvSpPr>
        <p:spPr bwMode="auto">
          <a:xfrm>
            <a:off x="1839210" y="1916113"/>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3" name="Rectangle 17"/>
          <p:cNvSpPr>
            <a:spLocks noChangeArrowheads="1"/>
          </p:cNvSpPr>
          <p:nvPr/>
        </p:nvSpPr>
        <p:spPr bwMode="auto">
          <a:xfrm>
            <a:off x="2152213" y="19145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4" name="Rectangle 18"/>
          <p:cNvSpPr>
            <a:spLocks noChangeArrowheads="1"/>
          </p:cNvSpPr>
          <p:nvPr/>
        </p:nvSpPr>
        <p:spPr bwMode="auto">
          <a:xfrm>
            <a:off x="2465215" y="19129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5" name="Rectangle 19"/>
          <p:cNvSpPr>
            <a:spLocks noChangeArrowheads="1"/>
          </p:cNvSpPr>
          <p:nvPr/>
        </p:nvSpPr>
        <p:spPr bwMode="auto">
          <a:xfrm>
            <a:off x="2778217" y="191135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6" name="Rectangle 20"/>
          <p:cNvSpPr>
            <a:spLocks noChangeArrowheads="1"/>
          </p:cNvSpPr>
          <p:nvPr/>
        </p:nvSpPr>
        <p:spPr bwMode="auto">
          <a:xfrm>
            <a:off x="3091219" y="190976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7" name="Rectangle 21"/>
          <p:cNvSpPr>
            <a:spLocks noChangeArrowheads="1"/>
          </p:cNvSpPr>
          <p:nvPr/>
        </p:nvSpPr>
        <p:spPr bwMode="auto">
          <a:xfrm>
            <a:off x="3404221" y="190817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8" name="Rectangle 22"/>
          <p:cNvSpPr>
            <a:spLocks noChangeArrowheads="1"/>
          </p:cNvSpPr>
          <p:nvPr/>
        </p:nvSpPr>
        <p:spPr bwMode="auto">
          <a:xfrm>
            <a:off x="3717223" y="190658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39" name="Rectangle 23"/>
          <p:cNvSpPr>
            <a:spLocks noChangeArrowheads="1"/>
          </p:cNvSpPr>
          <p:nvPr/>
        </p:nvSpPr>
        <p:spPr bwMode="auto">
          <a:xfrm>
            <a:off x="4030225" y="19050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0" name="Rectangle 24"/>
          <p:cNvSpPr>
            <a:spLocks noChangeArrowheads="1"/>
          </p:cNvSpPr>
          <p:nvPr/>
        </p:nvSpPr>
        <p:spPr bwMode="auto">
          <a:xfrm>
            <a:off x="4343227" y="19034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1" name="Rectangle 25"/>
          <p:cNvSpPr>
            <a:spLocks noChangeArrowheads="1"/>
          </p:cNvSpPr>
          <p:nvPr/>
        </p:nvSpPr>
        <p:spPr bwMode="auto">
          <a:xfrm>
            <a:off x="4656229" y="19018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2" name="Rectangle 26"/>
          <p:cNvSpPr>
            <a:spLocks noChangeArrowheads="1"/>
          </p:cNvSpPr>
          <p:nvPr/>
        </p:nvSpPr>
        <p:spPr bwMode="auto">
          <a:xfrm>
            <a:off x="4969231" y="19002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3" name="Rectangle 27"/>
          <p:cNvSpPr>
            <a:spLocks noChangeArrowheads="1"/>
          </p:cNvSpPr>
          <p:nvPr/>
        </p:nvSpPr>
        <p:spPr bwMode="auto">
          <a:xfrm>
            <a:off x="5282233" y="18986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4" name="Rectangle 28"/>
          <p:cNvSpPr>
            <a:spLocks noChangeArrowheads="1"/>
          </p:cNvSpPr>
          <p:nvPr/>
        </p:nvSpPr>
        <p:spPr bwMode="auto">
          <a:xfrm>
            <a:off x="5595235" y="189706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5" name="Rectangle 29"/>
          <p:cNvSpPr>
            <a:spLocks noChangeArrowheads="1"/>
          </p:cNvSpPr>
          <p:nvPr/>
        </p:nvSpPr>
        <p:spPr bwMode="auto">
          <a:xfrm>
            <a:off x="5908238" y="189547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6" name="Rectangle 30"/>
          <p:cNvSpPr>
            <a:spLocks noChangeArrowheads="1"/>
          </p:cNvSpPr>
          <p:nvPr/>
        </p:nvSpPr>
        <p:spPr bwMode="auto">
          <a:xfrm>
            <a:off x="6221240" y="189388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7" name="Rectangle 31"/>
          <p:cNvSpPr>
            <a:spLocks noChangeArrowheads="1"/>
          </p:cNvSpPr>
          <p:nvPr/>
        </p:nvSpPr>
        <p:spPr bwMode="auto">
          <a:xfrm>
            <a:off x="6534242" y="18923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8" name="Rectangle 32"/>
          <p:cNvSpPr>
            <a:spLocks noChangeArrowheads="1"/>
          </p:cNvSpPr>
          <p:nvPr/>
        </p:nvSpPr>
        <p:spPr bwMode="auto">
          <a:xfrm>
            <a:off x="6847244" y="1890713"/>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49" name="Rectangle 33"/>
          <p:cNvSpPr>
            <a:spLocks noChangeArrowheads="1"/>
          </p:cNvSpPr>
          <p:nvPr/>
        </p:nvSpPr>
        <p:spPr bwMode="auto">
          <a:xfrm>
            <a:off x="7160246" y="188912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0" name="Rectangle 34"/>
          <p:cNvSpPr>
            <a:spLocks noChangeArrowheads="1"/>
          </p:cNvSpPr>
          <p:nvPr/>
        </p:nvSpPr>
        <p:spPr bwMode="auto">
          <a:xfrm>
            <a:off x="7473248" y="188753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1" name="Rectangle 35"/>
          <p:cNvSpPr>
            <a:spLocks noChangeArrowheads="1"/>
          </p:cNvSpPr>
          <p:nvPr/>
        </p:nvSpPr>
        <p:spPr bwMode="auto">
          <a:xfrm>
            <a:off x="7786250" y="18859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2" name="Rectangle 36"/>
          <p:cNvSpPr>
            <a:spLocks noChangeArrowheads="1"/>
          </p:cNvSpPr>
          <p:nvPr/>
        </p:nvSpPr>
        <p:spPr bwMode="auto">
          <a:xfrm>
            <a:off x="8099252" y="18843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3" name="Rectangle 37"/>
          <p:cNvSpPr>
            <a:spLocks noChangeArrowheads="1"/>
          </p:cNvSpPr>
          <p:nvPr/>
        </p:nvSpPr>
        <p:spPr bwMode="auto">
          <a:xfrm>
            <a:off x="8412254" y="1882775"/>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4" name="Rectangle 38"/>
          <p:cNvSpPr>
            <a:spLocks noChangeArrowheads="1"/>
          </p:cNvSpPr>
          <p:nvPr/>
        </p:nvSpPr>
        <p:spPr bwMode="auto">
          <a:xfrm>
            <a:off x="8725256" y="1881188"/>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5" name="Rectangle 39"/>
          <p:cNvSpPr>
            <a:spLocks noChangeArrowheads="1"/>
          </p:cNvSpPr>
          <p:nvPr/>
        </p:nvSpPr>
        <p:spPr bwMode="auto">
          <a:xfrm>
            <a:off x="9038258" y="187960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6" name="Rectangle 40"/>
          <p:cNvSpPr>
            <a:spLocks noChangeArrowheads="1"/>
          </p:cNvSpPr>
          <p:nvPr/>
        </p:nvSpPr>
        <p:spPr bwMode="auto">
          <a:xfrm>
            <a:off x="9351260" y="187801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7" name="Text Box 41"/>
          <p:cNvSpPr txBox="1">
            <a:spLocks noChangeArrowheads="1"/>
          </p:cNvSpPr>
          <p:nvPr/>
        </p:nvSpPr>
        <p:spPr bwMode="auto">
          <a:xfrm>
            <a:off x="2355148" y="2386014"/>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已发送但未收到确认</a:t>
            </a:r>
            <a:endPar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58" name="Rectangle 42"/>
          <p:cNvSpPr>
            <a:spLocks noChangeArrowheads="1"/>
          </p:cNvSpPr>
          <p:nvPr/>
        </p:nvSpPr>
        <p:spPr bwMode="auto">
          <a:xfrm>
            <a:off x="9655663" y="187801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0" name="Line 44"/>
          <p:cNvSpPr>
            <a:spLocks noChangeShapeType="1"/>
          </p:cNvSpPr>
          <p:nvPr/>
        </p:nvSpPr>
        <p:spPr bwMode="auto">
          <a:xfrm flipV="1">
            <a:off x="1956156" y="221297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1" name="Text Box 45"/>
          <p:cNvSpPr txBox="1">
            <a:spLocks noChangeArrowheads="1"/>
          </p:cNvSpPr>
          <p:nvPr/>
        </p:nvSpPr>
        <p:spPr bwMode="auto">
          <a:xfrm>
            <a:off x="1783211" y="2760664"/>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3" name="Line 47"/>
          <p:cNvSpPr>
            <a:spLocks noChangeShapeType="1"/>
          </p:cNvSpPr>
          <p:nvPr/>
        </p:nvSpPr>
        <p:spPr bwMode="auto">
          <a:xfrm flipV="1">
            <a:off x="5399179" y="221297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4" name="Text Box 48"/>
          <p:cNvSpPr txBox="1">
            <a:spLocks noChangeArrowheads="1"/>
          </p:cNvSpPr>
          <p:nvPr/>
        </p:nvSpPr>
        <p:spPr bwMode="auto">
          <a:xfrm>
            <a:off x="5245152" y="2760664"/>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6" name="Line 50"/>
          <p:cNvSpPr>
            <a:spLocks noChangeShapeType="1"/>
          </p:cNvSpPr>
          <p:nvPr/>
        </p:nvSpPr>
        <p:spPr bwMode="auto">
          <a:xfrm flipV="1">
            <a:off x="8228236" y="221297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7" name="Text Box 51"/>
          <p:cNvSpPr txBox="1">
            <a:spLocks noChangeArrowheads="1"/>
          </p:cNvSpPr>
          <p:nvPr/>
        </p:nvSpPr>
        <p:spPr bwMode="auto">
          <a:xfrm>
            <a:off x="8060451" y="2760664"/>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8" name="Text Box 52"/>
          <p:cNvSpPr txBox="1">
            <a:spLocks noChangeArrowheads="1"/>
          </p:cNvSpPr>
          <p:nvPr/>
        </p:nvSpPr>
        <p:spPr bwMode="auto">
          <a:xfrm>
            <a:off x="8222174" y="3971926"/>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不允许接收</a:t>
            </a:r>
            <a:endParaRPr lang="zh-CN" altLang="en-US"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69" name="Text Box 53"/>
          <p:cNvSpPr txBox="1">
            <a:spLocks noChangeArrowheads="1"/>
          </p:cNvSpPr>
          <p:nvPr/>
        </p:nvSpPr>
        <p:spPr bwMode="auto">
          <a:xfrm>
            <a:off x="278456" y="3971926"/>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已发送确认</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并交付主机</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0" name="Text Box 54"/>
          <p:cNvSpPr txBox="1">
            <a:spLocks noChangeArrowheads="1"/>
          </p:cNvSpPr>
          <p:nvPr/>
        </p:nvSpPr>
        <p:spPr bwMode="auto">
          <a:xfrm>
            <a:off x="3939076" y="3141664"/>
            <a:ext cx="17315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B </a:t>
            </a: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接收窗口</a:t>
            </a:r>
            <a:endPar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1" name="Text Box 55"/>
          <p:cNvSpPr txBox="1">
            <a:spLocks noChangeArrowheads="1"/>
          </p:cNvSpPr>
          <p:nvPr/>
        </p:nvSpPr>
        <p:spPr bwMode="auto">
          <a:xfrm>
            <a:off x="4371645" y="419147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允许接收</a:t>
            </a:r>
            <a:endParaRPr lang="zh-CN" altLang="en-US" sz="24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2" name="Rectangle 56"/>
          <p:cNvSpPr>
            <a:spLocks noChangeArrowheads="1"/>
          </p:cNvSpPr>
          <p:nvPr/>
        </p:nvSpPr>
        <p:spPr bwMode="auto">
          <a:xfrm>
            <a:off x="1794496" y="3500439"/>
            <a:ext cx="6248003"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3" name="Rectangle 57"/>
          <p:cNvSpPr>
            <a:spLocks noChangeArrowheads="1"/>
          </p:cNvSpPr>
          <p:nvPr/>
        </p:nvSpPr>
        <p:spPr bwMode="auto">
          <a:xfrm>
            <a:off x="272480" y="371633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4" name="Rectangle 58"/>
          <p:cNvSpPr>
            <a:spLocks noChangeArrowheads="1"/>
          </p:cNvSpPr>
          <p:nvPr/>
        </p:nvSpPr>
        <p:spPr bwMode="auto">
          <a:xfrm>
            <a:off x="585482" y="371475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5" name="Rectangle 59"/>
          <p:cNvSpPr>
            <a:spLocks noChangeArrowheads="1"/>
          </p:cNvSpPr>
          <p:nvPr/>
        </p:nvSpPr>
        <p:spPr bwMode="auto">
          <a:xfrm>
            <a:off x="898484" y="3713163"/>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6" name="Rectangle 60"/>
          <p:cNvSpPr>
            <a:spLocks noChangeArrowheads="1"/>
          </p:cNvSpPr>
          <p:nvPr/>
        </p:nvSpPr>
        <p:spPr bwMode="auto">
          <a:xfrm>
            <a:off x="1211486" y="371157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7" name="Rectangle 61"/>
          <p:cNvSpPr>
            <a:spLocks noChangeArrowheads="1"/>
          </p:cNvSpPr>
          <p:nvPr/>
        </p:nvSpPr>
        <p:spPr bwMode="auto">
          <a:xfrm>
            <a:off x="1524488" y="370998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8" name="Rectangle 62"/>
          <p:cNvSpPr>
            <a:spLocks noChangeArrowheads="1"/>
          </p:cNvSpPr>
          <p:nvPr/>
        </p:nvSpPr>
        <p:spPr bwMode="auto">
          <a:xfrm>
            <a:off x="1837490" y="37084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79" name="Rectangle 63"/>
          <p:cNvSpPr>
            <a:spLocks noChangeArrowheads="1"/>
          </p:cNvSpPr>
          <p:nvPr/>
        </p:nvSpPr>
        <p:spPr bwMode="auto">
          <a:xfrm>
            <a:off x="2150492" y="3706814"/>
            <a:ext cx="233892" cy="287337"/>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0" name="Rectangle 64"/>
          <p:cNvSpPr>
            <a:spLocks noChangeArrowheads="1"/>
          </p:cNvSpPr>
          <p:nvPr/>
        </p:nvSpPr>
        <p:spPr bwMode="auto">
          <a:xfrm>
            <a:off x="2463494" y="3705225"/>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1" name="Rectangle 65"/>
          <p:cNvSpPr>
            <a:spLocks noChangeArrowheads="1"/>
          </p:cNvSpPr>
          <p:nvPr/>
        </p:nvSpPr>
        <p:spPr bwMode="auto">
          <a:xfrm>
            <a:off x="2776496" y="3703638"/>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2" name="Rectangle 66"/>
          <p:cNvSpPr>
            <a:spLocks noChangeArrowheads="1"/>
          </p:cNvSpPr>
          <p:nvPr/>
        </p:nvSpPr>
        <p:spPr bwMode="auto">
          <a:xfrm>
            <a:off x="3089498" y="37020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3" name="Rectangle 67"/>
          <p:cNvSpPr>
            <a:spLocks noChangeArrowheads="1"/>
          </p:cNvSpPr>
          <p:nvPr/>
        </p:nvSpPr>
        <p:spPr bwMode="auto">
          <a:xfrm>
            <a:off x="3402501" y="370046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4" name="Rectangle 68"/>
          <p:cNvSpPr>
            <a:spLocks noChangeArrowheads="1"/>
          </p:cNvSpPr>
          <p:nvPr/>
        </p:nvSpPr>
        <p:spPr bwMode="auto">
          <a:xfrm>
            <a:off x="3715503" y="369887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5" name="Rectangle 69"/>
          <p:cNvSpPr>
            <a:spLocks noChangeArrowheads="1"/>
          </p:cNvSpPr>
          <p:nvPr/>
        </p:nvSpPr>
        <p:spPr bwMode="auto">
          <a:xfrm>
            <a:off x="4028505" y="369728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6" name="Rectangle 70"/>
          <p:cNvSpPr>
            <a:spLocks noChangeArrowheads="1"/>
          </p:cNvSpPr>
          <p:nvPr/>
        </p:nvSpPr>
        <p:spPr bwMode="auto">
          <a:xfrm>
            <a:off x="4341507" y="36957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7" name="Rectangle 71"/>
          <p:cNvSpPr>
            <a:spLocks noChangeArrowheads="1"/>
          </p:cNvSpPr>
          <p:nvPr/>
        </p:nvSpPr>
        <p:spPr bwMode="auto">
          <a:xfrm>
            <a:off x="4654509" y="3694113"/>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8" name="Rectangle 72"/>
          <p:cNvSpPr>
            <a:spLocks noChangeArrowheads="1"/>
          </p:cNvSpPr>
          <p:nvPr/>
        </p:nvSpPr>
        <p:spPr bwMode="auto">
          <a:xfrm>
            <a:off x="4967511" y="369252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89" name="Rectangle 73"/>
          <p:cNvSpPr>
            <a:spLocks noChangeArrowheads="1"/>
          </p:cNvSpPr>
          <p:nvPr/>
        </p:nvSpPr>
        <p:spPr bwMode="auto">
          <a:xfrm>
            <a:off x="5280513" y="369093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0" name="Rectangle 74"/>
          <p:cNvSpPr>
            <a:spLocks noChangeArrowheads="1"/>
          </p:cNvSpPr>
          <p:nvPr/>
        </p:nvSpPr>
        <p:spPr bwMode="auto">
          <a:xfrm>
            <a:off x="5593515" y="36893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1" name="Rectangle 75"/>
          <p:cNvSpPr>
            <a:spLocks noChangeArrowheads="1"/>
          </p:cNvSpPr>
          <p:nvPr/>
        </p:nvSpPr>
        <p:spPr bwMode="auto">
          <a:xfrm>
            <a:off x="5906517" y="368776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2" name="Rectangle 76"/>
          <p:cNvSpPr>
            <a:spLocks noChangeArrowheads="1"/>
          </p:cNvSpPr>
          <p:nvPr/>
        </p:nvSpPr>
        <p:spPr bwMode="auto">
          <a:xfrm>
            <a:off x="6219519" y="368617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3" name="Rectangle 77"/>
          <p:cNvSpPr>
            <a:spLocks noChangeArrowheads="1"/>
          </p:cNvSpPr>
          <p:nvPr/>
        </p:nvSpPr>
        <p:spPr bwMode="auto">
          <a:xfrm>
            <a:off x="6532521" y="368458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4" name="Rectangle 78"/>
          <p:cNvSpPr>
            <a:spLocks noChangeArrowheads="1"/>
          </p:cNvSpPr>
          <p:nvPr/>
        </p:nvSpPr>
        <p:spPr bwMode="auto">
          <a:xfrm>
            <a:off x="6845523" y="36830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5" name="Rectangle 79"/>
          <p:cNvSpPr>
            <a:spLocks noChangeArrowheads="1"/>
          </p:cNvSpPr>
          <p:nvPr/>
        </p:nvSpPr>
        <p:spPr bwMode="auto">
          <a:xfrm>
            <a:off x="7158526" y="368141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6" name="Rectangle 80"/>
          <p:cNvSpPr>
            <a:spLocks noChangeArrowheads="1"/>
          </p:cNvSpPr>
          <p:nvPr/>
        </p:nvSpPr>
        <p:spPr bwMode="auto">
          <a:xfrm>
            <a:off x="7471528" y="367982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7" name="Rectangle 81"/>
          <p:cNvSpPr>
            <a:spLocks noChangeArrowheads="1"/>
          </p:cNvSpPr>
          <p:nvPr/>
        </p:nvSpPr>
        <p:spPr bwMode="auto">
          <a:xfrm>
            <a:off x="7784530" y="367823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8" name="Rectangle 82"/>
          <p:cNvSpPr>
            <a:spLocks noChangeArrowheads="1"/>
          </p:cNvSpPr>
          <p:nvPr/>
        </p:nvSpPr>
        <p:spPr bwMode="auto">
          <a:xfrm>
            <a:off x="8097532" y="367665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099" name="Rectangle 83"/>
          <p:cNvSpPr>
            <a:spLocks noChangeArrowheads="1"/>
          </p:cNvSpPr>
          <p:nvPr/>
        </p:nvSpPr>
        <p:spPr bwMode="auto">
          <a:xfrm>
            <a:off x="8410534" y="36750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00" name="Rectangle 84"/>
          <p:cNvSpPr>
            <a:spLocks noChangeArrowheads="1"/>
          </p:cNvSpPr>
          <p:nvPr/>
        </p:nvSpPr>
        <p:spPr bwMode="auto">
          <a:xfrm>
            <a:off x="8723536" y="3673475"/>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01" name="Rectangle 85"/>
          <p:cNvSpPr>
            <a:spLocks noChangeArrowheads="1"/>
          </p:cNvSpPr>
          <p:nvPr/>
        </p:nvSpPr>
        <p:spPr bwMode="auto">
          <a:xfrm>
            <a:off x="9036538" y="3671889"/>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02" name="Rectangle 86"/>
          <p:cNvSpPr>
            <a:spLocks noChangeArrowheads="1"/>
          </p:cNvSpPr>
          <p:nvPr/>
        </p:nvSpPr>
        <p:spPr bwMode="auto">
          <a:xfrm>
            <a:off x="9349540" y="367030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03" name="Rectangle 87"/>
          <p:cNvSpPr>
            <a:spLocks noChangeArrowheads="1"/>
          </p:cNvSpPr>
          <p:nvPr/>
        </p:nvSpPr>
        <p:spPr bwMode="auto">
          <a:xfrm>
            <a:off x="9653944" y="367030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26109" name="Group 93"/>
          <p:cNvGrpSpPr/>
          <p:nvPr/>
        </p:nvGrpSpPr>
        <p:grpSpPr bwMode="auto">
          <a:xfrm>
            <a:off x="2272599" y="3992563"/>
            <a:ext cx="340519"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05" name="Line 89"/>
            <p:cNvSpPr>
              <a:spLocks noChangeShapeType="1"/>
            </p:cNvSpPr>
            <p:nvPr/>
          </p:nvSpPr>
          <p:spPr bwMode="auto">
            <a:xfrm flipV="1">
              <a:off x="1413" y="3150"/>
              <a:ext cx="0" cy="27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26106" name="Text Box 90"/>
          <p:cNvSpPr txBox="1">
            <a:spLocks noChangeArrowheads="1"/>
          </p:cNvSpPr>
          <p:nvPr/>
        </p:nvSpPr>
        <p:spPr bwMode="auto">
          <a:xfrm>
            <a:off x="1716203" y="4822825"/>
            <a:ext cx="1467068" cy="40011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未按序收到</a:t>
            </a:r>
            <a:endParaRPr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07" name="AutoShape 91"/>
          <p:cNvSpPr/>
          <p:nvPr/>
        </p:nvSpPr>
        <p:spPr bwMode="auto">
          <a:xfrm rot="5400000">
            <a:off x="6537615" y="292696"/>
            <a:ext cx="184150" cy="2729309"/>
          </a:xfrm>
          <a:prstGeom prst="leftBrace">
            <a:avLst>
              <a:gd name="adj1" fmla="val 1140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08" name="Text Box 92"/>
          <p:cNvSpPr txBox="1">
            <a:spLocks noChangeArrowheads="1"/>
          </p:cNvSpPr>
          <p:nvPr/>
        </p:nvSpPr>
        <p:spPr bwMode="auto">
          <a:xfrm>
            <a:off x="5966710" y="1223964"/>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可用窗口</a:t>
            </a:r>
            <a:endParaRPr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10" name="Text Box 94"/>
          <p:cNvSpPr txBox="1">
            <a:spLocks noChangeArrowheads="1"/>
          </p:cNvSpPr>
          <p:nvPr/>
        </p:nvSpPr>
        <p:spPr bwMode="auto">
          <a:xfrm>
            <a:off x="1988832" y="185739"/>
            <a:ext cx="6084623" cy="6508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a:spAutoFit/>
          </a:bodyPr>
          <a:lstStyle/>
          <a:p>
            <a:pPr algn="ctr"/>
            <a:r>
              <a:rPr lang="en-US" altLang="zh-CN"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发送了 </a:t>
            </a:r>
            <a:r>
              <a:rPr lang="en-US" altLang="zh-CN"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11 </a:t>
            </a:r>
            <a:r>
              <a:rPr lang="zh-CN" altLang="en-US"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个字节的数据 </a:t>
            </a:r>
            <a:endParaRPr lang="zh-CN" altLang="en-US" sz="3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6111" name="Text Box 95"/>
          <p:cNvSpPr txBox="1">
            <a:spLocks noChangeArrowheads="1"/>
          </p:cNvSpPr>
          <p:nvPr/>
        </p:nvSpPr>
        <p:spPr bwMode="auto">
          <a:xfrm>
            <a:off x="652554" y="5373689"/>
            <a:ext cx="8404865" cy="1200329"/>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4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P</a:t>
            </a:r>
            <a:r>
              <a:rPr lang="en-US" altLang="zh-CN" sz="24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A </a:t>
            </a:r>
            <a:r>
              <a:rPr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的发送窗口（又称为通知窗口）</a:t>
            </a:r>
            <a:endParaRPr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4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P</a:t>
            </a:r>
            <a:r>
              <a:rPr lang="en-US" altLang="zh-CN" sz="24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a:t>
            </a:r>
            <a:r>
              <a:rPr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已发送但尚未收到确认的字节数</a:t>
            </a:r>
            <a:endParaRPr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4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P</a:t>
            </a:r>
            <a:r>
              <a:rPr lang="en-US" altLang="zh-CN" sz="24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a:t>
            </a:r>
            <a:r>
              <a:rPr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允许发送但尚未发送的字节数（又称为可用窗口） </a:t>
            </a:r>
            <a:endParaRPr lang="zh-CN" altLang="en-US" sz="24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6140409" y="4437112"/>
            <a:ext cx="3632201" cy="707886"/>
          </a:xfrm>
          <a:prstGeom prst="rect">
            <a:avLst/>
          </a:prstGeom>
          <a:solidFill>
            <a:srgbClr val="0000CC"/>
          </a:solidFill>
          <a:ln w="9525">
            <a:solidFill>
              <a:schemeClr val="folHlink"/>
            </a:solidFill>
            <a:miter lim="800000"/>
          </a:ln>
          <a:effectLst/>
        </p:spPr>
        <p:txBody>
          <a:bodyPr wrap="square">
            <a:spAutoFit/>
          </a:bodyPr>
          <a:lstStyle/>
          <a:p>
            <a:pPr algn="ctr"/>
            <a:r>
              <a:rPr lang="zh-CN" altLang="zh-CN"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接收窗口内的序号（</a:t>
            </a:r>
            <a:r>
              <a:rPr lang="en-US" altLang="zh-CN"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31 ~ 50</a:t>
            </a:r>
            <a:r>
              <a:rPr lang="zh-CN" altLang="zh-CN"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zh-CN"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是允许接收的</a:t>
            </a:r>
            <a:r>
              <a:rPr lang="zh-CN" altLang="en-US"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序号</a:t>
            </a:r>
            <a:r>
              <a:rPr lang="zh-CN" altLang="zh-CN"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0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5882718" y="2131219"/>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允许发送但尚未发送</a:t>
            </a:r>
            <a:endParaRPr lang="zh-CN" altLang="en-US" sz="2000"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69" name="Text Box 5"/>
          <p:cNvSpPr txBox="1">
            <a:spLocks noChangeArrowheads="1"/>
          </p:cNvSpPr>
          <p:nvPr/>
        </p:nvSpPr>
        <p:spPr bwMode="auto">
          <a:xfrm>
            <a:off x="4401624" y="1124744"/>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发送窗口</a:t>
            </a: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向前滑动</a:t>
            </a:r>
            <a:endPar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0" name="Rectangle 6"/>
          <p:cNvSpPr>
            <a:spLocks noChangeArrowheads="1"/>
          </p:cNvSpPr>
          <p:nvPr/>
        </p:nvSpPr>
        <p:spPr bwMode="auto">
          <a:xfrm>
            <a:off x="2723106" y="1512094"/>
            <a:ext cx="6273800"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1" name="Rectangle 7"/>
          <p:cNvSpPr>
            <a:spLocks noChangeArrowheads="1"/>
          </p:cNvSpPr>
          <p:nvPr/>
        </p:nvSpPr>
        <p:spPr bwMode="auto">
          <a:xfrm>
            <a:off x="268964"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2" name="Rectangle 8"/>
          <p:cNvSpPr>
            <a:spLocks noChangeArrowheads="1"/>
          </p:cNvSpPr>
          <p:nvPr/>
        </p:nvSpPr>
        <p:spPr bwMode="auto">
          <a:xfrm>
            <a:off x="581966"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3" name="Rectangle 9"/>
          <p:cNvSpPr>
            <a:spLocks noChangeArrowheads="1"/>
          </p:cNvSpPr>
          <p:nvPr/>
        </p:nvSpPr>
        <p:spPr bwMode="auto">
          <a:xfrm>
            <a:off x="894968"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4" name="Rectangle 10"/>
          <p:cNvSpPr>
            <a:spLocks noChangeArrowheads="1"/>
          </p:cNvSpPr>
          <p:nvPr/>
        </p:nvSpPr>
        <p:spPr bwMode="auto">
          <a:xfrm>
            <a:off x="1207970"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5" name="Rectangle 11"/>
          <p:cNvSpPr>
            <a:spLocks noChangeArrowheads="1"/>
          </p:cNvSpPr>
          <p:nvPr/>
        </p:nvSpPr>
        <p:spPr bwMode="auto">
          <a:xfrm>
            <a:off x="1520972"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6" name="Rectangle 12"/>
          <p:cNvSpPr>
            <a:spLocks noChangeArrowheads="1"/>
          </p:cNvSpPr>
          <p:nvPr/>
        </p:nvSpPr>
        <p:spPr bwMode="auto">
          <a:xfrm>
            <a:off x="1833974"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7" name="Rectangle 13"/>
          <p:cNvSpPr>
            <a:spLocks noChangeArrowheads="1"/>
          </p:cNvSpPr>
          <p:nvPr/>
        </p:nvSpPr>
        <p:spPr bwMode="auto">
          <a:xfrm>
            <a:off x="2146977"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8" name="Rectangle 14"/>
          <p:cNvSpPr>
            <a:spLocks noChangeArrowheads="1"/>
          </p:cNvSpPr>
          <p:nvPr/>
        </p:nvSpPr>
        <p:spPr bwMode="auto">
          <a:xfrm>
            <a:off x="2459979"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79" name="Rectangle 15"/>
          <p:cNvSpPr>
            <a:spLocks noChangeArrowheads="1"/>
          </p:cNvSpPr>
          <p:nvPr/>
        </p:nvSpPr>
        <p:spPr bwMode="auto">
          <a:xfrm>
            <a:off x="2772981"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0" name="Rectangle 16"/>
          <p:cNvSpPr>
            <a:spLocks noChangeArrowheads="1"/>
          </p:cNvSpPr>
          <p:nvPr/>
        </p:nvSpPr>
        <p:spPr bwMode="auto">
          <a:xfrm>
            <a:off x="3085983"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1" name="Rectangle 17"/>
          <p:cNvSpPr>
            <a:spLocks noChangeArrowheads="1"/>
          </p:cNvSpPr>
          <p:nvPr/>
        </p:nvSpPr>
        <p:spPr bwMode="auto">
          <a:xfrm>
            <a:off x="3398985"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2" name="Rectangle 18"/>
          <p:cNvSpPr>
            <a:spLocks noChangeArrowheads="1"/>
          </p:cNvSpPr>
          <p:nvPr/>
        </p:nvSpPr>
        <p:spPr bwMode="auto">
          <a:xfrm>
            <a:off x="3711987"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3" name="Rectangle 19"/>
          <p:cNvSpPr>
            <a:spLocks noChangeArrowheads="1"/>
          </p:cNvSpPr>
          <p:nvPr/>
        </p:nvSpPr>
        <p:spPr bwMode="auto">
          <a:xfrm>
            <a:off x="4024989"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4" name="Rectangle 20"/>
          <p:cNvSpPr>
            <a:spLocks noChangeArrowheads="1"/>
          </p:cNvSpPr>
          <p:nvPr/>
        </p:nvSpPr>
        <p:spPr bwMode="auto">
          <a:xfrm>
            <a:off x="4337991"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5" name="Rectangle 21"/>
          <p:cNvSpPr>
            <a:spLocks noChangeArrowheads="1"/>
          </p:cNvSpPr>
          <p:nvPr/>
        </p:nvSpPr>
        <p:spPr bwMode="auto">
          <a:xfrm>
            <a:off x="4650993"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6" name="Rectangle 22"/>
          <p:cNvSpPr>
            <a:spLocks noChangeArrowheads="1"/>
          </p:cNvSpPr>
          <p:nvPr/>
        </p:nvSpPr>
        <p:spPr bwMode="auto">
          <a:xfrm>
            <a:off x="4963995" y="170418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7" name="Rectangle 23"/>
          <p:cNvSpPr>
            <a:spLocks noChangeArrowheads="1"/>
          </p:cNvSpPr>
          <p:nvPr/>
        </p:nvSpPr>
        <p:spPr bwMode="auto">
          <a:xfrm>
            <a:off x="5276997"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8" name="Rectangle 24"/>
          <p:cNvSpPr>
            <a:spLocks noChangeArrowheads="1"/>
          </p:cNvSpPr>
          <p:nvPr/>
        </p:nvSpPr>
        <p:spPr bwMode="auto">
          <a:xfrm>
            <a:off x="5589999"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89" name="Rectangle 25"/>
          <p:cNvSpPr>
            <a:spLocks noChangeArrowheads="1"/>
          </p:cNvSpPr>
          <p:nvPr/>
        </p:nvSpPr>
        <p:spPr bwMode="auto">
          <a:xfrm>
            <a:off x="5903002"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0" name="Rectangle 26"/>
          <p:cNvSpPr>
            <a:spLocks noChangeArrowheads="1"/>
          </p:cNvSpPr>
          <p:nvPr/>
        </p:nvSpPr>
        <p:spPr bwMode="auto">
          <a:xfrm>
            <a:off x="6216004"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1" name="Rectangle 27"/>
          <p:cNvSpPr>
            <a:spLocks noChangeArrowheads="1"/>
          </p:cNvSpPr>
          <p:nvPr/>
        </p:nvSpPr>
        <p:spPr bwMode="auto">
          <a:xfrm>
            <a:off x="6529006"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2" name="Rectangle 28"/>
          <p:cNvSpPr>
            <a:spLocks noChangeArrowheads="1"/>
          </p:cNvSpPr>
          <p:nvPr/>
        </p:nvSpPr>
        <p:spPr bwMode="auto">
          <a:xfrm>
            <a:off x="6842008"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3" name="Rectangle 29"/>
          <p:cNvSpPr>
            <a:spLocks noChangeArrowheads="1"/>
          </p:cNvSpPr>
          <p:nvPr/>
        </p:nvSpPr>
        <p:spPr bwMode="auto">
          <a:xfrm>
            <a:off x="7155010"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4" name="Rectangle 30"/>
          <p:cNvSpPr>
            <a:spLocks noChangeArrowheads="1"/>
          </p:cNvSpPr>
          <p:nvPr/>
        </p:nvSpPr>
        <p:spPr bwMode="auto">
          <a:xfrm>
            <a:off x="7468012"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5" name="Rectangle 31"/>
          <p:cNvSpPr>
            <a:spLocks noChangeArrowheads="1"/>
          </p:cNvSpPr>
          <p:nvPr/>
        </p:nvSpPr>
        <p:spPr bwMode="auto">
          <a:xfrm>
            <a:off x="7781014"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6" name="Rectangle 32"/>
          <p:cNvSpPr>
            <a:spLocks noChangeArrowheads="1"/>
          </p:cNvSpPr>
          <p:nvPr/>
        </p:nvSpPr>
        <p:spPr bwMode="auto">
          <a:xfrm>
            <a:off x="8094016"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7" name="Rectangle 33"/>
          <p:cNvSpPr>
            <a:spLocks noChangeArrowheads="1"/>
          </p:cNvSpPr>
          <p:nvPr/>
        </p:nvSpPr>
        <p:spPr bwMode="auto">
          <a:xfrm>
            <a:off x="8407018"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8" name="Rectangle 34"/>
          <p:cNvSpPr>
            <a:spLocks noChangeArrowheads="1"/>
          </p:cNvSpPr>
          <p:nvPr/>
        </p:nvSpPr>
        <p:spPr bwMode="auto">
          <a:xfrm>
            <a:off x="8720020"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099" name="Rectangle 35"/>
          <p:cNvSpPr>
            <a:spLocks noChangeArrowheads="1"/>
          </p:cNvSpPr>
          <p:nvPr/>
        </p:nvSpPr>
        <p:spPr bwMode="auto">
          <a:xfrm>
            <a:off x="9033022" y="170418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0" name="Rectangle 36"/>
          <p:cNvSpPr>
            <a:spLocks noChangeArrowheads="1"/>
          </p:cNvSpPr>
          <p:nvPr/>
        </p:nvSpPr>
        <p:spPr bwMode="auto">
          <a:xfrm>
            <a:off x="9346024" y="170418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1" name="Text Box 37"/>
          <p:cNvSpPr txBox="1">
            <a:spLocks noChangeArrowheads="1"/>
          </p:cNvSpPr>
          <p:nvPr/>
        </p:nvSpPr>
        <p:spPr bwMode="auto">
          <a:xfrm>
            <a:off x="352843" y="2035969"/>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已发送并收到确认</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2" name="Text Box 38"/>
          <p:cNvSpPr txBox="1">
            <a:spLocks noChangeArrowheads="1"/>
          </p:cNvSpPr>
          <p:nvPr/>
        </p:nvSpPr>
        <p:spPr bwMode="auto">
          <a:xfrm>
            <a:off x="9053021" y="1985169"/>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不允许</a:t>
            </a:r>
            <a:endPar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发送</a:t>
            </a:r>
            <a:endPar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3" name="Text Box 39"/>
          <p:cNvSpPr txBox="1">
            <a:spLocks noChangeArrowheads="1"/>
          </p:cNvSpPr>
          <p:nvPr/>
        </p:nvSpPr>
        <p:spPr bwMode="auto">
          <a:xfrm>
            <a:off x="3238885" y="2167731"/>
            <a:ext cx="172354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已发送</a:t>
            </a:r>
            <a:endPar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但未收到确认</a:t>
            </a:r>
            <a:endPar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4" name="Rectangle 40"/>
          <p:cNvSpPr>
            <a:spLocks noChangeArrowheads="1"/>
          </p:cNvSpPr>
          <p:nvPr/>
        </p:nvSpPr>
        <p:spPr bwMode="auto">
          <a:xfrm>
            <a:off x="9650427" y="170418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6" name="Line 42"/>
          <p:cNvSpPr>
            <a:spLocks noChangeShapeType="1"/>
          </p:cNvSpPr>
          <p:nvPr/>
        </p:nvSpPr>
        <p:spPr bwMode="auto">
          <a:xfrm flipV="1">
            <a:off x="2879608" y="2016918"/>
            <a:ext cx="0" cy="57626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7" name="Text Box 43"/>
          <p:cNvSpPr txBox="1">
            <a:spLocks noChangeArrowheads="1"/>
          </p:cNvSpPr>
          <p:nvPr/>
        </p:nvSpPr>
        <p:spPr bwMode="auto">
          <a:xfrm>
            <a:off x="2665388" y="2542381"/>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09" name="Line 45"/>
          <p:cNvSpPr>
            <a:spLocks noChangeShapeType="1"/>
          </p:cNvSpPr>
          <p:nvPr/>
        </p:nvSpPr>
        <p:spPr bwMode="auto">
          <a:xfrm flipV="1">
            <a:off x="5400823" y="2016918"/>
            <a:ext cx="0" cy="57626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0" name="Text Box 46"/>
          <p:cNvSpPr txBox="1">
            <a:spLocks noChangeArrowheads="1"/>
          </p:cNvSpPr>
          <p:nvPr/>
        </p:nvSpPr>
        <p:spPr bwMode="auto">
          <a:xfrm>
            <a:off x="5246795" y="2542381"/>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2" name="Line 48"/>
          <p:cNvSpPr>
            <a:spLocks noChangeShapeType="1"/>
          </p:cNvSpPr>
          <p:nvPr/>
        </p:nvSpPr>
        <p:spPr bwMode="auto">
          <a:xfrm flipV="1">
            <a:off x="9093248" y="2016918"/>
            <a:ext cx="0" cy="57626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3" name="Text Box 49"/>
          <p:cNvSpPr txBox="1">
            <a:spLocks noChangeArrowheads="1"/>
          </p:cNvSpPr>
          <p:nvPr/>
        </p:nvSpPr>
        <p:spPr bwMode="auto">
          <a:xfrm>
            <a:off x="8925462" y="2542381"/>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4" name="Line 50"/>
          <p:cNvSpPr>
            <a:spLocks noChangeShapeType="1"/>
          </p:cNvSpPr>
          <p:nvPr/>
        </p:nvSpPr>
        <p:spPr bwMode="auto">
          <a:xfrm rot="-5400000">
            <a:off x="7863631" y="804134"/>
            <a:ext cx="1587" cy="1030156"/>
          </a:xfrm>
          <a:prstGeom prst="line">
            <a:avLst/>
          </a:prstGeom>
          <a:noFill/>
          <a:ln w="57150">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5" name="Text Box 51"/>
          <p:cNvSpPr txBox="1">
            <a:spLocks noChangeArrowheads="1"/>
          </p:cNvSpPr>
          <p:nvPr/>
        </p:nvSpPr>
        <p:spPr bwMode="auto">
          <a:xfrm>
            <a:off x="5042287" y="455151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允许接收</a:t>
            </a:r>
            <a:endParaRPr lang="zh-CN" altLang="en-US" sz="24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6" name="Text Box 52"/>
          <p:cNvSpPr txBox="1">
            <a:spLocks noChangeArrowheads="1"/>
          </p:cNvSpPr>
          <p:nvPr/>
        </p:nvSpPr>
        <p:spPr bwMode="auto">
          <a:xfrm>
            <a:off x="4401624" y="3429000"/>
            <a:ext cx="276389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B </a:t>
            </a: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接收窗口</a:t>
            </a: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向前滑动</a:t>
            </a:r>
            <a:endPar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7" name="Rectangle 53"/>
          <p:cNvSpPr>
            <a:spLocks noChangeArrowheads="1"/>
          </p:cNvSpPr>
          <p:nvPr/>
        </p:nvSpPr>
        <p:spPr bwMode="auto">
          <a:xfrm>
            <a:off x="2721387" y="3824857"/>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8" name="Rectangle 54"/>
          <p:cNvSpPr>
            <a:spLocks noChangeArrowheads="1"/>
          </p:cNvSpPr>
          <p:nvPr/>
        </p:nvSpPr>
        <p:spPr bwMode="auto">
          <a:xfrm>
            <a:off x="267244"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19" name="Rectangle 55"/>
          <p:cNvSpPr>
            <a:spLocks noChangeArrowheads="1"/>
          </p:cNvSpPr>
          <p:nvPr/>
        </p:nvSpPr>
        <p:spPr bwMode="auto">
          <a:xfrm>
            <a:off x="580246"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0" name="Rectangle 56"/>
          <p:cNvSpPr>
            <a:spLocks noChangeArrowheads="1"/>
          </p:cNvSpPr>
          <p:nvPr/>
        </p:nvSpPr>
        <p:spPr bwMode="auto">
          <a:xfrm>
            <a:off x="893248"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1" name="Rectangle 57"/>
          <p:cNvSpPr>
            <a:spLocks noChangeArrowheads="1"/>
          </p:cNvSpPr>
          <p:nvPr/>
        </p:nvSpPr>
        <p:spPr bwMode="auto">
          <a:xfrm>
            <a:off x="1206250"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2" name="Rectangle 58"/>
          <p:cNvSpPr>
            <a:spLocks noChangeArrowheads="1"/>
          </p:cNvSpPr>
          <p:nvPr/>
        </p:nvSpPr>
        <p:spPr bwMode="auto">
          <a:xfrm>
            <a:off x="1519252"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3" name="Rectangle 59"/>
          <p:cNvSpPr>
            <a:spLocks noChangeArrowheads="1"/>
          </p:cNvSpPr>
          <p:nvPr/>
        </p:nvSpPr>
        <p:spPr bwMode="auto">
          <a:xfrm>
            <a:off x="1832254"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4" name="Rectangle 60"/>
          <p:cNvSpPr>
            <a:spLocks noChangeArrowheads="1"/>
          </p:cNvSpPr>
          <p:nvPr/>
        </p:nvSpPr>
        <p:spPr bwMode="auto">
          <a:xfrm>
            <a:off x="2145256"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5" name="Rectangle 61"/>
          <p:cNvSpPr>
            <a:spLocks noChangeArrowheads="1"/>
          </p:cNvSpPr>
          <p:nvPr/>
        </p:nvSpPr>
        <p:spPr bwMode="auto">
          <a:xfrm>
            <a:off x="2458258"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6" name="Rectangle 62"/>
          <p:cNvSpPr>
            <a:spLocks noChangeArrowheads="1"/>
          </p:cNvSpPr>
          <p:nvPr/>
        </p:nvSpPr>
        <p:spPr bwMode="auto">
          <a:xfrm>
            <a:off x="2771260"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7" name="Rectangle 63"/>
          <p:cNvSpPr>
            <a:spLocks noChangeArrowheads="1"/>
          </p:cNvSpPr>
          <p:nvPr/>
        </p:nvSpPr>
        <p:spPr bwMode="auto">
          <a:xfrm>
            <a:off x="3084262"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8" name="Rectangle 64"/>
          <p:cNvSpPr>
            <a:spLocks noChangeArrowheads="1"/>
          </p:cNvSpPr>
          <p:nvPr/>
        </p:nvSpPr>
        <p:spPr bwMode="auto">
          <a:xfrm>
            <a:off x="3397265"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29" name="Rectangle 65"/>
          <p:cNvSpPr>
            <a:spLocks noChangeArrowheads="1"/>
          </p:cNvSpPr>
          <p:nvPr/>
        </p:nvSpPr>
        <p:spPr bwMode="auto">
          <a:xfrm>
            <a:off x="3710267" y="4018532"/>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0" name="Rectangle 66"/>
          <p:cNvSpPr>
            <a:spLocks noChangeArrowheads="1"/>
          </p:cNvSpPr>
          <p:nvPr/>
        </p:nvSpPr>
        <p:spPr bwMode="auto">
          <a:xfrm>
            <a:off x="4023269" y="4018532"/>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1" name="Rectangle 67"/>
          <p:cNvSpPr>
            <a:spLocks noChangeArrowheads="1"/>
          </p:cNvSpPr>
          <p:nvPr/>
        </p:nvSpPr>
        <p:spPr bwMode="auto">
          <a:xfrm>
            <a:off x="4336271"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2" name="Rectangle 68"/>
          <p:cNvSpPr>
            <a:spLocks noChangeArrowheads="1"/>
          </p:cNvSpPr>
          <p:nvPr/>
        </p:nvSpPr>
        <p:spPr bwMode="auto">
          <a:xfrm>
            <a:off x="4649273" y="4018532"/>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3" name="Rectangle 69"/>
          <p:cNvSpPr>
            <a:spLocks noChangeArrowheads="1"/>
          </p:cNvSpPr>
          <p:nvPr/>
        </p:nvSpPr>
        <p:spPr bwMode="auto">
          <a:xfrm>
            <a:off x="4962275"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4" name="Rectangle 70"/>
          <p:cNvSpPr>
            <a:spLocks noChangeArrowheads="1"/>
          </p:cNvSpPr>
          <p:nvPr/>
        </p:nvSpPr>
        <p:spPr bwMode="auto">
          <a:xfrm>
            <a:off x="5275277"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5" name="Rectangle 71"/>
          <p:cNvSpPr>
            <a:spLocks noChangeArrowheads="1"/>
          </p:cNvSpPr>
          <p:nvPr/>
        </p:nvSpPr>
        <p:spPr bwMode="auto">
          <a:xfrm>
            <a:off x="5588279"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6" name="Rectangle 72"/>
          <p:cNvSpPr>
            <a:spLocks noChangeArrowheads="1"/>
          </p:cNvSpPr>
          <p:nvPr/>
        </p:nvSpPr>
        <p:spPr bwMode="auto">
          <a:xfrm>
            <a:off x="5901281"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7" name="Rectangle 73"/>
          <p:cNvSpPr>
            <a:spLocks noChangeArrowheads="1"/>
          </p:cNvSpPr>
          <p:nvPr/>
        </p:nvSpPr>
        <p:spPr bwMode="auto">
          <a:xfrm>
            <a:off x="6214283"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8" name="Rectangle 74"/>
          <p:cNvSpPr>
            <a:spLocks noChangeArrowheads="1"/>
          </p:cNvSpPr>
          <p:nvPr/>
        </p:nvSpPr>
        <p:spPr bwMode="auto">
          <a:xfrm>
            <a:off x="6527285"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39" name="Rectangle 75"/>
          <p:cNvSpPr>
            <a:spLocks noChangeArrowheads="1"/>
          </p:cNvSpPr>
          <p:nvPr/>
        </p:nvSpPr>
        <p:spPr bwMode="auto">
          <a:xfrm>
            <a:off x="6840287"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47</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0" name="Rectangle 76"/>
          <p:cNvSpPr>
            <a:spLocks noChangeArrowheads="1"/>
          </p:cNvSpPr>
          <p:nvPr/>
        </p:nvSpPr>
        <p:spPr bwMode="auto">
          <a:xfrm>
            <a:off x="7153290"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48</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1" name="Rectangle 77"/>
          <p:cNvSpPr>
            <a:spLocks noChangeArrowheads="1"/>
          </p:cNvSpPr>
          <p:nvPr/>
        </p:nvSpPr>
        <p:spPr bwMode="auto">
          <a:xfrm>
            <a:off x="7466292"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49</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2" name="Rectangle 78"/>
          <p:cNvSpPr>
            <a:spLocks noChangeArrowheads="1"/>
          </p:cNvSpPr>
          <p:nvPr/>
        </p:nvSpPr>
        <p:spPr bwMode="auto">
          <a:xfrm>
            <a:off x="7779294"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50</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3" name="Rectangle 79"/>
          <p:cNvSpPr>
            <a:spLocks noChangeArrowheads="1"/>
          </p:cNvSpPr>
          <p:nvPr/>
        </p:nvSpPr>
        <p:spPr bwMode="auto">
          <a:xfrm>
            <a:off x="8092296"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51</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4" name="Rectangle 80"/>
          <p:cNvSpPr>
            <a:spLocks noChangeArrowheads="1"/>
          </p:cNvSpPr>
          <p:nvPr/>
        </p:nvSpPr>
        <p:spPr bwMode="auto">
          <a:xfrm>
            <a:off x="8405298"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52</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5" name="Rectangle 81"/>
          <p:cNvSpPr>
            <a:spLocks noChangeArrowheads="1"/>
          </p:cNvSpPr>
          <p:nvPr/>
        </p:nvSpPr>
        <p:spPr bwMode="auto">
          <a:xfrm>
            <a:off x="8718300"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53</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6" name="Rectangle 82"/>
          <p:cNvSpPr>
            <a:spLocks noChangeArrowheads="1"/>
          </p:cNvSpPr>
          <p:nvPr/>
        </p:nvSpPr>
        <p:spPr bwMode="auto">
          <a:xfrm>
            <a:off x="9031302" y="4016946"/>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54</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7" name="Rectangle 83"/>
          <p:cNvSpPr>
            <a:spLocks noChangeArrowheads="1"/>
          </p:cNvSpPr>
          <p:nvPr/>
        </p:nvSpPr>
        <p:spPr bwMode="auto">
          <a:xfrm>
            <a:off x="9344304" y="4016946"/>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55</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8" name="Text Box 84"/>
          <p:cNvSpPr txBox="1">
            <a:spLocks noChangeArrowheads="1"/>
          </p:cNvSpPr>
          <p:nvPr/>
        </p:nvSpPr>
        <p:spPr bwMode="auto">
          <a:xfrm>
            <a:off x="735844" y="4348733"/>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已发送确认</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并交付主机</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49" name="Text Box 85"/>
          <p:cNvSpPr txBox="1">
            <a:spLocks noChangeArrowheads="1"/>
          </p:cNvSpPr>
          <p:nvPr/>
        </p:nvSpPr>
        <p:spPr bwMode="auto">
          <a:xfrm>
            <a:off x="9039229" y="4348733"/>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不允许</a:t>
            </a:r>
            <a:endParaRPr lang="zh-CN" altLang="en-US"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接收</a:t>
            </a:r>
            <a:endParaRPr lang="zh-CN" altLang="en-US" sz="2000" b="1">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50" name="Rectangle 86"/>
          <p:cNvSpPr>
            <a:spLocks noChangeArrowheads="1"/>
          </p:cNvSpPr>
          <p:nvPr/>
        </p:nvSpPr>
        <p:spPr bwMode="auto">
          <a:xfrm>
            <a:off x="9648708" y="4016946"/>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56</a:t>
            </a:r>
            <a:endParaRPr kumimoji="1" lang="en-US" altLang="zh-CN" sz="16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51" name="Line 87"/>
          <p:cNvSpPr>
            <a:spLocks noChangeShapeType="1"/>
          </p:cNvSpPr>
          <p:nvPr/>
        </p:nvSpPr>
        <p:spPr bwMode="auto">
          <a:xfrm rot="-5400000">
            <a:off x="7786240" y="3166112"/>
            <a:ext cx="1587" cy="1030155"/>
          </a:xfrm>
          <a:prstGeom prst="line">
            <a:avLst/>
          </a:prstGeom>
          <a:noFill/>
          <a:ln w="5715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52" name="Text Box 88"/>
          <p:cNvSpPr txBox="1">
            <a:spLocks noChangeArrowheads="1"/>
          </p:cNvSpPr>
          <p:nvPr/>
        </p:nvSpPr>
        <p:spPr bwMode="auto">
          <a:xfrm>
            <a:off x="3588980" y="4931345"/>
            <a:ext cx="1467068" cy="40011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未按序收到</a:t>
            </a:r>
            <a:endPar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28153" name="Group 89"/>
          <p:cNvGrpSpPr/>
          <p:nvPr/>
        </p:nvGrpSpPr>
        <p:grpSpPr bwMode="auto">
          <a:xfrm>
            <a:off x="3835812" y="4316983"/>
            <a:ext cx="928688"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55" name="Line 91"/>
            <p:cNvSpPr>
              <a:spLocks noChangeShapeType="1"/>
            </p:cNvSpPr>
            <p:nvPr/>
          </p:nvSpPr>
          <p:spPr bwMode="auto">
            <a:xfrm flipV="1">
              <a:off x="2325" y="3150"/>
              <a:ext cx="0" cy="27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56" name="Line 92"/>
            <p:cNvSpPr>
              <a:spLocks noChangeShapeType="1"/>
            </p:cNvSpPr>
            <p:nvPr/>
          </p:nvSpPr>
          <p:spPr bwMode="auto">
            <a:xfrm flipV="1">
              <a:off x="2683" y="3150"/>
              <a:ext cx="0" cy="27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28157" name="Text Box 93"/>
          <p:cNvSpPr txBox="1">
            <a:spLocks noChangeArrowheads="1"/>
          </p:cNvSpPr>
          <p:nvPr/>
        </p:nvSpPr>
        <p:spPr bwMode="auto">
          <a:xfrm>
            <a:off x="1436703" y="257176"/>
            <a:ext cx="7396577" cy="5847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r>
              <a:rPr lang="en-US" altLang="zh-CN" sz="32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32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收到新的确认号，发送窗口向前滑动 </a:t>
            </a:r>
            <a:endParaRPr lang="zh-CN" altLang="en-US" sz="32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8158" name="Text Box 94"/>
          <p:cNvSpPr txBox="1">
            <a:spLocks noChangeArrowheads="1"/>
          </p:cNvSpPr>
          <p:nvPr/>
        </p:nvSpPr>
        <p:spPr bwMode="auto">
          <a:xfrm>
            <a:off x="3143090" y="5409183"/>
            <a:ext cx="249299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先存下，等待缺少的</a:t>
            </a:r>
            <a:endPar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数据的到达</a:t>
            </a:r>
            <a:endParaRPr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9053021" y="2555876"/>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Times New Roman" panose="02020603050405020304" pitchFamily="18" charset="0"/>
                <a:cs typeface="Times New Roman" panose="02020603050405020304" pitchFamily="18" charset="0"/>
              </a:rPr>
              <a:t>不允许</a:t>
            </a:r>
            <a:endParaRPr lang="zh-CN" altLang="en-US" sz="2000" b="1" dirty="0">
              <a:solidFill>
                <a:srgbClr val="FF0000"/>
              </a:solidFill>
              <a:latin typeface="Times New Roman" panose="02020603050405020304" pitchFamily="18" charset="0"/>
              <a:cs typeface="Times New Roman" panose="02020603050405020304" pitchFamily="18" charset="0"/>
            </a:endParaRPr>
          </a:p>
          <a:p>
            <a:pPr algn="ctr"/>
            <a:r>
              <a:rPr lang="zh-CN" altLang="en-US" sz="2000" b="1" dirty="0">
                <a:solidFill>
                  <a:srgbClr val="FF0000"/>
                </a:solidFill>
                <a:latin typeface="Times New Roman" panose="02020603050405020304" pitchFamily="18" charset="0"/>
                <a:cs typeface="Times New Roman" panose="02020603050405020304" pitchFamily="18" charset="0"/>
              </a:rPr>
              <a:t>发送</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729093" name="Text Box 5"/>
          <p:cNvSpPr txBox="1">
            <a:spLocks noChangeArrowheads="1"/>
          </p:cNvSpPr>
          <p:nvPr/>
        </p:nvSpPr>
        <p:spPr bwMode="auto">
          <a:xfrm>
            <a:off x="352843" y="2600326"/>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Times New Roman" panose="02020603050405020304" pitchFamily="18" charset="0"/>
                <a:cs typeface="Times New Roman" panose="02020603050405020304" pitchFamily="18" charset="0"/>
              </a:rPr>
              <a:t>已发送并收到确认</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729094" name="Text Box 6"/>
          <p:cNvSpPr txBox="1">
            <a:spLocks noChangeArrowheads="1"/>
          </p:cNvSpPr>
          <p:nvPr/>
        </p:nvSpPr>
        <p:spPr bwMode="auto">
          <a:xfrm>
            <a:off x="3440832" y="1671191"/>
            <a:ext cx="48123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anose="02020603050405020304" pitchFamily="18" charset="0"/>
                <a:cs typeface="Times New Roman" panose="02020603050405020304" pitchFamily="18" charset="0"/>
              </a:rPr>
              <a:t>A </a:t>
            </a:r>
            <a:r>
              <a:rPr lang="zh-CN" altLang="en-US" sz="2400" b="1" dirty="0">
                <a:solidFill>
                  <a:srgbClr val="0000CC"/>
                </a:solidFill>
                <a:latin typeface="Times New Roman" panose="02020603050405020304" pitchFamily="18" charset="0"/>
                <a:cs typeface="Times New Roman" panose="02020603050405020304" pitchFamily="18" charset="0"/>
              </a:rPr>
              <a:t>的发送窗口已满，有效窗口为零</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729095" name="Rectangle 7"/>
          <p:cNvSpPr>
            <a:spLocks noChangeArrowheads="1"/>
          </p:cNvSpPr>
          <p:nvPr/>
        </p:nvSpPr>
        <p:spPr bwMode="auto">
          <a:xfrm>
            <a:off x="2723106" y="2108200"/>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cs typeface="Times New Roman" panose="02020603050405020304" pitchFamily="18" charset="0"/>
            </a:endParaRPr>
          </a:p>
        </p:txBody>
      </p:sp>
      <p:sp>
        <p:nvSpPr>
          <p:cNvPr id="729096" name="Rectangle 8"/>
          <p:cNvSpPr>
            <a:spLocks noChangeArrowheads="1"/>
          </p:cNvSpPr>
          <p:nvPr/>
        </p:nvSpPr>
        <p:spPr bwMode="auto">
          <a:xfrm>
            <a:off x="268964" y="232410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26</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097" name="Rectangle 9"/>
          <p:cNvSpPr>
            <a:spLocks noChangeArrowheads="1"/>
          </p:cNvSpPr>
          <p:nvPr/>
        </p:nvSpPr>
        <p:spPr bwMode="auto">
          <a:xfrm>
            <a:off x="581966" y="232251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27</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098" name="Rectangle 10"/>
          <p:cNvSpPr>
            <a:spLocks noChangeArrowheads="1"/>
          </p:cNvSpPr>
          <p:nvPr/>
        </p:nvSpPr>
        <p:spPr bwMode="auto">
          <a:xfrm>
            <a:off x="894968" y="232092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28</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099" name="Rectangle 11"/>
          <p:cNvSpPr>
            <a:spLocks noChangeArrowheads="1"/>
          </p:cNvSpPr>
          <p:nvPr/>
        </p:nvSpPr>
        <p:spPr bwMode="auto">
          <a:xfrm>
            <a:off x="1207970" y="231933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29</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0" name="Rectangle 12"/>
          <p:cNvSpPr>
            <a:spLocks noChangeArrowheads="1"/>
          </p:cNvSpPr>
          <p:nvPr/>
        </p:nvSpPr>
        <p:spPr bwMode="auto">
          <a:xfrm>
            <a:off x="1520972" y="231775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30</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1" name="Rectangle 13"/>
          <p:cNvSpPr>
            <a:spLocks noChangeArrowheads="1"/>
          </p:cNvSpPr>
          <p:nvPr/>
        </p:nvSpPr>
        <p:spPr bwMode="auto">
          <a:xfrm>
            <a:off x="1833974" y="231616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31</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2" name="Rectangle 14"/>
          <p:cNvSpPr>
            <a:spLocks noChangeArrowheads="1"/>
          </p:cNvSpPr>
          <p:nvPr/>
        </p:nvSpPr>
        <p:spPr bwMode="auto">
          <a:xfrm>
            <a:off x="2146977" y="231457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32</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3" name="Rectangle 15"/>
          <p:cNvSpPr>
            <a:spLocks noChangeArrowheads="1"/>
          </p:cNvSpPr>
          <p:nvPr/>
        </p:nvSpPr>
        <p:spPr bwMode="auto">
          <a:xfrm>
            <a:off x="2459979" y="231298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33</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4" name="Rectangle 16"/>
          <p:cNvSpPr>
            <a:spLocks noChangeArrowheads="1"/>
          </p:cNvSpPr>
          <p:nvPr/>
        </p:nvSpPr>
        <p:spPr bwMode="auto">
          <a:xfrm>
            <a:off x="2772981" y="23114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34</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5" name="Rectangle 17"/>
          <p:cNvSpPr>
            <a:spLocks noChangeArrowheads="1"/>
          </p:cNvSpPr>
          <p:nvPr/>
        </p:nvSpPr>
        <p:spPr bwMode="auto">
          <a:xfrm>
            <a:off x="3085983" y="23098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35</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6" name="Rectangle 18"/>
          <p:cNvSpPr>
            <a:spLocks noChangeArrowheads="1"/>
          </p:cNvSpPr>
          <p:nvPr/>
        </p:nvSpPr>
        <p:spPr bwMode="auto">
          <a:xfrm>
            <a:off x="3398985" y="23082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36</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7" name="Rectangle 19"/>
          <p:cNvSpPr>
            <a:spLocks noChangeArrowheads="1"/>
          </p:cNvSpPr>
          <p:nvPr/>
        </p:nvSpPr>
        <p:spPr bwMode="auto">
          <a:xfrm>
            <a:off x="3711987" y="23066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37</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8" name="Rectangle 20"/>
          <p:cNvSpPr>
            <a:spLocks noChangeArrowheads="1"/>
          </p:cNvSpPr>
          <p:nvPr/>
        </p:nvSpPr>
        <p:spPr bwMode="auto">
          <a:xfrm>
            <a:off x="4024989" y="230505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38</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09" name="Rectangle 21"/>
          <p:cNvSpPr>
            <a:spLocks noChangeArrowheads="1"/>
          </p:cNvSpPr>
          <p:nvPr/>
        </p:nvSpPr>
        <p:spPr bwMode="auto">
          <a:xfrm>
            <a:off x="4337991" y="230346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39</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0" name="Rectangle 22"/>
          <p:cNvSpPr>
            <a:spLocks noChangeArrowheads="1"/>
          </p:cNvSpPr>
          <p:nvPr/>
        </p:nvSpPr>
        <p:spPr bwMode="auto">
          <a:xfrm>
            <a:off x="4650993" y="230187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40</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1" name="Rectangle 23"/>
          <p:cNvSpPr>
            <a:spLocks noChangeArrowheads="1"/>
          </p:cNvSpPr>
          <p:nvPr/>
        </p:nvSpPr>
        <p:spPr bwMode="auto">
          <a:xfrm>
            <a:off x="4963995" y="230028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41</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2" name="Rectangle 24"/>
          <p:cNvSpPr>
            <a:spLocks noChangeArrowheads="1"/>
          </p:cNvSpPr>
          <p:nvPr/>
        </p:nvSpPr>
        <p:spPr bwMode="auto">
          <a:xfrm>
            <a:off x="5276997" y="22987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42</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3" name="Rectangle 25"/>
          <p:cNvSpPr>
            <a:spLocks noChangeArrowheads="1"/>
          </p:cNvSpPr>
          <p:nvPr/>
        </p:nvSpPr>
        <p:spPr bwMode="auto">
          <a:xfrm>
            <a:off x="5589999" y="22971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43</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4" name="Rectangle 26"/>
          <p:cNvSpPr>
            <a:spLocks noChangeArrowheads="1"/>
          </p:cNvSpPr>
          <p:nvPr/>
        </p:nvSpPr>
        <p:spPr bwMode="auto">
          <a:xfrm>
            <a:off x="5903002" y="22955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44</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5" name="Rectangle 27"/>
          <p:cNvSpPr>
            <a:spLocks noChangeArrowheads="1"/>
          </p:cNvSpPr>
          <p:nvPr/>
        </p:nvSpPr>
        <p:spPr bwMode="auto">
          <a:xfrm>
            <a:off x="6216004" y="22939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45</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6" name="Rectangle 28"/>
          <p:cNvSpPr>
            <a:spLocks noChangeArrowheads="1"/>
          </p:cNvSpPr>
          <p:nvPr/>
        </p:nvSpPr>
        <p:spPr bwMode="auto">
          <a:xfrm>
            <a:off x="6529006" y="229235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46</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7" name="Rectangle 29"/>
          <p:cNvSpPr>
            <a:spLocks noChangeArrowheads="1"/>
          </p:cNvSpPr>
          <p:nvPr/>
        </p:nvSpPr>
        <p:spPr bwMode="auto">
          <a:xfrm>
            <a:off x="6842008" y="229076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47</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8" name="Rectangle 30"/>
          <p:cNvSpPr>
            <a:spLocks noChangeArrowheads="1"/>
          </p:cNvSpPr>
          <p:nvPr/>
        </p:nvSpPr>
        <p:spPr bwMode="auto">
          <a:xfrm>
            <a:off x="7155010" y="228917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48</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19" name="Rectangle 31"/>
          <p:cNvSpPr>
            <a:spLocks noChangeArrowheads="1"/>
          </p:cNvSpPr>
          <p:nvPr/>
        </p:nvSpPr>
        <p:spPr bwMode="auto">
          <a:xfrm>
            <a:off x="7468012" y="228758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49</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0" name="Rectangle 32"/>
          <p:cNvSpPr>
            <a:spLocks noChangeArrowheads="1"/>
          </p:cNvSpPr>
          <p:nvPr/>
        </p:nvSpPr>
        <p:spPr bwMode="auto">
          <a:xfrm>
            <a:off x="7781014" y="22860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50</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1" name="Rectangle 33"/>
          <p:cNvSpPr>
            <a:spLocks noChangeArrowheads="1"/>
          </p:cNvSpPr>
          <p:nvPr/>
        </p:nvSpPr>
        <p:spPr bwMode="auto">
          <a:xfrm>
            <a:off x="8094016" y="22844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51</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2" name="Rectangle 34"/>
          <p:cNvSpPr>
            <a:spLocks noChangeArrowheads="1"/>
          </p:cNvSpPr>
          <p:nvPr/>
        </p:nvSpPr>
        <p:spPr bwMode="auto">
          <a:xfrm>
            <a:off x="8407018" y="22828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52</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3" name="Rectangle 35"/>
          <p:cNvSpPr>
            <a:spLocks noChangeArrowheads="1"/>
          </p:cNvSpPr>
          <p:nvPr/>
        </p:nvSpPr>
        <p:spPr bwMode="auto">
          <a:xfrm>
            <a:off x="8720020" y="22812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53</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4" name="Rectangle 36"/>
          <p:cNvSpPr>
            <a:spLocks noChangeArrowheads="1"/>
          </p:cNvSpPr>
          <p:nvPr/>
        </p:nvSpPr>
        <p:spPr bwMode="auto">
          <a:xfrm>
            <a:off x="9033022" y="227965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54</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5" name="Rectangle 37"/>
          <p:cNvSpPr>
            <a:spLocks noChangeArrowheads="1"/>
          </p:cNvSpPr>
          <p:nvPr/>
        </p:nvSpPr>
        <p:spPr bwMode="auto">
          <a:xfrm>
            <a:off x="9346024" y="22780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55</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6" name="Text Box 38"/>
          <p:cNvSpPr txBox="1">
            <a:spLocks noChangeArrowheads="1"/>
          </p:cNvSpPr>
          <p:nvPr/>
        </p:nvSpPr>
        <p:spPr bwMode="auto">
          <a:xfrm>
            <a:off x="4664968" y="2780928"/>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Times New Roman" panose="02020603050405020304" pitchFamily="18" charset="0"/>
                <a:cs typeface="Times New Roman" panose="02020603050405020304" pitchFamily="18" charset="0"/>
              </a:rPr>
              <a:t>已发送但未收到确认</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
        <p:nvSpPr>
          <p:cNvPr id="729127" name="Rectangle 39"/>
          <p:cNvSpPr>
            <a:spLocks noChangeArrowheads="1"/>
          </p:cNvSpPr>
          <p:nvPr/>
        </p:nvSpPr>
        <p:spPr bwMode="auto">
          <a:xfrm>
            <a:off x="9650427" y="22780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Times New Roman" panose="02020603050405020304" pitchFamily="18" charset="0"/>
                <a:cs typeface="Times New Roman" panose="02020603050405020304" pitchFamily="18" charset="0"/>
              </a:rPr>
              <a:t>56</a:t>
            </a:r>
            <a:endParaRPr kumimoji="1" lang="en-US" altLang="zh-CN" sz="1600" b="1">
              <a:solidFill>
                <a:srgbClr val="0000CC"/>
              </a:solidFill>
              <a:latin typeface="Times New Roman" panose="02020603050405020304" pitchFamily="18" charset="0"/>
              <a:cs typeface="Times New Roman" panose="02020603050405020304" pitchFamily="18" charset="0"/>
            </a:endParaRPr>
          </a:p>
        </p:txBody>
      </p:sp>
      <p:sp>
        <p:nvSpPr>
          <p:cNvPr id="729129" name="Line 41"/>
          <p:cNvSpPr>
            <a:spLocks noChangeShapeType="1"/>
          </p:cNvSpPr>
          <p:nvPr/>
        </p:nvSpPr>
        <p:spPr bwMode="auto">
          <a:xfrm flipV="1">
            <a:off x="2879608" y="261302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cs typeface="Times New Roman" panose="02020603050405020304" pitchFamily="18" charset="0"/>
            </a:endParaRPr>
          </a:p>
        </p:txBody>
      </p:sp>
      <p:sp>
        <p:nvSpPr>
          <p:cNvPr id="729130" name="Text Box 42"/>
          <p:cNvSpPr txBox="1">
            <a:spLocks noChangeArrowheads="1"/>
          </p:cNvSpPr>
          <p:nvPr/>
        </p:nvSpPr>
        <p:spPr bwMode="auto">
          <a:xfrm>
            <a:off x="2698064" y="3176589"/>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cs typeface="Times New Roman" panose="02020603050405020304" pitchFamily="18" charset="0"/>
              </a:rPr>
              <a:t>P</a:t>
            </a:r>
            <a:r>
              <a:rPr lang="en-US" altLang="zh-CN" sz="2000" b="1" baseline="-25000">
                <a:solidFill>
                  <a:srgbClr val="0000CC"/>
                </a:solidFill>
                <a:latin typeface="Times New Roman" panose="02020603050405020304" pitchFamily="18" charset="0"/>
                <a:cs typeface="Times New Roman" panose="02020603050405020304" pitchFamily="18" charset="0"/>
              </a:rPr>
              <a:t>1</a:t>
            </a:r>
            <a:endParaRPr lang="en-US" altLang="zh-CN" sz="2000" b="1" baseline="-25000">
              <a:solidFill>
                <a:srgbClr val="0000CC"/>
              </a:solidFill>
              <a:latin typeface="Times New Roman" panose="02020603050405020304" pitchFamily="18" charset="0"/>
              <a:cs typeface="Times New Roman" panose="02020603050405020304" pitchFamily="18" charset="0"/>
            </a:endParaRPr>
          </a:p>
        </p:txBody>
      </p:sp>
      <p:sp>
        <p:nvSpPr>
          <p:cNvPr id="729131" name="Text Box 43"/>
          <p:cNvSpPr txBox="1">
            <a:spLocks noChangeArrowheads="1"/>
          </p:cNvSpPr>
          <p:nvPr/>
        </p:nvSpPr>
        <p:spPr bwMode="auto">
          <a:xfrm>
            <a:off x="8925462" y="3176589"/>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cs typeface="Times New Roman" panose="02020603050405020304" pitchFamily="18" charset="0"/>
              </a:rPr>
              <a:t>P</a:t>
            </a:r>
            <a:r>
              <a:rPr lang="en-US" altLang="zh-CN" sz="2000" b="1" baseline="-25000">
                <a:solidFill>
                  <a:srgbClr val="0000CC"/>
                </a:solidFill>
                <a:latin typeface="Times New Roman" panose="02020603050405020304" pitchFamily="18" charset="0"/>
                <a:cs typeface="Times New Roman" panose="02020603050405020304" pitchFamily="18" charset="0"/>
              </a:rPr>
              <a:t>2</a:t>
            </a:r>
            <a:endParaRPr lang="en-US" altLang="zh-CN" sz="2000" b="1" baseline="-25000">
              <a:solidFill>
                <a:srgbClr val="0000CC"/>
              </a:solidFill>
              <a:latin typeface="Times New Roman" panose="02020603050405020304" pitchFamily="18" charset="0"/>
              <a:cs typeface="Times New Roman" panose="02020603050405020304" pitchFamily="18" charset="0"/>
            </a:endParaRPr>
          </a:p>
        </p:txBody>
      </p:sp>
      <p:sp>
        <p:nvSpPr>
          <p:cNvPr id="729132" name="Line 44"/>
          <p:cNvSpPr>
            <a:spLocks noChangeShapeType="1"/>
          </p:cNvSpPr>
          <p:nvPr/>
        </p:nvSpPr>
        <p:spPr bwMode="auto">
          <a:xfrm flipV="1">
            <a:off x="9069171" y="2565401"/>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cs typeface="Times New Roman" panose="02020603050405020304" pitchFamily="18" charset="0"/>
            </a:endParaRPr>
          </a:p>
        </p:txBody>
      </p:sp>
      <p:sp>
        <p:nvSpPr>
          <p:cNvPr id="729133" name="Text Box 45"/>
          <p:cNvSpPr txBox="1">
            <a:spLocks noChangeArrowheads="1"/>
          </p:cNvSpPr>
          <p:nvPr/>
        </p:nvSpPr>
        <p:spPr bwMode="auto">
          <a:xfrm>
            <a:off x="8925462" y="3463926"/>
            <a:ext cx="42672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Times New Roman" panose="02020603050405020304" pitchFamily="18" charset="0"/>
                <a:cs typeface="Times New Roman" panose="02020603050405020304" pitchFamily="18" charset="0"/>
              </a:rPr>
              <a:t>P</a:t>
            </a:r>
            <a:r>
              <a:rPr lang="en-US" altLang="zh-CN" sz="2000" b="1" baseline="-25000">
                <a:solidFill>
                  <a:srgbClr val="0000CC"/>
                </a:solidFill>
                <a:latin typeface="Times New Roman" panose="02020603050405020304" pitchFamily="18" charset="0"/>
                <a:cs typeface="Times New Roman" panose="02020603050405020304" pitchFamily="18" charset="0"/>
              </a:rPr>
              <a:t>3</a:t>
            </a:r>
            <a:endParaRPr lang="en-US" altLang="zh-CN" sz="2000" b="1" baseline="-25000">
              <a:solidFill>
                <a:srgbClr val="0000CC"/>
              </a:solidFill>
              <a:latin typeface="Times New Roman" panose="02020603050405020304" pitchFamily="18" charset="0"/>
              <a:cs typeface="Times New Roman" panose="02020603050405020304" pitchFamily="18" charset="0"/>
            </a:endParaRPr>
          </a:p>
        </p:txBody>
      </p:sp>
      <p:sp>
        <p:nvSpPr>
          <p:cNvPr id="729134" name="Text Box 46"/>
          <p:cNvSpPr txBox="1">
            <a:spLocks noChangeArrowheads="1"/>
          </p:cNvSpPr>
          <p:nvPr/>
        </p:nvSpPr>
        <p:spPr bwMode="auto">
          <a:xfrm>
            <a:off x="1325841" y="201614"/>
            <a:ext cx="7394974" cy="107721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lgn="ct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的发送窗口内的序号都已用完，</a:t>
            </a:r>
            <a:endPar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但还没有再收到确认，必须停止发送。 </a:t>
            </a:r>
            <a:endPar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1441863" y="3865072"/>
            <a:ext cx="7614722" cy="461665"/>
          </a:xfrm>
          <a:prstGeom prst="rect">
            <a:avLst/>
          </a:prstGeom>
        </p:spPr>
        <p:txBody>
          <a:bodyPr wrap="square">
            <a:spAutoFit/>
          </a:bodyPr>
          <a:lstStyle/>
          <a:p>
            <a:pPr algn="ctr"/>
            <a:r>
              <a:rPr lang="zh-CN" altLang="zh-CN" sz="2400" b="1" dirty="0">
                <a:latin typeface="Times New Roman" panose="02020603050405020304" pitchFamily="18" charset="0"/>
                <a:ea typeface="黑体" panose="02010609060101010101" pitchFamily="2" charset="-122"/>
                <a:cs typeface="Times New Roman" panose="02020603050405020304" pitchFamily="18" charset="0"/>
              </a:rPr>
              <a:t>发送窗口内的序号都属于已发送但未被确认</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发送缓存 </a:t>
            </a:r>
            <a:endParaRPr lang="zh-CN" altLang="en-US" dirty="0">
              <a:latin typeface="Times New Roman" panose="02020603050405020304" pitchFamily="18" charset="0"/>
              <a:cs typeface="Times New Roman" panose="02020603050405020304" pitchFamily="18" charset="0"/>
            </a:endParaRPr>
          </a:p>
        </p:txBody>
      </p:sp>
      <p:sp>
        <p:nvSpPr>
          <p:cNvPr id="732165" name="Line 5"/>
          <p:cNvSpPr>
            <a:spLocks noChangeShapeType="1"/>
          </p:cNvSpPr>
          <p:nvPr/>
        </p:nvSpPr>
        <p:spPr bwMode="auto">
          <a:xfrm flipV="1">
            <a:off x="2220771" y="3644602"/>
            <a:ext cx="567187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66" name="Text Box 6"/>
          <p:cNvSpPr txBox="1">
            <a:spLocks noChangeArrowheads="1"/>
          </p:cNvSpPr>
          <p:nvPr/>
        </p:nvSpPr>
        <p:spPr bwMode="auto">
          <a:xfrm>
            <a:off x="1295364" y="541466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最后被确认</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的字节</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67" name="Rectangle 7"/>
          <p:cNvSpPr>
            <a:spLocks noChangeArrowheads="1"/>
          </p:cNvSpPr>
          <p:nvPr/>
        </p:nvSpPr>
        <p:spPr bwMode="auto">
          <a:xfrm>
            <a:off x="5407545" y="4455814"/>
            <a:ext cx="1745588" cy="534988"/>
          </a:xfrm>
          <a:prstGeom prst="rect">
            <a:avLst/>
          </a:prstGeom>
          <a:solidFill>
            <a:schemeClr val="bg1">
              <a:lumMod val="75000"/>
            </a:schemeClr>
          </a:solidFill>
          <a:ln>
            <a:noFill/>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68" name="Oval 8"/>
          <p:cNvSpPr>
            <a:spLocks noChangeArrowheads="1"/>
          </p:cNvSpPr>
          <p:nvPr/>
        </p:nvSpPr>
        <p:spPr bwMode="auto">
          <a:xfrm>
            <a:off x="3771751" y="1988840"/>
            <a:ext cx="2765425" cy="754063"/>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发送应用程序</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69" name="Line 9"/>
          <p:cNvSpPr>
            <a:spLocks noChangeShapeType="1"/>
          </p:cNvSpPr>
          <p:nvPr/>
        </p:nvSpPr>
        <p:spPr bwMode="auto">
          <a:xfrm>
            <a:off x="463144" y="3066753"/>
            <a:ext cx="9314392" cy="3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90" name="Rectangle 30"/>
          <p:cNvSpPr>
            <a:spLocks noChangeArrowheads="1"/>
          </p:cNvSpPr>
          <p:nvPr/>
        </p:nvSpPr>
        <p:spPr bwMode="auto">
          <a:xfrm>
            <a:off x="2207012" y="4243090"/>
            <a:ext cx="3929725" cy="962025"/>
          </a:xfrm>
          <a:prstGeom prst="rect">
            <a:avLst/>
          </a:prstGeom>
          <a:solidFill>
            <a:srgbClr val="00B0F0"/>
          </a:solidFill>
          <a:ln w="12700">
            <a:solidFill>
              <a:schemeClr val="tx1"/>
            </a:solidFill>
            <a:prstDash val="dash"/>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0" name="Line 10"/>
          <p:cNvSpPr>
            <a:spLocks noChangeShapeType="1"/>
          </p:cNvSpPr>
          <p:nvPr/>
        </p:nvSpPr>
        <p:spPr bwMode="auto">
          <a:xfrm>
            <a:off x="463144" y="4455814"/>
            <a:ext cx="814493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1" name="Line 11"/>
          <p:cNvSpPr>
            <a:spLocks noChangeShapeType="1"/>
          </p:cNvSpPr>
          <p:nvPr/>
        </p:nvSpPr>
        <p:spPr bwMode="auto">
          <a:xfrm>
            <a:off x="463144" y="4990802"/>
            <a:ext cx="814493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2" name="Line 12"/>
          <p:cNvSpPr>
            <a:spLocks noChangeShapeType="1"/>
          </p:cNvSpPr>
          <p:nvPr/>
        </p:nvSpPr>
        <p:spPr bwMode="auto">
          <a:xfrm>
            <a:off x="2207013" y="4455814"/>
            <a:ext cx="0" cy="534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3" name="Line 13"/>
          <p:cNvSpPr>
            <a:spLocks noChangeShapeType="1"/>
          </p:cNvSpPr>
          <p:nvPr/>
        </p:nvSpPr>
        <p:spPr bwMode="auto">
          <a:xfrm flipH="1">
            <a:off x="7153133" y="4455814"/>
            <a:ext cx="0" cy="5349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4" name="Text Box 14"/>
          <p:cNvSpPr txBox="1">
            <a:spLocks noChangeArrowheads="1"/>
          </p:cNvSpPr>
          <p:nvPr/>
        </p:nvSpPr>
        <p:spPr bwMode="auto">
          <a:xfrm>
            <a:off x="3952602" y="3282653"/>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发送缓存</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6" name="Text Box 16"/>
          <p:cNvSpPr txBox="1">
            <a:spLocks noChangeArrowheads="1"/>
          </p:cNvSpPr>
          <p:nvPr/>
        </p:nvSpPr>
        <p:spPr bwMode="auto">
          <a:xfrm>
            <a:off x="4648925" y="5414665"/>
            <a:ext cx="14157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最后发送</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的字节</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7" name="Line 17"/>
          <p:cNvSpPr>
            <a:spLocks noChangeShapeType="1"/>
          </p:cNvSpPr>
          <p:nvPr/>
        </p:nvSpPr>
        <p:spPr bwMode="auto">
          <a:xfrm>
            <a:off x="5407545" y="4455814"/>
            <a:ext cx="0" cy="534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8" name="Text Box 18"/>
          <p:cNvSpPr txBox="1">
            <a:spLocks noChangeArrowheads="1"/>
          </p:cNvSpPr>
          <p:nvPr/>
        </p:nvSpPr>
        <p:spPr bwMode="auto">
          <a:xfrm>
            <a:off x="3343795" y="376366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发送窗口</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79" name="Rectangle 19"/>
          <p:cNvSpPr>
            <a:spLocks noChangeArrowheads="1"/>
          </p:cNvSpPr>
          <p:nvPr/>
        </p:nvSpPr>
        <p:spPr bwMode="auto">
          <a:xfrm>
            <a:off x="2207013" y="4455814"/>
            <a:ext cx="3200533" cy="534988"/>
          </a:xfrm>
          <a:prstGeom prst="rect">
            <a:avLst/>
          </a:prstGeom>
          <a:solidFill>
            <a:srgbClr val="FF66FF"/>
          </a:solidFill>
          <a:ln>
            <a:noFill/>
          </a:ln>
          <a:effectLst/>
        </p:spPr>
        <p:txBody>
          <a:bodyPr wrap="none" anchor="ctr"/>
          <a:lstStyle/>
          <a:p>
            <a:pPr algn="ct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已发送</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32195" name="Group 35"/>
          <p:cNvGrpSpPr/>
          <p:nvPr/>
        </p:nvGrpSpPr>
        <p:grpSpPr bwMode="auto">
          <a:xfrm>
            <a:off x="2207013" y="4990802"/>
            <a:ext cx="3200533" cy="500062"/>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83" name="Line 23"/>
            <p:cNvSpPr>
              <a:spLocks noChangeShapeType="1"/>
            </p:cNvSpPr>
            <p:nvPr/>
          </p:nvSpPr>
          <p:spPr bwMode="auto">
            <a:xfrm flipV="1">
              <a:off x="3015" y="3189"/>
              <a:ext cx="0" cy="270"/>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32184" name="Line 24"/>
          <p:cNvSpPr>
            <a:spLocks noChangeShapeType="1"/>
          </p:cNvSpPr>
          <p:nvPr/>
        </p:nvSpPr>
        <p:spPr bwMode="auto">
          <a:xfrm>
            <a:off x="2207013" y="3387427"/>
            <a:ext cx="0" cy="85566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85" name="Line 25"/>
          <p:cNvSpPr>
            <a:spLocks noChangeShapeType="1"/>
          </p:cNvSpPr>
          <p:nvPr/>
        </p:nvSpPr>
        <p:spPr bwMode="auto">
          <a:xfrm>
            <a:off x="7880606" y="3387428"/>
            <a:ext cx="0" cy="160337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86" name="Freeform 26"/>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87" name="Text Box 27"/>
          <p:cNvSpPr txBox="1">
            <a:spLocks noChangeArrowheads="1"/>
          </p:cNvSpPr>
          <p:nvPr/>
        </p:nvSpPr>
        <p:spPr bwMode="auto">
          <a:xfrm>
            <a:off x="914331" y="3042939"/>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TCP</a:t>
            </a:r>
            <a:endPar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88" name="Freeform 28"/>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89" name="Freeform 29"/>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91" name="Line 31"/>
          <p:cNvSpPr>
            <a:spLocks noChangeShapeType="1"/>
          </p:cNvSpPr>
          <p:nvPr/>
        </p:nvSpPr>
        <p:spPr bwMode="auto">
          <a:xfrm>
            <a:off x="7008671" y="5301208"/>
            <a:ext cx="1454944" cy="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2192" name="Text Box 32"/>
          <p:cNvSpPr txBox="1">
            <a:spLocks noChangeArrowheads="1"/>
          </p:cNvSpPr>
          <p:nvPr/>
        </p:nvSpPr>
        <p:spPr bwMode="auto">
          <a:xfrm>
            <a:off x="7035137" y="534359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序号增大</a:t>
            </a:r>
            <a:endPar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848544" y="1136529"/>
            <a:ext cx="8704545" cy="523220"/>
          </a:xfrm>
          <a:prstGeom prst="rect">
            <a:avLst/>
          </a:prstGeom>
          <a:solidFill>
            <a:srgbClr val="66FF66"/>
          </a:solidFill>
          <a:ln w="9525">
            <a:solidFill>
              <a:schemeClr val="folHlink"/>
            </a:solidFill>
            <a:miter lim="800000"/>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发送方的应用进程把字节流写入</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TCP </a:t>
            </a:r>
            <a:r>
              <a:rPr lang="zh-CN"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的发送缓存</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矩形 2"/>
          <p:cNvSpPr/>
          <p:nvPr/>
        </p:nvSpPr>
        <p:spPr>
          <a:xfrm>
            <a:off x="535879" y="1916832"/>
            <a:ext cx="3048969" cy="830997"/>
          </a:xfrm>
          <a:prstGeom prst="rect">
            <a:avLst/>
          </a:prstGeom>
          <a:solidFill>
            <a:srgbClr val="000099"/>
          </a:solidFill>
        </p:spPr>
        <p:txBody>
          <a:bodyPr wrap="square">
            <a:spAutoFit/>
          </a:bodyPr>
          <a:lstStyle/>
          <a:p>
            <a:r>
              <a:rPr lang="zh-CN" altLang="zh-CN" sz="24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发送窗口通常只是发送缓存的一部分。</a:t>
            </a:r>
            <a:endParaRPr lang="zh-CN" altLang="en-US" sz="24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6" name="文本框 5"/>
          <p:cNvSpPr txBox="1"/>
          <p:nvPr/>
        </p:nvSpPr>
        <p:spPr>
          <a:xfrm>
            <a:off x="7152335" y="3645024"/>
            <a:ext cx="1617089" cy="830997"/>
          </a:xfrm>
          <a:prstGeom prst="rect">
            <a:avLst/>
          </a:prstGeom>
          <a:noFill/>
        </p:spPr>
        <p:txBody>
          <a:bodyPr wrap="square" rtlCol="0">
            <a:spAutoFit/>
          </a:bodyPr>
          <a:lstStyle/>
          <a:p>
            <a:r>
              <a:rPr lang="zh-CN" altLang="en-US" sz="2400" dirty="0">
                <a:solidFill>
                  <a:srgbClr val="002060"/>
                </a:solidFill>
                <a:latin typeface="Times New Roman" panose="02020603050405020304" pitchFamily="18" charset="0"/>
                <a:ea typeface="黑体" panose="02010609060101010101" pitchFamily="2" charset="-122"/>
                <a:cs typeface="Times New Roman" panose="02020603050405020304" pitchFamily="18" charset="0"/>
              </a:rPr>
              <a:t>最后写入的字节</a:t>
            </a:r>
            <a:endParaRPr lang="zh-CN" altLang="en-US" sz="2400" dirty="0">
              <a:solidFill>
                <a:srgbClr val="002060"/>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接收缓存</a:t>
            </a:r>
            <a:endParaRPr lang="zh-CN" altLang="en-US">
              <a:latin typeface="Times New Roman" panose="02020603050405020304" pitchFamily="18" charset="0"/>
              <a:cs typeface="Times New Roman" panose="02020603050405020304" pitchFamily="18" charset="0"/>
            </a:endParaRPr>
          </a:p>
        </p:txBody>
      </p:sp>
      <p:sp>
        <p:nvSpPr>
          <p:cNvPr id="734228" name="Rectangle 20"/>
          <p:cNvSpPr>
            <a:spLocks noChangeArrowheads="1"/>
          </p:cNvSpPr>
          <p:nvPr/>
        </p:nvSpPr>
        <p:spPr bwMode="auto">
          <a:xfrm>
            <a:off x="4427053" y="4260279"/>
            <a:ext cx="3964120" cy="1016000"/>
          </a:xfrm>
          <a:prstGeom prst="rect">
            <a:avLst/>
          </a:prstGeom>
          <a:solidFill>
            <a:srgbClr val="3399FF"/>
          </a:solidFill>
          <a:ln w="9525">
            <a:solidFill>
              <a:schemeClr val="tx1"/>
            </a:solidFill>
            <a:prstDash val="dash"/>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13" name="Oval 5"/>
          <p:cNvSpPr>
            <a:spLocks noChangeArrowheads="1"/>
          </p:cNvSpPr>
          <p:nvPr/>
        </p:nvSpPr>
        <p:spPr bwMode="auto">
          <a:xfrm>
            <a:off x="3988507" y="1979614"/>
            <a:ext cx="2787782" cy="796925"/>
          </a:xfrm>
          <a:prstGeom prst="ellipse">
            <a:avLst/>
          </a:prstGeom>
          <a:solidFill>
            <a:srgbClr val="FFFF99"/>
          </a:solidFill>
          <a:ln w="9525">
            <a:solidFill>
              <a:schemeClr val="tx1"/>
            </a:solidFill>
            <a:round/>
          </a:ln>
          <a:effectLst>
            <a:outerShdw dist="35921" dir="2700000" algn="ctr" rotWithShape="0">
              <a:schemeClr val="bg2"/>
            </a:outerShdw>
          </a:effectLst>
        </p:spPr>
        <p:txBody>
          <a:bodyPr wrap="none" anchor="ctr"/>
          <a:lstStyle/>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接收应用程序</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14" name="Line 6"/>
          <p:cNvSpPr>
            <a:spLocks noChangeShapeType="1"/>
          </p:cNvSpPr>
          <p:nvPr/>
        </p:nvSpPr>
        <p:spPr bwMode="auto">
          <a:xfrm>
            <a:off x="488504" y="3068960"/>
            <a:ext cx="928903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15" name="Line 7"/>
          <p:cNvSpPr>
            <a:spLocks noChangeShapeType="1"/>
          </p:cNvSpPr>
          <p:nvPr/>
        </p:nvSpPr>
        <p:spPr bwMode="auto">
          <a:xfrm>
            <a:off x="1348626" y="4484116"/>
            <a:ext cx="821544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16" name="Line 8"/>
          <p:cNvSpPr>
            <a:spLocks noChangeShapeType="1"/>
          </p:cNvSpPr>
          <p:nvPr/>
        </p:nvSpPr>
        <p:spPr bwMode="auto">
          <a:xfrm>
            <a:off x="1348626" y="5050854"/>
            <a:ext cx="821544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17" name="Rectangle 9"/>
          <p:cNvSpPr>
            <a:spLocks noChangeArrowheads="1"/>
          </p:cNvSpPr>
          <p:nvPr/>
        </p:nvSpPr>
        <p:spPr bwMode="auto">
          <a:xfrm>
            <a:off x="2667707" y="4484116"/>
            <a:ext cx="1759346" cy="566738"/>
          </a:xfrm>
          <a:prstGeom prst="rect">
            <a:avLst/>
          </a:prstGeom>
          <a:solidFill>
            <a:srgbClr val="FF66FF"/>
          </a:solidFill>
          <a:ln>
            <a:noFill/>
          </a:ln>
          <a:effectLst/>
        </p:spPr>
        <p:txBody>
          <a:bodyPr wrap="none" anchor="ctr"/>
          <a:lstStyle/>
          <a:p>
            <a:pPr algn="ct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已收到</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18" name="Rectangle 10"/>
          <p:cNvSpPr>
            <a:spLocks noChangeArrowheads="1"/>
          </p:cNvSpPr>
          <p:nvPr/>
        </p:nvSpPr>
        <p:spPr bwMode="auto">
          <a:xfrm>
            <a:off x="5601671" y="4484116"/>
            <a:ext cx="294084" cy="566738"/>
          </a:xfrm>
          <a:prstGeom prst="rect">
            <a:avLst/>
          </a:prstGeom>
          <a:solidFill>
            <a:srgbClr val="FF66FF"/>
          </a:solidFill>
          <a:ln>
            <a:noFill/>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22" name="Text Box 14"/>
          <p:cNvSpPr txBox="1">
            <a:spLocks noChangeArrowheads="1"/>
          </p:cNvSpPr>
          <p:nvPr/>
        </p:nvSpPr>
        <p:spPr bwMode="auto">
          <a:xfrm>
            <a:off x="5670463" y="3807841"/>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接收窗口</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23" name="Line 15"/>
          <p:cNvSpPr>
            <a:spLocks noChangeShapeType="1"/>
          </p:cNvSpPr>
          <p:nvPr/>
        </p:nvSpPr>
        <p:spPr bwMode="auto">
          <a:xfrm>
            <a:off x="2667707" y="3356992"/>
            <a:ext cx="0" cy="112712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24" name="Text Box 16"/>
          <p:cNvSpPr txBox="1">
            <a:spLocks noChangeArrowheads="1"/>
          </p:cNvSpPr>
          <p:nvPr/>
        </p:nvSpPr>
        <p:spPr bwMode="auto">
          <a:xfrm>
            <a:off x="776536" y="3114675"/>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TCP</a:t>
            </a:r>
            <a:endPar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25" name="Line 17"/>
          <p:cNvSpPr>
            <a:spLocks noChangeShapeType="1"/>
          </p:cNvSpPr>
          <p:nvPr/>
        </p:nvSpPr>
        <p:spPr bwMode="auto">
          <a:xfrm flipV="1">
            <a:off x="2667707" y="3628454"/>
            <a:ext cx="572346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26" name="Text Box 18"/>
          <p:cNvSpPr txBox="1">
            <a:spLocks noChangeArrowheads="1"/>
          </p:cNvSpPr>
          <p:nvPr/>
        </p:nvSpPr>
        <p:spPr bwMode="auto">
          <a:xfrm>
            <a:off x="4578395" y="3376041"/>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接收缓存</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27" name="Line 19"/>
          <p:cNvSpPr>
            <a:spLocks noChangeShapeType="1"/>
          </p:cNvSpPr>
          <p:nvPr/>
        </p:nvSpPr>
        <p:spPr bwMode="auto">
          <a:xfrm flipH="1">
            <a:off x="8391172" y="3376041"/>
            <a:ext cx="0" cy="884238"/>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29" name="Freeform 21"/>
          <p:cNvSpPr/>
          <p:nvPr/>
        </p:nvSpPr>
        <p:spPr bwMode="auto">
          <a:xfrm flipH="1">
            <a:off x="2679903" y="2779714"/>
            <a:ext cx="2426468"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30" name="Text Box 22"/>
          <p:cNvSpPr txBox="1">
            <a:spLocks noChangeArrowheads="1"/>
          </p:cNvSpPr>
          <p:nvPr/>
        </p:nvSpPr>
        <p:spPr bwMode="auto">
          <a:xfrm>
            <a:off x="956355" y="3585592"/>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下一个读取</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的字节</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31" name="Line 23"/>
          <p:cNvSpPr>
            <a:spLocks noChangeShapeType="1"/>
          </p:cNvSpPr>
          <p:nvPr/>
        </p:nvSpPr>
        <p:spPr bwMode="auto">
          <a:xfrm>
            <a:off x="7660262" y="5488656"/>
            <a:ext cx="1468702" cy="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32" name="Text Box 24"/>
          <p:cNvSpPr txBox="1">
            <a:spLocks noChangeArrowheads="1"/>
          </p:cNvSpPr>
          <p:nvPr/>
        </p:nvSpPr>
        <p:spPr bwMode="auto">
          <a:xfrm>
            <a:off x="7691886" y="553127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序号增大</a:t>
            </a:r>
            <a:endPar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33" name="Text Box 25"/>
          <p:cNvSpPr txBox="1">
            <a:spLocks noChangeArrowheads="1"/>
          </p:cNvSpPr>
          <p:nvPr/>
        </p:nvSpPr>
        <p:spPr bwMode="auto">
          <a:xfrm>
            <a:off x="3055460" y="5449747"/>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下一个期望收到的</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字节（确认号）</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34" name="Line 26"/>
          <p:cNvSpPr>
            <a:spLocks noChangeShapeType="1"/>
          </p:cNvSpPr>
          <p:nvPr/>
        </p:nvSpPr>
        <p:spPr bwMode="auto">
          <a:xfrm flipV="1">
            <a:off x="4427054" y="5050854"/>
            <a:ext cx="0" cy="43780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35" name="Freeform 27"/>
          <p:cNvSpPr/>
          <p:nvPr/>
        </p:nvSpPr>
        <p:spPr bwMode="auto">
          <a:xfrm>
            <a:off x="9515917" y="4412679"/>
            <a:ext cx="14274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4236" name="Freeform 28"/>
          <p:cNvSpPr/>
          <p:nvPr/>
        </p:nvSpPr>
        <p:spPr bwMode="auto">
          <a:xfrm>
            <a:off x="1279835" y="4438080"/>
            <a:ext cx="213254"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矩形 26"/>
          <p:cNvSpPr/>
          <p:nvPr/>
        </p:nvSpPr>
        <p:spPr>
          <a:xfrm>
            <a:off x="704528" y="1136529"/>
            <a:ext cx="8810115" cy="523220"/>
          </a:xfrm>
          <a:prstGeom prst="rect">
            <a:avLst/>
          </a:prstGeom>
          <a:solidFill>
            <a:srgbClr val="66FF66"/>
          </a:solidFill>
          <a:ln w="9525">
            <a:solidFill>
              <a:schemeClr val="folHlink"/>
            </a:solidFill>
            <a:miter lim="800000"/>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接收方的应用进程从</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TCP </a:t>
            </a:r>
            <a:r>
              <a:rPr lang="zh-CN"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的接收缓存中读取字节流。</a:t>
            </a:r>
            <a:endPar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4" name="对话气泡: 圆角矩形 3"/>
          <p:cNvSpPr/>
          <p:nvPr/>
        </p:nvSpPr>
        <p:spPr>
          <a:xfrm>
            <a:off x="920552" y="5330649"/>
            <a:ext cx="1584172" cy="618631"/>
          </a:xfrm>
          <a:prstGeom prst="wedgeRoundRectCallout">
            <a:avLst>
              <a:gd name="adj1" fmla="val 109683"/>
              <a:gd name="adj2" fmla="val -108672"/>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Times New Roman" panose="02020603050405020304" pitchFamily="18" charset="0"/>
                <a:cs typeface="Times New Roman" panose="02020603050405020304" pitchFamily="18" charset="0"/>
              </a:rPr>
              <a:t>按序到达</a:t>
            </a:r>
            <a:endParaRPr lang="zh-CN" altLang="en-US" sz="2200" dirty="0">
              <a:latin typeface="Times New Roman" panose="02020603050405020304" pitchFamily="18" charset="0"/>
              <a:cs typeface="Times New Roman" panose="02020603050405020304" pitchFamily="18" charset="0"/>
            </a:endParaRPr>
          </a:p>
        </p:txBody>
      </p:sp>
      <p:sp>
        <p:nvSpPr>
          <p:cNvPr id="28" name="对话气泡: 圆角矩形 27"/>
          <p:cNvSpPr/>
          <p:nvPr/>
        </p:nvSpPr>
        <p:spPr>
          <a:xfrm>
            <a:off x="5817100" y="5483049"/>
            <a:ext cx="1807568" cy="618631"/>
          </a:xfrm>
          <a:prstGeom prst="wedgeRoundRectCallout">
            <a:avLst>
              <a:gd name="adj1" fmla="val -58069"/>
              <a:gd name="adj2" fmla="val -139466"/>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Times New Roman" panose="02020603050405020304" pitchFamily="18" charset="0"/>
                <a:cs typeface="Times New Roman" panose="02020603050405020304" pitchFamily="18" charset="0"/>
              </a:rPr>
              <a:t>未按序到达</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中北大学教案1</Template>
  <TotalTime>0</TotalTime>
  <Words>4494</Words>
  <Application>WPS 演示</Application>
  <PresentationFormat>A4 纸张(210x297 毫米)</PresentationFormat>
  <Paragraphs>800</Paragraphs>
  <Slides>24</Slides>
  <Notes>136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Symbol</vt:lpstr>
      <vt:lpstr>Symbol</vt:lpstr>
      <vt:lpstr>中北大学教案3</vt:lpstr>
      <vt:lpstr>第 5 章  传输层</vt:lpstr>
      <vt:lpstr>5.6 可靠传输的工作原理</vt:lpstr>
      <vt:lpstr>5.6.1  以字节为单位的滑动窗口</vt:lpstr>
      <vt:lpstr>PowerPoint 演示文稿</vt:lpstr>
      <vt:lpstr>PowerPoint 演示文稿</vt:lpstr>
      <vt:lpstr>PowerPoint 演示文稿</vt:lpstr>
      <vt:lpstr>PowerPoint 演示文稿</vt:lpstr>
      <vt:lpstr>发送缓存 </vt:lpstr>
      <vt:lpstr>接收缓存</vt:lpstr>
      <vt:lpstr>发送缓存与接收缓存的作用</vt:lpstr>
      <vt:lpstr>需要强调三点</vt:lpstr>
      <vt:lpstr>接收方发送确认</vt:lpstr>
      <vt:lpstr>5.6.2  超时重传时间的选择</vt:lpstr>
      <vt:lpstr>往返时延的方差很大</vt:lpstr>
      <vt:lpstr>TCP 超时重传时间设置</vt:lpstr>
      <vt:lpstr>加权平均往返时间</vt:lpstr>
      <vt:lpstr>超时重传时间 RTO</vt:lpstr>
      <vt:lpstr>往返时间 (RTT) 的测量相当复杂 </vt:lpstr>
      <vt:lpstr>Karn 算法 </vt:lpstr>
      <vt:lpstr>修正的 Karn 算法 </vt:lpstr>
      <vt:lpstr>5.6.3  选择确认 SACK</vt:lpstr>
      <vt:lpstr>接收到的字节流序号不连续 </vt:lpstr>
      <vt:lpstr>5.6.3  选择确认 SACK</vt:lpstr>
      <vt:lpstr>RFC 2018 的规定</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5 章  运输层</dc:title>
  <dc:creator>920</dc:creator>
  <cp:lastModifiedBy>黄花鱼</cp:lastModifiedBy>
  <cp:revision>250</cp:revision>
  <dcterms:created xsi:type="dcterms:W3CDTF">2016-10-04T02:36:00Z</dcterms:created>
  <dcterms:modified xsi:type="dcterms:W3CDTF">2021-04-25T02:02:48Z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2052-11.1.0.10463</vt:lpwstr>
  </property>
  <property fmtid="{D5CDD505-2E9C-101B-9397-08002B2CF9AE}" pid="4" name="ICV">
    <vt:lpwstr>A9D61FF8EBA4411CA30932B1239E503D</vt:lpwstr>
  </property>
</Properties>
</file>