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15"/>
  </p:handoutMasterIdLst>
  <p:sldIdLst>
    <p:sldId id="1279" r:id="rId3"/>
    <p:sldId id="605" r:id="rId4"/>
    <p:sldId id="606" r:id="rId6"/>
    <p:sldId id="607" r:id="rId7"/>
    <p:sldId id="608" r:id="rId8"/>
    <p:sldId id="609" r:id="rId9"/>
    <p:sldId id="610" r:id="rId10"/>
    <p:sldId id="611" r:id="rId11"/>
    <p:sldId id="612" r:id="rId12"/>
    <p:sldId id="613" r:id="rId13"/>
    <p:sldId id="1288" r:id="rId14"/>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4" clrIdx="0"/>
  <p:cmAuthor id="2" name="AN DAOXIN" initials="A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FF66"/>
    <a:srgbClr val="000099"/>
    <a:srgbClr val="CCECFF"/>
    <a:srgbClr val="66FFFF"/>
    <a:srgbClr val="0000CC"/>
    <a:srgbClr val="FF66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9040" autoAdjust="0"/>
  </p:normalViewPr>
  <p:slideViewPr>
    <p:cSldViewPr>
      <p:cViewPr>
        <p:scale>
          <a:sx n="100" d="100"/>
          <a:sy n="100" d="100"/>
        </p:scale>
        <p:origin x="1344" y="294"/>
      </p:cViewPr>
      <p:guideLst>
        <p:guide orient="horz" pos="2205"/>
        <p:guide pos="3154"/>
      </p:guideLst>
    </p:cSldViewPr>
  </p:slideViewPr>
  <p:outlineViewPr>
    <p:cViewPr>
      <p:scale>
        <a:sx n="33" d="100"/>
        <a:sy n="33" d="100"/>
      </p:scale>
      <p:origin x="0" y="-136744"/>
    </p:cViewPr>
  </p:outlineViewPr>
  <p:notesTextViewPr>
    <p:cViewPr>
      <p:scale>
        <a:sx n="100" d="100"/>
        <a:sy n="100" d="100"/>
      </p:scale>
      <p:origin x="0" y="-456"/>
    </p:cViewPr>
  </p:notesTextViewPr>
  <p:sorterViewPr>
    <p:cViewPr>
      <p:scale>
        <a:sx n="100" d="100"/>
        <a:sy n="100" d="100"/>
      </p:scale>
      <p:origin x="0" y="-59040"/>
    </p:cViewPr>
  </p:sorterViewPr>
  <p:notesViewPr>
    <p:cSldViewPr>
      <p:cViewPr>
        <p:scale>
          <a:sx n="56" d="100"/>
          <a:sy n="56" d="100"/>
        </p:scale>
        <p:origin x="-1830" y="-96"/>
      </p:cViewPr>
      <p:guideLst>
        <p:guide orient="horz" pos="2989"/>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760EFC-8A83-48C1-88F1-80234B9FF293}" type="slidenum">
              <a:rPr lang="en-US" altLang="zh-CN"/>
            </a:fld>
            <a:endParaRPr lang="en-US" altLang="zh-CN"/>
          </a:p>
        </p:txBody>
      </p:sp>
      <p:sp>
        <p:nvSpPr>
          <p:cNvPr id="743426" name="Rectangle 2"/>
          <p:cNvSpPr>
            <a:spLocks noGrp="1" noRot="1" noChangeAspect="1" noChangeArrowheads="1" noTextEdit="1"/>
          </p:cNvSpPr>
          <p:nvPr>
            <p:ph type="sldImg"/>
          </p:nvPr>
        </p:nvSpPr>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42781" y="1968139"/>
            <a:ext cx="8346723" cy="3332816"/>
          </a:xfrm>
        </p:spPr>
        <p:txBody>
          <a:bodyPr/>
          <a:lstStyle/>
          <a:p>
            <a:r>
              <a:rPr lang="en-US" altLang="zh-CN" sz="2600" dirty="0">
                <a:latin typeface="Times New Roman" panose="02020603050405020304" pitchFamily="18" charset="0"/>
                <a:cs typeface="Times New Roman" panose="02020603050405020304" pitchFamily="18" charset="0"/>
                <a:sym typeface="+mn-ea"/>
              </a:rPr>
              <a:t>5.1  </a:t>
            </a:r>
            <a:r>
              <a:rPr lang="zh-CN" altLang="zh-CN" sz="2600" dirty="0">
                <a:latin typeface="Times New Roman" panose="02020603050405020304" pitchFamily="18" charset="0"/>
                <a:cs typeface="Times New Roman" panose="02020603050405020304" pitchFamily="18" charset="0"/>
                <a:sym typeface="+mn-ea"/>
              </a:rPr>
              <a:t>传输层</a:t>
            </a:r>
            <a:r>
              <a:rPr lang="zh-CN" altLang="en-US" sz="2600" dirty="0">
                <a:latin typeface="Times New Roman" panose="02020603050405020304" pitchFamily="18" charset="0"/>
                <a:cs typeface="Times New Roman" panose="02020603050405020304" pitchFamily="18" charset="0"/>
                <a:sym typeface="+mn-ea"/>
              </a:rPr>
              <a:t>协议</a:t>
            </a:r>
            <a:r>
              <a:rPr lang="zh-CN" altLang="zh-CN" sz="2600" dirty="0">
                <a:latin typeface="Times New Roman" panose="02020603050405020304" pitchFamily="18" charset="0"/>
                <a:cs typeface="Times New Roman" panose="02020603050405020304" pitchFamily="18" charset="0"/>
                <a:sym typeface="+mn-ea"/>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5.2  </a:t>
            </a:r>
            <a:r>
              <a:rPr lang="zh-CN" altLang="zh-CN" sz="2600" dirty="0">
                <a:solidFill>
                  <a:schemeClr val="tx1"/>
                </a:solidFill>
                <a:latin typeface="Times New Roman" panose="02020603050405020304" pitchFamily="18" charset="0"/>
                <a:cs typeface="Times New Roman" panose="02020603050405020304" pitchFamily="18" charset="0"/>
                <a:sym typeface="+mn-ea"/>
              </a:rPr>
              <a:t>用户数据报协议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UDP</a:t>
            </a:r>
            <a:r>
              <a:rPr lang="en-US" altLang="zh-CN" sz="2600" dirty="0">
                <a:latin typeface="Times New Roman" panose="02020603050405020304" pitchFamily="18" charset="0"/>
                <a:cs typeface="Times New Roman" panose="02020603050405020304" pitchFamily="18" charset="0"/>
                <a:sym typeface="+mn-ea"/>
              </a:rPr>
              <a:t> </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5.3  </a:t>
            </a:r>
            <a:r>
              <a:rPr lang="zh-CN" altLang="zh-CN" sz="2600" dirty="0">
                <a:solidFill>
                  <a:schemeClr val="tx1"/>
                </a:solidFill>
                <a:latin typeface="Times New Roman" panose="02020603050405020304" pitchFamily="18" charset="0"/>
                <a:cs typeface="Times New Roman" panose="02020603050405020304" pitchFamily="18" charset="0"/>
                <a:sym typeface="+mn-ea"/>
              </a:rPr>
              <a:t>传输控制协议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TCP </a:t>
            </a:r>
            <a:r>
              <a:rPr lang="zh-CN" altLang="zh-CN" sz="2600" dirty="0">
                <a:solidFill>
                  <a:schemeClr val="tx1"/>
                </a:solidFill>
                <a:latin typeface="Times New Roman" panose="02020603050405020304" pitchFamily="18" charset="0"/>
                <a:cs typeface="Times New Roman" panose="02020603050405020304" pitchFamily="18" charset="0"/>
                <a:sym typeface="+mn-ea"/>
              </a:rPr>
              <a:t>概述</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5.4  TCP</a:t>
            </a:r>
            <a:r>
              <a:rPr lang="zh-CN" altLang="en-US" sz="2600" dirty="0">
                <a:solidFill>
                  <a:schemeClr val="tx1"/>
                </a:solidFill>
                <a:latin typeface="Times New Roman" panose="02020603050405020304" pitchFamily="18" charset="0"/>
                <a:cs typeface="Times New Roman" panose="02020603050405020304" pitchFamily="18" charset="0"/>
                <a:sym typeface="+mn-ea"/>
              </a:rPr>
              <a:t>协议</a:t>
            </a:r>
            <a:r>
              <a:rPr lang="zh-CN" altLang="zh-CN" sz="2600" dirty="0">
                <a:solidFill>
                  <a:schemeClr val="tx1"/>
                </a:solidFill>
                <a:latin typeface="Times New Roman" panose="02020603050405020304" pitchFamily="18" charset="0"/>
                <a:cs typeface="Times New Roman" panose="02020603050405020304" pitchFamily="18" charset="0"/>
                <a:sym typeface="+mn-ea"/>
              </a:rPr>
              <a:t>报文格式</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5.5  </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可靠传输的工作原理</a:t>
            </a:r>
            <a:endParaRPr lang="en-US"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5.6  TCP</a:t>
            </a:r>
            <a:r>
              <a:rPr lang="zh-CN" altLang="en-US" sz="2600" dirty="0">
                <a:solidFill>
                  <a:schemeClr val="tx1"/>
                </a:solidFill>
                <a:latin typeface="Times New Roman" panose="02020603050405020304" pitchFamily="18" charset="0"/>
                <a:cs typeface="Times New Roman" panose="02020603050405020304" pitchFamily="18" charset="0"/>
                <a:sym typeface="+mn-ea"/>
              </a:rPr>
              <a:t>的</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sym typeface="+mn-ea"/>
              </a:rPr>
              <a:t>5.7  TCP </a:t>
            </a:r>
            <a:r>
              <a:rPr lang="zh-CN" altLang="zh-CN" sz="2600" dirty="0">
                <a:solidFill>
                  <a:srgbClr val="FF0000"/>
                </a:solidFill>
                <a:latin typeface="Times New Roman" panose="02020603050405020304" pitchFamily="18" charset="0"/>
                <a:cs typeface="Times New Roman" panose="02020603050405020304" pitchFamily="18" charset="0"/>
                <a:sym typeface="+mn-ea"/>
              </a:rPr>
              <a:t>的流量控制</a:t>
            </a:r>
            <a:endParaRPr lang="zh-CN" altLang="zh-CN" sz="2600" dirty="0">
              <a:solidFill>
                <a:srgbClr val="FF0000"/>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5.8  TCP 的</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拥塞控制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5.9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的传输连接管理</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dirty="0">
                <a:latin typeface="Times New Roman" panose="02020603050405020304" pitchFamily="18" charset="0"/>
                <a:cs typeface="Times New Roman" panose="02020603050405020304" pitchFamily="18" charset="0"/>
              </a:rPr>
              <a:t>接收方</a:t>
            </a:r>
            <a:r>
              <a:rPr lang="zh-CN" altLang="zh-CN" dirty="0">
                <a:latin typeface="Times New Roman" panose="02020603050405020304" pitchFamily="18" charset="0"/>
                <a:cs typeface="Times New Roman" panose="02020603050405020304" pitchFamily="18" charset="0"/>
              </a:rPr>
              <a:t>糊涂窗口综合症</a:t>
            </a:r>
            <a:endParaRPr lang="en-US" altLang="zh-CN" dirty="0">
              <a:latin typeface="Times New Roman" panose="02020603050405020304" pitchFamily="18" charset="0"/>
              <a:cs typeface="Times New Roman" panose="02020603050405020304" pitchFamily="18" charset="0"/>
            </a:endParaRPr>
          </a:p>
        </p:txBody>
      </p:sp>
      <p:sp>
        <p:nvSpPr>
          <p:cNvPr id="80901" name="Rectangle 3"/>
          <p:cNvSpPr>
            <a:spLocks noGrp="1" noChangeArrowheads="1"/>
          </p:cNvSpPr>
          <p:nvPr>
            <p:ph idx="1"/>
          </p:nvPr>
        </p:nvSpPr>
        <p:spPr>
          <a:xfrm>
            <a:off x="1031983" y="1916832"/>
            <a:ext cx="8346723" cy="3332816"/>
          </a:xfrm>
        </p:spPr>
        <p:txBody>
          <a:bodyPr/>
          <a:lstStyle/>
          <a:p>
            <a:pPr>
              <a:lnSpc>
                <a:spcPct val="85000"/>
              </a:lnSpc>
            </a:pPr>
            <a:r>
              <a:rPr lang="zh-CN" altLang="en-GB" sz="2600" dirty="0">
                <a:latin typeface="Times New Roman" panose="02020603050405020304" pitchFamily="18" charset="0"/>
                <a:cs typeface="Times New Roman" panose="02020603050405020304" pitchFamily="18" charset="0"/>
              </a:rPr>
              <a:t>当接收方的 </a:t>
            </a:r>
            <a:r>
              <a:rPr lang="en-GB" altLang="zh-CN" sz="2600" dirty="0">
                <a:latin typeface="Times New Roman" panose="02020603050405020304" pitchFamily="18" charset="0"/>
                <a:cs typeface="Times New Roman" panose="02020603050405020304" pitchFamily="18" charset="0"/>
              </a:rPr>
              <a:t>TCP </a:t>
            </a:r>
            <a:r>
              <a:rPr lang="zh-CN" altLang="en-GB" sz="2600" dirty="0">
                <a:latin typeface="Times New Roman" panose="02020603050405020304" pitchFamily="18" charset="0"/>
                <a:cs typeface="Times New Roman" panose="02020603050405020304" pitchFamily="18" charset="0"/>
              </a:rPr>
              <a:t>缓冲区已满，接收方会向发送方发送窗口大小为 </a:t>
            </a:r>
            <a:r>
              <a:rPr lang="en-GB" altLang="zh-CN" sz="2600" dirty="0">
                <a:latin typeface="Times New Roman" panose="02020603050405020304" pitchFamily="18" charset="0"/>
                <a:cs typeface="Times New Roman" panose="02020603050405020304" pitchFamily="18" charset="0"/>
              </a:rPr>
              <a:t>0 </a:t>
            </a:r>
            <a:r>
              <a:rPr lang="zh-CN" altLang="en-GB" sz="2600" dirty="0">
                <a:latin typeface="Times New Roman" panose="02020603050405020304" pitchFamily="18" charset="0"/>
                <a:cs typeface="Times New Roman" panose="02020603050405020304" pitchFamily="18" charset="0"/>
              </a:rPr>
              <a:t>的</a:t>
            </a:r>
            <a:r>
              <a:rPr lang="zh-CN" altLang="en-US" sz="2600" dirty="0">
                <a:latin typeface="Times New Roman" panose="02020603050405020304" pitchFamily="18" charset="0"/>
                <a:cs typeface="Times New Roman" panose="02020603050405020304" pitchFamily="18" charset="0"/>
              </a:rPr>
              <a:t>报文。</a:t>
            </a:r>
            <a:endParaRPr lang="en-US" altLang="zh-CN" sz="2600" dirty="0">
              <a:latin typeface="Times New Roman" panose="02020603050405020304" pitchFamily="18" charset="0"/>
              <a:cs typeface="Times New Roman" panose="02020603050405020304" pitchFamily="18" charset="0"/>
            </a:endParaRPr>
          </a:p>
          <a:p>
            <a:pPr>
              <a:lnSpc>
                <a:spcPct val="85000"/>
              </a:lnSpc>
            </a:pPr>
            <a:r>
              <a:rPr lang="zh-CN" altLang="en-US" sz="2600" dirty="0">
                <a:latin typeface="Times New Roman" panose="02020603050405020304" pitchFamily="18" charset="0"/>
                <a:cs typeface="Times New Roman" panose="02020603050405020304" pitchFamily="18" charset="0"/>
              </a:rPr>
              <a:t>若</a:t>
            </a:r>
            <a:r>
              <a:rPr lang="zh-CN" altLang="en-GB" sz="2600" dirty="0">
                <a:latin typeface="Times New Roman" panose="02020603050405020304" pitchFamily="18" charset="0"/>
                <a:cs typeface="Times New Roman" panose="02020603050405020304" pitchFamily="18" charset="0"/>
              </a:rPr>
              <a:t>此时接收方的应用进程以交互方式每次只读取一个字节，于是接收方又发送窗口大小为一个字节的更新</a:t>
            </a:r>
            <a:r>
              <a:rPr lang="zh-CN" altLang="en-US" sz="2600" dirty="0">
                <a:latin typeface="Times New Roman" panose="02020603050405020304" pitchFamily="18" charset="0"/>
                <a:cs typeface="Times New Roman" panose="02020603050405020304" pitchFamily="18" charset="0"/>
              </a:rPr>
              <a:t>报文</a:t>
            </a:r>
            <a:r>
              <a:rPr lang="zh-CN" altLang="en-GB" sz="2600" dirty="0">
                <a:latin typeface="Times New Roman" panose="02020603050405020304" pitchFamily="18" charset="0"/>
                <a:cs typeface="Times New Roman" panose="02020603050405020304" pitchFamily="18" charset="0"/>
              </a:rPr>
              <a:t>，发送方应邀发送一个字节的数据</a:t>
            </a:r>
            <a:r>
              <a:rPr lang="zh-CN" altLang="en-US" sz="26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发送的</a:t>
            </a:r>
            <a:r>
              <a:rPr lang="en-US" altLang="zh-CN" sz="2800" dirty="0">
                <a:latin typeface="Times New Roman" panose="02020603050405020304" pitchFamily="18" charset="0"/>
                <a:cs typeface="Times New Roman" panose="02020603050405020304" pitchFamily="18" charset="0"/>
              </a:rPr>
              <a:t> IP </a:t>
            </a:r>
            <a:r>
              <a:rPr lang="zh-CN" altLang="zh-CN" sz="2800" dirty="0">
                <a:latin typeface="Times New Roman" panose="02020603050405020304" pitchFamily="18" charset="0"/>
                <a:cs typeface="Times New Roman" panose="02020603050405020304" pitchFamily="18" charset="0"/>
              </a:rPr>
              <a:t>数据报是</a:t>
            </a:r>
            <a:r>
              <a:rPr lang="en-US" altLang="zh-CN" sz="2800" dirty="0">
                <a:latin typeface="Times New Roman" panose="02020603050405020304" pitchFamily="18" charset="0"/>
                <a:cs typeface="Times New Roman" panose="02020603050405020304" pitchFamily="18" charset="0"/>
              </a:rPr>
              <a:t> 41 </a:t>
            </a:r>
            <a:r>
              <a:rPr lang="zh-CN" altLang="zh-CN" sz="2800" dirty="0">
                <a:latin typeface="Times New Roman" panose="02020603050405020304" pitchFamily="18" charset="0"/>
                <a:cs typeface="Times New Roman" panose="02020603050405020304" pitchFamily="18" charset="0"/>
              </a:rPr>
              <a:t>字节长</a:t>
            </a:r>
            <a:r>
              <a:rPr lang="zh-CN" altLang="en-US" sz="2800" dirty="0">
                <a:latin typeface="Times New Roman" panose="02020603050405020304" pitchFamily="18" charset="0"/>
                <a:cs typeface="Times New Roman" panose="02020603050405020304" pitchFamily="18" charset="0"/>
              </a:rPr>
              <a:t>），</a:t>
            </a:r>
            <a:r>
              <a:rPr lang="zh-CN" altLang="en-GB" sz="2600" dirty="0">
                <a:latin typeface="Times New Roman" panose="02020603050405020304" pitchFamily="18" charset="0"/>
                <a:cs typeface="Times New Roman" panose="02020603050405020304" pitchFamily="18" charset="0"/>
              </a:rPr>
              <a:t>于是</a:t>
            </a:r>
            <a:r>
              <a:rPr lang="zh-CN" altLang="en-US" sz="2600" dirty="0">
                <a:latin typeface="Times New Roman" panose="02020603050405020304" pitchFamily="18" charset="0"/>
                <a:cs typeface="Times New Roman" panose="02020603050405020304" pitchFamily="18" charset="0"/>
              </a:rPr>
              <a:t>接收</a:t>
            </a:r>
            <a:r>
              <a:rPr lang="zh-CN" altLang="en-GB" sz="2600" dirty="0">
                <a:latin typeface="Times New Roman" panose="02020603050405020304" pitchFamily="18" charset="0"/>
                <a:cs typeface="Times New Roman" panose="02020603050405020304" pitchFamily="18" charset="0"/>
              </a:rPr>
              <a:t>窗口又满了，</a:t>
            </a:r>
            <a:r>
              <a:rPr lang="zh-CN" altLang="en-US" sz="2600" dirty="0">
                <a:latin typeface="Times New Roman" panose="02020603050405020304" pitchFamily="18" charset="0"/>
                <a:cs typeface="Times New Roman" panose="02020603050405020304" pitchFamily="18" charset="0"/>
              </a:rPr>
              <a:t>如此</a:t>
            </a:r>
            <a:r>
              <a:rPr lang="zh-CN" altLang="en-GB" sz="2600" dirty="0">
                <a:latin typeface="Times New Roman" panose="02020603050405020304" pitchFamily="18" charset="0"/>
                <a:cs typeface="Times New Roman" panose="02020603050405020304" pitchFamily="18" charset="0"/>
              </a:rPr>
              <a:t>循环往复</a:t>
            </a:r>
            <a:r>
              <a:rPr lang="zh-CN" altLang="en-US" sz="2600" dirty="0">
                <a:latin typeface="Times New Roman" panose="02020603050405020304" pitchFamily="18" charset="0"/>
                <a:cs typeface="Times New Roman" panose="02020603050405020304" pitchFamily="18" charset="0"/>
              </a:rPr>
              <a:t>。</a:t>
            </a:r>
            <a:endParaRPr lang="en-GB" altLang="zh-CN" sz="2600" dirty="0">
              <a:latin typeface="Times New Roman" panose="02020603050405020304" pitchFamily="18" charset="0"/>
              <a:cs typeface="Times New Roman" panose="02020603050405020304" pitchFamily="18" charset="0"/>
            </a:endParaRPr>
          </a:p>
          <a:p>
            <a:pPr>
              <a:lnSpc>
                <a:spcPct val="85000"/>
              </a:lnSpc>
            </a:pPr>
            <a:r>
              <a:rPr lang="zh-CN" altLang="en-US" sz="2800" dirty="0">
                <a:solidFill>
                  <a:srgbClr val="FF0000"/>
                </a:solidFill>
                <a:latin typeface="Times New Roman" panose="02020603050405020304" pitchFamily="18" charset="0"/>
                <a:cs typeface="Times New Roman" panose="02020603050405020304" pitchFamily="18" charset="0"/>
              </a:rPr>
              <a:t>解决方法：</a:t>
            </a:r>
            <a:r>
              <a:rPr lang="zh-CN" altLang="zh-CN" sz="2600" dirty="0">
                <a:latin typeface="Times New Roman" panose="02020603050405020304" pitchFamily="18" charset="0"/>
                <a:cs typeface="Times New Roman" panose="02020603050405020304" pitchFamily="18" charset="0"/>
              </a:rPr>
              <a:t>让接收方等待一段时间，使得或者接收缓存已有足够空间容纳一个最长的报文段，或者等到接收缓存已有一半空闲的空间。</a:t>
            </a:r>
            <a:r>
              <a:rPr lang="zh-CN" altLang="zh-CN" sz="2600" dirty="0">
                <a:solidFill>
                  <a:srgbClr val="0000FF"/>
                </a:solidFill>
                <a:latin typeface="Times New Roman" panose="02020603050405020304" pitchFamily="18" charset="0"/>
                <a:cs typeface="Times New Roman" panose="02020603050405020304" pitchFamily="18" charset="0"/>
              </a:rPr>
              <a:t>只要出现这两种情况之一，接收方就发出确认报文，并向发送方通知当前的窗口大小。</a:t>
            </a:r>
            <a:r>
              <a:rPr lang="zh-CN" altLang="en-US" sz="2600" dirty="0">
                <a:solidFill>
                  <a:srgbClr val="0000FF"/>
                </a:solidFill>
                <a:latin typeface="Times New Roman" panose="02020603050405020304" pitchFamily="18" charset="0"/>
                <a:cs typeface="Times New Roman" panose="02020603050405020304" pitchFamily="18" charset="0"/>
              </a:rPr>
              <a:t>同时，发送方也不要发送太小的报文段。</a:t>
            </a:r>
            <a:endParaRPr kumimoji="0" lang="en-GB" altLang="zh-CN" sz="2600"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流量控制小结</a:t>
            </a:r>
            <a:endParaRPr lang="zh-CN" altLang="en-US" dirty="0"/>
          </a:p>
        </p:txBody>
      </p:sp>
      <p:sp>
        <p:nvSpPr>
          <p:cNvPr id="3" name="内容占位符 2"/>
          <p:cNvSpPr>
            <a:spLocks noGrp="1"/>
          </p:cNvSpPr>
          <p:nvPr>
            <p:ph idx="1"/>
          </p:nvPr>
        </p:nvSpPr>
        <p:spPr>
          <a:xfrm>
            <a:off x="1031983" y="1680360"/>
            <a:ext cx="8346723" cy="3332816"/>
          </a:xfrm>
        </p:spPr>
        <p:txBody>
          <a:bodyPr/>
          <a:lstStyle/>
          <a:p>
            <a:r>
              <a:rPr lang="en-US" altLang="zh-CN" dirty="0"/>
              <a:t>TCP</a:t>
            </a:r>
            <a:r>
              <a:rPr lang="zh-CN" altLang="en-US" dirty="0"/>
              <a:t>接收端：</a:t>
            </a:r>
            <a:endParaRPr lang="zh-CN" altLang="en-US" dirty="0"/>
          </a:p>
          <a:p>
            <a:pPr lvl="1"/>
            <a:r>
              <a:rPr lang="zh-CN" altLang="en-US" dirty="0"/>
              <a:t>使用显式的窗口通告，告知发送方可用的缓存空间大小</a:t>
            </a:r>
            <a:endParaRPr lang="zh-CN" altLang="en-US" dirty="0"/>
          </a:p>
          <a:p>
            <a:pPr lvl="1"/>
            <a:r>
              <a:rPr lang="zh-CN" altLang="en-US" dirty="0"/>
              <a:t>在接收窗口较小时，推迟发送确认</a:t>
            </a:r>
            <a:endParaRPr lang="zh-CN" altLang="en-US" dirty="0"/>
          </a:p>
          <a:p>
            <a:pPr lvl="1"/>
            <a:r>
              <a:rPr lang="zh-CN" altLang="en-US" dirty="0"/>
              <a:t>仅当接收窗口显著增加时，通告新的窗口大小</a:t>
            </a:r>
            <a:endParaRPr lang="en-US" altLang="zh-CN" dirty="0"/>
          </a:p>
          <a:p>
            <a:r>
              <a:rPr lang="en-US" altLang="zh-CN" dirty="0"/>
              <a:t>TCP</a:t>
            </a:r>
            <a:r>
              <a:rPr lang="zh-CN" altLang="en-US" dirty="0"/>
              <a:t>发送端：</a:t>
            </a:r>
            <a:endParaRPr lang="zh-CN" altLang="en-US" dirty="0"/>
          </a:p>
          <a:p>
            <a:pPr lvl="1"/>
            <a:r>
              <a:rPr lang="zh-CN" altLang="en-US" dirty="0"/>
              <a:t>使用</a:t>
            </a:r>
            <a:r>
              <a:rPr lang="en-US" altLang="zh-CN" dirty="0"/>
              <a:t>Nagle</a:t>
            </a:r>
            <a:r>
              <a:rPr lang="zh-CN" altLang="en-US" dirty="0"/>
              <a:t>算法确定发送时机</a:t>
            </a:r>
            <a:endParaRPr lang="zh-CN" altLang="en-US" dirty="0"/>
          </a:p>
          <a:p>
            <a:pPr lvl="1"/>
            <a:r>
              <a:rPr lang="zh-CN" altLang="en-US" dirty="0"/>
              <a:t>使用接收窗口限制发送的数据量，已发送未确认的字节数不超过接收窗口的大小</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920552" y="44624"/>
            <a:ext cx="6552728" cy="1134611"/>
          </a:xfrm>
        </p:spPr>
        <p:txBody>
          <a:bodyPr/>
          <a:lstStyle/>
          <a:p>
            <a:r>
              <a:rPr lang="en-US" altLang="zh-CN" sz="3600" dirty="0">
                <a:latin typeface="Times New Roman" panose="02020603050405020304" pitchFamily="18" charset="0"/>
                <a:cs typeface="Times New Roman" panose="02020603050405020304" pitchFamily="18" charset="0"/>
              </a:rPr>
              <a:t>5.7  TCP </a:t>
            </a:r>
            <a:r>
              <a:rPr lang="zh-CN" altLang="zh-CN" sz="3600" dirty="0">
                <a:latin typeface="Times New Roman" panose="02020603050405020304" pitchFamily="18" charset="0"/>
                <a:cs typeface="Times New Roman" panose="02020603050405020304" pitchFamily="18" charset="0"/>
              </a:rPr>
              <a:t>的流量控制</a:t>
            </a:r>
            <a:endParaRPr lang="zh-CN" altLang="zh-CN" sz="3600"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a:xfrm>
            <a:off x="1031983" y="1556792"/>
            <a:ext cx="5649209" cy="3332816"/>
          </a:xfrm>
        </p:spPr>
        <p:txBody>
          <a:bodyPr/>
          <a:lstStyle/>
          <a:p>
            <a:r>
              <a:rPr lang="en-US" altLang="zh-CN" dirty="0">
                <a:latin typeface="Times New Roman" panose="02020603050405020304" pitchFamily="18" charset="0"/>
                <a:cs typeface="Times New Roman" panose="02020603050405020304" pitchFamily="18" charset="0"/>
              </a:rPr>
              <a:t>5.7.1  </a:t>
            </a:r>
            <a:r>
              <a:rPr lang="zh-CN" altLang="zh-CN" dirty="0">
                <a:latin typeface="Times New Roman" panose="02020603050405020304" pitchFamily="18" charset="0"/>
                <a:cs typeface="Times New Roman" panose="02020603050405020304" pitchFamily="18" charset="0"/>
              </a:rPr>
              <a:t>利用滑动窗口实现流量控制</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5.7.2  TCP </a:t>
            </a:r>
            <a:r>
              <a:rPr lang="zh-CN" altLang="zh-CN" dirty="0">
                <a:latin typeface="Times New Roman" panose="02020603050405020304" pitchFamily="18" charset="0"/>
                <a:cs typeface="Times New Roman" panose="02020603050405020304" pitchFamily="18" charset="0"/>
              </a:rPr>
              <a:t>的传输效率</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5.7.1  </a:t>
            </a:r>
            <a:r>
              <a:rPr lang="zh-CN" altLang="en-US" sz="3600" dirty="0">
                <a:latin typeface="Times New Roman" panose="02020603050405020304" pitchFamily="18" charset="0"/>
                <a:cs typeface="Times New Roman" panose="02020603050405020304" pitchFamily="18" charset="0"/>
              </a:rPr>
              <a:t>利用滑动窗口实现流量控制</a:t>
            </a:r>
            <a:endParaRPr lang="zh-CN" altLang="en-US" sz="3600" dirty="0">
              <a:latin typeface="Times New Roman" panose="02020603050405020304" pitchFamily="18" charset="0"/>
              <a:cs typeface="Times New Roman" panose="02020603050405020304" pitchFamily="18" charset="0"/>
            </a:endParaRPr>
          </a:p>
        </p:txBody>
      </p:sp>
      <p:sp>
        <p:nvSpPr>
          <p:cNvPr id="73830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一般说来，我们总是希望数据传输得更快一些。但如果发送方把数据发送得过快，接收方就可能来不及接收，这就会造成数据的丢失。</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流量控制</a:t>
            </a:r>
            <a:r>
              <a:rPr lang="zh-CN" altLang="en-US" dirty="0">
                <a:solidFill>
                  <a:schemeClr val="hlink"/>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(flow control) </a:t>
            </a:r>
            <a:r>
              <a:rPr lang="zh-CN" altLang="en-US" dirty="0">
                <a:latin typeface="Times New Roman" panose="02020603050405020304" pitchFamily="18" charset="0"/>
                <a:cs typeface="Times New Roman" panose="02020603050405020304" pitchFamily="18" charset="0"/>
              </a:rPr>
              <a:t>就是让发送方的发送速率不要太快，既要让接收方来得及接收，也不要使网络发生拥塞。</a:t>
            </a:r>
            <a:endParaRPr lang="zh-CN" altLang="en-US" dirty="0">
              <a:latin typeface="Times New Roman" panose="02020603050405020304" pitchFamily="18" charset="0"/>
              <a:cs typeface="Times New Roman" panose="02020603050405020304" pitchFamily="18" charset="0"/>
            </a:endParaRPr>
          </a:p>
          <a:p>
            <a:pPr>
              <a:spcAft>
                <a:spcPct val="10000"/>
              </a:spcAft>
            </a:pPr>
            <a:r>
              <a:rPr lang="zh-CN" altLang="en-US" dirty="0">
                <a:latin typeface="Times New Roman" panose="02020603050405020304" pitchFamily="18" charset="0"/>
                <a:cs typeface="Times New Roman" panose="02020603050405020304" pitchFamily="18" charset="0"/>
              </a:rPr>
              <a:t>利用</a:t>
            </a:r>
            <a:r>
              <a:rPr lang="zh-CN" altLang="en-US" dirty="0">
                <a:solidFill>
                  <a:srgbClr val="FF0000"/>
                </a:solidFill>
                <a:latin typeface="Times New Roman" panose="02020603050405020304" pitchFamily="18" charset="0"/>
                <a:cs typeface="Times New Roman" panose="02020603050405020304" pitchFamily="18" charset="0"/>
              </a:rPr>
              <a:t>滑动窗口机制</a:t>
            </a:r>
            <a:r>
              <a:rPr lang="zh-CN" altLang="en-US" dirty="0">
                <a:latin typeface="Times New Roman" panose="02020603050405020304" pitchFamily="18" charset="0"/>
                <a:cs typeface="Times New Roman" panose="02020603050405020304" pitchFamily="18" charset="0"/>
              </a:rPr>
              <a:t>可以很方便地在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连接上实现流量控制。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4105258" y="2136354"/>
            <a:ext cx="0" cy="413226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3" name="Line 5"/>
          <p:cNvSpPr>
            <a:spLocks noChangeShapeType="1"/>
          </p:cNvSpPr>
          <p:nvPr/>
        </p:nvSpPr>
        <p:spPr bwMode="auto">
          <a:xfrm>
            <a:off x="636438" y="2295104"/>
            <a:ext cx="345678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4" name="Rectangle 6"/>
          <p:cNvSpPr>
            <a:spLocks noChangeArrowheads="1"/>
          </p:cNvSpPr>
          <p:nvPr/>
        </p:nvSpPr>
        <p:spPr bwMode="auto">
          <a:xfrm>
            <a:off x="1202249" y="1972841"/>
            <a:ext cx="16008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1, DATA</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5" name="Line 7"/>
          <p:cNvSpPr>
            <a:spLocks noChangeShapeType="1"/>
          </p:cNvSpPr>
          <p:nvPr/>
        </p:nvSpPr>
        <p:spPr bwMode="auto">
          <a:xfrm>
            <a:off x="638158" y="4846216"/>
            <a:ext cx="345162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6" name="Rectangle 8"/>
          <p:cNvSpPr>
            <a:spLocks noChangeArrowheads="1"/>
          </p:cNvSpPr>
          <p:nvPr/>
        </p:nvSpPr>
        <p:spPr bwMode="auto">
          <a:xfrm>
            <a:off x="1202249" y="4500141"/>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201, DATA</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7" name="Line 9"/>
          <p:cNvSpPr>
            <a:spLocks noChangeShapeType="1"/>
          </p:cNvSpPr>
          <p:nvPr/>
        </p:nvSpPr>
        <p:spPr bwMode="auto">
          <a:xfrm>
            <a:off x="639877" y="4427116"/>
            <a:ext cx="3448183"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8" name="Rectangle 10"/>
          <p:cNvSpPr>
            <a:spLocks noChangeArrowheads="1"/>
          </p:cNvSpPr>
          <p:nvPr/>
        </p:nvSpPr>
        <p:spPr bwMode="auto">
          <a:xfrm>
            <a:off x="1202249" y="4082630"/>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401, DATA</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59" name="Line 11"/>
          <p:cNvSpPr>
            <a:spLocks noChangeShapeType="1"/>
          </p:cNvSpPr>
          <p:nvPr/>
        </p:nvSpPr>
        <p:spPr bwMode="auto">
          <a:xfrm>
            <a:off x="632998" y="3992141"/>
            <a:ext cx="346194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0" name="Rectangle 12"/>
          <p:cNvSpPr>
            <a:spLocks noChangeArrowheads="1"/>
          </p:cNvSpPr>
          <p:nvPr/>
        </p:nvSpPr>
        <p:spPr bwMode="auto">
          <a:xfrm>
            <a:off x="1202249" y="3638130"/>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301, DATA</a:t>
            </a:r>
            <a:endPar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1" name="Line 13"/>
          <p:cNvSpPr>
            <a:spLocks noChangeShapeType="1"/>
          </p:cNvSpPr>
          <p:nvPr/>
        </p:nvSpPr>
        <p:spPr bwMode="auto">
          <a:xfrm>
            <a:off x="634718" y="2714204"/>
            <a:ext cx="345850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2" name="Rectangle 14"/>
          <p:cNvSpPr>
            <a:spLocks noChangeArrowheads="1"/>
          </p:cNvSpPr>
          <p:nvPr/>
        </p:nvSpPr>
        <p:spPr bwMode="auto">
          <a:xfrm>
            <a:off x="1202249" y="2376066"/>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101, DATA</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3" name="Line 15"/>
          <p:cNvSpPr>
            <a:spLocks noChangeShapeType="1"/>
          </p:cNvSpPr>
          <p:nvPr/>
        </p:nvSpPr>
        <p:spPr bwMode="auto">
          <a:xfrm>
            <a:off x="629559" y="3157116"/>
            <a:ext cx="2323439"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4" name="Rectangle 16"/>
          <p:cNvSpPr>
            <a:spLocks noChangeArrowheads="1"/>
          </p:cNvSpPr>
          <p:nvPr/>
        </p:nvSpPr>
        <p:spPr bwMode="auto">
          <a:xfrm>
            <a:off x="1202249" y="2836441"/>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201, DATA</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5" name="Line 17"/>
          <p:cNvSpPr>
            <a:spLocks noChangeShapeType="1"/>
          </p:cNvSpPr>
          <p:nvPr/>
        </p:nvSpPr>
        <p:spPr bwMode="auto">
          <a:xfrm>
            <a:off x="636438" y="5703466"/>
            <a:ext cx="3455062"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6" name="Rectangle 18"/>
          <p:cNvSpPr>
            <a:spLocks noChangeArrowheads="1"/>
          </p:cNvSpPr>
          <p:nvPr/>
        </p:nvSpPr>
        <p:spPr bwMode="auto">
          <a:xfrm>
            <a:off x="1281360" y="5387555"/>
            <a:ext cx="1831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seq = 501, DATA</a:t>
            </a:r>
            <a:endParaRPr kumimoji="1"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7" name="Line 19"/>
          <p:cNvSpPr>
            <a:spLocks noChangeShapeType="1"/>
          </p:cNvSpPr>
          <p:nvPr/>
        </p:nvSpPr>
        <p:spPr bwMode="auto">
          <a:xfrm flipH="1">
            <a:off x="603762" y="3582566"/>
            <a:ext cx="3520413"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8" name="Rectangle 20"/>
          <p:cNvSpPr>
            <a:spLocks noChangeArrowheads="1"/>
          </p:cNvSpPr>
          <p:nvPr/>
        </p:nvSpPr>
        <p:spPr bwMode="auto">
          <a:xfrm flipH="1">
            <a:off x="737907" y="3260304"/>
            <a:ext cx="334707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ACK = 1, ack = 201, </a:t>
            </a:r>
            <a:r>
              <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rwnd = 300</a:t>
            </a:r>
            <a:endPar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69" name="Line 21"/>
          <p:cNvSpPr>
            <a:spLocks noChangeShapeType="1"/>
          </p:cNvSpPr>
          <p:nvPr/>
        </p:nvSpPr>
        <p:spPr bwMode="auto">
          <a:xfrm flipH="1">
            <a:off x="617520" y="6133679"/>
            <a:ext cx="3494617"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0" name="Rectangle 22"/>
          <p:cNvSpPr>
            <a:spLocks noChangeArrowheads="1"/>
          </p:cNvSpPr>
          <p:nvPr/>
        </p:nvSpPr>
        <p:spPr bwMode="auto">
          <a:xfrm flipH="1">
            <a:off x="736185" y="5811416"/>
            <a:ext cx="31162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ACK = 1, ack = 601, </a:t>
            </a:r>
            <a:r>
              <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rwnd = 0</a:t>
            </a:r>
            <a:endPar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1" name="Line 23"/>
          <p:cNvSpPr>
            <a:spLocks noChangeShapeType="1"/>
          </p:cNvSpPr>
          <p:nvPr/>
        </p:nvSpPr>
        <p:spPr bwMode="auto">
          <a:xfrm flipH="1">
            <a:off x="600323" y="5274841"/>
            <a:ext cx="3523853"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2" name="Rectangle 24"/>
          <p:cNvSpPr>
            <a:spLocks noChangeArrowheads="1"/>
          </p:cNvSpPr>
          <p:nvPr/>
        </p:nvSpPr>
        <p:spPr bwMode="auto">
          <a:xfrm flipH="1">
            <a:off x="578636" y="4915591"/>
            <a:ext cx="350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ACK = 1, ack = 501, </a:t>
            </a:r>
            <a:r>
              <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rwnd = 100</a:t>
            </a:r>
            <a:endParaRPr kumimoji="1" lang="en-US" altLang="zh-CN" sz="1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3" name="Rectangle 25"/>
          <p:cNvSpPr>
            <a:spLocks noChangeArrowheads="1"/>
          </p:cNvSpPr>
          <p:nvPr/>
        </p:nvSpPr>
        <p:spPr bwMode="auto">
          <a:xfrm>
            <a:off x="423184" y="1772816"/>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a:t>
            </a:r>
            <a:endParaRPr kumimoji="1" lang="en-US" altLang="zh-CN"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4" name="Rectangle 26"/>
          <p:cNvSpPr>
            <a:spLocks noChangeArrowheads="1"/>
          </p:cNvSpPr>
          <p:nvPr/>
        </p:nvSpPr>
        <p:spPr bwMode="auto">
          <a:xfrm>
            <a:off x="3902323" y="1772816"/>
            <a:ext cx="3542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B</a:t>
            </a:r>
            <a:endParaRPr kumimoji="1" lang="en-US" altLang="zh-CN" sz="2000"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5" name="Rectangle 27"/>
          <p:cNvSpPr>
            <a:spLocks noChangeArrowheads="1"/>
          </p:cNvSpPr>
          <p:nvPr/>
        </p:nvSpPr>
        <p:spPr bwMode="auto">
          <a:xfrm>
            <a:off x="4227363" y="3382541"/>
            <a:ext cx="420640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500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共 </a:t>
            </a:r>
            <a:r>
              <a:rPr kumimoji="1" lang="en-US" altLang="zh-CN"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300</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6" name="Rectangle 28"/>
          <p:cNvSpPr>
            <a:spLocks noChangeArrowheads="1"/>
          </p:cNvSpPr>
          <p:nvPr/>
        </p:nvSpPr>
        <p:spPr bwMode="auto">
          <a:xfrm>
            <a:off x="4227363" y="2507830"/>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，还能发送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，还能再发送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字节新数据</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8" name="Rectangle 30"/>
          <p:cNvSpPr>
            <a:spLocks noChangeArrowheads="1"/>
          </p:cNvSpPr>
          <p:nvPr/>
        </p:nvSpPr>
        <p:spPr bwMode="auto">
          <a:xfrm>
            <a:off x="4227363" y="2093491"/>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，还能发送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79" name="Rectangle 31"/>
          <p:cNvSpPr>
            <a:spLocks noChangeArrowheads="1"/>
          </p:cNvSpPr>
          <p:nvPr/>
        </p:nvSpPr>
        <p:spPr bwMode="auto">
          <a:xfrm>
            <a:off x="4227363" y="4233441"/>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500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，不能再发送新数据了</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0" name="Rectangle 32"/>
          <p:cNvSpPr>
            <a:spLocks noChangeArrowheads="1"/>
          </p:cNvSpPr>
          <p:nvPr/>
        </p:nvSpPr>
        <p:spPr bwMode="auto">
          <a:xfrm>
            <a:off x="4227363" y="4660480"/>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超时重传旧的数据，但不能发送新的数据</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1" name="Rectangle 33"/>
          <p:cNvSpPr>
            <a:spLocks noChangeArrowheads="1"/>
          </p:cNvSpPr>
          <p:nvPr/>
        </p:nvSpPr>
        <p:spPr bwMode="auto">
          <a:xfrm>
            <a:off x="4227363" y="5074816"/>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允许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501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600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共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2" name="Rectangle 34"/>
          <p:cNvSpPr>
            <a:spLocks noChangeArrowheads="1"/>
          </p:cNvSpPr>
          <p:nvPr/>
        </p:nvSpPr>
        <p:spPr bwMode="auto">
          <a:xfrm>
            <a:off x="4227363" y="5505030"/>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501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600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，不能再发送了</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3" name="Rectangle 35"/>
          <p:cNvSpPr>
            <a:spLocks noChangeArrowheads="1"/>
          </p:cNvSpPr>
          <p:nvPr/>
        </p:nvSpPr>
        <p:spPr bwMode="auto">
          <a:xfrm>
            <a:off x="4227363" y="5951116"/>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不允许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再发送（到序号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600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为止的数据都收到了）</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 name="组合 2"/>
          <p:cNvGrpSpPr/>
          <p:nvPr/>
        </p:nvGrpSpPr>
        <p:grpSpPr>
          <a:xfrm>
            <a:off x="3142175" y="2780880"/>
            <a:ext cx="1260607" cy="547687"/>
            <a:chOff x="3142175" y="2780880"/>
            <a:chExt cx="1260607" cy="547687"/>
          </a:xfrm>
        </p:grpSpPr>
        <p:sp>
          <p:nvSpPr>
            <p:cNvPr id="744484" name="AutoShape 36"/>
            <p:cNvSpPr>
              <a:spLocks noChangeArrowheads="1"/>
            </p:cNvSpPr>
            <p:nvPr/>
          </p:nvSpPr>
          <p:spPr bwMode="auto">
            <a:xfrm>
              <a:off x="3142175" y="2780880"/>
              <a:ext cx="1260607" cy="547687"/>
            </a:xfrm>
            <a:prstGeom prst="irregularSeal1">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5" name="Rectangle 37"/>
            <p:cNvSpPr>
              <a:spLocks noChangeArrowheads="1"/>
            </p:cNvSpPr>
            <p:nvPr/>
          </p:nvSpPr>
          <p:spPr bwMode="auto">
            <a:xfrm>
              <a:off x="3388105" y="2876130"/>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丢失！</a:t>
              </a:r>
              <a:endParaRPr kumimoji="1"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44486" name="Line 38"/>
          <p:cNvSpPr>
            <a:spLocks noChangeShapeType="1"/>
          </p:cNvSpPr>
          <p:nvPr/>
        </p:nvSpPr>
        <p:spPr bwMode="auto">
          <a:xfrm>
            <a:off x="602042" y="2136354"/>
            <a:ext cx="0" cy="413226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44487" name="Rectangle 39"/>
          <p:cNvSpPr>
            <a:spLocks noGrp="1" noChangeArrowheads="1"/>
          </p:cNvSpPr>
          <p:nvPr>
            <p:ph type="title"/>
          </p:nvPr>
        </p:nvSpPr>
        <p:spPr>
          <a:xfrm>
            <a:off x="391911" y="-99392"/>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zh-CN" sz="3600" dirty="0">
                <a:latin typeface="Times New Roman" panose="02020603050405020304" pitchFamily="18" charset="0"/>
                <a:cs typeface="Times New Roman" panose="02020603050405020304" pitchFamily="18" charset="0"/>
              </a:rPr>
              <a:t>利用可变窗口进行流量控制举例</a:t>
            </a:r>
            <a:endParaRPr lang="zh-CN" altLang="en-US" sz="3600" dirty="0">
              <a:latin typeface="Times New Roman" panose="02020603050405020304" pitchFamily="18" charset="0"/>
              <a:cs typeface="Times New Roman" panose="02020603050405020304" pitchFamily="18" charset="0"/>
            </a:endParaRPr>
          </a:p>
        </p:txBody>
      </p:sp>
      <p:sp>
        <p:nvSpPr>
          <p:cNvPr id="744488" name="Text Box 40"/>
          <p:cNvSpPr txBox="1">
            <a:spLocks noChangeArrowheads="1"/>
          </p:cNvSpPr>
          <p:nvPr/>
        </p:nvSpPr>
        <p:spPr bwMode="auto">
          <a:xfrm>
            <a:off x="611759" y="1052736"/>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向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发送数据。在连接建立时，</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告诉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“我的接收窗口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rwnd = 400</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（字节）”。</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13" name="Rectangle 28"/>
          <p:cNvSpPr>
            <a:spLocks noChangeArrowheads="1"/>
          </p:cNvSpPr>
          <p:nvPr/>
        </p:nvSpPr>
        <p:spPr bwMode="auto">
          <a:xfrm>
            <a:off x="4402210" y="2893192"/>
            <a:ext cx="404925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发送了序号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201 </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至 </a:t>
            </a:r>
            <a:r>
              <a:rPr kumimoji="1" lang="en-US" altLang="zh-CN"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300</a:t>
            </a:r>
            <a:r>
              <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，但丢失了！</a:t>
            </a:r>
            <a:endParaRPr kumimoji="1" lang="zh-CN" altLang="en-US"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4454"/>
                                        </p:tgtEl>
                                        <p:attrNameLst>
                                          <p:attrName>style.visibility</p:attrName>
                                        </p:attrNameLst>
                                      </p:cBhvr>
                                      <p:to>
                                        <p:strVal val="visible"/>
                                      </p:to>
                                    </p:set>
                                    <p:anim calcmode="lin" valueType="num">
                                      <p:cBhvr additive="base">
                                        <p:cTn id="7" dur="500"/>
                                        <p:tgtEl>
                                          <p:spTgt spid="744454"/>
                                        </p:tgtEl>
                                        <p:attrNameLst>
                                          <p:attrName>ppt_x</p:attrName>
                                        </p:attrNameLst>
                                      </p:cBhvr>
                                      <p:tavLst>
                                        <p:tav tm="0">
                                          <p:val>
                                            <p:strVal val="#ppt_x-#ppt_w*1.125000"/>
                                          </p:val>
                                        </p:tav>
                                        <p:tav tm="100000">
                                          <p:val>
                                            <p:strVal val="#ppt_x"/>
                                          </p:val>
                                        </p:tav>
                                      </p:tavLst>
                                    </p:anim>
                                    <p:animEffect transition="in" filter="wipe(right)">
                                      <p:cBhvr>
                                        <p:cTn id="8" dur="500"/>
                                        <p:tgtEl>
                                          <p:spTgt spid="744454"/>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44453"/>
                                        </p:tgtEl>
                                        <p:attrNameLst>
                                          <p:attrName>style.visibility</p:attrName>
                                        </p:attrNameLst>
                                      </p:cBhvr>
                                      <p:to>
                                        <p:strVal val="visible"/>
                                      </p:to>
                                    </p:set>
                                    <p:anim calcmode="lin" valueType="num">
                                      <p:cBhvr additive="base">
                                        <p:cTn id="11" dur="500"/>
                                        <p:tgtEl>
                                          <p:spTgt spid="744453"/>
                                        </p:tgtEl>
                                        <p:attrNameLst>
                                          <p:attrName>ppt_x</p:attrName>
                                        </p:attrNameLst>
                                      </p:cBhvr>
                                      <p:tavLst>
                                        <p:tav tm="0">
                                          <p:val>
                                            <p:strVal val="#ppt_x-#ppt_w*1.125000"/>
                                          </p:val>
                                        </p:tav>
                                        <p:tav tm="100000">
                                          <p:val>
                                            <p:strVal val="#ppt_x"/>
                                          </p:val>
                                        </p:tav>
                                      </p:tavLst>
                                    </p:anim>
                                    <p:animEffect transition="in" filter="wipe(right)">
                                      <p:cBhvr>
                                        <p:cTn id="12" dur="500"/>
                                        <p:tgtEl>
                                          <p:spTgt spid="74445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4447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744461"/>
                                        </p:tgtEl>
                                        <p:attrNameLst>
                                          <p:attrName>style.visibility</p:attrName>
                                        </p:attrNameLst>
                                      </p:cBhvr>
                                      <p:to>
                                        <p:strVal val="visible"/>
                                      </p:to>
                                    </p:set>
                                    <p:anim calcmode="lin" valueType="num">
                                      <p:cBhvr additive="base">
                                        <p:cTn id="20" dur="500"/>
                                        <p:tgtEl>
                                          <p:spTgt spid="744461"/>
                                        </p:tgtEl>
                                        <p:attrNameLst>
                                          <p:attrName>ppt_x</p:attrName>
                                        </p:attrNameLst>
                                      </p:cBhvr>
                                      <p:tavLst>
                                        <p:tav tm="0">
                                          <p:val>
                                            <p:strVal val="#ppt_x-#ppt_w*1.125000"/>
                                          </p:val>
                                        </p:tav>
                                        <p:tav tm="100000">
                                          <p:val>
                                            <p:strVal val="#ppt_x"/>
                                          </p:val>
                                        </p:tav>
                                      </p:tavLst>
                                    </p:anim>
                                    <p:animEffect transition="in" filter="wipe(right)">
                                      <p:cBhvr>
                                        <p:cTn id="21" dur="500"/>
                                        <p:tgtEl>
                                          <p:spTgt spid="744461"/>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744462"/>
                                        </p:tgtEl>
                                        <p:attrNameLst>
                                          <p:attrName>style.visibility</p:attrName>
                                        </p:attrNameLst>
                                      </p:cBhvr>
                                      <p:to>
                                        <p:strVal val="visible"/>
                                      </p:to>
                                    </p:set>
                                    <p:anim calcmode="lin" valueType="num">
                                      <p:cBhvr additive="base">
                                        <p:cTn id="24" dur="500"/>
                                        <p:tgtEl>
                                          <p:spTgt spid="744462"/>
                                        </p:tgtEl>
                                        <p:attrNameLst>
                                          <p:attrName>ppt_x</p:attrName>
                                        </p:attrNameLst>
                                      </p:cBhvr>
                                      <p:tavLst>
                                        <p:tav tm="0">
                                          <p:val>
                                            <p:strVal val="#ppt_x-#ppt_w*1.125000"/>
                                          </p:val>
                                        </p:tav>
                                        <p:tav tm="100000">
                                          <p:val>
                                            <p:strVal val="#ppt_x"/>
                                          </p:val>
                                        </p:tav>
                                      </p:tavLst>
                                    </p:anim>
                                    <p:animEffect transition="in" filter="wipe(right)">
                                      <p:cBhvr>
                                        <p:cTn id="25" dur="500"/>
                                        <p:tgtEl>
                                          <p:spTgt spid="744462"/>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444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744463"/>
                                        </p:tgtEl>
                                        <p:attrNameLst>
                                          <p:attrName>style.visibility</p:attrName>
                                        </p:attrNameLst>
                                      </p:cBhvr>
                                      <p:to>
                                        <p:strVal val="visible"/>
                                      </p:to>
                                    </p:set>
                                    <p:anim calcmode="lin" valueType="num">
                                      <p:cBhvr additive="base">
                                        <p:cTn id="33" dur="500"/>
                                        <p:tgtEl>
                                          <p:spTgt spid="744463"/>
                                        </p:tgtEl>
                                        <p:attrNameLst>
                                          <p:attrName>ppt_x</p:attrName>
                                        </p:attrNameLst>
                                      </p:cBhvr>
                                      <p:tavLst>
                                        <p:tav tm="0">
                                          <p:val>
                                            <p:strVal val="#ppt_x-#ppt_w*1.125000"/>
                                          </p:val>
                                        </p:tav>
                                        <p:tav tm="100000">
                                          <p:val>
                                            <p:strVal val="#ppt_x"/>
                                          </p:val>
                                        </p:tav>
                                      </p:tavLst>
                                    </p:anim>
                                    <p:animEffect transition="in" filter="wipe(right)">
                                      <p:cBhvr>
                                        <p:cTn id="34" dur="500"/>
                                        <p:tgtEl>
                                          <p:spTgt spid="744463"/>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744464"/>
                                        </p:tgtEl>
                                        <p:attrNameLst>
                                          <p:attrName>style.visibility</p:attrName>
                                        </p:attrNameLst>
                                      </p:cBhvr>
                                      <p:to>
                                        <p:strVal val="visible"/>
                                      </p:to>
                                    </p:set>
                                    <p:anim calcmode="lin" valueType="num">
                                      <p:cBhvr additive="base">
                                        <p:cTn id="37" dur="500"/>
                                        <p:tgtEl>
                                          <p:spTgt spid="744464"/>
                                        </p:tgtEl>
                                        <p:attrNameLst>
                                          <p:attrName>ppt_x</p:attrName>
                                        </p:attrNameLst>
                                      </p:cBhvr>
                                      <p:tavLst>
                                        <p:tav tm="0">
                                          <p:val>
                                            <p:strVal val="#ppt_x-#ppt_w*1.125000"/>
                                          </p:val>
                                        </p:tav>
                                        <p:tav tm="100000">
                                          <p:val>
                                            <p:strVal val="#ppt_x"/>
                                          </p:val>
                                        </p:tav>
                                      </p:tavLst>
                                    </p:anim>
                                    <p:animEffect transition="in" filter="wipe(right)">
                                      <p:cBhvr>
                                        <p:cTn id="38" dur="500"/>
                                        <p:tgtEl>
                                          <p:spTgt spid="744464"/>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par>
                          <p:cTn id="42" fill="hold">
                            <p:stCondLst>
                              <p:cond delay="500"/>
                            </p:stCondLst>
                            <p:childTnLst>
                              <p:par>
                                <p:cTn id="43" presetID="35" presetClass="emph" presetSubtype="0" repeatCount="3000" fill="hold" nodeType="afterEffect">
                                  <p:stCondLst>
                                    <p:cond delay="0"/>
                                  </p:stCondLst>
                                  <p:childTnLst>
                                    <p:anim calcmode="discrete" valueType="str">
                                      <p:cBhvr>
                                        <p:cTn id="44" dur="1000" fill="hold"/>
                                        <p:tgtEl>
                                          <p:spTgt spid="3"/>
                                        </p:tgtEl>
                                        <p:attrNameLst>
                                          <p:attrName>style.visibility</p:attrName>
                                        </p:attrNameLst>
                                      </p:cBhvr>
                                      <p:tavLst>
                                        <p:tav tm="0">
                                          <p:val>
                                            <p:strVal val="hidden"/>
                                          </p:val>
                                        </p:tav>
                                        <p:tav tm="50000">
                                          <p:val>
                                            <p:strVal val="visible"/>
                                          </p:val>
                                        </p:tav>
                                      </p:tavLst>
                                    </p:anim>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0"/>
                                          </p:stCondLst>
                                        </p:cTn>
                                        <p:tgtEl>
                                          <p:spTgt spid="1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744468"/>
                                        </p:tgtEl>
                                        <p:attrNameLst>
                                          <p:attrName>style.visibility</p:attrName>
                                        </p:attrNameLst>
                                      </p:cBhvr>
                                      <p:to>
                                        <p:strVal val="visible"/>
                                      </p:to>
                                    </p:set>
                                    <p:anim calcmode="lin" valueType="num">
                                      <p:cBhvr additive="base">
                                        <p:cTn id="52" dur="500"/>
                                        <p:tgtEl>
                                          <p:spTgt spid="744468"/>
                                        </p:tgtEl>
                                        <p:attrNameLst>
                                          <p:attrName>ppt_x</p:attrName>
                                        </p:attrNameLst>
                                      </p:cBhvr>
                                      <p:tavLst>
                                        <p:tav tm="0">
                                          <p:val>
                                            <p:strVal val="#ppt_x+#ppt_w*1.125000"/>
                                          </p:val>
                                        </p:tav>
                                        <p:tav tm="100000">
                                          <p:val>
                                            <p:strVal val="#ppt_x"/>
                                          </p:val>
                                        </p:tav>
                                      </p:tavLst>
                                    </p:anim>
                                    <p:animEffect transition="in" filter="wipe(left)">
                                      <p:cBhvr>
                                        <p:cTn id="53" dur="500"/>
                                        <p:tgtEl>
                                          <p:spTgt spid="744468"/>
                                        </p:tgtEl>
                                      </p:cBhvr>
                                    </p:animEffect>
                                  </p:childTnLst>
                                </p:cTn>
                              </p:par>
                              <p:par>
                                <p:cTn id="54" presetID="12" presetClass="entr" presetSubtype="2" fill="hold" grpId="0" nodeType="withEffect">
                                  <p:stCondLst>
                                    <p:cond delay="0"/>
                                  </p:stCondLst>
                                  <p:childTnLst>
                                    <p:set>
                                      <p:cBhvr>
                                        <p:cTn id="55" dur="1" fill="hold">
                                          <p:stCondLst>
                                            <p:cond delay="0"/>
                                          </p:stCondLst>
                                        </p:cTn>
                                        <p:tgtEl>
                                          <p:spTgt spid="744467"/>
                                        </p:tgtEl>
                                        <p:attrNameLst>
                                          <p:attrName>style.visibility</p:attrName>
                                        </p:attrNameLst>
                                      </p:cBhvr>
                                      <p:to>
                                        <p:strVal val="visible"/>
                                      </p:to>
                                    </p:set>
                                    <p:anim calcmode="lin" valueType="num">
                                      <p:cBhvr additive="base">
                                        <p:cTn id="56" dur="500"/>
                                        <p:tgtEl>
                                          <p:spTgt spid="744467"/>
                                        </p:tgtEl>
                                        <p:attrNameLst>
                                          <p:attrName>ppt_x</p:attrName>
                                        </p:attrNameLst>
                                      </p:cBhvr>
                                      <p:tavLst>
                                        <p:tav tm="0">
                                          <p:val>
                                            <p:strVal val="#ppt_x+#ppt_w*1.125000"/>
                                          </p:val>
                                        </p:tav>
                                        <p:tav tm="100000">
                                          <p:val>
                                            <p:strVal val="#ppt_x"/>
                                          </p:val>
                                        </p:tav>
                                      </p:tavLst>
                                    </p:anim>
                                    <p:animEffect transition="in" filter="wipe(left)">
                                      <p:cBhvr>
                                        <p:cTn id="57" dur="500"/>
                                        <p:tgtEl>
                                          <p:spTgt spid="744467"/>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444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744460"/>
                                        </p:tgtEl>
                                        <p:attrNameLst>
                                          <p:attrName>style.visibility</p:attrName>
                                        </p:attrNameLst>
                                      </p:cBhvr>
                                      <p:to>
                                        <p:strVal val="visible"/>
                                      </p:to>
                                    </p:set>
                                    <p:anim calcmode="lin" valueType="num">
                                      <p:cBhvr additive="base">
                                        <p:cTn id="65" dur="500"/>
                                        <p:tgtEl>
                                          <p:spTgt spid="744460"/>
                                        </p:tgtEl>
                                        <p:attrNameLst>
                                          <p:attrName>ppt_x</p:attrName>
                                        </p:attrNameLst>
                                      </p:cBhvr>
                                      <p:tavLst>
                                        <p:tav tm="0">
                                          <p:val>
                                            <p:strVal val="#ppt_x-#ppt_w*1.125000"/>
                                          </p:val>
                                        </p:tav>
                                        <p:tav tm="100000">
                                          <p:val>
                                            <p:strVal val="#ppt_x"/>
                                          </p:val>
                                        </p:tav>
                                      </p:tavLst>
                                    </p:anim>
                                    <p:animEffect transition="in" filter="wipe(right)">
                                      <p:cBhvr>
                                        <p:cTn id="66" dur="500"/>
                                        <p:tgtEl>
                                          <p:spTgt spid="744460"/>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744459"/>
                                        </p:tgtEl>
                                        <p:attrNameLst>
                                          <p:attrName>style.visibility</p:attrName>
                                        </p:attrNameLst>
                                      </p:cBhvr>
                                      <p:to>
                                        <p:strVal val="visible"/>
                                      </p:to>
                                    </p:set>
                                    <p:anim calcmode="lin" valueType="num">
                                      <p:cBhvr additive="base">
                                        <p:cTn id="69" dur="500"/>
                                        <p:tgtEl>
                                          <p:spTgt spid="744459"/>
                                        </p:tgtEl>
                                        <p:attrNameLst>
                                          <p:attrName>ppt_x</p:attrName>
                                        </p:attrNameLst>
                                      </p:cBhvr>
                                      <p:tavLst>
                                        <p:tav tm="0">
                                          <p:val>
                                            <p:strVal val="#ppt_x-#ppt_w*1.125000"/>
                                          </p:val>
                                        </p:tav>
                                        <p:tav tm="100000">
                                          <p:val>
                                            <p:strVal val="#ppt_x"/>
                                          </p:val>
                                        </p:tav>
                                      </p:tavLst>
                                    </p:anim>
                                    <p:animEffect transition="in" filter="wipe(right)">
                                      <p:cBhvr>
                                        <p:cTn id="70" dur="500"/>
                                        <p:tgtEl>
                                          <p:spTgt spid="744459"/>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74447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744458"/>
                                        </p:tgtEl>
                                        <p:attrNameLst>
                                          <p:attrName>style.visibility</p:attrName>
                                        </p:attrNameLst>
                                      </p:cBhvr>
                                      <p:to>
                                        <p:strVal val="visible"/>
                                      </p:to>
                                    </p:set>
                                    <p:anim calcmode="lin" valueType="num">
                                      <p:cBhvr additive="base">
                                        <p:cTn id="78" dur="500"/>
                                        <p:tgtEl>
                                          <p:spTgt spid="744458"/>
                                        </p:tgtEl>
                                        <p:attrNameLst>
                                          <p:attrName>ppt_x</p:attrName>
                                        </p:attrNameLst>
                                      </p:cBhvr>
                                      <p:tavLst>
                                        <p:tav tm="0">
                                          <p:val>
                                            <p:strVal val="#ppt_x-#ppt_w*1.125000"/>
                                          </p:val>
                                        </p:tav>
                                        <p:tav tm="100000">
                                          <p:val>
                                            <p:strVal val="#ppt_x"/>
                                          </p:val>
                                        </p:tav>
                                      </p:tavLst>
                                    </p:anim>
                                    <p:animEffect transition="in" filter="wipe(right)">
                                      <p:cBhvr>
                                        <p:cTn id="79" dur="500"/>
                                        <p:tgtEl>
                                          <p:spTgt spid="744458"/>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744457"/>
                                        </p:tgtEl>
                                        <p:attrNameLst>
                                          <p:attrName>style.visibility</p:attrName>
                                        </p:attrNameLst>
                                      </p:cBhvr>
                                      <p:to>
                                        <p:strVal val="visible"/>
                                      </p:to>
                                    </p:set>
                                    <p:anim calcmode="lin" valueType="num">
                                      <p:cBhvr additive="base">
                                        <p:cTn id="82" dur="500"/>
                                        <p:tgtEl>
                                          <p:spTgt spid="744457"/>
                                        </p:tgtEl>
                                        <p:attrNameLst>
                                          <p:attrName>ppt_x</p:attrName>
                                        </p:attrNameLst>
                                      </p:cBhvr>
                                      <p:tavLst>
                                        <p:tav tm="0">
                                          <p:val>
                                            <p:strVal val="#ppt_x-#ppt_w*1.125000"/>
                                          </p:val>
                                        </p:tav>
                                        <p:tav tm="100000">
                                          <p:val>
                                            <p:strVal val="#ppt_x"/>
                                          </p:val>
                                        </p:tav>
                                      </p:tavLst>
                                    </p:anim>
                                    <p:animEffect transition="in" filter="wipe(right)">
                                      <p:cBhvr>
                                        <p:cTn id="83" dur="500"/>
                                        <p:tgtEl>
                                          <p:spTgt spid="744457"/>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444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2" presetClass="entr" presetSubtype="8" fill="hold" grpId="1" nodeType="clickEffect">
                                  <p:stCondLst>
                                    <p:cond delay="0"/>
                                  </p:stCondLst>
                                  <p:childTnLst>
                                    <p:set>
                                      <p:cBhvr>
                                        <p:cTn id="90" dur="1" fill="hold">
                                          <p:stCondLst>
                                            <p:cond delay="0"/>
                                          </p:stCondLst>
                                        </p:cTn>
                                        <p:tgtEl>
                                          <p:spTgt spid="744456"/>
                                        </p:tgtEl>
                                        <p:attrNameLst>
                                          <p:attrName>style.visibility</p:attrName>
                                        </p:attrNameLst>
                                      </p:cBhvr>
                                      <p:to>
                                        <p:strVal val="visible"/>
                                      </p:to>
                                    </p:set>
                                    <p:anim calcmode="lin" valueType="num">
                                      <p:cBhvr additive="base">
                                        <p:cTn id="91" dur="500"/>
                                        <p:tgtEl>
                                          <p:spTgt spid="744456"/>
                                        </p:tgtEl>
                                        <p:attrNameLst>
                                          <p:attrName>ppt_x</p:attrName>
                                        </p:attrNameLst>
                                      </p:cBhvr>
                                      <p:tavLst>
                                        <p:tav tm="0">
                                          <p:val>
                                            <p:strVal val="#ppt_x-#ppt_w*1.125000"/>
                                          </p:val>
                                        </p:tav>
                                        <p:tav tm="100000">
                                          <p:val>
                                            <p:strVal val="#ppt_x"/>
                                          </p:val>
                                        </p:tav>
                                      </p:tavLst>
                                    </p:anim>
                                    <p:animEffect transition="in" filter="wipe(right)">
                                      <p:cBhvr>
                                        <p:cTn id="92" dur="500"/>
                                        <p:tgtEl>
                                          <p:spTgt spid="744456"/>
                                        </p:tgtEl>
                                      </p:cBhvr>
                                    </p:animEffect>
                                  </p:childTnLst>
                                </p:cTn>
                              </p:par>
                              <p:par>
                                <p:cTn id="93" presetID="12" presetClass="entr" presetSubtype="8" fill="hold" grpId="1" nodeType="withEffect">
                                  <p:stCondLst>
                                    <p:cond delay="0"/>
                                  </p:stCondLst>
                                  <p:childTnLst>
                                    <p:set>
                                      <p:cBhvr>
                                        <p:cTn id="94" dur="1" fill="hold">
                                          <p:stCondLst>
                                            <p:cond delay="0"/>
                                          </p:stCondLst>
                                        </p:cTn>
                                        <p:tgtEl>
                                          <p:spTgt spid="744455"/>
                                        </p:tgtEl>
                                        <p:attrNameLst>
                                          <p:attrName>style.visibility</p:attrName>
                                        </p:attrNameLst>
                                      </p:cBhvr>
                                      <p:to>
                                        <p:strVal val="visible"/>
                                      </p:to>
                                    </p:set>
                                    <p:anim calcmode="lin" valueType="num">
                                      <p:cBhvr additive="base">
                                        <p:cTn id="95" dur="500"/>
                                        <p:tgtEl>
                                          <p:spTgt spid="744455"/>
                                        </p:tgtEl>
                                        <p:attrNameLst>
                                          <p:attrName>ppt_x</p:attrName>
                                        </p:attrNameLst>
                                      </p:cBhvr>
                                      <p:tavLst>
                                        <p:tav tm="0">
                                          <p:val>
                                            <p:strVal val="#ppt_x-#ppt_w*1.125000"/>
                                          </p:val>
                                        </p:tav>
                                        <p:tav tm="100000">
                                          <p:val>
                                            <p:strVal val="#ppt_x"/>
                                          </p:val>
                                        </p:tav>
                                      </p:tavLst>
                                    </p:anim>
                                    <p:animEffect transition="in" filter="wipe(right)">
                                      <p:cBhvr>
                                        <p:cTn id="96" dur="500"/>
                                        <p:tgtEl>
                                          <p:spTgt spid="744455"/>
                                        </p:tgtEl>
                                      </p:cBhvr>
                                    </p:animEffec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74448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2" presetClass="entr" presetSubtype="2" fill="hold" grpId="0" nodeType="clickEffect">
                                  <p:stCondLst>
                                    <p:cond delay="0"/>
                                  </p:stCondLst>
                                  <p:childTnLst>
                                    <p:set>
                                      <p:cBhvr>
                                        <p:cTn id="103" dur="1" fill="hold">
                                          <p:stCondLst>
                                            <p:cond delay="0"/>
                                          </p:stCondLst>
                                        </p:cTn>
                                        <p:tgtEl>
                                          <p:spTgt spid="744471"/>
                                        </p:tgtEl>
                                        <p:attrNameLst>
                                          <p:attrName>style.visibility</p:attrName>
                                        </p:attrNameLst>
                                      </p:cBhvr>
                                      <p:to>
                                        <p:strVal val="visible"/>
                                      </p:to>
                                    </p:set>
                                    <p:anim calcmode="lin" valueType="num">
                                      <p:cBhvr additive="base">
                                        <p:cTn id="104" dur="500"/>
                                        <p:tgtEl>
                                          <p:spTgt spid="744471"/>
                                        </p:tgtEl>
                                        <p:attrNameLst>
                                          <p:attrName>ppt_x</p:attrName>
                                        </p:attrNameLst>
                                      </p:cBhvr>
                                      <p:tavLst>
                                        <p:tav tm="0">
                                          <p:val>
                                            <p:strVal val="#ppt_x+#ppt_w*1.125000"/>
                                          </p:val>
                                        </p:tav>
                                        <p:tav tm="100000">
                                          <p:val>
                                            <p:strVal val="#ppt_x"/>
                                          </p:val>
                                        </p:tav>
                                      </p:tavLst>
                                    </p:anim>
                                    <p:animEffect transition="in" filter="wipe(left)">
                                      <p:cBhvr>
                                        <p:cTn id="105" dur="500"/>
                                        <p:tgtEl>
                                          <p:spTgt spid="744471"/>
                                        </p:tgtEl>
                                      </p:cBhvr>
                                    </p:animEffect>
                                  </p:childTnLst>
                                </p:cTn>
                              </p:par>
                              <p:par>
                                <p:cTn id="106" presetID="12" presetClass="entr" presetSubtype="2" fill="hold" grpId="0" nodeType="withEffect">
                                  <p:stCondLst>
                                    <p:cond delay="0"/>
                                  </p:stCondLst>
                                  <p:childTnLst>
                                    <p:set>
                                      <p:cBhvr>
                                        <p:cTn id="107" dur="1" fill="hold">
                                          <p:stCondLst>
                                            <p:cond delay="0"/>
                                          </p:stCondLst>
                                        </p:cTn>
                                        <p:tgtEl>
                                          <p:spTgt spid="744472"/>
                                        </p:tgtEl>
                                        <p:attrNameLst>
                                          <p:attrName>style.visibility</p:attrName>
                                        </p:attrNameLst>
                                      </p:cBhvr>
                                      <p:to>
                                        <p:strVal val="visible"/>
                                      </p:to>
                                    </p:set>
                                    <p:anim calcmode="lin" valueType="num">
                                      <p:cBhvr additive="base">
                                        <p:cTn id="108" dur="500"/>
                                        <p:tgtEl>
                                          <p:spTgt spid="744472"/>
                                        </p:tgtEl>
                                        <p:attrNameLst>
                                          <p:attrName>ppt_x</p:attrName>
                                        </p:attrNameLst>
                                      </p:cBhvr>
                                      <p:tavLst>
                                        <p:tav tm="0">
                                          <p:val>
                                            <p:strVal val="#ppt_x+#ppt_w*1.125000"/>
                                          </p:val>
                                        </p:tav>
                                        <p:tav tm="100000">
                                          <p:val>
                                            <p:strVal val="#ppt_x"/>
                                          </p:val>
                                        </p:tav>
                                      </p:tavLst>
                                    </p:anim>
                                    <p:animEffect transition="in" filter="wipe(left)">
                                      <p:cBhvr>
                                        <p:cTn id="109" dur="500"/>
                                        <p:tgtEl>
                                          <p:spTgt spid="744472"/>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74448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744465"/>
                                        </p:tgtEl>
                                        <p:attrNameLst>
                                          <p:attrName>style.visibility</p:attrName>
                                        </p:attrNameLst>
                                      </p:cBhvr>
                                      <p:to>
                                        <p:strVal val="visible"/>
                                      </p:to>
                                    </p:set>
                                    <p:anim calcmode="lin" valueType="num">
                                      <p:cBhvr additive="base">
                                        <p:cTn id="117" dur="500"/>
                                        <p:tgtEl>
                                          <p:spTgt spid="744465"/>
                                        </p:tgtEl>
                                        <p:attrNameLst>
                                          <p:attrName>ppt_x</p:attrName>
                                        </p:attrNameLst>
                                      </p:cBhvr>
                                      <p:tavLst>
                                        <p:tav tm="0">
                                          <p:val>
                                            <p:strVal val="#ppt_x-#ppt_w*1.125000"/>
                                          </p:val>
                                        </p:tav>
                                        <p:tav tm="100000">
                                          <p:val>
                                            <p:strVal val="#ppt_x"/>
                                          </p:val>
                                        </p:tav>
                                      </p:tavLst>
                                    </p:anim>
                                    <p:animEffect transition="in" filter="wipe(right)">
                                      <p:cBhvr>
                                        <p:cTn id="118" dur="500"/>
                                        <p:tgtEl>
                                          <p:spTgt spid="744465"/>
                                        </p:tgtEl>
                                      </p:cBhvr>
                                    </p:animEffect>
                                  </p:childTnLst>
                                </p:cTn>
                              </p:par>
                              <p:par>
                                <p:cTn id="119" presetID="12" presetClass="entr" presetSubtype="8" fill="hold" grpId="0" nodeType="withEffect">
                                  <p:stCondLst>
                                    <p:cond delay="0"/>
                                  </p:stCondLst>
                                  <p:childTnLst>
                                    <p:set>
                                      <p:cBhvr>
                                        <p:cTn id="120" dur="1" fill="hold">
                                          <p:stCondLst>
                                            <p:cond delay="0"/>
                                          </p:stCondLst>
                                        </p:cTn>
                                        <p:tgtEl>
                                          <p:spTgt spid="744466"/>
                                        </p:tgtEl>
                                        <p:attrNameLst>
                                          <p:attrName>style.visibility</p:attrName>
                                        </p:attrNameLst>
                                      </p:cBhvr>
                                      <p:to>
                                        <p:strVal val="visible"/>
                                      </p:to>
                                    </p:set>
                                    <p:anim calcmode="lin" valueType="num">
                                      <p:cBhvr additive="base">
                                        <p:cTn id="121" dur="500"/>
                                        <p:tgtEl>
                                          <p:spTgt spid="744466"/>
                                        </p:tgtEl>
                                        <p:attrNameLst>
                                          <p:attrName>ppt_x</p:attrName>
                                        </p:attrNameLst>
                                      </p:cBhvr>
                                      <p:tavLst>
                                        <p:tav tm="0">
                                          <p:val>
                                            <p:strVal val="#ppt_x-#ppt_w*1.125000"/>
                                          </p:val>
                                        </p:tav>
                                        <p:tav tm="100000">
                                          <p:val>
                                            <p:strVal val="#ppt_x"/>
                                          </p:val>
                                        </p:tav>
                                      </p:tavLst>
                                    </p:anim>
                                    <p:animEffect transition="in" filter="wipe(right)">
                                      <p:cBhvr>
                                        <p:cTn id="122" dur="500"/>
                                        <p:tgtEl>
                                          <p:spTgt spid="744466"/>
                                        </p:tgtEl>
                                      </p:cBhvr>
                                    </p:animEffec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744482"/>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2" presetClass="entr" presetSubtype="2" fill="hold" grpId="0" nodeType="clickEffect">
                                  <p:stCondLst>
                                    <p:cond delay="0"/>
                                  </p:stCondLst>
                                  <p:childTnLst>
                                    <p:set>
                                      <p:cBhvr>
                                        <p:cTn id="129" dur="1" fill="hold">
                                          <p:stCondLst>
                                            <p:cond delay="0"/>
                                          </p:stCondLst>
                                        </p:cTn>
                                        <p:tgtEl>
                                          <p:spTgt spid="744469"/>
                                        </p:tgtEl>
                                        <p:attrNameLst>
                                          <p:attrName>style.visibility</p:attrName>
                                        </p:attrNameLst>
                                      </p:cBhvr>
                                      <p:to>
                                        <p:strVal val="visible"/>
                                      </p:to>
                                    </p:set>
                                    <p:anim calcmode="lin" valueType="num">
                                      <p:cBhvr additive="base">
                                        <p:cTn id="130" dur="500"/>
                                        <p:tgtEl>
                                          <p:spTgt spid="744469"/>
                                        </p:tgtEl>
                                        <p:attrNameLst>
                                          <p:attrName>ppt_x</p:attrName>
                                        </p:attrNameLst>
                                      </p:cBhvr>
                                      <p:tavLst>
                                        <p:tav tm="0">
                                          <p:val>
                                            <p:strVal val="#ppt_x+#ppt_w*1.125000"/>
                                          </p:val>
                                        </p:tav>
                                        <p:tav tm="100000">
                                          <p:val>
                                            <p:strVal val="#ppt_x"/>
                                          </p:val>
                                        </p:tav>
                                      </p:tavLst>
                                    </p:anim>
                                    <p:animEffect transition="in" filter="wipe(left)">
                                      <p:cBhvr>
                                        <p:cTn id="131" dur="500"/>
                                        <p:tgtEl>
                                          <p:spTgt spid="744469"/>
                                        </p:tgtEl>
                                      </p:cBhvr>
                                    </p:animEffect>
                                  </p:childTnLst>
                                </p:cTn>
                              </p:par>
                              <p:par>
                                <p:cTn id="132" presetID="12" presetClass="entr" presetSubtype="2" fill="hold" grpId="0" nodeType="withEffect">
                                  <p:stCondLst>
                                    <p:cond delay="0"/>
                                  </p:stCondLst>
                                  <p:childTnLst>
                                    <p:set>
                                      <p:cBhvr>
                                        <p:cTn id="133" dur="1" fill="hold">
                                          <p:stCondLst>
                                            <p:cond delay="0"/>
                                          </p:stCondLst>
                                        </p:cTn>
                                        <p:tgtEl>
                                          <p:spTgt spid="744470"/>
                                        </p:tgtEl>
                                        <p:attrNameLst>
                                          <p:attrName>style.visibility</p:attrName>
                                        </p:attrNameLst>
                                      </p:cBhvr>
                                      <p:to>
                                        <p:strVal val="visible"/>
                                      </p:to>
                                    </p:set>
                                    <p:anim calcmode="lin" valueType="num">
                                      <p:cBhvr additive="base">
                                        <p:cTn id="134" dur="500"/>
                                        <p:tgtEl>
                                          <p:spTgt spid="744470"/>
                                        </p:tgtEl>
                                        <p:attrNameLst>
                                          <p:attrName>ppt_x</p:attrName>
                                        </p:attrNameLst>
                                      </p:cBhvr>
                                      <p:tavLst>
                                        <p:tav tm="0">
                                          <p:val>
                                            <p:strVal val="#ppt_x+#ppt_w*1.125000"/>
                                          </p:val>
                                        </p:tav>
                                        <p:tav tm="100000">
                                          <p:val>
                                            <p:strVal val="#ppt_x"/>
                                          </p:val>
                                        </p:tav>
                                      </p:tavLst>
                                    </p:anim>
                                    <p:animEffect transition="in" filter="wipe(left)">
                                      <p:cBhvr>
                                        <p:cTn id="135" dur="500"/>
                                        <p:tgtEl>
                                          <p:spTgt spid="744470"/>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744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p:bldP spid="744455" grpId="1" animBg="1"/>
      <p:bldP spid="744456" grpId="1"/>
      <p:bldP spid="744457" grpId="0" animBg="1"/>
      <p:bldP spid="744458" grpId="0"/>
      <p:bldP spid="744459" grpId="0" animBg="1"/>
      <p:bldP spid="744460" grpId="0"/>
      <p:bldP spid="744461" grpId="0" animBg="1"/>
      <p:bldP spid="744462" grpId="0"/>
      <p:bldP spid="744463" grpId="0" animBg="1"/>
      <p:bldP spid="744464" grpId="0"/>
      <p:bldP spid="744465" grpId="0" animBg="1"/>
      <p:bldP spid="744466" grpId="0"/>
      <p:bldP spid="744467" grpId="0" animBg="1"/>
      <p:bldP spid="744468" grpId="0"/>
      <p:bldP spid="744469" grpId="0" animBg="1"/>
      <p:bldP spid="744470" grpId="0"/>
      <p:bldP spid="744471" grpId="0" animBg="1"/>
      <p:bldP spid="744472" grpId="0"/>
      <p:bldP spid="744475" grpId="0"/>
      <p:bldP spid="744476" grpId="0"/>
      <p:bldP spid="744477" grpId="0"/>
      <p:bldP spid="744478" grpId="0"/>
      <p:bldP spid="744479" grpId="0"/>
      <p:bldP spid="744480" grpId="0"/>
      <p:bldP spid="744481" grpId="0"/>
      <p:bldP spid="744482" grpId="0"/>
      <p:bldP spid="744483" grpId="0"/>
      <p:bldP spid="113" grpId="0" animBg="1"/>
      <p:bldP spid="1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可能发生死锁</a:t>
            </a:r>
            <a:endParaRPr lang="zh-CN" altLang="en-US" dirty="0">
              <a:latin typeface="Times New Roman" panose="02020603050405020304" pitchFamily="18" charset="0"/>
              <a:cs typeface="Times New Roman" panose="02020603050405020304" pitchFamily="18" charset="0"/>
            </a:endParaRPr>
          </a:p>
        </p:txBody>
      </p:sp>
      <p:sp>
        <p:nvSpPr>
          <p:cNvPr id="746499" name="Rectangle 3"/>
          <p:cNvSpPr>
            <a:spLocks noGrp="1" noChangeArrowheads="1"/>
          </p:cNvSpPr>
          <p:nvPr>
            <p:ph idx="1"/>
          </p:nvPr>
        </p:nvSpPr>
        <p:spPr>
          <a:xfrm>
            <a:off x="1031983" y="1896384"/>
            <a:ext cx="8346723" cy="3332816"/>
          </a:xfrm>
        </p:spPr>
        <p:txBody>
          <a:bodyPr/>
          <a:lstStyle/>
          <a:p>
            <a:r>
              <a:rPr lang="en-US" altLang="zh-CN" sz="2800" dirty="0">
                <a:latin typeface="Times New Roman" panose="02020603050405020304" pitchFamily="18" charset="0"/>
                <a:cs typeface="Times New Roman" panose="02020603050405020304" pitchFamily="18" charset="0"/>
              </a:rPr>
              <a:t>B </a:t>
            </a:r>
            <a:r>
              <a:rPr lang="zh-CN" altLang="zh-CN" sz="2800" dirty="0">
                <a:latin typeface="Times New Roman" panose="02020603050405020304" pitchFamily="18" charset="0"/>
                <a:cs typeface="Times New Roman" panose="02020603050405020304" pitchFamily="18" charset="0"/>
              </a:rPr>
              <a:t>向</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发送了零窗口的报文段后不久，</a:t>
            </a:r>
            <a:r>
              <a:rPr lang="en-US" altLang="zh-CN" sz="2800" dirty="0">
                <a:latin typeface="Times New Roman" panose="02020603050405020304" pitchFamily="18" charset="0"/>
                <a:cs typeface="Times New Roman" panose="02020603050405020304" pitchFamily="18" charset="0"/>
              </a:rPr>
              <a:t>B </a:t>
            </a:r>
            <a:r>
              <a:rPr lang="zh-CN" altLang="zh-CN" sz="2800" dirty="0">
                <a:latin typeface="Times New Roman" panose="02020603050405020304" pitchFamily="18" charset="0"/>
                <a:cs typeface="Times New Roman" panose="02020603050405020304" pitchFamily="18" charset="0"/>
              </a:rPr>
              <a:t>的接收缓存又有了一些存储空间。于是</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向</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发送了</a:t>
            </a:r>
            <a:r>
              <a:rPr lang="en-US" altLang="zh-CN" sz="2800" dirty="0">
                <a:latin typeface="Times New Roman" panose="02020603050405020304" pitchFamily="18" charset="0"/>
                <a:cs typeface="Times New Roman" panose="02020603050405020304" pitchFamily="18" charset="0"/>
              </a:rPr>
              <a:t> rwnd = 400 </a:t>
            </a:r>
            <a:r>
              <a:rPr lang="zh-CN" altLang="zh-CN" sz="2800" dirty="0">
                <a:latin typeface="Times New Roman" panose="02020603050405020304" pitchFamily="18" charset="0"/>
                <a:cs typeface="Times New Roman" panose="02020603050405020304" pitchFamily="18" charset="0"/>
              </a:rPr>
              <a:t>的报文段。</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但</a:t>
            </a:r>
            <a:r>
              <a:rPr lang="zh-CN" altLang="zh-CN" sz="2800" dirty="0">
                <a:latin typeface="Times New Roman" panose="02020603050405020304" pitchFamily="18" charset="0"/>
                <a:cs typeface="Times New Roman" panose="02020603050405020304" pitchFamily="18" charset="0"/>
              </a:rPr>
              <a:t>这个报文段在传送过程中</a:t>
            </a:r>
            <a:r>
              <a:rPr lang="zh-CN" altLang="zh-CN" sz="2800" dirty="0">
                <a:solidFill>
                  <a:srgbClr val="FF0000"/>
                </a:solidFill>
                <a:latin typeface="Times New Roman" panose="02020603050405020304" pitchFamily="18" charset="0"/>
                <a:cs typeface="Times New Roman" panose="02020603050405020304" pitchFamily="18" charset="0"/>
              </a:rPr>
              <a:t>丢失</a:t>
            </a:r>
            <a:r>
              <a:rPr lang="zh-CN" altLang="zh-CN" sz="2800" dirty="0">
                <a:latin typeface="Times New Roman" panose="02020603050405020304" pitchFamily="18" charset="0"/>
                <a:cs typeface="Times New Roman" panose="02020603050405020304" pitchFamily="18" charset="0"/>
              </a:rPr>
              <a:t>了。</a:t>
            </a:r>
            <a:r>
              <a:rPr lang="en-US" altLang="zh-CN" sz="2800" dirty="0">
                <a:latin typeface="Times New Roman" panose="02020603050405020304" pitchFamily="18" charset="0"/>
                <a:cs typeface="Times New Roman" panose="02020603050405020304" pitchFamily="18" charset="0"/>
              </a:rPr>
              <a:t>A </a:t>
            </a:r>
            <a:r>
              <a:rPr lang="zh-CN" altLang="zh-CN" sz="2800" dirty="0">
                <a:latin typeface="Times New Roman" panose="02020603050405020304" pitchFamily="18" charset="0"/>
                <a:cs typeface="Times New Roman" panose="02020603050405020304" pitchFamily="18" charset="0"/>
              </a:rPr>
              <a:t>一直等待收到</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发送的非零窗口的通知，而</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也一直等待</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发送的数据。</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如果没有其他措施，这种</a:t>
            </a:r>
            <a:r>
              <a:rPr lang="zh-CN" altLang="zh-CN" sz="2800" dirty="0">
                <a:solidFill>
                  <a:srgbClr val="FF0000"/>
                </a:solidFill>
                <a:latin typeface="Times New Roman" panose="02020603050405020304" pitchFamily="18" charset="0"/>
                <a:cs typeface="Times New Roman" panose="02020603050405020304" pitchFamily="18" charset="0"/>
              </a:rPr>
              <a:t>互相等待的死锁</a:t>
            </a:r>
            <a:r>
              <a:rPr lang="zh-CN" altLang="zh-CN" sz="2800" dirty="0">
                <a:latin typeface="Times New Roman" panose="02020603050405020304" pitchFamily="18" charset="0"/>
                <a:cs typeface="Times New Roman" panose="02020603050405020304" pitchFamily="18" charset="0"/>
              </a:rPr>
              <a:t>局面将一直延续下去。</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为了解决这个问题，</a:t>
            </a:r>
            <a:r>
              <a:rPr lang="en-US" altLang="zh-CN" sz="2800" dirty="0">
                <a:latin typeface="Times New Roman" panose="02020603050405020304" pitchFamily="18" charset="0"/>
                <a:cs typeface="Times New Roman" panose="02020603050405020304" pitchFamily="18" charset="0"/>
              </a:rPr>
              <a:t>TCP </a:t>
            </a:r>
            <a:r>
              <a:rPr lang="zh-CN" altLang="zh-CN" sz="2800" dirty="0">
                <a:latin typeface="Times New Roman" panose="02020603050405020304" pitchFamily="18" charset="0"/>
                <a:cs typeface="Times New Roman" panose="02020603050405020304" pitchFamily="18" charset="0"/>
              </a:rPr>
              <a:t>为每一个连接设有一个</a:t>
            </a:r>
            <a:r>
              <a:rPr lang="zh-CN" altLang="zh-CN" sz="2800" dirty="0">
                <a:solidFill>
                  <a:srgbClr val="FF0000"/>
                </a:solidFill>
                <a:latin typeface="Times New Roman" panose="02020603050405020304" pitchFamily="18" charset="0"/>
                <a:cs typeface="Times New Roman" panose="02020603050405020304" pitchFamily="18" charset="0"/>
              </a:rPr>
              <a:t>持续计时器</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(persistence timer)</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391911" y="-171400"/>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latin typeface="Times New Roman" panose="02020603050405020304" pitchFamily="18" charset="0"/>
                <a:cs typeface="Times New Roman" panose="02020603050405020304" pitchFamily="18" charset="0"/>
              </a:rPr>
              <a:t>持续计时器</a:t>
            </a:r>
            <a:endParaRPr lang="zh-CN" altLang="en-US" dirty="0">
              <a:latin typeface="Times New Roman" panose="02020603050405020304" pitchFamily="18" charset="0"/>
              <a:cs typeface="Times New Roman" panose="02020603050405020304" pitchFamily="18" charset="0"/>
            </a:endParaRPr>
          </a:p>
        </p:txBody>
      </p:sp>
      <p:sp>
        <p:nvSpPr>
          <p:cNvPr id="746499" name="Rectangle 3"/>
          <p:cNvSpPr>
            <a:spLocks noGrp="1" noChangeArrowheads="1"/>
          </p:cNvSpPr>
          <p:nvPr>
            <p:ph idx="1"/>
          </p:nvPr>
        </p:nvSpPr>
        <p:spPr>
          <a:xfrm>
            <a:off x="1031983" y="1896384"/>
            <a:ext cx="8346723" cy="3332816"/>
          </a:xfrm>
        </p:spPr>
        <p:txBody>
          <a:bodyPr/>
          <a:lstStyle/>
          <a:p>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为每一个连接设有一个</a:t>
            </a:r>
            <a:r>
              <a:rPr lang="zh-CN" altLang="en-US" sz="2800" dirty="0">
                <a:solidFill>
                  <a:srgbClr val="FF0000"/>
                </a:solidFill>
                <a:latin typeface="Times New Roman" panose="02020603050405020304" pitchFamily="18" charset="0"/>
                <a:cs typeface="Times New Roman" panose="02020603050405020304" pitchFamily="18" charset="0"/>
              </a:rPr>
              <a:t>持续计时器  </a:t>
            </a:r>
            <a:r>
              <a:rPr lang="en-US" altLang="zh-CN" sz="2800" dirty="0">
                <a:latin typeface="Times New Roman" panose="02020603050405020304" pitchFamily="18" charset="0"/>
                <a:cs typeface="Times New Roman" panose="02020603050405020304" pitchFamily="18" charset="0"/>
              </a:rPr>
              <a:t>(persistence timer) </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只要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连接的一方收到对方的</a:t>
            </a:r>
            <a:r>
              <a:rPr lang="zh-CN" altLang="en-US" sz="2800" dirty="0">
                <a:solidFill>
                  <a:srgbClr val="FF0000"/>
                </a:solidFill>
                <a:latin typeface="Times New Roman" panose="02020603050405020304" pitchFamily="18" charset="0"/>
                <a:cs typeface="Times New Roman" panose="02020603050405020304" pitchFamily="18" charset="0"/>
              </a:rPr>
              <a:t>零窗口</a:t>
            </a:r>
            <a:r>
              <a:rPr lang="zh-CN" altLang="en-US" sz="2800" dirty="0">
                <a:latin typeface="Times New Roman" panose="02020603050405020304" pitchFamily="18" charset="0"/>
                <a:cs typeface="Times New Roman" panose="02020603050405020304" pitchFamily="18" charset="0"/>
              </a:rPr>
              <a:t>通知，就启动该持续计时器。</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若持续计时器设置的时间到期，就发送一个零窗口探测报文段（仅携带 </a:t>
            </a: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字节的数据），而对方就在确认这个探测报文段时给出了现在的窗口值。</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若窗口仍然是零，则收到这个报文段的一方就重新设置持续计时器。</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若窗口不是零，则死锁的僵局就可以打破了。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5.7.2  TCP </a:t>
            </a:r>
            <a:r>
              <a:rPr lang="zh-CN" altLang="en-US" dirty="0">
                <a:latin typeface="Times New Roman" panose="02020603050405020304" pitchFamily="18" charset="0"/>
                <a:cs typeface="Times New Roman" panose="02020603050405020304" pitchFamily="18" charset="0"/>
              </a:rPr>
              <a:t>的传输效率</a:t>
            </a:r>
            <a:endParaRPr lang="zh-CN" altLang="en-US" dirty="0">
              <a:latin typeface="Times New Roman" panose="02020603050405020304" pitchFamily="18" charset="0"/>
              <a:cs typeface="Times New Roman" panose="02020603050405020304" pitchFamily="18" charset="0"/>
            </a:endParaRPr>
          </a:p>
        </p:txBody>
      </p:sp>
      <p:sp>
        <p:nvSpPr>
          <p:cNvPr id="763907" name="Rectangle 3"/>
          <p:cNvSpPr>
            <a:spLocks noGrp="1" noChangeArrowheads="1"/>
          </p:cNvSpPr>
          <p:nvPr>
            <p:ph idx="1"/>
          </p:nvPr>
        </p:nvSpPr>
        <p:spPr>
          <a:xfrm>
            <a:off x="1031983" y="1124744"/>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latin typeface="Times New Roman" panose="02020603050405020304" pitchFamily="18" charset="0"/>
                <a:cs typeface="Times New Roman" panose="02020603050405020304" pitchFamily="18" charset="0"/>
              </a:rPr>
              <a:t>可以用不同的机制来控制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报文段的发送时机</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en-US" sz="2400" dirty="0">
                <a:solidFill>
                  <a:srgbClr val="FF0000"/>
                </a:solidFill>
                <a:latin typeface="Times New Roman" panose="02020603050405020304" pitchFamily="18" charset="0"/>
                <a:cs typeface="Times New Roman" panose="02020603050405020304" pitchFamily="18" charset="0"/>
              </a:rPr>
              <a:t>第一种机制</a:t>
            </a:r>
            <a:r>
              <a:rPr lang="zh-CN" altLang="en-US" sz="2400" dirty="0">
                <a:latin typeface="Times New Roman" panose="02020603050405020304" pitchFamily="18" charset="0"/>
                <a:cs typeface="Times New Roman" panose="02020603050405020304" pitchFamily="18" charset="0"/>
              </a:rPr>
              <a:t>是 </a:t>
            </a:r>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维持一个变量，它等于最大报文段长度 </a:t>
            </a:r>
            <a:r>
              <a:rPr lang="en-US" altLang="zh-CN" sz="2400" dirty="0">
                <a:latin typeface="Times New Roman" panose="02020603050405020304" pitchFamily="18" charset="0"/>
                <a:cs typeface="Times New Roman" panose="02020603050405020304" pitchFamily="18" charset="0"/>
              </a:rPr>
              <a:t>MSS</a:t>
            </a:r>
            <a:r>
              <a:rPr lang="zh-CN" altLang="en-US" sz="2400" dirty="0">
                <a:latin typeface="Times New Roman" panose="02020603050405020304" pitchFamily="18" charset="0"/>
                <a:cs typeface="Times New Roman" panose="02020603050405020304" pitchFamily="18" charset="0"/>
              </a:rPr>
              <a:t>。只要缓存中存放的数据达到 </a:t>
            </a:r>
            <a:r>
              <a:rPr lang="en-US" altLang="zh-CN" sz="2400" dirty="0">
                <a:latin typeface="Times New Roman" panose="02020603050405020304" pitchFamily="18" charset="0"/>
                <a:cs typeface="Times New Roman" panose="02020603050405020304" pitchFamily="18" charset="0"/>
              </a:rPr>
              <a:t>MSS </a:t>
            </a:r>
            <a:r>
              <a:rPr lang="zh-CN" altLang="en-US" sz="2400" dirty="0">
                <a:latin typeface="Times New Roman" panose="02020603050405020304" pitchFamily="18" charset="0"/>
                <a:cs typeface="Times New Roman" panose="02020603050405020304" pitchFamily="18" charset="0"/>
              </a:rPr>
              <a:t>字节时，就组装成一个 </a:t>
            </a:r>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报文段发送出去。</a:t>
            </a:r>
            <a:endParaRPr lang="zh-CN" altLang="en-US" sz="2400" dirty="0">
              <a:latin typeface="Times New Roman" panose="02020603050405020304" pitchFamily="18" charset="0"/>
              <a:cs typeface="Times New Roman" panose="02020603050405020304" pitchFamily="18" charset="0"/>
            </a:endParaRPr>
          </a:p>
          <a:p>
            <a:pPr lvl="1"/>
            <a:r>
              <a:rPr lang="zh-CN" altLang="en-US" sz="2400" dirty="0">
                <a:solidFill>
                  <a:srgbClr val="FF0000"/>
                </a:solidFill>
                <a:latin typeface="Times New Roman" panose="02020603050405020304" pitchFamily="18" charset="0"/>
                <a:cs typeface="Times New Roman" panose="02020603050405020304" pitchFamily="18" charset="0"/>
              </a:rPr>
              <a:t>第二种机制</a:t>
            </a:r>
            <a:r>
              <a:rPr lang="zh-CN" altLang="en-US" sz="2400" dirty="0">
                <a:latin typeface="Times New Roman" panose="02020603050405020304" pitchFamily="18" charset="0"/>
                <a:cs typeface="Times New Roman" panose="02020603050405020304" pitchFamily="18" charset="0"/>
              </a:rPr>
              <a:t>是由发送方的应用进程指明要求发送报文段，即 </a:t>
            </a:r>
            <a:r>
              <a:rPr lang="en-US" altLang="zh-CN" sz="2400" dirty="0">
                <a:latin typeface="Times New Roman" panose="02020603050405020304" pitchFamily="18" charset="0"/>
                <a:cs typeface="Times New Roman" panose="02020603050405020304" pitchFamily="18" charset="0"/>
              </a:rPr>
              <a:t>TCP </a:t>
            </a:r>
            <a:r>
              <a:rPr lang="zh-CN" altLang="en-US" sz="2400" dirty="0">
                <a:latin typeface="Times New Roman" panose="02020603050405020304" pitchFamily="18" charset="0"/>
                <a:cs typeface="Times New Roman" panose="02020603050405020304" pitchFamily="18" charset="0"/>
              </a:rPr>
              <a:t>支持的</a:t>
            </a:r>
            <a:r>
              <a:rPr lang="zh-CN" altLang="en-US" sz="2400" dirty="0">
                <a:solidFill>
                  <a:srgbClr val="0000FF"/>
                </a:solidFill>
                <a:latin typeface="Times New Roman" panose="02020603050405020304" pitchFamily="18" charset="0"/>
                <a:cs typeface="Times New Roman" panose="02020603050405020304" pitchFamily="18" charset="0"/>
              </a:rPr>
              <a:t>推送 </a:t>
            </a:r>
            <a:r>
              <a:rPr lang="en-US" altLang="zh-CN" sz="2400" dirty="0">
                <a:latin typeface="Times New Roman" panose="02020603050405020304" pitchFamily="18" charset="0"/>
                <a:cs typeface="Times New Roman" panose="02020603050405020304" pitchFamily="18" charset="0"/>
              </a:rPr>
              <a:t>(push)</a:t>
            </a:r>
            <a:r>
              <a:rPr lang="zh-CN" altLang="en-US" sz="2400" dirty="0">
                <a:latin typeface="Times New Roman" panose="02020603050405020304" pitchFamily="18" charset="0"/>
                <a:cs typeface="Times New Roman" panose="02020603050405020304" pitchFamily="18" charset="0"/>
              </a:rPr>
              <a:t>操作。</a:t>
            </a:r>
            <a:endParaRPr lang="zh-CN" altLang="en-US" sz="2400" dirty="0">
              <a:latin typeface="Times New Roman" panose="02020603050405020304" pitchFamily="18" charset="0"/>
              <a:cs typeface="Times New Roman" panose="02020603050405020304" pitchFamily="18" charset="0"/>
            </a:endParaRPr>
          </a:p>
          <a:p>
            <a:pPr lvl="1"/>
            <a:r>
              <a:rPr lang="zh-CN" altLang="en-US" sz="2400" dirty="0">
                <a:solidFill>
                  <a:srgbClr val="FF0000"/>
                </a:solidFill>
                <a:latin typeface="Times New Roman" panose="02020603050405020304" pitchFamily="18" charset="0"/>
                <a:cs typeface="Times New Roman" panose="02020603050405020304" pitchFamily="18" charset="0"/>
              </a:rPr>
              <a:t>第三种机制</a:t>
            </a:r>
            <a:r>
              <a:rPr lang="zh-CN" altLang="en-US" sz="2400" dirty="0">
                <a:latin typeface="Times New Roman" panose="02020603050405020304" pitchFamily="18" charset="0"/>
                <a:cs typeface="Times New Roman" panose="02020603050405020304" pitchFamily="18" charset="0"/>
              </a:rPr>
              <a:t>是发送方的一个计时器期限到了，这时就把当前已有的缓存数据装入报文段（但长度不能超过 </a:t>
            </a:r>
            <a:r>
              <a:rPr lang="en-US" altLang="zh-CN" sz="2400" dirty="0">
                <a:latin typeface="Times New Roman" panose="02020603050405020304" pitchFamily="18" charset="0"/>
                <a:cs typeface="Times New Roman" panose="02020603050405020304" pitchFamily="18" charset="0"/>
              </a:rPr>
              <a:t>MSS</a:t>
            </a:r>
            <a:r>
              <a:rPr lang="zh-CN" altLang="en-US" sz="2400" dirty="0">
                <a:latin typeface="Times New Roman" panose="02020603050405020304" pitchFamily="18" charset="0"/>
                <a:cs typeface="Times New Roman" panose="02020603050405020304" pitchFamily="18" charset="0"/>
              </a:rPr>
              <a:t>）发送出去。</a:t>
            </a:r>
            <a:endParaRPr lang="en-US" altLang="zh-CN" sz="24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如何控制</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发送报文段的时机仍然是一个较为复杂的问题。</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dirty="0">
                <a:latin typeface="Times New Roman" panose="02020603050405020304" pitchFamily="18" charset="0"/>
                <a:cs typeface="Times New Roman" panose="02020603050405020304" pitchFamily="18" charset="0"/>
              </a:rPr>
              <a:t>发送方</a:t>
            </a:r>
            <a:r>
              <a:rPr lang="zh-CN" altLang="zh-CN" dirty="0">
                <a:latin typeface="Times New Roman" panose="02020603050405020304" pitchFamily="18" charset="0"/>
                <a:cs typeface="Times New Roman" panose="02020603050405020304" pitchFamily="18" charset="0"/>
              </a:rPr>
              <a:t>糊涂窗口综合症</a:t>
            </a:r>
            <a:endParaRPr lang="en-US" altLang="zh-CN" dirty="0">
              <a:latin typeface="Times New Roman" panose="02020603050405020304" pitchFamily="18" charset="0"/>
              <a:cs typeface="Times New Roman" panose="02020603050405020304" pitchFamily="18" charset="0"/>
            </a:endParaRPr>
          </a:p>
        </p:txBody>
      </p:sp>
      <p:sp>
        <p:nvSpPr>
          <p:cNvPr id="80901" name="Rectangle 3"/>
          <p:cNvSpPr>
            <a:spLocks noGrp="1" noChangeArrowheads="1"/>
          </p:cNvSpPr>
          <p:nvPr>
            <p:ph idx="1"/>
          </p:nvPr>
        </p:nvSpPr>
        <p:spPr/>
        <p:txBody>
          <a:bodyPr/>
          <a:lstStyle/>
          <a:p>
            <a:r>
              <a:rPr kumimoji="0" lang="zh-CN" altLang="en-GB" dirty="0">
                <a:latin typeface="Times New Roman" panose="02020603050405020304" pitchFamily="18" charset="0"/>
                <a:cs typeface="Times New Roman" panose="02020603050405020304" pitchFamily="18" charset="0"/>
              </a:rPr>
              <a:t>发送方 </a:t>
            </a:r>
            <a:r>
              <a:rPr kumimoji="0" lang="en-GB" altLang="zh-CN" dirty="0">
                <a:latin typeface="Times New Roman" panose="02020603050405020304" pitchFamily="18" charset="0"/>
                <a:cs typeface="Times New Roman" panose="02020603050405020304" pitchFamily="18" charset="0"/>
              </a:rPr>
              <a:t>TCP </a:t>
            </a:r>
            <a:r>
              <a:rPr kumimoji="0" lang="zh-CN" altLang="en-GB" dirty="0">
                <a:latin typeface="Times New Roman" panose="02020603050405020304" pitchFamily="18" charset="0"/>
                <a:cs typeface="Times New Roman" panose="02020603050405020304" pitchFamily="18" charset="0"/>
              </a:rPr>
              <a:t>每次接收到一字节的数据后就发送</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这样，发送一个字节需要</a:t>
            </a:r>
            <a:r>
              <a:rPr lang="zh-CN" altLang="zh-CN" dirty="0">
                <a:latin typeface="Times New Roman" panose="02020603050405020304" pitchFamily="18" charset="0"/>
                <a:cs typeface="Times New Roman" panose="02020603050405020304" pitchFamily="18" charset="0"/>
              </a:rPr>
              <a:t>形成</a:t>
            </a:r>
            <a:r>
              <a:rPr lang="en-US" altLang="zh-CN" dirty="0">
                <a:latin typeface="Times New Roman" panose="02020603050405020304" pitchFamily="18" charset="0"/>
                <a:cs typeface="Times New Roman" panose="02020603050405020304" pitchFamily="18" charset="0"/>
              </a:rPr>
              <a:t> 41 </a:t>
            </a:r>
            <a:r>
              <a:rPr lang="zh-CN" altLang="zh-CN" dirty="0">
                <a:latin typeface="Times New Roman" panose="02020603050405020304" pitchFamily="18" charset="0"/>
                <a:cs typeface="Times New Roman" panose="02020603050405020304" pitchFamily="18" charset="0"/>
              </a:rPr>
              <a:t>字节长的</a:t>
            </a:r>
            <a:r>
              <a:rPr lang="en-US" altLang="zh-CN" dirty="0">
                <a:latin typeface="Times New Roman" panose="02020603050405020304" pitchFamily="18" charset="0"/>
                <a:cs typeface="Times New Roman" panose="02020603050405020304" pitchFamily="18" charset="0"/>
              </a:rPr>
              <a:t> IP </a:t>
            </a:r>
            <a:r>
              <a:rPr lang="zh-CN" altLang="zh-CN" dirty="0">
                <a:latin typeface="Times New Roman" panose="02020603050405020304" pitchFamily="18" charset="0"/>
                <a:cs typeface="Times New Roman" panose="02020603050405020304" pitchFamily="18" charset="0"/>
              </a:rPr>
              <a:t>数据报。</a:t>
            </a:r>
            <a:r>
              <a:rPr lang="zh-CN" altLang="en-US" dirty="0">
                <a:latin typeface="Times New Roman" panose="02020603050405020304" pitchFamily="18" charset="0"/>
                <a:cs typeface="Times New Roman" panose="02020603050405020304" pitchFamily="18" charset="0"/>
              </a:rPr>
              <a:t>若接收方确认，并且发送方要求回送这一字节，</a:t>
            </a:r>
            <a:r>
              <a:rPr lang="zh-CN" altLang="zh-CN" dirty="0">
                <a:latin typeface="Times New Roman" panose="02020603050405020304" pitchFamily="18" charset="0"/>
                <a:cs typeface="Times New Roman" panose="02020603050405020304" pitchFamily="18" charset="0"/>
              </a:rPr>
              <a:t>就需传送总长度为</a:t>
            </a:r>
            <a:r>
              <a:rPr lang="en-US" altLang="zh-CN" dirty="0">
                <a:latin typeface="Times New Roman" panose="02020603050405020304" pitchFamily="18" charset="0"/>
                <a:cs typeface="Times New Roman" panose="02020603050405020304" pitchFamily="18" charset="0"/>
              </a:rPr>
              <a:t> 162 </a:t>
            </a:r>
            <a:r>
              <a:rPr lang="zh-CN" altLang="zh-CN" dirty="0">
                <a:latin typeface="Times New Roman" panose="02020603050405020304" pitchFamily="18" charset="0"/>
                <a:cs typeface="Times New Roman" panose="02020603050405020304" pitchFamily="18" charset="0"/>
              </a:rPr>
              <a:t>字节共</a:t>
            </a:r>
            <a:r>
              <a:rPr lang="en-US" altLang="zh-CN" dirty="0">
                <a:latin typeface="Times New Roman" panose="02020603050405020304" pitchFamily="18" charset="0"/>
                <a:cs typeface="Times New Roman" panose="02020603050405020304" pitchFamily="18" charset="0"/>
              </a:rPr>
              <a:t> 4 </a:t>
            </a:r>
            <a:r>
              <a:rPr lang="zh-CN" altLang="zh-CN" dirty="0">
                <a:latin typeface="Times New Roman" panose="02020603050405020304" pitchFamily="18" charset="0"/>
                <a:cs typeface="Times New Roman" panose="02020603050405020304" pitchFamily="18" charset="0"/>
              </a:rPr>
              <a:t>个报文段。</a:t>
            </a:r>
            <a:r>
              <a:rPr lang="zh-CN" altLang="en-US" dirty="0">
                <a:latin typeface="Times New Roman" panose="02020603050405020304" pitchFamily="18" charset="0"/>
                <a:cs typeface="Times New Roman" panose="02020603050405020304" pitchFamily="18" charset="0"/>
              </a:rPr>
              <a:t>效率很低。</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解决方法：</a:t>
            </a:r>
            <a:r>
              <a:rPr lang="zh-CN" altLang="zh-CN"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 Nagle </a:t>
            </a:r>
            <a:r>
              <a:rPr lang="zh-CN" altLang="zh-CN" dirty="0">
                <a:latin typeface="Times New Roman" panose="02020603050405020304" pitchFamily="18" charset="0"/>
                <a:cs typeface="Times New Roman" panose="02020603050405020304" pitchFamily="18" charset="0"/>
              </a:rPr>
              <a:t>算法</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eaLnBrk="1" hangingPunct="1"/>
            <a:endParaRPr kumimoji="0" lang="en-GB"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Nagle</a:t>
            </a:r>
            <a:r>
              <a:rPr lang="zh-CN" altLang="zh-CN" dirty="0">
                <a:latin typeface="Times New Roman" panose="02020603050405020304" pitchFamily="18" charset="0"/>
                <a:cs typeface="Times New Roman" panose="02020603050405020304" pitchFamily="18" charset="0"/>
              </a:rPr>
              <a:t>算法</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968392"/>
            <a:ext cx="8346723" cy="3332816"/>
          </a:xfrm>
        </p:spPr>
        <p:txBody>
          <a:bodyPr/>
          <a:lstStyle/>
          <a:p>
            <a:pPr>
              <a:lnSpc>
                <a:spcPct val="90000"/>
              </a:lnSpc>
            </a:pPr>
            <a:r>
              <a:rPr lang="zh-CN" altLang="zh-CN" sz="2800" dirty="0">
                <a:latin typeface="Times New Roman" panose="02020603050405020304" pitchFamily="18" charset="0"/>
                <a:cs typeface="Times New Roman" panose="02020603050405020304" pitchFamily="18" charset="0"/>
              </a:rPr>
              <a:t>若发送应用进程把要发送的数据逐个字节地送到</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的发送缓存，则发送方就把第一个数据字节先发送出去，把后面到达的数据字节都缓存起来。</a:t>
            </a:r>
            <a:endParaRPr lang="en-US" altLang="zh-CN" sz="2800" dirty="0">
              <a:latin typeface="Times New Roman" panose="02020603050405020304" pitchFamily="18" charset="0"/>
              <a:cs typeface="Times New Roman" panose="02020603050405020304" pitchFamily="18" charset="0"/>
            </a:endParaRPr>
          </a:p>
          <a:p>
            <a:pPr>
              <a:lnSpc>
                <a:spcPct val="90000"/>
              </a:lnSpc>
            </a:pPr>
            <a:r>
              <a:rPr lang="zh-CN" altLang="zh-CN" sz="2800" dirty="0">
                <a:latin typeface="Times New Roman" panose="02020603050405020304" pitchFamily="18" charset="0"/>
                <a:cs typeface="Times New Roman" panose="02020603050405020304" pitchFamily="18" charset="0"/>
              </a:rPr>
              <a:t>当发送方收到对第一个数据字符的确认后，再把发送缓存中的所有数据组装成一个报文段发送出去，同时继续对随后到达的数据进行缓存。</a:t>
            </a:r>
            <a:endParaRPr lang="en-US" altLang="zh-CN" sz="2800" dirty="0">
              <a:latin typeface="Times New Roman" panose="02020603050405020304" pitchFamily="18" charset="0"/>
              <a:cs typeface="Times New Roman" panose="02020603050405020304" pitchFamily="18" charset="0"/>
            </a:endParaRPr>
          </a:p>
          <a:p>
            <a:pPr>
              <a:lnSpc>
                <a:spcPct val="90000"/>
              </a:lnSpc>
            </a:pPr>
            <a:r>
              <a:rPr lang="zh-CN" altLang="zh-CN" sz="2800" dirty="0">
                <a:latin typeface="Times New Roman" panose="02020603050405020304" pitchFamily="18" charset="0"/>
                <a:cs typeface="Times New Roman" panose="02020603050405020304" pitchFamily="18" charset="0"/>
              </a:rPr>
              <a:t>只有在收到对前一个报文段的确认后才继续发送下一个报文段。</a:t>
            </a:r>
            <a:r>
              <a:rPr lang="zh-CN" altLang="en-US" dirty="0">
                <a:latin typeface="Times New Roman" panose="02020603050405020304" pitchFamily="18" charset="0"/>
                <a:cs typeface="Times New Roman" panose="02020603050405020304" pitchFamily="18" charset="0"/>
              </a:rPr>
              <a:t>当数据到达较快而网络速率较慢时，用这样的方法可明显地减少所用的网络带宽。</a:t>
            </a:r>
            <a:endParaRPr lang="en-US" altLang="zh-CN" sz="2800" dirty="0">
              <a:latin typeface="Times New Roman" panose="02020603050405020304" pitchFamily="18" charset="0"/>
              <a:cs typeface="Times New Roman" panose="02020603050405020304" pitchFamily="18" charset="0"/>
            </a:endParaRPr>
          </a:p>
          <a:p>
            <a:pPr>
              <a:lnSpc>
                <a:spcPct val="90000"/>
              </a:lnSpc>
            </a:pPr>
            <a:r>
              <a:rPr lang="zh-CN" altLang="zh-CN" sz="2800" dirty="0">
                <a:latin typeface="Times New Roman" panose="02020603050405020304" pitchFamily="18" charset="0"/>
                <a:cs typeface="Times New Roman" panose="02020603050405020304" pitchFamily="18" charset="0"/>
              </a:rPr>
              <a:t>当到达的数据已达到发送窗口大小的一半或已达到报文段的最大长度时，就立即发送一个报文段。</a:t>
            </a:r>
            <a:r>
              <a:rPr lang="zh-CN" altLang="en-US" dirty="0">
                <a:latin typeface="Times New Roman" panose="02020603050405020304" pitchFamily="18" charset="0"/>
                <a:cs typeface="Times New Roman" panose="02020603050405020304" pitchFamily="18" charset="0"/>
              </a:rPr>
              <a:t>这样可提高网络的吞吐量。</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中北大学教案1</Template>
  <TotalTime>0</TotalTime>
  <Words>2328</Words>
  <Application>WPS 演示</Application>
  <PresentationFormat>A4 纸张(210x297 毫米)</PresentationFormat>
  <Paragraphs>149</Paragraphs>
  <Slides>11</Slides>
  <Notes>136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Calibri</vt:lpstr>
      <vt:lpstr>Wingdings</vt:lpstr>
      <vt:lpstr>Symbol</vt:lpstr>
      <vt:lpstr>中北大学教案3</vt:lpstr>
      <vt:lpstr>第 5 章  传输层</vt:lpstr>
      <vt:lpstr>5.7  TCP 的流量控制</vt:lpstr>
      <vt:lpstr>5.7.1  利用滑动窗口实现流量控制</vt:lpstr>
      <vt:lpstr>利用可变窗口进行流量控制举例</vt:lpstr>
      <vt:lpstr>可能发生死锁</vt:lpstr>
      <vt:lpstr>持续计时器</vt:lpstr>
      <vt:lpstr>5.7.2  TCP 的传输效率</vt:lpstr>
      <vt:lpstr>发送方糊涂窗口综合症</vt:lpstr>
      <vt:lpstr>Nagle算法</vt:lpstr>
      <vt:lpstr>接收方糊涂窗口综合症</vt:lpstr>
      <vt:lpstr>TCP流量控制小结</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  运输层</dc:title>
  <dc:creator>920</dc:creator>
  <cp:lastModifiedBy>黄花鱼</cp:lastModifiedBy>
  <cp:revision>250</cp:revision>
  <dcterms:created xsi:type="dcterms:W3CDTF">2016-10-04T02:36:00Z</dcterms:created>
  <dcterms:modified xsi:type="dcterms:W3CDTF">2021-04-25T02:03:44Z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2052-11.1.0.10463</vt:lpwstr>
  </property>
  <property fmtid="{D5CDD505-2E9C-101B-9397-08002B2CF9AE}" pid="4" name="ICV">
    <vt:lpwstr>A9D61FF8EBA4411CA30932B1239E503D</vt:lpwstr>
  </property>
</Properties>
</file>