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55"/>
  </p:handoutMasterIdLst>
  <p:sldIdLst>
    <p:sldId id="1282" r:id="rId3"/>
    <p:sldId id="1283" r:id="rId4"/>
    <p:sldId id="615" r:id="rId6"/>
    <p:sldId id="616" r:id="rId7"/>
    <p:sldId id="617" r:id="rId8"/>
    <p:sldId id="618" r:id="rId9"/>
    <p:sldId id="619" r:id="rId10"/>
    <p:sldId id="620" r:id="rId11"/>
    <p:sldId id="621" r:id="rId12"/>
    <p:sldId id="622" r:id="rId13"/>
    <p:sldId id="623" r:id="rId14"/>
    <p:sldId id="624" r:id="rId15"/>
    <p:sldId id="625" r:id="rId16"/>
    <p:sldId id="626" r:id="rId17"/>
    <p:sldId id="627" r:id="rId18"/>
    <p:sldId id="628" r:id="rId19"/>
    <p:sldId id="629" r:id="rId20"/>
    <p:sldId id="630" r:id="rId21"/>
    <p:sldId id="631" r:id="rId22"/>
    <p:sldId id="632" r:id="rId23"/>
    <p:sldId id="633" r:id="rId24"/>
    <p:sldId id="634" r:id="rId25"/>
    <p:sldId id="635" r:id="rId26"/>
    <p:sldId id="636" r:id="rId27"/>
    <p:sldId id="637" r:id="rId28"/>
    <p:sldId id="638" r:id="rId29"/>
    <p:sldId id="639" r:id="rId30"/>
    <p:sldId id="640" r:id="rId31"/>
    <p:sldId id="641" r:id="rId32"/>
    <p:sldId id="642" r:id="rId33"/>
    <p:sldId id="643" r:id="rId34"/>
    <p:sldId id="644" r:id="rId35"/>
    <p:sldId id="645" r:id="rId36"/>
    <p:sldId id="646" r:id="rId37"/>
    <p:sldId id="647" r:id="rId38"/>
    <p:sldId id="648" r:id="rId39"/>
    <p:sldId id="649" r:id="rId40"/>
    <p:sldId id="650" r:id="rId41"/>
    <p:sldId id="651" r:id="rId42"/>
    <p:sldId id="1289" r:id="rId43"/>
    <p:sldId id="652" r:id="rId44"/>
    <p:sldId id="653" r:id="rId45"/>
    <p:sldId id="654" r:id="rId46"/>
    <p:sldId id="655" r:id="rId47"/>
    <p:sldId id="656" r:id="rId48"/>
    <p:sldId id="657" r:id="rId49"/>
    <p:sldId id="658" r:id="rId50"/>
    <p:sldId id="659" r:id="rId51"/>
    <p:sldId id="660" r:id="rId52"/>
    <p:sldId id="661" r:id="rId53"/>
    <p:sldId id="662" r:id="rId54"/>
  </p:sldIdLst>
  <p:sldSz cx="9906000" cy="6858000" type="A4"/>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x" initials="a" lastIdx="4" clrIdx="0"/>
  <p:cmAuthor id="2" name="AN DAOXIN" initials="AD" lastIdx="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0000FF"/>
    <a:srgbClr val="FFFF66"/>
    <a:srgbClr val="000099"/>
    <a:srgbClr val="CCECFF"/>
    <a:srgbClr val="66FFFF"/>
    <a:srgbClr val="0000CC"/>
    <a:srgbClr val="FF66FF"/>
    <a:srgbClr val="FF99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89040" autoAdjust="0"/>
  </p:normalViewPr>
  <p:slideViewPr>
    <p:cSldViewPr>
      <p:cViewPr>
        <p:scale>
          <a:sx n="100" d="100"/>
          <a:sy n="100" d="100"/>
        </p:scale>
        <p:origin x="1344" y="294"/>
      </p:cViewPr>
      <p:guideLst>
        <p:guide orient="horz" pos="2205"/>
        <p:guide pos="3154"/>
      </p:guideLst>
    </p:cSldViewPr>
  </p:slideViewPr>
  <p:outlineViewPr>
    <p:cViewPr>
      <p:scale>
        <a:sx n="33" d="100"/>
        <a:sy n="33" d="100"/>
      </p:scale>
      <p:origin x="0" y="-136744"/>
    </p:cViewPr>
    <p:sldLst>
      <p:sld r:id="rId1" collapse="1"/>
      <p:sld r:id="rId2" collapse="1"/>
      <p:sld r:id="rId3" collapse="1"/>
      <p:sld r:id="rId4" collapse="1"/>
      <p:sld r:id="rId5" collapse="1"/>
    </p:sldLst>
  </p:outlineViewPr>
  <p:notesTextViewPr>
    <p:cViewPr>
      <p:scale>
        <a:sx n="100" d="100"/>
        <a:sy n="100" d="100"/>
      </p:scale>
      <p:origin x="0" y="-456"/>
    </p:cViewPr>
  </p:notesTextViewPr>
  <p:sorterViewPr>
    <p:cViewPr>
      <p:scale>
        <a:sx n="100" d="100"/>
        <a:sy n="100" d="100"/>
      </p:scale>
      <p:origin x="0" y="-59040"/>
    </p:cViewPr>
  </p:sorterViewPr>
  <p:notesViewPr>
    <p:cSldViewPr>
      <p:cViewPr>
        <p:scale>
          <a:sx n="56" d="100"/>
          <a:sy n="56" d="100"/>
        </p:scale>
        <p:origin x="-1830" y="-96"/>
      </p:cViewPr>
      <p:guideLst>
        <p:guide orient="horz" pos="2989"/>
        <p:guide pos="223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commentAuthors" Target="commentAuthors.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5" Type="http://schemas.openxmlformats.org/officeDocument/2006/relationships/slide" Target="slides/slide17.xml"/><Relationship Id="rId4" Type="http://schemas.openxmlformats.org/officeDocument/2006/relationships/slide" Target="slides/slide16.xml"/><Relationship Id="rId3" Type="http://schemas.openxmlformats.org/officeDocument/2006/relationships/slide" Target="slides/slide15.xml"/><Relationship Id="rId2" Type="http://schemas.openxmlformats.org/officeDocument/2006/relationships/slide" Target="slides/slide14.xml"/><Relationship Id="rId1"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5-08T21:03:49.615" idx="5">
    <p:pos x="10" y="10"/>
    <p:text>17计算机第二十二次课程开始</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8-11-29T22:08:12.178" idx="4">
    <p:pos x="10" y="10"/>
    <p:text>第二十六次课程开始</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2D2219C2-CE5B-40C8-A68B-33A28636C3E7}"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205827" name="Rectangle 2"/>
          <p:cNvSpPr>
            <a:spLocks noGrp="1" noRot="1" noChangeAspect="1" noChangeArrowheads="1" noTextEdit="1"/>
          </p:cNvSpPr>
          <p:nvPr>
            <p:ph type="sldImg"/>
          </p:nvPr>
        </p:nvSpPr>
        <p:spPr/>
      </p:sp>
      <p:sp>
        <p:nvSpPr>
          <p:cNvPr id="2058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B18AC3D8-C89C-4BA5-A63C-698F3D2482F5}"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206851" name="Rectangle 2"/>
          <p:cNvSpPr>
            <a:spLocks noGrp="1" noRot="1" noChangeAspect="1" noChangeArrowheads="1" noTextEdit="1"/>
          </p:cNvSpPr>
          <p:nvPr>
            <p:ph type="sldImg"/>
          </p:nvPr>
        </p:nvSpPr>
        <p:spPr/>
      </p:sp>
      <p:sp>
        <p:nvSpPr>
          <p:cNvPr id="2068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B18AC3D8-C89C-4BA5-A63C-698F3D2482F5}"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206851" name="Rectangle 2"/>
          <p:cNvSpPr>
            <a:spLocks noGrp="1" noRot="1" noChangeAspect="1" noChangeArrowheads="1" noTextEdit="1"/>
          </p:cNvSpPr>
          <p:nvPr>
            <p:ph type="sldImg"/>
          </p:nvPr>
        </p:nvSpPr>
        <p:spPr/>
      </p:sp>
      <p:sp>
        <p:nvSpPr>
          <p:cNvPr id="2068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35560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本图是比较实施拥塞控制前后的效果。横坐标是输入负载，纵坐标是吞吐量。理想的拥塞控制是在吞吐量达到饱和前，曲线以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45</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度斜率线性增长至饱和的水平线。</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5560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而实际情况是随着负载的增加，网络吞吐量的增长率逐渐减小，其实已进入轻度拥塞状态。继续增加负载，网络吞吐量反而会下降，此时网络拥塞了。负载增加到一定程度，网络吞吐量降为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0</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，死锁状态。</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55600" algn="just">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实际拥塞控制曲线基本上介乎于理想拥塞控制曲线与无拥塞控制的曲线之间。</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5C84F16B-6DFD-45D7-A72D-BB61D99F7694}"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207875" name="Rectangle 2"/>
          <p:cNvSpPr>
            <a:spLocks noGrp="1" noRot="1" noChangeAspect="1" noChangeArrowheads="1" noTextEdit="1"/>
          </p:cNvSpPr>
          <p:nvPr>
            <p:ph type="sldImg"/>
          </p:nvPr>
        </p:nvSpPr>
        <p:spPr/>
      </p:sp>
      <p:sp>
        <p:nvSpPr>
          <p:cNvPr id="207876" name="Rectangle 3"/>
          <p:cNvSpPr>
            <a:spLocks noGrp="1" noChangeArrowheads="1"/>
          </p:cNvSpPr>
          <p:nvPr>
            <p:ph type="body" idx="1"/>
          </p:nvPr>
        </p:nvSpPr>
        <p:spPr>
          <a:noFill/>
        </p:spPr>
        <p:txBody>
          <a:bodyPr/>
          <a:lstStyle/>
          <a:p>
            <a:pPr eaLnBrk="1" hangingPunct="1"/>
            <a:r>
              <a:rPr lang="zh-CN" altLang="en-US" dirty="0"/>
              <a:t>如图示，接收方收到了</a:t>
            </a:r>
            <a:r>
              <a:rPr lang="en-US" altLang="zh-CN" dirty="0"/>
              <a:t>M1</a:t>
            </a:r>
            <a:r>
              <a:rPr lang="zh-CN" altLang="en-US" dirty="0"/>
              <a:t>和</a:t>
            </a:r>
            <a:r>
              <a:rPr lang="en-US" altLang="zh-CN" dirty="0"/>
              <a:t>M2</a:t>
            </a:r>
            <a:r>
              <a:rPr lang="zh-CN" altLang="en-US" dirty="0"/>
              <a:t>后都分别及时发回确认。假定接收方没有收到</a:t>
            </a:r>
            <a:r>
              <a:rPr lang="en-US" altLang="zh-CN" dirty="0"/>
              <a:t>M3</a:t>
            </a:r>
            <a:r>
              <a:rPr lang="zh-CN" altLang="en-US" dirty="0"/>
              <a:t>但却收到了</a:t>
            </a:r>
            <a:r>
              <a:rPr lang="en-US" altLang="zh-CN" dirty="0"/>
              <a:t>M4</a:t>
            </a:r>
            <a:r>
              <a:rPr lang="zh-CN" altLang="en-US" dirty="0"/>
              <a:t>。按照快重传算法，接收方必须立即发送对</a:t>
            </a:r>
            <a:r>
              <a:rPr lang="en-US" altLang="zh-CN" dirty="0"/>
              <a:t>M2</a:t>
            </a:r>
            <a:r>
              <a:rPr lang="zh-CN" altLang="en-US" dirty="0"/>
              <a:t>的重复确认，以便让发送方及早知道接收方没有收到报文段</a:t>
            </a:r>
            <a:r>
              <a:rPr lang="en-US" altLang="zh-CN" dirty="0"/>
              <a:t>M3</a:t>
            </a:r>
            <a:r>
              <a:rPr lang="zh-CN" altLang="en-US" dirty="0"/>
              <a:t>。发送方接着发送 </a:t>
            </a:r>
            <a:r>
              <a:rPr lang="en-US" altLang="zh-CN" dirty="0"/>
              <a:t>M5</a:t>
            </a:r>
            <a:r>
              <a:rPr lang="zh-CN" altLang="en-US" dirty="0"/>
              <a:t>和 </a:t>
            </a:r>
            <a:r>
              <a:rPr lang="en-US" altLang="zh-CN" dirty="0"/>
              <a:t>M6</a:t>
            </a:r>
            <a:r>
              <a:rPr lang="zh-CN" altLang="en-US" dirty="0"/>
              <a:t>。接收方收到后也仍要再次分别发出对</a:t>
            </a:r>
            <a:r>
              <a:rPr lang="en-US" altLang="zh-CN" dirty="0"/>
              <a:t>M2</a:t>
            </a:r>
            <a:r>
              <a:rPr lang="zh-CN" altLang="en-US" dirty="0"/>
              <a:t>的重复确认。这样，发送方共收到了接收方的</a:t>
            </a:r>
            <a:r>
              <a:rPr lang="en-US" altLang="zh-CN" dirty="0"/>
              <a:t>4</a:t>
            </a:r>
            <a:r>
              <a:rPr lang="zh-CN" altLang="en-US" dirty="0"/>
              <a:t>个对 </a:t>
            </a:r>
            <a:r>
              <a:rPr lang="en-US" altLang="zh-CN" dirty="0"/>
              <a:t>M2</a:t>
            </a:r>
            <a:r>
              <a:rPr lang="zh-CN" altLang="en-US" dirty="0"/>
              <a:t>的确认，包括后</a:t>
            </a:r>
            <a:r>
              <a:rPr lang="en-US" altLang="zh-CN" dirty="0"/>
              <a:t>3</a:t>
            </a:r>
            <a:r>
              <a:rPr lang="zh-CN" altLang="en-US" dirty="0"/>
              <a:t>个的重复确认。快重传算法要求，收到三个连续的对 </a:t>
            </a:r>
            <a:r>
              <a:rPr lang="en-US" altLang="zh-CN" dirty="0"/>
              <a:t>M2 </a:t>
            </a:r>
            <a:r>
              <a:rPr lang="zh-CN" altLang="en-US" dirty="0"/>
              <a:t>的重复确认立即重传 </a:t>
            </a:r>
            <a:r>
              <a:rPr lang="en-US" altLang="zh-CN" dirty="0"/>
              <a:t>M3</a:t>
            </a:r>
            <a:r>
              <a:rPr lang="zh-CN" altLang="en-US" dirty="0"/>
              <a:t>。快重传可以使整个网络的吞吐量提高约</a:t>
            </a:r>
            <a:r>
              <a:rPr lang="en-US" altLang="zh-CN" dirty="0"/>
              <a:t>20%</a:t>
            </a:r>
            <a:r>
              <a:rPr lang="zh-CN" altLang="en-US" dirty="0"/>
              <a:t>。</a:t>
            </a:r>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21E2CCC4-0234-4F36-A45A-BDC49CFC493A}"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208899" name="Rectangle 2"/>
          <p:cNvSpPr>
            <a:spLocks noGrp="1" noRot="1" noChangeAspect="1" noChangeArrowheads="1" noTextEdit="1"/>
          </p:cNvSpPr>
          <p:nvPr>
            <p:ph type="sldImg"/>
          </p:nvPr>
        </p:nvSpPr>
        <p:spPr/>
      </p:sp>
      <p:sp>
        <p:nvSpPr>
          <p:cNvPr id="2089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加性增（</a:t>
            </a:r>
            <a:r>
              <a:rPr lang="en-US" altLang="zh-CN" dirty="0"/>
              <a:t>Additive Increase</a:t>
            </a:r>
            <a:r>
              <a:rPr lang="zh-CN" altLang="en-US" dirty="0"/>
              <a:t>）</a:t>
            </a:r>
            <a:endParaRPr lang="zh-CN" altLang="en-US" dirty="0"/>
          </a:p>
          <a:p>
            <a:r>
              <a:rPr lang="zh-CN" altLang="en-US" dirty="0"/>
              <a:t>若无丢包，每经过一个</a:t>
            </a:r>
            <a:r>
              <a:rPr lang="en-US" altLang="zh-CN" dirty="0"/>
              <a:t>RTT</a:t>
            </a:r>
            <a:r>
              <a:rPr lang="zh-CN" altLang="en-US" dirty="0"/>
              <a:t>，将</a:t>
            </a:r>
            <a:r>
              <a:rPr lang="en-US" altLang="zh-CN" dirty="0" err="1"/>
              <a:t>cwnd</a:t>
            </a:r>
            <a:r>
              <a:rPr lang="zh-CN" altLang="en-US" dirty="0"/>
              <a:t>增大一个</a:t>
            </a:r>
            <a:r>
              <a:rPr lang="en-US" altLang="zh-CN" dirty="0"/>
              <a:t>MSS</a:t>
            </a:r>
            <a:r>
              <a:rPr lang="zh-CN" altLang="en-US" dirty="0"/>
              <a:t>，直到检测到丢包</a:t>
            </a:r>
            <a:endParaRPr lang="zh-CN" altLang="en-US" dirty="0"/>
          </a:p>
          <a:p>
            <a:r>
              <a:rPr lang="zh-CN" altLang="en-US" dirty="0"/>
              <a:t>目的：缓慢增大发送速率，避免振荡</a:t>
            </a:r>
            <a:endParaRPr lang="zh-CN" altLang="en-US" dirty="0"/>
          </a:p>
          <a:p>
            <a:r>
              <a:rPr lang="zh-CN" altLang="en-US" dirty="0"/>
              <a:t>乘性减（</a:t>
            </a:r>
            <a:r>
              <a:rPr lang="en-US" altLang="zh-CN" dirty="0"/>
              <a:t>Multiplicative Decrease</a:t>
            </a:r>
            <a:r>
              <a:rPr lang="zh-CN" altLang="en-US" dirty="0"/>
              <a:t>）</a:t>
            </a:r>
            <a:endParaRPr lang="zh-CN" altLang="en-US" dirty="0"/>
          </a:p>
          <a:p>
            <a:r>
              <a:rPr lang="zh-CN" altLang="en-US" dirty="0"/>
              <a:t>发送方检测超时或</a:t>
            </a:r>
            <a:r>
              <a:rPr lang="en-US" altLang="zh-CN" dirty="0"/>
              <a:t>3</a:t>
            </a:r>
            <a:r>
              <a:rPr lang="zh-CN" altLang="en-US" dirty="0"/>
              <a:t>个重复的确认时，把门限值和拥塞窗口设置为当前拥塞窗口值的一半。</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前面的描述，以本页的流程图作为</a:t>
            </a:r>
            <a:r>
              <a:rPr lang="en-US" altLang="zh-CN" dirty="0"/>
              <a:t>TCP</a:t>
            </a:r>
            <a:r>
              <a:rPr lang="zh-CN" altLang="en-US" dirty="0"/>
              <a:t>的拥塞控制完整归纳。从连接开始到连接终止的各阶段的状态、事件及处置方法都完整准确的描述。</a:t>
            </a:r>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8F25F39-7FE8-4D14-B1E0-BCB6EBC02C98}" type="slidenum">
              <a:rPr lang="en-US" altLang="zh-CN"/>
            </a:fld>
            <a:endParaRPr lang="en-US" altLang="zh-CN"/>
          </a:p>
        </p:txBody>
      </p:sp>
      <p:sp>
        <p:nvSpPr>
          <p:cNvPr id="802818" name="Rectangle 2"/>
          <p:cNvSpPr>
            <a:spLocks noGrp="1" noRot="1" noChangeAspect="1" noChangeArrowheads="1" noTextEdit="1"/>
          </p:cNvSpPr>
          <p:nvPr>
            <p:ph type="sldImg"/>
          </p:nvPr>
        </p:nvSpPr>
        <p:spPr/>
      </p:sp>
      <p:sp>
        <p:nvSpPr>
          <p:cNvPr id="802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F2ACB8-B8AF-40EA-B9F6-C9038FF79A21}" type="slidenum">
              <a:rPr lang="en-US" altLang="zh-CN"/>
            </a:fld>
            <a:endParaRPr lang="en-US" altLang="zh-CN"/>
          </a:p>
        </p:txBody>
      </p:sp>
      <p:sp>
        <p:nvSpPr>
          <p:cNvPr id="651266" name="Rectangle 2"/>
          <p:cNvSpPr>
            <a:spLocks noGrp="1" noRot="1" noChangeAspect="1" noChangeArrowheads="1" noTextEdit="1"/>
          </p:cNvSpPr>
          <p:nvPr>
            <p:ph type="sldImg"/>
          </p:nvPr>
        </p:nvSpPr>
        <p:spPr/>
      </p:sp>
      <p:sp>
        <p:nvSpPr>
          <p:cNvPr id="651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2F6130-E0A1-4860-B08A-7B44928E2A3D}" type="slidenum">
              <a:rPr lang="en-US" altLang="zh-CN"/>
            </a:fld>
            <a:endParaRPr lang="en-US" altLang="zh-CN"/>
          </a:p>
        </p:txBody>
      </p:sp>
      <p:sp>
        <p:nvSpPr>
          <p:cNvPr id="652290" name="Rectangle 2"/>
          <p:cNvSpPr>
            <a:spLocks noGrp="1" noRot="1" noChangeAspect="1" noChangeArrowheads="1" noTextEdit="1"/>
          </p:cNvSpPr>
          <p:nvPr>
            <p:ph type="sldImg"/>
          </p:nvPr>
        </p:nvSpPr>
        <p:spPr/>
      </p:sp>
      <p:sp>
        <p:nvSpPr>
          <p:cNvPr id="652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D02098B-7D95-494D-BC5F-07385BFC9E1D}" type="slidenum">
              <a:rPr lang="en-US" altLang="zh-CN"/>
            </a:fld>
            <a:endParaRPr lang="en-US" altLang="zh-CN"/>
          </a:p>
        </p:txBody>
      </p:sp>
      <p:sp>
        <p:nvSpPr>
          <p:cNvPr id="653314" name="Rectangle 2"/>
          <p:cNvSpPr>
            <a:spLocks noGrp="1" noRot="1" noChangeAspect="1" noChangeArrowheads="1" noTextEdit="1"/>
          </p:cNvSpPr>
          <p:nvPr>
            <p:ph type="sldImg"/>
          </p:nvPr>
        </p:nvSpPr>
        <p:spPr/>
      </p:sp>
      <p:sp>
        <p:nvSpPr>
          <p:cNvPr id="653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若</a:t>
            </a:r>
            <a:r>
              <a:rPr lang="en-US" altLang="zh-CN" dirty="0"/>
              <a:t>SMSS&gt;2190</a:t>
            </a:r>
            <a:r>
              <a:rPr lang="zh-CN" altLang="en-US" dirty="0"/>
              <a:t>字节时，</a:t>
            </a:r>
            <a:r>
              <a:rPr lang="en-US" altLang="zh-CN" dirty="0" err="1"/>
              <a:t>cwnd</a:t>
            </a:r>
            <a:r>
              <a:rPr lang="en-US" altLang="zh-CN" dirty="0"/>
              <a:t>=2*SMSS</a:t>
            </a:r>
            <a:r>
              <a:rPr lang="zh-CN" altLang="en-US" dirty="0"/>
              <a:t>，且不超过</a:t>
            </a:r>
            <a:r>
              <a:rPr lang="en-US" altLang="zh-CN" dirty="0"/>
              <a:t>2</a:t>
            </a:r>
            <a:r>
              <a:rPr lang="zh-CN" altLang="en-US" dirty="0"/>
              <a:t>个报文段；</a:t>
            </a:r>
            <a:endParaRPr lang="en-US" altLang="zh-CN" dirty="0"/>
          </a:p>
          <a:p>
            <a:r>
              <a:rPr lang="zh-CN" altLang="en-US" dirty="0"/>
              <a:t>若</a:t>
            </a:r>
            <a:r>
              <a:rPr lang="en-US" altLang="zh-CN" dirty="0"/>
              <a:t>2190&gt;=SMSS&gt;1095</a:t>
            </a:r>
            <a:r>
              <a:rPr lang="zh-CN" altLang="en-US" dirty="0"/>
              <a:t>字节时，</a:t>
            </a:r>
            <a:r>
              <a:rPr lang="en-US" altLang="zh-CN" dirty="0" err="1"/>
              <a:t>cwnd</a:t>
            </a:r>
            <a:r>
              <a:rPr lang="en-US" altLang="zh-CN" dirty="0"/>
              <a:t>=3*SMSS,</a:t>
            </a:r>
            <a:r>
              <a:rPr lang="zh-CN" altLang="en-US" dirty="0"/>
              <a:t>且不超过</a:t>
            </a:r>
            <a:r>
              <a:rPr lang="en-US" altLang="zh-CN" dirty="0"/>
              <a:t>3</a:t>
            </a:r>
            <a:r>
              <a:rPr lang="zh-CN" altLang="en-US" dirty="0"/>
              <a:t>个报文段；</a:t>
            </a:r>
            <a:endParaRPr lang="en-US" altLang="zh-CN" dirty="0"/>
          </a:p>
          <a:p>
            <a:r>
              <a:rPr lang="zh-CN" altLang="en-US" dirty="0"/>
              <a:t>若</a:t>
            </a:r>
            <a:r>
              <a:rPr lang="en-US" altLang="zh-CN" dirty="0"/>
              <a:t>1095&gt;=SMSS</a:t>
            </a:r>
            <a:r>
              <a:rPr lang="zh-CN" altLang="en-US" dirty="0"/>
              <a:t>字节时，</a:t>
            </a:r>
            <a:r>
              <a:rPr lang="en-US" altLang="zh-CN" dirty="0" err="1"/>
              <a:t>cwdn</a:t>
            </a:r>
            <a:r>
              <a:rPr lang="en-US" altLang="zh-CN" dirty="0"/>
              <a:t>=4*SMSS</a:t>
            </a:r>
            <a:r>
              <a:rPr lang="zh-CN" altLang="en-US" dirty="0"/>
              <a:t>字节，且不超过</a:t>
            </a:r>
            <a:r>
              <a:rPr lang="en-US" altLang="zh-CN" dirty="0"/>
              <a:t>4</a:t>
            </a:r>
            <a:r>
              <a:rPr lang="zh-CN" altLang="en-US" dirty="0"/>
              <a:t>个报文段。</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56920" indent="-291465" eaLnBrk="0" hangingPunct="0">
              <a:defRPr kumimoji="1" sz="2400" b="1">
                <a:solidFill>
                  <a:schemeClr val="tx1"/>
                </a:solidFill>
                <a:latin typeface="Tahoma" panose="020B0604030504040204" pitchFamily="34" charset="0"/>
                <a:ea typeface="宋体" panose="02010600030101010101" pitchFamily="2" charset="-122"/>
              </a:defRPr>
            </a:lvl2pPr>
            <a:lvl3pPr marL="1164590" indent="-233045" eaLnBrk="0" hangingPunct="0">
              <a:defRPr kumimoji="1" sz="2400" b="1">
                <a:solidFill>
                  <a:schemeClr val="tx1"/>
                </a:solidFill>
                <a:latin typeface="Tahoma" panose="020B0604030504040204" pitchFamily="34" charset="0"/>
                <a:ea typeface="宋体" panose="02010600030101010101" pitchFamily="2" charset="-122"/>
              </a:defRPr>
            </a:lvl3pPr>
            <a:lvl4pPr marL="1630680" indent="-233045" eaLnBrk="0" hangingPunct="0">
              <a:defRPr kumimoji="1" sz="2400" b="1">
                <a:solidFill>
                  <a:schemeClr val="tx1"/>
                </a:solidFill>
                <a:latin typeface="Tahoma" panose="020B0604030504040204" pitchFamily="34" charset="0"/>
                <a:ea typeface="宋体" panose="02010600030101010101" pitchFamily="2" charset="-122"/>
              </a:defRPr>
            </a:lvl4pPr>
            <a:lvl5pPr marL="2096770" indent="-233045" eaLnBrk="0" hangingPunct="0">
              <a:defRPr kumimoji="1" sz="2400" b="1">
                <a:solidFill>
                  <a:schemeClr val="tx1"/>
                </a:solidFill>
                <a:latin typeface="Tahoma" panose="020B0604030504040204" pitchFamily="34" charset="0"/>
                <a:ea typeface="宋体" panose="02010600030101010101" pitchFamily="2" charset="-122"/>
              </a:defRPr>
            </a:lvl5pPr>
            <a:lvl6pPr marL="256222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302831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94405"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959860" indent="-233045"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fld id="{7CA8BEEF-E6E7-408C-A832-EFD8D22E9E9B}" type="slidenum">
              <a:rPr kumimoji="0" lang="en-US" altLang="zh-CN" sz="1200" b="0">
                <a:latin typeface="Arial" panose="020B0604020202020204" pitchFamily="34" charset="0"/>
              </a:rPr>
            </a:fld>
            <a:endParaRPr kumimoji="0"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Freeform 12"/>
          <p:cNvSpPr/>
          <p:nvPr/>
        </p:nvSpPr>
        <p:spPr bwMode="auto">
          <a:xfrm>
            <a:off x="220133" y="3771900"/>
            <a:ext cx="392113" cy="90488"/>
          </a:xfrm>
          <a:custGeom>
            <a:avLst/>
            <a:gdLst>
              <a:gd name="T0" fmla="*/ 228 w 228"/>
              <a:gd name="T1" fmla="*/ 57 h 57"/>
              <a:gd name="T2" fmla="*/ 0 w 228"/>
              <a:gd name="T3" fmla="*/ 0 h 57"/>
              <a:gd name="T4" fmla="*/ 222 w 228"/>
              <a:gd name="T5" fmla="*/ 54 h 57"/>
              <a:gd name="T6" fmla="*/ 228 w 228"/>
              <a:gd name="T7" fmla="*/ 57 h 57"/>
            </a:gdLst>
            <a:ahLst/>
            <a:cxnLst>
              <a:cxn ang="0">
                <a:pos x="T0" y="T1"/>
              </a:cxn>
              <a:cxn ang="0">
                <a:pos x="T2" y="T3"/>
              </a:cxn>
              <a:cxn ang="0">
                <a:pos x="T4" y="T5"/>
              </a:cxn>
              <a:cxn ang="0">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13"/>
          <p:cNvSpPr/>
          <p:nvPr/>
        </p:nvSpPr>
        <p:spPr bwMode="auto">
          <a:xfrm>
            <a:off x="607087" y="3867150"/>
            <a:ext cx="67071" cy="80963"/>
          </a:xfrm>
          <a:custGeom>
            <a:avLst/>
            <a:gdLst>
              <a:gd name="T0" fmla="*/ 0 w 39"/>
              <a:gd name="T1" fmla="*/ 0 h 51"/>
              <a:gd name="T2" fmla="*/ 39 w 39"/>
              <a:gd name="T3" fmla="*/ 51 h 51"/>
              <a:gd name="T4" fmla="*/ 3 w 39"/>
              <a:gd name="T5" fmla="*/ 0 h 51"/>
              <a:gd name="T6" fmla="*/ 0 w 39"/>
              <a:gd name="T7" fmla="*/ 0 h 51"/>
            </a:gdLst>
            <a:ahLst/>
            <a:cxnLst>
              <a:cxn ang="0">
                <a:pos x="T0" y="T1"/>
              </a:cxn>
              <a:cxn ang="0">
                <a:pos x="T2" y="T3"/>
              </a:cxn>
              <a:cxn ang="0">
                <a:pos x="T4" y="T5"/>
              </a:cxn>
              <a:cxn ang="0">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Title 1"/>
          <p:cNvSpPr>
            <a:spLocks noGrp="1"/>
          </p:cNvSpPr>
          <p:nvPr>
            <p:ph type="ctrTitle"/>
          </p:nvPr>
        </p:nvSpPr>
        <p:spPr>
          <a:xfrm>
            <a:off x="1884646" y="961535"/>
            <a:ext cx="7526054" cy="3488266"/>
          </a:xfrm>
          <a:prstGeom prst="rect">
            <a:avLst/>
          </a:prstGeo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167925" y="4402667"/>
            <a:ext cx="6242777" cy="1364531"/>
          </a:xfrm>
          <a:prstGeom prst="rect">
            <a:avLst/>
          </a:prstGeo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3" name="Date Placeholder 3"/>
          <p:cNvSpPr>
            <a:spLocks noGrp="1"/>
          </p:cNvSpPr>
          <p:nvPr>
            <p:ph type="dt" sz="half" idx="10"/>
          </p:nvPr>
        </p:nvSpPr>
        <p:spPr>
          <a:xfrm>
            <a:off x="7936839" y="6116639"/>
            <a:ext cx="928688" cy="365125"/>
          </a:xfrm>
          <a:prstGeom prst="rect">
            <a:avLst/>
          </a:prstGeom>
        </p:spPr>
        <p:txBody>
          <a:bodyPr/>
          <a:lstStyle>
            <a:lvl1pPr>
              <a:defRPr/>
            </a:lvl1pPr>
          </a:lstStyle>
          <a:p>
            <a:endParaRPr lang="en-US" altLang="zh-CN"/>
          </a:p>
        </p:txBody>
      </p:sp>
      <p:sp>
        <p:nvSpPr>
          <p:cNvPr id="14" name="Footer Placeholder 4"/>
          <p:cNvSpPr>
            <a:spLocks noGrp="1"/>
          </p:cNvSpPr>
          <p:nvPr>
            <p:ph type="ftr" sz="quarter" idx="11"/>
          </p:nvPr>
        </p:nvSpPr>
        <p:spPr>
          <a:xfrm>
            <a:off x="3926285" y="6116639"/>
            <a:ext cx="3909086" cy="365125"/>
          </a:xfrm>
          <a:prstGeom prst="rect">
            <a:avLst/>
          </a:prstGeom>
        </p:spPr>
        <p:txBody>
          <a:bodyPr/>
          <a:lstStyle>
            <a:lvl1pPr>
              <a:defRPr/>
            </a:lvl1pPr>
          </a:lstStyle>
          <a:p>
            <a:endParaRPr lang="en-US" altLang="zh-CN"/>
          </a:p>
        </p:txBody>
      </p:sp>
      <p:sp>
        <p:nvSpPr>
          <p:cNvPr id="15" name="Slide Number Placeholder 5"/>
          <p:cNvSpPr>
            <a:spLocks noGrp="1"/>
          </p:cNvSpPr>
          <p:nvPr>
            <p:ph type="sldNum" sz="quarter" idx="12"/>
          </p:nvPr>
        </p:nvSpPr>
        <p:spPr>
          <a:xfrm>
            <a:off x="8965274" y="6116639"/>
            <a:ext cx="445426" cy="365125"/>
          </a:xfrm>
          <a:prstGeom prst="rect">
            <a:avLst/>
          </a:prstGeom>
        </p:spPr>
        <p:txBody>
          <a:bodyPr/>
          <a:lstStyle>
            <a:lvl1pPr>
              <a:defRPr/>
            </a:lvl1pPr>
          </a:lstStyle>
          <a:p>
            <a:fld id="{AC80574E-8B94-4515-ADE1-BF6C35829DF0}" type="slidenum">
              <a:rPr lang="zh-CN" altLang="en-US" smtClean="0"/>
            </a:fld>
            <a:endParaRPr lang="en-US" altLang="zh-CN"/>
          </a:p>
        </p:txBody>
      </p:sp>
      <p:pic>
        <p:nvPicPr>
          <p:cNvPr id="5" name="图片 4"/>
          <p:cNvPicPr>
            <a:picLocks noChangeAspect="1"/>
          </p:cNvPicPr>
          <p:nvPr/>
        </p:nvPicPr>
        <p:blipFill>
          <a:blip r:embed="rId2"/>
          <a:stretch>
            <a:fillRect/>
          </a:stretch>
        </p:blipFill>
        <p:spPr>
          <a:xfrm>
            <a:off x="9712" y="5975305"/>
            <a:ext cx="2641736" cy="8826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6317" y="5299603"/>
            <a:ext cx="8142324"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a:prstGeom prst="rect">
            <a:avLst/>
          </a:prstGeo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8" y="4343400"/>
            <a:ext cx="8142325"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731421" y="3428999"/>
            <a:ext cx="7183722" cy="381000"/>
          </a:xfrm>
          <a:prstGeom prst="rect">
            <a:avLst/>
          </a:prstGeo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343400"/>
            <a:ext cx="8142324" cy="1447800"/>
          </a:xfrm>
          <a:prstGeom prst="rect">
            <a:avLst/>
          </a:prstGeo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a:prstGeom prst="rect">
            <a:avLst/>
          </a:prstGeo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06317" y="4777381"/>
            <a:ext cx="8142323"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3"/>
          <p:cNvSpPr txBox="1"/>
          <p:nvPr/>
        </p:nvSpPr>
        <p:spPr>
          <a:xfrm>
            <a:off x="1050793" y="8636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6" name="TextBox 14"/>
          <p:cNvSpPr txBox="1"/>
          <p:nvPr/>
        </p:nvSpPr>
        <p:spPr>
          <a:xfrm>
            <a:off x="8853488" y="2819400"/>
            <a:ext cx="495300" cy="584200"/>
          </a:xfrm>
          <a:prstGeom prst="rect">
            <a:avLst/>
          </a:prstGeom>
        </p:spPr>
        <p:txBody>
          <a:bodyPr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fontAlgn="base">
              <a:spcBef>
                <a:spcPct val="0"/>
              </a:spcBef>
              <a:spcAft>
                <a:spcPct val="0"/>
              </a:spcAft>
              <a:defRPr>
                <a:solidFill>
                  <a:schemeClr val="tx1"/>
                </a:solidFill>
                <a:latin typeface="Corbel" panose="020B0503020204020204" pitchFamily="34" charset="0"/>
              </a:defRPr>
            </a:lvl6pPr>
            <a:lvl7pPr marL="2971800" indent="-228600" defTabSz="457200" fontAlgn="base">
              <a:spcBef>
                <a:spcPct val="0"/>
              </a:spcBef>
              <a:spcAft>
                <a:spcPct val="0"/>
              </a:spcAft>
              <a:defRPr>
                <a:solidFill>
                  <a:schemeClr val="tx1"/>
                </a:solidFill>
                <a:latin typeface="Corbel" panose="020B0503020204020204" pitchFamily="34" charset="0"/>
              </a:defRPr>
            </a:lvl7pPr>
            <a:lvl8pPr marL="3429000" indent="-228600" defTabSz="457200" fontAlgn="base">
              <a:spcBef>
                <a:spcPct val="0"/>
              </a:spcBef>
              <a:spcAft>
                <a:spcPct val="0"/>
              </a:spcAft>
              <a:defRPr>
                <a:solidFill>
                  <a:schemeClr val="tx1"/>
                </a:solidFill>
                <a:latin typeface="Corbel" panose="020B0503020204020204" pitchFamily="34" charset="0"/>
              </a:defRPr>
            </a:lvl8pPr>
            <a:lvl9pPr marL="3886200" indent="-228600" defTabSz="457200" fontAlgn="base">
              <a:spcBef>
                <a:spcPct val="0"/>
              </a:spcBef>
              <a:spcAft>
                <a:spcPct val="0"/>
              </a:spcAft>
              <a:defRPr>
                <a:solidFill>
                  <a:schemeClr val="tx1"/>
                </a:solidFill>
                <a:latin typeface="Corbel" panose="020B0503020204020204" pitchFamily="34" charset="0"/>
              </a:defRPr>
            </a:lvl9pPr>
          </a:lstStyle>
          <a:p>
            <a:pPr algn="r" eaLnBrk="1" hangingPunct="1"/>
            <a:r>
              <a:rPr lang="en-US" altLang="zh-CN" sz="8000">
                <a:ea typeface="宋体" panose="02010600030101010101" pitchFamily="2" charset="-122"/>
              </a:rPr>
              <a:t>”</a:t>
            </a:r>
            <a:endParaRPr lang="en-US" altLang="zh-CN" sz="8000">
              <a:ea typeface="宋体" panose="02010600030101010101" pitchFamily="2" charset="-122"/>
            </a:endParaRPr>
          </a:p>
        </p:txBody>
      </p:sp>
      <p:sp>
        <p:nvSpPr>
          <p:cNvPr id="2" name="Title 1"/>
          <p:cNvSpPr>
            <a:spLocks noGrp="1"/>
          </p:cNvSpPr>
          <p:nvPr>
            <p:ph type="title"/>
          </p:nvPr>
        </p:nvSpPr>
        <p:spPr>
          <a:xfrm>
            <a:off x="1545637" y="685801"/>
            <a:ext cx="7555291" cy="2743199"/>
          </a:xfrm>
          <a:prstGeom prst="rect">
            <a:avLst/>
          </a:prstGeo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9" y="3886200"/>
            <a:ext cx="8142323" cy="889000"/>
          </a:xfrm>
          <a:prstGeom prst="rect">
            <a:avLst/>
          </a:prstGeom>
        </p:spPr>
        <p:txBody>
          <a:bodyPr rtlCol="0" anchor="b">
            <a:normAutofit/>
          </a:bodyPr>
          <a:lstStyle>
            <a:lvl1pPr algn="r">
              <a:buNone/>
              <a:defRPr lang="en-US" sz="24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7" y="4775200"/>
            <a:ext cx="8142323" cy="1016000"/>
          </a:xfrm>
          <a:prstGeom prst="rect">
            <a:avLst/>
          </a:prstGeo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7"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8"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a:prstGeom prst="rect">
            <a:avLst/>
          </a:prstGeom>
        </p:spPr>
        <p:txBody>
          <a:bodyPr rtlCol="0">
            <a:normAutofit/>
          </a:bodyPr>
          <a:lstStyle>
            <a:lvl1pPr>
              <a:defRPr lang="en-US" b="0" dirty="0"/>
            </a:lvl1pPr>
          </a:lstStyle>
          <a:p>
            <a:pPr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206318" y="3505200"/>
            <a:ext cx="8142325" cy="838200"/>
          </a:xfrm>
          <a:prstGeom prst="rect">
            <a:avLst/>
          </a:prstGeom>
        </p:spPr>
        <p:txBody>
          <a:bodyPr rtlCol="0" anchor="b">
            <a:normAutofit/>
          </a:bodyPr>
          <a:lstStyle>
            <a:lvl1pPr>
              <a:buNone/>
              <a:defRPr lang="en-US" sz="2800" b="0" cap="none" dirty="0">
                <a:ln w="3175" cmpd="sng">
                  <a:noFill/>
                </a:ln>
                <a:solidFill>
                  <a:schemeClr val="tx1"/>
                </a:solidFill>
                <a:effectLst/>
              </a:defRPr>
            </a:lvl1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1206318" y="4343400"/>
            <a:ext cx="8142325"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5" name="Date Placeholder 3"/>
          <p:cNvSpPr>
            <a:spLocks noGrp="1"/>
          </p:cNvSpPr>
          <p:nvPr>
            <p:ph type="dt" sz="half" idx="14"/>
          </p:nvPr>
        </p:nvSpPr>
        <p:spPr>
          <a:xfrm>
            <a:off x="7971235" y="6116639"/>
            <a:ext cx="930407" cy="365125"/>
          </a:xfrm>
          <a:prstGeom prst="rect">
            <a:avLst/>
          </a:prstGeom>
        </p:spPr>
        <p:txBody>
          <a:bodyPr/>
          <a:lstStyle>
            <a:lvl1pPr>
              <a:defRPr/>
            </a:lvl1pPr>
          </a:lstStyle>
          <a:p>
            <a:endParaRPr lang="en-US" altLang="zh-CN" dirty="0"/>
          </a:p>
        </p:txBody>
      </p:sp>
      <p:sp>
        <p:nvSpPr>
          <p:cNvPr id="6" name="Footer Placeholder 4"/>
          <p:cNvSpPr>
            <a:spLocks noGrp="1"/>
          </p:cNvSpPr>
          <p:nvPr>
            <p:ph type="ftr" sz="quarter" idx="15"/>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6"/>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064552" y="2667001"/>
            <a:ext cx="8346148" cy="3357563"/>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A2236A91-AB49-49FF-BD59-8386391FD12B}"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06318" y="685800"/>
            <a:ext cx="6517737" cy="5105400"/>
          </a:xfrm>
          <a:prstGeom prst="rect">
            <a:avLst/>
          </a:prstGeo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7971235" y="6116639"/>
            <a:ext cx="930407" cy="365125"/>
          </a:xfrm>
          <a:prstGeom prst="rect">
            <a:avLst/>
          </a:prstGeom>
        </p:spPr>
        <p:txBody>
          <a:bodyPr/>
          <a:lstStyle>
            <a:lvl1pPr>
              <a:defRPr/>
            </a:lvl1pPr>
          </a:lstStyle>
          <a:p>
            <a:endParaRPr lang="en-US" altLang="zh-CN" dirty="0"/>
          </a:p>
        </p:txBody>
      </p:sp>
      <p:sp>
        <p:nvSpPr>
          <p:cNvPr id="3" name="Rectangle 12"/>
          <p:cNvSpPr>
            <a:spLocks noGrp="1" noChangeArrowheads="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Rectangle 13"/>
          <p:cNvSpPr>
            <a:spLocks noGrp="1" noChangeArrowheads="1"/>
          </p:cNvSpPr>
          <p:nvPr>
            <p:ph type="sldNum" sz="quarter" idx="12"/>
          </p:nvPr>
        </p:nvSpPr>
        <p:spPr>
          <a:xfrm>
            <a:off x="8963554" y="6116639"/>
            <a:ext cx="447146" cy="365125"/>
          </a:xfrm>
          <a:prstGeom prst="rect">
            <a:avLst/>
          </a:prstGeom>
        </p:spPr>
        <p:txBody>
          <a:bodyPr/>
          <a:lstStyle>
            <a:lvl1pPr>
              <a:defRPr/>
            </a:lvl1pPr>
          </a:lstStyle>
          <a:p>
            <a:fld id="{67B052E9-C54A-4603-AE2F-EB72B006DB6C}"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495299" y="1207874"/>
            <a:ext cx="90662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95299" y="1872534"/>
            <a:ext cx="4455513"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内容占位符 5"/>
          <p:cNvSpPr>
            <a:spLocks noGrp="1"/>
          </p:cNvSpPr>
          <p:nvPr>
            <p:ph sz="quarter" idx="4" hasCustomPrompt="1"/>
          </p:nvPr>
        </p:nvSpPr>
        <p:spPr>
          <a:xfrm>
            <a:off x="5104383" y="1872534"/>
            <a:ext cx="4457129" cy="4292770"/>
          </a:xfrm>
        </p:spPr>
        <p:txBody>
          <a:bodyPr/>
          <a:lstStyle>
            <a:lvl1pPr>
              <a:defRPr sz="2800" b="1">
                <a:solidFill>
                  <a:schemeClr val="tx1"/>
                </a:solidFill>
                <a:latin typeface="+mn-lt"/>
                <a:ea typeface="黑体" panose="02010609060101010101" pitchFamily="2" charset="-122"/>
              </a:defRPr>
            </a:lvl1pPr>
            <a:lvl2pPr>
              <a:defRPr sz="2400" b="1">
                <a:solidFill>
                  <a:schemeClr val="tx1"/>
                </a:solidFill>
                <a:latin typeface="+mn-lt"/>
                <a:ea typeface="黑体" panose="02010609060101010101" pitchFamily="2" charset="-122"/>
              </a:defRPr>
            </a:lvl2pPr>
            <a:lvl3pPr>
              <a:defRPr sz="2000" b="1">
                <a:solidFill>
                  <a:schemeClr val="tx1"/>
                </a:solidFill>
                <a:latin typeface="+mn-lt"/>
                <a:ea typeface="黑体" panose="02010609060101010101" pitchFamily="2" charset="-122"/>
              </a:defRPr>
            </a:lvl3pPr>
            <a:lvl4pPr>
              <a:defRPr sz="1800" b="1">
                <a:solidFill>
                  <a:schemeClr val="tx1"/>
                </a:solidFill>
                <a:latin typeface="+mn-lt"/>
                <a:ea typeface="黑体" panose="02010609060101010101" pitchFamily="2" charset="-122"/>
              </a:defRPr>
            </a:lvl4pPr>
            <a:lvl5pPr>
              <a:defRPr sz="18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91911" y="44624"/>
            <a:ext cx="7482627" cy="113461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031983" y="1556792"/>
            <a:ext cx="8346723" cy="3332816"/>
          </a:xfrm>
          <a:prstGeom prst="rect">
            <a:avLst/>
          </a:prstGeom>
        </p:spPr>
        <p:txBody>
          <a:bodyPr/>
          <a:lstStyle>
            <a:lvl1pPr>
              <a:defRPr sz="2800" baseline="0"/>
            </a:lvl1pPr>
            <a:lvl2pPr>
              <a:defRPr sz="2400" baseline="0"/>
            </a:lvl2pPr>
            <a:lvl3pPr>
              <a:defRPr sz="2000" baseline="0"/>
            </a:lvl3pPr>
            <a:lvl4pPr>
              <a:defRPr sz="1800"/>
            </a:lvl4pPr>
            <a:lvl5pP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7955756" y="6108701"/>
            <a:ext cx="928688" cy="365125"/>
          </a:xfrm>
          <a:prstGeom prst="rect">
            <a:avLst/>
          </a:prstGeom>
        </p:spPr>
        <p:txBody>
          <a:bodyPr/>
          <a:lstStyle>
            <a:lvl1pPr>
              <a:defRPr/>
            </a:lvl1pPr>
          </a:lstStyle>
          <a:p>
            <a:endParaRPr lang="en-US" altLang="zh-CN" dirty="0"/>
          </a:p>
        </p:txBody>
      </p:sp>
      <p:sp>
        <p:nvSpPr>
          <p:cNvPr id="5" name="Footer Placeholder 4"/>
          <p:cNvSpPr>
            <a:spLocks noGrp="1"/>
          </p:cNvSpPr>
          <p:nvPr>
            <p:ph type="ftr" sz="quarter" idx="11"/>
          </p:nvPr>
        </p:nvSpPr>
        <p:spPr>
          <a:xfrm>
            <a:off x="2137702" y="6108701"/>
            <a:ext cx="5756142"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46357" y="6108701"/>
            <a:ext cx="464344" cy="365125"/>
          </a:xfrm>
          <a:prstGeom prst="rect">
            <a:avLst/>
          </a:prstGeom>
        </p:spPr>
        <p:txBody>
          <a:bodyPr/>
          <a:lstStyle>
            <a:lvl1pPr>
              <a:defRPr/>
            </a:lvl1pPr>
          </a:lstStyle>
          <a:p>
            <a:fld id="{7AC79822-BC0D-4DE8-A7E5-90A3732A2B82}" type="slidenum">
              <a:rPr lang="zh-CN" altLang="en-US" smtClean="0"/>
            </a:fld>
            <a:endParaRPr lang="en-US" altLang="zh-CN"/>
          </a:p>
        </p:txBody>
      </p:sp>
      <p:sp>
        <p:nvSpPr>
          <p:cNvPr id="7"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495300" y="1196752"/>
            <a:ext cx="4381500" cy="49341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单击图标添加联机映像</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3967" y="161926"/>
            <a:ext cx="8676348" cy="600075"/>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613967" y="1276351"/>
            <a:ext cx="8676348" cy="5032375"/>
          </a:xfrm>
        </p:spPr>
        <p:txBody>
          <a:bodyPr/>
          <a:lstStyle/>
          <a:p>
            <a:pPr lvl="0"/>
            <a:r>
              <a:rPr lang="zh-CN" altLang="en-US" noProof="0"/>
              <a:t>单击图标添加表格</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a:prstGeom prst="rect">
            <a:avLst/>
          </a:prstGeo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152581" y="5027070"/>
            <a:ext cx="7258119" cy="860400"/>
          </a:xfrm>
          <a:prstGeom prst="rect">
            <a:avLst/>
          </a:prstGeo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C3F47B36-077D-42FE-9DED-0C77CB87E4B3}" type="slidenum">
              <a:rPr lang="zh-CN" altLang="en-US"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063977" y="2667000"/>
            <a:ext cx="4051554" cy="336867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359146" y="2667000"/>
            <a:ext cx="4051554" cy="3346824"/>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40B52295-AD8D-47A8-A4D5-D2F6B9F48E3F}" type="slidenum">
              <a:rPr lang="zh-CN" altLang="en-US" smtClean="0"/>
            </a:fld>
            <a:endParaRPr lang="en-US" altLang="zh-CN"/>
          </a:p>
        </p:txBody>
      </p:sp>
      <p:sp>
        <p:nvSpPr>
          <p:cNvPr id="8"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40272" y="2658533"/>
            <a:ext cx="3744315"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206316"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591852" y="2667000"/>
            <a:ext cx="3756790" cy="576262"/>
          </a:xfrm>
          <a:prstGeom prst="rect">
            <a:avLst/>
          </a:prstGeo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370371" y="3335337"/>
            <a:ext cx="3978269" cy="2665259"/>
          </a:xfrm>
          <a:prstGeom prst="rect">
            <a:avLst/>
          </a:prstGeo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8"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9"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FAC03054-A18C-4CF4-8FEF-67B6C74EC7CF}" type="slidenum">
              <a:rPr lang="zh-CN" altLang="en-US" smtClean="0"/>
            </a:fld>
            <a:endParaRPr lang="en-US" altLang="zh-CN"/>
          </a:p>
        </p:txBody>
      </p:sp>
      <p:sp>
        <p:nvSpPr>
          <p:cNvPr id="10"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64552" y="457200"/>
            <a:ext cx="8346148" cy="1981200"/>
          </a:xfrm>
          <a:prstGeom prst="rect">
            <a:avLst/>
          </a:prstGeom>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4"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5"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4338B79-8FD5-46F1-8A19-651A319ADB19}" type="slidenum">
              <a:rPr lang="zh-CN" altLang="en-US" smtClean="0"/>
            </a:fld>
            <a:endParaRPr lang="en-US" altLang="zh-CN"/>
          </a:p>
        </p:txBody>
      </p:sp>
      <p:sp>
        <p:nvSpPr>
          <p:cNvPr id="6" name="Line 8"/>
          <p:cNvSpPr>
            <a:spLocks noChangeShapeType="1"/>
          </p:cNvSpPr>
          <p:nvPr/>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3"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4"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137DC1DE-D772-415A-B75D-6C2A3BBF0EE5}"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276516" y="685801"/>
            <a:ext cx="5072126" cy="5105401"/>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206318" y="2971800"/>
            <a:ext cx="2884412" cy="1828800"/>
          </a:xfrm>
          <a:prstGeom prst="rect">
            <a:avLst/>
          </a:prstGeo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DFB74B41-85B4-4984-A2A4-801BFDC62CF6}" type="slidenum">
              <a:rPr lang="zh-CN" altLang="en-US"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1205027" y="3124199"/>
            <a:ext cx="4409902" cy="1828800"/>
          </a:xfrm>
          <a:prstGeom prst="rect">
            <a:avLst/>
          </a:prstGeo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3"/>
          <p:cNvSpPr>
            <a:spLocks noGrp="1"/>
          </p:cNvSpPr>
          <p:nvPr>
            <p:ph type="dt" sz="half" idx="10"/>
          </p:nvPr>
        </p:nvSpPr>
        <p:spPr>
          <a:xfrm>
            <a:off x="7971235" y="6116639"/>
            <a:ext cx="930407" cy="365125"/>
          </a:xfrm>
          <a:prstGeom prst="rect">
            <a:avLst/>
          </a:prstGeom>
        </p:spPr>
        <p:txBody>
          <a:bodyPr/>
          <a:lstStyle>
            <a:lvl1pPr>
              <a:defRPr/>
            </a:lvl1pPr>
          </a:lstStyle>
          <a:p>
            <a:endParaRPr lang="en-US" altLang="zh-CN"/>
          </a:p>
        </p:txBody>
      </p:sp>
      <p:sp>
        <p:nvSpPr>
          <p:cNvPr id="6" name="Footer Placeholder 4"/>
          <p:cNvSpPr>
            <a:spLocks noGrp="1"/>
          </p:cNvSpPr>
          <p:nvPr>
            <p:ph type="ftr" sz="quarter" idx="11"/>
          </p:nvPr>
        </p:nvSpPr>
        <p:spPr>
          <a:xfrm>
            <a:off x="2153180" y="6116639"/>
            <a:ext cx="5756143" cy="365125"/>
          </a:xfrm>
          <a:prstGeom prst="rect">
            <a:avLst/>
          </a:prstGeom>
        </p:spPr>
        <p:txBody>
          <a:bodyPr/>
          <a:lstStyle>
            <a:lvl1pPr>
              <a:defRPr/>
            </a:lvl1pPr>
          </a:lstStyle>
          <a:p>
            <a:endParaRPr lang="en-US" altLang="zh-CN"/>
          </a:p>
        </p:txBody>
      </p:sp>
      <p:sp>
        <p:nvSpPr>
          <p:cNvPr id="7" name="Slide Number Placeholder 5"/>
          <p:cNvSpPr>
            <a:spLocks noGrp="1"/>
          </p:cNvSpPr>
          <p:nvPr>
            <p:ph type="sldNum" sz="quarter" idx="12"/>
          </p:nvPr>
        </p:nvSpPr>
        <p:spPr>
          <a:xfrm>
            <a:off x="8963554" y="6116639"/>
            <a:ext cx="447146" cy="365125"/>
          </a:xfrm>
          <a:prstGeom prst="rect">
            <a:avLst/>
          </a:prstGeom>
        </p:spPr>
        <p:txBody>
          <a:bodyPr/>
          <a:lstStyle>
            <a:lvl1pPr>
              <a:defRPr/>
            </a:lvl1pPr>
          </a:lstStyle>
          <a:p>
            <a:fld id="{24FEF2C3-09B7-48D6-BCFF-274B159605E4}" type="slidenum">
              <a:rPr lang="zh-CN" altLang="en-US"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png"/><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2379"/>
            <a:ext cx="9906000" cy="6853240"/>
          </a:xfrm>
          <a:prstGeom prst="rect">
            <a:avLst/>
          </a:prstGeom>
          <a:gradFill>
            <a:gsLst>
              <a:gs pos="85574">
                <a:schemeClr val="accent1">
                  <a:lumMod val="40000"/>
                  <a:lumOff val="60000"/>
                </a:schemeClr>
              </a:gs>
              <a:gs pos="69500">
                <a:schemeClr val="accent1">
                  <a:lumMod val="20000"/>
                  <a:lumOff val="80000"/>
                </a:schemeClr>
              </a:gs>
              <a:gs pos="0">
                <a:schemeClr val="bg2"/>
              </a:gs>
              <a:gs pos="100000">
                <a:schemeClr val="accent1">
                  <a:lumMod val="60000"/>
                  <a:lumOff val="40000"/>
                </a:schemeClr>
              </a:gs>
            </a:gsLst>
            <a:lin ang="0" scaled="1"/>
          </a:gradFill>
        </p:spPr>
      </p:pic>
      <p:grpSp>
        <p:nvGrpSpPr>
          <p:cNvPr id="1026" name="Group 13"/>
          <p:cNvGrpSpPr/>
          <p:nvPr/>
        </p:nvGrpSpPr>
        <p:grpSpPr bwMode="auto">
          <a:xfrm>
            <a:off x="0" y="0"/>
            <a:ext cx="2309681" cy="6858000"/>
            <a:chOff x="0" y="0"/>
            <a:chExt cx="2132013" cy="6858001"/>
          </a:xfrm>
        </p:grpSpPr>
        <p:sp>
          <p:nvSpPr>
            <p:cNvPr id="1036" name="Freeform 6"/>
            <p:cNvSpPr/>
            <p:nvPr/>
          </p:nvSpPr>
          <p:spPr bwMode="auto">
            <a:xfrm>
              <a:off x="0" y="0"/>
              <a:ext cx="1073150" cy="5291138"/>
            </a:xfrm>
            <a:custGeom>
              <a:avLst/>
              <a:gdLst>
                <a:gd name="T0" fmla="*/ 0 w 676"/>
                <a:gd name="T1" fmla="*/ 3132 h 3333"/>
                <a:gd name="T2" fmla="*/ 0 w 676"/>
                <a:gd name="T3" fmla="*/ 3312 h 3333"/>
                <a:gd name="T4" fmla="*/ 126 w 676"/>
                <a:gd name="T5" fmla="*/ 3333 h 3333"/>
                <a:gd name="T6" fmla="*/ 676 w 676"/>
                <a:gd name="T7" fmla="*/ 0 h 3333"/>
                <a:gd name="T8" fmla="*/ 514 w 676"/>
                <a:gd name="T9" fmla="*/ 0 h 3333"/>
                <a:gd name="T10" fmla="*/ 0 w 676"/>
                <a:gd name="T11" fmla="*/ 3132 h 3333"/>
              </a:gdLst>
              <a:ahLst/>
              <a:cxnLst>
                <a:cxn ang="0">
                  <a:pos x="T0" y="T1"/>
                </a:cxn>
                <a:cxn ang="0">
                  <a:pos x="T2" y="T3"/>
                </a:cxn>
                <a:cxn ang="0">
                  <a:pos x="T4" y="T5"/>
                </a:cxn>
                <a:cxn ang="0">
                  <a:pos x="T6" y="T7"/>
                </a:cxn>
                <a:cxn ang="0">
                  <a:pos x="T8" y="T9"/>
                </a:cxn>
                <a:cxn ang="0">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noChangeArrowheads="1"/>
          </p:cNvSpPr>
          <p:nvPr>
            <p:ph type="title"/>
          </p:nvPr>
        </p:nvSpPr>
        <p:spPr bwMode="auto">
          <a:xfrm>
            <a:off x="1064552" y="457200"/>
            <a:ext cx="83461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Text Placeholder 2"/>
          <p:cNvSpPr>
            <a:spLocks noGrp="1" noChangeArrowheads="1"/>
          </p:cNvSpPr>
          <p:nvPr>
            <p:ph type="body" idx="1"/>
          </p:nvPr>
        </p:nvSpPr>
        <p:spPr bwMode="auto">
          <a:xfrm>
            <a:off x="1064552" y="2667001"/>
            <a:ext cx="834614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7971235" y="6116639"/>
            <a:ext cx="93040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endParaRPr lang="en-US" altLang="zh-CN" dirty="0"/>
          </a:p>
        </p:txBody>
      </p:sp>
      <p:sp>
        <p:nvSpPr>
          <p:cNvPr id="5" name="Footer Placeholder 4"/>
          <p:cNvSpPr>
            <a:spLocks noGrp="1"/>
          </p:cNvSpPr>
          <p:nvPr>
            <p:ph type="ftr" sz="quarter" idx="3"/>
          </p:nvPr>
        </p:nvSpPr>
        <p:spPr>
          <a:xfrm>
            <a:off x="2153180" y="6116639"/>
            <a:ext cx="575614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endParaRPr lang="en-US" altLang="zh-CN"/>
          </a:p>
        </p:txBody>
      </p:sp>
      <p:sp>
        <p:nvSpPr>
          <p:cNvPr id="6" name="Slide Number Placeholder 5"/>
          <p:cNvSpPr>
            <a:spLocks noGrp="1"/>
          </p:cNvSpPr>
          <p:nvPr>
            <p:ph type="sldNum" sz="quarter" idx="4"/>
          </p:nvPr>
        </p:nvSpPr>
        <p:spPr>
          <a:xfrm>
            <a:off x="8963554" y="6116639"/>
            <a:ext cx="447146"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smtClean="0">
                <a:solidFill>
                  <a:schemeClr val="tx1"/>
                </a:solidFill>
                <a:effectLst/>
                <a:latin typeface="+mn-lt"/>
              </a:defRPr>
            </a:lvl1pPr>
          </a:lstStyle>
          <a:p>
            <a:fld id="{67B052E9-C54A-4603-AE2F-EB72B006DB6C}" type="slidenum">
              <a:rPr lang="zh-CN" altLang="en-US" smtClean="0"/>
            </a:fld>
            <a:endParaRPr lang="en-US" altLang="zh-CN"/>
          </a:p>
        </p:txBody>
      </p:sp>
      <p:sp>
        <p:nvSpPr>
          <p:cNvPr id="24" name="Rectangle 8"/>
          <p:cNvSpPr>
            <a:spLocks noChangeArrowheads="1"/>
          </p:cNvSpPr>
          <p:nvPr/>
        </p:nvSpPr>
        <p:spPr bwMode="gray">
          <a:xfrm>
            <a:off x="481542" y="6216650"/>
            <a:ext cx="8911960"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1pPr>
            <a:lvl2pPr marL="742950" indent="-28575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2pPr>
            <a:lvl3pPr marL="11430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3pPr>
            <a:lvl4pPr marL="16002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4pPr>
            <a:lvl5pPr marL="2057400" indent="-228600" algn="ctr">
              <a:lnSpc>
                <a:spcPct val="80000"/>
              </a:lnSpc>
              <a:spcBef>
                <a:spcPct val="20000"/>
              </a:spcBef>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lnSpc>
                <a:spcPct val="80000"/>
              </a:lnSpc>
              <a:spcBef>
                <a:spcPct val="20000"/>
              </a:spcBef>
              <a:spcAft>
                <a:spcPct val="0"/>
              </a:spcAft>
              <a:buClr>
                <a:schemeClr val="folHlink"/>
              </a:buClr>
              <a:buSzPct val="60000"/>
              <a:buFont typeface="Wingdings" panose="05000000000000000000" pitchFamily="2" charset="2"/>
              <a:defRPr sz="2800" b="1">
                <a:solidFill>
                  <a:schemeClr val="tx1"/>
                </a:solidFill>
                <a:latin typeface="Times New Roman" panose="02020603050405020304" pitchFamily="18" charset="0"/>
                <a:ea typeface="宋体" panose="02010600030101010101" pitchFamily="2" charset="-122"/>
              </a:defRPr>
            </a:lvl9pPr>
          </a:lstStyle>
          <a:p>
            <a:pPr eaLnBrk="1" fontAlgn="auto" hangingPunct="1">
              <a:lnSpc>
                <a:spcPct val="100000"/>
              </a:lnSpc>
              <a:spcBef>
                <a:spcPct val="0"/>
              </a:spcBef>
              <a:spcAft>
                <a:spcPts val="0"/>
              </a:spcAft>
              <a:buClrTx/>
              <a:buSzTx/>
              <a:buFontTx/>
              <a:buNone/>
              <a:defRPr/>
            </a:pPr>
            <a:endParaRPr kumimoji="1" lang="zh-CN" altLang="zh-CN" sz="2400" b="0">
              <a:latin typeface="Tahoma" panose="020B0604030504040204" pitchFamily="34" charset="0"/>
            </a:endParaRPr>
          </a:p>
        </p:txBody>
      </p:sp>
      <p:sp>
        <p:nvSpPr>
          <p:cNvPr id="21" name="AutoShape 5" descr="https://publicrelationssydney.com.au/wp-content/uploads/2013/01/shutterstock_804343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23"/>
          <a:stretch>
            <a:fillRect/>
          </a:stretch>
        </p:blipFill>
        <p:spPr>
          <a:xfrm>
            <a:off x="9712" y="5975305"/>
            <a:ext cx="2641736" cy="8826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ctr" defTabSz="457200" rtl="0" eaLnBrk="1" fontAlgn="base" hangingPunct="1">
        <a:spcBef>
          <a:spcPct val="0"/>
        </a:spcBef>
        <a:spcAft>
          <a:spcPct val="0"/>
        </a:spcAft>
        <a:defRPr sz="4000" kern="1200">
          <a:ln w="3175" cmpd="sng">
            <a:noFill/>
          </a:ln>
          <a:solidFill>
            <a:schemeClr val="tx1"/>
          </a:solidFill>
          <a:latin typeface="+mj-lt"/>
          <a:ea typeface="+mj-ea"/>
          <a:cs typeface="+mj-cs"/>
        </a:defRPr>
      </a:lvl1pPr>
      <a:lvl2pPr algn="ctr" defTabSz="457200" rtl="0" eaLnBrk="1" fontAlgn="base" hangingPunct="1">
        <a:spcBef>
          <a:spcPct val="0"/>
        </a:spcBef>
        <a:spcAft>
          <a:spcPct val="0"/>
        </a:spcAft>
        <a:defRPr sz="4000">
          <a:solidFill>
            <a:schemeClr val="tx1"/>
          </a:solidFill>
          <a:latin typeface="Corbel" panose="020B0503020204020204" pitchFamily="34" charset="0"/>
        </a:defRPr>
      </a:lvl2pPr>
      <a:lvl3pPr algn="ctr" defTabSz="457200" rtl="0" eaLnBrk="1" fontAlgn="base" hangingPunct="1">
        <a:spcBef>
          <a:spcPct val="0"/>
        </a:spcBef>
        <a:spcAft>
          <a:spcPct val="0"/>
        </a:spcAft>
        <a:defRPr sz="4000">
          <a:solidFill>
            <a:schemeClr val="tx1"/>
          </a:solidFill>
          <a:latin typeface="Corbel" panose="020B0503020204020204" pitchFamily="34" charset="0"/>
        </a:defRPr>
      </a:lvl3pPr>
      <a:lvl4pPr algn="ctr" defTabSz="457200" rtl="0" eaLnBrk="1" fontAlgn="base" hangingPunct="1">
        <a:spcBef>
          <a:spcPct val="0"/>
        </a:spcBef>
        <a:spcAft>
          <a:spcPct val="0"/>
        </a:spcAft>
        <a:defRPr sz="4000">
          <a:solidFill>
            <a:schemeClr val="tx1"/>
          </a:solidFill>
          <a:latin typeface="Corbel" panose="020B0503020204020204" pitchFamily="34" charset="0"/>
        </a:defRPr>
      </a:lvl4pPr>
      <a:lvl5pPr algn="ctr" defTabSz="457200" rtl="0" eaLnBrk="1" fontAlgn="base" hangingPunct="1">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1" fontAlgn="base" hangingPunct="1">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1" fontAlgn="base" hangingPunct="1">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Times New Roman" panose="02020603050405020304" pitchFamily="18" charset="0"/>
                <a:cs typeface="Times New Roman" panose="02020603050405020304" pitchFamily="18" charset="0"/>
              </a:rPr>
              <a:t>第</a:t>
            </a:r>
            <a:r>
              <a:rPr lang="en-US" altLang="zh-CN" dirty="0">
                <a:latin typeface="Times New Roman" panose="02020603050405020304" pitchFamily="18" charset="0"/>
                <a:cs typeface="Times New Roman" panose="02020603050405020304" pitchFamily="18" charset="0"/>
              </a:rPr>
              <a:t> 5 </a:t>
            </a:r>
            <a:r>
              <a:rPr lang="zh-CN" altLang="zh-CN" dirty="0">
                <a:latin typeface="Times New Roman" panose="02020603050405020304" pitchFamily="18" charset="0"/>
                <a:cs typeface="Times New Roman" panose="02020603050405020304" pitchFamily="18" charset="0"/>
              </a:rPr>
              <a:t>章</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传输</a:t>
            </a:r>
            <a:r>
              <a:rPr lang="zh-CN" altLang="zh-CN" dirty="0">
                <a:latin typeface="Times New Roman" panose="02020603050405020304" pitchFamily="18" charset="0"/>
                <a:cs typeface="Times New Roman" panose="02020603050405020304" pitchFamily="18" charset="0"/>
              </a:rPr>
              <a:t>层</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142781" y="1968139"/>
            <a:ext cx="8346723" cy="3332816"/>
          </a:xfrm>
        </p:spPr>
        <p:txBody>
          <a:bodyPr/>
          <a:lstStyle/>
          <a:p>
            <a:r>
              <a:rPr lang="en-US" altLang="zh-CN" sz="2600" dirty="0">
                <a:latin typeface="Times New Roman" panose="02020603050405020304" pitchFamily="18" charset="0"/>
                <a:cs typeface="Times New Roman" panose="02020603050405020304" pitchFamily="18" charset="0"/>
                <a:sym typeface="+mn-ea"/>
              </a:rPr>
              <a:t>5.1  </a:t>
            </a:r>
            <a:r>
              <a:rPr lang="zh-CN" altLang="zh-CN" sz="2600" dirty="0">
                <a:latin typeface="Times New Roman" panose="02020603050405020304" pitchFamily="18" charset="0"/>
                <a:cs typeface="Times New Roman" panose="02020603050405020304" pitchFamily="18" charset="0"/>
                <a:sym typeface="+mn-ea"/>
              </a:rPr>
              <a:t>传输层</a:t>
            </a:r>
            <a:r>
              <a:rPr lang="zh-CN" altLang="en-US" sz="2600" dirty="0">
                <a:latin typeface="Times New Roman" panose="02020603050405020304" pitchFamily="18" charset="0"/>
                <a:cs typeface="Times New Roman" panose="02020603050405020304" pitchFamily="18" charset="0"/>
                <a:sym typeface="+mn-ea"/>
              </a:rPr>
              <a:t>协议</a:t>
            </a:r>
            <a:r>
              <a:rPr lang="zh-CN" altLang="zh-CN" sz="2600" dirty="0">
                <a:latin typeface="Times New Roman" panose="02020603050405020304" pitchFamily="18" charset="0"/>
                <a:cs typeface="Times New Roman" panose="02020603050405020304" pitchFamily="18" charset="0"/>
                <a:sym typeface="+mn-ea"/>
              </a:rPr>
              <a:t>概述</a:t>
            </a:r>
            <a:endParaRPr lang="zh-CN" altLang="zh-CN" sz="2600" dirty="0">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5.2  </a:t>
            </a:r>
            <a:r>
              <a:rPr lang="zh-CN" altLang="zh-CN" sz="2600" dirty="0">
                <a:solidFill>
                  <a:schemeClr val="tx1"/>
                </a:solidFill>
                <a:latin typeface="Times New Roman" panose="02020603050405020304" pitchFamily="18" charset="0"/>
                <a:cs typeface="Times New Roman" panose="02020603050405020304" pitchFamily="18" charset="0"/>
                <a:sym typeface="+mn-ea"/>
              </a:rPr>
              <a:t>用户数据报协议</a:t>
            </a:r>
            <a:r>
              <a:rPr lang="en-US" altLang="zh-CN" sz="2600" dirty="0">
                <a:solidFill>
                  <a:schemeClr val="tx1"/>
                </a:solidFill>
                <a:latin typeface="Times New Roman" panose="02020603050405020304" pitchFamily="18" charset="0"/>
                <a:cs typeface="Times New Roman" panose="02020603050405020304" pitchFamily="18" charset="0"/>
                <a:sym typeface="+mn-ea"/>
              </a:rPr>
              <a:t> UDP</a:t>
            </a:r>
            <a:r>
              <a:rPr lang="en-US" altLang="zh-CN" sz="2600" dirty="0">
                <a:latin typeface="Times New Roman" panose="02020603050405020304" pitchFamily="18" charset="0"/>
                <a:cs typeface="Times New Roman" panose="02020603050405020304" pitchFamily="18" charset="0"/>
                <a:sym typeface="+mn-ea"/>
              </a:rPr>
              <a:t> </a:t>
            </a:r>
            <a:endParaRPr lang="zh-CN" altLang="zh-CN" sz="2600" dirty="0">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5.3  </a:t>
            </a:r>
            <a:r>
              <a:rPr lang="zh-CN" altLang="zh-CN" sz="2600" dirty="0">
                <a:solidFill>
                  <a:schemeClr val="tx1"/>
                </a:solidFill>
                <a:latin typeface="Times New Roman" panose="02020603050405020304" pitchFamily="18" charset="0"/>
                <a:cs typeface="Times New Roman" panose="02020603050405020304" pitchFamily="18" charset="0"/>
                <a:sym typeface="+mn-ea"/>
              </a:rPr>
              <a:t>传输控制协议</a:t>
            </a:r>
            <a:r>
              <a:rPr lang="en-US" altLang="zh-CN" sz="2600" dirty="0">
                <a:solidFill>
                  <a:schemeClr val="tx1"/>
                </a:solidFill>
                <a:latin typeface="Times New Roman" panose="02020603050405020304" pitchFamily="18" charset="0"/>
                <a:cs typeface="Times New Roman" panose="02020603050405020304" pitchFamily="18" charset="0"/>
                <a:sym typeface="+mn-ea"/>
              </a:rPr>
              <a:t> TCP </a:t>
            </a:r>
            <a:r>
              <a:rPr lang="zh-CN" altLang="zh-CN" sz="2600" dirty="0">
                <a:solidFill>
                  <a:schemeClr val="tx1"/>
                </a:solidFill>
                <a:latin typeface="Times New Roman" panose="02020603050405020304" pitchFamily="18" charset="0"/>
                <a:cs typeface="Times New Roman" panose="02020603050405020304" pitchFamily="18" charset="0"/>
                <a:sym typeface="+mn-ea"/>
              </a:rPr>
              <a:t>概述</a:t>
            </a:r>
            <a:endParaRPr lang="zh-CN" altLang="zh-CN" sz="26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5.4  TCP</a:t>
            </a:r>
            <a:r>
              <a:rPr lang="zh-CN" altLang="en-US" sz="2600" dirty="0">
                <a:solidFill>
                  <a:schemeClr val="tx1"/>
                </a:solidFill>
                <a:latin typeface="Times New Roman" panose="02020603050405020304" pitchFamily="18" charset="0"/>
                <a:cs typeface="Times New Roman" panose="02020603050405020304" pitchFamily="18" charset="0"/>
                <a:sym typeface="+mn-ea"/>
              </a:rPr>
              <a:t>协议</a:t>
            </a:r>
            <a:r>
              <a:rPr lang="zh-CN" altLang="zh-CN" sz="2600" dirty="0">
                <a:solidFill>
                  <a:schemeClr val="tx1"/>
                </a:solidFill>
                <a:latin typeface="Times New Roman" panose="02020603050405020304" pitchFamily="18" charset="0"/>
                <a:cs typeface="Times New Roman" panose="02020603050405020304" pitchFamily="18" charset="0"/>
                <a:sym typeface="+mn-ea"/>
              </a:rPr>
              <a:t>报文格式</a:t>
            </a:r>
            <a:endParaRPr lang="zh-CN" altLang="zh-CN" sz="2600" dirty="0">
              <a:solidFill>
                <a:schemeClr val="tx1"/>
              </a:solidFill>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5.5  </a:t>
            </a:r>
            <a:r>
              <a:rPr lang="zh-CN" altLang="zh-CN" sz="2600" dirty="0">
                <a:solidFill>
                  <a:schemeClr val="tx1"/>
                </a:solidFill>
                <a:latin typeface="Times New Roman" panose="02020603050405020304" pitchFamily="18" charset="0"/>
                <a:cs typeface="Times New Roman" panose="02020603050405020304" pitchFamily="18" charset="0"/>
                <a:sym typeface="+mn-ea"/>
              </a:rPr>
              <a:t>可靠传输的工作原理</a:t>
            </a:r>
            <a:endParaRPr lang="en-US" altLang="zh-CN" sz="2600" dirty="0">
              <a:solidFill>
                <a:schemeClr val="tx1"/>
              </a:solidFill>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5.6  TCP</a:t>
            </a:r>
            <a:r>
              <a:rPr lang="zh-CN" altLang="en-US" sz="2600" dirty="0">
                <a:solidFill>
                  <a:schemeClr val="tx1"/>
                </a:solidFill>
                <a:latin typeface="Times New Roman" panose="02020603050405020304" pitchFamily="18" charset="0"/>
                <a:cs typeface="Times New Roman" panose="02020603050405020304" pitchFamily="18" charset="0"/>
                <a:sym typeface="+mn-ea"/>
              </a:rPr>
              <a:t>的</a:t>
            </a:r>
            <a:r>
              <a:rPr lang="zh-CN" altLang="zh-CN" sz="2600" dirty="0">
                <a:solidFill>
                  <a:schemeClr val="tx1"/>
                </a:solidFill>
                <a:latin typeface="Times New Roman" panose="02020603050405020304" pitchFamily="18" charset="0"/>
                <a:cs typeface="Times New Roman" panose="02020603050405020304" pitchFamily="18" charset="0"/>
                <a:sym typeface="+mn-ea"/>
              </a:rPr>
              <a:t>可靠传输</a:t>
            </a:r>
            <a:endParaRPr lang="zh-CN" altLang="zh-CN" sz="2600" dirty="0">
              <a:solidFill>
                <a:schemeClr val="tx1"/>
              </a:solidFill>
              <a:latin typeface="Times New Roman" panose="02020603050405020304" pitchFamily="18" charset="0"/>
              <a:cs typeface="Times New Roman" panose="02020603050405020304" pitchFamily="18" charset="0"/>
            </a:endParaRPr>
          </a:p>
          <a:p>
            <a:r>
              <a:rPr lang="en-US" altLang="zh-CN" sz="2600" dirty="0">
                <a:solidFill>
                  <a:schemeClr val="tx1"/>
                </a:solidFill>
                <a:latin typeface="Times New Roman" panose="02020603050405020304" pitchFamily="18" charset="0"/>
                <a:cs typeface="Times New Roman" panose="02020603050405020304" pitchFamily="18" charset="0"/>
                <a:sym typeface="+mn-ea"/>
              </a:rPr>
              <a:t>5.7  TCP </a:t>
            </a:r>
            <a:r>
              <a:rPr lang="zh-CN" altLang="zh-CN" sz="2600" dirty="0">
                <a:solidFill>
                  <a:schemeClr val="tx1"/>
                </a:solidFill>
                <a:latin typeface="Times New Roman" panose="02020603050405020304" pitchFamily="18" charset="0"/>
                <a:cs typeface="Times New Roman" panose="02020603050405020304" pitchFamily="18" charset="0"/>
                <a:sym typeface="+mn-ea"/>
              </a:rPr>
              <a:t>的流量控制</a:t>
            </a:r>
            <a:endParaRPr lang="zh-CN" altLang="zh-CN" sz="2600" dirty="0">
              <a:solidFill>
                <a:srgbClr val="FF0000"/>
              </a:solidFill>
              <a:latin typeface="Times New Roman" panose="02020603050405020304" pitchFamily="18" charset="0"/>
              <a:cs typeface="Times New Roman" panose="02020603050405020304" pitchFamily="18" charset="0"/>
            </a:endParaRPr>
          </a:p>
          <a:p>
            <a:r>
              <a:rPr lang="en-US" altLang="zh-CN" sz="2600" dirty="0">
                <a:solidFill>
                  <a:srgbClr val="FF0000"/>
                </a:solidFill>
                <a:latin typeface="Times New Roman" panose="02020603050405020304" pitchFamily="18" charset="0"/>
                <a:cs typeface="Times New Roman" panose="02020603050405020304" pitchFamily="18" charset="0"/>
                <a:sym typeface="+mn-ea"/>
              </a:rPr>
              <a:t>5.8  TCP 的</a:t>
            </a:r>
            <a:r>
              <a:rPr lang="zh-CN" altLang="zh-CN" sz="2600" dirty="0">
                <a:solidFill>
                  <a:srgbClr val="FF0000"/>
                </a:solidFill>
                <a:latin typeface="Times New Roman" panose="02020603050405020304" pitchFamily="18" charset="0"/>
                <a:cs typeface="Times New Roman" panose="02020603050405020304" pitchFamily="18" charset="0"/>
                <a:sym typeface="+mn-ea"/>
              </a:rPr>
              <a:t>拥塞控制</a:t>
            </a:r>
            <a:endParaRPr lang="zh-CN" altLang="zh-CN" sz="26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2600" dirty="0">
                <a:solidFill>
                  <a:schemeClr val="bg1">
                    <a:lumMod val="50000"/>
                  </a:schemeClr>
                </a:solidFill>
                <a:latin typeface="Times New Roman" panose="02020603050405020304" pitchFamily="18" charset="0"/>
                <a:cs typeface="Times New Roman" panose="02020603050405020304" pitchFamily="18" charset="0"/>
                <a:sym typeface="+mn-ea"/>
              </a:rPr>
              <a:t>5.9  TCP </a:t>
            </a:r>
            <a:r>
              <a:rPr lang="zh-CN" altLang="zh-CN" sz="2600" dirty="0">
                <a:solidFill>
                  <a:schemeClr val="bg1">
                    <a:lumMod val="50000"/>
                  </a:schemeClr>
                </a:solidFill>
                <a:latin typeface="Times New Roman" panose="02020603050405020304" pitchFamily="18" charset="0"/>
                <a:cs typeface="Times New Roman" panose="02020603050405020304" pitchFamily="18" charset="0"/>
                <a:sym typeface="+mn-ea"/>
              </a:rPr>
              <a:t>的传输连接管理</a:t>
            </a:r>
            <a:endParaRPr lang="zh-CN" altLang="zh-CN" sz="2600" dirty="0">
              <a:solidFill>
                <a:schemeClr val="bg1">
                  <a:lumMod val="50000"/>
                </a:schemeClr>
              </a:solidFill>
              <a:latin typeface="Times New Roman" panose="02020603050405020304" pitchFamily="18" charset="0"/>
              <a:cs typeface="Times New Roman" panose="02020603050405020304" pitchFamily="18" charset="0"/>
              <a:sym typeface="+mn-ea"/>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开环控制和闭环控制 </a:t>
            </a:r>
            <a:endParaRPr lang="zh-CN" altLang="en-US" dirty="0">
              <a:latin typeface="Times New Roman" panose="02020603050405020304" pitchFamily="18" charset="0"/>
              <a:cs typeface="Times New Roman" panose="02020603050405020304" pitchFamily="18" charset="0"/>
            </a:endParaRPr>
          </a:p>
        </p:txBody>
      </p:sp>
      <p:sp>
        <p:nvSpPr>
          <p:cNvPr id="772099" name="Rectangle 3"/>
          <p:cNvSpPr>
            <a:spLocks noGrp="1" noChangeArrowheads="1"/>
          </p:cNvSpPr>
          <p:nvPr>
            <p:ph idx="1"/>
          </p:nvPr>
        </p:nvSpPr>
        <p:spPr>
          <a:xfrm>
            <a:off x="1031983" y="1340768"/>
            <a:ext cx="8346723" cy="354884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indent="0">
              <a:buNone/>
            </a:pPr>
            <a:r>
              <a:rPr lang="zh-CN" altLang="en-US" dirty="0">
                <a:latin typeface="Times New Roman" panose="02020603050405020304" pitchFamily="18" charset="0"/>
                <a:cs typeface="Times New Roman" panose="02020603050405020304" pitchFamily="18" charset="0"/>
              </a:rPr>
              <a:t>以控制理论的观点，分析拥塞控制，可以分开环控制和闭环控制。</a:t>
            </a:r>
            <a:endParaRPr lang="en-US" altLang="zh-CN" dirty="0">
              <a:latin typeface="Times New Roman" panose="02020603050405020304" pitchFamily="18" charset="0"/>
              <a:cs typeface="Times New Roman" panose="02020603050405020304" pitchFamily="18" charset="0"/>
            </a:endParaRPr>
          </a:p>
          <a:p>
            <a:r>
              <a:rPr lang="zh-CN" altLang="en-US" dirty="0">
                <a:solidFill>
                  <a:srgbClr val="FF0000"/>
                </a:solidFill>
                <a:latin typeface="Times New Roman" panose="02020603050405020304" pitchFamily="18" charset="0"/>
                <a:cs typeface="Times New Roman" panose="02020603050405020304" pitchFamily="18" charset="0"/>
              </a:rPr>
              <a:t>开环控制</a:t>
            </a:r>
            <a:r>
              <a:rPr lang="zh-CN" altLang="en-US" dirty="0">
                <a:latin typeface="Times New Roman" panose="02020603050405020304" pitchFamily="18" charset="0"/>
                <a:cs typeface="Times New Roman" panose="02020603050405020304" pitchFamily="18" charset="0"/>
              </a:rPr>
              <a:t>方法就是在设计网络时事先将有关发生拥塞的因素考虑周到，力求网络在工作时不产生拥塞。 </a:t>
            </a:r>
            <a:endParaRPr lang="zh-CN" altLang="en-US" dirty="0">
              <a:latin typeface="Times New Roman" panose="02020603050405020304" pitchFamily="18" charset="0"/>
              <a:cs typeface="Times New Roman" panose="02020603050405020304" pitchFamily="18" charset="0"/>
            </a:endParaRPr>
          </a:p>
          <a:p>
            <a:r>
              <a:rPr lang="zh-CN" altLang="en-US" dirty="0">
                <a:solidFill>
                  <a:srgbClr val="FF0000"/>
                </a:solidFill>
                <a:latin typeface="Times New Roman" panose="02020603050405020304" pitchFamily="18" charset="0"/>
                <a:cs typeface="Times New Roman" panose="02020603050405020304" pitchFamily="18" charset="0"/>
              </a:rPr>
              <a:t>闭环控制方法</a:t>
            </a:r>
            <a:r>
              <a:rPr lang="zh-CN" altLang="en-US" dirty="0">
                <a:latin typeface="Times New Roman" panose="02020603050405020304" pitchFamily="18" charset="0"/>
                <a:cs typeface="Times New Roman" panose="02020603050405020304" pitchFamily="18" charset="0"/>
              </a:rPr>
              <a:t>是基于反馈环路的概念。属于闭环控制的有以下几种措施： </a:t>
            </a:r>
            <a:endParaRPr lang="zh-CN" altLang="en-US"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监测网络系统以便检测到拥塞在何时、何处发生。</a:t>
            </a:r>
            <a:endParaRPr lang="zh-CN" altLang="en-US"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将拥塞发生的信息传送到可采取行动的地方。</a:t>
            </a:r>
            <a:endParaRPr lang="zh-CN" altLang="en-US"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调整网络系统的运行以解决出现的问题。</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209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209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209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2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latin typeface="Times New Roman" panose="02020603050405020304" pitchFamily="18" charset="0"/>
                <a:cs typeface="Times New Roman" panose="02020603050405020304" pitchFamily="18" charset="0"/>
              </a:rPr>
              <a:t>监测网络的拥塞</a:t>
            </a:r>
            <a:r>
              <a:rPr lang="zh-CN" altLang="en-US" dirty="0">
                <a:latin typeface="Times New Roman" panose="02020603050405020304" pitchFamily="18" charset="0"/>
                <a:cs typeface="Times New Roman" panose="02020603050405020304" pitchFamily="18" charset="0"/>
              </a:rPr>
              <a:t>的指标</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31983" y="1896384"/>
            <a:ext cx="8346723" cy="3332816"/>
          </a:xfrm>
        </p:spPr>
        <p:txBody>
          <a:bodyPr/>
          <a:lstStyle/>
          <a:p>
            <a:pPr>
              <a:lnSpc>
                <a:spcPct val="80000"/>
              </a:lnSpc>
            </a:pPr>
            <a:r>
              <a:rPr lang="zh-CN" altLang="zh-CN" dirty="0">
                <a:latin typeface="Times New Roman" panose="02020603050405020304" pitchFamily="18" charset="0"/>
                <a:cs typeface="Times New Roman" panose="02020603050405020304" pitchFamily="18" charset="0"/>
              </a:rPr>
              <a:t>主要指标</a:t>
            </a:r>
            <a:r>
              <a:rPr lang="zh-CN" altLang="en-US" dirty="0">
                <a:latin typeface="Times New Roman" panose="02020603050405020304" pitchFamily="18" charset="0"/>
                <a:cs typeface="Times New Roman" panose="02020603050405020304" pitchFamily="18" charset="0"/>
              </a:rPr>
              <a:t>有：</a:t>
            </a:r>
            <a:endParaRPr lang="en-US" altLang="zh-CN" dirty="0">
              <a:latin typeface="Times New Roman" panose="02020603050405020304" pitchFamily="18" charset="0"/>
              <a:cs typeface="Times New Roman" panose="02020603050405020304" pitchFamily="18" charset="0"/>
            </a:endParaRPr>
          </a:p>
          <a:p>
            <a:pPr lvl="1">
              <a:lnSpc>
                <a:spcPct val="80000"/>
              </a:lnSpc>
            </a:pPr>
            <a:r>
              <a:rPr lang="zh-CN" altLang="zh-CN" dirty="0">
                <a:latin typeface="Times New Roman" panose="02020603050405020304" pitchFamily="18" charset="0"/>
                <a:cs typeface="Times New Roman" panose="02020603050405020304" pitchFamily="18" charset="0"/>
              </a:rPr>
              <a:t>由于缺少缓存空间而被丢弃的分组的百分数</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lnSpc>
                <a:spcPct val="80000"/>
              </a:lnSpc>
            </a:pPr>
            <a:r>
              <a:rPr lang="zh-CN" altLang="zh-CN" dirty="0">
                <a:latin typeface="Times New Roman" panose="02020603050405020304" pitchFamily="18" charset="0"/>
                <a:cs typeface="Times New Roman" panose="02020603050405020304" pitchFamily="18" charset="0"/>
              </a:rPr>
              <a:t>平均队列长度</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lnSpc>
                <a:spcPct val="80000"/>
              </a:lnSpc>
            </a:pPr>
            <a:r>
              <a:rPr lang="zh-CN" altLang="zh-CN" dirty="0">
                <a:latin typeface="Times New Roman" panose="02020603050405020304" pitchFamily="18" charset="0"/>
                <a:cs typeface="Times New Roman" panose="02020603050405020304" pitchFamily="18" charset="0"/>
              </a:rPr>
              <a:t>超时重传的分组数</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lnSpc>
                <a:spcPct val="80000"/>
              </a:lnSpc>
            </a:pPr>
            <a:r>
              <a:rPr lang="zh-CN" altLang="zh-CN" dirty="0">
                <a:latin typeface="Times New Roman" panose="02020603050405020304" pitchFamily="18" charset="0"/>
                <a:cs typeface="Times New Roman" panose="02020603050405020304" pitchFamily="18" charset="0"/>
              </a:rPr>
              <a:t>平均分组时延</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lnSpc>
                <a:spcPct val="80000"/>
              </a:lnSpc>
            </a:pPr>
            <a:r>
              <a:rPr lang="zh-CN" altLang="zh-CN" dirty="0">
                <a:latin typeface="Times New Roman" panose="02020603050405020304" pitchFamily="18" charset="0"/>
                <a:cs typeface="Times New Roman" panose="02020603050405020304" pitchFamily="18" charset="0"/>
              </a:rPr>
              <a:t>分组时延的标准差，等等。</a:t>
            </a:r>
            <a:endParaRPr lang="en-US" altLang="zh-CN" dirty="0">
              <a:latin typeface="Times New Roman" panose="02020603050405020304" pitchFamily="18" charset="0"/>
              <a:cs typeface="Times New Roman" panose="02020603050405020304" pitchFamily="18" charset="0"/>
            </a:endParaRPr>
          </a:p>
          <a:p>
            <a:pPr>
              <a:lnSpc>
                <a:spcPct val="80000"/>
              </a:lnSpc>
            </a:pPr>
            <a:r>
              <a:rPr lang="zh-CN" altLang="zh-CN" dirty="0">
                <a:latin typeface="Times New Roman" panose="02020603050405020304" pitchFamily="18" charset="0"/>
                <a:cs typeface="Times New Roman" panose="02020603050405020304" pitchFamily="18" charset="0"/>
              </a:rPr>
              <a:t>上述这些指标的上升都标志着拥塞的增长。</a:t>
            </a:r>
            <a:endParaRPr lang="en-US" altLang="zh-CN" dirty="0">
              <a:latin typeface="Times New Roman" panose="02020603050405020304" pitchFamily="18" charset="0"/>
              <a:cs typeface="Times New Roman" panose="02020603050405020304" pitchFamily="18" charset="0"/>
            </a:endParaRPr>
          </a:p>
          <a:p>
            <a:pPr>
              <a:lnSpc>
                <a:spcPct val="80000"/>
              </a:lnSpc>
            </a:pPr>
            <a:r>
              <a:rPr lang="zh-CN" altLang="en-US" dirty="0">
                <a:latin typeface="Times New Roman" panose="02020603050405020304" pitchFamily="18" charset="0"/>
                <a:cs typeface="Times New Roman" panose="02020603050405020304" pitchFamily="18" charset="0"/>
              </a:rPr>
              <a:t>方法一：监测拥塞发生时，通知拥塞发生的分组同样会使网络更加拥塞。</a:t>
            </a:r>
            <a:endParaRPr lang="en-US" altLang="zh-CN" dirty="0">
              <a:latin typeface="Times New Roman" panose="02020603050405020304" pitchFamily="18" charset="0"/>
              <a:cs typeface="Times New Roman" panose="02020603050405020304" pitchFamily="18" charset="0"/>
            </a:endParaRPr>
          </a:p>
          <a:p>
            <a:pPr>
              <a:lnSpc>
                <a:spcPct val="80000"/>
              </a:lnSpc>
            </a:pPr>
            <a:r>
              <a:rPr lang="zh-CN" altLang="en-US" dirty="0">
                <a:latin typeface="Times New Roman" panose="02020603050405020304" pitchFamily="18" charset="0"/>
                <a:cs typeface="Times New Roman" panose="02020603050405020304" pitchFamily="18" charset="0"/>
              </a:rPr>
              <a:t>方法二：在转发分组中增加相应字段表示网络拥塞状态或周期性地发出探测分组。</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5.8.2  TCP </a:t>
            </a:r>
            <a:r>
              <a:rPr lang="zh-CN" altLang="zh-CN" dirty="0">
                <a:latin typeface="Times New Roman" panose="02020603050405020304" pitchFamily="18" charset="0"/>
                <a:cs typeface="Times New Roman" panose="02020603050405020304" pitchFamily="18" charset="0"/>
              </a:rPr>
              <a:t>的拥塞控制方法</a:t>
            </a:r>
            <a:endParaRPr lang="zh-CN" altLang="zh-CN" dirty="0">
              <a:latin typeface="Times New Roman" panose="02020603050405020304" pitchFamily="18" charset="0"/>
              <a:cs typeface="Times New Roman" panose="02020603050405020304" pitchFamily="18" charset="0"/>
            </a:endParaRPr>
          </a:p>
        </p:txBody>
      </p:sp>
      <p:sp>
        <p:nvSpPr>
          <p:cNvPr id="94214" name="Rectangle 3"/>
          <p:cNvSpPr>
            <a:spLocks noGrp="1" noChangeArrowheads="1"/>
          </p:cNvSpPr>
          <p:nvPr>
            <p:ph idx="1"/>
          </p:nvPr>
        </p:nvSpPr>
        <p:spPr/>
        <p:txBody>
          <a:bodyPr/>
          <a:lstStyle/>
          <a:p>
            <a:pPr>
              <a:lnSpc>
                <a:spcPct val="80000"/>
              </a:lnSpc>
            </a:pPr>
            <a:r>
              <a:rPr lang="en-US" altLang="zh-CN" sz="2800" dirty="0">
                <a:latin typeface="Times New Roman" panose="02020603050405020304" pitchFamily="18" charset="0"/>
                <a:cs typeface="Times New Roman" panose="02020603050405020304" pitchFamily="18" charset="0"/>
              </a:rPr>
              <a:t>TCP </a:t>
            </a:r>
            <a:r>
              <a:rPr lang="zh-CN" altLang="en-US" sz="2800" dirty="0">
                <a:latin typeface="Times New Roman" panose="02020603050405020304" pitchFamily="18" charset="0"/>
                <a:cs typeface="Times New Roman" panose="02020603050405020304" pitchFamily="18" charset="0"/>
              </a:rPr>
              <a:t>采用</a:t>
            </a:r>
            <a:r>
              <a:rPr lang="zh-CN" altLang="en-US" sz="2800" dirty="0">
                <a:solidFill>
                  <a:srgbClr val="FF0000"/>
                </a:solidFill>
                <a:latin typeface="Times New Roman" panose="02020603050405020304" pitchFamily="18" charset="0"/>
                <a:cs typeface="Times New Roman" panose="02020603050405020304" pitchFamily="18" charset="0"/>
              </a:rPr>
              <a:t>基于窗口的方法</a:t>
            </a:r>
            <a:r>
              <a:rPr lang="zh-CN" altLang="en-US" sz="2800" dirty="0">
                <a:latin typeface="Times New Roman" panose="02020603050405020304" pitchFamily="18" charset="0"/>
                <a:cs typeface="Times New Roman" panose="02020603050405020304" pitchFamily="18" charset="0"/>
              </a:rPr>
              <a:t>进行拥塞控制。该方法属于闭环控制方法。</a:t>
            </a:r>
            <a:endParaRPr lang="zh-CN" altLang="en-US" sz="2800" dirty="0">
              <a:latin typeface="Times New Roman" panose="02020603050405020304" pitchFamily="18" charset="0"/>
              <a:cs typeface="Times New Roman" panose="02020603050405020304" pitchFamily="18" charset="0"/>
            </a:endParaRPr>
          </a:p>
          <a:p>
            <a:pPr eaLnBrk="1" hangingPunct="1">
              <a:lnSpc>
                <a:spcPct val="80000"/>
              </a:lnSpc>
            </a:pPr>
            <a:r>
              <a:rPr lang="en-US" altLang="zh-CN" sz="2800" dirty="0">
                <a:latin typeface="Times New Roman" panose="02020603050405020304" pitchFamily="18" charset="0"/>
                <a:cs typeface="Times New Roman" panose="02020603050405020304" pitchFamily="18" charset="0"/>
              </a:rPr>
              <a:t>TCP</a:t>
            </a:r>
            <a:r>
              <a:rPr lang="zh-CN" altLang="en-US" sz="2800" dirty="0">
                <a:latin typeface="Times New Roman" panose="02020603050405020304" pitchFamily="18" charset="0"/>
                <a:cs typeface="Times New Roman" panose="02020603050405020304" pitchFamily="18" charset="0"/>
              </a:rPr>
              <a:t>发送方维持一个</a:t>
            </a:r>
            <a:r>
              <a:rPr lang="zh-CN" altLang="en-US" sz="2800" dirty="0">
                <a:solidFill>
                  <a:srgbClr val="FF0000"/>
                </a:solidFill>
                <a:latin typeface="Times New Roman" panose="02020603050405020304" pitchFamily="18" charset="0"/>
                <a:cs typeface="Times New Roman" panose="02020603050405020304" pitchFamily="18" charset="0"/>
              </a:rPr>
              <a:t>拥塞窗口 </a:t>
            </a:r>
            <a:r>
              <a:rPr lang="en-US" altLang="zh-CN" sz="2800" dirty="0">
                <a:solidFill>
                  <a:srgbClr val="FF0000"/>
                </a:solidFill>
                <a:latin typeface="Times New Roman" panose="02020603050405020304" pitchFamily="18" charset="0"/>
                <a:cs typeface="Times New Roman" panose="02020603050405020304" pitchFamily="18" charset="0"/>
              </a:rPr>
              <a:t>CWND</a:t>
            </a:r>
            <a:r>
              <a:rPr lang="en-US" altLang="zh-CN" sz="2800" dirty="0">
                <a:solidFill>
                  <a:srgbClr val="0000FF"/>
                </a:solidFill>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(Congestion Window)</a:t>
            </a:r>
            <a:endParaRPr lang="zh-CN" altLang="en-US" sz="2800" dirty="0">
              <a:latin typeface="Times New Roman" panose="02020603050405020304" pitchFamily="18" charset="0"/>
              <a:cs typeface="Times New Roman" panose="02020603050405020304" pitchFamily="18" charset="0"/>
            </a:endParaRPr>
          </a:p>
          <a:p>
            <a:pPr lvl="1">
              <a:lnSpc>
                <a:spcPct val="80000"/>
              </a:lnSpc>
            </a:pPr>
            <a:r>
              <a:rPr lang="zh-CN" altLang="zh-CN" sz="2400" dirty="0">
                <a:latin typeface="Times New Roman" panose="02020603050405020304" pitchFamily="18" charset="0"/>
                <a:cs typeface="Times New Roman" panose="02020603050405020304" pitchFamily="18" charset="0"/>
              </a:rPr>
              <a:t>拥塞窗口的大小取决于网络的拥塞程度，并且动态地在变化。</a:t>
            </a:r>
            <a:endParaRPr lang="zh-CN" altLang="en-US" sz="2400" dirty="0">
              <a:latin typeface="Times New Roman" panose="02020603050405020304" pitchFamily="18" charset="0"/>
              <a:cs typeface="Times New Roman" panose="02020603050405020304" pitchFamily="18" charset="0"/>
            </a:endParaRPr>
          </a:p>
          <a:p>
            <a:pPr lvl="1" eaLnBrk="1" hangingPunct="1">
              <a:lnSpc>
                <a:spcPct val="80000"/>
              </a:lnSpc>
            </a:pPr>
            <a:r>
              <a:rPr lang="zh-CN" altLang="en-US" sz="2400" dirty="0">
                <a:latin typeface="Times New Roman" panose="02020603050405020304" pitchFamily="18" charset="0"/>
                <a:cs typeface="Times New Roman" panose="02020603050405020304" pitchFamily="18" charset="0"/>
              </a:rPr>
              <a:t>发送端利用</a:t>
            </a:r>
            <a:r>
              <a:rPr lang="zh-CN" altLang="en-US" sz="2400" dirty="0">
                <a:solidFill>
                  <a:srgbClr val="FF0000"/>
                </a:solidFill>
                <a:latin typeface="Times New Roman" panose="02020603050405020304" pitchFamily="18" charset="0"/>
                <a:cs typeface="Times New Roman" panose="02020603050405020304" pitchFamily="18" charset="0"/>
              </a:rPr>
              <a:t>拥塞窗口</a:t>
            </a:r>
            <a:r>
              <a:rPr lang="zh-CN" altLang="en-US" sz="2400" dirty="0">
                <a:latin typeface="Times New Roman" panose="02020603050405020304" pitchFamily="18" charset="0"/>
                <a:cs typeface="Times New Roman" panose="02020603050405020304" pitchFamily="18" charset="0"/>
              </a:rPr>
              <a:t>根据网络的拥塞情况调整发送的数据量。</a:t>
            </a:r>
            <a:endParaRPr lang="en-US" altLang="zh-CN" sz="2400" dirty="0">
              <a:latin typeface="Times New Roman" panose="02020603050405020304" pitchFamily="18" charset="0"/>
              <a:cs typeface="Times New Roman" panose="02020603050405020304" pitchFamily="18" charset="0"/>
            </a:endParaRPr>
          </a:p>
          <a:p>
            <a:pPr lvl="1" eaLnBrk="1" hangingPunct="1">
              <a:lnSpc>
                <a:spcPct val="80000"/>
              </a:lnSpc>
            </a:pPr>
            <a:r>
              <a:rPr lang="zh-CN" altLang="en-US" sz="2400" dirty="0">
                <a:latin typeface="Times New Roman" panose="02020603050405020304" pitchFamily="18" charset="0"/>
                <a:cs typeface="Times New Roman" panose="02020603050405020304" pitchFamily="18" charset="0"/>
              </a:rPr>
              <a:t>所以，发送窗口大小不仅取决于接收方公告的接收窗口，还取决于网络的拥塞状况，所以真正的发送窗口值为：</a:t>
            </a:r>
            <a:endParaRPr lang="zh-CN" altLang="en-US" sz="2400" dirty="0">
              <a:latin typeface="Times New Roman" panose="02020603050405020304" pitchFamily="18" charset="0"/>
              <a:cs typeface="Times New Roman" panose="02020603050405020304" pitchFamily="18" charset="0"/>
            </a:endParaRPr>
          </a:p>
        </p:txBody>
      </p:sp>
      <p:sp>
        <p:nvSpPr>
          <p:cNvPr id="94213" name="Rectangle 4"/>
          <p:cNvSpPr>
            <a:spLocks noChangeArrowheads="1"/>
          </p:cNvSpPr>
          <p:nvPr/>
        </p:nvSpPr>
        <p:spPr bwMode="auto">
          <a:xfrm>
            <a:off x="488504" y="5253400"/>
            <a:ext cx="9163050" cy="527580"/>
          </a:xfrm>
          <a:prstGeom prst="rect">
            <a:avLst/>
          </a:prstGeom>
          <a:solidFill>
            <a:srgbClr val="FFCC00"/>
          </a:solidFill>
          <a:ln>
            <a:solidFill>
              <a:schemeClr val="tx1"/>
            </a:solidFill>
          </a:ln>
        </p:spPr>
        <p:txBody>
          <a:bodyPr wrap="square" anchor="ctr">
            <a:spAutoFit/>
          </a:bodyPr>
          <a:lstStyle/>
          <a:p>
            <a:pPr algn="ctr">
              <a:lnSpc>
                <a:spcPct val="110000"/>
              </a:lnSpc>
            </a:pP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真正的发送窗口值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Min(</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公告窗口值，拥塞窗口值</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endPar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a:r>
              <a:rPr lang="zh-CN" altLang="zh-CN" dirty="0">
                <a:latin typeface="Times New Roman" panose="02020603050405020304" pitchFamily="18" charset="0"/>
                <a:cs typeface="Times New Roman" panose="02020603050405020304" pitchFamily="18" charset="0"/>
              </a:rPr>
              <a:t>控制拥塞窗口的原则</a:t>
            </a:r>
            <a:endParaRPr lang="zh-CN" altLang="en-US" dirty="0">
              <a:latin typeface="Times New Roman" panose="02020603050405020304" pitchFamily="18" charset="0"/>
              <a:cs typeface="Times New Roman" panose="02020603050405020304" pitchFamily="18" charset="0"/>
            </a:endParaRPr>
          </a:p>
        </p:txBody>
      </p:sp>
      <p:sp>
        <p:nvSpPr>
          <p:cNvPr id="96261" name="Rectangle 3"/>
          <p:cNvSpPr>
            <a:spLocks noGrp="1" noChangeArrowheads="1"/>
          </p:cNvSpPr>
          <p:nvPr>
            <p:ph idx="1"/>
          </p:nvPr>
        </p:nvSpPr>
        <p:spPr/>
        <p:txBody>
          <a:bodyPr/>
          <a:lstStyle/>
          <a:p>
            <a:r>
              <a:rPr lang="zh-CN" altLang="zh-CN" dirty="0">
                <a:latin typeface="Times New Roman" panose="02020603050405020304" pitchFamily="18" charset="0"/>
                <a:cs typeface="Times New Roman" panose="02020603050405020304" pitchFamily="18" charset="0"/>
              </a:rPr>
              <a:t>只要网络没有出现拥塞，拥塞窗口就可以再增大一些，以便把更多的分组发送出去，这样就可以提高网络的利用率。</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但只要网络出现拥塞或有可能出现拥塞，就必须把拥塞窗口减小一些，以减少注入到网络中的分组数，以便缓解网络出现的拥塞。</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eaLnBrk="1" hangingPunct="1"/>
            <a:r>
              <a:rPr lang="zh-CN" altLang="en-US" dirty="0">
                <a:latin typeface="Times New Roman" panose="02020603050405020304" pitchFamily="18" charset="0"/>
                <a:cs typeface="Times New Roman" panose="02020603050405020304" pitchFamily="18" charset="0"/>
              </a:rPr>
              <a:t>网络拥塞的判断依据</a:t>
            </a:r>
            <a:endParaRPr lang="zh-CN" altLang="en-US" dirty="0">
              <a:latin typeface="Times New Roman" panose="02020603050405020304" pitchFamily="18" charset="0"/>
              <a:cs typeface="Times New Roman" panose="02020603050405020304" pitchFamily="18" charset="0"/>
            </a:endParaRPr>
          </a:p>
        </p:txBody>
      </p:sp>
      <p:sp>
        <p:nvSpPr>
          <p:cNvPr id="96261" name="Rectangle 3"/>
          <p:cNvSpPr>
            <a:spLocks noGrp="1" noChangeArrowheads="1"/>
          </p:cNvSpPr>
          <p:nvPr>
            <p:ph idx="1"/>
          </p:nvPr>
        </p:nvSpPr>
        <p:spPr>
          <a:xfrm>
            <a:off x="1031983" y="1896384"/>
            <a:ext cx="8346723" cy="3332816"/>
          </a:xfrm>
        </p:spPr>
        <p:txBody>
          <a:bodyPr/>
          <a:lstStyle/>
          <a:p>
            <a:r>
              <a:rPr lang="zh-CN" altLang="en-US" dirty="0">
                <a:solidFill>
                  <a:srgbClr val="FF0000"/>
                </a:solidFill>
                <a:latin typeface="Times New Roman" panose="02020603050405020304" pitchFamily="18" charset="0"/>
                <a:cs typeface="Times New Roman" panose="02020603050405020304" pitchFamily="18" charset="0"/>
              </a:rPr>
              <a:t>发送方如何感知拥塞</a:t>
            </a:r>
            <a:r>
              <a:rPr lang="en-US" altLang="zh-CN" dirty="0">
                <a:solidFill>
                  <a:srgbClr val="FF0000"/>
                </a:solidFill>
                <a:latin typeface="Times New Roman" panose="02020603050405020304" pitchFamily="18" charset="0"/>
                <a:cs typeface="Times New Roman" panose="02020603050405020304" pitchFamily="18" charset="0"/>
              </a:rPr>
              <a:t>?</a:t>
            </a:r>
            <a:endParaRPr lang="en-US" altLang="zh-CN" dirty="0">
              <a:solidFill>
                <a:srgbClr val="FF0000"/>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发送方利用丢包事件感知拥塞：拥塞造成丢包和分组延迟增大，这两种情况，对于发送端来说都是丢包</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丢包事件反映在：重传定时器超时或发送端接收到</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个重复的</a:t>
            </a:r>
            <a:r>
              <a:rPr lang="en-US" altLang="zh-CN" dirty="0">
                <a:latin typeface="Times New Roman" panose="02020603050405020304" pitchFamily="18" charset="0"/>
                <a:cs typeface="Times New Roman" panose="02020603050405020304" pitchFamily="18" charset="0"/>
              </a:rPr>
              <a:t>ACK</a:t>
            </a:r>
            <a:endParaRPr lang="en-US" altLang="zh-CN" dirty="0">
              <a:latin typeface="Times New Roman" panose="02020603050405020304" pitchFamily="18" charset="0"/>
              <a:cs typeface="Times New Roman" panose="02020603050405020304" pitchFamily="18" charset="0"/>
            </a:endParaRPr>
          </a:p>
          <a:p>
            <a:r>
              <a:rPr lang="zh-CN" altLang="en-US" dirty="0">
                <a:solidFill>
                  <a:srgbClr val="FF0000"/>
                </a:solidFill>
                <a:latin typeface="Times New Roman" panose="02020603050405020304" pitchFamily="18" charset="0"/>
                <a:cs typeface="Times New Roman" panose="02020603050405020304" pitchFamily="18" charset="0"/>
              </a:rPr>
              <a:t>发送方采用什么机制限制发送速率</a:t>
            </a:r>
            <a:r>
              <a:rPr lang="en-US" altLang="zh-CN" dirty="0">
                <a:solidFill>
                  <a:srgbClr val="FF0000"/>
                </a:solidFill>
                <a:latin typeface="Times New Roman" panose="02020603050405020304" pitchFamily="18" charset="0"/>
                <a:cs typeface="Times New Roman" panose="02020603050405020304" pitchFamily="18" charset="0"/>
              </a:rPr>
              <a:t>?</a:t>
            </a:r>
            <a:endParaRPr lang="en-US" altLang="zh-CN" dirty="0">
              <a:solidFill>
                <a:srgbClr val="FF0000"/>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发送方使用拥塞窗口</a:t>
            </a:r>
            <a:r>
              <a:rPr lang="en-US" altLang="zh-CN" dirty="0" err="1">
                <a:latin typeface="Times New Roman" panose="02020603050405020304" pitchFamily="18" charset="0"/>
                <a:cs typeface="Times New Roman" panose="02020603050405020304" pitchFamily="18" charset="0"/>
              </a:rPr>
              <a:t>cwnd</a:t>
            </a:r>
            <a:r>
              <a:rPr lang="zh-CN" altLang="en-US" dirty="0">
                <a:latin typeface="Times New Roman" panose="02020603050405020304" pitchFamily="18" charset="0"/>
                <a:cs typeface="Times New Roman" panose="02020603050405020304" pitchFamily="18" charset="0"/>
              </a:rPr>
              <a:t>限制已发送未确认的数据量。</a:t>
            </a:r>
            <a:endParaRPr lang="zh-CN" altLang="en-US" dirty="0">
              <a:latin typeface="Times New Roman" panose="02020603050405020304" pitchFamily="18" charset="0"/>
              <a:cs typeface="Times New Roman" panose="02020603050405020304" pitchFamily="18" charset="0"/>
            </a:endParaRPr>
          </a:p>
          <a:p>
            <a:r>
              <a:rPr lang="zh-CN" altLang="en-US" dirty="0">
                <a:solidFill>
                  <a:srgbClr val="FF0000"/>
                </a:solidFill>
                <a:latin typeface="Times New Roman" panose="02020603050405020304" pitchFamily="18" charset="0"/>
                <a:cs typeface="Times New Roman" panose="02020603050405020304" pitchFamily="18" charset="0"/>
              </a:rPr>
              <a:t>发送方感知到网络拥塞后，采取什么策略调节发送速率？</a:t>
            </a:r>
            <a:endParaRPr lang="en-US" altLang="zh-CN" dirty="0">
              <a:solidFill>
                <a:srgbClr val="FF0000"/>
              </a:solidFill>
              <a:latin typeface="Times New Roman" panose="02020603050405020304" pitchFamily="18" charset="0"/>
              <a:cs typeface="Times New Roman" panose="02020603050405020304" pitchFamily="18" charset="0"/>
            </a:endParaRPr>
          </a:p>
          <a:p>
            <a:pPr lvl="1"/>
            <a:r>
              <a:rPr lang="en-US" altLang="zh-CN" dirty="0" err="1">
                <a:latin typeface="Times New Roman" panose="02020603050405020304" pitchFamily="18" charset="0"/>
                <a:cs typeface="Times New Roman" panose="02020603050405020304" pitchFamily="18" charset="0"/>
              </a:rPr>
              <a:t>cwnd</a:t>
            </a:r>
            <a:r>
              <a:rPr lang="zh-CN" altLang="en-US" dirty="0">
                <a:latin typeface="Times New Roman" panose="02020603050405020304" pitchFamily="18" charset="0"/>
                <a:cs typeface="Times New Roman" panose="02020603050405020304" pitchFamily="18" charset="0"/>
              </a:rPr>
              <a:t>随发送方感知的网络拥塞程度而调整</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pPr algn="ctr" eaLnBrk="1" hangingPunct="1"/>
            <a:r>
              <a:rPr lang="en-US" altLang="zh-CN" dirty="0">
                <a:latin typeface="Times New Roman" panose="02020603050405020304" pitchFamily="18" charset="0"/>
                <a:cs typeface="Times New Roman" panose="02020603050405020304" pitchFamily="18" charset="0"/>
              </a:rPr>
              <a:t>TCP</a:t>
            </a:r>
            <a:r>
              <a:rPr lang="zh-CN" altLang="en-US" dirty="0">
                <a:latin typeface="Times New Roman" panose="02020603050405020304" pitchFamily="18" charset="0"/>
                <a:cs typeface="Times New Roman" panose="02020603050405020304" pitchFamily="18" charset="0"/>
              </a:rPr>
              <a:t>拥塞控制算法</a:t>
            </a:r>
            <a:endParaRPr lang="zh-CN" altLang="en-US" dirty="0">
              <a:latin typeface="Times New Roman" panose="02020603050405020304" pitchFamily="18" charset="0"/>
              <a:cs typeface="Times New Roman" panose="02020603050405020304" pitchFamily="18" charset="0"/>
            </a:endParaRPr>
          </a:p>
        </p:txBody>
      </p:sp>
      <p:sp>
        <p:nvSpPr>
          <p:cNvPr id="96261" name="Rectangle 3"/>
          <p:cNvSpPr>
            <a:spLocks noGrp="1" noChangeArrowheads="1"/>
          </p:cNvSpPr>
          <p:nvPr>
            <p:ph idx="1"/>
          </p:nvPr>
        </p:nvSpPr>
        <p:spPr/>
        <p:txBody>
          <a:bodyPr/>
          <a:lstStyle/>
          <a:p>
            <a:r>
              <a:rPr lang="zh-CN" altLang="zh-CN" dirty="0">
                <a:latin typeface="Times New Roman" panose="02020603050405020304" pitchFamily="18" charset="0"/>
                <a:cs typeface="Times New Roman" panose="02020603050405020304" pitchFamily="18" charset="0"/>
              </a:rPr>
              <a:t>四种</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RFC 5681</a:t>
            </a:r>
            <a:r>
              <a:rPr lang="zh-CN"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zh-CN" altLang="zh-CN" dirty="0">
                <a:latin typeface="Times New Roman" panose="02020603050405020304" pitchFamily="18" charset="0"/>
                <a:cs typeface="Times New Roman" panose="02020603050405020304" pitchFamily="18" charset="0"/>
              </a:rPr>
              <a:t>慢开始</a:t>
            </a:r>
            <a:r>
              <a:rPr lang="en-US" altLang="zh-CN" dirty="0">
                <a:latin typeface="Times New Roman" panose="02020603050405020304" pitchFamily="18" charset="0"/>
                <a:cs typeface="Times New Roman" panose="02020603050405020304" pitchFamily="18" charset="0"/>
              </a:rPr>
              <a:t> (slow-start)</a:t>
            </a:r>
            <a:endParaRPr lang="en-US" altLang="zh-CN" dirty="0">
              <a:latin typeface="Times New Roman" panose="02020603050405020304" pitchFamily="18" charset="0"/>
              <a:cs typeface="Times New Roman" panose="02020603050405020304" pitchFamily="18" charset="0"/>
            </a:endParaRPr>
          </a:p>
          <a:p>
            <a:pPr lvl="1"/>
            <a:r>
              <a:rPr lang="zh-CN" altLang="zh-CN" dirty="0">
                <a:latin typeface="Times New Roman" panose="02020603050405020304" pitchFamily="18" charset="0"/>
                <a:cs typeface="Times New Roman" panose="02020603050405020304" pitchFamily="18" charset="0"/>
              </a:rPr>
              <a:t>拥塞避免</a:t>
            </a:r>
            <a:r>
              <a:rPr lang="en-US" altLang="zh-CN" dirty="0">
                <a:latin typeface="Times New Roman" panose="02020603050405020304" pitchFamily="18" charset="0"/>
                <a:cs typeface="Times New Roman" panose="02020603050405020304" pitchFamily="18" charset="0"/>
              </a:rPr>
              <a:t> (congestion avoidance)</a:t>
            </a:r>
            <a:endParaRPr lang="en-US" altLang="zh-CN" dirty="0">
              <a:latin typeface="Times New Roman" panose="02020603050405020304" pitchFamily="18" charset="0"/>
              <a:cs typeface="Times New Roman" panose="02020603050405020304" pitchFamily="18" charset="0"/>
            </a:endParaRPr>
          </a:p>
          <a:p>
            <a:pPr lvl="1"/>
            <a:r>
              <a:rPr lang="zh-CN" altLang="zh-CN" dirty="0">
                <a:latin typeface="Times New Roman" panose="02020603050405020304" pitchFamily="18" charset="0"/>
                <a:cs typeface="Times New Roman" panose="02020603050405020304" pitchFamily="18" charset="0"/>
              </a:rPr>
              <a:t>快重传</a:t>
            </a:r>
            <a:r>
              <a:rPr lang="en-US" altLang="zh-CN" dirty="0">
                <a:latin typeface="Times New Roman" panose="02020603050405020304" pitchFamily="18" charset="0"/>
                <a:cs typeface="Times New Roman" panose="02020603050405020304" pitchFamily="18" charset="0"/>
              </a:rPr>
              <a:t> (fast retransmit)</a:t>
            </a:r>
            <a:endParaRPr lang="en-US" altLang="zh-CN" dirty="0">
              <a:latin typeface="Times New Roman" panose="02020603050405020304" pitchFamily="18" charset="0"/>
              <a:cs typeface="Times New Roman" panose="02020603050405020304" pitchFamily="18" charset="0"/>
            </a:endParaRPr>
          </a:p>
          <a:p>
            <a:pPr lvl="1"/>
            <a:r>
              <a:rPr lang="zh-CN" altLang="zh-CN" dirty="0">
                <a:latin typeface="Times New Roman" panose="02020603050405020304" pitchFamily="18" charset="0"/>
                <a:cs typeface="Times New Roman" panose="02020603050405020304" pitchFamily="18" charset="0"/>
              </a:rPr>
              <a:t>快恢复</a:t>
            </a:r>
            <a:r>
              <a:rPr lang="en-US" altLang="zh-CN" dirty="0">
                <a:latin typeface="Times New Roman" panose="02020603050405020304" pitchFamily="18" charset="0"/>
                <a:cs typeface="Times New Roman" panose="02020603050405020304" pitchFamily="18" charset="0"/>
              </a:rPr>
              <a:t> (fast recovery)</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pPr algn="ctr" eaLnBrk="1" hangingPunct="1"/>
            <a:r>
              <a:rPr lang="zh-CN" altLang="en-US" dirty="0">
                <a:latin typeface="Times New Roman" panose="02020603050405020304" pitchFamily="18" charset="0"/>
                <a:cs typeface="Times New Roman" panose="02020603050405020304" pitchFamily="18" charset="0"/>
              </a:rPr>
              <a:t>慢开始 </a:t>
            </a:r>
            <a:r>
              <a:rPr lang="en-US" altLang="zh-CN" dirty="0">
                <a:latin typeface="Times New Roman" panose="02020603050405020304" pitchFamily="18" charset="0"/>
                <a:cs typeface="Times New Roman" panose="02020603050405020304" pitchFamily="18" charset="0"/>
              </a:rPr>
              <a:t>(Slow start)</a:t>
            </a:r>
            <a:endParaRPr lang="en-US" altLang="zh-CN" dirty="0">
              <a:latin typeface="Times New Roman" panose="02020603050405020304" pitchFamily="18" charset="0"/>
              <a:cs typeface="Times New Roman" panose="02020603050405020304" pitchFamily="18" charset="0"/>
            </a:endParaRPr>
          </a:p>
        </p:txBody>
      </p:sp>
      <p:sp>
        <p:nvSpPr>
          <p:cNvPr id="99333" name="Rectangle 3"/>
          <p:cNvSpPr>
            <a:spLocks noGrp="1" noChangeArrowheads="1"/>
          </p:cNvSpPr>
          <p:nvPr>
            <p:ph idx="1"/>
          </p:nvPr>
        </p:nvSpPr>
        <p:spPr>
          <a:xfrm>
            <a:off x="1031983" y="1916832"/>
            <a:ext cx="8346723" cy="3332816"/>
          </a:xfrm>
        </p:spPr>
        <p:txBody>
          <a:bodyPr/>
          <a:lstStyle/>
          <a:p>
            <a:pPr eaLnBrk="1" hangingPunct="1"/>
            <a:r>
              <a:rPr lang="zh-CN" altLang="en-US" sz="2800" dirty="0">
                <a:latin typeface="Times New Roman" panose="02020603050405020304" pitchFamily="18" charset="0"/>
                <a:cs typeface="Times New Roman" panose="02020603050405020304" pitchFamily="18" charset="0"/>
              </a:rPr>
              <a:t>用来确定网络的负载能力。</a:t>
            </a:r>
            <a:endParaRPr lang="en-US" altLang="zh-CN" sz="2800" dirty="0">
              <a:latin typeface="Times New Roman" panose="02020603050405020304" pitchFamily="18" charset="0"/>
              <a:cs typeface="Times New Roman" panose="02020603050405020304" pitchFamily="18" charset="0"/>
            </a:endParaRPr>
          </a:p>
          <a:p>
            <a:pPr lvl="1"/>
            <a:r>
              <a:rPr lang="zh-CN" altLang="zh-CN" dirty="0">
                <a:solidFill>
                  <a:srgbClr val="FF0000"/>
                </a:solidFill>
                <a:latin typeface="Times New Roman" panose="02020603050405020304" pitchFamily="18" charset="0"/>
                <a:cs typeface="Times New Roman" panose="02020603050405020304" pitchFamily="18" charset="0"/>
              </a:rPr>
              <a:t>算法的思路</a:t>
            </a:r>
            <a:r>
              <a:rPr lang="zh-CN" altLang="en-US" dirty="0">
                <a:solidFill>
                  <a:srgbClr val="FF0000"/>
                </a:solidFill>
                <a:latin typeface="Times New Roman" panose="02020603050405020304" pitchFamily="18" charset="0"/>
                <a:cs typeface="Times New Roman" panose="02020603050405020304" pitchFamily="18" charset="0"/>
              </a:rPr>
              <a:t>：在新建连接上指数增大</a:t>
            </a:r>
            <a:r>
              <a:rPr lang="en-US" altLang="zh-CN" dirty="0" err="1">
                <a:solidFill>
                  <a:srgbClr val="FF0000"/>
                </a:solidFill>
                <a:latin typeface="Times New Roman" panose="02020603050405020304" pitchFamily="18" charset="0"/>
                <a:cs typeface="Times New Roman" panose="02020603050405020304" pitchFamily="18" charset="0"/>
              </a:rPr>
              <a:t>cwnd</a:t>
            </a:r>
            <a:r>
              <a:rPr lang="zh-CN" altLang="en-US" dirty="0">
                <a:solidFill>
                  <a:srgbClr val="FF0000"/>
                </a:solidFill>
                <a:latin typeface="Times New Roman" panose="02020603050405020304" pitchFamily="18" charset="0"/>
                <a:cs typeface="Times New Roman" panose="02020603050405020304" pitchFamily="18" charset="0"/>
              </a:rPr>
              <a:t>，直至检测到丢包。</a:t>
            </a:r>
            <a:endParaRPr lang="en-US" altLang="zh-CN" dirty="0">
              <a:solidFill>
                <a:srgbClr val="FF0000"/>
              </a:solidFill>
              <a:latin typeface="Times New Roman" panose="02020603050405020304" pitchFamily="18" charset="0"/>
              <a:cs typeface="Times New Roman" panose="02020603050405020304" pitchFamily="18" charset="0"/>
            </a:endParaRPr>
          </a:p>
          <a:p>
            <a:r>
              <a:rPr lang="zh-CN" altLang="zh-CN" sz="2800" dirty="0">
                <a:solidFill>
                  <a:srgbClr val="0000FF"/>
                </a:solidFill>
                <a:latin typeface="Times New Roman" panose="02020603050405020304" pitchFamily="18" charset="0"/>
                <a:cs typeface="Times New Roman" panose="02020603050405020304" pitchFamily="18" charset="0"/>
              </a:rPr>
              <a:t>初始拥塞窗口</a:t>
            </a:r>
            <a:r>
              <a:rPr lang="en-US" altLang="zh-CN" sz="2800" dirty="0">
                <a:solidFill>
                  <a:srgbClr val="0000FF"/>
                </a:solidFill>
                <a:latin typeface="Times New Roman" panose="02020603050405020304" pitchFamily="18" charset="0"/>
                <a:cs typeface="Times New Roman" panose="02020603050405020304" pitchFamily="18" charset="0"/>
              </a:rPr>
              <a:t> </a:t>
            </a:r>
            <a:r>
              <a:rPr lang="en-US" altLang="zh-CN" sz="2800" dirty="0" err="1">
                <a:solidFill>
                  <a:srgbClr val="0000FF"/>
                </a:solidFill>
                <a:latin typeface="Times New Roman" panose="02020603050405020304" pitchFamily="18" charset="0"/>
                <a:cs typeface="Times New Roman" panose="02020603050405020304" pitchFamily="18" charset="0"/>
              </a:rPr>
              <a:t>cwnd</a:t>
            </a:r>
            <a:r>
              <a:rPr lang="en-US" altLang="zh-CN" sz="2800" dirty="0">
                <a:solidFill>
                  <a:srgbClr val="0000FF"/>
                </a:solidFill>
                <a:latin typeface="Times New Roman" panose="02020603050405020304" pitchFamily="18" charset="0"/>
                <a:cs typeface="Times New Roman" panose="02020603050405020304" pitchFamily="18" charset="0"/>
              </a:rPr>
              <a:t> </a:t>
            </a:r>
            <a:r>
              <a:rPr lang="zh-CN" altLang="en-US" sz="2800" dirty="0">
                <a:solidFill>
                  <a:srgbClr val="0000FF"/>
                </a:solidFill>
                <a:latin typeface="Times New Roman" panose="02020603050405020304" pitchFamily="18" charset="0"/>
                <a:cs typeface="Times New Roman" panose="02020603050405020304" pitchFamily="18" charset="0"/>
              </a:rPr>
              <a:t>设置：</a:t>
            </a:r>
            <a:endParaRPr lang="en-US" altLang="zh-CN" sz="2800" dirty="0">
              <a:solidFill>
                <a:srgbClr val="0000FF"/>
              </a:solidFill>
              <a:latin typeface="Times New Roman" panose="02020603050405020304" pitchFamily="18" charset="0"/>
              <a:cs typeface="Times New Roman" panose="02020603050405020304" pitchFamily="18" charset="0"/>
            </a:endParaRPr>
          </a:p>
          <a:p>
            <a:pPr lvl="1"/>
            <a:r>
              <a:rPr lang="zh-CN" altLang="zh-CN" sz="2400" dirty="0">
                <a:latin typeface="Times New Roman" panose="02020603050405020304" pitchFamily="18" charset="0"/>
                <a:cs typeface="Times New Roman" panose="02020603050405020304" pitchFamily="18" charset="0"/>
              </a:rPr>
              <a:t>旧的规定</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在刚刚开始发送报文段时，先把初始拥塞窗口</a:t>
            </a:r>
            <a:r>
              <a:rPr lang="en-US" altLang="zh-CN" sz="2400" dirty="0" err="1">
                <a:latin typeface="Times New Roman" panose="02020603050405020304" pitchFamily="18" charset="0"/>
                <a:cs typeface="Times New Roman" panose="02020603050405020304" pitchFamily="18" charset="0"/>
              </a:rPr>
              <a:t>cwnd</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设置为</a:t>
            </a:r>
            <a:r>
              <a:rPr lang="en-US" altLang="zh-CN" sz="2400" dirty="0">
                <a:latin typeface="Times New Roman" panose="02020603050405020304" pitchFamily="18" charset="0"/>
                <a:cs typeface="Times New Roman" panose="02020603050405020304" pitchFamily="18" charset="0"/>
              </a:rPr>
              <a:t> 1 </a:t>
            </a:r>
            <a:r>
              <a:rPr lang="zh-CN" altLang="zh-CN" sz="2400" dirty="0">
                <a:latin typeface="Times New Roman" panose="02020603050405020304" pitchFamily="18" charset="0"/>
                <a:cs typeface="Times New Roman" panose="02020603050405020304" pitchFamily="18" charset="0"/>
              </a:rPr>
              <a:t>至</a:t>
            </a:r>
            <a:r>
              <a:rPr lang="en-US" altLang="zh-CN" sz="2400" dirty="0">
                <a:latin typeface="Times New Roman" panose="02020603050405020304" pitchFamily="18" charset="0"/>
                <a:cs typeface="Times New Roman" panose="02020603050405020304" pitchFamily="18" charset="0"/>
              </a:rPr>
              <a:t> 2 </a:t>
            </a:r>
            <a:r>
              <a:rPr lang="zh-CN" altLang="zh-CN" sz="2400" dirty="0">
                <a:latin typeface="Times New Roman" panose="02020603050405020304" pitchFamily="18" charset="0"/>
                <a:cs typeface="Times New Roman" panose="02020603050405020304" pitchFamily="18" charset="0"/>
              </a:rPr>
              <a:t>个发送方的最大报文段</a:t>
            </a:r>
            <a:r>
              <a:rPr lang="en-US" altLang="zh-CN" sz="2400" dirty="0">
                <a:latin typeface="Times New Roman" panose="02020603050405020304" pitchFamily="18" charset="0"/>
                <a:cs typeface="Times New Roman" panose="02020603050405020304" pitchFamily="18" charset="0"/>
              </a:rPr>
              <a:t> SMSS (Sender Maximum Segment Size) </a:t>
            </a:r>
            <a:r>
              <a:rPr lang="zh-CN" altLang="zh-CN" sz="2400" dirty="0">
                <a:latin typeface="Times New Roman" panose="02020603050405020304" pitchFamily="18" charset="0"/>
                <a:cs typeface="Times New Roman" panose="02020603050405020304" pitchFamily="18" charset="0"/>
              </a:rPr>
              <a:t>的数值</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a:r>
              <a:rPr lang="zh-CN" altLang="zh-CN" sz="2400" dirty="0">
                <a:latin typeface="Times New Roman" panose="02020603050405020304" pitchFamily="18" charset="0"/>
                <a:cs typeface="Times New Roman" panose="02020603050405020304" pitchFamily="18" charset="0"/>
              </a:rPr>
              <a:t>新的</a:t>
            </a:r>
            <a:r>
              <a:rPr lang="en-US" altLang="zh-CN" sz="2400" dirty="0">
                <a:latin typeface="Times New Roman" panose="02020603050405020304" pitchFamily="18" charset="0"/>
                <a:cs typeface="Times New Roman" panose="02020603050405020304" pitchFamily="18" charset="0"/>
              </a:rPr>
              <a:t> RFC 5681 </a:t>
            </a:r>
            <a:r>
              <a:rPr lang="zh-CN" altLang="zh-CN" sz="2400" dirty="0">
                <a:latin typeface="Times New Roman" panose="02020603050405020304" pitchFamily="18" charset="0"/>
                <a:cs typeface="Times New Roman" panose="02020603050405020304" pitchFamily="18" charset="0"/>
              </a:rPr>
              <a:t>把初始拥塞窗口</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cwnd</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设置为不超过</a:t>
            </a:r>
            <a:r>
              <a:rPr lang="en-US" altLang="zh-CN" sz="2400" dirty="0">
                <a:latin typeface="Times New Roman" panose="02020603050405020304" pitchFamily="18" charset="0"/>
                <a:cs typeface="Times New Roman" panose="02020603050405020304" pitchFamily="18" charset="0"/>
              </a:rPr>
              <a:t>2</a:t>
            </a:r>
            <a:r>
              <a:rPr lang="zh-CN" altLang="zh-CN" sz="2400" dirty="0">
                <a:latin typeface="Times New Roman" panose="02020603050405020304" pitchFamily="18" charset="0"/>
                <a:cs typeface="Times New Roman" panose="02020603050405020304" pitchFamily="18" charset="0"/>
              </a:rPr>
              <a:t>至</a:t>
            </a:r>
            <a:r>
              <a:rPr lang="en-US" altLang="zh-CN" sz="2400" dirty="0">
                <a:latin typeface="Times New Roman" panose="02020603050405020304" pitchFamily="18" charset="0"/>
                <a:cs typeface="Times New Roman" panose="02020603050405020304" pitchFamily="18" charset="0"/>
              </a:rPr>
              <a:t>4</a:t>
            </a:r>
            <a:r>
              <a:rPr lang="zh-CN" altLang="zh-CN" sz="2400" dirty="0">
                <a:latin typeface="Times New Roman" panose="02020603050405020304" pitchFamily="18" charset="0"/>
                <a:cs typeface="Times New Roman" panose="02020603050405020304" pitchFamily="18" charset="0"/>
              </a:rPr>
              <a:t>个</a:t>
            </a:r>
            <a:r>
              <a:rPr lang="en-US" altLang="zh-CN" sz="2400" dirty="0">
                <a:latin typeface="Times New Roman" panose="02020603050405020304" pitchFamily="18" charset="0"/>
                <a:cs typeface="Times New Roman" panose="02020603050405020304" pitchFamily="18" charset="0"/>
              </a:rPr>
              <a:t>SMSS </a:t>
            </a:r>
            <a:r>
              <a:rPr lang="zh-CN" altLang="zh-CN" sz="2400" dirty="0">
                <a:latin typeface="Times New Roman" panose="02020603050405020304" pitchFamily="18" charset="0"/>
                <a:cs typeface="Times New Roman" panose="02020603050405020304" pitchFamily="18" charset="0"/>
              </a:rPr>
              <a:t>的数值。</a:t>
            </a:r>
            <a:endParaRPr lang="en-US" altLang="zh-CN" sz="2400" dirty="0">
              <a:latin typeface="Times New Roman" panose="02020603050405020304" pitchFamily="18" charset="0"/>
              <a:cs typeface="Times New Roman" panose="02020603050405020304" pitchFamily="18" charset="0"/>
            </a:endParaRPr>
          </a:p>
          <a:p>
            <a:r>
              <a:rPr lang="zh-CN" altLang="zh-CN" sz="2800" dirty="0">
                <a:solidFill>
                  <a:srgbClr val="0000FF"/>
                </a:solidFill>
                <a:latin typeface="Times New Roman" panose="02020603050405020304" pitchFamily="18" charset="0"/>
                <a:cs typeface="Times New Roman" panose="02020603050405020304" pitchFamily="18" charset="0"/>
              </a:rPr>
              <a:t>慢开始门限</a:t>
            </a:r>
            <a:r>
              <a:rPr lang="en-US" altLang="zh-CN" sz="2800" dirty="0">
                <a:solidFill>
                  <a:srgbClr val="0000FF"/>
                </a:solidFill>
                <a:latin typeface="Times New Roman" panose="02020603050405020304" pitchFamily="18" charset="0"/>
                <a:cs typeface="Times New Roman" panose="02020603050405020304" pitchFamily="18" charset="0"/>
              </a:rPr>
              <a:t> </a:t>
            </a:r>
            <a:r>
              <a:rPr lang="en-US" altLang="zh-CN" sz="2800" dirty="0" err="1">
                <a:solidFill>
                  <a:srgbClr val="0000FF"/>
                </a:solidFill>
                <a:latin typeface="Times New Roman" panose="02020603050405020304" pitchFamily="18" charset="0"/>
                <a:cs typeface="Times New Roman" panose="02020603050405020304" pitchFamily="18" charset="0"/>
              </a:rPr>
              <a:t>ssthresh</a:t>
            </a:r>
            <a:r>
              <a:rPr lang="zh-CN" altLang="en-US" sz="2800" dirty="0">
                <a:solidFill>
                  <a:srgbClr val="0000FF"/>
                </a:solidFill>
                <a:latin typeface="Times New Roman" panose="02020603050405020304" pitchFamily="18" charset="0"/>
                <a:cs typeface="Times New Roman" panose="02020603050405020304" pitchFamily="18" charset="0"/>
              </a:rPr>
              <a:t>（状态变量）</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lvl="1"/>
            <a:r>
              <a:rPr lang="zh-CN" altLang="zh-CN" dirty="0">
                <a:latin typeface="Times New Roman" panose="02020603050405020304" pitchFamily="18" charset="0"/>
                <a:cs typeface="Times New Roman" panose="02020603050405020304" pitchFamily="18" charset="0"/>
              </a:rPr>
              <a:t>防止拥塞窗口</a:t>
            </a:r>
            <a:r>
              <a:rPr lang="en-US" altLang="zh-CN" dirty="0" err="1">
                <a:latin typeface="Times New Roman" panose="02020603050405020304" pitchFamily="18" charset="0"/>
                <a:cs typeface="Times New Roman" panose="02020603050405020304" pitchFamily="18" charset="0"/>
              </a:rPr>
              <a:t>cwnd</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增长过大引起网络拥塞</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p:txBody>
          <a:bodyPr/>
          <a:lstStyle/>
          <a:p>
            <a:pPr algn="ctr" eaLnBrk="1" hangingPunct="1"/>
            <a:r>
              <a:rPr lang="zh-CN" altLang="en-US" dirty="0">
                <a:latin typeface="Times New Roman" panose="02020603050405020304" pitchFamily="18" charset="0"/>
                <a:cs typeface="Times New Roman" panose="02020603050405020304" pitchFamily="18" charset="0"/>
              </a:rPr>
              <a:t>慢开始 </a:t>
            </a:r>
            <a:r>
              <a:rPr lang="en-US" altLang="zh-CN" dirty="0">
                <a:latin typeface="Times New Roman" panose="02020603050405020304" pitchFamily="18" charset="0"/>
                <a:cs typeface="Times New Roman" panose="02020603050405020304" pitchFamily="18" charset="0"/>
              </a:rPr>
              <a:t>(Slow start)</a:t>
            </a:r>
            <a:endParaRPr lang="en-US" altLang="zh-CN" dirty="0">
              <a:latin typeface="Times New Roman" panose="02020603050405020304" pitchFamily="18" charset="0"/>
              <a:cs typeface="Times New Roman" panose="02020603050405020304" pitchFamily="18" charset="0"/>
            </a:endParaRPr>
          </a:p>
        </p:txBody>
      </p:sp>
      <p:sp>
        <p:nvSpPr>
          <p:cNvPr id="99333" name="Rectangle 3"/>
          <p:cNvSpPr>
            <a:spLocks noGrp="1" noChangeArrowheads="1"/>
          </p:cNvSpPr>
          <p:nvPr>
            <p:ph idx="1"/>
          </p:nvPr>
        </p:nvSpPr>
        <p:spPr>
          <a:xfrm>
            <a:off x="1031983" y="2204864"/>
            <a:ext cx="8346723" cy="3332816"/>
          </a:xfrm>
        </p:spPr>
        <p:txBody>
          <a:bodyPr/>
          <a:lstStyle/>
          <a:p>
            <a:pPr>
              <a:lnSpc>
                <a:spcPct val="90000"/>
              </a:lnSpc>
            </a:pPr>
            <a:r>
              <a:rPr lang="zh-CN" altLang="zh-CN" sz="2600" dirty="0">
                <a:solidFill>
                  <a:srgbClr val="0000FF"/>
                </a:solidFill>
                <a:latin typeface="Times New Roman" panose="02020603050405020304" pitchFamily="18" charset="0"/>
                <a:cs typeface="Times New Roman" panose="02020603050405020304" pitchFamily="18" charset="0"/>
              </a:rPr>
              <a:t>拥塞窗口</a:t>
            </a:r>
            <a:r>
              <a:rPr lang="en-US" altLang="zh-CN" sz="2600" dirty="0">
                <a:solidFill>
                  <a:srgbClr val="0000FF"/>
                </a:solidFill>
                <a:latin typeface="Times New Roman" panose="02020603050405020304" pitchFamily="18" charset="0"/>
                <a:cs typeface="Times New Roman" panose="02020603050405020304" pitchFamily="18" charset="0"/>
              </a:rPr>
              <a:t> </a:t>
            </a:r>
            <a:r>
              <a:rPr lang="en-US" altLang="zh-CN" sz="2600" dirty="0" err="1">
                <a:solidFill>
                  <a:srgbClr val="0000FF"/>
                </a:solidFill>
                <a:latin typeface="Times New Roman" panose="02020603050405020304" pitchFamily="18" charset="0"/>
                <a:cs typeface="Times New Roman" panose="02020603050405020304" pitchFamily="18" charset="0"/>
              </a:rPr>
              <a:t>cwnd</a:t>
            </a:r>
            <a:r>
              <a:rPr lang="en-US" altLang="zh-CN" sz="2600" dirty="0">
                <a:solidFill>
                  <a:srgbClr val="0000FF"/>
                </a:solidFill>
                <a:latin typeface="Times New Roman" panose="02020603050405020304" pitchFamily="18" charset="0"/>
                <a:cs typeface="Times New Roman" panose="02020603050405020304" pitchFamily="18" charset="0"/>
              </a:rPr>
              <a:t>  </a:t>
            </a:r>
            <a:r>
              <a:rPr lang="zh-CN" altLang="en-US" sz="2600" dirty="0">
                <a:solidFill>
                  <a:srgbClr val="0000FF"/>
                </a:solidFill>
                <a:latin typeface="Times New Roman" panose="02020603050405020304" pitchFamily="18" charset="0"/>
                <a:cs typeface="Times New Roman" panose="02020603050405020304" pitchFamily="18" charset="0"/>
              </a:rPr>
              <a:t>控制方法</a:t>
            </a:r>
            <a:r>
              <a:rPr lang="zh-CN" altLang="en-US" sz="2600" dirty="0">
                <a:latin typeface="Times New Roman" panose="02020603050405020304" pitchFamily="18" charset="0"/>
                <a:cs typeface="Times New Roman" panose="02020603050405020304" pitchFamily="18" charset="0"/>
              </a:rPr>
              <a:t>：</a:t>
            </a:r>
            <a:r>
              <a:rPr lang="zh-CN" altLang="zh-CN" sz="2600" dirty="0">
                <a:latin typeface="Times New Roman" panose="02020603050405020304" pitchFamily="18" charset="0"/>
                <a:cs typeface="Times New Roman" panose="02020603050405020304" pitchFamily="18" charset="0"/>
              </a:rPr>
              <a:t>在每收到一个</a:t>
            </a:r>
            <a:r>
              <a:rPr lang="zh-CN" altLang="zh-CN" sz="2600" dirty="0">
                <a:solidFill>
                  <a:srgbClr val="FF0000"/>
                </a:solidFill>
                <a:latin typeface="Times New Roman" panose="02020603050405020304" pitchFamily="18" charset="0"/>
                <a:cs typeface="Times New Roman" panose="02020603050405020304" pitchFamily="18" charset="0"/>
              </a:rPr>
              <a:t>对新的报文段的确认</a:t>
            </a:r>
            <a:r>
              <a:rPr lang="zh-CN" altLang="zh-CN" sz="2600" dirty="0">
                <a:latin typeface="Times New Roman" panose="02020603050405020304" pitchFamily="18" charset="0"/>
                <a:cs typeface="Times New Roman" panose="02020603050405020304" pitchFamily="18" charset="0"/>
              </a:rPr>
              <a:t>后，可以把拥塞窗口增加最多一个</a:t>
            </a:r>
            <a:r>
              <a:rPr lang="en-US" altLang="zh-CN" sz="2600" dirty="0">
                <a:latin typeface="Times New Roman" panose="02020603050405020304" pitchFamily="18" charset="0"/>
                <a:cs typeface="Times New Roman" panose="02020603050405020304" pitchFamily="18" charset="0"/>
              </a:rPr>
              <a:t> SMSS </a:t>
            </a:r>
            <a:r>
              <a:rPr lang="zh-CN" altLang="zh-CN" sz="2600" dirty="0">
                <a:latin typeface="Times New Roman" panose="02020603050405020304" pitchFamily="18" charset="0"/>
                <a:cs typeface="Times New Roman" panose="02020603050405020304" pitchFamily="18" charset="0"/>
              </a:rPr>
              <a:t>的数值。</a:t>
            </a:r>
            <a:endParaRPr lang="en-US" altLang="zh-CN" sz="2600" dirty="0">
              <a:latin typeface="Times New Roman" panose="02020603050405020304" pitchFamily="18" charset="0"/>
              <a:cs typeface="Times New Roman" panose="02020603050405020304" pitchFamily="18" charset="0"/>
            </a:endParaRPr>
          </a:p>
          <a:p>
            <a:pPr>
              <a:lnSpc>
                <a:spcPct val="90000"/>
              </a:lnSpc>
            </a:pPr>
            <a:endParaRPr lang="en-US" altLang="zh-CN" sz="2600" dirty="0">
              <a:latin typeface="Times New Roman" panose="02020603050405020304" pitchFamily="18" charset="0"/>
              <a:cs typeface="Times New Roman" panose="02020603050405020304" pitchFamily="18" charset="0"/>
            </a:endParaRPr>
          </a:p>
          <a:p>
            <a:pPr>
              <a:lnSpc>
                <a:spcPct val="90000"/>
              </a:lnSpc>
            </a:pPr>
            <a:endParaRPr lang="en-US" altLang="zh-CN" sz="2600" dirty="0">
              <a:latin typeface="Times New Roman" panose="02020603050405020304" pitchFamily="18" charset="0"/>
              <a:cs typeface="Times New Roman" panose="02020603050405020304" pitchFamily="18" charset="0"/>
            </a:endParaRPr>
          </a:p>
          <a:p>
            <a:pPr>
              <a:lnSpc>
                <a:spcPct val="90000"/>
              </a:lnSpc>
            </a:pPr>
            <a:r>
              <a:rPr lang="zh-CN" altLang="zh-CN" sz="2600" dirty="0">
                <a:latin typeface="Times New Roman" panose="02020603050405020304" pitchFamily="18" charset="0"/>
                <a:cs typeface="Times New Roman" panose="02020603050405020304" pitchFamily="18" charset="0"/>
              </a:rPr>
              <a:t>其中</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N </a:t>
            </a:r>
            <a:r>
              <a:rPr lang="zh-CN" altLang="zh-CN" sz="2600" dirty="0">
                <a:latin typeface="Times New Roman" panose="02020603050405020304" pitchFamily="18" charset="0"/>
                <a:cs typeface="Times New Roman" panose="02020603050405020304" pitchFamily="18" charset="0"/>
              </a:rPr>
              <a:t>是原先未被确认的、但现在被刚收到的确认报文段所确认的字节数。</a:t>
            </a:r>
            <a:endParaRPr lang="en-US" altLang="zh-CN" sz="2600" dirty="0">
              <a:latin typeface="Times New Roman" panose="02020603050405020304" pitchFamily="18" charset="0"/>
              <a:cs typeface="Times New Roman" panose="02020603050405020304" pitchFamily="18" charset="0"/>
            </a:endParaRPr>
          </a:p>
          <a:p>
            <a:pPr>
              <a:lnSpc>
                <a:spcPct val="90000"/>
              </a:lnSpc>
            </a:pPr>
            <a:r>
              <a:rPr lang="zh-CN" altLang="zh-CN" sz="2600" dirty="0">
                <a:latin typeface="Times New Roman" panose="02020603050405020304" pitchFamily="18" charset="0"/>
                <a:cs typeface="Times New Roman" panose="02020603050405020304" pitchFamily="18" charset="0"/>
              </a:rPr>
              <a:t>不难看出，当</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&lt; SMSS </a:t>
            </a:r>
            <a:r>
              <a:rPr lang="zh-CN" altLang="zh-CN" sz="2600" dirty="0">
                <a:latin typeface="Times New Roman" panose="02020603050405020304" pitchFamily="18" charset="0"/>
                <a:cs typeface="Times New Roman" panose="02020603050405020304" pitchFamily="18" charset="0"/>
              </a:rPr>
              <a:t>时，拥塞窗口每次的增加量要小于</a:t>
            </a:r>
            <a:r>
              <a:rPr lang="en-US" altLang="zh-CN" sz="2600" dirty="0">
                <a:latin typeface="Times New Roman" panose="02020603050405020304" pitchFamily="18" charset="0"/>
                <a:cs typeface="Times New Roman" panose="02020603050405020304" pitchFamily="18" charset="0"/>
              </a:rPr>
              <a:t> SMSS</a:t>
            </a:r>
            <a:r>
              <a:rPr lang="zh-CN" altLang="zh-CN" sz="2600" dirty="0">
                <a:latin typeface="Times New Roman" panose="02020603050405020304" pitchFamily="18" charset="0"/>
                <a:cs typeface="Times New Roman" panose="02020603050405020304" pitchFamily="18" charset="0"/>
              </a:rPr>
              <a:t>。</a:t>
            </a:r>
            <a:endParaRPr lang="zh-CN" altLang="zh-CN" sz="2600" dirty="0">
              <a:latin typeface="Times New Roman" panose="02020603050405020304" pitchFamily="18" charset="0"/>
              <a:cs typeface="Times New Roman" panose="02020603050405020304" pitchFamily="18" charset="0"/>
            </a:endParaRPr>
          </a:p>
          <a:p>
            <a:pPr>
              <a:lnSpc>
                <a:spcPct val="90000"/>
              </a:lnSpc>
            </a:pPr>
            <a:r>
              <a:rPr lang="zh-CN" altLang="zh-CN" sz="2600" dirty="0">
                <a:latin typeface="Times New Roman" panose="02020603050405020304" pitchFamily="18" charset="0"/>
                <a:cs typeface="Times New Roman" panose="02020603050405020304" pitchFamily="18" charset="0"/>
              </a:rPr>
              <a:t>用这样的方法逐步增大发送方的拥塞窗口</a:t>
            </a:r>
            <a:r>
              <a:rPr lang="en-US" altLang="zh-CN" sz="2600" dirty="0">
                <a:latin typeface="Times New Roman" panose="02020603050405020304" pitchFamily="18" charset="0"/>
                <a:cs typeface="Times New Roman" panose="02020603050405020304" pitchFamily="18" charset="0"/>
              </a:rPr>
              <a:t> </a:t>
            </a:r>
            <a:r>
              <a:rPr lang="en-US" altLang="zh-CN" sz="2600" dirty="0" err="1">
                <a:latin typeface="Times New Roman" panose="02020603050405020304" pitchFamily="18" charset="0"/>
                <a:cs typeface="Times New Roman" panose="02020603050405020304" pitchFamily="18" charset="0"/>
              </a:rPr>
              <a:t>cwnd</a:t>
            </a:r>
            <a:r>
              <a:rPr lang="zh-CN" altLang="zh-CN" sz="2600" dirty="0">
                <a:latin typeface="Times New Roman" panose="02020603050405020304" pitchFamily="18" charset="0"/>
                <a:cs typeface="Times New Roman" panose="02020603050405020304" pitchFamily="18" charset="0"/>
              </a:rPr>
              <a:t>，可以使分组注入到网络的速率更加合理。</a:t>
            </a:r>
            <a:endParaRPr lang="en-US" altLang="zh-CN" sz="2600" dirty="0">
              <a:latin typeface="Times New Roman" panose="02020603050405020304" pitchFamily="18" charset="0"/>
              <a:cs typeface="Times New Roman" panose="02020603050405020304" pitchFamily="18" charset="0"/>
            </a:endParaRPr>
          </a:p>
          <a:p>
            <a:pPr eaLnBrk="1" hangingPunct="1">
              <a:lnSpc>
                <a:spcPct val="90000"/>
              </a:lnSpc>
            </a:pPr>
            <a:endParaRPr lang="en-US" altLang="zh-CN" sz="2600" dirty="0">
              <a:latin typeface="Times New Roman" panose="02020603050405020304" pitchFamily="18" charset="0"/>
              <a:cs typeface="Times New Roman" panose="02020603050405020304" pitchFamily="18" charset="0"/>
            </a:endParaRPr>
          </a:p>
        </p:txBody>
      </p:sp>
      <p:sp>
        <p:nvSpPr>
          <p:cNvPr id="2" name="矩形 1"/>
          <p:cNvSpPr/>
          <p:nvPr/>
        </p:nvSpPr>
        <p:spPr bwMode="auto">
          <a:xfrm>
            <a:off x="776536" y="2636912"/>
            <a:ext cx="9001000" cy="648072"/>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lnSpc>
                <a:spcPct val="110000"/>
              </a:lnSpc>
            </a:pPr>
            <a:r>
              <a:rPr lang="zh-CN"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拥塞窗口</a:t>
            </a:r>
            <a:r>
              <a:rPr lang="en-US" altLang="zh-CN" sz="2800" b="1"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cwnd</a:t>
            </a:r>
            <a:r>
              <a:rPr lang="zh-CN"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每次的增加量</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min (N, SMSS)       (5-8)</a:t>
            </a:r>
            <a:endParaRPr lang="zh-CN"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438971" y="2735263"/>
            <a:ext cx="5969000" cy="11049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5" name="Rectangle 3"/>
          <p:cNvSpPr>
            <a:spLocks noChangeArrowheads="1"/>
          </p:cNvSpPr>
          <p:nvPr/>
        </p:nvSpPr>
        <p:spPr bwMode="auto">
          <a:xfrm>
            <a:off x="3448496" y="3933825"/>
            <a:ext cx="5969000" cy="1714500"/>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auto">
          <a:xfrm>
            <a:off x="3435796" y="1739900"/>
            <a:ext cx="5969000" cy="825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7" name="Text Box 5"/>
          <p:cNvSpPr txBox="1">
            <a:spLocks noChangeArrowheads="1"/>
          </p:cNvSpPr>
          <p:nvPr/>
        </p:nvSpPr>
        <p:spPr bwMode="auto">
          <a:xfrm>
            <a:off x="2927796" y="108743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发送方</a:t>
            </a: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8" name="Text Box 6"/>
          <p:cNvSpPr txBox="1">
            <a:spLocks noChangeArrowheads="1"/>
          </p:cNvSpPr>
          <p:nvPr/>
        </p:nvSpPr>
        <p:spPr bwMode="auto">
          <a:xfrm>
            <a:off x="6240909" y="1085850"/>
            <a:ext cx="95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接收方</a:t>
            </a:r>
            <a:endParaRPr kumimoji="0" lang="zh-CN" altLang="en-US"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Text Box 7"/>
          <p:cNvSpPr txBox="1">
            <a:spLocks noChangeArrowheads="1"/>
          </p:cNvSpPr>
          <p:nvPr/>
        </p:nvSpPr>
        <p:spPr bwMode="auto">
          <a:xfrm>
            <a:off x="2353121" y="1501775"/>
            <a:ext cx="10919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发送 </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2000" b="1" i="0" u="none" strike="noStrike" kern="0" cap="none" spc="0" normalizeH="0" baseline="-2500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1</a:t>
            </a:r>
            <a:endParaRPr kumimoji="0" lang="en-US" altLang="zh-CN" sz="2000" b="1" i="0" u="none" strike="noStrike" kern="0" cap="none" spc="0" normalizeH="0" baseline="-2500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 name="Line 8"/>
          <p:cNvSpPr>
            <a:spLocks noChangeShapeType="1"/>
          </p:cNvSpPr>
          <p:nvPr/>
        </p:nvSpPr>
        <p:spPr bwMode="auto">
          <a:xfrm>
            <a:off x="3438971" y="1771650"/>
            <a:ext cx="3309938" cy="319088"/>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1" name="Line 9"/>
          <p:cNvSpPr>
            <a:spLocks noChangeShapeType="1"/>
          </p:cNvSpPr>
          <p:nvPr/>
        </p:nvSpPr>
        <p:spPr bwMode="auto">
          <a:xfrm>
            <a:off x="3438971" y="2760663"/>
            <a:ext cx="3309938" cy="319087"/>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2" name="Line 10"/>
          <p:cNvSpPr>
            <a:spLocks noChangeShapeType="1"/>
          </p:cNvSpPr>
          <p:nvPr/>
        </p:nvSpPr>
        <p:spPr bwMode="auto">
          <a:xfrm flipH="1">
            <a:off x="3438971" y="2227263"/>
            <a:ext cx="3309938" cy="319087"/>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3" name="Text Box 11"/>
          <p:cNvSpPr txBox="1">
            <a:spLocks noChangeArrowheads="1"/>
          </p:cNvSpPr>
          <p:nvPr/>
        </p:nvSpPr>
        <p:spPr bwMode="auto">
          <a:xfrm>
            <a:off x="6667946" y="2024063"/>
            <a:ext cx="11560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r>
              <a:rPr kumimoji="0" lang="zh-CN" altLang="en-US"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确认 </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2000" b="1" i="0" u="none" strike="noStrike" kern="0" cap="none" spc="0" normalizeH="0" baseline="-2500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1</a:t>
            </a:r>
            <a:endPar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4" name="Line 12"/>
          <p:cNvSpPr>
            <a:spLocks noChangeShapeType="1"/>
          </p:cNvSpPr>
          <p:nvPr/>
        </p:nvSpPr>
        <p:spPr bwMode="auto">
          <a:xfrm>
            <a:off x="3438971" y="5774209"/>
            <a:ext cx="3309938" cy="319087"/>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5" name="Line 13"/>
          <p:cNvSpPr>
            <a:spLocks noChangeShapeType="1"/>
          </p:cNvSpPr>
          <p:nvPr/>
        </p:nvSpPr>
        <p:spPr bwMode="auto">
          <a:xfrm flipH="1">
            <a:off x="3438971" y="4356100"/>
            <a:ext cx="3309938" cy="319088"/>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nvGrpSpPr>
          <p:cNvPr id="16" name="Group 14"/>
          <p:cNvGrpSpPr/>
          <p:nvPr/>
        </p:nvGrpSpPr>
        <p:grpSpPr bwMode="auto">
          <a:xfrm>
            <a:off x="3438971" y="1614488"/>
            <a:ext cx="3309938" cy="4872037"/>
            <a:chOff x="2042" y="674"/>
            <a:chExt cx="1569" cy="2711"/>
          </a:xfrm>
        </p:grpSpPr>
        <p:sp>
          <p:nvSpPr>
            <p:cNvPr id="17" name="Line 15"/>
            <p:cNvSpPr>
              <a:spLocks noChangeShapeType="1"/>
            </p:cNvSpPr>
            <p:nvPr/>
          </p:nvSpPr>
          <p:spPr bwMode="auto">
            <a:xfrm>
              <a:off x="2042" y="674"/>
              <a:ext cx="0" cy="2711"/>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8" name="Line 16"/>
            <p:cNvSpPr>
              <a:spLocks noChangeShapeType="1"/>
            </p:cNvSpPr>
            <p:nvPr/>
          </p:nvSpPr>
          <p:spPr bwMode="auto">
            <a:xfrm>
              <a:off x="3611" y="674"/>
              <a:ext cx="0" cy="2711"/>
            </a:xfrm>
            <a:prstGeom prst="line">
              <a:avLst/>
            </a:prstGeom>
            <a:noFill/>
            <a:ln w="19050">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pSp>
      <p:sp>
        <p:nvSpPr>
          <p:cNvPr id="19" name="Text Box 17"/>
          <p:cNvSpPr txBox="1">
            <a:spLocks noChangeArrowheads="1"/>
          </p:cNvSpPr>
          <p:nvPr/>
        </p:nvSpPr>
        <p:spPr bwMode="auto">
          <a:xfrm>
            <a:off x="1949896" y="2565400"/>
            <a:ext cx="15520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发送 </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2000" b="1" i="0" u="none" strike="noStrike" kern="0" cap="none" spc="0" normalizeH="0" baseline="-2500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2</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2000" b="1" i="0" u="none" strike="noStrike" kern="0" cap="none" spc="0" normalizeH="0" baseline="-2500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3</a:t>
            </a:r>
            <a:endParaRPr kumimoji="0" lang="en-US" altLang="zh-CN" sz="2000" b="1" i="0" u="none" strike="noStrike" kern="0" cap="none" spc="0" normalizeH="0" baseline="-2500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0" name="Line 18"/>
          <p:cNvSpPr>
            <a:spLocks noChangeShapeType="1"/>
          </p:cNvSpPr>
          <p:nvPr/>
        </p:nvSpPr>
        <p:spPr bwMode="auto">
          <a:xfrm>
            <a:off x="3438971" y="3079750"/>
            <a:ext cx="3309938" cy="319088"/>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 name="Text Box 19"/>
          <p:cNvSpPr txBox="1">
            <a:spLocks noChangeArrowheads="1"/>
          </p:cNvSpPr>
          <p:nvPr/>
        </p:nvSpPr>
        <p:spPr bwMode="auto">
          <a:xfrm>
            <a:off x="6667946" y="2960688"/>
            <a:ext cx="16594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r>
              <a:rPr kumimoji="0" lang="zh-CN" altLang="en-US"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确认 </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2000" b="1" i="0" u="none" strike="noStrike" kern="0" cap="none" spc="0" normalizeH="0" baseline="-2500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2</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2000" b="1" i="0" u="none" strike="noStrike" kern="0" cap="none" spc="0" normalizeH="0" baseline="-2500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3 </a:t>
            </a:r>
            <a:endPar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2" name="Line 20"/>
          <p:cNvSpPr>
            <a:spLocks noChangeShapeType="1"/>
          </p:cNvSpPr>
          <p:nvPr/>
        </p:nvSpPr>
        <p:spPr bwMode="auto">
          <a:xfrm flipH="1">
            <a:off x="3438971" y="3187700"/>
            <a:ext cx="3309938" cy="319088"/>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 name="Line 21"/>
          <p:cNvSpPr>
            <a:spLocks noChangeShapeType="1"/>
          </p:cNvSpPr>
          <p:nvPr/>
        </p:nvSpPr>
        <p:spPr bwMode="auto">
          <a:xfrm flipH="1">
            <a:off x="3438971" y="3506788"/>
            <a:ext cx="3309938" cy="319087"/>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4" name="Text Box 22"/>
          <p:cNvSpPr txBox="1">
            <a:spLocks noChangeArrowheads="1"/>
          </p:cNvSpPr>
          <p:nvPr/>
        </p:nvSpPr>
        <p:spPr bwMode="auto">
          <a:xfrm>
            <a:off x="1895921" y="3679825"/>
            <a:ext cx="15520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发送 </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2000" b="1" i="0" u="none" strike="noStrike" kern="0" cap="none" spc="0" normalizeH="0" baseline="-2500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4</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2000" b="1" i="0" u="none" strike="noStrike" kern="0" cap="none" spc="0" normalizeH="0" baseline="-2500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7</a:t>
            </a:r>
            <a:endParaRPr kumimoji="0" lang="en-US" altLang="zh-CN" sz="2000" b="1" i="0" u="none" strike="noStrike" kern="0" cap="none" spc="0" normalizeH="0" baseline="-2500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5" name="Text Box 23"/>
          <p:cNvSpPr txBox="1">
            <a:spLocks noChangeArrowheads="1"/>
          </p:cNvSpPr>
          <p:nvPr/>
        </p:nvSpPr>
        <p:spPr bwMode="auto">
          <a:xfrm>
            <a:off x="6667946" y="4149725"/>
            <a:ext cx="16594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r>
              <a:rPr kumimoji="0" lang="zh-CN" altLang="en-US"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确认 </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2000" b="1" i="0" u="none" strike="noStrike" kern="0" cap="none" spc="0" normalizeH="0" baseline="-2500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4</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2000" b="1" i="0" u="none" strike="noStrike" kern="0" cap="none" spc="0" normalizeH="0" baseline="-2500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7 </a:t>
            </a:r>
            <a:endPar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6" name="Line 24"/>
          <p:cNvSpPr>
            <a:spLocks noChangeShapeType="1"/>
          </p:cNvSpPr>
          <p:nvPr/>
        </p:nvSpPr>
        <p:spPr bwMode="auto">
          <a:xfrm flipH="1">
            <a:off x="3438971" y="4675188"/>
            <a:ext cx="3309938" cy="320675"/>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 name="Line 25"/>
          <p:cNvSpPr>
            <a:spLocks noChangeShapeType="1"/>
          </p:cNvSpPr>
          <p:nvPr/>
        </p:nvSpPr>
        <p:spPr bwMode="auto">
          <a:xfrm flipH="1">
            <a:off x="3438971" y="4995863"/>
            <a:ext cx="3309938" cy="319087"/>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 name="Line 26"/>
          <p:cNvSpPr>
            <a:spLocks noChangeShapeType="1"/>
          </p:cNvSpPr>
          <p:nvPr/>
        </p:nvSpPr>
        <p:spPr bwMode="auto">
          <a:xfrm flipH="1">
            <a:off x="3438971" y="5314950"/>
            <a:ext cx="3309938" cy="319088"/>
          </a:xfrm>
          <a:prstGeom prst="line">
            <a:avLst/>
          </a:prstGeom>
          <a:noFill/>
          <a:ln w="28575">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 name="Text Box 27"/>
          <p:cNvSpPr txBox="1">
            <a:spLocks noChangeArrowheads="1"/>
          </p:cNvSpPr>
          <p:nvPr/>
        </p:nvSpPr>
        <p:spPr bwMode="auto">
          <a:xfrm>
            <a:off x="516384" y="1509713"/>
            <a:ext cx="1285875" cy="406400"/>
          </a:xfrm>
          <a:prstGeom prst="rect">
            <a:avLst/>
          </a:prstGeom>
          <a:solidFill>
            <a:srgbClr val="FFFF99"/>
          </a:solidFill>
          <a:ln>
            <a:noFill/>
          </a:ln>
          <a:effectLst>
            <a:outerShdw dist="35921" dir="2700000" algn="ctr" rotWithShape="0">
              <a:srgbClr val="1C1C1C"/>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cwnd = 1 </a:t>
            </a:r>
            <a:endParaRPr kumimoji="0" lang="en-US" altLang="zh-CN" sz="2000" b="1" i="0" u="none" strike="noStrike" kern="0" cap="none" spc="0" normalizeH="0" baseline="0" noProof="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0" name="Text Box 28"/>
          <p:cNvSpPr txBox="1">
            <a:spLocks noChangeArrowheads="1"/>
          </p:cNvSpPr>
          <p:nvPr/>
        </p:nvSpPr>
        <p:spPr bwMode="auto">
          <a:xfrm>
            <a:off x="516384" y="2586038"/>
            <a:ext cx="1285875" cy="406400"/>
          </a:xfrm>
          <a:prstGeom prst="rect">
            <a:avLst/>
          </a:prstGeom>
          <a:solidFill>
            <a:srgbClr val="FFCCFF"/>
          </a:solidFill>
          <a:ln>
            <a:noFill/>
          </a:ln>
          <a:effectLst>
            <a:outerShdw dist="35921" dir="2700000" algn="ctr" rotWithShape="0">
              <a:srgbClr val="1C1C1C"/>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cwnd</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2 </a:t>
            </a:r>
            <a:endPar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1" name="Text Box 29"/>
          <p:cNvSpPr txBox="1">
            <a:spLocks noChangeArrowheads="1"/>
          </p:cNvSpPr>
          <p:nvPr/>
        </p:nvSpPr>
        <p:spPr bwMode="auto">
          <a:xfrm>
            <a:off x="516384" y="3679825"/>
            <a:ext cx="1285875" cy="406400"/>
          </a:xfrm>
          <a:prstGeom prst="rect">
            <a:avLst/>
          </a:prstGeom>
          <a:solidFill>
            <a:srgbClr val="99FF33"/>
          </a:solidFill>
          <a:ln>
            <a:noFill/>
          </a:ln>
          <a:effectLst>
            <a:outerShdw dist="35921" dir="2700000" algn="ctr" rotWithShape="0">
              <a:srgbClr val="1C1C1C"/>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cwnd</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4 </a:t>
            </a:r>
            <a:endPar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2" name="Text Box 30"/>
          <p:cNvSpPr txBox="1">
            <a:spLocks noChangeArrowheads="1"/>
          </p:cNvSpPr>
          <p:nvPr/>
        </p:nvSpPr>
        <p:spPr bwMode="auto">
          <a:xfrm>
            <a:off x="1811784" y="5661248"/>
            <a:ext cx="16369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发送 </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2000" b="1" i="0" u="none" strike="noStrike" kern="0" cap="none" spc="0" normalizeH="0" baseline="-2500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8</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2000" b="1" i="0" u="none" strike="noStrike" kern="0" cap="none" spc="0" normalizeH="0" baseline="-2500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15</a:t>
            </a:r>
            <a:endParaRPr kumimoji="0" lang="en-US" altLang="zh-CN" sz="2000" b="1" i="0" u="none" strike="noStrike" kern="0" cap="none" spc="0" normalizeH="0" baseline="-2500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3" name="Text Box 31"/>
          <p:cNvSpPr txBox="1">
            <a:spLocks noChangeArrowheads="1"/>
          </p:cNvSpPr>
          <p:nvPr/>
        </p:nvSpPr>
        <p:spPr bwMode="auto">
          <a:xfrm>
            <a:off x="516384" y="5661248"/>
            <a:ext cx="1236236" cy="400110"/>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chemeClr val="folHlink"/>
                </a:solidFill>
                <a:miter lim="800000"/>
                <a:headEnd/>
                <a:tailEnd/>
              </a14:hiddenLine>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err="1">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cwnd</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 = 8 </a:t>
            </a:r>
            <a:endPar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4" name="Text Box 32"/>
          <p:cNvSpPr txBox="1">
            <a:spLocks noChangeArrowheads="1"/>
          </p:cNvSpPr>
          <p:nvPr/>
        </p:nvSpPr>
        <p:spPr bwMode="auto">
          <a:xfrm rot="5400000">
            <a:off x="4915346" y="5994401"/>
            <a:ext cx="541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a:t>
            </a:r>
            <a:endParaRPr kumimoji="0" lang="en-US" altLang="zh-CN" sz="28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5" name="Line 33"/>
          <p:cNvSpPr>
            <a:spLocks noChangeShapeType="1"/>
          </p:cNvSpPr>
          <p:nvPr/>
        </p:nvSpPr>
        <p:spPr bwMode="auto">
          <a:xfrm>
            <a:off x="3438971" y="3932238"/>
            <a:ext cx="3309938" cy="319087"/>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6" name="Line 34"/>
          <p:cNvSpPr>
            <a:spLocks noChangeShapeType="1"/>
          </p:cNvSpPr>
          <p:nvPr/>
        </p:nvSpPr>
        <p:spPr bwMode="auto">
          <a:xfrm>
            <a:off x="3438971" y="4251325"/>
            <a:ext cx="3309938" cy="319088"/>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7" name="Line 35"/>
          <p:cNvSpPr>
            <a:spLocks noChangeShapeType="1"/>
          </p:cNvSpPr>
          <p:nvPr/>
        </p:nvSpPr>
        <p:spPr bwMode="auto">
          <a:xfrm>
            <a:off x="3438971" y="4570413"/>
            <a:ext cx="3309938" cy="319087"/>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8" name="Line 36"/>
          <p:cNvSpPr>
            <a:spLocks noChangeShapeType="1"/>
          </p:cNvSpPr>
          <p:nvPr/>
        </p:nvSpPr>
        <p:spPr bwMode="auto">
          <a:xfrm>
            <a:off x="3438971" y="4889500"/>
            <a:ext cx="3309938" cy="319088"/>
          </a:xfrm>
          <a:prstGeom prst="line">
            <a:avLst/>
          </a:prstGeom>
          <a:noFill/>
          <a:ln w="28575">
            <a:solidFill>
              <a:srgbClr val="3333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9" name="Text Box 39"/>
          <p:cNvSpPr txBox="1">
            <a:spLocks noChangeArrowheads="1"/>
          </p:cNvSpPr>
          <p:nvPr/>
        </p:nvSpPr>
        <p:spPr bwMode="auto">
          <a:xfrm>
            <a:off x="1352600" y="106363"/>
            <a:ext cx="6994921" cy="1384995"/>
          </a:xfrm>
          <a:prstGeom prst="rect">
            <a:avLst/>
          </a:prstGeom>
          <a:solidFill>
            <a:srgbClr val="FFFF66"/>
          </a:solidFill>
          <a:ln w="9525">
            <a:solidFill>
              <a:srgbClr val="3333CC"/>
            </a:solidFill>
            <a:miter lim="800000"/>
          </a:ln>
          <a:effectLst>
            <a:outerShdw dist="35921" dir="2700000" algn="ctr" rotWithShape="0">
              <a:srgbClr val="1C1C1C"/>
            </a:outerShdw>
          </a:effec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发送方每收到一个对新报文段的确认</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（重传的不算在内）就使 </a:t>
            </a:r>
            <a:r>
              <a:rPr kumimoji="0" lang="en-US" altLang="zh-CN" sz="2800" b="1" i="0" u="none" strike="noStrike" kern="0" cap="none" spc="0" normalizeH="0" baseline="0" noProof="0" dirty="0" err="1">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cwnd</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加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1</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（报文段的个数为单位）。 </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0" name="Text Box 40"/>
          <p:cNvSpPr txBox="1">
            <a:spLocks noChangeArrowheads="1"/>
          </p:cNvSpPr>
          <p:nvPr/>
        </p:nvSpPr>
        <p:spPr bwMode="auto">
          <a:xfrm>
            <a:off x="8364984" y="1930400"/>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轮次 </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1</a:t>
            </a:r>
            <a:endPar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1" name="Text Box 41"/>
          <p:cNvSpPr txBox="1">
            <a:spLocks noChangeArrowheads="1"/>
          </p:cNvSpPr>
          <p:nvPr/>
        </p:nvSpPr>
        <p:spPr bwMode="auto">
          <a:xfrm>
            <a:off x="8364984" y="2960688"/>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轮次 </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2</a:t>
            </a:r>
            <a:endPar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2" name="Text Box 42"/>
          <p:cNvSpPr txBox="1">
            <a:spLocks noChangeArrowheads="1"/>
          </p:cNvSpPr>
          <p:nvPr/>
        </p:nvSpPr>
        <p:spPr bwMode="auto">
          <a:xfrm>
            <a:off x="8364984" y="4616450"/>
            <a:ext cx="906462" cy="396875"/>
          </a:xfrm>
          <a:prstGeom prst="rect">
            <a:avLst/>
          </a:prstGeom>
          <a:solidFill>
            <a:srgbClr val="CCECFF"/>
          </a:solidFill>
          <a:ln>
            <a:noFill/>
          </a:ln>
          <a:effectLst>
            <a:outerShdw dist="35921" dir="2700000" algn="ctr" rotWithShape="0">
              <a:srgbClr val="1C1C1C"/>
            </a:outerShdw>
          </a:effectLst>
          <a:extLst>
            <a:ext uri="{91240B29-F687-4F45-9708-019B960494DF}">
              <a14:hiddenLine xmlns:a14="http://schemas.microsoft.com/office/drawing/2010/main" w="9525">
                <a:solidFill>
                  <a:srgbClr val="99CCFF"/>
                </a:solidFill>
                <a:miter lim="800000"/>
                <a:headEnd/>
                <a:tailEnd/>
              </a14:hiddenLine>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轮次 </a:t>
            </a:r>
            <a:r>
              <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rPr>
              <a:t>3</a:t>
            </a:r>
            <a:endParaRPr kumimoji="0"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3" name="Text Box 43"/>
          <p:cNvSpPr txBox="1">
            <a:spLocks noChangeArrowheads="1"/>
          </p:cNvSpPr>
          <p:nvPr/>
        </p:nvSpPr>
        <p:spPr bwMode="auto">
          <a:xfrm>
            <a:off x="516384" y="4865228"/>
            <a:ext cx="2780432" cy="707886"/>
          </a:xfrm>
          <a:prstGeom prst="rect">
            <a:avLst/>
          </a:prstGeom>
          <a:solidFill>
            <a:srgbClr val="FFCF01"/>
          </a:solidFill>
          <a:ln w="1905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Times New Roman" panose="02020603050405020304" pitchFamily="18" charset="0"/>
              </a:rPr>
              <a:t>窗口大小按指数增加，不慢！</a:t>
            </a:r>
            <a:endPar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44" name="矩形 43"/>
          <p:cNvSpPr/>
          <p:nvPr/>
        </p:nvSpPr>
        <p:spPr>
          <a:xfrm>
            <a:off x="516384" y="4149080"/>
            <a:ext cx="2780432" cy="707886"/>
          </a:xfrm>
          <a:prstGeom prst="rect">
            <a:avLst/>
          </a:prstGeom>
          <a:solidFill>
            <a:srgbClr val="000099"/>
          </a:solidFill>
          <a:ln w="19050">
            <a:solidFill>
              <a:srgbClr val="333399"/>
            </a:solidFill>
            <a:miter lim="800000"/>
          </a:ln>
          <a:effectLst/>
        </p:spPr>
        <p:txBody>
          <a:bodyPr wrap="square">
            <a:spAutoFit/>
          </a:bodyPr>
          <a:lstStyle/>
          <a:p>
            <a:pPr eaLnBrk="1" fontAlgn="auto" hangingPunct="1">
              <a:spcBef>
                <a:spcPts val="0"/>
              </a:spcBef>
              <a:spcAft>
                <a:spcPts val="0"/>
              </a:spcAft>
            </a:pPr>
            <a:r>
              <a:rPr kumimoji="1" lang="zh-CN" altLang="zh-CN" sz="2000" b="1" kern="0" dirty="0">
                <a:solidFill>
                  <a:schemeClr val="bg1"/>
                </a:solidFill>
                <a:latin typeface="Times New Roman" panose="02020603050405020304" pitchFamily="18" charset="0"/>
                <a:ea typeface="黑体" panose="02010609060101010101" pitchFamily="2" charset="-122"/>
                <a:cs typeface="Times New Roman" panose="02020603050405020304" pitchFamily="18" charset="0"/>
              </a:rPr>
              <a:t>每经过一个传输轮次，拥塞窗口就加倍。</a:t>
            </a:r>
            <a:endParaRPr kumimoji="1" lang="zh-CN" altLang="en-US" sz="2000" b="1" kern="0" dirty="0">
              <a:solidFill>
                <a:schemeClr val="bg1"/>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
        <p:nvSpPr>
          <p:cNvPr id="3" name="对话气泡: 椭圆形 2"/>
          <p:cNvSpPr/>
          <p:nvPr/>
        </p:nvSpPr>
        <p:spPr>
          <a:xfrm>
            <a:off x="7031458" y="6075364"/>
            <a:ext cx="2132359" cy="720080"/>
          </a:xfrm>
          <a:prstGeom prst="wedgeEllipseCallout">
            <a:avLst>
              <a:gd name="adj1" fmla="val 31554"/>
              <a:gd name="adj2" fmla="val -189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Times New Roman" panose="02020603050405020304" pitchFamily="18" charset="0"/>
                <a:cs typeface="Times New Roman" panose="02020603050405020304" pitchFamily="18" charset="0"/>
              </a:rPr>
              <a:t>习题</a:t>
            </a:r>
            <a:r>
              <a:rPr lang="en-US" altLang="zh-CN" dirty="0">
                <a:solidFill>
                  <a:srgbClr val="FF0000"/>
                </a:solidFill>
                <a:latin typeface="Times New Roman" panose="02020603050405020304" pitchFamily="18" charset="0"/>
                <a:cs typeface="Times New Roman" panose="02020603050405020304" pitchFamily="18" charset="0"/>
              </a:rPr>
              <a:t>1-28</a:t>
            </a:r>
            <a:r>
              <a:rPr lang="zh-CN" altLang="en-US" dirty="0">
                <a:solidFill>
                  <a:srgbClr val="FF0000"/>
                </a:solidFill>
                <a:latin typeface="Times New Roman" panose="02020603050405020304" pitchFamily="18" charset="0"/>
                <a:cs typeface="Times New Roman" panose="02020603050405020304" pitchFamily="18" charset="0"/>
              </a:rPr>
              <a:t>第</a:t>
            </a:r>
            <a:r>
              <a:rPr lang="en-US" altLang="zh-CN" dirty="0">
                <a:solidFill>
                  <a:srgbClr val="FF0000"/>
                </a:solidFill>
                <a:latin typeface="Times New Roman" panose="02020603050405020304" pitchFamily="18" charset="0"/>
                <a:cs typeface="Times New Roman" panose="02020603050405020304" pitchFamily="18" charset="0"/>
              </a:rPr>
              <a:t>4</a:t>
            </a:r>
            <a:r>
              <a:rPr lang="zh-CN" altLang="en-US" dirty="0">
                <a:solidFill>
                  <a:srgbClr val="FF0000"/>
                </a:solidFill>
                <a:latin typeface="Times New Roman" panose="02020603050405020304" pitchFamily="18" charset="0"/>
                <a:cs typeface="Times New Roman" panose="02020603050405020304" pitchFamily="18" charset="0"/>
              </a:rPr>
              <a:t>小题</a:t>
            </a:r>
            <a:endParaRPr lang="zh-CN" altLang="en-US"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par>
                          <p:cTn id="15" fill="hold">
                            <p:stCondLst>
                              <p:cond delay="500"/>
                            </p:stCondLst>
                            <p:childTnLst>
                              <p:par>
                                <p:cTn id="16" presetID="22" presetClass="entr" presetSubtype="2"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par>
                          <p:cTn id="37" fill="hold">
                            <p:stCondLst>
                              <p:cond delay="500"/>
                            </p:stCondLst>
                            <p:childTnLst>
                              <p:par>
                                <p:cTn id="38" presetID="22" presetClass="entr" presetSubtype="2"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right)">
                                      <p:cBhvr>
                                        <p:cTn id="40" dur="500"/>
                                        <p:tgtEl>
                                          <p:spTgt spid="22"/>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par>
                          <p:cTn id="45" fill="hold">
                            <p:stCondLst>
                              <p:cond delay="1500"/>
                            </p:stCondLst>
                            <p:childTnLst>
                              <p:par>
                                <p:cTn id="46" presetID="22" presetClass="entr" presetSubtype="2"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right)">
                                      <p:cBhvr>
                                        <p:cTn id="48" dur="500"/>
                                        <p:tgtEl>
                                          <p:spTgt spid="23"/>
                                        </p:tgtEl>
                                      </p:cBhvr>
                                    </p:animEffect>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par>
                          <p:cTn id="52" fill="hold">
                            <p:stCondLst>
                              <p:cond delay="2000"/>
                            </p:stCondLst>
                            <p:childTnLst>
                              <p:par>
                                <p:cTn id="53" presetID="1" presetClass="entr" presetSubtype="0"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left)">
                                      <p:cBhvr>
                                        <p:cTn id="66" dur="500"/>
                                        <p:tgtEl>
                                          <p:spTgt spid="35"/>
                                        </p:tgtEl>
                                      </p:cBhvr>
                                    </p:animEffect>
                                  </p:childTnLst>
                                </p:cTn>
                              </p:par>
                            </p:childTnLst>
                          </p:cTn>
                        </p:par>
                        <p:par>
                          <p:cTn id="67" fill="hold">
                            <p:stCondLst>
                              <p:cond delay="500"/>
                            </p:stCondLst>
                            <p:childTnLst>
                              <p:par>
                                <p:cTn id="68" presetID="22" presetClass="entr" presetSubtype="2"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right)">
                                      <p:cBhvr>
                                        <p:cTn id="70" dur="500"/>
                                        <p:tgtEl>
                                          <p:spTgt spid="15"/>
                                        </p:tgtEl>
                                      </p:cBhvr>
                                    </p:animEffect>
                                  </p:childTnLst>
                                </p:cTn>
                              </p:par>
                            </p:childTnLst>
                          </p:cTn>
                        </p:par>
                        <p:par>
                          <p:cTn id="71" fill="hold">
                            <p:stCondLst>
                              <p:cond delay="1000"/>
                            </p:stCondLst>
                            <p:childTnLst>
                              <p:par>
                                <p:cTn id="72" presetID="22" presetClass="entr" presetSubtype="8" fill="hold" grpId="0" nodeType="after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left)">
                                      <p:cBhvr>
                                        <p:cTn id="74" dur="500"/>
                                        <p:tgtEl>
                                          <p:spTgt spid="36"/>
                                        </p:tgtEl>
                                      </p:cBhvr>
                                    </p:animEffect>
                                  </p:childTnLst>
                                </p:cTn>
                              </p:par>
                            </p:childTnLst>
                          </p:cTn>
                        </p:par>
                        <p:par>
                          <p:cTn id="75" fill="hold">
                            <p:stCondLst>
                              <p:cond delay="1500"/>
                            </p:stCondLst>
                            <p:childTnLst>
                              <p:par>
                                <p:cTn id="76" presetID="22" presetClass="entr" presetSubtype="2" fill="hold" grpId="0"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right)">
                                      <p:cBhvr>
                                        <p:cTn id="78" dur="500"/>
                                        <p:tgtEl>
                                          <p:spTgt spid="26"/>
                                        </p:tgtEl>
                                      </p:cBhvr>
                                    </p:animEffect>
                                  </p:childTnLst>
                                </p:cTn>
                              </p:par>
                            </p:childTnLst>
                          </p:cTn>
                        </p:par>
                        <p:par>
                          <p:cTn id="79" fill="hold">
                            <p:stCondLst>
                              <p:cond delay="2000"/>
                            </p:stCondLst>
                            <p:childTnLst>
                              <p:par>
                                <p:cTn id="80" presetID="22" presetClass="entr" presetSubtype="8" fill="hold" grpId="0" nodeType="after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wipe(left)">
                                      <p:cBhvr>
                                        <p:cTn id="82" dur="500"/>
                                        <p:tgtEl>
                                          <p:spTgt spid="37"/>
                                        </p:tgtEl>
                                      </p:cBhvr>
                                    </p:animEffect>
                                  </p:childTnLst>
                                </p:cTn>
                              </p:par>
                            </p:childTnLst>
                          </p:cTn>
                        </p:par>
                        <p:par>
                          <p:cTn id="83" fill="hold">
                            <p:stCondLst>
                              <p:cond delay="2500"/>
                            </p:stCondLst>
                            <p:childTnLst>
                              <p:par>
                                <p:cTn id="84" presetID="22" presetClass="entr" presetSubtype="2"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wipe(right)">
                                      <p:cBhvr>
                                        <p:cTn id="86" dur="500"/>
                                        <p:tgtEl>
                                          <p:spTgt spid="27"/>
                                        </p:tgtEl>
                                      </p:cBhvr>
                                    </p:animEffect>
                                  </p:childTnLst>
                                </p:cTn>
                              </p:par>
                            </p:childTnLst>
                          </p:cTn>
                        </p:par>
                        <p:par>
                          <p:cTn id="87" fill="hold">
                            <p:stCondLst>
                              <p:cond delay="3000"/>
                            </p:stCondLst>
                            <p:childTnLst>
                              <p:par>
                                <p:cTn id="88" presetID="22" presetClass="entr" presetSubtype="8" fill="hold" grpId="0" nodeType="after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wipe(left)">
                                      <p:cBhvr>
                                        <p:cTn id="90" dur="500"/>
                                        <p:tgtEl>
                                          <p:spTgt spid="38"/>
                                        </p:tgtEl>
                                      </p:cBhvr>
                                    </p:animEffect>
                                  </p:childTnLst>
                                </p:cTn>
                              </p:par>
                            </p:childTnLst>
                          </p:cTn>
                        </p:par>
                        <p:par>
                          <p:cTn id="91" fill="hold">
                            <p:stCondLst>
                              <p:cond delay="3500"/>
                            </p:stCondLst>
                            <p:childTnLst>
                              <p:par>
                                <p:cTn id="92" presetID="22" presetClass="entr" presetSubtype="2" fill="hold" grpId="0" nodeType="after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wipe(right)">
                                      <p:cBhvr>
                                        <p:cTn id="94" dur="500"/>
                                        <p:tgtEl>
                                          <p:spTgt spid="28"/>
                                        </p:tgtEl>
                                      </p:cBhvr>
                                    </p:animEffect>
                                  </p:childTnLst>
                                </p:cTn>
                              </p:par>
                            </p:childTnLst>
                          </p:cTn>
                        </p:par>
                        <p:par>
                          <p:cTn id="95" fill="hold">
                            <p:stCondLst>
                              <p:cond delay="4000"/>
                            </p:stCondLst>
                            <p:childTnLst>
                              <p:par>
                                <p:cTn id="96" presetID="1" presetClass="entr" presetSubtype="0" fill="hold" grpId="0" nodeType="after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childTnLst>
                          </p:cTn>
                        </p:par>
                        <p:par>
                          <p:cTn id="98" fill="hold">
                            <p:stCondLst>
                              <p:cond delay="4000"/>
                            </p:stCondLst>
                            <p:childTnLst>
                              <p:par>
                                <p:cTn id="99" presetID="1" presetClass="entr" presetSubtype="0" fill="hold" grpId="0" nodeType="after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3"/>
                                        </p:tgtEl>
                                        <p:attrNameLst>
                                          <p:attrName>style.visibility</p:attrName>
                                        </p:attrNameLst>
                                      </p:cBhvr>
                                      <p:to>
                                        <p:strVal val="visible"/>
                                      </p:to>
                                    </p:set>
                                  </p:childTnLst>
                                </p:cTn>
                              </p:par>
                            </p:childTnLst>
                          </p:cTn>
                        </p:par>
                        <p:par>
                          <p:cTn id="105" fill="hold">
                            <p:stCondLst>
                              <p:cond delay="0"/>
                            </p:stCondLst>
                            <p:childTnLst>
                              <p:par>
                                <p:cTn id="106" presetID="1" presetClass="entr" presetSubtype="0" fill="hold" grpId="0" nodeType="afterEffect">
                                  <p:stCondLst>
                                    <p:cond delay="0"/>
                                  </p:stCondLst>
                                  <p:childTnLst>
                                    <p:set>
                                      <p:cBhvr>
                                        <p:cTn id="107" dur="1" fill="hold">
                                          <p:stCondLst>
                                            <p:cond delay="0"/>
                                          </p:stCondLst>
                                        </p:cTn>
                                        <p:tgtEl>
                                          <p:spTgt spid="32"/>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wipe(left)">
                                      <p:cBhvr>
                                        <p:cTn id="112" dur="500"/>
                                        <p:tgtEl>
                                          <p:spTgt spid="14"/>
                                        </p:tgtEl>
                                      </p:cBhvr>
                                    </p:animEffect>
                                  </p:childTnLst>
                                </p:cTn>
                              </p:par>
                            </p:childTnLst>
                          </p:cTn>
                        </p:par>
                        <p:par>
                          <p:cTn id="113" fill="hold">
                            <p:stCondLst>
                              <p:cond delay="500"/>
                            </p:stCondLst>
                            <p:childTnLst>
                              <p:par>
                                <p:cTn id="114" presetID="22" presetClass="entr" presetSubtype="1" fill="hold" grpId="0" nodeType="after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wipe(up)">
                                      <p:cBhvr>
                                        <p:cTn id="116" dur="500"/>
                                        <p:tgtEl>
                                          <p:spTgt spid="3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44"/>
                                        </p:tgtEl>
                                        <p:attrNameLst>
                                          <p:attrName>style.visibility</p:attrName>
                                        </p:attrNameLst>
                                      </p:cBhvr>
                                      <p:to>
                                        <p:strVal val="visible"/>
                                      </p:to>
                                    </p:set>
                                    <p:animEffect transition="in" filter="wipe(up)">
                                      <p:cBhvr>
                                        <p:cTn id="121" dur="1000"/>
                                        <p:tgtEl>
                                          <p:spTgt spid="44"/>
                                        </p:tgtEl>
                                      </p:cBhvr>
                                    </p:animEffect>
                                  </p:childTnLst>
                                </p:cTn>
                              </p:par>
                            </p:childTnLst>
                          </p:cTn>
                        </p:par>
                        <p:par>
                          <p:cTn id="122" fill="hold">
                            <p:stCondLst>
                              <p:cond delay="1000"/>
                            </p:stCondLst>
                            <p:childTnLst>
                              <p:par>
                                <p:cTn id="123" presetID="22" presetClass="entr" presetSubtype="1" fill="hold" grpId="0" nodeType="afterEffect">
                                  <p:stCondLst>
                                    <p:cond delay="0"/>
                                  </p:stCondLst>
                                  <p:childTnLst>
                                    <p:set>
                                      <p:cBhvr>
                                        <p:cTn id="124" dur="1" fill="hold">
                                          <p:stCondLst>
                                            <p:cond delay="0"/>
                                          </p:stCondLst>
                                        </p:cTn>
                                        <p:tgtEl>
                                          <p:spTgt spid="43"/>
                                        </p:tgtEl>
                                        <p:attrNameLst>
                                          <p:attrName>style.visibility</p:attrName>
                                        </p:attrNameLst>
                                      </p:cBhvr>
                                      <p:to>
                                        <p:strVal val="visible"/>
                                      </p:to>
                                    </p:set>
                                    <p:animEffect transition="in" filter="wipe(up)">
                                      <p:cBhvr>
                                        <p:cTn id="125" dur="1000"/>
                                        <p:tgtEl>
                                          <p:spTgt spid="43"/>
                                        </p:tgtEl>
                                      </p:cBhvr>
                                    </p:animEffect>
                                  </p:childTnLst>
                                </p:cTn>
                              </p:par>
                            </p:childTnLst>
                          </p:cTn>
                        </p:par>
                        <p:par>
                          <p:cTn id="126" fill="hold">
                            <p:stCondLst>
                              <p:cond delay="2000"/>
                            </p:stCondLst>
                            <p:childTnLst>
                              <p:par>
                                <p:cTn id="127" presetID="1" presetClass="entr" presetSubtype="0" fill="hold" grpId="0" nodeType="afterEffect">
                                  <p:stCondLst>
                                    <p:cond delay="0"/>
                                  </p:stCondLst>
                                  <p:childTnLst>
                                    <p:set>
                                      <p:cBhvr>
                                        <p:cTn id="1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P spid="13" grpId="0"/>
      <p:bldP spid="14" grpId="0" animBg="1"/>
      <p:bldP spid="15" grpId="0" animBg="1"/>
      <p:bldP spid="19" grpId="0"/>
      <p:bldP spid="20" grpId="0" animBg="1"/>
      <p:bldP spid="21" grpId="0"/>
      <p:bldP spid="22" grpId="0" animBg="1"/>
      <p:bldP spid="23" grpId="0" animBg="1"/>
      <p:bldP spid="24" grpId="0"/>
      <p:bldP spid="25" grpId="0"/>
      <p:bldP spid="26" grpId="0" animBg="1"/>
      <p:bldP spid="27" grpId="0" animBg="1"/>
      <p:bldP spid="28" grpId="0" animBg="1"/>
      <p:bldP spid="29" grpId="0" animBg="1"/>
      <p:bldP spid="30" grpId="0" animBg="1"/>
      <p:bldP spid="31" grpId="0" animBg="1"/>
      <p:bldP spid="32" grpId="0"/>
      <p:bldP spid="33" grpId="0" animBg="1"/>
      <p:bldP spid="34" grpId="0"/>
      <p:bldP spid="35" grpId="0" animBg="1"/>
      <p:bldP spid="36" grpId="0" animBg="1"/>
      <p:bldP spid="37" grpId="0" animBg="1"/>
      <p:bldP spid="38" grpId="0" animBg="1"/>
      <p:bldP spid="40" grpId="0" animBg="1"/>
      <p:bldP spid="41" grpId="0" animBg="1"/>
      <p:bldP spid="42" grpId="0" animBg="1"/>
      <p:bldP spid="43" grpId="0" animBg="1"/>
      <p:bldP spid="44"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传输轮次</a:t>
            </a:r>
            <a:endParaRPr lang="en-US" altLang="zh-CN" dirty="0">
              <a:latin typeface="Times New Roman" panose="02020603050405020304" pitchFamily="18" charset="0"/>
              <a:cs typeface="Times New Roman" panose="02020603050405020304" pitchFamily="18" charset="0"/>
            </a:endParaRPr>
          </a:p>
        </p:txBody>
      </p:sp>
      <p:sp>
        <p:nvSpPr>
          <p:cNvPr id="778243" name="Rectangle 3"/>
          <p:cNvSpPr>
            <a:spLocks noGrp="1" noChangeArrowheads="1"/>
          </p:cNvSpPr>
          <p:nvPr>
            <p:ph idx="1"/>
          </p:nvPr>
        </p:nvSpPr>
        <p:spPr>
          <a:xfrm>
            <a:off x="1031983" y="1752368"/>
            <a:ext cx="8346723" cy="3332816"/>
          </a:xfrm>
        </p:spPr>
        <p:txBody>
          <a:bodyPr/>
          <a:lstStyle/>
          <a:p>
            <a:r>
              <a:rPr lang="zh-CN" altLang="en-US" sz="2800" dirty="0">
                <a:latin typeface="Times New Roman" panose="02020603050405020304" pitchFamily="18" charset="0"/>
                <a:cs typeface="Times New Roman" panose="02020603050405020304" pitchFamily="18" charset="0"/>
              </a:rPr>
              <a:t>使用慢开始算法后，每经过一个</a:t>
            </a:r>
            <a:r>
              <a:rPr lang="zh-CN" altLang="en-US" sz="2800" dirty="0">
                <a:solidFill>
                  <a:srgbClr val="FF0000"/>
                </a:solidFill>
                <a:latin typeface="Times New Roman" panose="02020603050405020304" pitchFamily="18" charset="0"/>
                <a:cs typeface="Times New Roman" panose="02020603050405020304" pitchFamily="18" charset="0"/>
              </a:rPr>
              <a:t>传输轮次 </a:t>
            </a:r>
            <a:r>
              <a:rPr lang="en-US" altLang="zh-CN" sz="2800" dirty="0">
                <a:latin typeface="Times New Roman" panose="02020603050405020304" pitchFamily="18" charset="0"/>
                <a:cs typeface="Times New Roman" panose="02020603050405020304" pitchFamily="18" charset="0"/>
              </a:rPr>
              <a:t>(transmission round)</a:t>
            </a:r>
            <a:r>
              <a:rPr lang="zh-CN" altLang="en-US" sz="2800" dirty="0">
                <a:latin typeface="Times New Roman" panose="02020603050405020304" pitchFamily="18" charset="0"/>
                <a:cs typeface="Times New Roman" panose="02020603050405020304" pitchFamily="18" charset="0"/>
              </a:rPr>
              <a:t>，拥塞窗口 </a:t>
            </a:r>
            <a:r>
              <a:rPr lang="en-US" altLang="zh-CN" sz="2800" dirty="0" err="1">
                <a:latin typeface="Times New Roman" panose="02020603050405020304" pitchFamily="18" charset="0"/>
                <a:cs typeface="Times New Roman" panose="02020603050405020304" pitchFamily="18" charset="0"/>
              </a:rPr>
              <a:t>cwnd</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就加倍。 </a:t>
            </a:r>
            <a:endParaRPr lang="zh-CN" altLang="en-US"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一个传输轮次所经历的时间其实就是往返时间 </a:t>
            </a:r>
            <a:r>
              <a:rPr lang="en-US" altLang="zh-CN" sz="2800" dirty="0">
                <a:latin typeface="Times New Roman" panose="02020603050405020304" pitchFamily="18" charset="0"/>
                <a:cs typeface="Times New Roman" panose="02020603050405020304" pitchFamily="18" charset="0"/>
              </a:rPr>
              <a:t>RTT</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a:t>
            </a:r>
            <a:r>
              <a:rPr lang="zh-CN" altLang="en-US" sz="2800" dirty="0">
                <a:solidFill>
                  <a:srgbClr val="FF0000"/>
                </a:solidFill>
                <a:latin typeface="Times New Roman" panose="02020603050405020304" pitchFamily="18" charset="0"/>
                <a:cs typeface="Times New Roman" panose="02020603050405020304" pitchFamily="18" charset="0"/>
              </a:rPr>
              <a:t>传输轮次</a:t>
            </a:r>
            <a:r>
              <a:rPr lang="zh-CN" altLang="en-US" sz="2800" dirty="0">
                <a:latin typeface="Times New Roman" panose="02020603050405020304" pitchFamily="18" charset="0"/>
                <a:cs typeface="Times New Roman" panose="02020603050405020304" pitchFamily="18" charset="0"/>
              </a:rPr>
              <a:t>”更加强调：把拥塞窗口 </a:t>
            </a:r>
            <a:r>
              <a:rPr lang="en-US" altLang="zh-CN" sz="2800" dirty="0" err="1">
                <a:latin typeface="Times New Roman" panose="02020603050405020304" pitchFamily="18" charset="0"/>
                <a:cs typeface="Times New Roman" panose="02020603050405020304" pitchFamily="18" charset="0"/>
              </a:rPr>
              <a:t>cwnd</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所允许发送的报文段都连续发送出去，并收到了对已发送的最后一个字节的确认。</a:t>
            </a:r>
            <a:endParaRPr lang="zh-CN" altLang="en-US"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例如，拥塞窗口 </a:t>
            </a:r>
            <a:r>
              <a:rPr lang="en-US" altLang="zh-CN" sz="2800" dirty="0" err="1">
                <a:latin typeface="Times New Roman" panose="02020603050405020304" pitchFamily="18" charset="0"/>
                <a:cs typeface="Times New Roman" panose="02020603050405020304" pitchFamily="18" charset="0"/>
              </a:rPr>
              <a:t>cwnd</a:t>
            </a:r>
            <a:r>
              <a:rPr lang="en-US" altLang="zh-CN" sz="2800" dirty="0">
                <a:latin typeface="Times New Roman" panose="02020603050405020304" pitchFamily="18" charset="0"/>
                <a:cs typeface="Times New Roman" panose="02020603050405020304" pitchFamily="18" charset="0"/>
              </a:rPr>
              <a:t> = 4</a:t>
            </a:r>
            <a:r>
              <a:rPr lang="zh-CN" altLang="en-US" sz="2800" dirty="0">
                <a:latin typeface="Times New Roman" panose="02020603050405020304" pitchFamily="18" charset="0"/>
                <a:cs typeface="Times New Roman" panose="02020603050405020304" pitchFamily="18" charset="0"/>
              </a:rPr>
              <a:t>，这时的往返时间 </a:t>
            </a:r>
            <a:r>
              <a:rPr lang="en-US" altLang="zh-CN" sz="2800" dirty="0">
                <a:latin typeface="Times New Roman" panose="02020603050405020304" pitchFamily="18" charset="0"/>
                <a:cs typeface="Times New Roman" panose="02020603050405020304" pitchFamily="18" charset="0"/>
              </a:rPr>
              <a:t>RTT </a:t>
            </a:r>
            <a:r>
              <a:rPr lang="zh-CN" altLang="en-US" sz="2800" dirty="0">
                <a:latin typeface="Times New Roman" panose="02020603050405020304" pitchFamily="18" charset="0"/>
                <a:cs typeface="Times New Roman" panose="02020603050405020304" pitchFamily="18" charset="0"/>
              </a:rPr>
              <a:t>就是发送方连续发送 </a:t>
            </a:r>
            <a:r>
              <a:rPr lang="en-US" altLang="zh-CN" sz="2800" dirty="0">
                <a:latin typeface="Times New Roman" panose="02020603050405020304" pitchFamily="18" charset="0"/>
                <a:cs typeface="Times New Roman" panose="02020603050405020304" pitchFamily="18" charset="0"/>
              </a:rPr>
              <a:t>4 </a:t>
            </a:r>
            <a:r>
              <a:rPr lang="zh-CN" altLang="en-US" sz="2800" dirty="0">
                <a:latin typeface="Times New Roman" panose="02020603050405020304" pitchFamily="18" charset="0"/>
                <a:cs typeface="Times New Roman" panose="02020603050405020304" pitchFamily="18" charset="0"/>
              </a:rPr>
              <a:t>个报文段，并收到这 </a:t>
            </a:r>
            <a:r>
              <a:rPr lang="en-US" altLang="zh-CN" sz="2800" dirty="0">
                <a:latin typeface="Times New Roman" panose="02020603050405020304" pitchFamily="18" charset="0"/>
                <a:cs typeface="Times New Roman" panose="02020603050405020304" pitchFamily="18" charset="0"/>
              </a:rPr>
              <a:t>4 </a:t>
            </a:r>
            <a:r>
              <a:rPr lang="zh-CN" altLang="en-US" sz="2800" dirty="0">
                <a:latin typeface="Times New Roman" panose="02020603050405020304" pitchFamily="18" charset="0"/>
                <a:cs typeface="Times New Roman" panose="02020603050405020304" pitchFamily="18" charset="0"/>
              </a:rPr>
              <a:t>个报文段的确认，总共经历的时间。 </a:t>
            </a:r>
            <a:endParaRPr lang="zh-CN" altLang="en-US" sz="28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920552" y="44624"/>
            <a:ext cx="6552728" cy="1134611"/>
          </a:xfrm>
        </p:spPr>
        <p:txBody>
          <a:bodyPr/>
          <a:lstStyle/>
          <a:p>
            <a:r>
              <a:rPr lang="en-US" altLang="zh-CN" sz="3600" dirty="0">
                <a:latin typeface="Times New Roman" panose="02020603050405020304" pitchFamily="18" charset="0"/>
                <a:cs typeface="Times New Roman" panose="02020603050405020304" pitchFamily="18" charset="0"/>
              </a:rPr>
              <a:t>5.8  TCP </a:t>
            </a:r>
            <a:r>
              <a:rPr lang="zh-CN" altLang="zh-CN" sz="3600" dirty="0">
                <a:latin typeface="Times New Roman" panose="02020603050405020304" pitchFamily="18" charset="0"/>
                <a:cs typeface="Times New Roman" panose="02020603050405020304" pitchFamily="18" charset="0"/>
              </a:rPr>
              <a:t>的</a:t>
            </a:r>
            <a:r>
              <a:rPr lang="zh-CN" altLang="en-US" sz="3600" dirty="0">
                <a:latin typeface="Times New Roman" panose="02020603050405020304" pitchFamily="18" charset="0"/>
                <a:cs typeface="Times New Roman" panose="02020603050405020304" pitchFamily="18" charset="0"/>
              </a:rPr>
              <a:t>拥塞控制</a:t>
            </a:r>
            <a:endParaRPr lang="zh-CN" altLang="zh-CN" sz="3600" dirty="0">
              <a:latin typeface="Times New Roman" panose="02020603050405020304" pitchFamily="18" charset="0"/>
              <a:cs typeface="Times New Roman" panose="02020603050405020304" pitchFamily="18" charset="0"/>
            </a:endParaRPr>
          </a:p>
        </p:txBody>
      </p:sp>
      <p:sp>
        <p:nvSpPr>
          <p:cNvPr id="931843" name="Rectangle 3"/>
          <p:cNvSpPr>
            <a:spLocks noGrp="1" noChangeArrowheads="1"/>
          </p:cNvSpPr>
          <p:nvPr>
            <p:ph idx="1"/>
          </p:nvPr>
        </p:nvSpPr>
        <p:spPr>
          <a:xfrm>
            <a:off x="1031983" y="1556792"/>
            <a:ext cx="5649209" cy="3332816"/>
          </a:xfrm>
        </p:spPr>
        <p:txBody>
          <a:bodyPr/>
          <a:lstStyle/>
          <a:p>
            <a:r>
              <a:rPr lang="en-US" altLang="zh-CN" dirty="0">
                <a:latin typeface="Times New Roman" panose="02020603050405020304" pitchFamily="18" charset="0"/>
                <a:cs typeface="Times New Roman" panose="02020603050405020304" pitchFamily="18" charset="0"/>
              </a:rPr>
              <a:t>5.8.1  </a:t>
            </a:r>
            <a:r>
              <a:rPr lang="zh-CN" altLang="zh-CN" dirty="0">
                <a:latin typeface="Times New Roman" panose="02020603050405020304" pitchFamily="18" charset="0"/>
                <a:cs typeface="Times New Roman" panose="02020603050405020304" pitchFamily="18" charset="0"/>
              </a:rPr>
              <a:t>拥塞控制的一般原理</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5.8.2  TCP </a:t>
            </a:r>
            <a:r>
              <a:rPr lang="zh-CN" altLang="zh-CN" dirty="0">
                <a:latin typeface="Times New Roman" panose="02020603050405020304" pitchFamily="18" charset="0"/>
                <a:cs typeface="Times New Roman" panose="02020603050405020304" pitchFamily="18" charset="0"/>
              </a:rPr>
              <a:t>的拥塞控制方法</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5.8.3  </a:t>
            </a:r>
            <a:r>
              <a:rPr lang="zh-CN" altLang="zh-CN" dirty="0">
                <a:latin typeface="Times New Roman" panose="02020603050405020304" pitchFamily="18" charset="0"/>
                <a:cs typeface="Times New Roman" panose="02020603050405020304" pitchFamily="18" charset="0"/>
              </a:rPr>
              <a:t>主动队列管理</a:t>
            </a:r>
            <a:r>
              <a:rPr lang="en-US" altLang="zh-CN" dirty="0">
                <a:latin typeface="Times New Roman" panose="02020603050405020304" pitchFamily="18" charset="0"/>
                <a:cs typeface="Times New Roman" panose="02020603050405020304" pitchFamily="18" charset="0"/>
              </a:rPr>
              <a:t> AQM</a:t>
            </a:r>
            <a:endParaRPr lang="zh-CN"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495300" y="188640"/>
            <a:ext cx="7482036" cy="792088"/>
          </a:xfrm>
        </p:spPr>
        <p:txBody>
          <a:bodyPr/>
          <a:lstStyle/>
          <a:p>
            <a:pPr algn="ctr"/>
            <a:r>
              <a:rPr lang="zh-CN" altLang="en-US" sz="3600" dirty="0">
                <a:latin typeface="Times New Roman" panose="02020603050405020304" pitchFamily="18" charset="0"/>
                <a:cs typeface="Times New Roman" panose="02020603050405020304" pitchFamily="18" charset="0"/>
              </a:rPr>
              <a:t>设置慢开始门限状态变量</a:t>
            </a:r>
            <a:br>
              <a:rPr lang="en-US" altLang="zh-CN" sz="3600" dirty="0">
                <a:latin typeface="Times New Roman" panose="02020603050405020304" pitchFamily="18" charset="0"/>
                <a:cs typeface="Times New Roman" panose="02020603050405020304" pitchFamily="18" charset="0"/>
              </a:rPr>
            </a:br>
            <a:r>
              <a:rPr lang="zh-CN" altLang="en-US" sz="3600" dirty="0">
                <a:latin typeface="Times New Roman" panose="02020603050405020304" pitchFamily="18" charset="0"/>
                <a:cs typeface="Times New Roman" panose="02020603050405020304" pitchFamily="18" charset="0"/>
              </a:rPr>
              <a:t> </a:t>
            </a:r>
            <a:r>
              <a:rPr lang="en-US" altLang="zh-CN" sz="3600" dirty="0" err="1">
                <a:latin typeface="Times New Roman" panose="02020603050405020304" pitchFamily="18" charset="0"/>
                <a:cs typeface="Times New Roman" panose="02020603050405020304" pitchFamily="18" charset="0"/>
              </a:rPr>
              <a:t>ssthresh</a:t>
            </a:r>
            <a:endParaRPr lang="en-US" altLang="zh-CN" sz="3600" dirty="0">
              <a:latin typeface="Times New Roman" panose="02020603050405020304" pitchFamily="18" charset="0"/>
              <a:cs typeface="Times New Roman" panose="02020603050405020304" pitchFamily="18" charset="0"/>
            </a:endParaRPr>
          </a:p>
        </p:txBody>
      </p:sp>
      <p:sp>
        <p:nvSpPr>
          <p:cNvPr id="779267"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慢开始门限 </a:t>
            </a:r>
            <a:r>
              <a:rPr lang="en-US" altLang="zh-CN" dirty="0" err="1">
                <a:latin typeface="Times New Roman" panose="02020603050405020304" pitchFamily="18" charset="0"/>
                <a:cs typeface="Times New Roman" panose="02020603050405020304" pitchFamily="18" charset="0"/>
              </a:rPr>
              <a:t>ssthresh</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的用法如下：</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当 </a:t>
            </a:r>
            <a:r>
              <a:rPr lang="en-US" altLang="zh-CN" dirty="0" err="1">
                <a:latin typeface="Times New Roman" panose="02020603050405020304" pitchFamily="18" charset="0"/>
                <a:cs typeface="Times New Roman" panose="02020603050405020304" pitchFamily="18" charset="0"/>
              </a:rPr>
              <a:t>cwnd</a:t>
            </a:r>
            <a:r>
              <a:rPr lang="en-US" altLang="zh-CN" dirty="0">
                <a:latin typeface="Times New Roman" panose="02020603050405020304" pitchFamily="18" charset="0"/>
                <a:cs typeface="Times New Roman" panose="02020603050405020304" pitchFamily="18" charset="0"/>
              </a:rPr>
              <a:t> &lt; </a:t>
            </a:r>
            <a:r>
              <a:rPr lang="en-US" altLang="zh-CN" dirty="0" err="1">
                <a:latin typeface="Times New Roman" panose="02020603050405020304" pitchFamily="18" charset="0"/>
                <a:cs typeface="Times New Roman" panose="02020603050405020304" pitchFamily="18" charset="0"/>
              </a:rPr>
              <a:t>ssthresh</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时，使用慢开始算法。</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当 </a:t>
            </a:r>
            <a:r>
              <a:rPr lang="en-US" altLang="zh-CN" dirty="0" err="1">
                <a:latin typeface="Times New Roman" panose="02020603050405020304" pitchFamily="18" charset="0"/>
                <a:cs typeface="Times New Roman" panose="02020603050405020304" pitchFamily="18" charset="0"/>
              </a:rPr>
              <a:t>cwnd</a:t>
            </a:r>
            <a:r>
              <a:rPr lang="en-US" altLang="zh-CN" dirty="0">
                <a:latin typeface="Times New Roman" panose="02020603050405020304" pitchFamily="18" charset="0"/>
                <a:cs typeface="Times New Roman" panose="02020603050405020304" pitchFamily="18" charset="0"/>
              </a:rPr>
              <a:t> &gt; </a:t>
            </a:r>
            <a:r>
              <a:rPr lang="en-US" altLang="zh-CN" dirty="0" err="1">
                <a:latin typeface="Times New Roman" panose="02020603050405020304" pitchFamily="18" charset="0"/>
                <a:cs typeface="Times New Roman" panose="02020603050405020304" pitchFamily="18" charset="0"/>
              </a:rPr>
              <a:t>ssthresh</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时，停止使用慢开始算法而改用</a:t>
            </a:r>
            <a:r>
              <a:rPr lang="zh-CN" altLang="en-US" dirty="0">
                <a:solidFill>
                  <a:srgbClr val="FF0000"/>
                </a:solidFill>
                <a:latin typeface="Times New Roman" panose="02020603050405020304" pitchFamily="18" charset="0"/>
                <a:cs typeface="Times New Roman" panose="02020603050405020304" pitchFamily="18" charset="0"/>
              </a:rPr>
              <a:t>拥塞避免算法。</a:t>
            </a:r>
            <a:endParaRPr lang="zh-CN" altLang="en-US" dirty="0">
              <a:solidFill>
                <a:srgbClr val="FF0000"/>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当 </a:t>
            </a:r>
            <a:r>
              <a:rPr lang="en-US" altLang="zh-CN" dirty="0" err="1">
                <a:latin typeface="Times New Roman" panose="02020603050405020304" pitchFamily="18" charset="0"/>
                <a:cs typeface="Times New Roman" panose="02020603050405020304" pitchFamily="18" charset="0"/>
              </a:rPr>
              <a:t>cwnd</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ssthresh</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时，既可使用慢开始算法，也可使用拥塞避免算法。</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拥塞避免算法</a:t>
            </a:r>
            <a:endParaRPr lang="en-US" altLang="zh-CN" dirty="0">
              <a:latin typeface="Times New Roman" panose="02020603050405020304" pitchFamily="18" charset="0"/>
              <a:cs typeface="Times New Roman" panose="02020603050405020304" pitchFamily="18" charset="0"/>
            </a:endParaRPr>
          </a:p>
        </p:txBody>
      </p:sp>
      <p:sp>
        <p:nvSpPr>
          <p:cNvPr id="779267" name="Rectangle 3"/>
          <p:cNvSpPr>
            <a:spLocks noGrp="1" noChangeArrowheads="1"/>
          </p:cNvSpPr>
          <p:nvPr>
            <p:ph idx="1"/>
          </p:nvPr>
        </p:nvSpPr>
        <p:spPr/>
        <p:txBody>
          <a:bodyPr/>
          <a:lstStyle/>
          <a:p>
            <a:r>
              <a:rPr lang="zh-CN" altLang="en-US" dirty="0">
                <a:solidFill>
                  <a:srgbClr val="0000FF"/>
                </a:solidFill>
                <a:latin typeface="Times New Roman" panose="02020603050405020304" pitchFamily="18" charset="0"/>
                <a:cs typeface="Times New Roman" panose="02020603050405020304" pitchFamily="18" charset="0"/>
              </a:rPr>
              <a:t>思路：</a:t>
            </a:r>
            <a:r>
              <a:rPr lang="zh-CN" altLang="en-US" dirty="0">
                <a:latin typeface="Times New Roman" panose="02020603050405020304" pitchFamily="18" charset="0"/>
                <a:cs typeface="Times New Roman" panose="02020603050405020304" pitchFamily="18" charset="0"/>
              </a:rPr>
              <a:t>让拥塞窗口 </a:t>
            </a:r>
            <a:r>
              <a:rPr lang="en-US" altLang="zh-CN" dirty="0" err="1">
                <a:latin typeface="Times New Roman" panose="02020603050405020304" pitchFamily="18" charset="0"/>
                <a:cs typeface="Times New Roman" panose="02020603050405020304" pitchFamily="18" charset="0"/>
              </a:rPr>
              <a:t>cwnd</a:t>
            </a:r>
            <a:r>
              <a:rPr lang="en-US" altLang="zh-CN" dirty="0">
                <a:latin typeface="Times New Roman" panose="02020603050405020304" pitchFamily="18" charset="0"/>
                <a:cs typeface="Times New Roman" panose="02020603050405020304" pitchFamily="18" charset="0"/>
              </a:rPr>
              <a:t> </a:t>
            </a:r>
            <a:r>
              <a:rPr lang="zh-CN" altLang="en-US" dirty="0">
                <a:solidFill>
                  <a:srgbClr val="FF0000"/>
                </a:solidFill>
                <a:latin typeface="Times New Roman" panose="02020603050405020304" pitchFamily="18" charset="0"/>
                <a:cs typeface="Times New Roman" panose="02020603050405020304" pitchFamily="18" charset="0"/>
              </a:rPr>
              <a:t>缓慢地增大，</a:t>
            </a:r>
            <a:r>
              <a:rPr lang="zh-CN" altLang="en-US" dirty="0">
                <a:latin typeface="Times New Roman" panose="02020603050405020304" pitchFamily="18" charset="0"/>
                <a:cs typeface="Times New Roman" panose="02020603050405020304" pitchFamily="18" charset="0"/>
              </a:rPr>
              <a:t>即每经过一个往返时间 </a:t>
            </a:r>
            <a:r>
              <a:rPr lang="en-US" altLang="zh-CN" dirty="0">
                <a:latin typeface="Times New Roman" panose="02020603050405020304" pitchFamily="18" charset="0"/>
                <a:cs typeface="Times New Roman" panose="02020603050405020304" pitchFamily="18" charset="0"/>
              </a:rPr>
              <a:t>RTT </a:t>
            </a:r>
            <a:r>
              <a:rPr lang="zh-CN" altLang="en-US" dirty="0">
                <a:latin typeface="Times New Roman" panose="02020603050405020304" pitchFamily="18" charset="0"/>
                <a:cs typeface="Times New Roman" panose="02020603050405020304" pitchFamily="18" charset="0"/>
              </a:rPr>
              <a:t>就把发送方的拥塞窗口 </a:t>
            </a:r>
            <a:r>
              <a:rPr lang="en-US" altLang="zh-CN" dirty="0" err="1">
                <a:latin typeface="Times New Roman" panose="02020603050405020304" pitchFamily="18" charset="0"/>
                <a:cs typeface="Times New Roman" panose="02020603050405020304" pitchFamily="18" charset="0"/>
              </a:rPr>
              <a:t>cwnd</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加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，而不是加倍，使拥塞窗口 </a:t>
            </a:r>
            <a:r>
              <a:rPr lang="en-US" altLang="zh-CN" dirty="0" err="1">
                <a:latin typeface="Times New Roman" panose="02020603050405020304" pitchFamily="18" charset="0"/>
                <a:cs typeface="Times New Roman" panose="02020603050405020304" pitchFamily="18" charset="0"/>
              </a:rPr>
              <a:t>cwnd</a:t>
            </a:r>
            <a:r>
              <a:rPr lang="en-US" altLang="zh-CN" dirty="0">
                <a:latin typeface="Times New Roman" panose="02020603050405020304" pitchFamily="18" charset="0"/>
                <a:cs typeface="Times New Roman" panose="02020603050405020304" pitchFamily="18" charset="0"/>
              </a:rPr>
              <a:t> </a:t>
            </a:r>
            <a:r>
              <a:rPr lang="zh-CN" altLang="en-US" dirty="0">
                <a:solidFill>
                  <a:srgbClr val="FF0000"/>
                </a:solidFill>
                <a:latin typeface="Times New Roman" panose="02020603050405020304" pitchFamily="18" charset="0"/>
                <a:cs typeface="Times New Roman" panose="02020603050405020304" pitchFamily="18" charset="0"/>
              </a:rPr>
              <a:t>按线性规律缓慢增长。</a:t>
            </a:r>
            <a:endParaRPr lang="en-US" altLang="zh-CN" dirty="0">
              <a:solidFill>
                <a:srgbClr val="FF0000"/>
              </a:solidFill>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因此在拥塞避免阶段就有“</a:t>
            </a:r>
            <a:r>
              <a:rPr lang="zh-CN" altLang="zh-CN" dirty="0">
                <a:solidFill>
                  <a:srgbClr val="FF0000"/>
                </a:solidFill>
                <a:latin typeface="Times New Roman" panose="02020603050405020304" pitchFamily="18" charset="0"/>
                <a:cs typeface="Times New Roman" panose="02020603050405020304" pitchFamily="18" charset="0"/>
              </a:rPr>
              <a:t>加法增大</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(Additive Increase) </a:t>
            </a:r>
            <a:r>
              <a:rPr lang="zh-CN" altLang="zh-CN" dirty="0">
                <a:latin typeface="Times New Roman" panose="02020603050405020304" pitchFamily="18" charset="0"/>
                <a:cs typeface="Times New Roman" panose="02020603050405020304" pitchFamily="18" charset="0"/>
              </a:rPr>
              <a:t>的特点。这表明在拥塞避免阶段，拥塞窗口</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cwnd</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按线性规律缓慢增长，比慢开始算法的拥塞窗口增长速率缓慢得多。</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当网络出现拥塞时</a:t>
            </a:r>
            <a:endParaRPr lang="zh-CN" altLang="en-US" dirty="0">
              <a:latin typeface="Times New Roman" panose="02020603050405020304" pitchFamily="18" charset="0"/>
              <a:cs typeface="Times New Roman" panose="02020603050405020304" pitchFamily="18" charset="0"/>
            </a:endParaRPr>
          </a:p>
        </p:txBody>
      </p:sp>
      <p:sp>
        <p:nvSpPr>
          <p:cNvPr id="7802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latin typeface="Times New Roman" panose="02020603050405020304" pitchFamily="18" charset="0"/>
                <a:cs typeface="Times New Roman" panose="02020603050405020304" pitchFamily="18" charset="0"/>
              </a:rPr>
              <a:t>无论在慢开始阶段还是在拥塞避免阶段，只要发送方判断网络出现拥塞（</a:t>
            </a:r>
            <a:r>
              <a:rPr lang="zh-CN" altLang="en-US" dirty="0">
                <a:solidFill>
                  <a:srgbClr val="FF0000"/>
                </a:solidFill>
                <a:latin typeface="Times New Roman" panose="02020603050405020304" pitchFamily="18" charset="0"/>
                <a:cs typeface="Times New Roman" panose="02020603050405020304" pitchFamily="18" charset="0"/>
              </a:rPr>
              <a:t>重传定时器超时</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en-US" altLang="zh-CN" dirty="0" err="1">
                <a:solidFill>
                  <a:srgbClr val="0000FF"/>
                </a:solidFill>
                <a:latin typeface="Times New Roman" panose="02020603050405020304" pitchFamily="18" charset="0"/>
                <a:cs typeface="Times New Roman" panose="02020603050405020304" pitchFamily="18" charset="0"/>
              </a:rPr>
              <a:t>s</a:t>
            </a:r>
            <a:r>
              <a:rPr lang="en-US" altLang="zh-TW" dirty="0" err="1">
                <a:solidFill>
                  <a:srgbClr val="0000FF"/>
                </a:solidFill>
                <a:latin typeface="Times New Roman" panose="02020603050405020304" pitchFamily="18" charset="0"/>
                <a:cs typeface="Times New Roman" panose="02020603050405020304" pitchFamily="18" charset="0"/>
              </a:rPr>
              <a:t>sthresh</a:t>
            </a:r>
            <a:r>
              <a:rPr lang="en-US" altLang="zh-TW" dirty="0">
                <a:solidFill>
                  <a:srgbClr val="0000FF"/>
                </a:solidFill>
                <a:latin typeface="Times New Roman" panose="02020603050405020304" pitchFamily="18" charset="0"/>
                <a:cs typeface="Times New Roman" panose="02020603050405020304" pitchFamily="18" charset="0"/>
              </a:rPr>
              <a:t> = </a:t>
            </a:r>
            <a:r>
              <a:rPr lang="en-US" altLang="zh-CN" dirty="0">
                <a:solidFill>
                  <a:srgbClr val="0000FF"/>
                </a:solidFill>
                <a:latin typeface="Times New Roman" panose="02020603050405020304" pitchFamily="18" charset="0"/>
                <a:cs typeface="Times New Roman" panose="02020603050405020304" pitchFamily="18" charset="0"/>
              </a:rPr>
              <a:t>max(</a:t>
            </a:r>
            <a:r>
              <a:rPr lang="en-US" altLang="zh-TW" dirty="0" err="1">
                <a:solidFill>
                  <a:srgbClr val="0000FF"/>
                </a:solidFill>
                <a:latin typeface="Times New Roman" panose="02020603050405020304" pitchFamily="18" charset="0"/>
                <a:cs typeface="Times New Roman" panose="02020603050405020304" pitchFamily="18" charset="0"/>
              </a:rPr>
              <a:t>cwnd</a:t>
            </a:r>
            <a:r>
              <a:rPr lang="en-US" altLang="zh-TW" dirty="0">
                <a:solidFill>
                  <a:srgbClr val="0000FF"/>
                </a:solidFill>
                <a:latin typeface="Times New Roman" panose="02020603050405020304" pitchFamily="18" charset="0"/>
                <a:cs typeface="Times New Roman" panose="02020603050405020304" pitchFamily="18" charset="0"/>
              </a:rPr>
              <a:t>/2</a:t>
            </a:r>
            <a:r>
              <a:rPr lang="zh-CN" altLang="en-US" dirty="0">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rPr>
              <a:t>2)</a:t>
            </a:r>
            <a:endParaRPr lang="en-US" altLang="zh-CN" dirty="0">
              <a:solidFill>
                <a:srgbClr val="0000FF"/>
              </a:solidFill>
              <a:latin typeface="Times New Roman" panose="02020603050405020304" pitchFamily="18" charset="0"/>
              <a:cs typeface="Times New Roman" panose="02020603050405020304" pitchFamily="18" charset="0"/>
            </a:endParaRPr>
          </a:p>
          <a:p>
            <a:pPr lvl="1"/>
            <a:r>
              <a:rPr lang="en-US" altLang="zh-TW" dirty="0" err="1">
                <a:solidFill>
                  <a:srgbClr val="0000FF"/>
                </a:solidFill>
                <a:latin typeface="Times New Roman" panose="02020603050405020304" pitchFamily="18" charset="0"/>
                <a:cs typeface="Times New Roman" panose="02020603050405020304" pitchFamily="18" charset="0"/>
              </a:rPr>
              <a:t>cwnd</a:t>
            </a:r>
            <a:r>
              <a:rPr lang="en-US" altLang="zh-TW" dirty="0">
                <a:solidFill>
                  <a:srgbClr val="0000FF"/>
                </a:solidFill>
                <a:latin typeface="Times New Roman" panose="02020603050405020304" pitchFamily="18" charset="0"/>
                <a:cs typeface="Times New Roman" panose="02020603050405020304" pitchFamily="18" charset="0"/>
              </a:rPr>
              <a:t> = 1</a:t>
            </a:r>
            <a:endParaRPr lang="en-US" altLang="zh-TW" dirty="0">
              <a:solidFill>
                <a:srgbClr val="0000FF"/>
              </a:solidFill>
              <a:latin typeface="Times New Roman" panose="02020603050405020304" pitchFamily="18" charset="0"/>
              <a:cs typeface="Times New Roman" panose="02020603050405020304" pitchFamily="18" charset="0"/>
            </a:endParaRPr>
          </a:p>
          <a:p>
            <a:pPr lvl="1"/>
            <a:r>
              <a:rPr lang="zh-CN" altLang="en-US" dirty="0">
                <a:solidFill>
                  <a:srgbClr val="0000FF"/>
                </a:solidFill>
                <a:latin typeface="Times New Roman" panose="02020603050405020304" pitchFamily="18" charset="0"/>
                <a:cs typeface="Times New Roman" panose="02020603050405020304" pitchFamily="18" charset="0"/>
              </a:rPr>
              <a:t>执行慢开始算法</a:t>
            </a:r>
            <a:endParaRPr lang="zh-CN" altLang="en-US" dirty="0">
              <a:solidFill>
                <a:srgbClr val="0000FF"/>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这样做的目的就是要迅速减少主机发送到网络中的分组数，使得发生拥塞的路由器有足够时间把队列中积压的分组处理完毕。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txBox="1">
            <a:spLocks noChangeArrowheads="1"/>
          </p:cNvSpPr>
          <p:nvPr/>
        </p:nvSpPr>
        <p:spPr bwMode="auto">
          <a:xfrm>
            <a:off x="417512" y="152400"/>
            <a:ext cx="711539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 </a:t>
            </a:r>
            <a:endPar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1" name="Text Box 6"/>
          <p:cNvSpPr txBox="1">
            <a:spLocks noChangeArrowheads="1"/>
          </p:cNvSpPr>
          <p:nvPr/>
        </p:nvSpPr>
        <p:spPr bwMode="auto">
          <a:xfrm>
            <a:off x="740345" y="4242842"/>
            <a:ext cx="87677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当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TCP </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连接进行初始化时，将拥塞窗口置为 </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1</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。图中的窗口单位不使用字节而使用报文段。</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2" name="Text Box 7"/>
          <p:cNvSpPr txBox="1">
            <a:spLocks noChangeArrowheads="1"/>
          </p:cNvSpPr>
          <p:nvPr/>
        </p:nvSpPr>
        <p:spPr bwMode="auto">
          <a:xfrm>
            <a:off x="740345" y="5157192"/>
            <a:ext cx="9037191"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kumimoji="0" lang="zh-CN" altLang="en-US"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慢开始门限的初始值设置为 </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16 </a:t>
            </a:r>
            <a:r>
              <a:rPr kumimoji="0" lang="zh-CN" altLang="en-US"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个报文段，即</a:t>
            </a:r>
            <a:endPar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l" eaLnBrk="1" hangingPunct="1"/>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ssthresh</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16</a:t>
            </a:r>
            <a:r>
              <a:rPr kumimoji="0" lang="zh-CN" altLang="en-US"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endParaRPr kumimoji="0" lang="zh-CN" altLang="en-US"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2" name="组合 1"/>
          <p:cNvGrpSpPr/>
          <p:nvPr/>
        </p:nvGrpSpPr>
        <p:grpSpPr>
          <a:xfrm>
            <a:off x="272479" y="836711"/>
            <a:ext cx="9536759" cy="3321088"/>
            <a:chOff x="274141" y="840151"/>
            <a:chExt cx="9316681" cy="3133911"/>
          </a:xfrm>
        </p:grpSpPr>
        <p:sp>
          <p:nvSpPr>
            <p:cNvPr id="103" name="Text Box 140"/>
            <p:cNvSpPr txBox="1">
              <a:spLocks noChangeArrowheads="1"/>
            </p:cNvSpPr>
            <p:nvPr/>
          </p:nvSpPr>
          <p:spPr bwMode="auto">
            <a:xfrm>
              <a:off x="4758804" y="980727"/>
              <a:ext cx="1130300"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rPr>
                <a:t>超时</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104" name="Line 2"/>
            <p:cNvSpPr>
              <a:spLocks noChangeShapeType="1"/>
            </p:cNvSpPr>
            <p:nvPr/>
          </p:nvSpPr>
          <p:spPr bwMode="auto">
            <a:xfrm flipV="1">
              <a:off x="1883792" y="3639364"/>
              <a:ext cx="6211887" cy="4762"/>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5" name="Line 3"/>
            <p:cNvSpPr>
              <a:spLocks noChangeShapeType="1"/>
            </p:cNvSpPr>
            <p:nvPr/>
          </p:nvSpPr>
          <p:spPr bwMode="auto">
            <a:xfrm>
              <a:off x="1882204" y="1161279"/>
              <a:ext cx="1588" cy="2482847"/>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6" name="Line 4"/>
            <p:cNvSpPr>
              <a:spLocks noChangeShapeType="1"/>
            </p:cNvSpPr>
            <p:nvPr/>
          </p:nvSpPr>
          <p:spPr bwMode="auto">
            <a:xfrm>
              <a:off x="2112392" y="3567927"/>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8" name="Line 5"/>
            <p:cNvSpPr>
              <a:spLocks noChangeShapeType="1"/>
            </p:cNvSpPr>
            <p:nvPr/>
          </p:nvSpPr>
          <p:spPr bwMode="auto">
            <a:xfrm>
              <a:off x="2340992" y="3491727"/>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9" name="Line 6"/>
            <p:cNvSpPr>
              <a:spLocks noChangeShapeType="1"/>
            </p:cNvSpPr>
            <p:nvPr/>
          </p:nvSpPr>
          <p:spPr bwMode="auto">
            <a:xfrm>
              <a:off x="2569592" y="3491727"/>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0" name="Line 7"/>
            <p:cNvSpPr>
              <a:spLocks noChangeShapeType="1"/>
            </p:cNvSpPr>
            <p:nvPr/>
          </p:nvSpPr>
          <p:spPr bwMode="auto">
            <a:xfrm>
              <a:off x="2798192" y="3491727"/>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1" name="Line 8"/>
            <p:cNvSpPr>
              <a:spLocks noChangeShapeType="1"/>
            </p:cNvSpPr>
            <p:nvPr/>
          </p:nvSpPr>
          <p:spPr bwMode="auto">
            <a:xfrm>
              <a:off x="3026792" y="3491727"/>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2" name="Line 9"/>
            <p:cNvSpPr>
              <a:spLocks noChangeShapeType="1"/>
            </p:cNvSpPr>
            <p:nvPr/>
          </p:nvSpPr>
          <p:spPr bwMode="auto">
            <a:xfrm>
              <a:off x="3255392" y="3491727"/>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3" name="Line 10"/>
            <p:cNvSpPr>
              <a:spLocks noChangeShapeType="1"/>
            </p:cNvSpPr>
            <p:nvPr/>
          </p:nvSpPr>
          <p:spPr bwMode="auto">
            <a:xfrm>
              <a:off x="3483992" y="3491727"/>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4" name="Line 11"/>
            <p:cNvSpPr>
              <a:spLocks noChangeShapeType="1"/>
            </p:cNvSpPr>
            <p:nvPr/>
          </p:nvSpPr>
          <p:spPr bwMode="auto">
            <a:xfrm>
              <a:off x="3712592" y="3491727"/>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5" name="Line 12"/>
            <p:cNvSpPr>
              <a:spLocks noChangeShapeType="1"/>
            </p:cNvSpPr>
            <p:nvPr/>
          </p:nvSpPr>
          <p:spPr bwMode="auto">
            <a:xfrm>
              <a:off x="3941192" y="3491727"/>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6" name="Line 13"/>
            <p:cNvSpPr>
              <a:spLocks noChangeShapeType="1"/>
            </p:cNvSpPr>
            <p:nvPr/>
          </p:nvSpPr>
          <p:spPr bwMode="auto">
            <a:xfrm>
              <a:off x="4169792" y="3491727"/>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7" name="Line 14"/>
            <p:cNvSpPr>
              <a:spLocks noChangeShapeType="1"/>
            </p:cNvSpPr>
            <p:nvPr/>
          </p:nvSpPr>
          <p:spPr bwMode="auto">
            <a:xfrm>
              <a:off x="4398392" y="3491727"/>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8" name="Line 15"/>
            <p:cNvSpPr>
              <a:spLocks noChangeShapeType="1"/>
            </p:cNvSpPr>
            <p:nvPr/>
          </p:nvSpPr>
          <p:spPr bwMode="auto">
            <a:xfrm>
              <a:off x="4626992" y="3491727"/>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9" name="Line 16"/>
            <p:cNvSpPr>
              <a:spLocks noChangeShapeType="1"/>
            </p:cNvSpPr>
            <p:nvPr/>
          </p:nvSpPr>
          <p:spPr bwMode="auto">
            <a:xfrm>
              <a:off x="4855592" y="3491727"/>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0" name="Line 17"/>
            <p:cNvSpPr>
              <a:spLocks noChangeShapeType="1"/>
            </p:cNvSpPr>
            <p:nvPr/>
          </p:nvSpPr>
          <p:spPr bwMode="auto">
            <a:xfrm>
              <a:off x="5084192" y="3567927"/>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1" name="Line 18"/>
            <p:cNvSpPr>
              <a:spLocks noChangeShapeType="1"/>
            </p:cNvSpPr>
            <p:nvPr/>
          </p:nvSpPr>
          <p:spPr bwMode="auto">
            <a:xfrm>
              <a:off x="5312792" y="3491727"/>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2" name="Line 19"/>
            <p:cNvSpPr>
              <a:spLocks noChangeShapeType="1"/>
            </p:cNvSpPr>
            <p:nvPr/>
          </p:nvSpPr>
          <p:spPr bwMode="auto">
            <a:xfrm>
              <a:off x="5541392" y="3491727"/>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3" name="Line 20"/>
            <p:cNvSpPr>
              <a:spLocks noChangeShapeType="1"/>
            </p:cNvSpPr>
            <p:nvPr/>
          </p:nvSpPr>
          <p:spPr bwMode="auto">
            <a:xfrm>
              <a:off x="5769992" y="3491727"/>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4" name="Line 21"/>
            <p:cNvSpPr>
              <a:spLocks noChangeShapeType="1"/>
            </p:cNvSpPr>
            <p:nvPr/>
          </p:nvSpPr>
          <p:spPr bwMode="auto">
            <a:xfrm>
              <a:off x="5998592" y="3491727"/>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5" name="Line 22"/>
            <p:cNvSpPr>
              <a:spLocks noChangeShapeType="1"/>
            </p:cNvSpPr>
            <p:nvPr/>
          </p:nvSpPr>
          <p:spPr bwMode="auto">
            <a:xfrm>
              <a:off x="6227192" y="3491727"/>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6" name="Line 23"/>
            <p:cNvSpPr>
              <a:spLocks noChangeShapeType="1"/>
            </p:cNvSpPr>
            <p:nvPr/>
          </p:nvSpPr>
          <p:spPr bwMode="auto">
            <a:xfrm>
              <a:off x="6455792" y="3491727"/>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7" name="Line 24"/>
            <p:cNvSpPr>
              <a:spLocks noChangeShapeType="1"/>
            </p:cNvSpPr>
            <p:nvPr/>
          </p:nvSpPr>
          <p:spPr bwMode="auto">
            <a:xfrm>
              <a:off x="6684392" y="3491727"/>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8" name="Line 25"/>
            <p:cNvSpPr>
              <a:spLocks noChangeShapeType="1"/>
            </p:cNvSpPr>
            <p:nvPr/>
          </p:nvSpPr>
          <p:spPr bwMode="auto">
            <a:xfrm>
              <a:off x="6912992" y="3491727"/>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0" name="Line 40"/>
            <p:cNvSpPr>
              <a:spLocks noChangeShapeType="1"/>
            </p:cNvSpPr>
            <p:nvPr/>
          </p:nvSpPr>
          <p:spPr bwMode="auto">
            <a:xfrm>
              <a:off x="1883792" y="3263127"/>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1" name="Line 41"/>
            <p:cNvSpPr>
              <a:spLocks noChangeShapeType="1"/>
            </p:cNvSpPr>
            <p:nvPr/>
          </p:nvSpPr>
          <p:spPr bwMode="auto">
            <a:xfrm>
              <a:off x="1883792" y="2882127"/>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2" name="Line 42"/>
            <p:cNvSpPr>
              <a:spLocks noChangeShapeType="1"/>
            </p:cNvSpPr>
            <p:nvPr/>
          </p:nvSpPr>
          <p:spPr bwMode="auto">
            <a:xfrm>
              <a:off x="1883792" y="2501128"/>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3" name="Line 43"/>
            <p:cNvSpPr>
              <a:spLocks noChangeShapeType="1"/>
            </p:cNvSpPr>
            <p:nvPr/>
          </p:nvSpPr>
          <p:spPr bwMode="auto">
            <a:xfrm>
              <a:off x="1883792" y="2120129"/>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4" name="Line 44"/>
            <p:cNvSpPr>
              <a:spLocks noChangeShapeType="1"/>
            </p:cNvSpPr>
            <p:nvPr/>
          </p:nvSpPr>
          <p:spPr bwMode="auto">
            <a:xfrm>
              <a:off x="1883792" y="1739129"/>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5" name="Line 45"/>
            <p:cNvSpPr>
              <a:spLocks noChangeShapeType="1"/>
            </p:cNvSpPr>
            <p:nvPr/>
          </p:nvSpPr>
          <p:spPr bwMode="auto">
            <a:xfrm>
              <a:off x="1883792" y="1358129"/>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6" name="Text Box 77"/>
            <p:cNvSpPr txBox="1">
              <a:spLocks noChangeArrowheads="1"/>
            </p:cNvSpPr>
            <p:nvPr/>
          </p:nvSpPr>
          <p:spPr bwMode="auto">
            <a:xfrm>
              <a:off x="2198117" y="358856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7" name="Text Box 78"/>
            <p:cNvSpPr txBox="1">
              <a:spLocks noChangeArrowheads="1"/>
            </p:cNvSpPr>
            <p:nvPr/>
          </p:nvSpPr>
          <p:spPr bwMode="auto">
            <a:xfrm>
              <a:off x="2655317" y="358856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8" name="Text Box 79"/>
            <p:cNvSpPr txBox="1">
              <a:spLocks noChangeArrowheads="1"/>
            </p:cNvSpPr>
            <p:nvPr/>
          </p:nvSpPr>
          <p:spPr bwMode="auto">
            <a:xfrm>
              <a:off x="3112517" y="358856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9" name="Text Box 80"/>
            <p:cNvSpPr txBox="1">
              <a:spLocks noChangeArrowheads="1"/>
            </p:cNvSpPr>
            <p:nvPr/>
          </p:nvSpPr>
          <p:spPr bwMode="auto">
            <a:xfrm>
              <a:off x="3582417" y="358856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0" name="Text Box 81"/>
            <p:cNvSpPr txBox="1">
              <a:spLocks noChangeArrowheads="1"/>
            </p:cNvSpPr>
            <p:nvPr/>
          </p:nvSpPr>
          <p:spPr bwMode="auto">
            <a:xfrm>
              <a:off x="3963417" y="358856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1" name="Text Box 82"/>
            <p:cNvSpPr txBox="1">
              <a:spLocks noChangeArrowheads="1"/>
            </p:cNvSpPr>
            <p:nvPr/>
          </p:nvSpPr>
          <p:spPr bwMode="auto">
            <a:xfrm>
              <a:off x="4458717" y="358856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2" name="Text Box 83"/>
            <p:cNvSpPr txBox="1">
              <a:spLocks noChangeArrowheads="1"/>
            </p:cNvSpPr>
            <p:nvPr/>
          </p:nvSpPr>
          <p:spPr bwMode="auto">
            <a:xfrm>
              <a:off x="4890517" y="358856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3" name="Text Box 84"/>
            <p:cNvSpPr txBox="1">
              <a:spLocks noChangeArrowheads="1"/>
            </p:cNvSpPr>
            <p:nvPr/>
          </p:nvSpPr>
          <p:spPr bwMode="auto">
            <a:xfrm>
              <a:off x="5347717" y="358856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4" name="Text Box 85"/>
            <p:cNvSpPr txBox="1">
              <a:spLocks noChangeArrowheads="1"/>
            </p:cNvSpPr>
            <p:nvPr/>
          </p:nvSpPr>
          <p:spPr bwMode="auto">
            <a:xfrm>
              <a:off x="5820792" y="358856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5" name="Text Box 86"/>
            <p:cNvSpPr txBox="1">
              <a:spLocks noChangeArrowheads="1"/>
            </p:cNvSpPr>
            <p:nvPr/>
          </p:nvSpPr>
          <p:spPr bwMode="auto">
            <a:xfrm>
              <a:off x="6277992" y="358856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6" name="Text Box 87"/>
            <p:cNvSpPr txBox="1">
              <a:spLocks noChangeArrowheads="1"/>
            </p:cNvSpPr>
            <p:nvPr/>
          </p:nvSpPr>
          <p:spPr bwMode="auto">
            <a:xfrm>
              <a:off x="6722492" y="3596502"/>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7" name="Text Box 89"/>
            <p:cNvSpPr txBox="1">
              <a:spLocks noChangeArrowheads="1"/>
            </p:cNvSpPr>
            <p:nvPr/>
          </p:nvSpPr>
          <p:spPr bwMode="auto">
            <a:xfrm>
              <a:off x="1779017" y="3588565"/>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8" name="Text Box 90"/>
            <p:cNvSpPr txBox="1">
              <a:spLocks noChangeArrowheads="1"/>
            </p:cNvSpPr>
            <p:nvPr/>
          </p:nvSpPr>
          <p:spPr bwMode="auto">
            <a:xfrm>
              <a:off x="1617092" y="3439340"/>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9" name="Text Box 91"/>
            <p:cNvSpPr txBox="1">
              <a:spLocks noChangeArrowheads="1"/>
            </p:cNvSpPr>
            <p:nvPr/>
          </p:nvSpPr>
          <p:spPr bwMode="auto">
            <a:xfrm>
              <a:off x="1617092" y="3058341"/>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0" name="Text Box 92"/>
            <p:cNvSpPr txBox="1">
              <a:spLocks noChangeArrowheads="1"/>
            </p:cNvSpPr>
            <p:nvPr/>
          </p:nvSpPr>
          <p:spPr bwMode="auto">
            <a:xfrm>
              <a:off x="1617092" y="2690041"/>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1" name="Text Box 93"/>
            <p:cNvSpPr txBox="1">
              <a:spLocks noChangeArrowheads="1"/>
            </p:cNvSpPr>
            <p:nvPr/>
          </p:nvSpPr>
          <p:spPr bwMode="auto">
            <a:xfrm>
              <a:off x="1502792" y="2321741"/>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2" name="Text Box 94"/>
            <p:cNvSpPr txBox="1">
              <a:spLocks noChangeArrowheads="1"/>
            </p:cNvSpPr>
            <p:nvPr/>
          </p:nvSpPr>
          <p:spPr bwMode="auto">
            <a:xfrm>
              <a:off x="1502792" y="1953441"/>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3" name="Text Box 95"/>
            <p:cNvSpPr txBox="1">
              <a:spLocks noChangeArrowheads="1"/>
            </p:cNvSpPr>
            <p:nvPr/>
          </p:nvSpPr>
          <p:spPr bwMode="auto">
            <a:xfrm>
              <a:off x="1502792" y="1572442"/>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4" name="Text Box 96"/>
            <p:cNvSpPr txBox="1">
              <a:spLocks noChangeArrowheads="1"/>
            </p:cNvSpPr>
            <p:nvPr/>
          </p:nvSpPr>
          <p:spPr bwMode="auto">
            <a:xfrm>
              <a:off x="1502792" y="1191443"/>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5" name="Oval 102"/>
            <p:cNvSpPr>
              <a:spLocks noChangeArrowheads="1"/>
            </p:cNvSpPr>
            <p:nvPr/>
          </p:nvSpPr>
          <p:spPr bwMode="auto">
            <a:xfrm>
              <a:off x="2521967" y="2844028"/>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6" name="Oval 103"/>
            <p:cNvSpPr>
              <a:spLocks noChangeArrowheads="1"/>
            </p:cNvSpPr>
            <p:nvPr/>
          </p:nvSpPr>
          <p:spPr bwMode="auto">
            <a:xfrm>
              <a:off x="2293367" y="3225027"/>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7" name="Oval 104"/>
            <p:cNvSpPr>
              <a:spLocks noChangeArrowheads="1"/>
            </p:cNvSpPr>
            <p:nvPr/>
          </p:nvSpPr>
          <p:spPr bwMode="auto">
            <a:xfrm>
              <a:off x="1845692" y="3472677"/>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8" name="Oval 105"/>
            <p:cNvSpPr>
              <a:spLocks noChangeArrowheads="1"/>
            </p:cNvSpPr>
            <p:nvPr/>
          </p:nvSpPr>
          <p:spPr bwMode="auto">
            <a:xfrm>
              <a:off x="2055242" y="3406002"/>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9" name="Oval 106"/>
            <p:cNvSpPr>
              <a:spLocks noChangeArrowheads="1"/>
            </p:cNvSpPr>
            <p:nvPr/>
          </p:nvSpPr>
          <p:spPr bwMode="auto">
            <a:xfrm>
              <a:off x="2750567" y="207885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0" name="Oval 107"/>
            <p:cNvSpPr>
              <a:spLocks noChangeArrowheads="1"/>
            </p:cNvSpPr>
            <p:nvPr/>
          </p:nvSpPr>
          <p:spPr bwMode="auto">
            <a:xfrm>
              <a:off x="2979167" y="197725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1" name="Oval 108"/>
            <p:cNvSpPr>
              <a:spLocks noChangeArrowheads="1"/>
            </p:cNvSpPr>
            <p:nvPr/>
          </p:nvSpPr>
          <p:spPr bwMode="auto">
            <a:xfrm>
              <a:off x="3207767" y="1886767"/>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2" name="Oval 109"/>
            <p:cNvSpPr>
              <a:spLocks noChangeArrowheads="1"/>
            </p:cNvSpPr>
            <p:nvPr/>
          </p:nvSpPr>
          <p:spPr bwMode="auto">
            <a:xfrm>
              <a:off x="3669729" y="1696267"/>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3" name="Oval 110"/>
            <p:cNvSpPr>
              <a:spLocks noChangeArrowheads="1"/>
            </p:cNvSpPr>
            <p:nvPr/>
          </p:nvSpPr>
          <p:spPr bwMode="auto">
            <a:xfrm>
              <a:off x="3436367" y="1791517"/>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4" name="Oval 113"/>
            <p:cNvSpPr>
              <a:spLocks noChangeArrowheads="1"/>
            </p:cNvSpPr>
            <p:nvPr/>
          </p:nvSpPr>
          <p:spPr bwMode="auto">
            <a:xfrm>
              <a:off x="3898329" y="1601017"/>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5" name="Oval 114"/>
            <p:cNvSpPr>
              <a:spLocks noChangeArrowheads="1"/>
            </p:cNvSpPr>
            <p:nvPr/>
          </p:nvSpPr>
          <p:spPr bwMode="auto">
            <a:xfrm>
              <a:off x="4122167" y="151052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6" name="Oval 116"/>
            <p:cNvSpPr>
              <a:spLocks noChangeArrowheads="1"/>
            </p:cNvSpPr>
            <p:nvPr/>
          </p:nvSpPr>
          <p:spPr bwMode="auto">
            <a:xfrm>
              <a:off x="4574604" y="1305742"/>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7" name="Oval 117"/>
            <p:cNvSpPr>
              <a:spLocks noChangeArrowheads="1"/>
            </p:cNvSpPr>
            <p:nvPr/>
          </p:nvSpPr>
          <p:spPr bwMode="auto">
            <a:xfrm>
              <a:off x="4350767" y="1400992"/>
              <a:ext cx="88900" cy="8890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8" name="Freeform 118"/>
            <p:cNvSpPr/>
            <p:nvPr/>
          </p:nvSpPr>
          <p:spPr bwMode="auto">
            <a:xfrm>
              <a:off x="1807592" y="1358129"/>
              <a:ext cx="2814637" cy="2174872"/>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9" name="Text Box 134"/>
            <p:cNvSpPr txBox="1">
              <a:spLocks noChangeArrowheads="1"/>
            </p:cNvSpPr>
            <p:nvPr/>
          </p:nvSpPr>
          <p:spPr bwMode="auto">
            <a:xfrm>
              <a:off x="8097267" y="3444102"/>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传输轮次</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70" name="Text Box 135"/>
            <p:cNvSpPr txBox="1">
              <a:spLocks noChangeArrowheads="1"/>
            </p:cNvSpPr>
            <p:nvPr/>
          </p:nvSpPr>
          <p:spPr bwMode="auto">
            <a:xfrm>
              <a:off x="951929" y="840151"/>
              <a:ext cx="188579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cs typeface="Times New Roman" panose="02020603050405020304" pitchFamily="18" charset="0"/>
                </a:rPr>
                <a:t>拥塞窗口  </a:t>
              </a:r>
              <a:r>
                <a:rPr kumimoji="1" lang="en-US" altLang="zh-CN" sz="2000" b="1" i="0" u="none" strike="noStrike" kern="0" cap="none" spc="0" normalizeH="0" baseline="0" noProof="0" dirty="0" err="1">
                  <a:ln>
                    <a:noFill/>
                  </a:ln>
                  <a:solidFill>
                    <a:srgbClr val="000000"/>
                  </a:solidFill>
                  <a:effectLst/>
                  <a:uLnTx/>
                  <a:uFillTx/>
                  <a:cs typeface="Times New Roman" panose="02020603050405020304" pitchFamily="18" charset="0"/>
                </a:rPr>
                <a:t>cwnd</a:t>
              </a:r>
              <a:endPar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271" name="Text Box 140"/>
            <p:cNvSpPr txBox="1">
              <a:spLocks noChangeArrowheads="1"/>
            </p:cNvSpPr>
            <p:nvPr/>
          </p:nvSpPr>
          <p:spPr bwMode="auto">
            <a:xfrm>
              <a:off x="6895232" y="1763522"/>
              <a:ext cx="115411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cs typeface="Times New Roman" panose="02020603050405020304" pitchFamily="18" charset="0"/>
                </a:rPr>
                <a:t>3-ACK</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272" name="Rectangle 160"/>
            <p:cNvSpPr>
              <a:spLocks noChangeArrowheads="1"/>
            </p:cNvSpPr>
            <p:nvPr/>
          </p:nvSpPr>
          <p:spPr bwMode="auto">
            <a:xfrm>
              <a:off x="1959992" y="1281929"/>
              <a:ext cx="190500" cy="20319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3" name="Line 156"/>
            <p:cNvSpPr>
              <a:spLocks noChangeShapeType="1"/>
            </p:cNvSpPr>
            <p:nvPr/>
          </p:nvSpPr>
          <p:spPr bwMode="auto">
            <a:xfrm>
              <a:off x="1959992" y="2120129"/>
              <a:ext cx="8382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4" name="Line 146"/>
            <p:cNvSpPr>
              <a:spLocks noChangeShapeType="1"/>
            </p:cNvSpPr>
            <p:nvPr/>
          </p:nvSpPr>
          <p:spPr bwMode="auto">
            <a:xfrm flipV="1">
              <a:off x="1959992" y="1351779"/>
              <a:ext cx="2679700" cy="635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5" name="Rectangle 162"/>
            <p:cNvSpPr>
              <a:spLocks noChangeArrowheads="1"/>
            </p:cNvSpPr>
            <p:nvPr/>
          </p:nvSpPr>
          <p:spPr bwMode="auto">
            <a:xfrm>
              <a:off x="5236592" y="3415527"/>
              <a:ext cx="1446212"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6" name="Line 167"/>
            <p:cNvSpPr>
              <a:spLocks noChangeShapeType="1"/>
            </p:cNvSpPr>
            <p:nvPr/>
          </p:nvSpPr>
          <p:spPr bwMode="auto">
            <a:xfrm>
              <a:off x="1350294" y="3375642"/>
              <a:ext cx="533400" cy="152400"/>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7" name="Text Box 203"/>
            <p:cNvSpPr txBox="1">
              <a:spLocks noChangeArrowheads="1"/>
            </p:cNvSpPr>
            <p:nvPr/>
          </p:nvSpPr>
          <p:spPr bwMode="auto">
            <a:xfrm>
              <a:off x="7990046" y="1916830"/>
              <a:ext cx="1600776" cy="7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rPr>
                <a:t>TCP Reno </a:t>
              </a:r>
              <a:endPar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rPr>
                <a:t>版本</a:t>
              </a:r>
              <a:endPar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endParaRPr>
            </a:p>
          </p:txBody>
        </p:sp>
        <p:sp>
          <p:nvSpPr>
            <p:cNvPr id="278" name="Text Box 205"/>
            <p:cNvSpPr txBox="1">
              <a:spLocks noChangeArrowheads="1"/>
            </p:cNvSpPr>
            <p:nvPr/>
          </p:nvSpPr>
          <p:spPr bwMode="auto">
            <a:xfrm>
              <a:off x="274141" y="1861367"/>
              <a:ext cx="1251556" cy="66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a:ln>
                    <a:noFill/>
                  </a:ln>
                  <a:solidFill>
                    <a:srgbClr val="C00000"/>
                  </a:solidFill>
                  <a:effectLst/>
                  <a:uLnTx/>
                  <a:uFillTx/>
                  <a:cs typeface="Times New Roman" panose="02020603050405020304" pitchFamily="18" charset="0"/>
                </a:rPr>
                <a:t>ssthresh</a:t>
              </a:r>
              <a:endParaRPr kumimoji="1" lang="en-US" altLang="zh-CN" sz="2000" b="1" i="0" u="none" strike="noStrike" kern="0" cap="none" spc="0" normalizeH="0" baseline="0" noProof="0" dirty="0">
                <a:ln>
                  <a:noFill/>
                </a:ln>
                <a:solidFill>
                  <a:srgbClr val="C00000"/>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rPr>
                <a:t> 的初始值</a:t>
              </a:r>
              <a:endPar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endParaRPr>
            </a:p>
          </p:txBody>
        </p:sp>
        <p:sp>
          <p:nvSpPr>
            <p:cNvPr id="280" name="Line 215"/>
            <p:cNvSpPr>
              <a:spLocks noChangeShapeType="1"/>
            </p:cNvSpPr>
            <p:nvPr/>
          </p:nvSpPr>
          <p:spPr bwMode="auto">
            <a:xfrm flipV="1">
              <a:off x="1388492" y="2148703"/>
              <a:ext cx="214312"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1" name="Text Box 206"/>
            <p:cNvSpPr txBox="1">
              <a:spLocks noChangeArrowheads="1"/>
            </p:cNvSpPr>
            <p:nvPr/>
          </p:nvSpPr>
          <p:spPr bwMode="auto">
            <a:xfrm rot="20245475">
              <a:off x="6796372" y="2309175"/>
              <a:ext cx="1188914"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82" name="Oval 125"/>
            <p:cNvSpPr>
              <a:spLocks noChangeArrowheads="1"/>
            </p:cNvSpPr>
            <p:nvPr/>
          </p:nvSpPr>
          <p:spPr bwMode="auto">
            <a:xfrm>
              <a:off x="5036567" y="3391715"/>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3" name="Oval 126"/>
            <p:cNvSpPr>
              <a:spLocks noChangeArrowheads="1"/>
            </p:cNvSpPr>
            <p:nvPr/>
          </p:nvSpPr>
          <p:spPr bwMode="auto">
            <a:xfrm>
              <a:off x="5266754" y="3205977"/>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4" name="Oval 127"/>
            <p:cNvSpPr>
              <a:spLocks noChangeArrowheads="1"/>
            </p:cNvSpPr>
            <p:nvPr/>
          </p:nvSpPr>
          <p:spPr bwMode="auto">
            <a:xfrm>
              <a:off x="4798442" y="3463152"/>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5" name="Oval 128"/>
            <p:cNvSpPr>
              <a:spLocks noChangeArrowheads="1"/>
            </p:cNvSpPr>
            <p:nvPr/>
          </p:nvSpPr>
          <p:spPr bwMode="auto">
            <a:xfrm>
              <a:off x="5501704" y="2837677"/>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6" name="Oval 129"/>
            <p:cNvSpPr>
              <a:spLocks noChangeArrowheads="1"/>
            </p:cNvSpPr>
            <p:nvPr/>
          </p:nvSpPr>
          <p:spPr bwMode="auto">
            <a:xfrm>
              <a:off x="5973192" y="235349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7" name="Oval 130"/>
            <p:cNvSpPr>
              <a:spLocks noChangeArrowheads="1"/>
            </p:cNvSpPr>
            <p:nvPr/>
          </p:nvSpPr>
          <p:spPr bwMode="auto">
            <a:xfrm>
              <a:off x="6646292" y="2077267"/>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8" name="Oval 131"/>
            <p:cNvSpPr>
              <a:spLocks noChangeArrowheads="1"/>
            </p:cNvSpPr>
            <p:nvPr/>
          </p:nvSpPr>
          <p:spPr bwMode="auto">
            <a:xfrm>
              <a:off x="6197029" y="2253478"/>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9" name="Oval 132"/>
            <p:cNvSpPr>
              <a:spLocks noChangeArrowheads="1"/>
            </p:cNvSpPr>
            <p:nvPr/>
          </p:nvSpPr>
          <p:spPr bwMode="auto">
            <a:xfrm>
              <a:off x="6425629" y="2162992"/>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0" name="Line 147"/>
            <p:cNvSpPr>
              <a:spLocks noChangeShapeType="1"/>
            </p:cNvSpPr>
            <p:nvPr/>
          </p:nvSpPr>
          <p:spPr bwMode="auto">
            <a:xfrm rot="10800000">
              <a:off x="1977455" y="2499541"/>
              <a:ext cx="40386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1" name="直接连接符 115"/>
            <p:cNvCxnSpPr>
              <a:cxnSpLocks noChangeShapeType="1"/>
            </p:cNvCxnSpPr>
            <p:nvPr/>
          </p:nvCxnSpPr>
          <p:spPr bwMode="auto">
            <a:xfrm>
              <a:off x="4626992" y="1348604"/>
              <a:ext cx="228600" cy="2138361"/>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04728" y="1750242"/>
              <a:ext cx="431800" cy="347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4" name="Oval 129"/>
            <p:cNvSpPr>
              <a:spLocks noChangeArrowheads="1"/>
            </p:cNvSpPr>
            <p:nvPr/>
          </p:nvSpPr>
          <p:spPr bwMode="auto">
            <a:xfrm>
              <a:off x="5741417" y="2456678"/>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5" name="任意多边形 134"/>
            <p:cNvSpPr/>
            <p:nvPr/>
          </p:nvSpPr>
          <p:spPr bwMode="auto">
            <a:xfrm>
              <a:off x="4846067" y="2109016"/>
              <a:ext cx="1862137" cy="1401760"/>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6" name="Rectangle 161"/>
            <p:cNvSpPr>
              <a:spLocks noChangeArrowheads="1"/>
            </p:cNvSpPr>
            <p:nvPr/>
          </p:nvSpPr>
          <p:spPr bwMode="auto">
            <a:xfrm>
              <a:off x="4448944" y="1014163"/>
              <a:ext cx="358775" cy="288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7" name="直接连接符 119"/>
            <p:cNvCxnSpPr>
              <a:cxnSpLocks noChangeShapeType="1"/>
            </p:cNvCxnSpPr>
            <p:nvPr/>
          </p:nvCxnSpPr>
          <p:spPr bwMode="auto">
            <a:xfrm flipH="1">
              <a:off x="6909816" y="2902765"/>
              <a:ext cx="1587" cy="655636"/>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1993330" y="2886890"/>
              <a:ext cx="5545138"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6866954" y="2845615"/>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0" name="Line 24"/>
            <p:cNvSpPr>
              <a:spLocks noChangeShapeType="1"/>
            </p:cNvSpPr>
            <p:nvPr/>
          </p:nvSpPr>
          <p:spPr bwMode="auto">
            <a:xfrm>
              <a:off x="7367016" y="3485376"/>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1" name="Line 22"/>
            <p:cNvSpPr>
              <a:spLocks noChangeShapeType="1"/>
            </p:cNvSpPr>
            <p:nvPr/>
          </p:nvSpPr>
          <p:spPr bwMode="auto">
            <a:xfrm>
              <a:off x="7135241" y="3490139"/>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2" name="Text Box 87"/>
            <p:cNvSpPr txBox="1">
              <a:spLocks noChangeArrowheads="1"/>
            </p:cNvSpPr>
            <p:nvPr/>
          </p:nvSpPr>
          <p:spPr bwMode="auto">
            <a:xfrm>
              <a:off x="7151116" y="3593326"/>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3" name="Line 22"/>
            <p:cNvSpPr>
              <a:spLocks noChangeShapeType="1"/>
            </p:cNvSpPr>
            <p:nvPr/>
          </p:nvSpPr>
          <p:spPr bwMode="auto">
            <a:xfrm>
              <a:off x="7605141" y="3498077"/>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04" name="直接连接符 134"/>
            <p:cNvCxnSpPr>
              <a:cxnSpLocks noChangeShapeType="1"/>
              <a:stCxn id="295" idx="4"/>
              <a:endCxn id="299" idx="3"/>
            </p:cNvCxnSpPr>
            <p:nvPr/>
          </p:nvCxnSpPr>
          <p:spPr bwMode="auto">
            <a:xfrm>
              <a:off x="6706617" y="2109016"/>
              <a:ext cx="200025" cy="785811"/>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683433" y="1948017"/>
              <a:ext cx="1088691" cy="34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rPr>
                <a:t>拥塞避免</a:t>
              </a:r>
              <a:endPar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6" name="Text Box 206"/>
            <p:cNvSpPr txBox="1">
              <a:spLocks noChangeArrowheads="1"/>
            </p:cNvSpPr>
            <p:nvPr/>
          </p:nvSpPr>
          <p:spPr bwMode="auto">
            <a:xfrm rot="20205303">
              <a:off x="2929222" y="1439225"/>
              <a:ext cx="1188914"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7" name="TextBox 147"/>
            <p:cNvSpPr txBox="1">
              <a:spLocks noChangeArrowheads="1"/>
            </p:cNvSpPr>
            <p:nvPr/>
          </p:nvSpPr>
          <p:spPr bwMode="auto">
            <a:xfrm>
              <a:off x="5422329" y="2118541"/>
              <a:ext cx="493607" cy="49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8" name="矩形 150"/>
            <p:cNvSpPr>
              <a:spLocks noChangeArrowheads="1"/>
            </p:cNvSpPr>
            <p:nvPr/>
          </p:nvSpPr>
          <p:spPr bwMode="auto">
            <a:xfrm>
              <a:off x="2253680" y="3444101"/>
              <a:ext cx="2516188" cy="119063"/>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9" name="TextBox 148"/>
            <p:cNvSpPr txBox="1">
              <a:spLocks noChangeArrowheads="1"/>
            </p:cNvSpPr>
            <p:nvPr/>
          </p:nvSpPr>
          <p:spPr bwMode="auto">
            <a:xfrm>
              <a:off x="6573267" y="1716903"/>
              <a:ext cx="493607" cy="49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10" name="Line 167"/>
            <p:cNvSpPr>
              <a:spLocks noChangeShapeType="1"/>
            </p:cNvSpPr>
            <p:nvPr/>
          </p:nvSpPr>
          <p:spPr bwMode="auto">
            <a:xfrm>
              <a:off x="4473054" y="3366067"/>
              <a:ext cx="371475" cy="134937"/>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1" name="矩形 151"/>
            <p:cNvSpPr>
              <a:spLocks noChangeArrowheads="1"/>
            </p:cNvSpPr>
            <p:nvPr/>
          </p:nvSpPr>
          <p:spPr bwMode="auto">
            <a:xfrm>
              <a:off x="7078091" y="3444101"/>
              <a:ext cx="593725" cy="107950"/>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12" name="直接连接符 153"/>
            <p:cNvCxnSpPr>
              <a:cxnSpLocks noChangeShapeType="1"/>
            </p:cNvCxnSpPr>
            <p:nvPr/>
          </p:nvCxnSpPr>
          <p:spPr bwMode="auto">
            <a:xfrm flipV="1">
              <a:off x="5774754" y="2532877"/>
              <a:ext cx="11113" cy="984249"/>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682804" y="2177278"/>
              <a:ext cx="11113" cy="1435098"/>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6847904" y="2386828"/>
              <a:ext cx="1219200" cy="528638"/>
            </a:xfrm>
            <a:prstGeom prst="line">
              <a:avLst/>
            </a:prstGeom>
            <a:noFill/>
            <a:ln w="28575" algn="ctr">
              <a:solidFill>
                <a:srgbClr val="0000FF"/>
              </a:solidFill>
              <a:round/>
            </a:ln>
          </p:spPr>
        </p:cxnSp>
        <p:sp>
          <p:nvSpPr>
            <p:cNvPr id="315" name="Oval 202"/>
            <p:cNvSpPr>
              <a:spLocks noChangeArrowheads="1"/>
            </p:cNvSpPr>
            <p:nvPr/>
          </p:nvSpPr>
          <p:spPr bwMode="auto">
            <a:xfrm>
              <a:off x="7554341" y="2556690"/>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6" name="Oval 130"/>
            <p:cNvSpPr>
              <a:spLocks noChangeArrowheads="1"/>
            </p:cNvSpPr>
            <p:nvPr/>
          </p:nvSpPr>
          <p:spPr bwMode="auto">
            <a:xfrm>
              <a:off x="7092379" y="2745602"/>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7" name="Oval 130"/>
            <p:cNvSpPr>
              <a:spLocks noChangeArrowheads="1"/>
            </p:cNvSpPr>
            <p:nvPr/>
          </p:nvSpPr>
          <p:spPr bwMode="auto">
            <a:xfrm>
              <a:off x="7325741" y="2653528"/>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8" name="TextBox 149"/>
            <p:cNvSpPr txBox="1">
              <a:spLocks noChangeArrowheads="1"/>
            </p:cNvSpPr>
            <p:nvPr/>
          </p:nvSpPr>
          <p:spPr bwMode="auto">
            <a:xfrm>
              <a:off x="6646292" y="2869428"/>
              <a:ext cx="493607" cy="49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19" name="Oval 202"/>
            <p:cNvSpPr>
              <a:spLocks noChangeArrowheads="1"/>
            </p:cNvSpPr>
            <p:nvPr/>
          </p:nvSpPr>
          <p:spPr bwMode="auto">
            <a:xfrm>
              <a:off x="7790879" y="243921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20" name="直接连接符 117"/>
            <p:cNvCxnSpPr>
              <a:cxnSpLocks noChangeShapeType="1"/>
            </p:cNvCxnSpPr>
            <p:nvPr/>
          </p:nvCxnSpPr>
          <p:spPr bwMode="auto">
            <a:xfrm flipH="1">
              <a:off x="4625404" y="1472429"/>
              <a:ext cx="4763" cy="2076447"/>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796604" y="2229665"/>
              <a:ext cx="0" cy="1306510"/>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79" name="Text Box 209"/>
            <p:cNvSpPr txBox="1">
              <a:spLocks noChangeArrowheads="1"/>
            </p:cNvSpPr>
            <p:nvPr/>
          </p:nvSpPr>
          <p:spPr bwMode="auto">
            <a:xfrm>
              <a:off x="408856" y="3033513"/>
              <a:ext cx="1066799" cy="377560"/>
            </a:xfrm>
            <a:prstGeom prst="rect">
              <a:avLst/>
            </a:prstGeom>
            <a:solidFill>
              <a:srgbClr val="FFFF66"/>
            </a:solidFill>
            <a:ln w="9525">
              <a:solidFill>
                <a:srgbClr val="000000"/>
              </a:solidFill>
              <a:miter lim="800000"/>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慢开始</a:t>
              </a:r>
              <a:endPar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2" name="Text Box 209"/>
            <p:cNvSpPr txBox="1">
              <a:spLocks noChangeArrowheads="1"/>
            </p:cNvSpPr>
            <p:nvPr/>
          </p:nvSpPr>
          <p:spPr bwMode="auto">
            <a:xfrm>
              <a:off x="3436367" y="3012306"/>
              <a:ext cx="1066800" cy="377560"/>
            </a:xfrm>
            <a:prstGeom prst="rect">
              <a:avLst/>
            </a:prstGeom>
            <a:solidFill>
              <a:srgbClr val="FFFF66"/>
            </a:solidFill>
            <a:ln w="9525">
              <a:solidFill>
                <a:srgbClr val="000000"/>
              </a:solidFill>
              <a:miter lim="800000"/>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慢开始</a:t>
              </a:r>
              <a:endPar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 name="灯片编号占位符 2"/>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2479" y="836711"/>
            <a:ext cx="9536759" cy="3321087"/>
            <a:chOff x="274141" y="840152"/>
            <a:chExt cx="9316681" cy="3133914"/>
          </a:xfrm>
        </p:grpSpPr>
        <p:sp>
          <p:nvSpPr>
            <p:cNvPr id="103" name="Text Box 140"/>
            <p:cNvSpPr txBox="1">
              <a:spLocks noChangeArrowheads="1"/>
            </p:cNvSpPr>
            <p:nvPr/>
          </p:nvSpPr>
          <p:spPr bwMode="auto">
            <a:xfrm>
              <a:off x="4758804" y="980728"/>
              <a:ext cx="1130300"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rPr>
                <a:t>超时</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104" name="Line 2"/>
            <p:cNvSpPr>
              <a:spLocks noChangeShapeType="1"/>
            </p:cNvSpPr>
            <p:nvPr/>
          </p:nvSpPr>
          <p:spPr bwMode="auto">
            <a:xfrm flipV="1">
              <a:off x="1883792" y="3639369"/>
              <a:ext cx="6211887" cy="4762"/>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5" name="Line 3"/>
            <p:cNvSpPr>
              <a:spLocks noChangeShapeType="1"/>
            </p:cNvSpPr>
            <p:nvPr/>
          </p:nvSpPr>
          <p:spPr bwMode="auto">
            <a:xfrm>
              <a:off x="1882204" y="1161281"/>
              <a:ext cx="1588" cy="2482850"/>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6" name="Line 4"/>
            <p:cNvSpPr>
              <a:spLocks noChangeShapeType="1"/>
            </p:cNvSpPr>
            <p:nvPr/>
          </p:nvSpPr>
          <p:spPr bwMode="auto">
            <a:xfrm>
              <a:off x="21123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8" name="Line 5"/>
            <p:cNvSpPr>
              <a:spLocks noChangeShapeType="1"/>
            </p:cNvSpPr>
            <p:nvPr/>
          </p:nvSpPr>
          <p:spPr bwMode="auto">
            <a:xfrm>
              <a:off x="2340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9" name="Line 6"/>
            <p:cNvSpPr>
              <a:spLocks noChangeShapeType="1"/>
            </p:cNvSpPr>
            <p:nvPr/>
          </p:nvSpPr>
          <p:spPr bwMode="auto">
            <a:xfrm>
              <a:off x="2569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0" name="Line 7"/>
            <p:cNvSpPr>
              <a:spLocks noChangeShapeType="1"/>
            </p:cNvSpPr>
            <p:nvPr/>
          </p:nvSpPr>
          <p:spPr bwMode="auto">
            <a:xfrm>
              <a:off x="2798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1" name="Line 8"/>
            <p:cNvSpPr>
              <a:spLocks noChangeShapeType="1"/>
            </p:cNvSpPr>
            <p:nvPr/>
          </p:nvSpPr>
          <p:spPr bwMode="auto">
            <a:xfrm>
              <a:off x="3026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2" name="Line 9"/>
            <p:cNvSpPr>
              <a:spLocks noChangeShapeType="1"/>
            </p:cNvSpPr>
            <p:nvPr/>
          </p:nvSpPr>
          <p:spPr bwMode="auto">
            <a:xfrm>
              <a:off x="3255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3" name="Line 10"/>
            <p:cNvSpPr>
              <a:spLocks noChangeShapeType="1"/>
            </p:cNvSpPr>
            <p:nvPr/>
          </p:nvSpPr>
          <p:spPr bwMode="auto">
            <a:xfrm>
              <a:off x="3483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4" name="Line 11"/>
            <p:cNvSpPr>
              <a:spLocks noChangeShapeType="1"/>
            </p:cNvSpPr>
            <p:nvPr/>
          </p:nvSpPr>
          <p:spPr bwMode="auto">
            <a:xfrm>
              <a:off x="3712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5" name="Line 12"/>
            <p:cNvSpPr>
              <a:spLocks noChangeShapeType="1"/>
            </p:cNvSpPr>
            <p:nvPr/>
          </p:nvSpPr>
          <p:spPr bwMode="auto">
            <a:xfrm>
              <a:off x="3941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6" name="Line 13"/>
            <p:cNvSpPr>
              <a:spLocks noChangeShapeType="1"/>
            </p:cNvSpPr>
            <p:nvPr/>
          </p:nvSpPr>
          <p:spPr bwMode="auto">
            <a:xfrm>
              <a:off x="4169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7" name="Line 14"/>
            <p:cNvSpPr>
              <a:spLocks noChangeShapeType="1"/>
            </p:cNvSpPr>
            <p:nvPr/>
          </p:nvSpPr>
          <p:spPr bwMode="auto">
            <a:xfrm>
              <a:off x="4398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8" name="Line 15"/>
            <p:cNvSpPr>
              <a:spLocks noChangeShapeType="1"/>
            </p:cNvSpPr>
            <p:nvPr/>
          </p:nvSpPr>
          <p:spPr bwMode="auto">
            <a:xfrm>
              <a:off x="4626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9" name="Line 16"/>
            <p:cNvSpPr>
              <a:spLocks noChangeShapeType="1"/>
            </p:cNvSpPr>
            <p:nvPr/>
          </p:nvSpPr>
          <p:spPr bwMode="auto">
            <a:xfrm>
              <a:off x="4855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0" name="Line 17"/>
            <p:cNvSpPr>
              <a:spLocks noChangeShapeType="1"/>
            </p:cNvSpPr>
            <p:nvPr/>
          </p:nvSpPr>
          <p:spPr bwMode="auto">
            <a:xfrm>
              <a:off x="5084192" y="3567931"/>
              <a:ext cx="0" cy="762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1" name="Line 18"/>
            <p:cNvSpPr>
              <a:spLocks noChangeShapeType="1"/>
            </p:cNvSpPr>
            <p:nvPr/>
          </p:nvSpPr>
          <p:spPr bwMode="auto">
            <a:xfrm>
              <a:off x="5312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2" name="Line 19"/>
            <p:cNvSpPr>
              <a:spLocks noChangeShapeType="1"/>
            </p:cNvSpPr>
            <p:nvPr/>
          </p:nvSpPr>
          <p:spPr bwMode="auto">
            <a:xfrm>
              <a:off x="5541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3" name="Line 20"/>
            <p:cNvSpPr>
              <a:spLocks noChangeShapeType="1"/>
            </p:cNvSpPr>
            <p:nvPr/>
          </p:nvSpPr>
          <p:spPr bwMode="auto">
            <a:xfrm>
              <a:off x="5769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4" name="Line 21"/>
            <p:cNvSpPr>
              <a:spLocks noChangeShapeType="1"/>
            </p:cNvSpPr>
            <p:nvPr/>
          </p:nvSpPr>
          <p:spPr bwMode="auto">
            <a:xfrm>
              <a:off x="59985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5" name="Line 22"/>
            <p:cNvSpPr>
              <a:spLocks noChangeShapeType="1"/>
            </p:cNvSpPr>
            <p:nvPr/>
          </p:nvSpPr>
          <p:spPr bwMode="auto">
            <a:xfrm>
              <a:off x="62271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6" name="Line 23"/>
            <p:cNvSpPr>
              <a:spLocks noChangeShapeType="1"/>
            </p:cNvSpPr>
            <p:nvPr/>
          </p:nvSpPr>
          <p:spPr bwMode="auto">
            <a:xfrm>
              <a:off x="64557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7" name="Line 24"/>
            <p:cNvSpPr>
              <a:spLocks noChangeShapeType="1"/>
            </p:cNvSpPr>
            <p:nvPr/>
          </p:nvSpPr>
          <p:spPr bwMode="auto">
            <a:xfrm>
              <a:off x="66843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8" name="Line 25"/>
            <p:cNvSpPr>
              <a:spLocks noChangeShapeType="1"/>
            </p:cNvSpPr>
            <p:nvPr/>
          </p:nvSpPr>
          <p:spPr bwMode="auto">
            <a:xfrm>
              <a:off x="6912992" y="349173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0" name="Line 40"/>
            <p:cNvSpPr>
              <a:spLocks noChangeShapeType="1"/>
            </p:cNvSpPr>
            <p:nvPr/>
          </p:nvSpPr>
          <p:spPr bwMode="auto">
            <a:xfrm>
              <a:off x="1883792" y="3263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1" name="Line 41"/>
            <p:cNvSpPr>
              <a:spLocks noChangeShapeType="1"/>
            </p:cNvSpPr>
            <p:nvPr/>
          </p:nvSpPr>
          <p:spPr bwMode="auto">
            <a:xfrm>
              <a:off x="1883792" y="2882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2" name="Line 42"/>
            <p:cNvSpPr>
              <a:spLocks noChangeShapeType="1"/>
            </p:cNvSpPr>
            <p:nvPr/>
          </p:nvSpPr>
          <p:spPr bwMode="auto">
            <a:xfrm>
              <a:off x="1883792" y="2501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3" name="Line 43"/>
            <p:cNvSpPr>
              <a:spLocks noChangeShapeType="1"/>
            </p:cNvSpPr>
            <p:nvPr/>
          </p:nvSpPr>
          <p:spPr bwMode="auto">
            <a:xfrm>
              <a:off x="1883792" y="2120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4" name="Line 44"/>
            <p:cNvSpPr>
              <a:spLocks noChangeShapeType="1"/>
            </p:cNvSpPr>
            <p:nvPr/>
          </p:nvSpPr>
          <p:spPr bwMode="auto">
            <a:xfrm>
              <a:off x="1883792" y="1739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5" name="Line 45"/>
            <p:cNvSpPr>
              <a:spLocks noChangeShapeType="1"/>
            </p:cNvSpPr>
            <p:nvPr/>
          </p:nvSpPr>
          <p:spPr bwMode="auto">
            <a:xfrm>
              <a:off x="1883792" y="1358131"/>
              <a:ext cx="2286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6" name="Text Box 77"/>
            <p:cNvSpPr txBox="1">
              <a:spLocks noChangeArrowheads="1"/>
            </p:cNvSpPr>
            <p:nvPr/>
          </p:nvSpPr>
          <p:spPr bwMode="auto">
            <a:xfrm>
              <a:off x="21981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7" name="Text Box 78"/>
            <p:cNvSpPr txBox="1">
              <a:spLocks noChangeArrowheads="1"/>
            </p:cNvSpPr>
            <p:nvPr/>
          </p:nvSpPr>
          <p:spPr bwMode="auto">
            <a:xfrm>
              <a:off x="26553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8" name="Text Box 79"/>
            <p:cNvSpPr txBox="1">
              <a:spLocks noChangeArrowheads="1"/>
            </p:cNvSpPr>
            <p:nvPr/>
          </p:nvSpPr>
          <p:spPr bwMode="auto">
            <a:xfrm>
              <a:off x="31125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9" name="Text Box 80"/>
            <p:cNvSpPr txBox="1">
              <a:spLocks noChangeArrowheads="1"/>
            </p:cNvSpPr>
            <p:nvPr/>
          </p:nvSpPr>
          <p:spPr bwMode="auto">
            <a:xfrm>
              <a:off x="35824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0" name="Text Box 81"/>
            <p:cNvSpPr txBox="1">
              <a:spLocks noChangeArrowheads="1"/>
            </p:cNvSpPr>
            <p:nvPr/>
          </p:nvSpPr>
          <p:spPr bwMode="auto">
            <a:xfrm>
              <a:off x="39634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1" name="Text Box 82"/>
            <p:cNvSpPr txBox="1">
              <a:spLocks noChangeArrowheads="1"/>
            </p:cNvSpPr>
            <p:nvPr/>
          </p:nvSpPr>
          <p:spPr bwMode="auto">
            <a:xfrm>
              <a:off x="4458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2" name="Text Box 83"/>
            <p:cNvSpPr txBox="1">
              <a:spLocks noChangeArrowheads="1"/>
            </p:cNvSpPr>
            <p:nvPr/>
          </p:nvSpPr>
          <p:spPr bwMode="auto">
            <a:xfrm>
              <a:off x="48905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3" name="Text Box 84"/>
            <p:cNvSpPr txBox="1">
              <a:spLocks noChangeArrowheads="1"/>
            </p:cNvSpPr>
            <p:nvPr/>
          </p:nvSpPr>
          <p:spPr bwMode="auto">
            <a:xfrm>
              <a:off x="5347717"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4" name="Text Box 85"/>
            <p:cNvSpPr txBox="1">
              <a:spLocks noChangeArrowheads="1"/>
            </p:cNvSpPr>
            <p:nvPr/>
          </p:nvSpPr>
          <p:spPr bwMode="auto">
            <a:xfrm>
              <a:off x="58207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5" name="Text Box 86"/>
            <p:cNvSpPr txBox="1">
              <a:spLocks noChangeArrowheads="1"/>
            </p:cNvSpPr>
            <p:nvPr/>
          </p:nvSpPr>
          <p:spPr bwMode="auto">
            <a:xfrm>
              <a:off x="6277992" y="3588569"/>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6" name="Text Box 87"/>
            <p:cNvSpPr txBox="1">
              <a:spLocks noChangeArrowheads="1"/>
            </p:cNvSpPr>
            <p:nvPr/>
          </p:nvSpPr>
          <p:spPr bwMode="auto">
            <a:xfrm>
              <a:off x="6722492" y="3596506"/>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7" name="Text Box 89"/>
            <p:cNvSpPr txBox="1">
              <a:spLocks noChangeArrowheads="1"/>
            </p:cNvSpPr>
            <p:nvPr/>
          </p:nvSpPr>
          <p:spPr bwMode="auto">
            <a:xfrm>
              <a:off x="1779017" y="3588569"/>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8" name="Text Box 90"/>
            <p:cNvSpPr txBox="1">
              <a:spLocks noChangeArrowheads="1"/>
            </p:cNvSpPr>
            <p:nvPr/>
          </p:nvSpPr>
          <p:spPr bwMode="auto">
            <a:xfrm>
              <a:off x="1617092" y="3439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9" name="Text Box 91"/>
            <p:cNvSpPr txBox="1">
              <a:spLocks noChangeArrowheads="1"/>
            </p:cNvSpPr>
            <p:nvPr/>
          </p:nvSpPr>
          <p:spPr bwMode="auto">
            <a:xfrm>
              <a:off x="1617092" y="30583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0" name="Text Box 92"/>
            <p:cNvSpPr txBox="1">
              <a:spLocks noChangeArrowheads="1"/>
            </p:cNvSpPr>
            <p:nvPr/>
          </p:nvSpPr>
          <p:spPr bwMode="auto">
            <a:xfrm>
              <a:off x="1617092" y="2690044"/>
              <a:ext cx="30568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1" name="Text Box 93"/>
            <p:cNvSpPr txBox="1">
              <a:spLocks noChangeArrowheads="1"/>
            </p:cNvSpPr>
            <p:nvPr/>
          </p:nvSpPr>
          <p:spPr bwMode="auto">
            <a:xfrm>
              <a:off x="1502792" y="23217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2" name="Text Box 94"/>
            <p:cNvSpPr txBox="1">
              <a:spLocks noChangeArrowheads="1"/>
            </p:cNvSpPr>
            <p:nvPr/>
          </p:nvSpPr>
          <p:spPr bwMode="auto">
            <a:xfrm>
              <a:off x="1502792" y="1953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3" name="Text Box 95"/>
            <p:cNvSpPr txBox="1">
              <a:spLocks noChangeArrowheads="1"/>
            </p:cNvSpPr>
            <p:nvPr/>
          </p:nvSpPr>
          <p:spPr bwMode="auto">
            <a:xfrm>
              <a:off x="1502792" y="1572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4" name="Text Box 96"/>
            <p:cNvSpPr txBox="1">
              <a:spLocks noChangeArrowheads="1"/>
            </p:cNvSpPr>
            <p:nvPr/>
          </p:nvSpPr>
          <p:spPr bwMode="auto">
            <a:xfrm>
              <a:off x="1502792" y="1191444"/>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5" name="Oval 102"/>
            <p:cNvSpPr>
              <a:spLocks noChangeArrowheads="1"/>
            </p:cNvSpPr>
            <p:nvPr/>
          </p:nvSpPr>
          <p:spPr bwMode="auto">
            <a:xfrm>
              <a:off x="2521967" y="284403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6" name="Oval 103"/>
            <p:cNvSpPr>
              <a:spLocks noChangeArrowheads="1"/>
            </p:cNvSpPr>
            <p:nvPr/>
          </p:nvSpPr>
          <p:spPr bwMode="auto">
            <a:xfrm>
              <a:off x="2293367" y="322503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7" name="Oval 104"/>
            <p:cNvSpPr>
              <a:spLocks noChangeArrowheads="1"/>
            </p:cNvSpPr>
            <p:nvPr/>
          </p:nvSpPr>
          <p:spPr bwMode="auto">
            <a:xfrm>
              <a:off x="1845692" y="34726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8" name="Oval 105"/>
            <p:cNvSpPr>
              <a:spLocks noChangeArrowheads="1"/>
            </p:cNvSpPr>
            <p:nvPr/>
          </p:nvSpPr>
          <p:spPr bwMode="auto">
            <a:xfrm>
              <a:off x="2055242" y="340600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9" name="Oval 106"/>
            <p:cNvSpPr>
              <a:spLocks noChangeArrowheads="1"/>
            </p:cNvSpPr>
            <p:nvPr/>
          </p:nvSpPr>
          <p:spPr bwMode="auto">
            <a:xfrm>
              <a:off x="2750567" y="207885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0" name="Oval 107"/>
            <p:cNvSpPr>
              <a:spLocks noChangeArrowheads="1"/>
            </p:cNvSpPr>
            <p:nvPr/>
          </p:nvSpPr>
          <p:spPr bwMode="auto">
            <a:xfrm>
              <a:off x="2979167" y="197725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1" name="Oval 108"/>
            <p:cNvSpPr>
              <a:spLocks noChangeArrowheads="1"/>
            </p:cNvSpPr>
            <p:nvPr/>
          </p:nvSpPr>
          <p:spPr bwMode="auto">
            <a:xfrm>
              <a:off x="3207767" y="188676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2" name="Oval 109"/>
            <p:cNvSpPr>
              <a:spLocks noChangeArrowheads="1"/>
            </p:cNvSpPr>
            <p:nvPr/>
          </p:nvSpPr>
          <p:spPr bwMode="auto">
            <a:xfrm>
              <a:off x="3669729" y="169626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3" name="Oval 110"/>
            <p:cNvSpPr>
              <a:spLocks noChangeArrowheads="1"/>
            </p:cNvSpPr>
            <p:nvPr/>
          </p:nvSpPr>
          <p:spPr bwMode="auto">
            <a:xfrm>
              <a:off x="3436367" y="17915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4" name="Oval 113"/>
            <p:cNvSpPr>
              <a:spLocks noChangeArrowheads="1"/>
            </p:cNvSpPr>
            <p:nvPr/>
          </p:nvSpPr>
          <p:spPr bwMode="auto">
            <a:xfrm>
              <a:off x="3898329" y="16010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5" name="Oval 114"/>
            <p:cNvSpPr>
              <a:spLocks noChangeArrowheads="1"/>
            </p:cNvSpPr>
            <p:nvPr/>
          </p:nvSpPr>
          <p:spPr bwMode="auto">
            <a:xfrm>
              <a:off x="4122167" y="151053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6" name="Oval 116"/>
            <p:cNvSpPr>
              <a:spLocks noChangeArrowheads="1"/>
            </p:cNvSpPr>
            <p:nvPr/>
          </p:nvSpPr>
          <p:spPr bwMode="auto">
            <a:xfrm>
              <a:off x="4574604" y="130574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7" name="Oval 117"/>
            <p:cNvSpPr>
              <a:spLocks noChangeArrowheads="1"/>
            </p:cNvSpPr>
            <p:nvPr/>
          </p:nvSpPr>
          <p:spPr bwMode="auto">
            <a:xfrm>
              <a:off x="4350767" y="1400994"/>
              <a:ext cx="88900" cy="8890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8" name="Freeform 118"/>
            <p:cNvSpPr/>
            <p:nvPr/>
          </p:nvSpPr>
          <p:spPr bwMode="auto">
            <a:xfrm>
              <a:off x="1807592" y="1358131"/>
              <a:ext cx="2814637" cy="2174875"/>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9" name="Text Box 134"/>
            <p:cNvSpPr txBox="1">
              <a:spLocks noChangeArrowheads="1"/>
            </p:cNvSpPr>
            <p:nvPr/>
          </p:nvSpPr>
          <p:spPr bwMode="auto">
            <a:xfrm>
              <a:off x="8097267" y="3444106"/>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传输轮次</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70" name="Text Box 135"/>
            <p:cNvSpPr txBox="1">
              <a:spLocks noChangeArrowheads="1"/>
            </p:cNvSpPr>
            <p:nvPr/>
          </p:nvSpPr>
          <p:spPr bwMode="auto">
            <a:xfrm>
              <a:off x="951929" y="840152"/>
              <a:ext cx="1885791"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cs typeface="Times New Roman" panose="02020603050405020304" pitchFamily="18" charset="0"/>
                </a:rPr>
                <a:t>拥塞窗口  </a:t>
              </a:r>
              <a:r>
                <a:rPr kumimoji="1" lang="en-US" altLang="zh-CN" sz="2000" b="1" i="0" u="none" strike="noStrike" kern="0" cap="none" spc="0" normalizeH="0" baseline="0" noProof="0" dirty="0" err="1">
                  <a:ln>
                    <a:noFill/>
                  </a:ln>
                  <a:solidFill>
                    <a:srgbClr val="000000"/>
                  </a:solidFill>
                  <a:effectLst/>
                  <a:uLnTx/>
                  <a:uFillTx/>
                  <a:cs typeface="Times New Roman" panose="02020603050405020304" pitchFamily="18" charset="0"/>
                </a:rPr>
                <a:t>cwnd</a:t>
              </a:r>
              <a:endPar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271" name="Text Box 140"/>
            <p:cNvSpPr txBox="1">
              <a:spLocks noChangeArrowheads="1"/>
            </p:cNvSpPr>
            <p:nvPr/>
          </p:nvSpPr>
          <p:spPr bwMode="auto">
            <a:xfrm>
              <a:off x="6895232" y="1763524"/>
              <a:ext cx="1154112"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cs typeface="Times New Roman" panose="02020603050405020304" pitchFamily="18" charset="0"/>
                </a:rPr>
                <a:t>3-ACK</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272" name="Rectangle 160"/>
            <p:cNvSpPr>
              <a:spLocks noChangeArrowheads="1"/>
            </p:cNvSpPr>
            <p:nvPr/>
          </p:nvSpPr>
          <p:spPr bwMode="auto">
            <a:xfrm>
              <a:off x="1959992" y="1281931"/>
              <a:ext cx="190500" cy="203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3" name="Line 156"/>
            <p:cNvSpPr>
              <a:spLocks noChangeShapeType="1"/>
            </p:cNvSpPr>
            <p:nvPr/>
          </p:nvSpPr>
          <p:spPr bwMode="auto">
            <a:xfrm>
              <a:off x="1959992" y="2120131"/>
              <a:ext cx="8382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4" name="Line 146"/>
            <p:cNvSpPr>
              <a:spLocks noChangeShapeType="1"/>
            </p:cNvSpPr>
            <p:nvPr/>
          </p:nvSpPr>
          <p:spPr bwMode="auto">
            <a:xfrm flipV="1">
              <a:off x="1959992" y="1351781"/>
              <a:ext cx="2679700" cy="635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5" name="Rectangle 162"/>
            <p:cNvSpPr>
              <a:spLocks noChangeArrowheads="1"/>
            </p:cNvSpPr>
            <p:nvPr/>
          </p:nvSpPr>
          <p:spPr bwMode="auto">
            <a:xfrm>
              <a:off x="5236592" y="3415531"/>
              <a:ext cx="1446212"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6" name="Line 167"/>
            <p:cNvSpPr>
              <a:spLocks noChangeShapeType="1"/>
            </p:cNvSpPr>
            <p:nvPr/>
          </p:nvSpPr>
          <p:spPr bwMode="auto">
            <a:xfrm>
              <a:off x="1350294" y="3375646"/>
              <a:ext cx="533400" cy="152400"/>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7" name="Text Box 203"/>
            <p:cNvSpPr txBox="1">
              <a:spLocks noChangeArrowheads="1"/>
            </p:cNvSpPr>
            <p:nvPr/>
          </p:nvSpPr>
          <p:spPr bwMode="auto">
            <a:xfrm>
              <a:off x="7990046" y="1916832"/>
              <a:ext cx="1600776" cy="7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rPr>
                <a:t>TCP Reno </a:t>
              </a:r>
              <a:endPar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rPr>
                <a:t>版本</a:t>
              </a:r>
              <a:endPar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endParaRPr>
            </a:p>
          </p:txBody>
        </p:sp>
        <p:sp>
          <p:nvSpPr>
            <p:cNvPr id="278" name="Text Box 205"/>
            <p:cNvSpPr txBox="1">
              <a:spLocks noChangeArrowheads="1"/>
            </p:cNvSpPr>
            <p:nvPr/>
          </p:nvSpPr>
          <p:spPr bwMode="auto">
            <a:xfrm>
              <a:off x="274141" y="1861369"/>
              <a:ext cx="1251556" cy="66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a:ln>
                    <a:noFill/>
                  </a:ln>
                  <a:solidFill>
                    <a:srgbClr val="C00000"/>
                  </a:solidFill>
                  <a:effectLst/>
                  <a:uLnTx/>
                  <a:uFillTx/>
                  <a:cs typeface="Times New Roman" panose="02020603050405020304" pitchFamily="18" charset="0"/>
                </a:rPr>
                <a:t>ssthresh</a:t>
              </a:r>
              <a:endParaRPr kumimoji="1" lang="en-US" altLang="zh-CN" sz="2000" b="1" i="0" u="none" strike="noStrike" kern="0" cap="none" spc="0" normalizeH="0" baseline="0" noProof="0" dirty="0">
                <a:ln>
                  <a:noFill/>
                </a:ln>
                <a:solidFill>
                  <a:srgbClr val="C00000"/>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rPr>
                <a:t> 的初始值</a:t>
              </a:r>
              <a:endPar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endParaRPr>
            </a:p>
          </p:txBody>
        </p:sp>
        <p:sp>
          <p:nvSpPr>
            <p:cNvPr id="280" name="Line 215"/>
            <p:cNvSpPr>
              <a:spLocks noChangeShapeType="1"/>
            </p:cNvSpPr>
            <p:nvPr/>
          </p:nvSpPr>
          <p:spPr bwMode="auto">
            <a:xfrm flipV="1">
              <a:off x="1388492" y="2148706"/>
              <a:ext cx="214312"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1" name="Text Box 206"/>
            <p:cNvSpPr txBox="1">
              <a:spLocks noChangeArrowheads="1"/>
            </p:cNvSpPr>
            <p:nvPr/>
          </p:nvSpPr>
          <p:spPr bwMode="auto">
            <a:xfrm rot="20245475">
              <a:off x="6796372" y="230917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82" name="Oval 125"/>
            <p:cNvSpPr>
              <a:spLocks noChangeArrowheads="1"/>
            </p:cNvSpPr>
            <p:nvPr/>
          </p:nvSpPr>
          <p:spPr bwMode="auto">
            <a:xfrm>
              <a:off x="5036567" y="33917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3" name="Oval 126"/>
            <p:cNvSpPr>
              <a:spLocks noChangeArrowheads="1"/>
            </p:cNvSpPr>
            <p:nvPr/>
          </p:nvSpPr>
          <p:spPr bwMode="auto">
            <a:xfrm>
              <a:off x="5266754" y="32059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4" name="Oval 127"/>
            <p:cNvSpPr>
              <a:spLocks noChangeArrowheads="1"/>
            </p:cNvSpPr>
            <p:nvPr/>
          </p:nvSpPr>
          <p:spPr bwMode="auto">
            <a:xfrm>
              <a:off x="4798442" y="346315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5" name="Oval 128"/>
            <p:cNvSpPr>
              <a:spLocks noChangeArrowheads="1"/>
            </p:cNvSpPr>
            <p:nvPr/>
          </p:nvSpPr>
          <p:spPr bwMode="auto">
            <a:xfrm>
              <a:off x="5501704" y="28376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6" name="Oval 129"/>
            <p:cNvSpPr>
              <a:spLocks noChangeArrowheads="1"/>
            </p:cNvSpPr>
            <p:nvPr/>
          </p:nvSpPr>
          <p:spPr bwMode="auto">
            <a:xfrm>
              <a:off x="5973192" y="235349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7" name="Oval 130"/>
            <p:cNvSpPr>
              <a:spLocks noChangeArrowheads="1"/>
            </p:cNvSpPr>
            <p:nvPr/>
          </p:nvSpPr>
          <p:spPr bwMode="auto">
            <a:xfrm>
              <a:off x="6646292" y="207726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8" name="Oval 131"/>
            <p:cNvSpPr>
              <a:spLocks noChangeArrowheads="1"/>
            </p:cNvSpPr>
            <p:nvPr/>
          </p:nvSpPr>
          <p:spPr bwMode="auto">
            <a:xfrm>
              <a:off x="6197029" y="22534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9" name="Oval 132"/>
            <p:cNvSpPr>
              <a:spLocks noChangeArrowheads="1"/>
            </p:cNvSpPr>
            <p:nvPr/>
          </p:nvSpPr>
          <p:spPr bwMode="auto">
            <a:xfrm>
              <a:off x="6425629" y="216299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0" name="Line 147"/>
            <p:cNvSpPr>
              <a:spLocks noChangeShapeType="1"/>
            </p:cNvSpPr>
            <p:nvPr/>
          </p:nvSpPr>
          <p:spPr bwMode="auto">
            <a:xfrm rot="10800000">
              <a:off x="1977454" y="2499544"/>
              <a:ext cx="40386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1" name="直接连接符 115"/>
            <p:cNvCxnSpPr>
              <a:cxnSpLocks noChangeShapeType="1"/>
            </p:cNvCxnSpPr>
            <p:nvPr/>
          </p:nvCxnSpPr>
          <p:spPr bwMode="auto">
            <a:xfrm>
              <a:off x="4626992" y="1348606"/>
              <a:ext cx="228600" cy="2138363"/>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04728" y="1750244"/>
              <a:ext cx="431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4" name="Oval 129"/>
            <p:cNvSpPr>
              <a:spLocks noChangeArrowheads="1"/>
            </p:cNvSpPr>
            <p:nvPr/>
          </p:nvSpPr>
          <p:spPr bwMode="auto">
            <a:xfrm>
              <a:off x="5741417" y="245668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5" name="任意多边形 134"/>
            <p:cNvSpPr/>
            <p:nvPr/>
          </p:nvSpPr>
          <p:spPr bwMode="auto">
            <a:xfrm>
              <a:off x="4846067" y="2109019"/>
              <a:ext cx="1862137" cy="140176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6" name="Rectangle 161"/>
            <p:cNvSpPr>
              <a:spLocks noChangeArrowheads="1"/>
            </p:cNvSpPr>
            <p:nvPr/>
          </p:nvSpPr>
          <p:spPr bwMode="auto">
            <a:xfrm>
              <a:off x="4448944" y="1014165"/>
              <a:ext cx="358775" cy="288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7" name="直接连接符 119"/>
            <p:cNvCxnSpPr>
              <a:cxnSpLocks noChangeShapeType="1"/>
            </p:cNvCxnSpPr>
            <p:nvPr/>
          </p:nvCxnSpPr>
          <p:spPr bwMode="auto">
            <a:xfrm flipH="1">
              <a:off x="6909817" y="2902769"/>
              <a:ext cx="1587" cy="655637"/>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1993329" y="2886894"/>
              <a:ext cx="5545138"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6866954" y="28456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0" name="Line 24"/>
            <p:cNvSpPr>
              <a:spLocks noChangeShapeType="1"/>
            </p:cNvSpPr>
            <p:nvPr/>
          </p:nvSpPr>
          <p:spPr bwMode="auto">
            <a:xfrm>
              <a:off x="7367017" y="34853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1" name="Line 22"/>
            <p:cNvSpPr>
              <a:spLocks noChangeShapeType="1"/>
            </p:cNvSpPr>
            <p:nvPr/>
          </p:nvSpPr>
          <p:spPr bwMode="auto">
            <a:xfrm>
              <a:off x="7135242" y="3490144"/>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2" name="Text Box 87"/>
            <p:cNvSpPr txBox="1">
              <a:spLocks noChangeArrowheads="1"/>
            </p:cNvSpPr>
            <p:nvPr/>
          </p:nvSpPr>
          <p:spPr bwMode="auto">
            <a:xfrm>
              <a:off x="7151117" y="3593331"/>
              <a:ext cx="430966"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3" name="Line 22"/>
            <p:cNvSpPr>
              <a:spLocks noChangeShapeType="1"/>
            </p:cNvSpPr>
            <p:nvPr/>
          </p:nvSpPr>
          <p:spPr bwMode="auto">
            <a:xfrm>
              <a:off x="7605142" y="3498081"/>
              <a:ext cx="0" cy="1524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04" name="直接连接符 134"/>
            <p:cNvCxnSpPr>
              <a:cxnSpLocks noChangeShapeType="1"/>
              <a:stCxn id="295" idx="4"/>
              <a:endCxn id="299" idx="3"/>
            </p:cNvCxnSpPr>
            <p:nvPr/>
          </p:nvCxnSpPr>
          <p:spPr bwMode="auto">
            <a:xfrm>
              <a:off x="6706617" y="2109019"/>
              <a:ext cx="200025" cy="785812"/>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683433" y="1948020"/>
              <a:ext cx="1088691" cy="34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rPr>
                <a:t>拥塞避免</a:t>
              </a:r>
              <a:endPar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6" name="Text Box 206"/>
            <p:cNvSpPr txBox="1">
              <a:spLocks noChangeArrowheads="1"/>
            </p:cNvSpPr>
            <p:nvPr/>
          </p:nvSpPr>
          <p:spPr bwMode="auto">
            <a:xfrm rot="20205303">
              <a:off x="2929222" y="1439227"/>
              <a:ext cx="1188915" cy="37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7" name="TextBox 147"/>
            <p:cNvSpPr txBox="1">
              <a:spLocks noChangeArrowheads="1"/>
            </p:cNvSpPr>
            <p:nvPr/>
          </p:nvSpPr>
          <p:spPr bwMode="auto">
            <a:xfrm>
              <a:off x="5422329" y="2118544"/>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8" name="矩形 150"/>
            <p:cNvSpPr>
              <a:spLocks noChangeArrowheads="1"/>
            </p:cNvSpPr>
            <p:nvPr/>
          </p:nvSpPr>
          <p:spPr bwMode="auto">
            <a:xfrm>
              <a:off x="2253679" y="3444106"/>
              <a:ext cx="2516188" cy="119063"/>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9" name="TextBox 148"/>
            <p:cNvSpPr txBox="1">
              <a:spLocks noChangeArrowheads="1"/>
            </p:cNvSpPr>
            <p:nvPr/>
          </p:nvSpPr>
          <p:spPr bwMode="auto">
            <a:xfrm>
              <a:off x="6573267" y="1716906"/>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10" name="Line 167"/>
            <p:cNvSpPr>
              <a:spLocks noChangeShapeType="1"/>
            </p:cNvSpPr>
            <p:nvPr/>
          </p:nvSpPr>
          <p:spPr bwMode="auto">
            <a:xfrm>
              <a:off x="4473054" y="3366071"/>
              <a:ext cx="371475" cy="134937"/>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1" name="矩形 151"/>
            <p:cNvSpPr>
              <a:spLocks noChangeArrowheads="1"/>
            </p:cNvSpPr>
            <p:nvPr/>
          </p:nvSpPr>
          <p:spPr bwMode="auto">
            <a:xfrm>
              <a:off x="7078092" y="3444106"/>
              <a:ext cx="593725" cy="107950"/>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12" name="直接连接符 153"/>
            <p:cNvCxnSpPr>
              <a:cxnSpLocks noChangeShapeType="1"/>
            </p:cNvCxnSpPr>
            <p:nvPr/>
          </p:nvCxnSpPr>
          <p:spPr bwMode="auto">
            <a:xfrm flipV="1">
              <a:off x="5774754" y="2532881"/>
              <a:ext cx="11113" cy="984250"/>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682804" y="2177281"/>
              <a:ext cx="11113" cy="1435100"/>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6847904" y="2386831"/>
              <a:ext cx="1219200" cy="528638"/>
            </a:xfrm>
            <a:prstGeom prst="line">
              <a:avLst/>
            </a:prstGeom>
            <a:noFill/>
            <a:ln w="28575" algn="ctr">
              <a:solidFill>
                <a:srgbClr val="0000FF"/>
              </a:solidFill>
              <a:round/>
            </a:ln>
          </p:spPr>
        </p:cxnSp>
        <p:sp>
          <p:nvSpPr>
            <p:cNvPr id="315" name="Oval 202"/>
            <p:cNvSpPr>
              <a:spLocks noChangeArrowheads="1"/>
            </p:cNvSpPr>
            <p:nvPr/>
          </p:nvSpPr>
          <p:spPr bwMode="auto">
            <a:xfrm>
              <a:off x="7554342" y="2556694"/>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6" name="Oval 130"/>
            <p:cNvSpPr>
              <a:spLocks noChangeArrowheads="1"/>
            </p:cNvSpPr>
            <p:nvPr/>
          </p:nvSpPr>
          <p:spPr bwMode="auto">
            <a:xfrm>
              <a:off x="7092379" y="2745606"/>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7" name="Oval 130"/>
            <p:cNvSpPr>
              <a:spLocks noChangeArrowheads="1"/>
            </p:cNvSpPr>
            <p:nvPr/>
          </p:nvSpPr>
          <p:spPr bwMode="auto">
            <a:xfrm>
              <a:off x="7325742" y="2653531"/>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8" name="TextBox 149"/>
            <p:cNvSpPr txBox="1">
              <a:spLocks noChangeArrowheads="1"/>
            </p:cNvSpPr>
            <p:nvPr/>
          </p:nvSpPr>
          <p:spPr bwMode="auto">
            <a:xfrm>
              <a:off x="6646292" y="2869431"/>
              <a:ext cx="493607" cy="493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19" name="Oval 202"/>
            <p:cNvSpPr>
              <a:spLocks noChangeArrowheads="1"/>
            </p:cNvSpPr>
            <p:nvPr/>
          </p:nvSpPr>
          <p:spPr bwMode="auto">
            <a:xfrm>
              <a:off x="7790879" y="2439219"/>
              <a:ext cx="88900" cy="8890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20" name="直接连接符 117"/>
            <p:cNvCxnSpPr>
              <a:cxnSpLocks noChangeShapeType="1"/>
            </p:cNvCxnSpPr>
            <p:nvPr/>
          </p:nvCxnSpPr>
          <p:spPr bwMode="auto">
            <a:xfrm flipH="1">
              <a:off x="4625404" y="1472431"/>
              <a:ext cx="4763" cy="2076450"/>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796604" y="2229669"/>
              <a:ext cx="0" cy="1306512"/>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79" name="Text Box 209"/>
            <p:cNvSpPr txBox="1">
              <a:spLocks noChangeArrowheads="1"/>
            </p:cNvSpPr>
            <p:nvPr/>
          </p:nvSpPr>
          <p:spPr bwMode="auto">
            <a:xfrm>
              <a:off x="408856" y="3033515"/>
              <a:ext cx="1066799" cy="377560"/>
            </a:xfrm>
            <a:prstGeom prst="rect">
              <a:avLst/>
            </a:prstGeom>
            <a:solidFill>
              <a:srgbClr val="FFFF66"/>
            </a:solidFill>
            <a:ln w="9525">
              <a:solidFill>
                <a:srgbClr val="000000"/>
              </a:solidFill>
              <a:miter lim="800000"/>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慢开始</a:t>
              </a:r>
              <a:endPar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2" name="Text Box 209"/>
            <p:cNvSpPr txBox="1">
              <a:spLocks noChangeArrowheads="1"/>
            </p:cNvSpPr>
            <p:nvPr/>
          </p:nvSpPr>
          <p:spPr bwMode="auto">
            <a:xfrm>
              <a:off x="3436367" y="3012306"/>
              <a:ext cx="1066800" cy="377560"/>
            </a:xfrm>
            <a:prstGeom prst="rect">
              <a:avLst/>
            </a:prstGeom>
            <a:solidFill>
              <a:srgbClr val="FFFF66"/>
            </a:solidFill>
            <a:ln w="9525">
              <a:solidFill>
                <a:srgbClr val="000000"/>
              </a:solidFill>
              <a:miter lim="800000"/>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慢开始</a:t>
              </a:r>
              <a:endPar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24" name="Text Box 4"/>
          <p:cNvSpPr txBox="1">
            <a:spLocks noChangeArrowheads="1"/>
          </p:cNvSpPr>
          <p:nvPr/>
        </p:nvSpPr>
        <p:spPr bwMode="auto">
          <a:xfrm>
            <a:off x="842392" y="4360069"/>
            <a:ext cx="8647112"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kumimoji="0" lang="zh-CN" altLang="en-US"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发送端的发送窗口不能超过拥塞窗口 </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cwnd</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0" lang="zh-CN" altLang="en-US"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和接收端窗口 </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rwnd </a:t>
            </a:r>
            <a:r>
              <a:rPr kumimoji="0" lang="zh-CN" altLang="en-US"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中的最小值。我们假定接收端窗口足够大，因此现在发送窗口的数值等于拥塞窗口的数值。</a:t>
            </a:r>
            <a:endParaRPr kumimoji="0" lang="zh-CN" altLang="en-US"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2" name="Rectangle 5"/>
          <p:cNvSpPr txBox="1">
            <a:spLocks noChangeArrowheads="1"/>
          </p:cNvSpPr>
          <p:nvPr/>
        </p:nvSpPr>
        <p:spPr bwMode="auto">
          <a:xfrm>
            <a:off x="417512" y="152400"/>
            <a:ext cx="711539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 </a:t>
            </a:r>
            <a:endPar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 Box 4"/>
          <p:cNvSpPr txBox="1">
            <a:spLocks noChangeArrowheads="1"/>
          </p:cNvSpPr>
          <p:nvPr/>
        </p:nvSpPr>
        <p:spPr bwMode="auto">
          <a:xfrm>
            <a:off x="842391" y="4365104"/>
            <a:ext cx="86471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在执行</a:t>
            </a:r>
            <a:r>
              <a:rPr kumimoji="0" lang="zh-CN" altLang="en-US" sz="2800" b="1" i="0" u="none" strike="noStrike" kern="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Times New Roman" panose="02020603050405020304" pitchFamily="18" charset="0"/>
              </a:rPr>
              <a:t>慢开始</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算法时，拥塞窗口 </a:t>
            </a:r>
            <a:r>
              <a:rPr kumimoji="0" lang="en-US" altLang="zh-CN" sz="2800" b="1" i="0" u="none" strike="noStrike" kern="0" cap="none" spc="0" normalizeH="0" baseline="0" noProof="0" dirty="0" err="1">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cwnd</a:t>
            </a:r>
            <a:r>
              <a:rPr kumimoji="0" lang="en-US" altLang="zh-CN"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=1</a:t>
            </a:r>
            <a:r>
              <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，发送第一个报文段</a:t>
            </a:r>
            <a:r>
              <a:rPr kumimoji="0" lang="zh-CN" altLang="en-US" sz="2800" kern="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endParaRPr kumimoji="0" lang="zh-CN" altLang="en-US" sz="2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26" name="组合 125"/>
          <p:cNvGrpSpPr/>
          <p:nvPr/>
        </p:nvGrpSpPr>
        <p:grpSpPr>
          <a:xfrm>
            <a:off x="272479" y="836711"/>
            <a:ext cx="9536759" cy="3321087"/>
            <a:chOff x="272479" y="836711"/>
            <a:chExt cx="9536759" cy="3321087"/>
          </a:xfrm>
        </p:grpSpPr>
        <p:sp>
          <p:nvSpPr>
            <p:cNvPr id="127"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rPr>
                <a:t>超时</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128"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29"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30"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31"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32"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33"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34"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35"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36"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37"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38"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39"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40"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41"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42"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43"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44"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45"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46"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47"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48"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49"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50"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51"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52"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53"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54"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55"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56"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57"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58"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159"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160"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161"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162"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163"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164"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165"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166"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167"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168"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169"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170"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171"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172"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173"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174"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175"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176"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177"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78"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79"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80"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81"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82"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83"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84"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85"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86"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87"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88"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89"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90"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91"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传输轮次</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192"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cs typeface="Times New Roman" panose="02020603050405020304" pitchFamily="18" charset="0"/>
                </a:rPr>
                <a:t>拥塞窗口  </a:t>
              </a:r>
              <a:r>
                <a:rPr kumimoji="1" lang="en-US" altLang="zh-CN" sz="2000" b="1" i="0" u="none" strike="noStrike" kern="0" cap="none" spc="0" normalizeH="0" baseline="0" noProof="0" dirty="0" err="1">
                  <a:ln>
                    <a:noFill/>
                  </a:ln>
                  <a:solidFill>
                    <a:srgbClr val="000000"/>
                  </a:solidFill>
                  <a:effectLst/>
                  <a:uLnTx/>
                  <a:uFillTx/>
                  <a:cs typeface="Times New Roman" panose="02020603050405020304" pitchFamily="18" charset="0"/>
                </a:rPr>
                <a:t>cwnd</a:t>
              </a:r>
              <a:endPar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193"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cs typeface="Times New Roman" panose="02020603050405020304" pitchFamily="18" charset="0"/>
                </a:rPr>
                <a:t>3-ACK</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194"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95"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96"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97"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98"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rPr>
                <a:t>TCP Reno </a:t>
              </a:r>
              <a:endPar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rPr>
                <a:t>版本</a:t>
              </a:r>
              <a:endPar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endParaRPr>
            </a:p>
          </p:txBody>
        </p:sp>
        <p:sp>
          <p:nvSpPr>
            <p:cNvPr id="199"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a:ln>
                    <a:noFill/>
                  </a:ln>
                  <a:solidFill>
                    <a:srgbClr val="C00000"/>
                  </a:solidFill>
                  <a:effectLst/>
                  <a:uLnTx/>
                  <a:uFillTx/>
                  <a:cs typeface="Times New Roman" panose="02020603050405020304" pitchFamily="18" charset="0"/>
                </a:rPr>
                <a:t>ssthresh</a:t>
              </a:r>
              <a:endParaRPr kumimoji="1" lang="en-US" altLang="zh-CN" sz="2000" b="1" i="0" u="none" strike="noStrike" kern="0" cap="none" spc="0" normalizeH="0" baseline="0" noProof="0" dirty="0">
                <a:ln>
                  <a:noFill/>
                </a:ln>
                <a:solidFill>
                  <a:srgbClr val="C00000"/>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rPr>
                <a:t> 的初始值</a:t>
              </a:r>
              <a:endPar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endParaRPr>
            </a:p>
          </p:txBody>
        </p:sp>
        <p:sp>
          <p:nvSpPr>
            <p:cNvPr id="20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0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22"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23"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24"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25"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326"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27"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28"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29"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30"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331"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332"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33"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34"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35"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36"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37" name="直接连接符 134"/>
            <p:cNvCxnSpPr>
              <a:cxnSpLocks noChangeShapeType="1"/>
              <a:stCxn id="328" idx="4"/>
              <a:endCxn id="332" idx="3"/>
            </p:cNvCxnSpPr>
            <p:nvPr/>
          </p:nvCxnSpPr>
          <p:spPr bwMode="auto">
            <a:xfrm>
              <a:off x="6856903" y="2181361"/>
              <a:ext cx="204750" cy="832745"/>
            </a:xfrm>
            <a:prstGeom prst="line">
              <a:avLst/>
            </a:prstGeom>
            <a:noFill/>
            <a:ln w="28575" algn="ctr">
              <a:solidFill>
                <a:srgbClr val="0000FF"/>
              </a:solidFill>
              <a:round/>
            </a:ln>
          </p:spPr>
        </p:cxnSp>
        <p:sp>
          <p:nvSpPr>
            <p:cNvPr id="338"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rPr>
                <a:t>拥塞避免</a:t>
              </a:r>
              <a:endPar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39"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40"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41"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42"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44"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45"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46"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47"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48"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49"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50"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51"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52"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53"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54"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grpSp>
      <p:sp>
        <p:nvSpPr>
          <p:cNvPr id="125" name="Line 167"/>
          <p:cNvSpPr>
            <a:spLocks noChangeShapeType="1"/>
          </p:cNvSpPr>
          <p:nvPr/>
        </p:nvSpPr>
        <p:spPr bwMode="auto">
          <a:xfrm>
            <a:off x="1443217" y="3343839"/>
            <a:ext cx="413439" cy="301185"/>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19" name="Rectangle 5"/>
          <p:cNvSpPr txBox="1">
            <a:spLocks noChangeArrowheads="1"/>
          </p:cNvSpPr>
          <p:nvPr/>
        </p:nvSpPr>
        <p:spPr bwMode="auto">
          <a:xfrm>
            <a:off x="417512" y="152400"/>
            <a:ext cx="711539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 </a:t>
            </a:r>
            <a:endPar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rPr>
                <a:t>超时</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传输轮次</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cs typeface="Times New Roman" panose="02020603050405020304" pitchFamily="18" charset="0"/>
                </a:rPr>
                <a:t>拥塞窗口  </a:t>
              </a:r>
              <a:r>
                <a:rPr kumimoji="1" lang="en-US" altLang="zh-CN" sz="2000" b="1" i="0" u="none" strike="noStrike" kern="0" cap="none" spc="0" normalizeH="0" baseline="0" noProof="0" dirty="0" err="1">
                  <a:ln>
                    <a:noFill/>
                  </a:ln>
                  <a:solidFill>
                    <a:srgbClr val="000000"/>
                  </a:solidFill>
                  <a:effectLst/>
                  <a:uLnTx/>
                  <a:uFillTx/>
                  <a:cs typeface="Times New Roman" panose="02020603050405020304" pitchFamily="18" charset="0"/>
                </a:rPr>
                <a:t>cwnd</a:t>
              </a:r>
              <a:endPar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cs typeface="Times New Roman" panose="02020603050405020304" pitchFamily="18" charset="0"/>
                </a:rPr>
                <a:t>3-ACK</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rPr>
                <a:t>TCP Reno </a:t>
              </a:r>
              <a:endPar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rPr>
                <a:t>版本</a:t>
              </a:r>
              <a:endPar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endParaRP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a:ln>
                    <a:noFill/>
                  </a:ln>
                  <a:solidFill>
                    <a:srgbClr val="C00000"/>
                  </a:solidFill>
                  <a:effectLst/>
                  <a:uLnTx/>
                  <a:uFillTx/>
                  <a:cs typeface="Times New Roman" panose="02020603050405020304" pitchFamily="18" charset="0"/>
                </a:rPr>
                <a:t>ssthresh</a:t>
              </a:r>
              <a:endParaRPr kumimoji="1" lang="en-US" altLang="zh-CN" sz="2000" b="1" i="0" u="none" strike="noStrike" kern="0" cap="none" spc="0" normalizeH="0" baseline="0" noProof="0" dirty="0">
                <a:ln>
                  <a:noFill/>
                </a:ln>
                <a:solidFill>
                  <a:srgbClr val="C00000"/>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rPr>
                <a:t> 的初始值</a:t>
              </a:r>
              <a:endPar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endParaRP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rPr>
                <a:t>拥塞避免</a:t>
              </a:r>
              <a:endPar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endParaRPr>
            </a:p>
          </p:txBody>
        </p:sp>
      </p:grpSp>
      <p:sp>
        <p:nvSpPr>
          <p:cNvPr id="276" name="Line 167"/>
          <p:cNvSpPr>
            <a:spLocks noChangeShapeType="1"/>
          </p:cNvSpPr>
          <p:nvPr/>
        </p:nvSpPr>
        <p:spPr bwMode="auto">
          <a:xfrm>
            <a:off x="1632527" y="318738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21" name="Text Box 5"/>
          <p:cNvSpPr txBox="1">
            <a:spLocks noChangeArrowheads="1"/>
          </p:cNvSpPr>
          <p:nvPr/>
        </p:nvSpPr>
        <p:spPr bwMode="auto">
          <a:xfrm>
            <a:off x="986407" y="4221088"/>
            <a:ext cx="8647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发送方每收到一个对新报文段的确认</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ACK</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，就把拥塞窗口值加</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1</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，然后开始下一轮的传输（请注意，横坐标是传输轮次，不是时间）。因此拥塞窗口</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cwnd</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随着传输轮次按指数规律增长。</a:t>
            </a:r>
            <a:endParaRPr kumimoji="0" lang="zh-CN" altLang="en-US"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9" name="Rectangle 5"/>
          <p:cNvSpPr txBox="1">
            <a:spLocks noChangeArrowheads="1"/>
          </p:cNvSpPr>
          <p:nvPr/>
        </p:nvSpPr>
        <p:spPr bwMode="auto">
          <a:xfrm>
            <a:off x="417512" y="152400"/>
            <a:ext cx="711539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 </a:t>
            </a:r>
            <a:endPar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rPr>
                <a:t>超时</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传输轮次</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cs typeface="Times New Roman" panose="02020603050405020304" pitchFamily="18" charset="0"/>
                </a:rPr>
                <a:t>拥塞窗口  </a:t>
              </a:r>
              <a:r>
                <a:rPr kumimoji="1" lang="en-US" altLang="zh-CN" sz="2000" b="1" i="0" u="none" strike="noStrike" kern="0" cap="none" spc="0" normalizeH="0" baseline="0" noProof="0" dirty="0" err="1">
                  <a:ln>
                    <a:noFill/>
                  </a:ln>
                  <a:solidFill>
                    <a:srgbClr val="000000"/>
                  </a:solidFill>
                  <a:effectLst/>
                  <a:uLnTx/>
                  <a:uFillTx/>
                  <a:cs typeface="Times New Roman" panose="02020603050405020304" pitchFamily="18" charset="0"/>
                </a:rPr>
                <a:t>cwnd</a:t>
              </a:r>
              <a:endPar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cs typeface="Times New Roman" panose="02020603050405020304" pitchFamily="18" charset="0"/>
                </a:rPr>
                <a:t>3-ACK</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rPr>
                <a:t>TCP Reno </a:t>
              </a:r>
              <a:endPar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rPr>
                <a:t>版本</a:t>
              </a:r>
              <a:endPar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endParaRP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a:ln>
                    <a:noFill/>
                  </a:ln>
                  <a:solidFill>
                    <a:srgbClr val="C00000"/>
                  </a:solidFill>
                  <a:effectLst/>
                  <a:uLnTx/>
                  <a:uFillTx/>
                  <a:cs typeface="Times New Roman" panose="02020603050405020304" pitchFamily="18" charset="0"/>
                </a:rPr>
                <a:t>ssthresh</a:t>
              </a:r>
              <a:endParaRPr kumimoji="1" lang="en-US" altLang="zh-CN" sz="2000" b="1" i="0" u="none" strike="noStrike" kern="0" cap="none" spc="0" normalizeH="0" baseline="0" noProof="0" dirty="0">
                <a:ln>
                  <a:noFill/>
                </a:ln>
                <a:solidFill>
                  <a:srgbClr val="C00000"/>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rPr>
                <a:t> 的初始值</a:t>
              </a:r>
              <a:endPar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endParaRP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rPr>
                <a:t>拥塞避免</a:t>
              </a:r>
              <a:endPar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endParaRPr>
            </a:p>
          </p:txBody>
        </p:sp>
      </p:grpSp>
      <p:sp>
        <p:nvSpPr>
          <p:cNvPr id="276" name="Line 167"/>
          <p:cNvSpPr>
            <a:spLocks noChangeShapeType="1"/>
          </p:cNvSpPr>
          <p:nvPr/>
        </p:nvSpPr>
        <p:spPr bwMode="auto">
          <a:xfrm>
            <a:off x="1903934" y="303021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21" name="Text Box 5"/>
          <p:cNvSpPr txBox="1">
            <a:spLocks noChangeArrowheads="1"/>
          </p:cNvSpPr>
          <p:nvPr/>
        </p:nvSpPr>
        <p:spPr bwMode="auto">
          <a:xfrm>
            <a:off x="986407" y="4221088"/>
            <a:ext cx="8647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发送方每收到一个对新报文段的确认</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ACK</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，就把拥塞窗口值加</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1</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，然后开始下一轮的传输（请注意，横坐标是传输轮次，不是时间）。因此拥塞窗口</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cwnd</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随着传输轮次按指数规律增长。</a:t>
            </a:r>
            <a:endParaRPr kumimoji="0" lang="zh-CN" altLang="en-US"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9" name="Rectangle 5"/>
          <p:cNvSpPr txBox="1">
            <a:spLocks noChangeArrowheads="1"/>
          </p:cNvSpPr>
          <p:nvPr/>
        </p:nvSpPr>
        <p:spPr bwMode="auto">
          <a:xfrm>
            <a:off x="417512" y="152400"/>
            <a:ext cx="711539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 </a:t>
            </a:r>
            <a:endPar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rPr>
                <a:t>超时</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传输轮次</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cs typeface="Times New Roman" panose="02020603050405020304" pitchFamily="18" charset="0"/>
                </a:rPr>
                <a:t>拥塞窗口  </a:t>
              </a:r>
              <a:r>
                <a:rPr kumimoji="1" lang="en-US" altLang="zh-CN" sz="2000" b="1" i="0" u="none" strike="noStrike" kern="0" cap="none" spc="0" normalizeH="0" baseline="0" noProof="0" dirty="0" err="1">
                  <a:ln>
                    <a:noFill/>
                  </a:ln>
                  <a:solidFill>
                    <a:srgbClr val="000000"/>
                  </a:solidFill>
                  <a:effectLst/>
                  <a:uLnTx/>
                  <a:uFillTx/>
                  <a:cs typeface="Times New Roman" panose="02020603050405020304" pitchFamily="18" charset="0"/>
                </a:rPr>
                <a:t>cwnd</a:t>
              </a:r>
              <a:endPar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cs typeface="Times New Roman" panose="02020603050405020304" pitchFamily="18" charset="0"/>
                </a:rPr>
                <a:t>3-ACK</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rPr>
                <a:t>TCP Reno </a:t>
              </a:r>
              <a:endPar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rPr>
                <a:t>版本</a:t>
              </a:r>
              <a:endPar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endParaRP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a:ln>
                    <a:noFill/>
                  </a:ln>
                  <a:solidFill>
                    <a:srgbClr val="C00000"/>
                  </a:solidFill>
                  <a:effectLst/>
                  <a:uLnTx/>
                  <a:uFillTx/>
                  <a:cs typeface="Times New Roman" panose="02020603050405020304" pitchFamily="18" charset="0"/>
                </a:rPr>
                <a:t>ssthresh</a:t>
              </a:r>
              <a:endParaRPr kumimoji="1" lang="en-US" altLang="zh-CN" sz="2000" b="1" i="0" u="none" strike="noStrike" kern="0" cap="none" spc="0" normalizeH="0" baseline="0" noProof="0" dirty="0">
                <a:ln>
                  <a:noFill/>
                </a:ln>
                <a:solidFill>
                  <a:srgbClr val="C00000"/>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rPr>
                <a:t> 的初始值</a:t>
              </a:r>
              <a:endPar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endParaRP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rPr>
                <a:t>拥塞避免</a:t>
              </a:r>
              <a:endPar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endParaRPr>
            </a:p>
          </p:txBody>
        </p:sp>
      </p:grpSp>
      <p:sp>
        <p:nvSpPr>
          <p:cNvPr id="276" name="Line 167"/>
          <p:cNvSpPr>
            <a:spLocks noChangeShapeType="1"/>
          </p:cNvSpPr>
          <p:nvPr/>
        </p:nvSpPr>
        <p:spPr bwMode="auto">
          <a:xfrm>
            <a:off x="2136583" y="2670176"/>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21" name="Text Box 5"/>
          <p:cNvSpPr txBox="1">
            <a:spLocks noChangeArrowheads="1"/>
          </p:cNvSpPr>
          <p:nvPr/>
        </p:nvSpPr>
        <p:spPr bwMode="auto">
          <a:xfrm>
            <a:off x="986407" y="4221088"/>
            <a:ext cx="864711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发送方每收到一个对新报文段的确认</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ACK</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，就把拥塞窗口值加</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1</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，然后开始下一轮的传输（请注意，横坐标是传输轮次，不是时间）。因此拥塞窗口</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cwnd</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随着传输轮次按指数规律增长。</a:t>
            </a:r>
            <a:endParaRPr kumimoji="0" lang="zh-CN" altLang="en-US"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9" name="Rectangle 5"/>
          <p:cNvSpPr txBox="1">
            <a:spLocks noChangeArrowheads="1"/>
          </p:cNvSpPr>
          <p:nvPr/>
        </p:nvSpPr>
        <p:spPr bwMode="auto">
          <a:xfrm>
            <a:off x="417512" y="152400"/>
            <a:ext cx="711539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 </a:t>
            </a:r>
            <a:endPar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rPr>
                <a:t>超时</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传输轮次</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cs typeface="Times New Roman" panose="02020603050405020304" pitchFamily="18" charset="0"/>
                </a:rPr>
                <a:t>拥塞窗口  </a:t>
              </a:r>
              <a:r>
                <a:rPr kumimoji="1" lang="en-US" altLang="zh-CN" sz="2000" b="1" i="0" u="none" strike="noStrike" kern="0" cap="none" spc="0" normalizeH="0" baseline="0" noProof="0" dirty="0" err="1">
                  <a:ln>
                    <a:noFill/>
                  </a:ln>
                  <a:solidFill>
                    <a:srgbClr val="000000"/>
                  </a:solidFill>
                  <a:effectLst/>
                  <a:uLnTx/>
                  <a:uFillTx/>
                  <a:cs typeface="Times New Roman" panose="02020603050405020304" pitchFamily="18" charset="0"/>
                </a:rPr>
                <a:t>cwnd</a:t>
              </a:r>
              <a:endPar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cs typeface="Times New Roman" panose="02020603050405020304" pitchFamily="18" charset="0"/>
                </a:rPr>
                <a:t>3-ACK</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rPr>
                <a:t>TCP Reno </a:t>
              </a:r>
              <a:endPar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rPr>
                <a:t>版本</a:t>
              </a:r>
              <a:endPar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endParaRP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a:ln>
                    <a:noFill/>
                  </a:ln>
                  <a:solidFill>
                    <a:srgbClr val="C00000"/>
                  </a:solidFill>
                  <a:effectLst/>
                  <a:uLnTx/>
                  <a:uFillTx/>
                  <a:cs typeface="Times New Roman" panose="02020603050405020304" pitchFamily="18" charset="0"/>
                </a:rPr>
                <a:t>ssthresh</a:t>
              </a:r>
              <a:endParaRPr kumimoji="1" lang="en-US" altLang="zh-CN" sz="2000" b="1" i="0" u="none" strike="noStrike" kern="0" cap="none" spc="0" normalizeH="0" baseline="0" noProof="0" dirty="0">
                <a:ln>
                  <a:noFill/>
                </a:ln>
                <a:solidFill>
                  <a:srgbClr val="C00000"/>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rPr>
                <a:t> 的初始值</a:t>
              </a:r>
              <a:endPar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endParaRP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rPr>
                <a:t>拥塞避免</a:t>
              </a:r>
              <a:endPar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endParaRPr>
            </a:p>
          </p:txBody>
        </p:sp>
      </p:grpSp>
      <p:sp>
        <p:nvSpPr>
          <p:cNvPr id="276" name="Line 167"/>
          <p:cNvSpPr>
            <a:spLocks noChangeShapeType="1"/>
          </p:cNvSpPr>
          <p:nvPr/>
        </p:nvSpPr>
        <p:spPr bwMode="auto">
          <a:xfrm>
            <a:off x="2352607" y="1878088"/>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20" name="Text Box 4"/>
          <p:cNvSpPr txBox="1">
            <a:spLocks noChangeArrowheads="1"/>
          </p:cNvSpPr>
          <p:nvPr/>
        </p:nvSpPr>
        <p:spPr bwMode="auto">
          <a:xfrm>
            <a:off x="842391" y="4293096"/>
            <a:ext cx="864711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当拥塞窗口</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cwnd</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增长到慢开始门限值</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ssthresh</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时（图中的点</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a:rPr>
              <a:t></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，此时拥塞窗口</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cwnd</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16</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），就改为执行</a:t>
            </a:r>
            <a:r>
              <a:rPr kumimoji="0" lang="zh-CN" altLang="zh-CN"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拥塞避免</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算法，拥塞窗口</a:t>
            </a:r>
            <a:r>
              <a:rPr kumimoji="0" lang="zh-CN" altLang="zh-CN"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按线性规律增长。</a:t>
            </a:r>
            <a:endParaRPr kumimoji="0"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9" name="Rectangle 5"/>
          <p:cNvSpPr txBox="1">
            <a:spLocks noChangeArrowheads="1"/>
          </p:cNvSpPr>
          <p:nvPr/>
        </p:nvSpPr>
        <p:spPr bwMode="auto">
          <a:xfrm>
            <a:off x="417512" y="152400"/>
            <a:ext cx="711539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 </a:t>
            </a:r>
            <a:endPar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5.8.1  </a:t>
            </a:r>
            <a:r>
              <a:rPr lang="zh-CN" altLang="zh-CN" dirty="0">
                <a:latin typeface="Times New Roman" panose="02020603050405020304" pitchFamily="18" charset="0"/>
                <a:cs typeface="Times New Roman" panose="02020603050405020304" pitchFamily="18" charset="0"/>
              </a:rPr>
              <a:t>拥塞控制的一般原理</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31983" y="1484784"/>
            <a:ext cx="8346723" cy="3332816"/>
          </a:xfrm>
        </p:spPr>
        <p:txBody>
          <a:bodyPr/>
          <a:lstStyle/>
          <a:p>
            <a:pPr>
              <a:lnSpc>
                <a:spcPct val="90000"/>
              </a:lnSpc>
            </a:pPr>
            <a:r>
              <a:rPr lang="zh-CN" altLang="en-US" dirty="0">
                <a:latin typeface="Times New Roman" panose="02020603050405020304" pitchFamily="18" charset="0"/>
                <a:cs typeface="Times New Roman" panose="02020603050405020304" pitchFamily="18" charset="0"/>
              </a:rPr>
              <a:t>链路容量、交换结点中的缓存和处理机等被统称为网络资源。</a:t>
            </a:r>
            <a:endParaRPr lang="en-US" altLang="zh-CN" dirty="0">
              <a:latin typeface="Times New Roman" panose="02020603050405020304" pitchFamily="18" charset="0"/>
              <a:cs typeface="Times New Roman" panose="02020603050405020304" pitchFamily="18" charset="0"/>
            </a:endParaRPr>
          </a:p>
          <a:p>
            <a:pPr>
              <a:lnSpc>
                <a:spcPct val="90000"/>
              </a:lnSpc>
            </a:pPr>
            <a:r>
              <a:rPr lang="zh-CN" altLang="en-US" dirty="0">
                <a:latin typeface="Times New Roman" panose="02020603050405020304" pitchFamily="18" charset="0"/>
                <a:cs typeface="Times New Roman" panose="02020603050405020304" pitchFamily="18" charset="0"/>
              </a:rPr>
              <a:t>在某段时间，若对网络中某资源的需求超过了该资源所能提供的可用部分，网络的性能就要变坏。这种现象称为</a:t>
            </a:r>
            <a:r>
              <a:rPr lang="zh-CN" altLang="en-US" dirty="0">
                <a:solidFill>
                  <a:srgbClr val="FF0000"/>
                </a:solidFill>
                <a:latin typeface="Times New Roman" panose="02020603050405020304" pitchFamily="18" charset="0"/>
                <a:cs typeface="Times New Roman" panose="02020603050405020304" pitchFamily="18" charset="0"/>
              </a:rPr>
              <a:t>拥塞 </a:t>
            </a:r>
            <a:r>
              <a:rPr lang="en-US" altLang="zh-CN" dirty="0">
                <a:solidFill>
                  <a:srgbClr val="FF0000"/>
                </a:solidFill>
                <a:latin typeface="Times New Roman" panose="02020603050405020304" pitchFamily="18" charset="0"/>
                <a:cs typeface="Times New Roman" panose="02020603050405020304" pitchFamily="18" charset="0"/>
              </a:rPr>
              <a:t>(congestion)</a:t>
            </a:r>
            <a:r>
              <a:rPr lang="zh-CN" altLang="en-US" dirty="0">
                <a:solidFill>
                  <a:srgbClr val="FF0000"/>
                </a:solidFill>
                <a:latin typeface="Times New Roman" panose="02020603050405020304" pitchFamily="18" charset="0"/>
                <a:cs typeface="Times New Roman" panose="02020603050405020304" pitchFamily="18" charset="0"/>
              </a:rPr>
              <a:t>。</a:t>
            </a:r>
            <a:endParaRPr lang="zh-CN" altLang="en-US" dirty="0">
              <a:solidFill>
                <a:srgbClr val="FF0000"/>
              </a:solidFill>
              <a:latin typeface="Times New Roman" panose="02020603050405020304" pitchFamily="18" charset="0"/>
              <a:cs typeface="Times New Roman" panose="02020603050405020304" pitchFamily="18" charset="0"/>
            </a:endParaRPr>
          </a:p>
          <a:p>
            <a:pPr>
              <a:lnSpc>
                <a:spcPct val="90000"/>
              </a:lnSpc>
            </a:pPr>
            <a:r>
              <a:rPr lang="zh-CN" altLang="en-US" dirty="0">
                <a:latin typeface="Times New Roman" panose="02020603050405020304" pitchFamily="18" charset="0"/>
                <a:cs typeface="Times New Roman" panose="02020603050405020304" pitchFamily="18" charset="0"/>
              </a:rPr>
              <a:t>若网络中有许多资源同时产生拥塞，网络的性能就要明显变坏，整个网络的吞吐量将随输入负荷的增大而下降。</a:t>
            </a:r>
            <a:endParaRPr lang="en-US" altLang="zh-CN" dirty="0">
              <a:latin typeface="Times New Roman" panose="02020603050405020304" pitchFamily="18" charset="0"/>
              <a:cs typeface="Times New Roman" panose="02020603050405020304" pitchFamily="18" charset="0"/>
            </a:endParaRPr>
          </a:p>
          <a:p>
            <a:pPr>
              <a:lnSpc>
                <a:spcPct val="90000"/>
              </a:lnSpc>
            </a:pPr>
            <a:r>
              <a:rPr lang="zh-CN" altLang="en-US" dirty="0">
                <a:latin typeface="Times New Roman" panose="02020603050405020304" pitchFamily="18" charset="0"/>
                <a:cs typeface="Times New Roman" panose="02020603050405020304" pitchFamily="18" charset="0"/>
              </a:rPr>
              <a:t>出现拥塞的</a:t>
            </a:r>
            <a:r>
              <a:rPr lang="zh-CN" altLang="en-US" dirty="0">
                <a:solidFill>
                  <a:srgbClr val="FF0000"/>
                </a:solidFill>
                <a:latin typeface="Times New Roman" panose="02020603050405020304" pitchFamily="18" charset="0"/>
                <a:cs typeface="Times New Roman" panose="02020603050405020304" pitchFamily="18" charset="0"/>
              </a:rPr>
              <a:t>原因：</a:t>
            </a:r>
            <a:endParaRPr lang="zh-CN" altLang="en-US" dirty="0">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1082426" y="5179913"/>
            <a:ext cx="8335070" cy="841375"/>
          </a:xfrm>
          <a:prstGeom prst="rect">
            <a:avLst/>
          </a:prstGeom>
          <a:solidFill>
            <a:srgbClr val="FFFF66"/>
          </a:solidFill>
          <a:ln w="9525" algn="ctr">
            <a:solidFill>
              <a:schemeClr val="tx1"/>
            </a:solidFill>
            <a:miter lim="800000"/>
          </a:ln>
          <a:effectLst>
            <a:outerShdw dist="35921" sx="1000" sy="1000" algn="ctr" rotWithShape="0">
              <a:schemeClr val="bg2"/>
            </a:outerShdw>
          </a:effectLst>
        </p:spPr>
        <p:txBody>
          <a:bodyPr wrap="none" anchor="ctr"/>
          <a:lstStyle/>
          <a:p>
            <a:r>
              <a:rPr lang="zh-CN" altLang="en-US" sz="3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∑对资源需求  </a:t>
            </a:r>
            <a:r>
              <a:rPr lang="en-US" altLang="zh-CN" sz="3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&gt; </a:t>
            </a:r>
            <a:r>
              <a:rPr lang="zh-CN" altLang="en-US" sz="3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可用资源                 </a:t>
            </a:r>
            <a:r>
              <a:rPr lang="en-US" altLang="zh-CN" sz="3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(5-7)</a:t>
            </a:r>
            <a:endParaRPr lang="en-US" altLang="zh-CN" sz="32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114693" name="Rectangle 3"/>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11469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114695" name="Rectangle 5"/>
          <p:cNvSpPr>
            <a:spLocks noChangeArrowheads="1"/>
          </p:cNvSpPr>
          <p:nvPr/>
        </p:nvSpPr>
        <p:spPr bwMode="auto">
          <a:xfrm>
            <a:off x="0" y="3058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114696" name="Rectangle 6"/>
          <p:cNvSpPr>
            <a:spLocks noGrp="1" noChangeArrowheads="1"/>
          </p:cNvSpPr>
          <p:nvPr>
            <p:ph type="title"/>
          </p:nvPr>
        </p:nvSpPr>
        <p:spPr/>
        <p:txBody>
          <a:bodyPr/>
          <a:lstStyle/>
          <a:p>
            <a:pPr algn="ctr" eaLnBrk="1" hangingPunct="1"/>
            <a:r>
              <a:rPr lang="zh-CN" altLang="en-US">
                <a:latin typeface="Times New Roman" panose="02020603050405020304" pitchFamily="18" charset="0"/>
                <a:cs typeface="Times New Roman" panose="02020603050405020304" pitchFamily="18" charset="0"/>
              </a:rPr>
              <a:t>必须强调指出 </a:t>
            </a:r>
            <a:endParaRPr lang="zh-CN" altLang="en-US">
              <a:latin typeface="Times New Roman" panose="02020603050405020304" pitchFamily="18" charset="0"/>
              <a:cs typeface="Times New Roman" panose="02020603050405020304" pitchFamily="18" charset="0"/>
            </a:endParaRPr>
          </a:p>
        </p:txBody>
      </p:sp>
      <p:sp>
        <p:nvSpPr>
          <p:cNvPr id="2295815" name="Rectangle 7"/>
          <p:cNvSpPr>
            <a:spLocks noGrp="1" noChangeArrowheads="1"/>
          </p:cNvSpPr>
          <p:nvPr>
            <p:ph idx="1"/>
          </p:nvPr>
        </p:nvSpPr>
        <p:spPr/>
        <p:txBody>
          <a:bodyPr/>
          <a:lstStyle/>
          <a:p>
            <a:pPr algn="just" eaLnBrk="1" hangingPunct="1">
              <a:spcBef>
                <a:spcPts val="1200"/>
              </a:spcBef>
            </a:pP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拥塞避免”并非指完全能够避免了拥塞。利用以上的措施要完全避免网络拥塞还是不可能的。</a:t>
            </a:r>
            <a:endParaRPr lang="zh-CN" altLang="en-US" dirty="0">
              <a:latin typeface="Times New Roman" panose="02020603050405020304" pitchFamily="18" charset="0"/>
              <a:cs typeface="Times New Roman" panose="02020603050405020304" pitchFamily="18" charset="0"/>
            </a:endParaRPr>
          </a:p>
          <a:p>
            <a:pPr algn="just" eaLnBrk="1" hangingPunct="1">
              <a:spcBef>
                <a:spcPts val="1200"/>
              </a:spcBef>
            </a:pPr>
            <a:r>
              <a:rPr lang="zh-CN" altLang="en-US" dirty="0">
                <a:latin typeface="Times New Roman" panose="02020603050405020304" pitchFamily="18" charset="0"/>
                <a:cs typeface="Times New Roman" panose="02020603050405020304" pitchFamily="18" charset="0"/>
              </a:rPr>
              <a:t>“拥塞避免”是说在拥塞避免阶段把拥塞窗口控制为按线性规律增长，</a:t>
            </a:r>
            <a:r>
              <a:rPr lang="zh-CN" altLang="en-US" dirty="0">
                <a:solidFill>
                  <a:srgbClr val="FF0000"/>
                </a:solidFill>
                <a:latin typeface="Times New Roman" panose="02020603050405020304" pitchFamily="18" charset="0"/>
                <a:cs typeface="Times New Roman" panose="02020603050405020304" pitchFamily="18" charset="0"/>
              </a:rPr>
              <a:t>使网络比较不容易出现拥塞。</a:t>
            </a: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114698" name="Rectangle 8"/>
          <p:cNvSpPr>
            <a:spLocks noChangeArrowheads="1"/>
          </p:cNvSpPr>
          <p:nvPr/>
        </p:nvSpPr>
        <p:spPr bwMode="auto">
          <a:xfrm>
            <a:off x="0"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114699" name="Rectangle 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58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2479" y="836711"/>
            <a:ext cx="9536759" cy="3321087"/>
            <a:chOff x="272479" y="836711"/>
            <a:chExt cx="9536759"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rPr>
                <a:t>超时</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传输轮次</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cs typeface="Times New Roman" panose="02020603050405020304" pitchFamily="18" charset="0"/>
                </a:rPr>
                <a:t>拥塞窗口  </a:t>
              </a:r>
              <a:r>
                <a:rPr kumimoji="1" lang="en-US" altLang="zh-CN" sz="2000" b="1" i="0" u="none" strike="noStrike" kern="0" cap="none" spc="0" normalizeH="0" baseline="0" noProof="0" dirty="0" err="1">
                  <a:ln>
                    <a:noFill/>
                  </a:ln>
                  <a:solidFill>
                    <a:srgbClr val="000000"/>
                  </a:solidFill>
                  <a:effectLst/>
                  <a:uLnTx/>
                  <a:uFillTx/>
                  <a:cs typeface="Times New Roman" panose="02020603050405020304" pitchFamily="18" charset="0"/>
                </a:rPr>
                <a:t>cwnd</a:t>
              </a:r>
              <a:endPar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cs typeface="Times New Roman" panose="02020603050405020304" pitchFamily="18" charset="0"/>
                </a:rPr>
                <a:t>3-ACK</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rPr>
                <a:t>TCP Reno </a:t>
              </a:r>
              <a:endPar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rPr>
                <a:t>版本</a:t>
              </a:r>
              <a:endPar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endParaRPr>
            </a:p>
          </p:txBody>
        </p:sp>
        <p:sp>
          <p:nvSpPr>
            <p:cNvPr id="278" name="Text Box 205"/>
            <p:cNvSpPr txBox="1">
              <a:spLocks noChangeArrowheads="1"/>
            </p:cNvSpPr>
            <p:nvPr/>
          </p:nvSpPr>
          <p:spPr bwMode="auto">
            <a:xfrm>
              <a:off x="272479"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a:ln>
                    <a:noFill/>
                  </a:ln>
                  <a:solidFill>
                    <a:srgbClr val="C00000"/>
                  </a:solidFill>
                  <a:effectLst/>
                  <a:uLnTx/>
                  <a:uFillTx/>
                  <a:cs typeface="Times New Roman" panose="02020603050405020304" pitchFamily="18" charset="0"/>
                </a:rPr>
                <a:t>ssthresh</a:t>
              </a:r>
              <a:endParaRPr kumimoji="1" lang="en-US" altLang="zh-CN" sz="2000" b="1" i="0" u="none" strike="noStrike" kern="0" cap="none" spc="0" normalizeH="0" baseline="0" noProof="0" dirty="0">
                <a:ln>
                  <a:noFill/>
                </a:ln>
                <a:solidFill>
                  <a:srgbClr val="C00000"/>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rPr>
                <a:t> 的初始值</a:t>
              </a:r>
              <a:endPar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endParaRPr>
            </a:p>
          </p:txBody>
        </p:sp>
        <p:sp>
          <p:nvSpPr>
            <p:cNvPr id="280" name="Line 215"/>
            <p:cNvSpPr>
              <a:spLocks noChangeShapeType="1"/>
            </p:cNvSpPr>
            <p:nvPr/>
          </p:nvSpPr>
          <p:spPr bwMode="auto">
            <a:xfrm flipV="1">
              <a:off x="1413153" y="2223418"/>
              <a:ext cx="219374" cy="0"/>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rPr>
                <a:t>拥塞避免</a:t>
              </a:r>
              <a:endPar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endParaRPr>
            </a:p>
          </p:txBody>
        </p:sp>
      </p:grpSp>
      <p:sp>
        <p:nvSpPr>
          <p:cNvPr id="276" name="Line 167"/>
          <p:cNvSpPr>
            <a:spLocks noChangeShapeType="1"/>
          </p:cNvSpPr>
          <p:nvPr/>
        </p:nvSpPr>
        <p:spPr bwMode="auto">
          <a:xfrm>
            <a:off x="4224815" y="1013992"/>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21" name="Text Box 101"/>
          <p:cNvSpPr txBox="1">
            <a:spLocks noChangeArrowheads="1"/>
          </p:cNvSpPr>
          <p:nvPr/>
        </p:nvSpPr>
        <p:spPr bwMode="auto">
          <a:xfrm>
            <a:off x="978510" y="4221088"/>
            <a:ext cx="86550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当拥塞窗口</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cwnd</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24 </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时，网络出现了</a:t>
            </a:r>
            <a:r>
              <a:rPr kumimoji="0" lang="zh-CN" altLang="zh-CN"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超时</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（图中的点</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a:rPr>
              <a:t></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），发送方判断为网络拥塞。于是</a:t>
            </a:r>
            <a:r>
              <a:rPr kumimoji="0" lang="zh-CN" altLang="zh-CN"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调整门限值</a:t>
            </a:r>
            <a:r>
              <a:rPr kumimoji="0" lang="en-US" altLang="zh-CN"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 </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ssthresh</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cwnd</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2 = 12</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，同时设置拥塞窗口</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cwnd</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1</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，进入</a:t>
            </a:r>
            <a:r>
              <a:rPr kumimoji="0" lang="zh-CN" altLang="zh-CN"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慢开始</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阶段。</a:t>
            </a:r>
            <a:endPar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9" name="Rectangle 5"/>
          <p:cNvSpPr txBox="1">
            <a:spLocks noChangeArrowheads="1"/>
          </p:cNvSpPr>
          <p:nvPr/>
        </p:nvSpPr>
        <p:spPr bwMode="auto">
          <a:xfrm>
            <a:off x="417512" y="152400"/>
            <a:ext cx="711539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 </a:t>
            </a:r>
            <a:endPar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2478" y="836711"/>
            <a:ext cx="9536760" cy="3321087"/>
            <a:chOff x="272478" y="836711"/>
            <a:chExt cx="9536760"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rPr>
                <a:t>超时</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传输轮次</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cs typeface="Times New Roman" panose="02020603050405020304" pitchFamily="18" charset="0"/>
                </a:rPr>
                <a:t>拥塞窗口  </a:t>
              </a:r>
              <a:r>
                <a:rPr kumimoji="1" lang="en-US" altLang="zh-CN" sz="2000" b="1" i="0" u="none" strike="noStrike" kern="0" cap="none" spc="0" normalizeH="0" baseline="0" noProof="0" dirty="0" err="1">
                  <a:ln>
                    <a:noFill/>
                  </a:ln>
                  <a:solidFill>
                    <a:srgbClr val="000000"/>
                  </a:solidFill>
                  <a:effectLst/>
                  <a:uLnTx/>
                  <a:uFillTx/>
                  <a:cs typeface="Times New Roman" panose="02020603050405020304" pitchFamily="18" charset="0"/>
                </a:rPr>
                <a:t>cwnd</a:t>
              </a:r>
              <a:endPar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cs typeface="Times New Roman" panose="02020603050405020304" pitchFamily="18" charset="0"/>
                </a:rPr>
                <a:t>3-ACK</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rPr>
                <a:t>TCP Reno </a:t>
              </a:r>
              <a:endPar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rPr>
                <a:t>版本</a:t>
              </a:r>
              <a:endPar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endParaRPr>
            </a:p>
          </p:txBody>
        </p:sp>
        <p:sp>
          <p:nvSpPr>
            <p:cNvPr id="278" name="Text Box 205"/>
            <p:cNvSpPr txBox="1">
              <a:spLocks noChangeArrowheads="1"/>
            </p:cNvSpPr>
            <p:nvPr/>
          </p:nvSpPr>
          <p:spPr bwMode="auto">
            <a:xfrm>
              <a:off x="272478"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a:ln>
                    <a:noFill/>
                  </a:ln>
                  <a:solidFill>
                    <a:srgbClr val="C00000"/>
                  </a:solidFill>
                  <a:effectLst/>
                  <a:uLnTx/>
                  <a:uFillTx/>
                  <a:cs typeface="Times New Roman" panose="02020603050405020304" pitchFamily="18" charset="0"/>
                </a:rPr>
                <a:t>ssthresh</a:t>
              </a:r>
              <a:endParaRPr kumimoji="1" lang="en-US" altLang="zh-CN" sz="2000" b="1" i="0" u="none" strike="noStrike" kern="0" cap="none" spc="0" normalizeH="0" baseline="0" noProof="0" dirty="0">
                <a:ln>
                  <a:noFill/>
                </a:ln>
                <a:solidFill>
                  <a:srgbClr val="C00000"/>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rPr>
                <a:t> 的</a:t>
              </a:r>
              <a:r>
                <a:rPr lang="zh-CN" altLang="en-US" sz="2000" b="1" kern="0" dirty="0">
                  <a:solidFill>
                    <a:srgbClr val="C00000"/>
                  </a:solidFill>
                  <a:cs typeface="Times New Roman" panose="02020603050405020304" pitchFamily="18" charset="0"/>
                </a:rPr>
                <a:t>修正</a:t>
              </a:r>
              <a:r>
                <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rPr>
                <a:t>值</a:t>
              </a:r>
              <a:endPar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endParaRPr>
            </a:p>
          </p:txBody>
        </p:sp>
        <p:sp>
          <p:nvSpPr>
            <p:cNvPr id="280" name="Line 215"/>
            <p:cNvSpPr>
              <a:spLocks noChangeShapeType="1"/>
            </p:cNvSpPr>
            <p:nvPr/>
          </p:nvSpPr>
          <p:spPr bwMode="auto">
            <a:xfrm>
              <a:off x="1413152" y="2223418"/>
              <a:ext cx="296895" cy="307864"/>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rPr>
                <a:t>拥塞避免</a:t>
              </a:r>
              <a:endPar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endParaRPr>
            </a:p>
          </p:txBody>
        </p:sp>
      </p:grpSp>
      <p:sp>
        <p:nvSpPr>
          <p:cNvPr id="276" name="Line 167"/>
          <p:cNvSpPr>
            <a:spLocks noChangeShapeType="1"/>
          </p:cNvSpPr>
          <p:nvPr/>
        </p:nvSpPr>
        <p:spPr bwMode="auto">
          <a:xfrm>
            <a:off x="4448944" y="3318248"/>
            <a:ext cx="440153" cy="326776"/>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19" name="Text Box 101"/>
          <p:cNvSpPr txBox="1">
            <a:spLocks noChangeArrowheads="1"/>
          </p:cNvSpPr>
          <p:nvPr/>
        </p:nvSpPr>
        <p:spPr bwMode="auto">
          <a:xfrm>
            <a:off x="978510" y="4221088"/>
            <a:ext cx="86550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当拥塞窗口</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cwnd</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24 </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时，网络出现了</a:t>
            </a:r>
            <a:r>
              <a:rPr kumimoji="0" lang="zh-CN" altLang="zh-CN"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超时</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（图中的点</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a:rPr>
              <a:t></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），发送方判断为网络拥塞。于是</a:t>
            </a:r>
            <a:r>
              <a:rPr kumimoji="0" lang="zh-CN" altLang="zh-CN"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调整门限值</a:t>
            </a:r>
            <a:r>
              <a:rPr kumimoji="0" lang="en-US" altLang="zh-CN"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 </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ssthresh</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cwnd</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2 = 12</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，同时设置拥塞窗口</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cwnd</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1</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，进入</a:t>
            </a:r>
            <a:r>
              <a:rPr kumimoji="0" lang="zh-CN" altLang="zh-CN"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慢开始</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阶段。</a:t>
            </a:r>
            <a:endPar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0" name="Rectangle 5"/>
          <p:cNvSpPr txBox="1">
            <a:spLocks noChangeArrowheads="1"/>
          </p:cNvSpPr>
          <p:nvPr/>
        </p:nvSpPr>
        <p:spPr bwMode="auto">
          <a:xfrm>
            <a:off x="417512" y="152400"/>
            <a:ext cx="711539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 </a:t>
            </a:r>
            <a:endPar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
        <p:nvSpPr>
          <p:cNvPr id="123" name="Text Box 209"/>
          <p:cNvSpPr txBox="1">
            <a:spLocks noChangeArrowheads="1"/>
          </p:cNvSpPr>
          <p:nvPr/>
        </p:nvSpPr>
        <p:spPr bwMode="auto">
          <a:xfrm>
            <a:off x="3368044" y="3165540"/>
            <a:ext cx="1092000" cy="400110"/>
          </a:xfrm>
          <a:prstGeom prst="rect">
            <a:avLst/>
          </a:prstGeom>
          <a:solidFill>
            <a:srgbClr val="FFFF66"/>
          </a:solidFill>
          <a:ln w="9525">
            <a:solidFill>
              <a:srgbClr val="000000"/>
            </a:solidFill>
            <a:miter lim="800000"/>
          </a:ln>
          <a:effectLst>
            <a:outerShdw dist="53882" dir="2700000" algn="ctr" rotWithShape="0">
              <a:srgbClr val="808080"/>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慢开始</a:t>
            </a:r>
            <a:endParaRPr kumimoji="0" lang="zh-CN" altLang="en-US" sz="2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66278" y="836711"/>
            <a:ext cx="8842960" cy="3321087"/>
            <a:chOff x="966278" y="836711"/>
            <a:chExt cx="8842960"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rPr>
                <a:t>超时</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传输轮次</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cs typeface="Times New Roman" panose="02020603050405020304" pitchFamily="18" charset="0"/>
                </a:rPr>
                <a:t>拥塞窗口  </a:t>
              </a:r>
              <a:r>
                <a:rPr kumimoji="1" lang="en-US" altLang="zh-CN" sz="2000" b="1" i="0" u="none" strike="noStrike" kern="0" cap="none" spc="0" normalizeH="0" baseline="0" noProof="0" dirty="0" err="1">
                  <a:ln>
                    <a:noFill/>
                  </a:ln>
                  <a:solidFill>
                    <a:srgbClr val="000000"/>
                  </a:solidFill>
                  <a:effectLst/>
                  <a:uLnTx/>
                  <a:uFillTx/>
                  <a:cs typeface="Times New Roman" panose="02020603050405020304" pitchFamily="18" charset="0"/>
                </a:rPr>
                <a:t>cwnd</a:t>
              </a:r>
              <a:endPar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cs typeface="Times New Roman" panose="02020603050405020304" pitchFamily="18" charset="0"/>
                </a:rPr>
                <a:t>3-ACK</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rPr>
                <a:t>TCP Reno </a:t>
              </a:r>
              <a:endPar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rPr>
                <a:t>版本</a:t>
              </a:r>
              <a:endPar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rPr>
                <a:t>拥塞避免</a:t>
              </a:r>
              <a:endPar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endParaRPr>
            </a:p>
          </p:txBody>
        </p:sp>
      </p:grpSp>
      <p:sp>
        <p:nvSpPr>
          <p:cNvPr id="276" name="Line 167"/>
          <p:cNvSpPr>
            <a:spLocks noChangeShapeType="1"/>
          </p:cNvSpPr>
          <p:nvPr/>
        </p:nvSpPr>
        <p:spPr bwMode="auto">
          <a:xfrm flipH="1" flipV="1">
            <a:off x="5941095" y="2586774"/>
            <a:ext cx="308049" cy="469390"/>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21" name="Text Box 101"/>
          <p:cNvSpPr txBox="1">
            <a:spLocks noChangeArrowheads="1"/>
          </p:cNvSpPr>
          <p:nvPr/>
        </p:nvSpPr>
        <p:spPr bwMode="auto">
          <a:xfrm>
            <a:off x="842392" y="4149080"/>
            <a:ext cx="8655010" cy="2246769"/>
          </a:xfrm>
          <a:prstGeom prst="rect">
            <a:avLst/>
          </a:prstGeom>
          <a:solidFill>
            <a:schemeClr val="bg1"/>
          </a:solidFill>
          <a:ln>
            <a:noFill/>
          </a:ln>
          <a:effec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按照慢开始算法，发送方每收到一个对新报文段的确认</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ACK</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，就把拥塞窗口值加</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1</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endPar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eaLnBrk="1" hangingPunct="1"/>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当拥塞窗口</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cwnd</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ssthresh</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12</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时（图中的点</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a:rPr>
              <a:t></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r>
              <a:rPr kumimoji="0" lang="zh-CN" altLang="zh-CN"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这是新的</a:t>
            </a:r>
            <a:r>
              <a:rPr kumimoji="0" lang="en-US" altLang="zh-CN" sz="2800" dirty="0" err="1">
                <a:solidFill>
                  <a:srgbClr val="FF0000"/>
                </a:solidFill>
                <a:latin typeface="Times New Roman" panose="02020603050405020304" pitchFamily="18" charset="0"/>
                <a:ea typeface="黑体" panose="02010609060101010101" pitchFamily="2" charset="-122"/>
                <a:cs typeface="Times New Roman" panose="02020603050405020304" pitchFamily="18" charset="0"/>
              </a:rPr>
              <a:t>ssthresh</a:t>
            </a:r>
            <a:r>
              <a:rPr kumimoji="0" lang="zh-CN" altLang="zh-CN"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值），改为执行拥塞避免算法，拥塞窗口按线性规律增大。</a:t>
            </a:r>
            <a:endParaRPr kumimoji="0" lang="zh-CN" altLang="zh-CN"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9" name="Rectangle 5"/>
          <p:cNvSpPr txBox="1">
            <a:spLocks noChangeArrowheads="1"/>
          </p:cNvSpPr>
          <p:nvPr/>
        </p:nvSpPr>
        <p:spPr bwMode="auto">
          <a:xfrm>
            <a:off x="417512" y="152400"/>
            <a:ext cx="711539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 </a:t>
            </a:r>
            <a:endPar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
        <p:nvSpPr>
          <p:cNvPr id="120" name="Text Box 205"/>
          <p:cNvSpPr txBox="1">
            <a:spLocks noChangeArrowheads="1"/>
          </p:cNvSpPr>
          <p:nvPr/>
        </p:nvSpPr>
        <p:spPr bwMode="auto">
          <a:xfrm>
            <a:off x="272478"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a:ln>
                  <a:noFill/>
                </a:ln>
                <a:solidFill>
                  <a:srgbClr val="C00000"/>
                </a:solidFill>
                <a:effectLst/>
                <a:uLnTx/>
                <a:uFillTx/>
                <a:cs typeface="Times New Roman" panose="02020603050405020304" pitchFamily="18" charset="0"/>
              </a:rPr>
              <a:t>ssthresh</a:t>
            </a:r>
            <a:endParaRPr kumimoji="1" lang="en-US" altLang="zh-CN" sz="2000" b="1" i="0" u="none" strike="noStrike" kern="0" cap="none" spc="0" normalizeH="0" baseline="0" noProof="0" dirty="0">
              <a:ln>
                <a:noFill/>
              </a:ln>
              <a:solidFill>
                <a:srgbClr val="C00000"/>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rPr>
              <a:t> 的</a:t>
            </a:r>
            <a:r>
              <a:rPr lang="zh-CN" altLang="en-US" sz="2000" b="1" kern="0" dirty="0">
                <a:solidFill>
                  <a:srgbClr val="C00000"/>
                </a:solidFill>
                <a:cs typeface="Times New Roman" panose="02020603050405020304" pitchFamily="18" charset="0"/>
              </a:rPr>
              <a:t>修正</a:t>
            </a:r>
            <a:r>
              <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rPr>
              <a:t>值</a:t>
            </a:r>
            <a:endPar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endParaRPr>
          </a:p>
        </p:txBody>
      </p:sp>
      <p:sp>
        <p:nvSpPr>
          <p:cNvPr id="122" name="Line 215"/>
          <p:cNvSpPr>
            <a:spLocks noChangeShapeType="1"/>
          </p:cNvSpPr>
          <p:nvPr/>
        </p:nvSpPr>
        <p:spPr bwMode="auto">
          <a:xfrm>
            <a:off x="1413152" y="2223418"/>
            <a:ext cx="296895" cy="307864"/>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66278" y="836711"/>
            <a:ext cx="8842960" cy="3321087"/>
            <a:chOff x="966278" y="836711"/>
            <a:chExt cx="8842960"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rPr>
                <a:t>超时</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传输轮次</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cs typeface="Times New Roman" panose="02020603050405020304" pitchFamily="18" charset="0"/>
                </a:rPr>
                <a:t>拥塞窗口  </a:t>
              </a:r>
              <a:r>
                <a:rPr kumimoji="1" lang="en-US" altLang="zh-CN" sz="2000" b="1" i="0" u="none" strike="noStrike" kern="0" cap="none" spc="0" normalizeH="0" baseline="0" noProof="0" dirty="0" err="1">
                  <a:ln>
                    <a:noFill/>
                  </a:ln>
                  <a:solidFill>
                    <a:srgbClr val="000000"/>
                  </a:solidFill>
                  <a:effectLst/>
                  <a:uLnTx/>
                  <a:uFillTx/>
                  <a:cs typeface="Times New Roman" panose="02020603050405020304" pitchFamily="18" charset="0"/>
                </a:rPr>
                <a:t>cwnd</a:t>
              </a:r>
              <a:endPar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cs typeface="Times New Roman" panose="02020603050405020304" pitchFamily="18" charset="0"/>
                </a:rPr>
                <a:t>3-ACK</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rPr>
                <a:t>TCP Reno </a:t>
              </a:r>
              <a:endPar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rPr>
                <a:t>版本</a:t>
              </a:r>
              <a:endPar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rPr>
                <a:t>拥塞避免</a:t>
              </a:r>
              <a:endPar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endParaRPr>
            </a:p>
          </p:txBody>
        </p:sp>
      </p:grpSp>
      <p:sp>
        <p:nvSpPr>
          <p:cNvPr id="276" name="Line 167"/>
          <p:cNvSpPr>
            <a:spLocks noChangeShapeType="1"/>
          </p:cNvSpPr>
          <p:nvPr/>
        </p:nvSpPr>
        <p:spPr bwMode="auto">
          <a:xfrm flipV="1">
            <a:off x="6569277" y="2227398"/>
            <a:ext cx="235914" cy="481522"/>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21" name="Text Box 101"/>
          <p:cNvSpPr txBox="1">
            <a:spLocks noChangeArrowheads="1"/>
          </p:cNvSpPr>
          <p:nvPr/>
        </p:nvSpPr>
        <p:spPr bwMode="auto">
          <a:xfrm>
            <a:off x="978510" y="4221088"/>
            <a:ext cx="865501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当拥塞窗口</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cwnd</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16</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时（图中的点</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a:rPr>
              <a:t></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），出现了一个新的情况，就是发送方一连收到</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3 </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个对同一个报文段的重复确认（图中记为</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3-ACK</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r>
              <a:rPr kumimoji="0" lang="zh-CN" altLang="en-US"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发送方改为执行</a:t>
            </a:r>
            <a:r>
              <a:rPr kumimoji="0" lang="zh-CN" altLang="en-US"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快重传和快恢复算法。</a:t>
            </a:r>
            <a:endParaRPr kumimoji="0" lang="en-US" altLang="zh-CN"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9" name="Rectangle 5"/>
          <p:cNvSpPr txBox="1">
            <a:spLocks noChangeArrowheads="1"/>
          </p:cNvSpPr>
          <p:nvPr/>
        </p:nvSpPr>
        <p:spPr bwMode="auto">
          <a:xfrm>
            <a:off x="417512" y="152400"/>
            <a:ext cx="711539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 </a:t>
            </a:r>
            <a:endPar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
        <p:nvSpPr>
          <p:cNvPr id="120" name="Text Box 205"/>
          <p:cNvSpPr txBox="1">
            <a:spLocks noChangeArrowheads="1"/>
          </p:cNvSpPr>
          <p:nvPr/>
        </p:nvSpPr>
        <p:spPr bwMode="auto">
          <a:xfrm>
            <a:off x="272478"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a:ln>
                  <a:noFill/>
                </a:ln>
                <a:solidFill>
                  <a:srgbClr val="C00000"/>
                </a:solidFill>
                <a:effectLst/>
                <a:uLnTx/>
                <a:uFillTx/>
                <a:cs typeface="Times New Roman" panose="02020603050405020304" pitchFamily="18" charset="0"/>
              </a:rPr>
              <a:t>ssthresh</a:t>
            </a:r>
            <a:endParaRPr kumimoji="1" lang="en-US" altLang="zh-CN" sz="2000" b="1" i="0" u="none" strike="noStrike" kern="0" cap="none" spc="0" normalizeH="0" baseline="0" noProof="0" dirty="0">
              <a:ln>
                <a:noFill/>
              </a:ln>
              <a:solidFill>
                <a:srgbClr val="C00000"/>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rPr>
              <a:t> 的</a:t>
            </a:r>
            <a:r>
              <a:rPr lang="zh-CN" altLang="en-US" sz="2000" b="1" kern="0" dirty="0">
                <a:solidFill>
                  <a:srgbClr val="C00000"/>
                </a:solidFill>
                <a:cs typeface="Times New Roman" panose="02020603050405020304" pitchFamily="18" charset="0"/>
              </a:rPr>
              <a:t>修正</a:t>
            </a:r>
            <a:r>
              <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rPr>
              <a:t>值</a:t>
            </a:r>
            <a:endPar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endParaRPr>
          </a:p>
        </p:txBody>
      </p:sp>
      <p:sp>
        <p:nvSpPr>
          <p:cNvPr id="122" name="Line 215"/>
          <p:cNvSpPr>
            <a:spLocks noChangeShapeType="1"/>
          </p:cNvSpPr>
          <p:nvPr/>
        </p:nvSpPr>
        <p:spPr bwMode="auto">
          <a:xfrm>
            <a:off x="1413152" y="2223418"/>
            <a:ext cx="296895" cy="307864"/>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algn="ctr" eaLnBrk="1" hangingPunct="1"/>
            <a:r>
              <a:rPr lang="zh-CN" altLang="en-US" dirty="0">
                <a:latin typeface="Times New Roman" panose="02020603050405020304" pitchFamily="18" charset="0"/>
                <a:cs typeface="Times New Roman" panose="02020603050405020304" pitchFamily="18" charset="0"/>
              </a:rPr>
              <a:t>快重传算法</a:t>
            </a:r>
            <a:endParaRPr lang="zh-CN" altLang="en-US" dirty="0">
              <a:latin typeface="Times New Roman" panose="02020603050405020304" pitchFamily="18" charset="0"/>
              <a:cs typeface="Times New Roman" panose="02020603050405020304" pitchFamily="18" charset="0"/>
            </a:endParaRPr>
          </a:p>
        </p:txBody>
      </p:sp>
      <p:sp>
        <p:nvSpPr>
          <p:cNvPr id="2297859" name="Rectangle 3"/>
          <p:cNvSpPr>
            <a:spLocks noGrp="1" noChangeArrowheads="1"/>
          </p:cNvSpPr>
          <p:nvPr>
            <p:ph idx="1"/>
          </p:nvPr>
        </p:nvSpPr>
        <p:spPr/>
        <p:txBody>
          <a:bodyPr/>
          <a:lstStyle/>
          <a:p>
            <a:r>
              <a:rPr lang="zh-CN" altLang="zh-CN" dirty="0">
                <a:latin typeface="Times New Roman" panose="02020603050405020304" pitchFamily="18" charset="0"/>
                <a:cs typeface="Times New Roman" panose="02020603050405020304" pitchFamily="18" charset="0"/>
              </a:rPr>
              <a:t>采用</a:t>
            </a:r>
            <a:r>
              <a:rPr lang="zh-CN" altLang="zh-CN" dirty="0">
                <a:solidFill>
                  <a:srgbClr val="FF0000"/>
                </a:solidFill>
                <a:latin typeface="Times New Roman" panose="02020603050405020304" pitchFamily="18" charset="0"/>
                <a:cs typeface="Times New Roman" panose="02020603050405020304" pitchFamily="18" charset="0"/>
              </a:rPr>
              <a:t>快重传</a:t>
            </a:r>
            <a:r>
              <a:rPr lang="en-US" altLang="zh-CN" dirty="0">
                <a:latin typeface="Times New Roman" panose="02020603050405020304" pitchFamily="18" charset="0"/>
                <a:cs typeface="Times New Roman" panose="02020603050405020304" pitchFamily="18" charset="0"/>
              </a:rPr>
              <a:t>FR (Fast Retransmission) </a:t>
            </a:r>
            <a:r>
              <a:rPr lang="zh-CN" altLang="zh-CN" dirty="0">
                <a:latin typeface="Times New Roman" panose="02020603050405020304" pitchFamily="18" charset="0"/>
                <a:cs typeface="Times New Roman" panose="02020603050405020304" pitchFamily="18" charset="0"/>
              </a:rPr>
              <a:t>算法可以让发送方</a:t>
            </a:r>
            <a:r>
              <a:rPr lang="zh-CN" altLang="zh-CN" dirty="0">
                <a:solidFill>
                  <a:srgbClr val="FF0000"/>
                </a:solidFill>
                <a:latin typeface="Times New Roman" panose="02020603050405020304" pitchFamily="18" charset="0"/>
                <a:cs typeface="Times New Roman" panose="02020603050405020304" pitchFamily="18" charset="0"/>
              </a:rPr>
              <a:t>尽早知道发生了个别报文段的丢失。</a:t>
            </a:r>
            <a:endParaRPr lang="en-US" altLang="zh-CN" dirty="0">
              <a:solidFill>
                <a:srgbClr val="FF0000"/>
              </a:solidFill>
              <a:latin typeface="Times New Roman" panose="02020603050405020304" pitchFamily="18" charset="0"/>
              <a:cs typeface="Times New Roman" panose="02020603050405020304" pitchFamily="18" charset="0"/>
            </a:endParaRPr>
          </a:p>
          <a:p>
            <a:r>
              <a:rPr lang="zh-CN" altLang="en-US" dirty="0">
                <a:solidFill>
                  <a:srgbClr val="FF0000"/>
                </a:solidFill>
                <a:latin typeface="Times New Roman" panose="02020603050405020304" pitchFamily="18" charset="0"/>
                <a:cs typeface="Times New Roman" panose="02020603050405020304" pitchFamily="18" charset="0"/>
              </a:rPr>
              <a:t>快重传</a:t>
            </a:r>
            <a:r>
              <a:rPr lang="zh-CN" altLang="en-US" dirty="0">
                <a:latin typeface="Times New Roman" panose="02020603050405020304" pitchFamily="18" charset="0"/>
                <a:cs typeface="Times New Roman" panose="02020603050405020304" pitchFamily="18" charset="0"/>
              </a:rPr>
              <a:t>算法</a:t>
            </a:r>
            <a:r>
              <a:rPr lang="zh-CN" altLang="zh-CN" dirty="0">
                <a:latin typeface="Times New Roman" panose="02020603050405020304" pitchFamily="18" charset="0"/>
                <a:cs typeface="Times New Roman" panose="02020603050405020304" pitchFamily="18" charset="0"/>
              </a:rPr>
              <a:t>首先要求接收方不要等待自己发送数据时才进行捎带确认，而是要立即发送确认，即使收到了失序的报文段也要立即发出对已收到的报文段的重复确认。</a:t>
            </a:r>
            <a:endParaRPr lang="en-US"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algn="ctr" eaLnBrk="1" hangingPunct="1"/>
            <a:r>
              <a:rPr lang="zh-CN" altLang="en-US" dirty="0">
                <a:latin typeface="Times New Roman" panose="02020603050405020304" pitchFamily="18" charset="0"/>
                <a:cs typeface="Times New Roman" panose="02020603050405020304" pitchFamily="18" charset="0"/>
              </a:rPr>
              <a:t>快重传算法</a:t>
            </a:r>
            <a:endParaRPr lang="zh-CN" altLang="en-US" dirty="0">
              <a:latin typeface="Times New Roman" panose="02020603050405020304" pitchFamily="18" charset="0"/>
              <a:cs typeface="Times New Roman" panose="02020603050405020304" pitchFamily="18" charset="0"/>
            </a:endParaRPr>
          </a:p>
        </p:txBody>
      </p:sp>
      <p:sp>
        <p:nvSpPr>
          <p:cNvPr id="2297859" name="Rectangle 3"/>
          <p:cNvSpPr>
            <a:spLocks noGrp="1" noChangeArrowheads="1"/>
          </p:cNvSpPr>
          <p:nvPr>
            <p:ph idx="1"/>
          </p:nvPr>
        </p:nvSpPr>
        <p:spPr>
          <a:xfrm>
            <a:off x="1031983" y="980728"/>
            <a:ext cx="8346723" cy="3332816"/>
          </a:xfrm>
        </p:spPr>
        <p:txBody>
          <a:bodyPr/>
          <a:lstStyle/>
          <a:p>
            <a:r>
              <a:rPr lang="zh-CN" altLang="zh-CN" dirty="0">
                <a:solidFill>
                  <a:srgbClr val="FF0000"/>
                </a:solidFill>
                <a:latin typeface="Times New Roman" panose="02020603050405020304" pitchFamily="18" charset="0"/>
                <a:cs typeface="Times New Roman" panose="02020603050405020304" pitchFamily="18" charset="0"/>
              </a:rPr>
              <a:t>发送方只要一连收到三个重复确认，</a:t>
            </a:r>
            <a:r>
              <a:rPr lang="zh-CN" altLang="zh-CN" dirty="0">
                <a:latin typeface="Times New Roman" panose="02020603050405020304" pitchFamily="18" charset="0"/>
                <a:cs typeface="Times New Roman" panose="02020603050405020304" pitchFamily="18" charset="0"/>
              </a:rPr>
              <a:t>就知道接收方确实没有收到报文段，因而应当</a:t>
            </a:r>
            <a:r>
              <a:rPr lang="zh-CN" altLang="zh-CN" dirty="0">
                <a:solidFill>
                  <a:srgbClr val="FF0000"/>
                </a:solidFill>
                <a:latin typeface="Times New Roman" panose="02020603050405020304" pitchFamily="18" charset="0"/>
                <a:cs typeface="Times New Roman" panose="02020603050405020304" pitchFamily="18" charset="0"/>
              </a:rPr>
              <a:t>立即进行重传（即“快重传”），</a:t>
            </a:r>
            <a:r>
              <a:rPr lang="zh-CN" altLang="zh-CN" dirty="0">
                <a:latin typeface="Times New Roman" panose="02020603050405020304" pitchFamily="18" charset="0"/>
                <a:cs typeface="Times New Roman" panose="02020603050405020304" pitchFamily="18" charset="0"/>
              </a:rPr>
              <a:t>这样就不会出现超时，发送方也不就会误认为出现了网络拥塞。</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使用快重传可以使整个网络的吞吐量提高约</a:t>
            </a:r>
            <a:r>
              <a:rPr lang="en-US" altLang="zh-CN" dirty="0">
                <a:latin typeface="Times New Roman" panose="02020603050405020304" pitchFamily="18" charset="0"/>
                <a:cs typeface="Times New Roman" panose="02020603050405020304" pitchFamily="18" charset="0"/>
              </a:rPr>
              <a:t>20%</a:t>
            </a:r>
            <a:r>
              <a:rPr lang="zh-CN"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2" name="矩形 1"/>
          <p:cNvSpPr/>
          <p:nvPr/>
        </p:nvSpPr>
        <p:spPr>
          <a:xfrm>
            <a:off x="848544" y="4437112"/>
            <a:ext cx="8568952" cy="1129348"/>
          </a:xfrm>
          <a:prstGeom prst="rect">
            <a:avLst/>
          </a:prstGeom>
          <a:solidFill>
            <a:srgbClr val="66FF66"/>
          </a:solidFill>
          <a:ln>
            <a:solidFill>
              <a:schemeClr val="tx1"/>
            </a:solidFill>
          </a:ln>
        </p:spPr>
        <p:txBody>
          <a:bodyPr wrap="square">
            <a:spAutoFit/>
          </a:bodyPr>
          <a:lstStyle/>
          <a:p>
            <a:pPr algn="just" eaLnBrk="1" hangingPunct="1">
              <a:lnSpc>
                <a:spcPct val="110000"/>
              </a:lnSpc>
            </a:pPr>
            <a:r>
              <a:rPr lang="zh-CN" altLang="en-US" sz="3200" b="1" dirty="0">
                <a:latin typeface="Times New Roman" panose="02020603050405020304" pitchFamily="18" charset="0"/>
                <a:ea typeface="黑体" panose="02010609060101010101" pitchFamily="2" charset="-122"/>
                <a:cs typeface="Times New Roman" panose="02020603050405020304" pitchFamily="18" charset="0"/>
              </a:rPr>
              <a:t>不难看出，快重传并非取消重传计时器，而是在某些情况下可</a:t>
            </a:r>
            <a:r>
              <a:rPr lang="zh-CN" altLang="en-US" sz="32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更早地重传</a:t>
            </a:r>
            <a:r>
              <a:rPr lang="zh-CN" altLang="en-US" sz="3200" b="1" dirty="0">
                <a:latin typeface="Times New Roman" panose="02020603050405020304" pitchFamily="18" charset="0"/>
                <a:ea typeface="黑体" panose="02010609060101010101" pitchFamily="2" charset="-122"/>
                <a:cs typeface="Times New Roman" panose="02020603050405020304" pitchFamily="18" charset="0"/>
              </a:rPr>
              <a:t>丢失的报文段。 </a:t>
            </a:r>
            <a:endParaRPr lang="zh-CN" altLang="en-US" sz="3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
          <p:cNvSpPr txBox="1">
            <a:spLocks noChangeArrowheads="1"/>
          </p:cNvSpPr>
          <p:nvPr/>
        </p:nvSpPr>
        <p:spPr bwMode="auto">
          <a:xfrm>
            <a:off x="1208584" y="152400"/>
            <a:ext cx="7397750" cy="585788"/>
          </a:xfrm>
          <a:prstGeom prst="rect">
            <a:avLst/>
          </a:prstGeom>
          <a:solidFill>
            <a:srgbClr val="FFFF99"/>
          </a:solidFill>
          <a:ln>
            <a:solidFill>
              <a:srgbClr val="3333CC"/>
            </a:solidFill>
            <a:miter lim="800000"/>
          </a:ln>
          <a:effectLst>
            <a:outerShdw dist="35921" dir="2700000" algn="ctr" rotWithShape="0">
              <a:srgbClr val="1C1C1C"/>
            </a:outerShdw>
          </a:effec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快重传举例</a:t>
            </a:r>
            <a:endParaRPr kumimoji="1" lang="zh-CN" altLang="en-US" sz="40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51" name="Text Box 3"/>
          <p:cNvSpPr txBox="1">
            <a:spLocks noChangeArrowheads="1"/>
          </p:cNvSpPr>
          <p:nvPr/>
        </p:nvSpPr>
        <p:spPr bwMode="auto">
          <a:xfrm>
            <a:off x="3590677" y="1052736"/>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发送方</a:t>
            </a:r>
            <a:endParaRPr kumimoji="0" lang="zh-CN" altLang="en-US"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52" name="Text Box 4"/>
          <p:cNvSpPr txBox="1">
            <a:spLocks noChangeArrowheads="1"/>
          </p:cNvSpPr>
          <p:nvPr/>
        </p:nvSpPr>
        <p:spPr bwMode="auto">
          <a:xfrm>
            <a:off x="6881564" y="1114649"/>
            <a:ext cx="8747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接收方</a:t>
            </a:r>
            <a:endParaRPr kumimoji="0" lang="zh-CN" altLang="en-US"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53" name="Text Box 5"/>
          <p:cNvSpPr txBox="1">
            <a:spLocks noChangeArrowheads="1"/>
          </p:cNvSpPr>
          <p:nvPr/>
        </p:nvSpPr>
        <p:spPr bwMode="auto">
          <a:xfrm>
            <a:off x="3076327" y="1475011"/>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发送 </a:t>
            </a:r>
            <a:r>
              <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18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1</a:t>
            </a:r>
            <a:endParaRPr kumimoji="0" lang="en-US" altLang="zh-CN" sz="18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54" name="Line 6"/>
          <p:cNvSpPr>
            <a:spLocks noChangeShapeType="1"/>
          </p:cNvSpPr>
          <p:nvPr/>
        </p:nvSpPr>
        <p:spPr bwMode="auto">
          <a:xfrm>
            <a:off x="4054227" y="1724249"/>
            <a:ext cx="3400425" cy="314325"/>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latin typeface="Times New Roman" panose="02020603050405020304" pitchFamily="18" charset="0"/>
              <a:cs typeface="Times New Roman" panose="02020603050405020304" pitchFamily="18" charset="0"/>
            </a:endParaRPr>
          </a:p>
        </p:txBody>
      </p:sp>
      <p:sp>
        <p:nvSpPr>
          <p:cNvPr id="55" name="Line 7"/>
          <p:cNvSpPr>
            <a:spLocks noChangeShapeType="1"/>
          </p:cNvSpPr>
          <p:nvPr/>
        </p:nvSpPr>
        <p:spPr bwMode="auto">
          <a:xfrm flipH="1">
            <a:off x="4054227" y="2160811"/>
            <a:ext cx="3400425" cy="314325"/>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latin typeface="Times New Roman" panose="02020603050405020304" pitchFamily="18" charset="0"/>
              <a:cs typeface="Times New Roman" panose="02020603050405020304" pitchFamily="18" charset="0"/>
            </a:endParaRPr>
          </a:p>
        </p:txBody>
      </p:sp>
      <p:sp>
        <p:nvSpPr>
          <p:cNvPr id="56" name="Text Box 8"/>
          <p:cNvSpPr txBox="1">
            <a:spLocks noChangeArrowheads="1"/>
          </p:cNvSpPr>
          <p:nvPr/>
        </p:nvSpPr>
        <p:spPr bwMode="auto">
          <a:xfrm>
            <a:off x="7353052" y="1979836"/>
            <a:ext cx="1079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r>
              <a:rPr kumimoji="0" lang="zh-CN" altLang="en-US"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确认 </a:t>
            </a:r>
            <a:r>
              <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18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1</a:t>
            </a:r>
            <a:endPar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57" name="Text Box 9"/>
          <p:cNvSpPr txBox="1">
            <a:spLocks noChangeArrowheads="1"/>
          </p:cNvSpPr>
          <p:nvPr/>
        </p:nvSpPr>
        <p:spPr bwMode="auto">
          <a:xfrm>
            <a:off x="4060577" y="559933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1" i="1"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t</a:t>
            </a:r>
            <a:endParaRPr kumimoji="0" lang="en-US" altLang="zh-CN" sz="1800" b="1" i="1"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58" name="Group 10"/>
          <p:cNvGrpSpPr/>
          <p:nvPr/>
        </p:nvGrpSpPr>
        <p:grpSpPr bwMode="auto">
          <a:xfrm>
            <a:off x="4054227" y="1570261"/>
            <a:ext cx="3400425" cy="4346575"/>
            <a:chOff x="1607" y="677"/>
            <a:chExt cx="1640" cy="2728"/>
          </a:xfrm>
        </p:grpSpPr>
        <p:sp>
          <p:nvSpPr>
            <p:cNvPr id="59" name="Line 11"/>
            <p:cNvSpPr>
              <a:spLocks noChangeShapeType="1"/>
            </p:cNvSpPr>
            <p:nvPr/>
          </p:nvSpPr>
          <p:spPr bwMode="auto">
            <a:xfrm>
              <a:off x="1607" y="677"/>
              <a:ext cx="0" cy="272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latin typeface="Times New Roman" panose="02020603050405020304" pitchFamily="18" charset="0"/>
                <a:cs typeface="Times New Roman" panose="02020603050405020304" pitchFamily="18" charset="0"/>
              </a:endParaRPr>
            </a:p>
          </p:txBody>
        </p:sp>
        <p:sp>
          <p:nvSpPr>
            <p:cNvPr id="60" name="Line 12"/>
            <p:cNvSpPr>
              <a:spLocks noChangeShapeType="1"/>
            </p:cNvSpPr>
            <p:nvPr/>
          </p:nvSpPr>
          <p:spPr bwMode="auto">
            <a:xfrm>
              <a:off x="3247" y="677"/>
              <a:ext cx="0" cy="2728"/>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latin typeface="Times New Roman" panose="02020603050405020304" pitchFamily="18" charset="0"/>
                <a:cs typeface="Times New Roman" panose="02020603050405020304" pitchFamily="18" charset="0"/>
              </a:endParaRPr>
            </a:p>
          </p:txBody>
        </p:sp>
      </p:grpSp>
      <p:sp>
        <p:nvSpPr>
          <p:cNvPr id="61" name="Text Box 13"/>
          <p:cNvSpPr txBox="1">
            <a:spLocks noChangeArrowheads="1"/>
          </p:cNvSpPr>
          <p:nvPr/>
        </p:nvSpPr>
        <p:spPr bwMode="auto">
          <a:xfrm>
            <a:off x="7353052" y="2471961"/>
            <a:ext cx="14954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r>
              <a:rPr kumimoji="0" lang="zh-CN" altLang="en-US"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确认 </a:t>
            </a:r>
            <a:r>
              <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18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2 </a:t>
            </a:r>
            <a:endPar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 name="Line 14"/>
          <p:cNvSpPr>
            <a:spLocks noChangeShapeType="1"/>
          </p:cNvSpPr>
          <p:nvPr/>
        </p:nvSpPr>
        <p:spPr bwMode="auto">
          <a:xfrm flipH="1">
            <a:off x="4054227" y="2684686"/>
            <a:ext cx="3400425" cy="312738"/>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latin typeface="Times New Roman" panose="02020603050405020304" pitchFamily="18" charset="0"/>
              <a:cs typeface="Times New Roman" panose="02020603050405020304" pitchFamily="18" charset="0"/>
            </a:endParaRPr>
          </a:p>
        </p:txBody>
      </p:sp>
      <p:sp>
        <p:nvSpPr>
          <p:cNvPr id="63" name="Line 15"/>
          <p:cNvSpPr>
            <a:spLocks noChangeShapeType="1"/>
          </p:cNvSpPr>
          <p:nvPr/>
        </p:nvSpPr>
        <p:spPr bwMode="auto">
          <a:xfrm flipH="1">
            <a:off x="4054227" y="3729261"/>
            <a:ext cx="3400425" cy="311150"/>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latin typeface="Times New Roman" panose="02020603050405020304" pitchFamily="18" charset="0"/>
              <a:cs typeface="Times New Roman" panose="02020603050405020304" pitchFamily="18" charset="0"/>
            </a:endParaRPr>
          </a:p>
        </p:txBody>
      </p:sp>
      <p:sp>
        <p:nvSpPr>
          <p:cNvPr id="64" name="Line 16"/>
          <p:cNvSpPr>
            <a:spLocks noChangeShapeType="1"/>
          </p:cNvSpPr>
          <p:nvPr/>
        </p:nvSpPr>
        <p:spPr bwMode="auto">
          <a:xfrm flipH="1">
            <a:off x="4054227" y="4248374"/>
            <a:ext cx="3400425" cy="314325"/>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latin typeface="Times New Roman" panose="02020603050405020304" pitchFamily="18" charset="0"/>
              <a:cs typeface="Times New Roman" panose="02020603050405020304" pitchFamily="18" charset="0"/>
            </a:endParaRPr>
          </a:p>
        </p:txBody>
      </p:sp>
      <p:sp>
        <p:nvSpPr>
          <p:cNvPr id="65" name="Line 17"/>
          <p:cNvSpPr>
            <a:spLocks noChangeShapeType="1"/>
          </p:cNvSpPr>
          <p:nvPr/>
        </p:nvSpPr>
        <p:spPr bwMode="auto">
          <a:xfrm flipH="1">
            <a:off x="4054227" y="4767486"/>
            <a:ext cx="3400425" cy="315913"/>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latin typeface="Times New Roman" panose="02020603050405020304" pitchFamily="18" charset="0"/>
              <a:cs typeface="Times New Roman" panose="02020603050405020304" pitchFamily="18" charset="0"/>
            </a:endParaRPr>
          </a:p>
        </p:txBody>
      </p:sp>
      <p:sp>
        <p:nvSpPr>
          <p:cNvPr id="66" name="Text Box 18"/>
          <p:cNvSpPr txBox="1">
            <a:spLocks noChangeArrowheads="1"/>
          </p:cNvSpPr>
          <p:nvPr/>
        </p:nvSpPr>
        <p:spPr bwMode="auto">
          <a:xfrm>
            <a:off x="3076327" y="1978249"/>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发送 </a:t>
            </a:r>
            <a:r>
              <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18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2</a:t>
            </a:r>
            <a:endParaRPr kumimoji="0" lang="en-US" altLang="zh-CN" sz="18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67" name="Text Box 19"/>
          <p:cNvSpPr txBox="1">
            <a:spLocks noChangeArrowheads="1"/>
          </p:cNvSpPr>
          <p:nvPr/>
        </p:nvSpPr>
        <p:spPr bwMode="auto">
          <a:xfrm>
            <a:off x="3076327" y="2487836"/>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发送 </a:t>
            </a:r>
            <a:r>
              <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18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3</a:t>
            </a:r>
            <a:endParaRPr kumimoji="0" lang="en-US" altLang="zh-CN" sz="18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68" name="Text Box 20"/>
          <p:cNvSpPr txBox="1">
            <a:spLocks noChangeArrowheads="1"/>
          </p:cNvSpPr>
          <p:nvPr/>
        </p:nvSpPr>
        <p:spPr bwMode="auto">
          <a:xfrm>
            <a:off x="3076327" y="2994249"/>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发送 </a:t>
            </a:r>
            <a:r>
              <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18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4</a:t>
            </a:r>
            <a:endParaRPr kumimoji="0" lang="en-US" altLang="zh-CN" sz="18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69" name="Line 21"/>
          <p:cNvSpPr>
            <a:spLocks noChangeShapeType="1"/>
          </p:cNvSpPr>
          <p:nvPr/>
        </p:nvSpPr>
        <p:spPr bwMode="auto">
          <a:xfrm>
            <a:off x="4054227" y="3308574"/>
            <a:ext cx="3400425" cy="314325"/>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latin typeface="Times New Roman" panose="02020603050405020304" pitchFamily="18" charset="0"/>
              <a:cs typeface="Times New Roman" panose="02020603050405020304" pitchFamily="18" charset="0"/>
            </a:endParaRPr>
          </a:p>
        </p:txBody>
      </p:sp>
      <p:sp>
        <p:nvSpPr>
          <p:cNvPr id="70" name="Text Box 22"/>
          <p:cNvSpPr txBox="1">
            <a:spLocks noChangeArrowheads="1"/>
          </p:cNvSpPr>
          <p:nvPr/>
        </p:nvSpPr>
        <p:spPr bwMode="auto">
          <a:xfrm>
            <a:off x="5789364" y="2698974"/>
            <a:ext cx="6351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r>
              <a:rPr kumimoji="0" lang="zh-CN" altLang="en-US" sz="20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a:t>
            </a:r>
            <a:endParaRPr kumimoji="0" lang="zh-CN" altLang="en-US" sz="20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71" name="Text Box 23"/>
          <p:cNvSpPr txBox="1">
            <a:spLocks noChangeArrowheads="1"/>
          </p:cNvSpPr>
          <p:nvPr/>
        </p:nvSpPr>
        <p:spPr bwMode="auto">
          <a:xfrm>
            <a:off x="3076327" y="3541936"/>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发送 </a:t>
            </a:r>
            <a:r>
              <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18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5</a:t>
            </a:r>
            <a:endParaRPr kumimoji="0" lang="en-US" altLang="zh-CN" sz="18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 name="Text Box 24"/>
          <p:cNvSpPr txBox="1">
            <a:spLocks noChangeArrowheads="1"/>
          </p:cNvSpPr>
          <p:nvPr/>
        </p:nvSpPr>
        <p:spPr bwMode="auto">
          <a:xfrm>
            <a:off x="3076327" y="4062636"/>
            <a:ext cx="1012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发送 </a:t>
            </a:r>
            <a:r>
              <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18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6</a:t>
            </a:r>
            <a:endParaRPr kumimoji="0" lang="en-US" altLang="zh-CN" sz="18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73" name="Text Box 25"/>
          <p:cNvSpPr txBox="1">
            <a:spLocks noChangeArrowheads="1"/>
          </p:cNvSpPr>
          <p:nvPr/>
        </p:nvSpPr>
        <p:spPr bwMode="auto">
          <a:xfrm>
            <a:off x="7353052" y="3438749"/>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r>
              <a:rPr kumimoji="0" lang="zh-CN" altLang="en-US"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重复确认 </a:t>
            </a:r>
            <a:r>
              <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18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2 </a:t>
            </a:r>
            <a:endPar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74" name="Group 26"/>
          <p:cNvGrpSpPr/>
          <p:nvPr/>
        </p:nvGrpSpPr>
        <p:grpSpPr bwMode="auto">
          <a:xfrm>
            <a:off x="4054227" y="5073878"/>
            <a:ext cx="3400425" cy="533401"/>
            <a:chOff x="2471" y="3290"/>
            <a:chExt cx="2142" cy="336"/>
          </a:xfrm>
        </p:grpSpPr>
        <p:sp>
          <p:nvSpPr>
            <p:cNvPr id="75" name="Line 27"/>
            <p:cNvSpPr>
              <a:spLocks noChangeShapeType="1"/>
            </p:cNvSpPr>
            <p:nvPr/>
          </p:nvSpPr>
          <p:spPr bwMode="auto">
            <a:xfrm>
              <a:off x="2471" y="3427"/>
              <a:ext cx="2142" cy="199"/>
            </a:xfrm>
            <a:prstGeom prst="line">
              <a:avLst/>
            </a:prstGeom>
            <a:noFill/>
            <a:ln w="38100">
              <a:solidFill>
                <a:srgbClr val="9900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latin typeface="Times New Roman" panose="02020603050405020304" pitchFamily="18" charset="0"/>
                <a:cs typeface="Times New Roman" panose="02020603050405020304" pitchFamily="18" charset="0"/>
              </a:endParaRPr>
            </a:p>
          </p:txBody>
        </p:sp>
        <p:sp>
          <p:nvSpPr>
            <p:cNvPr id="76" name="Text Box 28"/>
            <p:cNvSpPr txBox="1">
              <a:spLocks noChangeArrowheads="1"/>
            </p:cNvSpPr>
            <p:nvPr/>
          </p:nvSpPr>
          <p:spPr bwMode="auto">
            <a:xfrm rot="275181">
              <a:off x="3181" y="3290"/>
              <a:ext cx="102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立即重传 </a:t>
              </a:r>
              <a:r>
                <a:rPr kumimoji="0" lang="en-US" altLang="zh-CN" sz="20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20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3</a:t>
              </a:r>
              <a:endParaRPr kumimoji="0" lang="en-US" altLang="zh-CN" sz="20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77" name="Text Box 29"/>
          <p:cNvSpPr txBox="1">
            <a:spLocks noChangeArrowheads="1"/>
          </p:cNvSpPr>
          <p:nvPr/>
        </p:nvSpPr>
        <p:spPr bwMode="auto">
          <a:xfrm>
            <a:off x="7353052" y="3992786"/>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r>
              <a:rPr kumimoji="0" lang="zh-CN" altLang="en-US"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重复确认 </a:t>
            </a:r>
            <a:r>
              <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18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2 </a:t>
            </a:r>
            <a:endPar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78" name="Text Box 30"/>
          <p:cNvSpPr txBox="1">
            <a:spLocks noChangeArrowheads="1"/>
          </p:cNvSpPr>
          <p:nvPr/>
        </p:nvSpPr>
        <p:spPr bwMode="auto">
          <a:xfrm>
            <a:off x="7353052" y="4515074"/>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r>
              <a:rPr kumimoji="0" lang="zh-CN" altLang="en-US"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重复确认 </a:t>
            </a:r>
            <a:r>
              <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18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2 </a:t>
            </a:r>
            <a:endPar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79" name="Text Box 31"/>
          <p:cNvSpPr txBox="1">
            <a:spLocks noChangeArrowheads="1"/>
          </p:cNvSpPr>
          <p:nvPr/>
        </p:nvSpPr>
        <p:spPr bwMode="auto">
          <a:xfrm>
            <a:off x="7445127" y="559933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1" i="1"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t</a:t>
            </a:r>
            <a:endParaRPr kumimoji="0" lang="en-US" altLang="zh-CN" sz="1800" b="1" i="1"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80" name="Line 32"/>
          <p:cNvSpPr>
            <a:spLocks noChangeShapeType="1"/>
          </p:cNvSpPr>
          <p:nvPr/>
        </p:nvSpPr>
        <p:spPr bwMode="auto">
          <a:xfrm>
            <a:off x="4060577" y="4873849"/>
            <a:ext cx="3398837" cy="314325"/>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latin typeface="Times New Roman" panose="02020603050405020304" pitchFamily="18" charset="0"/>
              <a:cs typeface="Times New Roman" panose="02020603050405020304" pitchFamily="18" charset="0"/>
            </a:endParaRPr>
          </a:p>
        </p:txBody>
      </p:sp>
      <p:sp>
        <p:nvSpPr>
          <p:cNvPr id="81" name="Text Box 33"/>
          <p:cNvSpPr txBox="1">
            <a:spLocks noChangeArrowheads="1"/>
          </p:cNvSpPr>
          <p:nvPr/>
        </p:nvSpPr>
        <p:spPr bwMode="auto">
          <a:xfrm>
            <a:off x="3076327" y="4616674"/>
            <a:ext cx="1012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发送 </a:t>
            </a:r>
            <a:r>
              <a:rPr kumimoji="0" lang="en-US" altLang="zh-CN" sz="18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18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7</a:t>
            </a:r>
            <a:endParaRPr kumimoji="0" lang="en-US" altLang="zh-CN" sz="18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82" name="Group 34"/>
          <p:cNvGrpSpPr/>
          <p:nvPr/>
        </p:nvGrpSpPr>
        <p:grpSpPr bwMode="auto">
          <a:xfrm>
            <a:off x="442664" y="3872136"/>
            <a:ext cx="3584575" cy="1349375"/>
            <a:chOff x="340" y="2508"/>
            <a:chExt cx="2114" cy="850"/>
          </a:xfrm>
        </p:grpSpPr>
        <p:grpSp>
          <p:nvGrpSpPr>
            <p:cNvPr id="83" name="Group 35"/>
            <p:cNvGrpSpPr/>
            <p:nvPr/>
          </p:nvGrpSpPr>
          <p:grpSpPr bwMode="auto">
            <a:xfrm>
              <a:off x="1729" y="2635"/>
              <a:ext cx="725" cy="666"/>
              <a:chOff x="1257" y="1749"/>
              <a:chExt cx="817" cy="460"/>
            </a:xfrm>
          </p:grpSpPr>
          <p:sp>
            <p:nvSpPr>
              <p:cNvPr id="85" name="Line 36"/>
              <p:cNvSpPr>
                <a:spLocks noChangeShapeType="1"/>
              </p:cNvSpPr>
              <p:nvPr/>
            </p:nvSpPr>
            <p:spPr bwMode="auto">
              <a:xfrm>
                <a:off x="1257" y="1749"/>
                <a:ext cx="817" cy="0"/>
              </a:xfrm>
              <a:prstGeom prst="line">
                <a:avLst/>
              </a:prstGeom>
              <a:noFill/>
              <a:ln w="28575">
                <a:solidFill>
                  <a:srgbClr val="3333CC"/>
                </a:solidFill>
                <a:prstDash val="dash"/>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latin typeface="Times New Roman" panose="02020603050405020304" pitchFamily="18" charset="0"/>
                  <a:cs typeface="Times New Roman" panose="02020603050405020304" pitchFamily="18" charset="0"/>
                </a:endParaRPr>
              </a:p>
            </p:txBody>
          </p:sp>
          <p:sp>
            <p:nvSpPr>
              <p:cNvPr id="86" name="Line 37"/>
              <p:cNvSpPr>
                <a:spLocks noChangeShapeType="1"/>
              </p:cNvSpPr>
              <p:nvPr/>
            </p:nvSpPr>
            <p:spPr bwMode="auto">
              <a:xfrm>
                <a:off x="1257" y="1979"/>
                <a:ext cx="817" cy="0"/>
              </a:xfrm>
              <a:prstGeom prst="line">
                <a:avLst/>
              </a:prstGeom>
              <a:noFill/>
              <a:ln w="28575">
                <a:solidFill>
                  <a:srgbClr val="3333CC"/>
                </a:solidFill>
                <a:prstDash val="dash"/>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latin typeface="Times New Roman" panose="02020603050405020304" pitchFamily="18" charset="0"/>
                  <a:cs typeface="Times New Roman" panose="02020603050405020304" pitchFamily="18" charset="0"/>
                </a:endParaRPr>
              </a:p>
            </p:txBody>
          </p:sp>
          <p:sp>
            <p:nvSpPr>
              <p:cNvPr id="87" name="Line 38"/>
              <p:cNvSpPr>
                <a:spLocks noChangeShapeType="1"/>
              </p:cNvSpPr>
              <p:nvPr/>
            </p:nvSpPr>
            <p:spPr bwMode="auto">
              <a:xfrm>
                <a:off x="1257" y="2209"/>
                <a:ext cx="817" cy="0"/>
              </a:xfrm>
              <a:prstGeom prst="line">
                <a:avLst/>
              </a:prstGeom>
              <a:noFill/>
              <a:ln w="28575">
                <a:solidFill>
                  <a:srgbClr val="3333CC"/>
                </a:solidFill>
                <a:prstDash val="dash"/>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latin typeface="Times New Roman" panose="02020603050405020304" pitchFamily="18" charset="0"/>
                  <a:cs typeface="Times New Roman" panose="02020603050405020304" pitchFamily="18" charset="0"/>
                </a:endParaRPr>
              </a:p>
            </p:txBody>
          </p:sp>
        </p:grpSp>
        <p:sp>
          <p:nvSpPr>
            <p:cNvPr id="84" name="Text Box 39"/>
            <p:cNvSpPr txBox="1">
              <a:spLocks noChangeArrowheads="1"/>
            </p:cNvSpPr>
            <p:nvPr/>
          </p:nvSpPr>
          <p:spPr bwMode="auto">
            <a:xfrm>
              <a:off x="340" y="2508"/>
              <a:ext cx="1389" cy="850"/>
            </a:xfrm>
            <a:prstGeom prst="rect">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9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收到三个连续的</a:t>
              </a:r>
              <a:endParaRPr kumimoji="0" lang="zh-CN" altLang="en-US" sz="20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对 </a:t>
              </a:r>
              <a:r>
                <a:rPr kumimoji="0" lang="en-US" altLang="zh-CN" sz="20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20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2</a:t>
              </a:r>
              <a:r>
                <a:rPr kumimoji="0" lang="en-US" altLang="zh-CN" sz="20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 </a:t>
              </a:r>
              <a:r>
                <a:rPr kumimoji="0" lang="zh-CN" altLang="en-US" sz="20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的重复确认</a:t>
              </a:r>
              <a:endParaRPr kumimoji="0" lang="zh-CN" altLang="en-US" sz="20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defTabSz="914400" eaLnBrk="1" fontAlgn="auto" latinLnBrk="0" hangingPunct="1">
                <a:lnSpc>
                  <a:spcPct val="100000"/>
                </a:lnSpc>
                <a:spcBef>
                  <a:spcPct val="20000"/>
                </a:spcBef>
                <a:spcAft>
                  <a:spcPts val="0"/>
                </a:spcAft>
                <a:buClrTx/>
                <a:buSzTx/>
                <a:buFontTx/>
                <a:buNone/>
                <a:defRPr/>
              </a:pPr>
              <a:r>
                <a:rPr kumimoji="0" lang="zh-CN" altLang="en-US" sz="20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立即重传 </a:t>
              </a:r>
              <a:r>
                <a:rPr kumimoji="0" lang="en-US" altLang="zh-CN" sz="20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M</a:t>
              </a:r>
              <a:r>
                <a:rPr kumimoji="0" lang="en-US" altLang="zh-CN" sz="20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3</a:t>
              </a:r>
              <a:endParaRPr kumimoji="0" lang="en-US" altLang="zh-CN" sz="2000" b="1" i="0" u="none" strike="noStrike" kern="0" cap="none" spc="0" normalizeH="0" baseline="-2500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9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88" name="AutoShape 40"/>
          <p:cNvSpPr>
            <a:spLocks noChangeArrowheads="1"/>
          </p:cNvSpPr>
          <p:nvPr/>
        </p:nvSpPr>
        <p:spPr bwMode="auto">
          <a:xfrm>
            <a:off x="5797302" y="2416399"/>
            <a:ext cx="871537" cy="1096962"/>
          </a:xfrm>
          <a:prstGeom prst="irregularSeal1">
            <a:avLst/>
          </a:prstGeom>
          <a:solidFill>
            <a:srgbClr val="FFC000"/>
          </a:solidFill>
          <a:ln w="9525">
            <a:solidFill>
              <a:srgbClr val="FF0000"/>
            </a:solidFill>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latin typeface="Times New Roman" panose="02020603050405020304" pitchFamily="18" charset="0"/>
              <a:cs typeface="Times New Roman" panose="02020603050405020304" pitchFamily="18" charset="0"/>
            </a:endParaRPr>
          </a:p>
        </p:txBody>
      </p:sp>
      <p:sp>
        <p:nvSpPr>
          <p:cNvPr id="89" name="Text Box 41"/>
          <p:cNvSpPr txBox="1">
            <a:spLocks noChangeArrowheads="1"/>
          </p:cNvSpPr>
          <p:nvPr/>
        </p:nvSpPr>
        <p:spPr bwMode="auto">
          <a:xfrm>
            <a:off x="5868739" y="2698974"/>
            <a:ext cx="644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rPr>
              <a:t>丢失</a:t>
            </a:r>
            <a:endParaRPr kumimoji="0" lang="zh-CN" altLang="en-US" sz="1800" b="1" i="0" u="none" strike="noStrike" kern="0" cap="none" spc="0" normalizeH="0" baseline="0" noProof="0" dirty="0">
              <a:ln>
                <a:noFill/>
              </a:ln>
              <a:solidFill>
                <a:srgbClr val="0000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90" name="Line 42"/>
          <p:cNvSpPr>
            <a:spLocks noChangeShapeType="1"/>
          </p:cNvSpPr>
          <p:nvPr/>
        </p:nvSpPr>
        <p:spPr bwMode="auto">
          <a:xfrm>
            <a:off x="4054227" y="2268761"/>
            <a:ext cx="3400425" cy="314325"/>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latin typeface="Times New Roman" panose="02020603050405020304" pitchFamily="18" charset="0"/>
              <a:cs typeface="Times New Roman" panose="02020603050405020304" pitchFamily="18" charset="0"/>
            </a:endParaRPr>
          </a:p>
        </p:txBody>
      </p:sp>
      <p:sp>
        <p:nvSpPr>
          <p:cNvPr id="91" name="Line 43"/>
          <p:cNvSpPr>
            <a:spLocks noChangeShapeType="1"/>
          </p:cNvSpPr>
          <p:nvPr/>
        </p:nvSpPr>
        <p:spPr bwMode="auto">
          <a:xfrm>
            <a:off x="4054227" y="2787874"/>
            <a:ext cx="1830387" cy="15875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latin typeface="Times New Roman" panose="02020603050405020304" pitchFamily="18" charset="0"/>
              <a:cs typeface="Times New Roman" panose="02020603050405020304" pitchFamily="18" charset="0"/>
            </a:endParaRPr>
          </a:p>
        </p:txBody>
      </p:sp>
      <p:sp>
        <p:nvSpPr>
          <p:cNvPr id="92" name="Line 44"/>
          <p:cNvSpPr>
            <a:spLocks noChangeShapeType="1"/>
          </p:cNvSpPr>
          <p:nvPr/>
        </p:nvSpPr>
        <p:spPr bwMode="auto">
          <a:xfrm>
            <a:off x="4060577" y="3829274"/>
            <a:ext cx="3398837" cy="315912"/>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latin typeface="Times New Roman" panose="02020603050405020304" pitchFamily="18" charset="0"/>
              <a:cs typeface="Times New Roman" panose="02020603050405020304" pitchFamily="18" charset="0"/>
            </a:endParaRPr>
          </a:p>
        </p:txBody>
      </p:sp>
      <p:sp>
        <p:nvSpPr>
          <p:cNvPr id="93" name="Line 45"/>
          <p:cNvSpPr>
            <a:spLocks noChangeShapeType="1"/>
          </p:cNvSpPr>
          <p:nvPr/>
        </p:nvSpPr>
        <p:spPr bwMode="auto">
          <a:xfrm>
            <a:off x="4060577" y="4351561"/>
            <a:ext cx="3398837" cy="314325"/>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99"/>
              </a:solidFill>
              <a:effectLst/>
              <a:uLnTx/>
              <a:uFillTx/>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right)">
                                      <p:cBhvr>
                                        <p:cTn id="7" dur="1000"/>
                                        <p:tgtEl>
                                          <p:spTgt spid="82"/>
                                        </p:tgtEl>
                                      </p:cBhvr>
                                    </p:animEffect>
                                  </p:childTnLst>
                                </p:cTn>
                              </p:par>
                            </p:childTnLst>
                          </p:cTn>
                        </p:par>
                        <p:par>
                          <p:cTn id="8" fill="hold">
                            <p:stCondLst>
                              <p:cond delay="1000"/>
                            </p:stCondLst>
                            <p:childTnLst>
                              <p:par>
                                <p:cTn id="9" presetID="22" presetClass="entr" presetSubtype="8" fill="hold" nodeType="afterEffect">
                                  <p:stCondLst>
                                    <p:cond delay="50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pPr algn="ctr" eaLnBrk="1" hangingPunct="1"/>
            <a:r>
              <a:rPr lang="zh-CN" altLang="en-US" dirty="0">
                <a:latin typeface="Times New Roman" panose="02020603050405020304" pitchFamily="18" charset="0"/>
                <a:cs typeface="Times New Roman" panose="02020603050405020304" pitchFamily="18" charset="0"/>
              </a:rPr>
              <a:t>快恢复算法</a:t>
            </a:r>
            <a:endParaRPr lang="zh-CN" altLang="en-US" dirty="0">
              <a:latin typeface="Times New Roman" panose="02020603050405020304" pitchFamily="18" charset="0"/>
              <a:cs typeface="Times New Roman" panose="02020603050405020304" pitchFamily="18" charset="0"/>
            </a:endParaRPr>
          </a:p>
        </p:txBody>
      </p:sp>
      <p:sp>
        <p:nvSpPr>
          <p:cNvPr id="117765" name="Rectangle 3"/>
          <p:cNvSpPr>
            <a:spLocks noGrp="1" noChangeArrowheads="1"/>
          </p:cNvSpPr>
          <p:nvPr>
            <p:ph idx="1"/>
          </p:nvPr>
        </p:nvSpPr>
        <p:spPr/>
        <p:txBody>
          <a:bodyPr/>
          <a:lstStyle/>
          <a:p>
            <a:r>
              <a:rPr lang="zh-CN" altLang="en-US" sz="3200" dirty="0">
                <a:latin typeface="Times New Roman" panose="02020603050405020304" pitchFamily="18" charset="0"/>
                <a:cs typeface="Times New Roman" panose="02020603050405020304" pitchFamily="18" charset="0"/>
              </a:rPr>
              <a:t>当发送端收到连续三个重复的确认时，由于发送方现在认为网络很可能没有发生拥塞，因此现在</a:t>
            </a:r>
            <a:r>
              <a:rPr lang="zh-CN" altLang="en-US" sz="3200" dirty="0">
                <a:solidFill>
                  <a:srgbClr val="FF0000"/>
                </a:solidFill>
                <a:latin typeface="Times New Roman" panose="02020603050405020304" pitchFamily="18" charset="0"/>
                <a:cs typeface="Times New Roman" panose="02020603050405020304" pitchFamily="18" charset="0"/>
              </a:rPr>
              <a:t>不执行慢开始算法，</a:t>
            </a:r>
            <a:r>
              <a:rPr lang="zh-CN" altLang="en-US" sz="3200" dirty="0">
                <a:latin typeface="Times New Roman" panose="02020603050405020304" pitchFamily="18" charset="0"/>
                <a:cs typeface="Times New Roman" panose="02020603050405020304" pitchFamily="18" charset="0"/>
              </a:rPr>
              <a:t>而是执行</a:t>
            </a:r>
            <a:r>
              <a:rPr lang="zh-CN" altLang="en-US" sz="3200" dirty="0">
                <a:solidFill>
                  <a:srgbClr val="FF0000"/>
                </a:solidFill>
                <a:latin typeface="Times New Roman" panose="02020603050405020304" pitchFamily="18" charset="0"/>
                <a:cs typeface="Times New Roman" panose="02020603050405020304" pitchFamily="18" charset="0"/>
              </a:rPr>
              <a:t>快恢复算法 </a:t>
            </a:r>
            <a:r>
              <a:rPr lang="en-US" altLang="zh-CN" sz="3200" dirty="0">
                <a:latin typeface="Times New Roman" panose="02020603050405020304" pitchFamily="18" charset="0"/>
                <a:cs typeface="Times New Roman" panose="02020603050405020304" pitchFamily="18" charset="0"/>
              </a:rPr>
              <a:t>FR (Fast Recovery) </a:t>
            </a:r>
            <a:r>
              <a:rPr lang="zh-CN" altLang="en-US" sz="3200" dirty="0">
                <a:latin typeface="Times New Roman" panose="02020603050405020304" pitchFamily="18" charset="0"/>
                <a:cs typeface="Times New Roman" panose="02020603050405020304" pitchFamily="18" charset="0"/>
              </a:rPr>
              <a:t>算法：</a:t>
            </a:r>
            <a:endParaRPr lang="en-US" altLang="zh-CN" sz="3200" dirty="0">
              <a:latin typeface="Times New Roman" panose="02020603050405020304" pitchFamily="18" charset="0"/>
              <a:cs typeface="Times New Roman" panose="02020603050405020304" pitchFamily="18" charset="0"/>
            </a:endParaRPr>
          </a:p>
          <a:p>
            <a:pPr marL="365125" indent="-365125">
              <a:buNone/>
            </a:pPr>
            <a:r>
              <a:rPr lang="en-US" altLang="zh-CN" sz="2800" dirty="0">
                <a:solidFill>
                  <a:srgbClr val="0000FF"/>
                </a:solidFill>
                <a:latin typeface="Times New Roman" panose="02020603050405020304" pitchFamily="18" charset="0"/>
                <a:cs typeface="Times New Roman" panose="02020603050405020304" pitchFamily="18" charset="0"/>
              </a:rPr>
              <a:t>	(1) </a:t>
            </a:r>
            <a:r>
              <a:rPr lang="zh-CN" altLang="en-US" sz="2800" dirty="0">
                <a:solidFill>
                  <a:srgbClr val="0000FF"/>
                </a:solidFill>
                <a:latin typeface="Times New Roman" panose="02020603050405020304" pitchFamily="18" charset="0"/>
                <a:cs typeface="Times New Roman" panose="02020603050405020304" pitchFamily="18" charset="0"/>
              </a:rPr>
              <a:t>慢开始门限 </a:t>
            </a:r>
            <a:r>
              <a:rPr lang="en-US" altLang="zh-CN" sz="2800" dirty="0" err="1">
                <a:solidFill>
                  <a:srgbClr val="0000FF"/>
                </a:solidFill>
                <a:latin typeface="Times New Roman" panose="02020603050405020304" pitchFamily="18" charset="0"/>
                <a:cs typeface="Times New Roman" panose="02020603050405020304" pitchFamily="18" charset="0"/>
              </a:rPr>
              <a:t>ssthresh</a:t>
            </a:r>
            <a:r>
              <a:rPr lang="en-US" altLang="zh-CN" sz="2800" dirty="0">
                <a:solidFill>
                  <a:srgbClr val="0000FF"/>
                </a:solidFill>
                <a:latin typeface="Times New Roman" panose="02020603050405020304" pitchFamily="18" charset="0"/>
                <a:cs typeface="Times New Roman" panose="02020603050405020304" pitchFamily="18" charset="0"/>
              </a:rPr>
              <a:t> = </a:t>
            </a:r>
            <a:r>
              <a:rPr lang="zh-CN" altLang="en-US" sz="2800" dirty="0">
                <a:solidFill>
                  <a:srgbClr val="0000FF"/>
                </a:solidFill>
                <a:latin typeface="Times New Roman" panose="02020603050405020304" pitchFamily="18" charset="0"/>
                <a:cs typeface="Times New Roman" panose="02020603050405020304" pitchFamily="18" charset="0"/>
              </a:rPr>
              <a:t>当前拥塞窗口 </a:t>
            </a:r>
            <a:r>
              <a:rPr lang="en-US" altLang="zh-CN" sz="2800" dirty="0" err="1">
                <a:solidFill>
                  <a:srgbClr val="0000FF"/>
                </a:solidFill>
                <a:latin typeface="Times New Roman" panose="02020603050405020304" pitchFamily="18" charset="0"/>
                <a:cs typeface="Times New Roman" panose="02020603050405020304" pitchFamily="18" charset="0"/>
              </a:rPr>
              <a:t>cwnd</a:t>
            </a:r>
            <a:r>
              <a:rPr lang="en-US" altLang="zh-CN" sz="2800" dirty="0">
                <a:solidFill>
                  <a:srgbClr val="0000FF"/>
                </a:solidFill>
                <a:latin typeface="Times New Roman" panose="02020603050405020304" pitchFamily="18" charset="0"/>
                <a:cs typeface="Times New Roman" panose="02020603050405020304" pitchFamily="18" charset="0"/>
              </a:rPr>
              <a:t> / 2 </a:t>
            </a:r>
            <a:r>
              <a:rPr lang="zh-CN" altLang="en-US" sz="2800" dirty="0">
                <a:solidFill>
                  <a:srgbClr val="0000FF"/>
                </a:solidFill>
                <a:latin typeface="Times New Roman" panose="02020603050405020304" pitchFamily="18" charset="0"/>
                <a:cs typeface="Times New Roman" panose="02020603050405020304" pitchFamily="18" charset="0"/>
              </a:rPr>
              <a:t>；</a:t>
            </a:r>
            <a:endParaRPr lang="en-US" altLang="zh-CN" sz="2800" dirty="0">
              <a:solidFill>
                <a:srgbClr val="0000FF"/>
              </a:solidFill>
              <a:latin typeface="Times New Roman" panose="02020603050405020304" pitchFamily="18" charset="0"/>
              <a:cs typeface="Times New Roman" panose="02020603050405020304" pitchFamily="18" charset="0"/>
            </a:endParaRPr>
          </a:p>
          <a:p>
            <a:pPr marL="365125" indent="-365125">
              <a:buNone/>
            </a:pPr>
            <a:r>
              <a:rPr lang="en-US" altLang="zh-CN" sz="2800" dirty="0">
                <a:solidFill>
                  <a:srgbClr val="0000FF"/>
                </a:solidFill>
                <a:latin typeface="Times New Roman" panose="02020603050405020304" pitchFamily="18" charset="0"/>
                <a:cs typeface="Times New Roman" panose="02020603050405020304" pitchFamily="18" charset="0"/>
              </a:rPr>
              <a:t>	(2) </a:t>
            </a:r>
            <a:r>
              <a:rPr lang="zh-CN" altLang="en-US" sz="2800" dirty="0">
                <a:solidFill>
                  <a:srgbClr val="0000FF"/>
                </a:solidFill>
                <a:latin typeface="Times New Roman" panose="02020603050405020304" pitchFamily="18" charset="0"/>
                <a:cs typeface="Times New Roman" panose="02020603050405020304" pitchFamily="18" charset="0"/>
              </a:rPr>
              <a:t>新拥塞窗口 </a:t>
            </a:r>
            <a:r>
              <a:rPr lang="en-US" altLang="zh-CN" sz="2800" dirty="0" err="1">
                <a:solidFill>
                  <a:srgbClr val="0000FF"/>
                </a:solidFill>
                <a:latin typeface="Times New Roman" panose="02020603050405020304" pitchFamily="18" charset="0"/>
                <a:cs typeface="Times New Roman" panose="02020603050405020304" pitchFamily="18" charset="0"/>
              </a:rPr>
              <a:t>cwnd</a:t>
            </a:r>
            <a:r>
              <a:rPr lang="en-US" altLang="zh-CN" sz="2800" dirty="0">
                <a:solidFill>
                  <a:srgbClr val="0000FF"/>
                </a:solidFill>
                <a:latin typeface="Times New Roman" panose="02020603050405020304" pitchFamily="18" charset="0"/>
                <a:cs typeface="Times New Roman" panose="02020603050405020304" pitchFamily="18" charset="0"/>
              </a:rPr>
              <a:t> = </a:t>
            </a:r>
            <a:r>
              <a:rPr lang="zh-CN" altLang="en-US" sz="2800" dirty="0">
                <a:solidFill>
                  <a:srgbClr val="0000FF"/>
                </a:solidFill>
                <a:latin typeface="Times New Roman" panose="02020603050405020304" pitchFamily="18" charset="0"/>
                <a:cs typeface="Times New Roman" panose="02020603050405020304" pitchFamily="18" charset="0"/>
              </a:rPr>
              <a:t>慢开始门限 </a:t>
            </a:r>
            <a:r>
              <a:rPr lang="en-US" altLang="zh-CN" sz="2800" dirty="0" err="1">
                <a:solidFill>
                  <a:srgbClr val="0000FF"/>
                </a:solidFill>
                <a:latin typeface="Times New Roman" panose="02020603050405020304" pitchFamily="18" charset="0"/>
                <a:cs typeface="Times New Roman" panose="02020603050405020304" pitchFamily="18" charset="0"/>
              </a:rPr>
              <a:t>ssthresh</a:t>
            </a:r>
            <a:r>
              <a:rPr lang="en-US" altLang="zh-CN" sz="2800" dirty="0">
                <a:solidFill>
                  <a:srgbClr val="0000FF"/>
                </a:solidFill>
                <a:latin typeface="Times New Roman" panose="02020603050405020304" pitchFamily="18" charset="0"/>
                <a:cs typeface="Times New Roman" panose="02020603050405020304" pitchFamily="18" charset="0"/>
              </a:rPr>
              <a:t> </a:t>
            </a:r>
            <a:r>
              <a:rPr lang="zh-CN" altLang="en-US" sz="2800" dirty="0">
                <a:solidFill>
                  <a:srgbClr val="0000FF"/>
                </a:solidFill>
                <a:latin typeface="Times New Roman" panose="02020603050405020304" pitchFamily="18" charset="0"/>
                <a:cs typeface="Times New Roman" panose="02020603050405020304" pitchFamily="18" charset="0"/>
              </a:rPr>
              <a:t>；</a:t>
            </a:r>
            <a:endParaRPr lang="en-US" altLang="zh-CN" sz="2800" dirty="0">
              <a:solidFill>
                <a:srgbClr val="0000FF"/>
              </a:solidFill>
              <a:latin typeface="Times New Roman" panose="02020603050405020304" pitchFamily="18" charset="0"/>
              <a:cs typeface="Times New Roman" panose="02020603050405020304" pitchFamily="18" charset="0"/>
            </a:endParaRPr>
          </a:p>
          <a:p>
            <a:pPr marL="898525" indent="-533400">
              <a:buNone/>
            </a:pPr>
            <a:r>
              <a:rPr lang="en-US" altLang="zh-CN" sz="2800" dirty="0">
                <a:solidFill>
                  <a:srgbClr val="0000FF"/>
                </a:solidFill>
                <a:latin typeface="Times New Roman" panose="02020603050405020304" pitchFamily="18" charset="0"/>
                <a:cs typeface="Times New Roman" panose="02020603050405020304" pitchFamily="18" charset="0"/>
              </a:rPr>
              <a:t>(3) </a:t>
            </a:r>
            <a:r>
              <a:rPr lang="zh-CN" altLang="en-US" sz="2800" dirty="0">
                <a:solidFill>
                  <a:srgbClr val="0000FF"/>
                </a:solidFill>
                <a:latin typeface="Times New Roman" panose="02020603050405020304" pitchFamily="18" charset="0"/>
                <a:cs typeface="Times New Roman" panose="02020603050405020304" pitchFamily="18" charset="0"/>
              </a:rPr>
              <a:t>开始执行拥塞避免算法，使拥塞窗口缓慢地线性增大。 </a:t>
            </a:r>
            <a:endParaRPr lang="zh-CN" altLang="en-US" sz="2800" dirty="0">
              <a:solidFill>
                <a:srgbClr val="0000FF"/>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66278" y="836711"/>
            <a:ext cx="8842960" cy="3321087"/>
            <a:chOff x="966278" y="836711"/>
            <a:chExt cx="8842960" cy="3321087"/>
          </a:xfrm>
        </p:grpSpPr>
        <p:sp>
          <p:nvSpPr>
            <p:cNvPr id="103" name="Text Box 140"/>
            <p:cNvSpPr txBox="1">
              <a:spLocks noChangeArrowheads="1"/>
            </p:cNvSpPr>
            <p:nvPr/>
          </p:nvSpPr>
          <p:spPr bwMode="auto">
            <a:xfrm>
              <a:off x="4863078" y="985683"/>
              <a:ext cx="115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rPr>
                <a:t>超时</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104" name="Line 2"/>
            <p:cNvSpPr>
              <a:spLocks noChangeShapeType="1"/>
            </p:cNvSpPr>
            <p:nvPr/>
          </p:nvSpPr>
          <p:spPr bwMode="auto">
            <a:xfrm flipV="1">
              <a:off x="1920153" y="3803111"/>
              <a:ext cx="6358624" cy="504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5" name="Line 3"/>
            <p:cNvSpPr>
              <a:spLocks noChangeShapeType="1"/>
            </p:cNvSpPr>
            <p:nvPr/>
          </p:nvSpPr>
          <p:spPr bwMode="auto">
            <a:xfrm>
              <a:off x="1918528" y="1177019"/>
              <a:ext cx="1626" cy="2631138"/>
            </a:xfrm>
            <a:prstGeom prst="line">
              <a:avLst/>
            </a:prstGeom>
            <a:noFill/>
            <a:ln w="19050">
              <a:solidFill>
                <a:srgbClr val="000000"/>
              </a:solidFill>
              <a:round/>
              <a:head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06" name="Line 4"/>
            <p:cNvSpPr>
              <a:spLocks noChangeShapeType="1"/>
            </p:cNvSpPr>
            <p:nvPr/>
          </p:nvSpPr>
          <p:spPr bwMode="auto">
            <a:xfrm>
              <a:off x="2154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8" name="Line 5"/>
            <p:cNvSpPr>
              <a:spLocks noChangeShapeType="1"/>
            </p:cNvSpPr>
            <p:nvPr/>
          </p:nvSpPr>
          <p:spPr bwMode="auto">
            <a:xfrm>
              <a:off x="238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09" name="Line 6"/>
            <p:cNvSpPr>
              <a:spLocks noChangeShapeType="1"/>
            </p:cNvSpPr>
            <p:nvPr/>
          </p:nvSpPr>
          <p:spPr bwMode="auto">
            <a:xfrm>
              <a:off x="262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0" name="Line 7"/>
            <p:cNvSpPr>
              <a:spLocks noChangeShapeType="1"/>
            </p:cNvSpPr>
            <p:nvPr/>
          </p:nvSpPr>
          <p:spPr bwMode="auto">
            <a:xfrm>
              <a:off x="285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1" name="Line 8"/>
            <p:cNvSpPr>
              <a:spLocks noChangeShapeType="1"/>
            </p:cNvSpPr>
            <p:nvPr/>
          </p:nvSpPr>
          <p:spPr bwMode="auto">
            <a:xfrm>
              <a:off x="309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2" name="Line 9"/>
            <p:cNvSpPr>
              <a:spLocks noChangeShapeType="1"/>
            </p:cNvSpPr>
            <p:nvPr/>
          </p:nvSpPr>
          <p:spPr bwMode="auto">
            <a:xfrm>
              <a:off x="332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3" name="Line 10"/>
            <p:cNvSpPr>
              <a:spLocks noChangeShapeType="1"/>
            </p:cNvSpPr>
            <p:nvPr/>
          </p:nvSpPr>
          <p:spPr bwMode="auto">
            <a:xfrm>
              <a:off x="355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4" name="Line 11"/>
            <p:cNvSpPr>
              <a:spLocks noChangeShapeType="1"/>
            </p:cNvSpPr>
            <p:nvPr/>
          </p:nvSpPr>
          <p:spPr bwMode="auto">
            <a:xfrm>
              <a:off x="379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5" name="Line 12"/>
            <p:cNvSpPr>
              <a:spLocks noChangeShapeType="1"/>
            </p:cNvSpPr>
            <p:nvPr/>
          </p:nvSpPr>
          <p:spPr bwMode="auto">
            <a:xfrm>
              <a:off x="402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6" name="Line 13"/>
            <p:cNvSpPr>
              <a:spLocks noChangeShapeType="1"/>
            </p:cNvSpPr>
            <p:nvPr/>
          </p:nvSpPr>
          <p:spPr bwMode="auto">
            <a:xfrm>
              <a:off x="426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7" name="Line 14"/>
            <p:cNvSpPr>
              <a:spLocks noChangeShapeType="1"/>
            </p:cNvSpPr>
            <p:nvPr/>
          </p:nvSpPr>
          <p:spPr bwMode="auto">
            <a:xfrm>
              <a:off x="449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8" name="Line 15"/>
            <p:cNvSpPr>
              <a:spLocks noChangeShapeType="1"/>
            </p:cNvSpPr>
            <p:nvPr/>
          </p:nvSpPr>
          <p:spPr bwMode="auto">
            <a:xfrm>
              <a:off x="472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19" name="Line 16"/>
            <p:cNvSpPr>
              <a:spLocks noChangeShapeType="1"/>
            </p:cNvSpPr>
            <p:nvPr/>
          </p:nvSpPr>
          <p:spPr bwMode="auto">
            <a:xfrm>
              <a:off x="496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0" name="Line 17"/>
            <p:cNvSpPr>
              <a:spLocks noChangeShapeType="1"/>
            </p:cNvSpPr>
            <p:nvPr/>
          </p:nvSpPr>
          <p:spPr bwMode="auto">
            <a:xfrm>
              <a:off x="5196153" y="3727407"/>
              <a:ext cx="0" cy="8075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1" name="Line 18"/>
            <p:cNvSpPr>
              <a:spLocks noChangeShapeType="1"/>
            </p:cNvSpPr>
            <p:nvPr/>
          </p:nvSpPr>
          <p:spPr bwMode="auto">
            <a:xfrm>
              <a:off x="543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2" name="Line 19"/>
            <p:cNvSpPr>
              <a:spLocks noChangeShapeType="1"/>
            </p:cNvSpPr>
            <p:nvPr/>
          </p:nvSpPr>
          <p:spPr bwMode="auto">
            <a:xfrm>
              <a:off x="566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3" name="Line 20"/>
            <p:cNvSpPr>
              <a:spLocks noChangeShapeType="1"/>
            </p:cNvSpPr>
            <p:nvPr/>
          </p:nvSpPr>
          <p:spPr bwMode="auto">
            <a:xfrm>
              <a:off x="5898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4" name="Line 21"/>
            <p:cNvSpPr>
              <a:spLocks noChangeShapeType="1"/>
            </p:cNvSpPr>
            <p:nvPr/>
          </p:nvSpPr>
          <p:spPr bwMode="auto">
            <a:xfrm>
              <a:off x="6132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5" name="Line 22"/>
            <p:cNvSpPr>
              <a:spLocks noChangeShapeType="1"/>
            </p:cNvSpPr>
            <p:nvPr/>
          </p:nvSpPr>
          <p:spPr bwMode="auto">
            <a:xfrm>
              <a:off x="6366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6" name="Line 23"/>
            <p:cNvSpPr>
              <a:spLocks noChangeShapeType="1"/>
            </p:cNvSpPr>
            <p:nvPr/>
          </p:nvSpPr>
          <p:spPr bwMode="auto">
            <a:xfrm>
              <a:off x="6600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7" name="Line 24"/>
            <p:cNvSpPr>
              <a:spLocks noChangeShapeType="1"/>
            </p:cNvSpPr>
            <p:nvPr/>
          </p:nvSpPr>
          <p:spPr bwMode="auto">
            <a:xfrm>
              <a:off x="6834153"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28" name="Line 25"/>
            <p:cNvSpPr>
              <a:spLocks noChangeShapeType="1"/>
            </p:cNvSpPr>
            <p:nvPr/>
          </p:nvSpPr>
          <p:spPr bwMode="auto">
            <a:xfrm>
              <a:off x="7068152" y="364665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0" name="Line 40"/>
            <p:cNvSpPr>
              <a:spLocks noChangeShapeType="1"/>
            </p:cNvSpPr>
            <p:nvPr/>
          </p:nvSpPr>
          <p:spPr bwMode="auto">
            <a:xfrm>
              <a:off x="1920153" y="340440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1" name="Line 41"/>
            <p:cNvSpPr>
              <a:spLocks noChangeShapeType="1"/>
            </p:cNvSpPr>
            <p:nvPr/>
          </p:nvSpPr>
          <p:spPr bwMode="auto">
            <a:xfrm>
              <a:off x="1920153" y="300064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2" name="Line 42"/>
            <p:cNvSpPr>
              <a:spLocks noChangeShapeType="1"/>
            </p:cNvSpPr>
            <p:nvPr/>
          </p:nvSpPr>
          <p:spPr bwMode="auto">
            <a:xfrm>
              <a:off x="1920153" y="259689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3" name="Line 43"/>
            <p:cNvSpPr>
              <a:spLocks noChangeShapeType="1"/>
            </p:cNvSpPr>
            <p:nvPr/>
          </p:nvSpPr>
          <p:spPr bwMode="auto">
            <a:xfrm>
              <a:off x="1920153" y="2193137"/>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4" name="Line 44"/>
            <p:cNvSpPr>
              <a:spLocks noChangeShapeType="1"/>
            </p:cNvSpPr>
            <p:nvPr/>
          </p:nvSpPr>
          <p:spPr bwMode="auto">
            <a:xfrm>
              <a:off x="1920153" y="1789382"/>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5" name="Line 45"/>
            <p:cNvSpPr>
              <a:spLocks noChangeShapeType="1"/>
            </p:cNvSpPr>
            <p:nvPr/>
          </p:nvSpPr>
          <p:spPr bwMode="auto">
            <a:xfrm>
              <a:off x="1920153" y="1385626"/>
              <a:ext cx="234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36" name="Text Box 77"/>
            <p:cNvSpPr txBox="1">
              <a:spLocks noChangeArrowheads="1"/>
            </p:cNvSpPr>
            <p:nvPr/>
          </p:nvSpPr>
          <p:spPr bwMode="auto">
            <a:xfrm>
              <a:off x="2241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7" name="Text Box 78"/>
            <p:cNvSpPr txBox="1">
              <a:spLocks noChangeArrowheads="1"/>
            </p:cNvSpPr>
            <p:nvPr/>
          </p:nvSpPr>
          <p:spPr bwMode="auto">
            <a:xfrm>
              <a:off x="2709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8" name="Text Box 79"/>
            <p:cNvSpPr txBox="1">
              <a:spLocks noChangeArrowheads="1"/>
            </p:cNvSpPr>
            <p:nvPr/>
          </p:nvSpPr>
          <p:spPr bwMode="auto">
            <a:xfrm>
              <a:off x="3177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39" name="Text Box 80"/>
            <p:cNvSpPr txBox="1">
              <a:spLocks noChangeArrowheads="1"/>
            </p:cNvSpPr>
            <p:nvPr/>
          </p:nvSpPr>
          <p:spPr bwMode="auto">
            <a:xfrm>
              <a:off x="3658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0" name="Text Box 81"/>
            <p:cNvSpPr txBox="1">
              <a:spLocks noChangeArrowheads="1"/>
            </p:cNvSpPr>
            <p:nvPr/>
          </p:nvSpPr>
          <p:spPr bwMode="auto">
            <a:xfrm>
              <a:off x="4048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1" name="Text Box 82"/>
            <p:cNvSpPr txBox="1">
              <a:spLocks noChangeArrowheads="1"/>
            </p:cNvSpPr>
            <p:nvPr/>
          </p:nvSpPr>
          <p:spPr bwMode="auto">
            <a:xfrm>
              <a:off x="455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2" name="Text Box 83"/>
            <p:cNvSpPr txBox="1">
              <a:spLocks noChangeArrowheads="1"/>
            </p:cNvSpPr>
            <p:nvPr/>
          </p:nvSpPr>
          <p:spPr bwMode="auto">
            <a:xfrm>
              <a:off x="4997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3" name="Text Box 84"/>
            <p:cNvSpPr txBox="1">
              <a:spLocks noChangeArrowheads="1"/>
            </p:cNvSpPr>
            <p:nvPr/>
          </p:nvSpPr>
          <p:spPr bwMode="auto">
            <a:xfrm>
              <a:off x="546590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4" name="Text Box 85"/>
            <p:cNvSpPr txBox="1">
              <a:spLocks noChangeArrowheads="1"/>
            </p:cNvSpPr>
            <p:nvPr/>
          </p:nvSpPr>
          <p:spPr bwMode="auto">
            <a:xfrm>
              <a:off x="5950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5" name="Text Box 86"/>
            <p:cNvSpPr txBox="1">
              <a:spLocks noChangeArrowheads="1"/>
            </p:cNvSpPr>
            <p:nvPr/>
          </p:nvSpPr>
          <p:spPr bwMode="auto">
            <a:xfrm>
              <a:off x="6418153" y="3749277"/>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6" name="Text Box 87"/>
            <p:cNvSpPr txBox="1">
              <a:spLocks noChangeArrowheads="1"/>
            </p:cNvSpPr>
            <p:nvPr/>
          </p:nvSpPr>
          <p:spPr bwMode="auto">
            <a:xfrm>
              <a:off x="6873153" y="3757688"/>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7" name="Text Box 89"/>
            <p:cNvSpPr txBox="1">
              <a:spLocks noChangeArrowheads="1"/>
            </p:cNvSpPr>
            <p:nvPr/>
          </p:nvSpPr>
          <p:spPr bwMode="auto">
            <a:xfrm>
              <a:off x="1812903" y="3749277"/>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48" name="Text Box 90"/>
            <p:cNvSpPr txBox="1">
              <a:spLocks noChangeArrowheads="1"/>
            </p:cNvSpPr>
            <p:nvPr/>
          </p:nvSpPr>
          <p:spPr bwMode="auto">
            <a:xfrm>
              <a:off x="1647153" y="3591140"/>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0" name="Text Box 92"/>
            <p:cNvSpPr txBox="1">
              <a:spLocks noChangeArrowheads="1"/>
            </p:cNvSpPr>
            <p:nvPr/>
          </p:nvSpPr>
          <p:spPr bwMode="auto">
            <a:xfrm>
              <a:off x="1647153" y="279708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8</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1" name="Text Box 93"/>
            <p:cNvSpPr txBox="1">
              <a:spLocks noChangeArrowheads="1"/>
            </p:cNvSpPr>
            <p:nvPr/>
          </p:nvSpPr>
          <p:spPr bwMode="auto">
            <a:xfrm>
              <a:off x="1530153" y="240679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12</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2" name="Text Box 94"/>
            <p:cNvSpPr txBox="1">
              <a:spLocks noChangeArrowheads="1"/>
            </p:cNvSpPr>
            <p:nvPr/>
          </p:nvSpPr>
          <p:spPr bwMode="auto">
            <a:xfrm>
              <a:off x="1530153" y="201649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16</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3" name="Text Box 95"/>
            <p:cNvSpPr txBox="1">
              <a:spLocks noChangeArrowheads="1"/>
            </p:cNvSpPr>
            <p:nvPr/>
          </p:nvSpPr>
          <p:spPr bwMode="auto">
            <a:xfrm>
              <a:off x="1530153" y="161273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20</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4" name="Text Box 96"/>
            <p:cNvSpPr txBox="1">
              <a:spLocks noChangeArrowheads="1"/>
            </p:cNvSpPr>
            <p:nvPr/>
          </p:nvSpPr>
          <p:spPr bwMode="auto">
            <a:xfrm>
              <a:off x="1530153" y="120898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55" name="Oval 102"/>
            <p:cNvSpPr>
              <a:spLocks noChangeArrowheads="1"/>
            </p:cNvSpPr>
            <p:nvPr/>
          </p:nvSpPr>
          <p:spPr bwMode="auto">
            <a:xfrm>
              <a:off x="2573403" y="296027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6" name="Oval 103"/>
            <p:cNvSpPr>
              <a:spLocks noChangeArrowheads="1"/>
            </p:cNvSpPr>
            <p:nvPr/>
          </p:nvSpPr>
          <p:spPr bwMode="auto">
            <a:xfrm>
              <a:off x="2339403" y="336402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7" name="Oval 104"/>
            <p:cNvSpPr>
              <a:spLocks noChangeArrowheads="1"/>
            </p:cNvSpPr>
            <p:nvPr/>
          </p:nvSpPr>
          <p:spPr bwMode="auto">
            <a:xfrm>
              <a:off x="1881153" y="36264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8" name="Oval 105"/>
            <p:cNvSpPr>
              <a:spLocks noChangeArrowheads="1"/>
            </p:cNvSpPr>
            <p:nvPr/>
          </p:nvSpPr>
          <p:spPr bwMode="auto">
            <a:xfrm>
              <a:off x="2095653" y="355581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59" name="Oval 106"/>
            <p:cNvSpPr>
              <a:spLocks noChangeArrowheads="1"/>
            </p:cNvSpPr>
            <p:nvPr/>
          </p:nvSpPr>
          <p:spPr bwMode="auto">
            <a:xfrm>
              <a:off x="2807403" y="214939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0" name="Oval 107"/>
            <p:cNvSpPr>
              <a:spLocks noChangeArrowheads="1"/>
            </p:cNvSpPr>
            <p:nvPr/>
          </p:nvSpPr>
          <p:spPr bwMode="auto">
            <a:xfrm>
              <a:off x="3041403" y="204172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1" name="Oval 108"/>
            <p:cNvSpPr>
              <a:spLocks noChangeArrowheads="1"/>
            </p:cNvSpPr>
            <p:nvPr/>
          </p:nvSpPr>
          <p:spPr bwMode="auto">
            <a:xfrm>
              <a:off x="3275403" y="19458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2" name="Oval 109"/>
            <p:cNvSpPr>
              <a:spLocks noChangeArrowheads="1"/>
            </p:cNvSpPr>
            <p:nvPr/>
          </p:nvSpPr>
          <p:spPr bwMode="auto">
            <a:xfrm>
              <a:off x="3748277" y="17439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3" name="Oval 110"/>
            <p:cNvSpPr>
              <a:spLocks noChangeArrowheads="1"/>
            </p:cNvSpPr>
            <p:nvPr/>
          </p:nvSpPr>
          <p:spPr bwMode="auto">
            <a:xfrm>
              <a:off x="3509403" y="184489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4" name="Oval 113"/>
            <p:cNvSpPr>
              <a:spLocks noChangeArrowheads="1"/>
            </p:cNvSpPr>
            <p:nvPr/>
          </p:nvSpPr>
          <p:spPr bwMode="auto">
            <a:xfrm>
              <a:off x="3982277" y="164302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5" name="Oval 114"/>
            <p:cNvSpPr>
              <a:spLocks noChangeArrowheads="1"/>
            </p:cNvSpPr>
            <p:nvPr/>
          </p:nvSpPr>
          <p:spPr bwMode="auto">
            <a:xfrm>
              <a:off x="4211403" y="154712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6" name="Oval 116"/>
            <p:cNvSpPr>
              <a:spLocks noChangeArrowheads="1"/>
            </p:cNvSpPr>
            <p:nvPr/>
          </p:nvSpPr>
          <p:spPr bwMode="auto">
            <a:xfrm>
              <a:off x="4674527" y="133011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7" name="Oval 117"/>
            <p:cNvSpPr>
              <a:spLocks noChangeArrowheads="1"/>
            </p:cNvSpPr>
            <p:nvPr/>
          </p:nvSpPr>
          <p:spPr bwMode="auto">
            <a:xfrm>
              <a:off x="4445403" y="1431049"/>
              <a:ext cx="91000" cy="94210"/>
            </a:xfrm>
            <a:prstGeom prst="ellipse">
              <a:avLst/>
            </a:prstGeom>
            <a:solidFill>
              <a:srgbClr val="0000FF"/>
            </a:solidFill>
            <a:ln w="2857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8" name="Freeform 118"/>
            <p:cNvSpPr/>
            <p:nvPr/>
          </p:nvSpPr>
          <p:spPr bwMode="auto">
            <a:xfrm>
              <a:off x="1842153" y="1385626"/>
              <a:ext cx="2881124" cy="2304769"/>
            </a:xfrm>
            <a:custGeom>
              <a:avLst/>
              <a:gdLst>
                <a:gd name="T0" fmla="*/ 2147483647 w 1773"/>
                <a:gd name="T1" fmla="*/ 0 h 1370"/>
                <a:gd name="T2" fmla="*/ 2147483647 w 1773"/>
                <a:gd name="T3" fmla="*/ 2147483647 h 1370"/>
                <a:gd name="T4" fmla="*/ 2147483647 w 1773"/>
                <a:gd name="T5" fmla="*/ 2147483647 h 1370"/>
                <a:gd name="T6" fmla="*/ 2147483647 w 1773"/>
                <a:gd name="T7" fmla="*/ 2147483647 h 1370"/>
                <a:gd name="T8" fmla="*/ 2147483647 w 1773"/>
                <a:gd name="T9" fmla="*/ 2147483647 h 1370"/>
                <a:gd name="T10" fmla="*/ 2147483647 w 1773"/>
                <a:gd name="T11" fmla="*/ 2147483647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cmpd="sng">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69" name="Text Box 134"/>
            <p:cNvSpPr txBox="1">
              <a:spLocks noChangeArrowheads="1"/>
            </p:cNvSpPr>
            <p:nvPr/>
          </p:nvSpPr>
          <p:spPr bwMode="auto">
            <a:xfrm>
              <a:off x="8280402" y="359618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传输轮次</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70" name="Text Box 135"/>
            <p:cNvSpPr txBox="1">
              <a:spLocks noChangeArrowheads="1"/>
            </p:cNvSpPr>
            <p:nvPr/>
          </p:nvSpPr>
          <p:spPr bwMode="auto">
            <a:xfrm>
              <a:off x="966278" y="836711"/>
              <a:ext cx="1930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000000"/>
                  </a:solidFill>
                  <a:effectLst/>
                  <a:uLnTx/>
                  <a:uFillTx/>
                  <a:cs typeface="Times New Roman" panose="02020603050405020304" pitchFamily="18" charset="0"/>
                </a:rPr>
                <a:t>拥塞窗口  </a:t>
              </a:r>
              <a:r>
                <a:rPr kumimoji="1" lang="en-US" altLang="zh-CN" sz="2000" b="1" i="0" u="none" strike="noStrike" kern="0" cap="none" spc="0" normalizeH="0" baseline="0" noProof="0" dirty="0" err="1">
                  <a:ln>
                    <a:noFill/>
                  </a:ln>
                  <a:solidFill>
                    <a:srgbClr val="000000"/>
                  </a:solidFill>
                  <a:effectLst/>
                  <a:uLnTx/>
                  <a:uFillTx/>
                  <a:cs typeface="Times New Roman" panose="02020603050405020304" pitchFamily="18" charset="0"/>
                </a:rPr>
                <a:t>cwnd</a:t>
              </a:r>
              <a:endPar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271" name="Text Box 140"/>
            <p:cNvSpPr txBox="1">
              <a:spLocks noChangeArrowheads="1"/>
            </p:cNvSpPr>
            <p:nvPr/>
          </p:nvSpPr>
          <p:spPr bwMode="auto">
            <a:xfrm>
              <a:off x="7049973" y="1815231"/>
              <a:ext cx="11813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FF0000"/>
                  </a:solidFill>
                  <a:effectLst/>
                  <a:uLnTx/>
                  <a:uFillTx/>
                  <a:cs typeface="Times New Roman" panose="02020603050405020304" pitchFamily="18" charset="0"/>
                </a:rPr>
                <a:t>3-ACK</a:t>
              </a:r>
              <a:endParaRPr kumimoji="1" lang="zh-CN" altLang="en-US" sz="2000" b="1" i="0" u="none" strike="noStrike" kern="0" cap="none" spc="0" normalizeH="0" baseline="0" noProof="0" dirty="0">
                <a:ln>
                  <a:noFill/>
                </a:ln>
                <a:solidFill>
                  <a:srgbClr val="FF0000"/>
                </a:solidFill>
                <a:effectLst/>
                <a:uLnTx/>
                <a:uFillTx/>
                <a:cs typeface="Times New Roman" panose="02020603050405020304" pitchFamily="18" charset="0"/>
              </a:endParaRPr>
            </a:p>
          </p:txBody>
        </p:sp>
        <p:sp>
          <p:nvSpPr>
            <p:cNvPr id="272" name="Rectangle 160"/>
            <p:cNvSpPr>
              <a:spLocks noChangeArrowheads="1"/>
            </p:cNvSpPr>
            <p:nvPr/>
          </p:nvSpPr>
          <p:spPr bwMode="auto">
            <a:xfrm>
              <a:off x="1998153" y="1304875"/>
              <a:ext cx="195000" cy="2153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3" name="Line 156"/>
            <p:cNvSpPr>
              <a:spLocks noChangeShapeType="1"/>
            </p:cNvSpPr>
            <p:nvPr/>
          </p:nvSpPr>
          <p:spPr bwMode="auto">
            <a:xfrm>
              <a:off x="1998153" y="2193137"/>
              <a:ext cx="858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4" name="Line 146"/>
            <p:cNvSpPr>
              <a:spLocks noChangeShapeType="1"/>
            </p:cNvSpPr>
            <p:nvPr/>
          </p:nvSpPr>
          <p:spPr bwMode="auto">
            <a:xfrm flipV="1">
              <a:off x="1998153" y="1378897"/>
              <a:ext cx="2743000" cy="6729"/>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5" name="Rectangle 162"/>
            <p:cNvSpPr>
              <a:spLocks noChangeArrowheads="1"/>
            </p:cNvSpPr>
            <p:nvPr/>
          </p:nvSpPr>
          <p:spPr bwMode="auto">
            <a:xfrm>
              <a:off x="5352153" y="3565904"/>
              <a:ext cx="1480374" cy="161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77" name="Text Box 203"/>
            <p:cNvSpPr txBox="1">
              <a:spLocks noChangeArrowheads="1"/>
            </p:cNvSpPr>
            <p:nvPr/>
          </p:nvSpPr>
          <p:spPr bwMode="auto">
            <a:xfrm>
              <a:off x="8170649" y="1977696"/>
              <a:ext cx="16385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rPr>
                <a:t>TCP Reno </a:t>
              </a:r>
              <a:endParaRPr kumimoji="1" lang="en-US" altLang="zh-CN" b="1" i="0" u="none" strike="noStrike" kern="0" cap="none" spc="0" normalizeH="0" baseline="0" noProof="0" dirty="0">
                <a:ln>
                  <a:noFill/>
                </a:ln>
                <a:solidFill>
                  <a:srgbClr val="0000FF"/>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rPr>
                <a:t>版本</a:t>
              </a:r>
              <a:endParaRPr kumimoji="1" lang="zh-CN" altLang="en-US" b="1" i="0" u="none" strike="noStrike" kern="0" cap="none" spc="0" normalizeH="0" baseline="0" noProof="0" dirty="0">
                <a:ln>
                  <a:noFill/>
                </a:ln>
                <a:solidFill>
                  <a:srgbClr val="0000FF"/>
                </a:solidFill>
                <a:effectLst/>
                <a:uLnTx/>
                <a:uFillTx/>
                <a:cs typeface="Times New Roman" panose="02020603050405020304" pitchFamily="18" charset="0"/>
              </a:endParaRPr>
            </a:p>
          </p:txBody>
        </p:sp>
        <p:sp>
          <p:nvSpPr>
            <p:cNvPr id="281" name="Text Box 206"/>
            <p:cNvSpPr txBox="1">
              <a:spLocks noChangeArrowheads="1"/>
            </p:cNvSpPr>
            <p:nvPr/>
          </p:nvSpPr>
          <p:spPr bwMode="auto">
            <a:xfrm rot="20245475">
              <a:off x="6948778" y="2393474"/>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282" name="Oval 125"/>
            <p:cNvSpPr>
              <a:spLocks noChangeArrowheads="1"/>
            </p:cNvSpPr>
            <p:nvPr/>
          </p:nvSpPr>
          <p:spPr bwMode="auto">
            <a:xfrm>
              <a:off x="5147403" y="354067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3" name="Oval 126"/>
            <p:cNvSpPr>
              <a:spLocks noChangeArrowheads="1"/>
            </p:cNvSpPr>
            <p:nvPr/>
          </p:nvSpPr>
          <p:spPr bwMode="auto">
            <a:xfrm>
              <a:off x="5383027" y="3343839"/>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4" name="Oval 127"/>
            <p:cNvSpPr>
              <a:spLocks noChangeArrowheads="1"/>
            </p:cNvSpPr>
            <p:nvPr/>
          </p:nvSpPr>
          <p:spPr bwMode="auto">
            <a:xfrm>
              <a:off x="4903653" y="361637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5" name="Oval 128"/>
            <p:cNvSpPr>
              <a:spLocks noChangeArrowheads="1"/>
            </p:cNvSpPr>
            <p:nvPr/>
          </p:nvSpPr>
          <p:spPr bwMode="auto">
            <a:xfrm>
              <a:off x="5623527" y="295354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6" name="Oval 129"/>
            <p:cNvSpPr>
              <a:spLocks noChangeArrowheads="1"/>
            </p:cNvSpPr>
            <p:nvPr/>
          </p:nvSpPr>
          <p:spPr bwMode="auto">
            <a:xfrm>
              <a:off x="6106153" y="244043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7" name="Oval 130"/>
            <p:cNvSpPr>
              <a:spLocks noChangeArrowheads="1"/>
            </p:cNvSpPr>
            <p:nvPr/>
          </p:nvSpPr>
          <p:spPr bwMode="auto">
            <a:xfrm>
              <a:off x="6795153" y="214771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8" name="Oval 131"/>
            <p:cNvSpPr>
              <a:spLocks noChangeArrowheads="1"/>
            </p:cNvSpPr>
            <p:nvPr/>
          </p:nvSpPr>
          <p:spPr bwMode="auto">
            <a:xfrm>
              <a:off x="6335277" y="2334451"/>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89" name="Oval 132"/>
            <p:cNvSpPr>
              <a:spLocks noChangeArrowheads="1"/>
            </p:cNvSpPr>
            <p:nvPr/>
          </p:nvSpPr>
          <p:spPr bwMode="auto">
            <a:xfrm>
              <a:off x="6569277" y="2238560"/>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0" name="Line 147"/>
            <p:cNvSpPr>
              <a:spLocks noChangeShapeType="1"/>
            </p:cNvSpPr>
            <p:nvPr/>
          </p:nvSpPr>
          <p:spPr bwMode="auto">
            <a:xfrm rot="10800000">
              <a:off x="2016028" y="2595210"/>
              <a:ext cx="4134000"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1" name="直接连接符 115"/>
            <p:cNvCxnSpPr>
              <a:cxnSpLocks noChangeShapeType="1"/>
            </p:cNvCxnSpPr>
            <p:nvPr/>
          </p:nvCxnSpPr>
          <p:spPr bwMode="auto">
            <a:xfrm>
              <a:off x="4728153" y="1375532"/>
              <a:ext cx="234000" cy="2266077"/>
            </a:xfrm>
            <a:prstGeom prst="line">
              <a:avLst/>
            </a:prstGeom>
            <a:noFill/>
            <a:ln w="28575" algn="ctr">
              <a:solidFill>
                <a:srgbClr val="0000FF"/>
              </a:solidFill>
              <a:round/>
            </a:ln>
            <a:extLst>
              <a:ext uri="{909E8E84-426E-40DD-AFC4-6F175D3DCCD1}">
                <a14:hiddenFill xmlns:a14="http://schemas.microsoft.com/office/drawing/2010/main">
                  <a:noFill/>
                </a14:hiddenFill>
              </a:ext>
            </a:extLst>
          </p:spPr>
        </p:cxnSp>
        <p:sp>
          <p:nvSpPr>
            <p:cNvPr id="293" name="Rectangle 161"/>
            <p:cNvSpPr>
              <a:spLocks noChangeArrowheads="1"/>
            </p:cNvSpPr>
            <p:nvPr/>
          </p:nvSpPr>
          <p:spPr bwMode="auto">
            <a:xfrm>
              <a:off x="2555757" y="1801158"/>
              <a:ext cx="442000" cy="36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4" name="Oval 129"/>
            <p:cNvSpPr>
              <a:spLocks noChangeArrowheads="1"/>
            </p:cNvSpPr>
            <p:nvPr/>
          </p:nvSpPr>
          <p:spPr bwMode="auto">
            <a:xfrm>
              <a:off x="5868903" y="2549787"/>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5" name="任意多边形 134"/>
            <p:cNvSpPr/>
            <p:nvPr/>
          </p:nvSpPr>
          <p:spPr bwMode="auto">
            <a:xfrm>
              <a:off x="4952403" y="2181361"/>
              <a:ext cx="1906124" cy="1485482"/>
            </a:xfrm>
            <a:custGeom>
              <a:avLst/>
              <a:gdLst>
                <a:gd name="T0" fmla="*/ 0 w 1929384"/>
                <a:gd name="T1" fmla="*/ 1404281 h 1426464"/>
                <a:gd name="T2" fmla="*/ 224888 w 1929384"/>
                <a:gd name="T3" fmla="*/ 1336767 h 1426464"/>
                <a:gd name="T4" fmla="*/ 445365 w 1929384"/>
                <a:gd name="T5" fmla="*/ 1152231 h 1426464"/>
                <a:gd name="T6" fmla="*/ 903959 w 1929384"/>
                <a:gd name="T7" fmla="*/ 409583 h 1426464"/>
                <a:gd name="T8" fmla="*/ 1860836 w 1929384"/>
                <a:gd name="T9" fmla="*/ 0 h 1426464"/>
                <a:gd name="T10" fmla="*/ 0 60000 65536"/>
                <a:gd name="T11" fmla="*/ 0 60000 65536"/>
                <a:gd name="T12" fmla="*/ 0 60000 65536"/>
                <a:gd name="T13" fmla="*/ 0 60000 65536"/>
                <a:gd name="T14" fmla="*/ 0 60000 65536"/>
                <a:gd name="T15" fmla="*/ 0 w 1929384"/>
                <a:gd name="T16" fmla="*/ 0 h 1426464"/>
                <a:gd name="T17" fmla="*/ 1929384 w 1929384"/>
                <a:gd name="T18" fmla="*/ 1426464 h 1426464"/>
              </a:gdLst>
              <a:ahLst/>
              <a:cxnLst>
                <a:cxn ang="T10">
                  <a:pos x="T0" y="T1"/>
                </a:cxn>
                <a:cxn ang="T11">
                  <a:pos x="T2" y="T3"/>
                </a:cxn>
                <a:cxn ang="T12">
                  <a:pos x="T4" y="T5"/>
                </a:cxn>
                <a:cxn ang="T13">
                  <a:pos x="T6" y="T7"/>
                </a:cxn>
                <a:cxn ang="T14">
                  <a:pos x="T8" y="T9"/>
                </a:cxn>
              </a:cxnLst>
              <a:rect l="T15" t="T16" r="T17" b="T18"/>
              <a:pathLst>
                <a:path w="1929384" h="1426464">
                  <a:moveTo>
                    <a:pt x="0" y="1426464"/>
                  </a:moveTo>
                  <a:lnTo>
                    <a:pt x="233172" y="1357884"/>
                  </a:lnTo>
                  <a:lnTo>
                    <a:pt x="461772" y="1170432"/>
                  </a:lnTo>
                  <a:lnTo>
                    <a:pt x="937260" y="416052"/>
                  </a:lnTo>
                  <a:lnTo>
                    <a:pt x="1929384" y="0"/>
                  </a:lnTo>
                </a:path>
              </a:pathLst>
            </a:custGeom>
            <a:noFill/>
            <a:ln w="28575" cap="flat" cmpd="sng" algn="ctr">
              <a:solidFill>
                <a:srgbClr val="00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296" name="Rectangle 161"/>
            <p:cNvSpPr>
              <a:spLocks noChangeArrowheads="1"/>
            </p:cNvSpPr>
            <p:nvPr/>
          </p:nvSpPr>
          <p:spPr bwMode="auto">
            <a:xfrm>
              <a:off x="4545899" y="1021117"/>
              <a:ext cx="367250" cy="306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8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297" name="直接连接符 119"/>
            <p:cNvCxnSpPr>
              <a:cxnSpLocks noChangeShapeType="1"/>
            </p:cNvCxnSpPr>
            <p:nvPr/>
          </p:nvCxnSpPr>
          <p:spPr bwMode="auto">
            <a:xfrm flipH="1">
              <a:off x="7064902" y="3022518"/>
              <a:ext cx="1624" cy="694795"/>
            </a:xfrm>
            <a:prstGeom prst="line">
              <a:avLst/>
            </a:prstGeom>
            <a:noFill/>
            <a:ln w="19050" algn="ctr">
              <a:solidFill>
                <a:srgbClr val="000000"/>
              </a:solidFill>
              <a:prstDash val="dash"/>
              <a:round/>
            </a:ln>
          </p:spPr>
        </p:cxnSp>
        <p:cxnSp>
          <p:nvCxnSpPr>
            <p:cNvPr id="298" name="直接连接符 121"/>
            <p:cNvCxnSpPr>
              <a:cxnSpLocks noChangeShapeType="1"/>
            </p:cNvCxnSpPr>
            <p:nvPr/>
          </p:nvCxnSpPr>
          <p:spPr bwMode="auto">
            <a:xfrm>
              <a:off x="2032278" y="3005695"/>
              <a:ext cx="5676125" cy="0"/>
            </a:xfrm>
            <a:prstGeom prst="line">
              <a:avLst/>
            </a:prstGeom>
            <a:noFill/>
            <a:ln w="19050" algn="ctr">
              <a:solidFill>
                <a:srgbClr val="000000"/>
              </a:solidFill>
              <a:prstDash val="dash"/>
              <a:round/>
            </a:ln>
          </p:spPr>
        </p:cxnSp>
        <p:sp>
          <p:nvSpPr>
            <p:cNvPr id="299" name="Oval 130"/>
            <p:cNvSpPr>
              <a:spLocks noChangeArrowheads="1"/>
            </p:cNvSpPr>
            <p:nvPr/>
          </p:nvSpPr>
          <p:spPr bwMode="auto">
            <a:xfrm>
              <a:off x="7021027" y="2961955"/>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0" name="Line 24"/>
            <p:cNvSpPr>
              <a:spLocks noChangeShapeType="1"/>
            </p:cNvSpPr>
            <p:nvPr/>
          </p:nvSpPr>
          <p:spPr bwMode="auto">
            <a:xfrm>
              <a:off x="7532902" y="3639926"/>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1" name="Line 22"/>
            <p:cNvSpPr>
              <a:spLocks noChangeShapeType="1"/>
            </p:cNvSpPr>
            <p:nvPr/>
          </p:nvSpPr>
          <p:spPr bwMode="auto">
            <a:xfrm>
              <a:off x="7295652" y="3644974"/>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2" name="Text Box 87"/>
            <p:cNvSpPr txBox="1">
              <a:spLocks noChangeArrowheads="1"/>
            </p:cNvSpPr>
            <p:nvPr/>
          </p:nvSpPr>
          <p:spPr bwMode="auto">
            <a:xfrm>
              <a:off x="7311902" y="3754324"/>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rPr>
                <a:t>24</a:t>
              </a:r>
              <a:endParaRPr kumimoji="1" lang="en-US" altLang="zh-CN"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3" name="Line 22"/>
            <p:cNvSpPr>
              <a:spLocks noChangeShapeType="1"/>
            </p:cNvSpPr>
            <p:nvPr/>
          </p:nvSpPr>
          <p:spPr bwMode="auto">
            <a:xfrm>
              <a:off x="7776652" y="3653385"/>
              <a:ext cx="0" cy="16150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04" name="直接连接符 134"/>
            <p:cNvCxnSpPr>
              <a:cxnSpLocks noChangeShapeType="1"/>
              <a:stCxn id="295" idx="4"/>
              <a:endCxn id="299" idx="3"/>
            </p:cNvCxnSpPr>
            <p:nvPr/>
          </p:nvCxnSpPr>
          <p:spPr bwMode="auto">
            <a:xfrm>
              <a:off x="6856903" y="2181361"/>
              <a:ext cx="204750" cy="832745"/>
            </a:xfrm>
            <a:prstGeom prst="line">
              <a:avLst/>
            </a:prstGeom>
            <a:noFill/>
            <a:ln w="28575" algn="ctr">
              <a:solidFill>
                <a:srgbClr val="0000FF"/>
              </a:solidFill>
              <a:round/>
            </a:ln>
          </p:spPr>
        </p:cxnSp>
        <p:sp>
          <p:nvSpPr>
            <p:cNvPr id="305" name="Text Box 206"/>
            <p:cNvSpPr txBox="1">
              <a:spLocks noChangeArrowheads="1"/>
            </p:cNvSpPr>
            <p:nvPr/>
          </p:nvSpPr>
          <p:spPr bwMode="auto">
            <a:xfrm rot="20070649">
              <a:off x="5809549" y="20107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rPr>
                <a:t>拥塞避免</a:t>
              </a:r>
              <a:endParaRPr kumimoji="1" lang="zh-CN" altLang="en-US" sz="1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6" name="Text Box 206"/>
            <p:cNvSpPr txBox="1">
              <a:spLocks noChangeArrowheads="1"/>
            </p:cNvSpPr>
            <p:nvPr/>
          </p:nvSpPr>
          <p:spPr bwMode="auto">
            <a:xfrm rot="20205303">
              <a:off x="2990278" y="1471566"/>
              <a:ext cx="121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rPr>
                <a:t>拥塞避免</a:t>
              </a:r>
              <a:endParaRPr kumimoji="1" lang="zh-CN" altLang="en-US" sz="20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07" name="TextBox 147"/>
            <p:cNvSpPr txBox="1">
              <a:spLocks noChangeArrowheads="1"/>
            </p:cNvSpPr>
            <p:nvPr/>
          </p:nvSpPr>
          <p:spPr bwMode="auto">
            <a:xfrm>
              <a:off x="5542277" y="2191455"/>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08" name="矩形 150"/>
            <p:cNvSpPr>
              <a:spLocks noChangeArrowheads="1"/>
            </p:cNvSpPr>
            <p:nvPr/>
          </p:nvSpPr>
          <p:spPr bwMode="auto">
            <a:xfrm>
              <a:off x="2298778" y="3596186"/>
              <a:ext cx="2575625" cy="126174"/>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09" name="TextBox 148"/>
            <p:cNvSpPr txBox="1">
              <a:spLocks noChangeArrowheads="1"/>
            </p:cNvSpPr>
            <p:nvPr/>
          </p:nvSpPr>
          <p:spPr bwMode="auto">
            <a:xfrm>
              <a:off x="6720403" y="176582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a:ln>
                  <a:noFill/>
                </a:ln>
                <a:solidFill>
                  <a:srgbClr val="000000"/>
                </a:solidFill>
                <a:effectLst/>
                <a:uLnTx/>
                <a:uFillTx/>
                <a:cs typeface="Times New Roman" panose="02020603050405020304" pitchFamily="18" charset="0"/>
              </a:endParaRPr>
            </a:p>
          </p:txBody>
        </p:sp>
        <p:sp>
          <p:nvSpPr>
            <p:cNvPr id="311" name="矩形 151"/>
            <p:cNvSpPr>
              <a:spLocks noChangeArrowheads="1"/>
            </p:cNvSpPr>
            <p:nvPr/>
          </p:nvSpPr>
          <p:spPr bwMode="auto">
            <a:xfrm>
              <a:off x="7237152" y="3596186"/>
              <a:ext cx="607750" cy="114397"/>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12" name="直接连接符 153"/>
            <p:cNvCxnSpPr>
              <a:cxnSpLocks noChangeShapeType="1"/>
            </p:cNvCxnSpPr>
            <p:nvPr/>
          </p:nvCxnSpPr>
          <p:spPr bwMode="auto">
            <a:xfrm flipV="1">
              <a:off x="5903027" y="2630538"/>
              <a:ext cx="11376" cy="1043034"/>
            </a:xfrm>
            <a:prstGeom prst="line">
              <a:avLst/>
            </a:prstGeom>
            <a:noFill/>
            <a:ln w="19050" algn="ctr">
              <a:solidFill>
                <a:srgbClr val="000000"/>
              </a:solidFill>
              <a:prstDash val="dash"/>
              <a:round/>
            </a:ln>
          </p:spPr>
        </p:cxnSp>
        <p:cxnSp>
          <p:nvCxnSpPr>
            <p:cNvPr id="313" name="直接连接符 157"/>
            <p:cNvCxnSpPr>
              <a:cxnSpLocks noChangeShapeType="1"/>
            </p:cNvCxnSpPr>
            <p:nvPr/>
          </p:nvCxnSpPr>
          <p:spPr bwMode="auto">
            <a:xfrm flipV="1">
              <a:off x="6832527" y="2253700"/>
              <a:ext cx="11376" cy="1520811"/>
            </a:xfrm>
            <a:prstGeom prst="line">
              <a:avLst/>
            </a:prstGeom>
            <a:noFill/>
            <a:ln w="19050" algn="ctr">
              <a:solidFill>
                <a:srgbClr val="000000"/>
              </a:solidFill>
              <a:prstDash val="dash"/>
              <a:round/>
            </a:ln>
          </p:spPr>
        </p:cxnSp>
        <p:cxnSp>
          <p:nvCxnSpPr>
            <p:cNvPr id="314" name="直接连接符 141"/>
            <p:cNvCxnSpPr>
              <a:cxnSpLocks noChangeShapeType="1"/>
            </p:cNvCxnSpPr>
            <p:nvPr/>
          </p:nvCxnSpPr>
          <p:spPr bwMode="auto">
            <a:xfrm flipV="1">
              <a:off x="7001527" y="2475765"/>
              <a:ext cx="1248000" cy="560211"/>
            </a:xfrm>
            <a:prstGeom prst="line">
              <a:avLst/>
            </a:prstGeom>
            <a:noFill/>
            <a:ln w="28575" algn="ctr">
              <a:solidFill>
                <a:srgbClr val="0000FF"/>
              </a:solidFill>
              <a:round/>
            </a:ln>
          </p:spPr>
        </p:cxnSp>
        <p:sp>
          <p:nvSpPr>
            <p:cNvPr id="315" name="Oval 202"/>
            <p:cNvSpPr>
              <a:spLocks noChangeArrowheads="1"/>
            </p:cNvSpPr>
            <p:nvPr/>
          </p:nvSpPr>
          <p:spPr bwMode="auto">
            <a:xfrm>
              <a:off x="7724652" y="2655773"/>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6" name="Oval 130"/>
            <p:cNvSpPr>
              <a:spLocks noChangeArrowheads="1"/>
            </p:cNvSpPr>
            <p:nvPr/>
          </p:nvSpPr>
          <p:spPr bwMode="auto">
            <a:xfrm>
              <a:off x="7251777" y="2855968"/>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7" name="Oval 130"/>
            <p:cNvSpPr>
              <a:spLocks noChangeArrowheads="1"/>
            </p:cNvSpPr>
            <p:nvPr/>
          </p:nvSpPr>
          <p:spPr bwMode="auto">
            <a:xfrm>
              <a:off x="7490652" y="2758394"/>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318" name="TextBox 149"/>
            <p:cNvSpPr txBox="1">
              <a:spLocks noChangeArrowheads="1"/>
            </p:cNvSpPr>
            <p:nvPr/>
          </p:nvSpPr>
          <p:spPr bwMode="auto">
            <a:xfrm>
              <a:off x="6795153" y="2987189"/>
              <a:ext cx="505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sym typeface="Wingdings" panose="05000000000000000000" pitchFamily="2" charset="2"/>
                </a:rPr>
                <a:t></a:t>
              </a:r>
              <a:endParaRPr kumimoji="1" lang="zh-CN" altLang="en-US" sz="2800" b="1" i="0" u="none" strike="noStrike" kern="0" cap="none" spc="0" normalizeH="0" baseline="0" noProof="0" dirty="0">
                <a:ln>
                  <a:noFill/>
                </a:ln>
                <a:solidFill>
                  <a:srgbClr val="000000"/>
                </a:solidFill>
                <a:effectLst/>
                <a:uLnTx/>
                <a:uFillTx/>
                <a:cs typeface="Times New Roman" panose="02020603050405020304" pitchFamily="18" charset="0"/>
              </a:endParaRPr>
            </a:p>
          </p:txBody>
        </p:sp>
        <p:sp>
          <p:nvSpPr>
            <p:cNvPr id="319" name="Oval 202"/>
            <p:cNvSpPr>
              <a:spLocks noChangeArrowheads="1"/>
            </p:cNvSpPr>
            <p:nvPr/>
          </p:nvSpPr>
          <p:spPr bwMode="auto">
            <a:xfrm>
              <a:off x="7966777" y="2531282"/>
              <a:ext cx="91000" cy="94210"/>
            </a:xfrm>
            <a:prstGeom prst="ellipse">
              <a:avLst/>
            </a:prstGeom>
            <a:solidFill>
              <a:srgbClr val="0000FF"/>
            </a:solidFill>
            <a:ln w="9525">
              <a:solidFill>
                <a:srgbClr val="0000FF"/>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cxnSp>
          <p:nvCxnSpPr>
            <p:cNvPr id="320" name="直接连接符 117"/>
            <p:cNvCxnSpPr>
              <a:cxnSpLocks noChangeShapeType="1"/>
            </p:cNvCxnSpPr>
            <p:nvPr/>
          </p:nvCxnSpPr>
          <p:spPr bwMode="auto">
            <a:xfrm flipH="1">
              <a:off x="4726527" y="1506753"/>
              <a:ext cx="4876" cy="2200466"/>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cxnSp>
          <p:nvCxnSpPr>
            <p:cNvPr id="321" name="直接连接符 119"/>
            <p:cNvCxnSpPr>
              <a:cxnSpLocks noChangeShapeType="1"/>
            </p:cNvCxnSpPr>
            <p:nvPr/>
          </p:nvCxnSpPr>
          <p:spPr bwMode="auto">
            <a:xfrm>
              <a:off x="2854527" y="2309217"/>
              <a:ext cx="0" cy="1384543"/>
            </a:xfrm>
            <a:prstGeom prst="line">
              <a:avLst/>
            </a:prstGeom>
            <a:noFill/>
            <a:ln w="19050" algn="ctr">
              <a:solidFill>
                <a:srgbClr val="000000"/>
              </a:solidFill>
              <a:prstDash val="dash"/>
              <a:round/>
            </a:ln>
            <a:extLst>
              <a:ext uri="{909E8E84-426E-40DD-AFC4-6F175D3DCCD1}">
                <a14:hiddenFill xmlns:a14="http://schemas.microsoft.com/office/drawing/2010/main">
                  <a:noFill/>
                </a14:hiddenFill>
              </a:ext>
            </a:extLst>
          </p:spPr>
        </p:cxnSp>
        <p:sp>
          <p:nvSpPr>
            <p:cNvPr id="249" name="Text Box 91"/>
            <p:cNvSpPr txBox="1">
              <a:spLocks noChangeArrowheads="1"/>
            </p:cNvSpPr>
            <p:nvPr/>
          </p:nvSpPr>
          <p:spPr bwMode="auto">
            <a:xfrm>
              <a:off x="1647153" y="3187385"/>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rPr>
                <a:t>4</a:t>
              </a:r>
              <a:endParaRPr kumimoji="1" lang="en-US" altLang="zh-CN" sz="2000" b="1" i="0" u="none" strike="noStrike" kern="0" cap="none" spc="0" normalizeH="0" baseline="0" noProof="0" dirty="0">
                <a:ln>
                  <a:noFill/>
                </a:ln>
                <a:solidFill>
                  <a:srgbClr val="000000"/>
                </a:solidFill>
                <a:effectLst/>
                <a:uLnTx/>
                <a:uFillTx/>
                <a:cs typeface="Times New Roman" panose="02020603050405020304" pitchFamily="18" charset="0"/>
              </a:endParaRPr>
            </a:p>
          </p:txBody>
        </p:sp>
      </p:grpSp>
      <p:sp>
        <p:nvSpPr>
          <p:cNvPr id="276" name="Line 167"/>
          <p:cNvSpPr>
            <a:spLocks noChangeShapeType="1"/>
          </p:cNvSpPr>
          <p:nvPr/>
        </p:nvSpPr>
        <p:spPr bwMode="auto">
          <a:xfrm>
            <a:off x="6609184" y="2774554"/>
            <a:ext cx="399947" cy="222398"/>
          </a:xfrm>
          <a:prstGeom prst="line">
            <a:avLst/>
          </a:prstGeom>
          <a:noFill/>
          <a:ln w="76200">
            <a:solidFill>
              <a:srgbClr val="FF0000">
                <a:alpha val="80000"/>
              </a:srgbClr>
            </a:solidFill>
            <a:round/>
            <a:headEnd type="none"/>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21" name="Text Box 101"/>
          <p:cNvSpPr txBox="1">
            <a:spLocks noChangeArrowheads="1"/>
          </p:cNvSpPr>
          <p:nvPr/>
        </p:nvSpPr>
        <p:spPr bwMode="auto">
          <a:xfrm>
            <a:off x="842392" y="4293096"/>
            <a:ext cx="8655010" cy="2246769"/>
          </a:xfrm>
          <a:prstGeom prst="rect">
            <a:avLst/>
          </a:prstGeom>
          <a:solidFill>
            <a:schemeClr val="bg1"/>
          </a:solidFill>
          <a:ln>
            <a:noFill/>
          </a:ln>
          <a:effectLst/>
        </p:spPr>
        <p:txBody>
          <a:bodyPr wrap="squar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因此，在图的点</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a:rPr>
              <a:t></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，发送方知道现在只是丢失了个别的报文段。于是</a:t>
            </a:r>
            <a:r>
              <a:rPr kumimoji="0" lang="zh-CN" altLang="zh-CN" sz="2800"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不启动慢开始，而是执行快恢复算法。</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这时，发送方调整门限值</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ssthresh</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cwnd</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2 = 8</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，同时设置拥塞窗口</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cwnd</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a:t>
            </a:r>
            <a:r>
              <a:rPr kumimoji="0" lang="en-US" altLang="zh-CN" sz="28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ssthresh</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 8</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（见图中的点</a:t>
            </a:r>
            <a:r>
              <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Wingdings" panose="05000000000000000000"/>
              </a:rPr>
              <a:t></a:t>
            </a:r>
            <a:r>
              <a:rPr kumimoji="0" lang="zh-CN"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），并开始执行拥塞避免算法。</a:t>
            </a:r>
            <a:endParaRPr kumimoji="0" lang="en-US" altLang="zh-CN" sz="28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9" name="Rectangle 5"/>
          <p:cNvSpPr txBox="1">
            <a:spLocks noChangeArrowheads="1"/>
          </p:cNvSpPr>
          <p:nvPr/>
        </p:nvSpPr>
        <p:spPr bwMode="auto">
          <a:xfrm>
            <a:off x="417512" y="152400"/>
            <a:ext cx="711539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rPr>
              <a:t>慢开始和拥塞避免算法的实现举例 </a:t>
            </a:r>
            <a:endParaRPr kumimoji="1" lang="zh-CN" altLang="en-US" sz="3200" b="1" i="0" u="none" strike="noStrike" kern="0" cap="none" spc="0" normalizeH="0" baseline="0" noProof="0" dirty="0">
              <a:ln>
                <a:noFill/>
              </a:ln>
              <a:solidFill>
                <a:srgbClr val="333399"/>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137DC1DE-D772-415A-B75D-6C2A3BBF0EE5}"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
        <p:nvSpPr>
          <p:cNvPr id="120" name="Text Box 205"/>
          <p:cNvSpPr txBox="1">
            <a:spLocks noChangeArrowheads="1"/>
          </p:cNvSpPr>
          <p:nvPr/>
        </p:nvSpPr>
        <p:spPr bwMode="auto">
          <a:xfrm>
            <a:off x="272478" y="1918920"/>
            <a:ext cx="1281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err="1">
                <a:ln>
                  <a:noFill/>
                </a:ln>
                <a:solidFill>
                  <a:srgbClr val="C00000"/>
                </a:solidFill>
                <a:effectLst/>
                <a:uLnTx/>
                <a:uFillTx/>
                <a:cs typeface="Times New Roman" panose="02020603050405020304" pitchFamily="18" charset="0"/>
              </a:rPr>
              <a:t>ssthresh</a:t>
            </a:r>
            <a:endParaRPr kumimoji="1" lang="en-US" altLang="zh-CN" sz="2000" b="1" i="0" u="none" strike="noStrike" kern="0" cap="none" spc="0" normalizeH="0" baseline="0" noProof="0" dirty="0">
              <a:ln>
                <a:noFill/>
              </a:ln>
              <a:solidFill>
                <a:srgbClr val="C00000"/>
              </a:solidFill>
              <a:effectLst/>
              <a:uLnTx/>
              <a:uFillTx/>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rPr>
              <a:t> 的</a:t>
            </a:r>
            <a:r>
              <a:rPr lang="zh-CN" altLang="en-US" sz="2000" b="1" kern="0" dirty="0">
                <a:solidFill>
                  <a:srgbClr val="C00000"/>
                </a:solidFill>
                <a:cs typeface="Times New Roman" panose="02020603050405020304" pitchFamily="18" charset="0"/>
              </a:rPr>
              <a:t>修正</a:t>
            </a:r>
            <a:r>
              <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rPr>
              <a:t>值</a:t>
            </a:r>
            <a:endParaRPr kumimoji="1" lang="zh-CN" altLang="en-US" sz="2000" b="1" i="0" u="none" strike="noStrike" kern="0" cap="none" spc="0" normalizeH="0" baseline="0" noProof="0" dirty="0">
              <a:ln>
                <a:noFill/>
              </a:ln>
              <a:solidFill>
                <a:srgbClr val="C00000"/>
              </a:solidFill>
              <a:effectLst/>
              <a:uLnTx/>
              <a:uFillTx/>
              <a:cs typeface="Times New Roman" panose="02020603050405020304" pitchFamily="18" charset="0"/>
            </a:endParaRPr>
          </a:p>
        </p:txBody>
      </p:sp>
      <p:sp>
        <p:nvSpPr>
          <p:cNvPr id="122" name="Line 215"/>
          <p:cNvSpPr>
            <a:spLocks noChangeShapeType="1"/>
          </p:cNvSpPr>
          <p:nvPr/>
        </p:nvSpPr>
        <p:spPr bwMode="auto">
          <a:xfrm>
            <a:off x="1413152" y="2223418"/>
            <a:ext cx="321751" cy="700188"/>
          </a:xfrm>
          <a:prstGeom prst="line">
            <a:avLst/>
          </a:prstGeom>
          <a:noFill/>
          <a:ln w="19050">
            <a:solidFill>
              <a:srgbClr val="C00000"/>
            </a:solidFill>
            <a:rou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0000"/>
                </a:solidFill>
                <a:latin typeface="Times New Roman" panose="02020603050405020304" pitchFamily="18" charset="0"/>
                <a:cs typeface="Times New Roman" panose="02020603050405020304" pitchFamily="18" charset="0"/>
              </a:rPr>
              <a:t>增加资源能解决拥塞吗？</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31983" y="1484784"/>
            <a:ext cx="8346723" cy="3332816"/>
          </a:xfrm>
        </p:spPr>
        <p:txBody>
          <a:bodyPr/>
          <a:lstStyle/>
          <a:p>
            <a:r>
              <a:rPr lang="zh-CN" altLang="en-US" dirty="0">
                <a:solidFill>
                  <a:srgbClr val="FF0000"/>
                </a:solidFill>
                <a:latin typeface="Times New Roman" panose="02020603050405020304" pitchFamily="18" charset="0"/>
                <a:cs typeface="Times New Roman" panose="02020603050405020304" pitchFamily="18" charset="0"/>
              </a:rPr>
              <a:t>不能</a:t>
            </a:r>
            <a:r>
              <a:rPr lang="zh-CN" altLang="zh-CN" dirty="0">
                <a:solidFill>
                  <a:srgbClr val="FF0000"/>
                </a:solidFill>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这是因为网络拥塞是一个非常复杂的问题。简单地采用上述做法，在许多情况下，不但不能解决拥塞问题，而且还可能使网络的性能更坏。</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网络拥塞往往是由许多因素引起的。例如</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增大缓存，但未提高</a:t>
            </a:r>
            <a:r>
              <a:rPr lang="zh-CN" altLang="zh-CN" dirty="0">
                <a:latin typeface="Times New Roman" panose="02020603050405020304" pitchFamily="18" charset="0"/>
                <a:cs typeface="Times New Roman" panose="02020603050405020304" pitchFamily="18" charset="0"/>
              </a:rPr>
              <a:t>输出链路的容量和处理机的速度，排队等待时间将会大大增加</a:t>
            </a:r>
            <a:r>
              <a:rPr lang="zh-CN" altLang="en-US" dirty="0">
                <a:latin typeface="Times New Roman" panose="02020603050405020304" pitchFamily="18" charset="0"/>
                <a:cs typeface="Times New Roman" panose="02020603050405020304" pitchFamily="18" charset="0"/>
              </a:rPr>
              <a:t>，引起大量超时重传，</a:t>
            </a:r>
            <a:r>
              <a:rPr lang="zh-CN" altLang="zh-CN" dirty="0">
                <a:latin typeface="Times New Roman" panose="02020603050405020304" pitchFamily="18" charset="0"/>
                <a:cs typeface="Times New Roman" panose="02020603050405020304" pitchFamily="18" charset="0"/>
              </a:rPr>
              <a:t>解决不了网络拥塞</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提高</a:t>
            </a:r>
            <a:r>
              <a:rPr lang="zh-CN" altLang="zh-CN" dirty="0">
                <a:latin typeface="Times New Roman" panose="02020603050405020304" pitchFamily="18" charset="0"/>
                <a:cs typeface="Times New Roman" panose="02020603050405020304" pitchFamily="18" charset="0"/>
              </a:rPr>
              <a:t>处理机处理的速率</a:t>
            </a:r>
            <a:r>
              <a:rPr lang="zh-CN" altLang="en-US" dirty="0">
                <a:latin typeface="Times New Roman" panose="02020603050405020304" pitchFamily="18" charset="0"/>
                <a:cs typeface="Times New Roman" panose="02020603050405020304" pitchFamily="18" charset="0"/>
              </a:rPr>
              <a:t>会</a:t>
            </a:r>
            <a:r>
              <a:rPr lang="zh-CN" altLang="zh-CN" dirty="0">
                <a:latin typeface="Times New Roman" panose="02020603050405020304" pitchFamily="18" charset="0"/>
                <a:cs typeface="Times New Roman" panose="02020603050405020304" pitchFamily="18" charset="0"/>
              </a:rPr>
              <a:t>会将瓶颈转移到其他地方</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拥塞窗口的调节策略：</a:t>
            </a:r>
            <a:r>
              <a:rPr lang="en-US" altLang="zh-CN" dirty="0"/>
              <a:t>AIMD</a:t>
            </a:r>
            <a:endParaRPr lang="zh-CN" altLang="en-US" dirty="0"/>
          </a:p>
        </p:txBody>
      </p:sp>
      <p:sp>
        <p:nvSpPr>
          <p:cNvPr id="4" name="灯片编号占位符 3"/>
          <p:cNvSpPr>
            <a:spLocks noGrp="1"/>
          </p:cNvSpPr>
          <p:nvPr>
            <p:ph type="sldNum" sz="quarter" idx="12"/>
          </p:nvPr>
        </p:nvSpPr>
        <p:spPr/>
        <p:txBody>
          <a:bodyPr/>
          <a:lstStyle/>
          <a:p>
            <a:fld id="{7AC79822-BC0D-4DE8-A7E5-90A3732A2B82}" type="slidenum">
              <a:rPr lang="zh-CN" altLang="en-US" smtClean="0"/>
            </a:fld>
            <a:endParaRPr lang="en-US" altLang="zh-CN"/>
          </a:p>
        </p:txBody>
      </p:sp>
      <p:pic>
        <p:nvPicPr>
          <p:cNvPr id="5" name="图片 4"/>
          <p:cNvPicPr>
            <a:picLocks noChangeAspect="1"/>
          </p:cNvPicPr>
          <p:nvPr/>
        </p:nvPicPr>
        <p:blipFill>
          <a:blip r:embed="rId1"/>
          <a:stretch>
            <a:fillRect/>
          </a:stretch>
        </p:blipFill>
        <p:spPr>
          <a:xfrm>
            <a:off x="1856656" y="1556792"/>
            <a:ext cx="5225745" cy="397039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加法增大，乘法减小 </a:t>
            </a:r>
            <a:r>
              <a:rPr lang="en-US" altLang="zh-CN" dirty="0">
                <a:latin typeface="Times New Roman" panose="02020603050405020304" pitchFamily="18" charset="0"/>
                <a:cs typeface="Times New Roman" panose="02020603050405020304" pitchFamily="18" charset="0"/>
              </a:rPr>
              <a:t>(AIMD)</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31983" y="1844824"/>
            <a:ext cx="8346723" cy="3332816"/>
          </a:xfrm>
        </p:spPr>
        <p:txBody>
          <a:bodyPr/>
          <a:lstStyle/>
          <a:p>
            <a:r>
              <a:rPr lang="zh-CN" altLang="zh-CN" dirty="0">
                <a:latin typeface="Times New Roman" panose="02020603050405020304" pitchFamily="18" charset="0"/>
                <a:cs typeface="Times New Roman" panose="02020603050405020304" pitchFamily="18" charset="0"/>
              </a:rPr>
              <a:t>可以看出，在拥塞避免阶段，拥塞窗口是按照线性规律增大的。这常称为</a:t>
            </a:r>
            <a:r>
              <a:rPr lang="zh-CN" altLang="en-US" dirty="0">
                <a:solidFill>
                  <a:srgbClr val="FF0000"/>
                </a:solidFill>
                <a:latin typeface="Times New Roman" panose="02020603050405020304" pitchFamily="18" charset="0"/>
                <a:cs typeface="Times New Roman" panose="02020603050405020304" pitchFamily="18" charset="0"/>
              </a:rPr>
              <a:t>“</a:t>
            </a:r>
            <a:r>
              <a:rPr lang="zh-CN" altLang="zh-CN" dirty="0">
                <a:solidFill>
                  <a:srgbClr val="FF0000"/>
                </a:solidFill>
                <a:latin typeface="Times New Roman" panose="02020603050405020304" pitchFamily="18" charset="0"/>
                <a:cs typeface="Times New Roman" panose="02020603050405020304" pitchFamily="18" charset="0"/>
              </a:rPr>
              <a:t>加法增大</a:t>
            </a:r>
            <a:r>
              <a:rPr lang="zh-CN" altLang="en-US" dirty="0">
                <a:solidFill>
                  <a:srgbClr val="FF0000"/>
                </a:solidFill>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AI (Additive Increase)</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当</a:t>
            </a:r>
            <a:r>
              <a:rPr lang="zh-CN" altLang="zh-CN" dirty="0">
                <a:latin typeface="Times New Roman" panose="02020603050405020304" pitchFamily="18" charset="0"/>
                <a:cs typeface="Times New Roman" panose="02020603050405020304" pitchFamily="18" charset="0"/>
              </a:rPr>
              <a:t>出现超时或</a:t>
            </a:r>
            <a:r>
              <a:rPr lang="en-US" altLang="zh-CN" dirty="0">
                <a:latin typeface="Times New Roman" panose="02020603050405020304" pitchFamily="18" charset="0"/>
                <a:cs typeface="Times New Roman" panose="02020603050405020304" pitchFamily="18" charset="0"/>
              </a:rPr>
              <a:t>3</a:t>
            </a:r>
            <a:r>
              <a:rPr lang="zh-CN" altLang="zh-CN" dirty="0">
                <a:latin typeface="Times New Roman" panose="02020603050405020304" pitchFamily="18" charset="0"/>
                <a:cs typeface="Times New Roman" panose="02020603050405020304" pitchFamily="18" charset="0"/>
              </a:rPr>
              <a:t>个重复的确认</a:t>
            </a:r>
            <a:r>
              <a:rPr lang="zh-CN" altLang="en-US" dirty="0">
                <a:latin typeface="Times New Roman" panose="02020603050405020304" pitchFamily="18" charset="0"/>
                <a:cs typeface="Times New Roman" panose="02020603050405020304" pitchFamily="18" charset="0"/>
              </a:rPr>
              <a:t>时</a:t>
            </a:r>
            <a:r>
              <a:rPr lang="zh-CN" altLang="zh-CN" dirty="0">
                <a:latin typeface="Times New Roman" panose="02020603050405020304" pitchFamily="18" charset="0"/>
                <a:cs typeface="Times New Roman" panose="02020603050405020304" pitchFamily="18" charset="0"/>
              </a:rPr>
              <a:t>，就要把门限值设置为当前拥塞窗口值的一半，并大大减小拥塞窗口的数值。这常称为</a:t>
            </a:r>
            <a:r>
              <a:rPr lang="zh-CN" altLang="zh-CN" dirty="0">
                <a:solidFill>
                  <a:srgbClr val="FF0000"/>
                </a:solidFill>
                <a:latin typeface="Times New Roman" panose="02020603050405020304" pitchFamily="18" charset="0"/>
                <a:cs typeface="Times New Roman" panose="02020603050405020304" pitchFamily="18" charset="0"/>
              </a:rPr>
              <a:t>“乘法减小”</a:t>
            </a:r>
            <a:r>
              <a:rPr lang="en-US" altLang="zh-CN" dirty="0">
                <a:latin typeface="Times New Roman" panose="02020603050405020304" pitchFamily="18" charset="0"/>
                <a:cs typeface="Times New Roman" panose="02020603050405020304" pitchFamily="18" charset="0"/>
              </a:rPr>
              <a:t>MD (Multiplicative Decrease)</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二者合在一起就是所谓的</a:t>
            </a:r>
            <a:r>
              <a:rPr lang="en-US" altLang="zh-CN" dirty="0">
                <a:latin typeface="Times New Roman" panose="02020603050405020304" pitchFamily="18" charset="0"/>
                <a:cs typeface="Times New Roman" panose="02020603050405020304" pitchFamily="18" charset="0"/>
              </a:rPr>
              <a:t> AIMD </a:t>
            </a:r>
            <a:r>
              <a:rPr lang="zh-CN" altLang="zh-CN" dirty="0">
                <a:latin typeface="Times New Roman" panose="02020603050405020304" pitchFamily="18" charset="0"/>
                <a:cs typeface="Times New Roman" panose="02020603050405020304" pitchFamily="18" charset="0"/>
              </a:rPr>
              <a:t>算法。</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采用这样的拥塞控制方法使得</a:t>
            </a:r>
            <a:r>
              <a:rPr lang="en-US" altLang="zh-CN" dirty="0">
                <a:latin typeface="Times New Roman" panose="02020603050405020304" pitchFamily="18" charset="0"/>
                <a:cs typeface="Times New Roman" panose="02020603050405020304" pitchFamily="18" charset="0"/>
              </a:rPr>
              <a:t>TCP</a:t>
            </a:r>
            <a:r>
              <a:rPr lang="zh-CN" altLang="en-US" dirty="0">
                <a:latin typeface="Times New Roman" panose="02020603050405020304" pitchFamily="18" charset="0"/>
                <a:cs typeface="Times New Roman" panose="02020603050405020304" pitchFamily="18" charset="0"/>
              </a:rPr>
              <a:t>的性能有明显的改进。</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TCP</a:t>
            </a:r>
            <a:r>
              <a:rPr lang="zh-CN" altLang="zh-CN" dirty="0">
                <a:latin typeface="Times New Roman" panose="02020603050405020304" pitchFamily="18" charset="0"/>
                <a:cs typeface="Times New Roman" panose="02020603050405020304" pitchFamily="18" charset="0"/>
              </a:rPr>
              <a:t>拥塞控制流程图</a:t>
            </a:r>
            <a:endParaRPr lang="zh-CN" altLang="en-US" dirty="0">
              <a:latin typeface="Times New Roman" panose="02020603050405020304" pitchFamily="18" charset="0"/>
              <a:cs typeface="Times New Roman" panose="02020603050405020304" pitchFamily="18" charset="0"/>
            </a:endParaRPr>
          </a:p>
        </p:txBody>
      </p:sp>
      <p:cxnSp>
        <p:nvCxnSpPr>
          <p:cNvPr id="7" name="直接箭头连接符 6"/>
          <p:cNvCxnSpPr/>
          <p:nvPr/>
        </p:nvCxnSpPr>
        <p:spPr>
          <a:xfrm>
            <a:off x="5005388" y="1668870"/>
            <a:ext cx="0" cy="499555"/>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8" name="TextBox 31"/>
          <p:cNvSpPr txBox="1">
            <a:spLocks noChangeArrowheads="1"/>
          </p:cNvSpPr>
          <p:nvPr/>
        </p:nvSpPr>
        <p:spPr bwMode="auto">
          <a:xfrm>
            <a:off x="4394912" y="1207205"/>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连接建立</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cxnSp>
        <p:nvCxnSpPr>
          <p:cNvPr id="10" name="直接箭头连接符 9"/>
          <p:cNvCxnSpPr/>
          <p:nvPr/>
        </p:nvCxnSpPr>
        <p:spPr>
          <a:xfrm flipH="1">
            <a:off x="5022057" y="3451125"/>
            <a:ext cx="1587" cy="863600"/>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11" name="AutoShape 5"/>
          <p:cNvSpPr>
            <a:spLocks noChangeArrowheads="1"/>
          </p:cNvSpPr>
          <p:nvPr/>
        </p:nvSpPr>
        <p:spPr bwMode="auto">
          <a:xfrm>
            <a:off x="2809082" y="4314725"/>
            <a:ext cx="4392612" cy="1169987"/>
          </a:xfrm>
          <a:prstGeom prst="flowChartProcess">
            <a:avLst/>
          </a:prstGeom>
          <a:solidFill>
            <a:srgbClr val="FFCC00"/>
          </a:solidFill>
          <a:ln w="9525">
            <a:solidFill>
              <a:schemeClr val="tx1"/>
            </a:solidFill>
            <a:miter lim="800000"/>
          </a:ln>
        </p:spPr>
        <p:txBody>
          <a:bodyPr wrap="none" anchor="ctr"/>
          <a:lstStyle/>
          <a:p>
            <a:pPr algn="ctr"/>
            <a:endParaRPr lang="zh-CN" altLang="zh-CN" sz="1600" b="1">
              <a:latin typeface="Times New Roman" panose="02020603050405020304" pitchFamily="18" charset="0"/>
              <a:cs typeface="Times New Roman" panose="02020603050405020304" pitchFamily="18" charset="0"/>
            </a:endParaRPr>
          </a:p>
        </p:txBody>
      </p:sp>
      <p:sp>
        <p:nvSpPr>
          <p:cNvPr id="16" name="TextBox 65"/>
          <p:cNvSpPr txBox="1">
            <a:spLocks noChangeArrowheads="1"/>
          </p:cNvSpPr>
          <p:nvPr/>
        </p:nvSpPr>
        <p:spPr bwMode="auto">
          <a:xfrm>
            <a:off x="560512" y="1433413"/>
            <a:ext cx="2214909" cy="646331"/>
          </a:xfrm>
          <a:prstGeom prst="rect">
            <a:avLst/>
          </a:prstGeom>
          <a:solidFill>
            <a:srgbClr val="66FF66"/>
          </a:solidFill>
          <a:ln w="12700">
            <a:solidFill>
              <a:schemeClr val="tx1"/>
            </a:solidFill>
            <a:miter lim="800000"/>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err="1">
                <a:latin typeface="Times New Roman" panose="02020603050405020304" pitchFamily="18" charset="0"/>
                <a:cs typeface="Times New Roman" panose="02020603050405020304" pitchFamily="18" charset="0"/>
              </a:rPr>
              <a:t>ssthresh</a:t>
            </a:r>
            <a:r>
              <a:rPr lang="en-US" altLang="zh-CN" b="1" dirty="0">
                <a:latin typeface="Times New Roman" panose="02020603050405020304" pitchFamily="18" charset="0"/>
                <a:cs typeface="Times New Roman" panose="02020603050405020304" pitchFamily="18" charset="0"/>
              </a:rPr>
              <a:t> = </a:t>
            </a:r>
            <a:r>
              <a:rPr lang="en-US" altLang="zh-CN" b="1" dirty="0" err="1">
                <a:latin typeface="Times New Roman" panose="02020603050405020304" pitchFamily="18" charset="0"/>
                <a:cs typeface="Times New Roman" panose="02020603050405020304" pitchFamily="18" charset="0"/>
              </a:rPr>
              <a:t>cwnd</a:t>
            </a:r>
            <a:r>
              <a:rPr lang="en-US" altLang="zh-CN" b="1" dirty="0">
                <a:latin typeface="Times New Roman" panose="02020603050405020304" pitchFamily="18" charset="0"/>
                <a:cs typeface="Times New Roman" panose="02020603050405020304" pitchFamily="18" charset="0"/>
              </a:rPr>
              <a:t> / 2</a:t>
            </a:r>
            <a:endParaRPr lang="en-US" altLang="zh-CN" b="1" dirty="0">
              <a:latin typeface="Times New Roman" panose="02020603050405020304" pitchFamily="18" charset="0"/>
              <a:cs typeface="Times New Roman" panose="02020603050405020304" pitchFamily="18" charset="0"/>
            </a:endParaRPr>
          </a:p>
          <a:p>
            <a:pPr algn="ctr" eaLnBrk="1" hangingPunct="1"/>
            <a:r>
              <a:rPr lang="en-US" altLang="zh-CN" b="1" dirty="0" err="1">
                <a:latin typeface="Times New Roman" panose="02020603050405020304" pitchFamily="18" charset="0"/>
                <a:cs typeface="Times New Roman" panose="02020603050405020304" pitchFamily="18" charset="0"/>
              </a:rPr>
              <a:t>cwnd</a:t>
            </a:r>
            <a:r>
              <a:rPr lang="en-US" altLang="zh-CN" b="1" dirty="0">
                <a:latin typeface="Times New Roman" panose="02020603050405020304" pitchFamily="18" charset="0"/>
                <a:cs typeface="Times New Roman" panose="02020603050405020304" pitchFamily="18" charset="0"/>
              </a:rPr>
              <a:t> = 1</a:t>
            </a:r>
            <a:endParaRPr lang="zh-CN" altLang="en-US" b="1" dirty="0">
              <a:latin typeface="Times New Roman" panose="02020603050405020304" pitchFamily="18" charset="0"/>
              <a:cs typeface="Times New Roman" panose="02020603050405020304" pitchFamily="18" charset="0"/>
            </a:endParaRPr>
          </a:p>
        </p:txBody>
      </p:sp>
      <p:cxnSp>
        <p:nvCxnSpPr>
          <p:cNvPr id="17" name="肘形连接符 16"/>
          <p:cNvCxnSpPr>
            <a:stCxn id="6" idx="1"/>
            <a:endCxn id="16" idx="2"/>
          </p:cNvCxnSpPr>
          <p:nvPr/>
        </p:nvCxnSpPr>
        <p:spPr>
          <a:xfrm rot="10800000">
            <a:off x="1667968" y="2079745"/>
            <a:ext cx="1141115" cy="706249"/>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1" idx="1"/>
            <a:endCxn id="16" idx="2"/>
          </p:cNvCxnSpPr>
          <p:nvPr/>
        </p:nvCxnSpPr>
        <p:spPr>
          <a:xfrm rot="10800000">
            <a:off x="1667968" y="2079745"/>
            <a:ext cx="1141115" cy="2819975"/>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36"/>
          <p:cNvSpPr txBox="1">
            <a:spLocks noChangeArrowheads="1"/>
          </p:cNvSpPr>
          <p:nvPr/>
        </p:nvSpPr>
        <p:spPr bwMode="auto">
          <a:xfrm>
            <a:off x="7490619" y="3594000"/>
            <a:ext cx="2214909" cy="646331"/>
          </a:xfrm>
          <a:prstGeom prst="rect">
            <a:avLst/>
          </a:prstGeom>
          <a:solidFill>
            <a:srgbClr val="66FF66"/>
          </a:solidFill>
          <a:ln w="9525">
            <a:solidFill>
              <a:schemeClr val="tx1"/>
            </a:solidFill>
            <a:miter lim="800000"/>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ssthresh = cwnd / 2</a:t>
            </a:r>
            <a:endParaRPr lang="en-US" altLang="zh-CN" b="1">
              <a:latin typeface="Times New Roman" panose="02020603050405020304" pitchFamily="18" charset="0"/>
              <a:cs typeface="Times New Roman" panose="02020603050405020304" pitchFamily="18" charset="0"/>
            </a:endParaRPr>
          </a:p>
          <a:p>
            <a:pPr algn="ctr" eaLnBrk="1" hangingPunct="1"/>
            <a:r>
              <a:rPr lang="en-US" altLang="zh-CN" b="1">
                <a:latin typeface="Times New Roman" panose="02020603050405020304" pitchFamily="18" charset="0"/>
                <a:cs typeface="Times New Roman" panose="02020603050405020304" pitchFamily="18" charset="0"/>
              </a:rPr>
              <a:t>cwnd = ssthresh</a:t>
            </a:r>
            <a:endParaRPr lang="zh-CN" altLang="en-US" b="1">
              <a:latin typeface="Times New Roman" panose="02020603050405020304" pitchFamily="18" charset="0"/>
              <a:cs typeface="Times New Roman" panose="02020603050405020304" pitchFamily="18" charset="0"/>
            </a:endParaRPr>
          </a:p>
        </p:txBody>
      </p:sp>
      <p:cxnSp>
        <p:nvCxnSpPr>
          <p:cNvPr id="21" name="直接箭头连接符 20"/>
          <p:cNvCxnSpPr>
            <a:stCxn id="20" idx="1"/>
          </p:cNvCxnSpPr>
          <p:nvPr/>
        </p:nvCxnSpPr>
        <p:spPr>
          <a:xfrm flipH="1">
            <a:off x="5022057" y="3917166"/>
            <a:ext cx="2468562" cy="0"/>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3" idx="3"/>
            <a:endCxn id="20" idx="2"/>
          </p:cNvCxnSpPr>
          <p:nvPr/>
        </p:nvCxnSpPr>
        <p:spPr>
          <a:xfrm flipV="1">
            <a:off x="7261817" y="4240331"/>
            <a:ext cx="1336257" cy="575360"/>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3" name="肘形连接符 105"/>
          <p:cNvCxnSpPr>
            <a:endCxn id="20" idx="0"/>
          </p:cNvCxnSpPr>
          <p:nvPr/>
        </p:nvCxnSpPr>
        <p:spPr>
          <a:xfrm>
            <a:off x="7201694" y="2730400"/>
            <a:ext cx="1396380" cy="863600"/>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022057" y="5482555"/>
            <a:ext cx="4762" cy="466725"/>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25" name="TextBox 114"/>
          <p:cNvSpPr txBox="1">
            <a:spLocks noChangeArrowheads="1"/>
          </p:cNvSpPr>
          <p:nvPr/>
        </p:nvSpPr>
        <p:spPr bwMode="auto">
          <a:xfrm>
            <a:off x="4322904" y="5847655"/>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连接终止</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7" name="AutoShape 5"/>
          <p:cNvSpPr>
            <a:spLocks noChangeArrowheads="1"/>
          </p:cNvSpPr>
          <p:nvPr/>
        </p:nvSpPr>
        <p:spPr bwMode="auto">
          <a:xfrm>
            <a:off x="2809082" y="2154138"/>
            <a:ext cx="4392612" cy="1296987"/>
          </a:xfrm>
          <a:prstGeom prst="flowChartProcess">
            <a:avLst/>
          </a:prstGeom>
          <a:solidFill>
            <a:srgbClr val="FFFF66"/>
          </a:solidFill>
          <a:ln w="12700">
            <a:solidFill>
              <a:schemeClr val="tx1"/>
            </a:solidFill>
            <a:miter lim="800000"/>
          </a:ln>
          <a:effectLst>
            <a:outerShdw blurRad="50800" dist="38100" dir="2700000" algn="tl" rotWithShape="0">
              <a:prstClr val="black">
                <a:alpha val="40000"/>
              </a:prstClr>
            </a:outerShdw>
          </a:effectLst>
        </p:spPr>
        <p:txBody>
          <a:bodyPr wrap="none" anchor="ctr"/>
          <a:lstStyle/>
          <a:p>
            <a:pPr algn="ctr">
              <a:defRPr/>
            </a:pPr>
            <a:endParaRPr lang="zh-CN" altLang="zh-CN" sz="16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 Box 15"/>
          <p:cNvSpPr txBox="1">
            <a:spLocks noChangeArrowheads="1"/>
          </p:cNvSpPr>
          <p:nvPr/>
        </p:nvSpPr>
        <p:spPr bwMode="auto">
          <a:xfrm>
            <a:off x="4448944" y="2154138"/>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慢开始</a:t>
            </a:r>
            <a:endParaRPr lang="zh-CN" altLang="en-US"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4" name="Text Box 16"/>
          <p:cNvSpPr txBox="1">
            <a:spLocks noChangeArrowheads="1"/>
          </p:cNvSpPr>
          <p:nvPr/>
        </p:nvSpPr>
        <p:spPr bwMode="auto">
          <a:xfrm>
            <a:off x="3800872" y="2504975"/>
            <a:ext cx="23866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Times New Roman" panose="02020603050405020304" pitchFamily="18" charset="0"/>
                <a:ea typeface="黑体" panose="02010609060101010101" pitchFamily="2" charset="-122"/>
                <a:cs typeface="Times New Roman" panose="02020603050405020304" pitchFamily="18" charset="0"/>
              </a:rPr>
              <a:t>拥塞窗口 </a:t>
            </a:r>
            <a:r>
              <a:rPr lang="en-US" altLang="zh-CN" b="1" dirty="0" err="1">
                <a:latin typeface="Times New Roman" panose="02020603050405020304" pitchFamily="18" charset="0"/>
                <a:ea typeface="黑体" panose="02010609060101010101" pitchFamily="2" charset="-122"/>
                <a:cs typeface="Times New Roman" panose="02020603050405020304" pitchFamily="18" charset="0"/>
              </a:rPr>
              <a:t>cwnd</a:t>
            </a:r>
            <a:r>
              <a:rPr lang="en-US" altLang="zh-CN" b="1" dirty="0">
                <a:latin typeface="Times New Roman" panose="02020603050405020304" pitchFamily="18" charset="0"/>
                <a:ea typeface="黑体" panose="02010609060101010101" pitchFamily="2" charset="-122"/>
                <a:cs typeface="Times New Roman" panose="02020603050405020304" pitchFamily="18" charset="0"/>
              </a:rPr>
              <a:t> =</a:t>
            </a:r>
            <a:r>
              <a:rPr lang="zh-CN" altLang="en-US" b="1" dirty="0">
                <a:latin typeface="Times New Roman" panose="02020603050405020304" pitchFamily="18" charset="0"/>
                <a:ea typeface="黑体" panose="02010609060101010101" pitchFamily="2" charset="-122"/>
                <a:cs typeface="Times New Roman" panose="02020603050405020304" pitchFamily="18" charset="0"/>
              </a:rPr>
              <a:t> </a:t>
            </a:r>
            <a:r>
              <a:rPr lang="en-US" altLang="zh-CN" b="1" dirty="0">
                <a:latin typeface="Times New Roman" panose="02020603050405020304" pitchFamily="18" charset="0"/>
                <a:ea typeface="黑体" panose="02010609060101010101" pitchFamily="2" charset="-122"/>
                <a:cs typeface="Times New Roman" panose="02020603050405020304" pitchFamily="18" charset="0"/>
              </a:rPr>
              <a:t>1 </a:t>
            </a:r>
            <a:endParaRPr lang="zh-CN" altLang="en-US" b="1" dirty="0">
              <a:latin typeface="Times New Roman" panose="02020603050405020304" pitchFamily="18" charset="0"/>
              <a:ea typeface="黑体" panose="02010609060101010101" pitchFamily="2" charset="-122"/>
              <a:cs typeface="Times New Roman" panose="02020603050405020304" pitchFamily="18" charset="0"/>
            </a:endParaRPr>
          </a:p>
          <a:p>
            <a:pPr algn="ctr" eaLnBrk="1" hangingPunct="1"/>
            <a:r>
              <a:rPr lang="zh-CN" altLang="en-US" b="1" dirty="0">
                <a:latin typeface="Times New Roman" panose="02020603050405020304" pitchFamily="18" charset="0"/>
                <a:ea typeface="黑体" panose="02010609060101010101" pitchFamily="2" charset="-122"/>
                <a:cs typeface="Times New Roman" panose="02020603050405020304" pitchFamily="18" charset="0"/>
              </a:rPr>
              <a:t>按指数规律增大</a:t>
            </a:r>
            <a:endParaRPr lang="en-US" altLang="zh-CN" b="1" u="sng" dirty="0">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endParaRPr>
          </a:p>
        </p:txBody>
      </p:sp>
      <p:sp>
        <p:nvSpPr>
          <p:cNvPr id="5" name="TextBox 25"/>
          <p:cNvSpPr txBox="1">
            <a:spLocks noChangeArrowheads="1"/>
          </p:cNvSpPr>
          <p:nvPr/>
        </p:nvSpPr>
        <p:spPr bwMode="auto">
          <a:xfrm>
            <a:off x="6187484" y="2443063"/>
            <a:ext cx="10743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FF"/>
                </a:solidFill>
                <a:latin typeface="Times New Roman" panose="02020603050405020304" pitchFamily="18" charset="0"/>
                <a:ea typeface="黑体" panose="02010609060101010101" pitchFamily="2" charset="-122"/>
                <a:cs typeface="Times New Roman" panose="02020603050405020304" pitchFamily="18" charset="0"/>
              </a:rPr>
              <a:t>3 </a:t>
            </a:r>
            <a:r>
              <a:rPr lang="zh-CN" altLang="en-US" b="1">
                <a:solidFill>
                  <a:srgbClr val="0000FF"/>
                </a:solidFill>
                <a:latin typeface="Times New Roman" panose="02020603050405020304" pitchFamily="18" charset="0"/>
                <a:ea typeface="黑体" panose="02010609060101010101" pitchFamily="2" charset="-122"/>
                <a:cs typeface="Times New Roman" panose="02020603050405020304" pitchFamily="18" charset="0"/>
              </a:rPr>
              <a:t>个重复</a:t>
            </a:r>
            <a:endParaRPr lang="en-US" altLang="zh-CN" b="1">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algn="ctr" eaLnBrk="1" hangingPunct="1"/>
            <a:r>
              <a:rPr lang="zh-CN" altLang="en-US" b="1">
                <a:solidFill>
                  <a:srgbClr val="0000FF"/>
                </a:solidFill>
                <a:latin typeface="Times New Roman" panose="02020603050405020304" pitchFamily="18" charset="0"/>
                <a:ea typeface="黑体" panose="02010609060101010101" pitchFamily="2" charset="-122"/>
                <a:cs typeface="Times New Roman" panose="02020603050405020304" pitchFamily="18" charset="0"/>
              </a:rPr>
              <a:t>的 </a:t>
            </a:r>
            <a:r>
              <a:rPr lang="en-US" altLang="zh-CN" b="1">
                <a:solidFill>
                  <a:srgbClr val="0000FF"/>
                </a:solidFill>
                <a:latin typeface="Times New Roman" panose="02020603050405020304" pitchFamily="18" charset="0"/>
                <a:ea typeface="黑体" panose="02010609060101010101" pitchFamily="2" charset="-122"/>
                <a:cs typeface="Times New Roman" panose="02020603050405020304" pitchFamily="18" charset="0"/>
              </a:rPr>
              <a:t>ACK</a:t>
            </a:r>
            <a:endParaRPr lang="zh-CN" altLang="en-US" b="1">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6" name="TextBox 26"/>
          <p:cNvSpPr txBox="1">
            <a:spLocks noChangeArrowheads="1"/>
          </p:cNvSpPr>
          <p:nvPr/>
        </p:nvSpPr>
        <p:spPr bwMode="auto">
          <a:xfrm>
            <a:off x="2809082" y="2585938"/>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超时</a:t>
            </a:r>
            <a:endParaRPr lang="zh-CN" altLang="en-US" sz="20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TextBox 32"/>
          <p:cNvSpPr txBox="1">
            <a:spLocks noChangeArrowheads="1"/>
          </p:cNvSpPr>
          <p:nvPr/>
        </p:nvSpPr>
        <p:spPr bwMode="auto">
          <a:xfrm>
            <a:off x="4336257" y="3114575"/>
            <a:ext cx="15819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dirty="0" err="1">
                <a:solidFill>
                  <a:srgbClr val="0000FF"/>
                </a:solidFill>
                <a:latin typeface="Times New Roman" panose="02020603050405020304" pitchFamily="18" charset="0"/>
                <a:cs typeface="Times New Roman" panose="02020603050405020304" pitchFamily="18" charset="0"/>
              </a:rPr>
              <a:t>cwnd</a:t>
            </a:r>
            <a:r>
              <a:rPr lang="en-US" altLang="zh-CN" sz="1600" b="1" dirty="0">
                <a:solidFill>
                  <a:srgbClr val="0000FF"/>
                </a:solidFill>
                <a:latin typeface="Times New Roman" panose="02020603050405020304" pitchFamily="18" charset="0"/>
                <a:cs typeface="Times New Roman" panose="02020603050405020304" pitchFamily="18" charset="0"/>
              </a:rPr>
              <a:t> </a:t>
            </a:r>
            <a:r>
              <a:rPr lang="en-US" altLang="zh-CN" sz="16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1600" b="1" dirty="0" err="1">
                <a:solidFill>
                  <a:srgbClr val="0000FF"/>
                </a:solidFill>
                <a:latin typeface="Times New Roman" panose="02020603050405020304" pitchFamily="18" charset="0"/>
                <a:cs typeface="Times New Roman" panose="02020603050405020304" pitchFamily="18" charset="0"/>
                <a:sym typeface="Symbol" panose="05050102010706020507" pitchFamily="18" charset="2"/>
              </a:rPr>
              <a:t>ssthresh</a:t>
            </a:r>
            <a:endParaRPr lang="zh-CN" altLang="en-US" sz="1600" b="1" dirty="0">
              <a:solidFill>
                <a:srgbClr val="0000FF"/>
              </a:solidFill>
              <a:latin typeface="Times New Roman" panose="02020603050405020304" pitchFamily="18" charset="0"/>
              <a:cs typeface="Times New Roman" panose="02020603050405020304" pitchFamily="18" charset="0"/>
            </a:endParaRPr>
          </a:p>
        </p:txBody>
      </p:sp>
      <p:sp>
        <p:nvSpPr>
          <p:cNvPr id="12" name="Text Box 15"/>
          <p:cNvSpPr txBox="1">
            <a:spLocks noChangeArrowheads="1"/>
          </p:cNvSpPr>
          <p:nvPr/>
        </p:nvSpPr>
        <p:spPr bwMode="auto">
          <a:xfrm>
            <a:off x="4304928" y="4314725"/>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拥塞避免</a:t>
            </a:r>
            <a:endParaRPr lang="zh-CN" altLang="en-US"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3" name="TextBox 41"/>
          <p:cNvSpPr txBox="1">
            <a:spLocks noChangeArrowheads="1"/>
          </p:cNvSpPr>
          <p:nvPr/>
        </p:nvSpPr>
        <p:spPr bwMode="auto">
          <a:xfrm>
            <a:off x="6187484" y="4492525"/>
            <a:ext cx="10743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FF"/>
                </a:solidFill>
                <a:latin typeface="Times New Roman" panose="02020603050405020304" pitchFamily="18" charset="0"/>
                <a:ea typeface="黑体" panose="02010609060101010101" pitchFamily="2" charset="-122"/>
                <a:cs typeface="Times New Roman" panose="02020603050405020304" pitchFamily="18" charset="0"/>
              </a:rPr>
              <a:t>3 </a:t>
            </a:r>
            <a:r>
              <a:rPr lang="zh-CN" altLang="en-US" b="1">
                <a:solidFill>
                  <a:srgbClr val="0000FF"/>
                </a:solidFill>
                <a:latin typeface="Times New Roman" panose="02020603050405020304" pitchFamily="18" charset="0"/>
                <a:ea typeface="黑体" panose="02010609060101010101" pitchFamily="2" charset="-122"/>
                <a:cs typeface="Times New Roman" panose="02020603050405020304" pitchFamily="18" charset="0"/>
              </a:rPr>
              <a:t>个重复</a:t>
            </a:r>
            <a:endParaRPr lang="en-US" altLang="zh-CN" b="1">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algn="ctr" eaLnBrk="1" hangingPunct="1"/>
            <a:r>
              <a:rPr lang="zh-CN" altLang="en-US" b="1">
                <a:solidFill>
                  <a:srgbClr val="0000FF"/>
                </a:solidFill>
                <a:latin typeface="Times New Roman" panose="02020603050405020304" pitchFamily="18" charset="0"/>
                <a:ea typeface="黑体" panose="02010609060101010101" pitchFamily="2" charset="-122"/>
                <a:cs typeface="Times New Roman" panose="02020603050405020304" pitchFamily="18" charset="0"/>
              </a:rPr>
              <a:t>的 </a:t>
            </a:r>
            <a:r>
              <a:rPr lang="en-US" altLang="zh-CN" b="1">
                <a:solidFill>
                  <a:srgbClr val="0000FF"/>
                </a:solidFill>
                <a:latin typeface="Times New Roman" panose="02020603050405020304" pitchFamily="18" charset="0"/>
                <a:ea typeface="黑体" panose="02010609060101010101" pitchFamily="2" charset="-122"/>
                <a:cs typeface="Times New Roman" panose="02020603050405020304" pitchFamily="18" charset="0"/>
              </a:rPr>
              <a:t>ACK</a:t>
            </a:r>
            <a:endParaRPr lang="zh-CN" altLang="en-US" b="1">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4" name="TextBox 42"/>
          <p:cNvSpPr txBox="1">
            <a:spLocks noChangeArrowheads="1"/>
          </p:cNvSpPr>
          <p:nvPr/>
        </p:nvSpPr>
        <p:spPr bwMode="auto">
          <a:xfrm>
            <a:off x="2821782" y="4624288"/>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超时</a:t>
            </a:r>
            <a:endParaRPr lang="zh-CN" altLang="en-US" sz="2000" b="1"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5" name="Text Box 16"/>
          <p:cNvSpPr txBox="1">
            <a:spLocks noChangeArrowheads="1"/>
          </p:cNvSpPr>
          <p:nvPr/>
        </p:nvSpPr>
        <p:spPr bwMode="auto">
          <a:xfrm>
            <a:off x="4159870" y="4725144"/>
            <a:ext cx="1873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Times New Roman" panose="02020603050405020304" pitchFamily="18" charset="0"/>
                <a:ea typeface="黑体" panose="02010609060101010101" pitchFamily="2" charset="-122"/>
                <a:cs typeface="Times New Roman" panose="02020603050405020304" pitchFamily="18" charset="0"/>
              </a:rPr>
              <a:t>拥塞窗口 </a:t>
            </a:r>
            <a:r>
              <a:rPr lang="en-US" altLang="zh-CN" b="1" dirty="0" err="1">
                <a:latin typeface="Times New Roman" panose="02020603050405020304" pitchFamily="18" charset="0"/>
                <a:ea typeface="黑体" panose="02010609060101010101" pitchFamily="2" charset="-122"/>
                <a:cs typeface="Times New Roman" panose="02020603050405020304" pitchFamily="18" charset="0"/>
              </a:rPr>
              <a:t>cwnd</a:t>
            </a:r>
            <a:r>
              <a:rPr lang="en-US" altLang="zh-CN" b="1" dirty="0">
                <a:latin typeface="Times New Roman" panose="02020603050405020304" pitchFamily="18" charset="0"/>
                <a:ea typeface="黑体" panose="02010609060101010101" pitchFamily="2" charset="-122"/>
                <a:cs typeface="Times New Roman" panose="02020603050405020304" pitchFamily="18" charset="0"/>
              </a:rPr>
              <a:t> </a:t>
            </a:r>
            <a:endParaRPr lang="zh-CN" altLang="en-US" b="1" dirty="0">
              <a:latin typeface="Times New Roman" panose="02020603050405020304" pitchFamily="18" charset="0"/>
              <a:ea typeface="黑体" panose="02010609060101010101" pitchFamily="2" charset="-122"/>
              <a:cs typeface="Times New Roman" panose="02020603050405020304" pitchFamily="18" charset="0"/>
            </a:endParaRPr>
          </a:p>
          <a:p>
            <a:pPr algn="ctr" eaLnBrk="1" hangingPunct="1"/>
            <a:r>
              <a:rPr lang="zh-CN" altLang="en-US" b="1" dirty="0">
                <a:latin typeface="Times New Roman" panose="02020603050405020304" pitchFamily="18" charset="0"/>
                <a:ea typeface="黑体" panose="02010609060101010101" pitchFamily="2" charset="-122"/>
                <a:cs typeface="Times New Roman" panose="02020603050405020304" pitchFamily="18" charset="0"/>
              </a:rPr>
              <a:t>按线性规律增大</a:t>
            </a:r>
            <a:endParaRPr lang="en-US" altLang="zh-CN" b="1" u="sng" dirty="0">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endParaRPr>
          </a:p>
        </p:txBody>
      </p:sp>
      <p:grpSp>
        <p:nvGrpSpPr>
          <p:cNvPr id="51" name="组合 50"/>
          <p:cNvGrpSpPr/>
          <p:nvPr/>
        </p:nvGrpSpPr>
        <p:grpSpPr>
          <a:xfrm>
            <a:off x="2775421" y="1756578"/>
            <a:ext cx="1169467" cy="397560"/>
            <a:chOff x="2775421" y="1756578"/>
            <a:chExt cx="1169467" cy="397560"/>
          </a:xfrm>
        </p:grpSpPr>
        <p:cxnSp>
          <p:nvCxnSpPr>
            <p:cNvPr id="46" name="直接连接符 45"/>
            <p:cNvCxnSpPr>
              <a:stCxn id="16" idx="3"/>
            </p:cNvCxnSpPr>
            <p:nvPr/>
          </p:nvCxnSpPr>
          <p:spPr bwMode="auto">
            <a:xfrm flipV="1">
              <a:off x="2775421" y="1756578"/>
              <a:ext cx="1169467" cy="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箭头连接符 47"/>
            <p:cNvCxnSpPr/>
            <p:nvPr/>
          </p:nvCxnSpPr>
          <p:spPr bwMode="auto">
            <a:xfrm>
              <a:off x="3944888" y="1756579"/>
              <a:ext cx="0" cy="397559"/>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grpSp>
      <p:sp>
        <p:nvSpPr>
          <p:cNvPr id="26" name="灯片编号占位符 25"/>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5" name="Rectangle 3"/>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发送窗口的上限值</a:t>
            </a:r>
            <a:endParaRPr lang="zh-CN" altLang="en-US" dirty="0">
              <a:latin typeface="Times New Roman" panose="02020603050405020304" pitchFamily="18" charset="0"/>
              <a:cs typeface="Times New Roman" panose="02020603050405020304" pitchFamily="18" charset="0"/>
            </a:endParaRPr>
          </a:p>
        </p:txBody>
      </p:sp>
      <p:sp>
        <p:nvSpPr>
          <p:cNvPr id="801796" name="Rectangle 4"/>
          <p:cNvSpPr>
            <a:spLocks noGrp="1" noChangeArrowheads="1"/>
          </p:cNvSpPr>
          <p:nvPr>
            <p:ph idx="1"/>
          </p:nvPr>
        </p:nvSpPr>
        <p:spPr>
          <a:xfrm>
            <a:off x="1031983" y="1104296"/>
            <a:ext cx="8346723" cy="33328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lnSpc>
                <a:spcPct val="90000"/>
              </a:lnSpc>
            </a:pPr>
            <a:r>
              <a:rPr lang="zh-CN" altLang="en-US" sz="2800" dirty="0">
                <a:latin typeface="Times New Roman" panose="02020603050405020304" pitchFamily="18" charset="0"/>
                <a:cs typeface="Times New Roman" panose="02020603050405020304" pitchFamily="18" charset="0"/>
              </a:rPr>
              <a:t>发送方的发送窗口的上限值应当取为接收方窗口 </a:t>
            </a:r>
            <a:r>
              <a:rPr lang="en-US" altLang="zh-CN" sz="2800" dirty="0">
                <a:latin typeface="Times New Roman" panose="02020603050405020304" pitchFamily="18" charset="0"/>
                <a:cs typeface="Times New Roman" panose="02020603050405020304" pitchFamily="18" charset="0"/>
              </a:rPr>
              <a:t>rwnd </a:t>
            </a:r>
            <a:r>
              <a:rPr lang="zh-CN" altLang="en-US" sz="2800" dirty="0">
                <a:latin typeface="Times New Roman" panose="02020603050405020304" pitchFamily="18" charset="0"/>
                <a:cs typeface="Times New Roman" panose="02020603050405020304" pitchFamily="18" charset="0"/>
              </a:rPr>
              <a:t>和拥塞窗口 </a:t>
            </a:r>
            <a:r>
              <a:rPr lang="en-US" altLang="zh-CN" sz="2800" dirty="0" err="1">
                <a:latin typeface="Times New Roman" panose="02020603050405020304" pitchFamily="18" charset="0"/>
                <a:cs typeface="Times New Roman" panose="02020603050405020304" pitchFamily="18" charset="0"/>
              </a:rPr>
              <a:t>cwnd</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这两个变量中较小的一个，即应按以下公式确定：</a:t>
            </a:r>
            <a:endParaRPr lang="zh-CN" altLang="en-US" sz="2800" dirty="0">
              <a:latin typeface="Times New Roman" panose="02020603050405020304" pitchFamily="18" charset="0"/>
              <a:cs typeface="Times New Roman" panose="02020603050405020304" pitchFamily="18" charset="0"/>
            </a:endParaRPr>
          </a:p>
          <a:p>
            <a:pPr algn="just">
              <a:lnSpc>
                <a:spcPct val="90000"/>
              </a:lnSpc>
            </a:pPr>
            <a:endParaRPr lang="en-US" altLang="zh-CN" sz="2800" dirty="0">
              <a:latin typeface="Times New Roman" panose="02020603050405020304" pitchFamily="18" charset="0"/>
              <a:cs typeface="Times New Roman" panose="02020603050405020304" pitchFamily="18" charset="0"/>
            </a:endParaRPr>
          </a:p>
          <a:p>
            <a:pPr algn="just">
              <a:lnSpc>
                <a:spcPct val="90000"/>
              </a:lnSpc>
            </a:pPr>
            <a:endParaRPr lang="en-US" altLang="zh-CN" sz="1000" dirty="0">
              <a:latin typeface="Times New Roman" panose="02020603050405020304" pitchFamily="18" charset="0"/>
              <a:cs typeface="Times New Roman" panose="02020603050405020304" pitchFamily="18" charset="0"/>
            </a:endParaRPr>
          </a:p>
          <a:p>
            <a:pPr algn="just">
              <a:lnSpc>
                <a:spcPct val="90000"/>
              </a:lnSpc>
            </a:pPr>
            <a:r>
              <a:rPr lang="zh-CN" altLang="en-US" sz="2800" dirty="0">
                <a:latin typeface="Times New Roman" panose="02020603050405020304" pitchFamily="18" charset="0"/>
                <a:cs typeface="Times New Roman" panose="02020603050405020304" pitchFamily="18" charset="0"/>
              </a:rPr>
              <a:t>当 </a:t>
            </a:r>
            <a:r>
              <a:rPr lang="en-US" altLang="zh-CN" sz="2800" dirty="0">
                <a:latin typeface="Times New Roman" panose="02020603050405020304" pitchFamily="18" charset="0"/>
                <a:cs typeface="Times New Roman" panose="02020603050405020304" pitchFamily="18" charset="0"/>
              </a:rPr>
              <a:t>rwnd &lt; </a:t>
            </a:r>
            <a:r>
              <a:rPr lang="en-US" altLang="zh-CN" sz="2800" dirty="0" err="1">
                <a:latin typeface="Times New Roman" panose="02020603050405020304" pitchFamily="18" charset="0"/>
                <a:cs typeface="Times New Roman" panose="02020603050405020304" pitchFamily="18" charset="0"/>
              </a:rPr>
              <a:t>cwnd</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时，是接收方的接收能力限制发送窗口的最大值。</a:t>
            </a:r>
            <a:endParaRPr lang="zh-CN" altLang="en-US" sz="2800" dirty="0">
              <a:latin typeface="Times New Roman" panose="02020603050405020304" pitchFamily="18" charset="0"/>
              <a:cs typeface="Times New Roman" panose="02020603050405020304" pitchFamily="18" charset="0"/>
            </a:endParaRPr>
          </a:p>
          <a:p>
            <a:pPr algn="just">
              <a:lnSpc>
                <a:spcPct val="90000"/>
              </a:lnSpc>
            </a:pPr>
            <a:r>
              <a:rPr lang="zh-CN" altLang="en-US" sz="2800" dirty="0">
                <a:latin typeface="Times New Roman" panose="02020603050405020304" pitchFamily="18" charset="0"/>
                <a:cs typeface="Times New Roman" panose="02020603050405020304" pitchFamily="18" charset="0"/>
              </a:rPr>
              <a:t>当 </a:t>
            </a:r>
            <a:r>
              <a:rPr lang="en-US" altLang="zh-CN" sz="2800" dirty="0" err="1">
                <a:latin typeface="Times New Roman" panose="02020603050405020304" pitchFamily="18" charset="0"/>
                <a:cs typeface="Times New Roman" panose="02020603050405020304" pitchFamily="18" charset="0"/>
              </a:rPr>
              <a:t>cwnd</a:t>
            </a:r>
            <a:r>
              <a:rPr lang="en-US" altLang="zh-CN" sz="2800" dirty="0">
                <a:latin typeface="Times New Roman" panose="02020603050405020304" pitchFamily="18" charset="0"/>
                <a:cs typeface="Times New Roman" panose="02020603050405020304" pitchFamily="18" charset="0"/>
              </a:rPr>
              <a:t> &lt; rwnd </a:t>
            </a:r>
            <a:r>
              <a:rPr lang="zh-CN" altLang="en-US" sz="2800" dirty="0">
                <a:latin typeface="Times New Roman" panose="02020603050405020304" pitchFamily="18" charset="0"/>
                <a:cs typeface="Times New Roman" panose="02020603050405020304" pitchFamily="18" charset="0"/>
              </a:rPr>
              <a:t>时，则是网络的拥塞限制发送窗口的最大值。 </a:t>
            </a:r>
            <a:endParaRPr lang="zh-CN" altLang="en-US" sz="2800" dirty="0">
              <a:latin typeface="Times New Roman" panose="02020603050405020304" pitchFamily="18" charset="0"/>
              <a:cs typeface="Times New Roman" panose="02020603050405020304" pitchFamily="18" charset="0"/>
            </a:endParaRPr>
          </a:p>
        </p:txBody>
      </p:sp>
      <p:sp>
        <p:nvSpPr>
          <p:cNvPr id="801794" name="Rectangle 2"/>
          <p:cNvSpPr>
            <a:spLocks noChangeArrowheads="1"/>
          </p:cNvSpPr>
          <p:nvPr/>
        </p:nvSpPr>
        <p:spPr bwMode="auto">
          <a:xfrm>
            <a:off x="704528" y="2348880"/>
            <a:ext cx="8928992" cy="648072"/>
          </a:xfrm>
          <a:prstGeom prst="rect">
            <a:avLst/>
          </a:prstGeom>
          <a:solidFill>
            <a:srgbClr val="FFFF66"/>
          </a:solidFill>
          <a:ln w="9525" algn="ctr">
            <a:solidFill>
              <a:schemeClr val="tx1"/>
            </a:solidFill>
            <a:miter lim="800000"/>
          </a:ln>
          <a:effectLst>
            <a:outerShdw dist="35921" sx="1000" sy="1000" algn="ctr" rotWithShape="0">
              <a:schemeClr val="bg2"/>
            </a:outerShdw>
          </a:effectLst>
        </p:spPr>
        <p:txBody>
          <a:bodyPr wrap="none" anchor="ctr"/>
          <a:lstStyle/>
          <a:p>
            <a:pPr algn="ct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发送窗口的上限值 </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Min [rwnd, </a:t>
            </a:r>
            <a:r>
              <a:rPr lang="en-US" altLang="zh-CN" sz="2800" b="1"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cwnd</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(5-9)</a:t>
            </a:r>
            <a:endPar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矩形 1"/>
          <p:cNvSpPr/>
          <p:nvPr/>
        </p:nvSpPr>
        <p:spPr>
          <a:xfrm>
            <a:off x="776536" y="5013176"/>
            <a:ext cx="8784976" cy="999697"/>
          </a:xfrm>
          <a:prstGeom prst="rect">
            <a:avLst/>
          </a:prstGeom>
          <a:solidFill>
            <a:srgbClr val="66FF66"/>
          </a:solidFill>
          <a:ln>
            <a:solidFill>
              <a:schemeClr val="tx1"/>
            </a:solidFill>
          </a:ln>
        </p:spPr>
        <p:txBody>
          <a:bodyPr wrap="square">
            <a:spAutoFit/>
          </a:bodyPr>
          <a:lstStyle/>
          <a:p>
            <a:pPr eaLnBrk="1" hangingPunct="1">
              <a:lnSpc>
                <a:spcPct val="110000"/>
              </a:lnSpc>
            </a:pPr>
            <a:r>
              <a:rPr lang="zh-CN"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也就是说，</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rwnd </a:t>
            </a:r>
            <a:r>
              <a:rPr lang="zh-CN"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和</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800" b="1"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cwnd</a:t>
            </a:r>
            <a:r>
              <a:rPr lang="en-US"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lang="zh-CN"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中数值较小的一个，控制了发送方发送数据的速率。</a:t>
            </a:r>
            <a:endParaRPr lang="zh-CN"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179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179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6" grpId="0" build="p"/>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5.8.3  </a:t>
            </a:r>
            <a:r>
              <a:rPr lang="zh-CN" altLang="zh-CN" dirty="0">
                <a:latin typeface="Times New Roman" panose="02020603050405020304" pitchFamily="18" charset="0"/>
                <a:cs typeface="Times New Roman" panose="02020603050405020304" pitchFamily="18" charset="0"/>
              </a:rPr>
              <a:t>主动队列管理</a:t>
            </a:r>
            <a:r>
              <a:rPr lang="en-US" altLang="zh-CN" dirty="0">
                <a:latin typeface="Times New Roman" panose="02020603050405020304" pitchFamily="18" charset="0"/>
                <a:cs typeface="Times New Roman" panose="02020603050405020304" pitchFamily="18" charset="0"/>
              </a:rPr>
              <a:t> AQM</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TCP </a:t>
            </a:r>
            <a:r>
              <a:rPr lang="zh-CN" altLang="zh-CN" dirty="0">
                <a:latin typeface="Times New Roman" panose="02020603050405020304" pitchFamily="18" charset="0"/>
                <a:cs typeface="Times New Roman" panose="02020603050405020304" pitchFamily="18" charset="0"/>
              </a:rPr>
              <a:t>拥塞控制和网络层采取的策略</a:t>
            </a:r>
            <a:r>
              <a:rPr lang="zh-CN" altLang="en-US" dirty="0">
                <a:latin typeface="Times New Roman" panose="02020603050405020304" pitchFamily="18" charset="0"/>
                <a:cs typeface="Times New Roman" panose="02020603050405020304" pitchFamily="18" charset="0"/>
              </a:rPr>
              <a:t>有密切</a:t>
            </a:r>
            <a:r>
              <a:rPr lang="zh-CN" altLang="zh-CN" dirty="0">
                <a:latin typeface="Times New Roman" panose="02020603050405020304" pitchFamily="18" charset="0"/>
                <a:cs typeface="Times New Roman" panose="02020603050405020304" pitchFamily="18" charset="0"/>
              </a:rPr>
              <a:t>联系</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重传会使</a:t>
            </a:r>
            <a:r>
              <a:rPr lang="en-US" altLang="zh-CN" dirty="0">
                <a:latin typeface="Times New Roman" panose="02020603050405020304" pitchFamily="18" charset="0"/>
                <a:cs typeface="Times New Roman" panose="02020603050405020304" pitchFamily="18" charset="0"/>
              </a:rPr>
              <a:t> TCP </a:t>
            </a:r>
            <a:r>
              <a:rPr lang="zh-CN" altLang="zh-CN" dirty="0">
                <a:latin typeface="Times New Roman" panose="02020603050405020304" pitchFamily="18" charset="0"/>
                <a:cs typeface="Times New Roman" panose="02020603050405020304" pitchFamily="18" charset="0"/>
              </a:rPr>
              <a:t>连接的发送端认为在网络中发生了拥塞。于是在</a:t>
            </a:r>
            <a:r>
              <a:rPr lang="en-US" altLang="zh-CN" dirty="0">
                <a:latin typeface="Times New Roman" panose="02020603050405020304" pitchFamily="18" charset="0"/>
                <a:cs typeface="Times New Roman" panose="02020603050405020304" pitchFamily="18" charset="0"/>
              </a:rPr>
              <a:t> TCP </a:t>
            </a:r>
            <a:r>
              <a:rPr lang="zh-CN" altLang="zh-CN" dirty="0">
                <a:latin typeface="Times New Roman" panose="02020603050405020304" pitchFamily="18" charset="0"/>
                <a:cs typeface="Times New Roman" panose="02020603050405020304" pitchFamily="18" charset="0"/>
              </a:rPr>
              <a:t>的发送端就采取了拥塞控制措施，但实际上网络并没有发生拥塞。</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网络层的策略对</a:t>
            </a:r>
            <a:r>
              <a:rPr lang="en-US" altLang="zh-CN" dirty="0">
                <a:latin typeface="Times New Roman" panose="02020603050405020304" pitchFamily="18" charset="0"/>
                <a:cs typeface="Times New Roman" panose="02020603050405020304" pitchFamily="18" charset="0"/>
              </a:rPr>
              <a:t> TCP </a:t>
            </a:r>
            <a:r>
              <a:rPr lang="zh-CN" altLang="zh-CN" dirty="0">
                <a:latin typeface="Times New Roman" panose="02020603050405020304" pitchFamily="18" charset="0"/>
                <a:cs typeface="Times New Roman" panose="02020603050405020304" pitchFamily="18" charset="0"/>
              </a:rPr>
              <a:t>拥塞控制</a:t>
            </a:r>
            <a:r>
              <a:rPr lang="zh-CN" altLang="zh-CN" dirty="0">
                <a:solidFill>
                  <a:srgbClr val="FF0000"/>
                </a:solidFill>
                <a:latin typeface="Times New Roman" panose="02020603050405020304" pitchFamily="18" charset="0"/>
                <a:cs typeface="Times New Roman" panose="02020603050405020304" pitchFamily="18" charset="0"/>
              </a:rPr>
              <a:t>影响最大</a:t>
            </a:r>
            <a:r>
              <a:rPr lang="zh-CN" altLang="zh-CN" dirty="0">
                <a:latin typeface="Times New Roman" panose="02020603050405020304" pitchFamily="18" charset="0"/>
                <a:cs typeface="Times New Roman" panose="02020603050405020304" pitchFamily="18" charset="0"/>
              </a:rPr>
              <a:t>的就是</a:t>
            </a:r>
            <a:r>
              <a:rPr lang="zh-CN" altLang="zh-CN" dirty="0">
                <a:solidFill>
                  <a:srgbClr val="FF0000"/>
                </a:solidFill>
                <a:latin typeface="Times New Roman" panose="02020603050405020304" pitchFamily="18" charset="0"/>
                <a:cs typeface="Times New Roman" panose="02020603050405020304" pitchFamily="18" charset="0"/>
              </a:rPr>
              <a:t>路由器的分组丢弃策略</a:t>
            </a:r>
            <a:r>
              <a:rPr lang="zh-CN"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600" dirty="0">
                <a:latin typeface="Times New Roman" panose="02020603050405020304" pitchFamily="18" charset="0"/>
                <a:cs typeface="Times New Roman" panose="02020603050405020304" pitchFamily="18" charset="0"/>
              </a:rPr>
              <a:t>“</a:t>
            </a:r>
            <a:r>
              <a:rPr lang="zh-CN" altLang="zh-CN" sz="3600" dirty="0">
                <a:latin typeface="Times New Roman" panose="02020603050405020304" pitchFamily="18" charset="0"/>
                <a:cs typeface="Times New Roman" panose="02020603050405020304" pitchFamily="18" charset="0"/>
              </a:rPr>
              <a:t>先进先出”</a:t>
            </a:r>
            <a:r>
              <a:rPr lang="en-US" altLang="zh-CN" sz="3600" dirty="0">
                <a:latin typeface="Times New Roman" panose="02020603050405020304" pitchFamily="18" charset="0"/>
                <a:cs typeface="Times New Roman" panose="02020603050405020304" pitchFamily="18" charset="0"/>
              </a:rPr>
              <a:t>FIFO </a:t>
            </a:r>
            <a:r>
              <a:rPr lang="zh-CN" altLang="en-US" sz="3600" dirty="0">
                <a:latin typeface="Times New Roman" panose="02020603050405020304" pitchFamily="18" charset="0"/>
                <a:cs typeface="Times New Roman" panose="02020603050405020304" pitchFamily="18" charset="0"/>
              </a:rPr>
              <a:t>处理</a:t>
            </a:r>
            <a:r>
              <a:rPr lang="zh-CN" altLang="zh-CN" sz="3600" dirty="0">
                <a:latin typeface="Times New Roman" panose="02020603050405020304" pitchFamily="18" charset="0"/>
                <a:cs typeface="Times New Roman" panose="02020603050405020304" pitchFamily="18" charset="0"/>
              </a:rPr>
              <a:t>规则</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31983" y="2112408"/>
            <a:ext cx="8346723" cy="3332816"/>
          </a:xfrm>
        </p:spPr>
        <p:txBody>
          <a:bodyPr/>
          <a:lstStyle/>
          <a:p>
            <a:r>
              <a:rPr lang="zh-CN" altLang="zh-CN" sz="2800" dirty="0">
                <a:latin typeface="Times New Roman" panose="02020603050405020304" pitchFamily="18" charset="0"/>
                <a:cs typeface="Times New Roman" panose="02020603050405020304" pitchFamily="18" charset="0"/>
              </a:rPr>
              <a:t>路由器的队列通常都是按照</a:t>
            </a:r>
            <a:r>
              <a:rPr lang="zh-CN" altLang="zh-CN" sz="2800" dirty="0">
                <a:solidFill>
                  <a:srgbClr val="FF0000"/>
                </a:solidFill>
                <a:latin typeface="Times New Roman" panose="02020603050405020304" pitchFamily="18" charset="0"/>
                <a:cs typeface="Times New Roman" panose="02020603050405020304" pitchFamily="18" charset="0"/>
              </a:rPr>
              <a:t>“先进先出”</a:t>
            </a:r>
            <a:r>
              <a:rPr lang="en-US" altLang="zh-CN" sz="2800" dirty="0">
                <a:latin typeface="Times New Roman" panose="02020603050405020304" pitchFamily="18" charset="0"/>
                <a:cs typeface="Times New Roman" panose="02020603050405020304" pitchFamily="18" charset="0"/>
              </a:rPr>
              <a:t>FIFO (First In First Out) </a:t>
            </a:r>
            <a:r>
              <a:rPr lang="zh-CN" altLang="zh-CN" sz="2800" dirty="0">
                <a:latin typeface="Times New Roman" panose="02020603050405020304" pitchFamily="18" charset="0"/>
                <a:cs typeface="Times New Roman" panose="02020603050405020304" pitchFamily="18" charset="0"/>
              </a:rPr>
              <a:t>的规则处理到来的分组。</a:t>
            </a:r>
            <a:endParaRPr lang="en-US" altLang="zh-CN" sz="2800" dirty="0">
              <a:latin typeface="Times New Roman" panose="02020603050405020304" pitchFamily="18" charset="0"/>
              <a:cs typeface="Times New Roman" panose="02020603050405020304" pitchFamily="18" charset="0"/>
            </a:endParaRPr>
          </a:p>
          <a:p>
            <a:r>
              <a:rPr lang="zh-CN" altLang="zh-CN" sz="2800" dirty="0">
                <a:latin typeface="Times New Roman" panose="02020603050405020304" pitchFamily="18" charset="0"/>
                <a:cs typeface="Times New Roman" panose="02020603050405020304" pitchFamily="18" charset="0"/>
              </a:rPr>
              <a:t>当队列已满时，以后再到达的所有分组（如果能够继续排队，这些分组都将排在队列的尾部）将都被丢弃。这就叫做</a:t>
            </a:r>
            <a:r>
              <a:rPr lang="zh-CN" altLang="zh-CN" sz="2800" dirty="0">
                <a:solidFill>
                  <a:srgbClr val="FF0000"/>
                </a:solidFill>
                <a:latin typeface="Times New Roman" panose="02020603050405020304" pitchFamily="18" charset="0"/>
                <a:cs typeface="Times New Roman" panose="02020603050405020304" pitchFamily="18" charset="0"/>
              </a:rPr>
              <a:t>尾部丢弃策略</a:t>
            </a:r>
            <a:r>
              <a:rPr lang="en-US" altLang="zh-CN" sz="2800" dirty="0">
                <a:solidFill>
                  <a:srgbClr val="FF0000"/>
                </a:solidFill>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(tail-drop policy)</a:t>
            </a:r>
            <a:r>
              <a:rPr lang="zh-CN"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r>
              <a:rPr lang="zh-CN" altLang="zh-CN" sz="2800" dirty="0">
                <a:latin typeface="Times New Roman" panose="02020603050405020304" pitchFamily="18" charset="0"/>
                <a:cs typeface="Times New Roman" panose="02020603050405020304" pitchFamily="18" charset="0"/>
              </a:rPr>
              <a:t>路由器的尾部丢弃往往会导致一连串分组的丢失，这就使发送方出现超时重传，使</a:t>
            </a:r>
            <a:r>
              <a:rPr lang="en-US" altLang="zh-CN" sz="2800" dirty="0">
                <a:latin typeface="Times New Roman" panose="02020603050405020304" pitchFamily="18" charset="0"/>
                <a:cs typeface="Times New Roman" panose="02020603050405020304" pitchFamily="18" charset="0"/>
              </a:rPr>
              <a:t> TCP </a:t>
            </a:r>
            <a:r>
              <a:rPr lang="zh-CN" altLang="zh-CN" sz="2800" dirty="0">
                <a:latin typeface="Times New Roman" panose="02020603050405020304" pitchFamily="18" charset="0"/>
                <a:cs typeface="Times New Roman" panose="02020603050405020304" pitchFamily="18" charset="0"/>
              </a:rPr>
              <a:t>进入拥塞控制的慢开始状态，结果使</a:t>
            </a:r>
            <a:r>
              <a:rPr lang="en-US" altLang="zh-CN" sz="2800" dirty="0">
                <a:latin typeface="Times New Roman" panose="02020603050405020304" pitchFamily="18" charset="0"/>
                <a:cs typeface="Times New Roman" panose="02020603050405020304" pitchFamily="18" charset="0"/>
              </a:rPr>
              <a:t> TCP </a:t>
            </a:r>
            <a:r>
              <a:rPr lang="zh-CN" altLang="zh-CN" sz="2800" dirty="0">
                <a:latin typeface="Times New Roman" panose="02020603050405020304" pitchFamily="18" charset="0"/>
                <a:cs typeface="Times New Roman" panose="02020603050405020304" pitchFamily="18" charset="0"/>
              </a:rPr>
              <a:t>连接的发送方突然把数据的发送速率降低到很小的数值。</a:t>
            </a:r>
            <a:endParaRPr lang="en-US" altLang="zh-CN" sz="2800" dirty="0">
              <a:latin typeface="Times New Roman" panose="02020603050405020304" pitchFamily="18" charset="0"/>
              <a:cs typeface="Times New Roman" panose="02020603050405020304" pitchFamily="18" charset="0"/>
            </a:endParaRPr>
          </a:p>
          <a:p>
            <a:endParaRPr lang="zh-CN" altLang="en-US" sz="28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1911" y="260649"/>
            <a:ext cx="7482627" cy="72008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zh-CN" dirty="0">
                <a:latin typeface="Times New Roman" panose="02020603050405020304" pitchFamily="18" charset="0"/>
                <a:cs typeface="Times New Roman" panose="02020603050405020304" pitchFamily="18" charset="0"/>
              </a:rPr>
              <a:t>全局同步</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31983" y="1824376"/>
            <a:ext cx="8346723" cy="3332816"/>
          </a:xfrm>
        </p:spPr>
        <p:txBody>
          <a:bodyPr/>
          <a:lstStyle/>
          <a:p>
            <a:r>
              <a:rPr lang="zh-CN" altLang="zh-CN" sz="2800" dirty="0">
                <a:latin typeface="Times New Roman" panose="02020603050405020304" pitchFamily="18" charset="0"/>
                <a:cs typeface="Times New Roman" panose="02020603050405020304" pitchFamily="18" charset="0"/>
              </a:rPr>
              <a:t>更为严重的是，在网络中通常有很多的</a:t>
            </a:r>
            <a:r>
              <a:rPr lang="en-US" altLang="zh-CN" sz="2800" dirty="0">
                <a:latin typeface="Times New Roman" panose="02020603050405020304" pitchFamily="18" charset="0"/>
                <a:cs typeface="Times New Roman" panose="02020603050405020304" pitchFamily="18" charset="0"/>
              </a:rPr>
              <a:t> TCP </a:t>
            </a:r>
            <a:r>
              <a:rPr lang="zh-CN" altLang="zh-CN" sz="2800" dirty="0">
                <a:latin typeface="Times New Roman" panose="02020603050405020304" pitchFamily="18" charset="0"/>
                <a:cs typeface="Times New Roman" panose="02020603050405020304" pitchFamily="18" charset="0"/>
              </a:rPr>
              <a:t>连接</a:t>
            </a:r>
            <a:r>
              <a:rPr lang="zh-CN" altLang="en-US"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这些连接</a:t>
            </a:r>
            <a:r>
              <a:rPr lang="zh-CN" altLang="en-US" sz="2800" dirty="0">
                <a:latin typeface="Times New Roman" panose="02020603050405020304" pitchFamily="18" charset="0"/>
                <a:cs typeface="Times New Roman" panose="02020603050405020304" pitchFamily="18" charset="0"/>
              </a:rPr>
              <a:t>中</a:t>
            </a:r>
            <a:r>
              <a:rPr lang="zh-CN" altLang="zh-CN" sz="2800" dirty="0">
                <a:latin typeface="Times New Roman" panose="02020603050405020304" pitchFamily="18" charset="0"/>
                <a:cs typeface="Times New Roman" panose="02020603050405020304" pitchFamily="18" charset="0"/>
              </a:rPr>
              <a:t>的报文段通常是复用在网络层的</a:t>
            </a:r>
            <a:r>
              <a:rPr lang="en-US" altLang="zh-CN" sz="2800" dirty="0">
                <a:latin typeface="Times New Roman" panose="02020603050405020304" pitchFamily="18" charset="0"/>
                <a:cs typeface="Times New Roman" panose="02020603050405020304" pitchFamily="18" charset="0"/>
              </a:rPr>
              <a:t> IP </a:t>
            </a:r>
            <a:r>
              <a:rPr lang="zh-CN" altLang="zh-CN" sz="2800" dirty="0">
                <a:latin typeface="Times New Roman" panose="02020603050405020304" pitchFamily="18" charset="0"/>
                <a:cs typeface="Times New Roman" panose="02020603050405020304" pitchFamily="18" charset="0"/>
              </a:rPr>
              <a:t>数据报中传送</a:t>
            </a:r>
            <a:r>
              <a:rPr lang="zh-CN" altLang="en-US" sz="2800" dirty="0">
                <a:latin typeface="Times New Roman" panose="02020603050405020304" pitchFamily="18" charset="0"/>
                <a:cs typeface="Times New Roman" panose="02020603050405020304" pitchFamily="18" charset="0"/>
              </a:rPr>
              <a:t>的</a:t>
            </a:r>
            <a:r>
              <a:rPr lang="zh-CN"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r>
              <a:rPr lang="zh-CN" altLang="zh-CN" sz="2800" dirty="0">
                <a:latin typeface="Times New Roman" panose="02020603050405020304" pitchFamily="18" charset="0"/>
                <a:cs typeface="Times New Roman" panose="02020603050405020304" pitchFamily="18" charset="0"/>
              </a:rPr>
              <a:t>在这种情况下，若发生了路由器中的尾部丢弃，就可能会同时影响到很多条</a:t>
            </a:r>
            <a:r>
              <a:rPr lang="en-US" altLang="zh-CN" sz="2800" dirty="0">
                <a:latin typeface="Times New Roman" panose="02020603050405020304" pitchFamily="18" charset="0"/>
                <a:cs typeface="Times New Roman" panose="02020603050405020304" pitchFamily="18" charset="0"/>
              </a:rPr>
              <a:t> TCP </a:t>
            </a:r>
            <a:r>
              <a:rPr lang="zh-CN" altLang="zh-CN" sz="2800" dirty="0">
                <a:latin typeface="Times New Roman" panose="02020603050405020304" pitchFamily="18" charset="0"/>
                <a:cs typeface="Times New Roman" panose="02020603050405020304" pitchFamily="18" charset="0"/>
              </a:rPr>
              <a:t>连接，结果使这许多</a:t>
            </a:r>
            <a:r>
              <a:rPr lang="en-US" altLang="zh-CN" sz="2800" dirty="0">
                <a:latin typeface="Times New Roman" panose="02020603050405020304" pitchFamily="18" charset="0"/>
                <a:cs typeface="Times New Roman" panose="02020603050405020304" pitchFamily="18" charset="0"/>
              </a:rPr>
              <a:t> TCP </a:t>
            </a:r>
            <a:r>
              <a:rPr lang="zh-CN" altLang="zh-CN" sz="2800" dirty="0">
                <a:latin typeface="Times New Roman" panose="02020603050405020304" pitchFamily="18" charset="0"/>
                <a:cs typeface="Times New Roman" panose="02020603050405020304" pitchFamily="18" charset="0"/>
              </a:rPr>
              <a:t>连接在同一时间突然都进入到慢开始状态。这在</a:t>
            </a:r>
            <a:r>
              <a:rPr lang="en-US" altLang="zh-CN" sz="2800" dirty="0">
                <a:latin typeface="Times New Roman" panose="02020603050405020304" pitchFamily="18" charset="0"/>
                <a:cs typeface="Times New Roman" panose="02020603050405020304" pitchFamily="18" charset="0"/>
              </a:rPr>
              <a:t> TCP </a:t>
            </a:r>
            <a:r>
              <a:rPr lang="zh-CN" altLang="zh-CN" sz="2800" dirty="0">
                <a:latin typeface="Times New Roman" panose="02020603050405020304" pitchFamily="18" charset="0"/>
                <a:cs typeface="Times New Roman" panose="02020603050405020304" pitchFamily="18" charset="0"/>
              </a:rPr>
              <a:t>的术语中称为</a:t>
            </a:r>
            <a:r>
              <a:rPr lang="zh-CN" altLang="zh-CN" sz="2800" dirty="0">
                <a:solidFill>
                  <a:srgbClr val="FF0000"/>
                </a:solidFill>
                <a:latin typeface="Times New Roman" panose="02020603050405020304" pitchFamily="18" charset="0"/>
                <a:cs typeface="Times New Roman" panose="02020603050405020304" pitchFamily="18" charset="0"/>
              </a:rPr>
              <a:t>全局同步</a:t>
            </a:r>
            <a:r>
              <a:rPr lang="en-US" altLang="zh-CN" sz="2800" dirty="0">
                <a:solidFill>
                  <a:srgbClr val="FF0000"/>
                </a:solidFill>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(global </a:t>
            </a:r>
            <a:r>
              <a:rPr lang="en-US" altLang="zh-CN" sz="2800" dirty="0" err="1">
                <a:latin typeface="Times New Roman" panose="02020603050405020304" pitchFamily="18" charset="0"/>
                <a:cs typeface="Times New Roman" panose="02020603050405020304" pitchFamily="18" charset="0"/>
              </a:rPr>
              <a:t>syncronization</a:t>
            </a:r>
            <a:r>
              <a:rPr lang="en-US" altLang="zh-CN" sz="28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r>
              <a:rPr lang="zh-CN" altLang="zh-CN" sz="2800" dirty="0">
                <a:latin typeface="Times New Roman" panose="02020603050405020304" pitchFamily="18" charset="0"/>
                <a:cs typeface="Times New Roman" panose="02020603050405020304" pitchFamily="18" charset="0"/>
              </a:rPr>
              <a:t>全局同步使得全网的通信量突然下降了很多，而在网络恢复正常后，其通信量又突然增大很多。</a:t>
            </a:r>
            <a:endParaRPr lang="zh-CN" altLang="zh-CN" sz="28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latin typeface="Times New Roman" panose="02020603050405020304" pitchFamily="18" charset="0"/>
                <a:cs typeface="Times New Roman" panose="02020603050405020304" pitchFamily="18" charset="0"/>
              </a:rPr>
              <a:t>主动队列管理</a:t>
            </a:r>
            <a:r>
              <a:rPr lang="en-US" altLang="zh-CN" dirty="0">
                <a:latin typeface="Times New Roman" panose="02020603050405020304" pitchFamily="18" charset="0"/>
                <a:cs typeface="Times New Roman" panose="02020603050405020304" pitchFamily="18" charset="0"/>
              </a:rPr>
              <a:t>AQM</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031983" y="1824376"/>
            <a:ext cx="8346723" cy="3332816"/>
          </a:xfrm>
        </p:spPr>
        <p:txBody>
          <a:bodyPr/>
          <a:lstStyle/>
          <a:p>
            <a:r>
              <a:rPr lang="en-US" altLang="zh-CN" sz="2800" dirty="0">
                <a:latin typeface="Times New Roman" panose="02020603050405020304" pitchFamily="18" charset="0"/>
                <a:cs typeface="Times New Roman" panose="02020603050405020304" pitchFamily="18" charset="0"/>
              </a:rPr>
              <a:t>1998</a:t>
            </a:r>
            <a:r>
              <a:rPr lang="zh-CN" altLang="zh-CN" sz="2800" dirty="0">
                <a:latin typeface="Times New Roman" panose="02020603050405020304" pitchFamily="18" charset="0"/>
                <a:cs typeface="Times New Roman" panose="02020603050405020304" pitchFamily="18" charset="0"/>
              </a:rPr>
              <a:t>年提出了主动队列管理</a:t>
            </a:r>
            <a:r>
              <a:rPr lang="en-US" altLang="zh-CN" sz="2800" dirty="0">
                <a:latin typeface="Times New Roman" panose="02020603050405020304" pitchFamily="18" charset="0"/>
                <a:cs typeface="Times New Roman" panose="02020603050405020304" pitchFamily="18" charset="0"/>
              </a:rPr>
              <a:t> AQM (Active Queue Management)</a:t>
            </a:r>
            <a:r>
              <a:rPr lang="zh-CN"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r>
              <a:rPr lang="zh-CN" altLang="zh-CN" sz="2800" dirty="0">
                <a:latin typeface="Times New Roman" panose="02020603050405020304" pitchFamily="18" charset="0"/>
                <a:cs typeface="Times New Roman" panose="02020603050405020304" pitchFamily="18" charset="0"/>
              </a:rPr>
              <a:t>所谓“主动”就是不要等到路由器的队列长度已经达到最大值时才不得不丢弃后面到达的分组。这样就太被动了。应当在队列长度达到某个值得警惕的数值时（即当网络拥塞有了某些拥塞征兆时），就</a:t>
            </a:r>
            <a:r>
              <a:rPr lang="zh-CN" altLang="zh-CN" sz="2800" dirty="0">
                <a:solidFill>
                  <a:srgbClr val="FF0000"/>
                </a:solidFill>
                <a:latin typeface="Times New Roman" panose="02020603050405020304" pitchFamily="18" charset="0"/>
                <a:cs typeface="Times New Roman" panose="02020603050405020304" pitchFamily="18" charset="0"/>
              </a:rPr>
              <a:t>主动丢弃</a:t>
            </a:r>
            <a:r>
              <a:rPr lang="zh-CN" altLang="zh-CN" sz="2800" dirty="0">
                <a:latin typeface="Times New Roman" panose="02020603050405020304" pitchFamily="18" charset="0"/>
                <a:cs typeface="Times New Roman" panose="02020603050405020304" pitchFamily="18" charset="0"/>
              </a:rPr>
              <a:t>到达的分组。</a:t>
            </a:r>
            <a:r>
              <a:rPr lang="zh-CN" altLang="en-US" sz="2800" dirty="0">
                <a:latin typeface="Times New Roman" panose="02020603050405020304" pitchFamily="18" charset="0"/>
                <a:cs typeface="Times New Roman" panose="02020603050405020304" pitchFamily="18" charset="0"/>
              </a:rPr>
              <a:t>提醒发送方放慢发送速率，会有可能减轻网络拥塞甚至不出现拥塞。</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AQM </a:t>
            </a:r>
            <a:r>
              <a:rPr lang="zh-CN" altLang="zh-CN" sz="2800" dirty="0">
                <a:latin typeface="Times New Roman" panose="02020603050405020304" pitchFamily="18" charset="0"/>
                <a:cs typeface="Times New Roman" panose="02020603050405020304" pitchFamily="18" charset="0"/>
              </a:rPr>
              <a:t>可以有不同实现方法，其中曾流行多年的就是</a:t>
            </a:r>
            <a:r>
              <a:rPr lang="zh-CN" altLang="zh-CN" sz="2800" dirty="0">
                <a:solidFill>
                  <a:srgbClr val="FF0000"/>
                </a:solidFill>
                <a:latin typeface="Times New Roman" panose="02020603050405020304" pitchFamily="18" charset="0"/>
                <a:cs typeface="Times New Roman" panose="02020603050405020304" pitchFamily="18" charset="0"/>
              </a:rPr>
              <a:t>随机早期检测</a:t>
            </a:r>
            <a:r>
              <a:rPr lang="en-US" altLang="zh-CN" sz="2800" dirty="0">
                <a:solidFill>
                  <a:srgbClr val="FF0000"/>
                </a:solidFill>
                <a:latin typeface="Times New Roman" panose="02020603050405020304" pitchFamily="18" charset="0"/>
                <a:cs typeface="Times New Roman" panose="02020603050405020304" pitchFamily="18" charset="0"/>
              </a:rPr>
              <a:t> RED</a:t>
            </a:r>
            <a:r>
              <a:rPr lang="en-US" altLang="zh-CN" sz="2800" dirty="0">
                <a:latin typeface="Times New Roman" panose="02020603050405020304" pitchFamily="18" charset="0"/>
                <a:cs typeface="Times New Roman" panose="02020603050405020304" pitchFamily="18" charset="0"/>
              </a:rPr>
              <a:t> (Random Early Detection)</a:t>
            </a:r>
            <a:r>
              <a:rPr lang="zh-CN"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391911" y="44625"/>
            <a:ext cx="7482627" cy="93610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latin typeface="Times New Roman" panose="02020603050405020304" pitchFamily="18" charset="0"/>
                <a:cs typeface="Times New Roman" panose="02020603050405020304" pitchFamily="18" charset="0"/>
              </a:rPr>
              <a:t>随机早期检测 </a:t>
            </a:r>
            <a:r>
              <a:rPr lang="en-US" altLang="zh-CN" dirty="0">
                <a:latin typeface="Times New Roman" panose="02020603050405020304" pitchFamily="18" charset="0"/>
                <a:cs typeface="Times New Roman" panose="02020603050405020304" pitchFamily="18" charset="0"/>
              </a:rPr>
              <a:t>RED</a:t>
            </a:r>
            <a:endParaRPr lang="en-US" altLang="zh-CN" dirty="0">
              <a:latin typeface="Times New Roman" panose="02020603050405020304" pitchFamily="18" charset="0"/>
              <a:cs typeface="Times New Roman" panose="02020603050405020304" pitchFamily="18" charset="0"/>
            </a:endParaRPr>
          </a:p>
        </p:txBody>
      </p:sp>
      <p:sp>
        <p:nvSpPr>
          <p:cNvPr id="552963" name="Rectangle 3"/>
          <p:cNvSpPr>
            <a:spLocks noGrp="1" noChangeArrowheads="1"/>
          </p:cNvSpPr>
          <p:nvPr>
            <p:ph idx="1"/>
          </p:nvPr>
        </p:nvSpPr>
        <p:spPr>
          <a:xfrm>
            <a:off x="1031983" y="1196752"/>
            <a:ext cx="8346723" cy="4911949"/>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700" dirty="0">
                <a:latin typeface="Times New Roman" panose="02020603050405020304" pitchFamily="18" charset="0"/>
                <a:cs typeface="Times New Roman" panose="02020603050405020304" pitchFamily="18" charset="0"/>
              </a:rPr>
              <a:t>使路由器的队列维持两个参数：队列长度最小门限 </a:t>
            </a:r>
            <a:r>
              <a:rPr lang="en-US" altLang="zh-CN" sz="2700" dirty="0" err="1">
                <a:latin typeface="Times New Roman" panose="02020603050405020304" pitchFamily="18" charset="0"/>
                <a:cs typeface="Times New Roman" panose="02020603050405020304" pitchFamily="18" charset="0"/>
              </a:rPr>
              <a:t>TH</a:t>
            </a:r>
            <a:r>
              <a:rPr lang="en-US" altLang="zh-CN" sz="2700" baseline="-25000" dirty="0" err="1">
                <a:latin typeface="Times New Roman" panose="02020603050405020304" pitchFamily="18" charset="0"/>
                <a:cs typeface="Times New Roman" panose="02020603050405020304" pitchFamily="18" charset="0"/>
              </a:rPr>
              <a:t>min</a:t>
            </a:r>
            <a:r>
              <a:rPr lang="en-US" altLang="zh-CN" sz="2700" dirty="0">
                <a:latin typeface="Times New Roman" panose="02020603050405020304" pitchFamily="18" charset="0"/>
                <a:cs typeface="Times New Roman" panose="02020603050405020304" pitchFamily="18" charset="0"/>
              </a:rPr>
              <a:t> </a:t>
            </a:r>
            <a:r>
              <a:rPr lang="zh-CN" altLang="en-US" sz="2700" dirty="0">
                <a:latin typeface="Times New Roman" panose="02020603050405020304" pitchFamily="18" charset="0"/>
                <a:cs typeface="Times New Roman" panose="02020603050405020304" pitchFamily="18" charset="0"/>
              </a:rPr>
              <a:t>和最大门限 </a:t>
            </a:r>
            <a:r>
              <a:rPr lang="en-US" altLang="zh-CN" sz="2700" dirty="0" err="1">
                <a:latin typeface="Times New Roman" panose="02020603050405020304" pitchFamily="18" charset="0"/>
                <a:cs typeface="Times New Roman" panose="02020603050405020304" pitchFamily="18" charset="0"/>
              </a:rPr>
              <a:t>Th</a:t>
            </a:r>
            <a:r>
              <a:rPr lang="en-US" altLang="zh-CN" sz="2700" baseline="-25000" dirty="0" err="1">
                <a:latin typeface="Times New Roman" panose="02020603050405020304" pitchFamily="18" charset="0"/>
                <a:cs typeface="Times New Roman" panose="02020603050405020304" pitchFamily="18" charset="0"/>
              </a:rPr>
              <a:t>max</a:t>
            </a:r>
            <a:r>
              <a:rPr lang="en-US" altLang="zh-CN" sz="2700" dirty="0">
                <a:latin typeface="Times New Roman" panose="02020603050405020304" pitchFamily="18" charset="0"/>
                <a:cs typeface="Times New Roman" panose="02020603050405020304" pitchFamily="18" charset="0"/>
              </a:rPr>
              <a:t> </a:t>
            </a:r>
            <a:r>
              <a:rPr lang="zh-CN" altLang="en-US" sz="2700" dirty="0">
                <a:latin typeface="Times New Roman" panose="02020603050405020304" pitchFamily="18" charset="0"/>
                <a:cs typeface="Times New Roman" panose="02020603050405020304" pitchFamily="18" charset="0"/>
              </a:rPr>
              <a:t>。</a:t>
            </a:r>
            <a:endParaRPr lang="zh-CN" altLang="en-US" sz="2700" dirty="0">
              <a:latin typeface="Times New Roman" panose="02020603050405020304" pitchFamily="18" charset="0"/>
              <a:cs typeface="Times New Roman" panose="02020603050405020304" pitchFamily="18" charset="0"/>
            </a:endParaRPr>
          </a:p>
          <a:p>
            <a:r>
              <a:rPr lang="en-US" altLang="zh-CN" sz="2700" dirty="0">
                <a:latin typeface="Times New Roman" panose="02020603050405020304" pitchFamily="18" charset="0"/>
                <a:cs typeface="Times New Roman" panose="02020603050405020304" pitchFamily="18" charset="0"/>
              </a:rPr>
              <a:t>RED </a:t>
            </a:r>
            <a:r>
              <a:rPr lang="zh-CN" altLang="en-US" sz="2700" dirty="0">
                <a:latin typeface="Times New Roman" panose="02020603050405020304" pitchFamily="18" charset="0"/>
                <a:cs typeface="Times New Roman" panose="02020603050405020304" pitchFamily="18" charset="0"/>
              </a:rPr>
              <a:t>对每一个到达的分组量，都先计算当前平均队列长度 </a:t>
            </a:r>
            <a:r>
              <a:rPr lang="en-US" altLang="zh-CN" sz="2700" dirty="0">
                <a:latin typeface="Times New Roman" panose="02020603050405020304" pitchFamily="18" charset="0"/>
                <a:cs typeface="Times New Roman" panose="02020603050405020304" pitchFamily="18" charset="0"/>
              </a:rPr>
              <a:t>L</a:t>
            </a:r>
            <a:r>
              <a:rPr lang="en-US" altLang="zh-CN" sz="2700" baseline="-25000" dirty="0">
                <a:latin typeface="Times New Roman" panose="02020603050405020304" pitchFamily="18" charset="0"/>
                <a:cs typeface="Times New Roman" panose="02020603050405020304" pitchFamily="18" charset="0"/>
              </a:rPr>
              <a:t>AV</a:t>
            </a:r>
            <a:r>
              <a:rPr lang="en-US" altLang="zh-CN" sz="2700" dirty="0">
                <a:latin typeface="Times New Roman" panose="02020603050405020304" pitchFamily="18" charset="0"/>
                <a:cs typeface="Times New Roman" panose="02020603050405020304" pitchFamily="18" charset="0"/>
              </a:rPr>
              <a:t> </a:t>
            </a:r>
            <a:r>
              <a:rPr lang="zh-CN" altLang="en-US" sz="2700" dirty="0">
                <a:latin typeface="Times New Roman" panose="02020603050405020304" pitchFamily="18" charset="0"/>
                <a:cs typeface="Times New Roman" panose="02020603050405020304" pitchFamily="18" charset="0"/>
              </a:rPr>
              <a:t>。</a:t>
            </a:r>
            <a:endParaRPr lang="zh-CN" altLang="en-US" sz="2700" dirty="0">
              <a:latin typeface="Times New Roman" panose="02020603050405020304" pitchFamily="18" charset="0"/>
              <a:cs typeface="Times New Roman" panose="02020603050405020304" pitchFamily="18" charset="0"/>
            </a:endParaRPr>
          </a:p>
          <a:p>
            <a:r>
              <a:rPr lang="en-US" altLang="zh-CN" sz="2700" dirty="0">
                <a:latin typeface="Times New Roman" panose="02020603050405020304" pitchFamily="18" charset="0"/>
                <a:cs typeface="Times New Roman" panose="02020603050405020304" pitchFamily="18" charset="0"/>
              </a:rPr>
              <a:t>(1) </a:t>
            </a:r>
            <a:r>
              <a:rPr lang="zh-CN" altLang="en-US" sz="2700" dirty="0">
                <a:latin typeface="Times New Roman" panose="02020603050405020304" pitchFamily="18" charset="0"/>
                <a:cs typeface="Times New Roman" panose="02020603050405020304" pitchFamily="18" charset="0"/>
              </a:rPr>
              <a:t>若平均队列长度</a:t>
            </a:r>
            <a:r>
              <a:rPr lang="zh-CN" altLang="en-US" sz="2700" dirty="0">
                <a:solidFill>
                  <a:srgbClr val="FF0000"/>
                </a:solidFill>
                <a:latin typeface="Times New Roman" panose="02020603050405020304" pitchFamily="18" charset="0"/>
                <a:cs typeface="Times New Roman" panose="02020603050405020304" pitchFamily="18" charset="0"/>
              </a:rPr>
              <a:t>小于</a:t>
            </a:r>
            <a:r>
              <a:rPr lang="zh-CN" altLang="en-US" sz="2700" dirty="0">
                <a:latin typeface="Times New Roman" panose="02020603050405020304" pitchFamily="18" charset="0"/>
                <a:cs typeface="Times New Roman" panose="02020603050405020304" pitchFamily="18" charset="0"/>
              </a:rPr>
              <a:t>最小门限 </a:t>
            </a:r>
            <a:r>
              <a:rPr lang="en-US" altLang="zh-CN" sz="2700" dirty="0" err="1">
                <a:latin typeface="Times New Roman" panose="02020603050405020304" pitchFamily="18" charset="0"/>
                <a:cs typeface="Times New Roman" panose="02020603050405020304" pitchFamily="18" charset="0"/>
              </a:rPr>
              <a:t>TH</a:t>
            </a:r>
            <a:r>
              <a:rPr lang="en-US" altLang="zh-CN" sz="2700" baseline="-25000" dirty="0" err="1">
                <a:latin typeface="Times New Roman" panose="02020603050405020304" pitchFamily="18" charset="0"/>
                <a:cs typeface="Times New Roman" panose="02020603050405020304" pitchFamily="18" charset="0"/>
              </a:rPr>
              <a:t>min</a:t>
            </a:r>
            <a:r>
              <a:rPr lang="zh-CN" altLang="en-US" sz="2700" dirty="0">
                <a:latin typeface="Times New Roman" panose="02020603050405020304" pitchFamily="18" charset="0"/>
                <a:cs typeface="Times New Roman" panose="02020603050405020304" pitchFamily="18" charset="0"/>
              </a:rPr>
              <a:t>，则将新到达的分组放入队列进行排队。</a:t>
            </a:r>
            <a:endParaRPr lang="zh-CN" altLang="en-US" sz="2700" dirty="0">
              <a:latin typeface="Times New Roman" panose="02020603050405020304" pitchFamily="18" charset="0"/>
              <a:cs typeface="Times New Roman" panose="02020603050405020304" pitchFamily="18" charset="0"/>
            </a:endParaRPr>
          </a:p>
          <a:p>
            <a:r>
              <a:rPr lang="en-US" altLang="zh-CN" sz="2700" dirty="0">
                <a:latin typeface="Times New Roman" panose="02020603050405020304" pitchFamily="18" charset="0"/>
                <a:cs typeface="Times New Roman" panose="02020603050405020304" pitchFamily="18" charset="0"/>
              </a:rPr>
              <a:t>(2) </a:t>
            </a:r>
            <a:r>
              <a:rPr lang="zh-CN" altLang="en-US" sz="2700" dirty="0">
                <a:latin typeface="Times New Roman" panose="02020603050405020304" pitchFamily="18" charset="0"/>
                <a:cs typeface="Times New Roman" panose="02020603050405020304" pitchFamily="18" charset="0"/>
              </a:rPr>
              <a:t>若平均队列长度</a:t>
            </a:r>
            <a:r>
              <a:rPr lang="zh-CN" altLang="en-US" sz="2700" dirty="0">
                <a:solidFill>
                  <a:srgbClr val="FF0000"/>
                </a:solidFill>
                <a:latin typeface="Times New Roman" panose="02020603050405020304" pitchFamily="18" charset="0"/>
                <a:cs typeface="Times New Roman" panose="02020603050405020304" pitchFamily="18" charset="0"/>
              </a:rPr>
              <a:t>超过</a:t>
            </a:r>
            <a:r>
              <a:rPr lang="zh-CN" altLang="en-US" sz="2700" dirty="0">
                <a:latin typeface="Times New Roman" panose="02020603050405020304" pitchFamily="18" charset="0"/>
                <a:cs typeface="Times New Roman" panose="02020603050405020304" pitchFamily="18" charset="0"/>
              </a:rPr>
              <a:t>最大门限 </a:t>
            </a:r>
            <a:r>
              <a:rPr lang="en-US" altLang="zh-CN" sz="2700" dirty="0" err="1">
                <a:latin typeface="Times New Roman" panose="02020603050405020304" pitchFamily="18" charset="0"/>
                <a:cs typeface="Times New Roman" panose="02020603050405020304" pitchFamily="18" charset="0"/>
              </a:rPr>
              <a:t>TH</a:t>
            </a:r>
            <a:r>
              <a:rPr lang="en-US" altLang="zh-CN" sz="2700" baseline="-25000" dirty="0" err="1">
                <a:latin typeface="Times New Roman" panose="02020603050405020304" pitchFamily="18" charset="0"/>
                <a:cs typeface="Times New Roman" panose="02020603050405020304" pitchFamily="18" charset="0"/>
              </a:rPr>
              <a:t>max</a:t>
            </a:r>
            <a:r>
              <a:rPr lang="zh-CN" altLang="en-US" sz="2700" dirty="0">
                <a:latin typeface="Times New Roman" panose="02020603050405020304" pitchFamily="18" charset="0"/>
                <a:cs typeface="Times New Roman" panose="02020603050405020304" pitchFamily="18" charset="0"/>
              </a:rPr>
              <a:t>，则将新到达的分组丢弃。</a:t>
            </a:r>
            <a:endParaRPr lang="zh-CN" altLang="en-US" sz="2700" dirty="0">
              <a:latin typeface="Times New Roman" panose="02020603050405020304" pitchFamily="18" charset="0"/>
              <a:cs typeface="Times New Roman" panose="02020603050405020304" pitchFamily="18" charset="0"/>
            </a:endParaRPr>
          </a:p>
          <a:p>
            <a:r>
              <a:rPr lang="en-US" altLang="zh-CN" sz="2700" dirty="0">
                <a:latin typeface="Times New Roman" panose="02020603050405020304" pitchFamily="18" charset="0"/>
                <a:cs typeface="Times New Roman" panose="02020603050405020304" pitchFamily="18" charset="0"/>
              </a:rPr>
              <a:t>(3) </a:t>
            </a:r>
            <a:r>
              <a:rPr lang="zh-CN" altLang="en-US" sz="2700" dirty="0">
                <a:latin typeface="Times New Roman" panose="02020603050405020304" pitchFamily="18" charset="0"/>
                <a:cs typeface="Times New Roman" panose="02020603050405020304" pitchFamily="18" charset="0"/>
              </a:rPr>
              <a:t>若平均队列长度在最小门限 </a:t>
            </a:r>
            <a:r>
              <a:rPr lang="en-US" altLang="zh-CN" sz="2700" dirty="0" err="1">
                <a:latin typeface="Times New Roman" panose="02020603050405020304" pitchFamily="18" charset="0"/>
                <a:cs typeface="Times New Roman" panose="02020603050405020304" pitchFamily="18" charset="0"/>
              </a:rPr>
              <a:t>TH</a:t>
            </a:r>
            <a:r>
              <a:rPr lang="en-US" altLang="zh-CN" sz="2700" baseline="-25000" dirty="0" err="1">
                <a:latin typeface="Times New Roman" panose="02020603050405020304" pitchFamily="18" charset="0"/>
                <a:cs typeface="Times New Roman" panose="02020603050405020304" pitchFamily="18" charset="0"/>
              </a:rPr>
              <a:t>min</a:t>
            </a:r>
            <a:r>
              <a:rPr lang="en-US" altLang="zh-CN" sz="2700" dirty="0">
                <a:latin typeface="Times New Roman" panose="02020603050405020304" pitchFamily="18" charset="0"/>
                <a:cs typeface="Times New Roman" panose="02020603050405020304" pitchFamily="18" charset="0"/>
              </a:rPr>
              <a:t> </a:t>
            </a:r>
            <a:r>
              <a:rPr lang="zh-CN" altLang="en-US" sz="2700" dirty="0">
                <a:latin typeface="Times New Roman" panose="02020603050405020304" pitchFamily="18" charset="0"/>
                <a:cs typeface="Times New Roman" panose="02020603050405020304" pitchFamily="18" charset="0"/>
              </a:rPr>
              <a:t>和最大门限</a:t>
            </a:r>
            <a:r>
              <a:rPr lang="en-US" altLang="zh-CN" sz="2700" dirty="0" err="1">
                <a:latin typeface="Times New Roman" panose="02020603050405020304" pitchFamily="18" charset="0"/>
                <a:cs typeface="Times New Roman" panose="02020603050405020304" pitchFamily="18" charset="0"/>
              </a:rPr>
              <a:t>TH</a:t>
            </a:r>
            <a:r>
              <a:rPr lang="en-US" altLang="zh-CN" sz="2700" baseline="-25000" dirty="0" err="1">
                <a:latin typeface="Times New Roman" panose="02020603050405020304" pitchFamily="18" charset="0"/>
                <a:cs typeface="Times New Roman" panose="02020603050405020304" pitchFamily="18" charset="0"/>
              </a:rPr>
              <a:t>max</a:t>
            </a:r>
            <a:r>
              <a:rPr lang="en-US" altLang="zh-CN" sz="2700" dirty="0">
                <a:latin typeface="Times New Roman" panose="02020603050405020304" pitchFamily="18" charset="0"/>
                <a:cs typeface="Times New Roman" panose="02020603050405020304" pitchFamily="18" charset="0"/>
              </a:rPr>
              <a:t> </a:t>
            </a:r>
            <a:r>
              <a:rPr lang="zh-CN" altLang="en-US" sz="2700" dirty="0">
                <a:latin typeface="Times New Roman" panose="02020603050405020304" pitchFamily="18" charset="0"/>
                <a:cs typeface="Times New Roman" panose="02020603050405020304" pitchFamily="18" charset="0"/>
              </a:rPr>
              <a:t>之间，则按照某一</a:t>
            </a:r>
            <a:r>
              <a:rPr lang="zh-CN" altLang="en-US" sz="2700" dirty="0">
                <a:solidFill>
                  <a:srgbClr val="FF0000"/>
                </a:solidFill>
                <a:latin typeface="Times New Roman" panose="02020603050405020304" pitchFamily="18" charset="0"/>
                <a:cs typeface="Times New Roman" panose="02020603050405020304" pitchFamily="18" charset="0"/>
              </a:rPr>
              <a:t>概率 </a:t>
            </a:r>
            <a:r>
              <a:rPr lang="en-US" altLang="zh-CN" sz="2700" dirty="0">
                <a:solidFill>
                  <a:srgbClr val="FF0000"/>
                </a:solidFill>
                <a:latin typeface="Times New Roman" panose="02020603050405020304" pitchFamily="18" charset="0"/>
                <a:cs typeface="Times New Roman" panose="02020603050405020304" pitchFamily="18" charset="0"/>
              </a:rPr>
              <a:t>p</a:t>
            </a:r>
            <a:r>
              <a:rPr lang="en-US" altLang="zh-CN" sz="2700" dirty="0">
                <a:latin typeface="Times New Roman" panose="02020603050405020304" pitchFamily="18" charset="0"/>
                <a:cs typeface="Times New Roman" panose="02020603050405020304" pitchFamily="18" charset="0"/>
              </a:rPr>
              <a:t> </a:t>
            </a:r>
            <a:r>
              <a:rPr lang="zh-CN" altLang="en-US" sz="2700" dirty="0">
                <a:latin typeface="Times New Roman" panose="02020603050405020304" pitchFamily="18" charset="0"/>
                <a:cs typeface="Times New Roman" panose="02020603050405020304" pitchFamily="18" charset="0"/>
              </a:rPr>
              <a:t>将新到达的分组丢弃。</a:t>
            </a:r>
            <a:endParaRPr lang="zh-CN" altLang="en-US" sz="27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随机早期检测 </a:t>
            </a:r>
            <a:r>
              <a:rPr lang="en-US" altLang="zh-CN" dirty="0">
                <a:latin typeface="Times New Roman" panose="02020603050405020304" pitchFamily="18" charset="0"/>
                <a:cs typeface="Times New Roman" panose="02020603050405020304" pitchFamily="18" charset="0"/>
              </a:rPr>
              <a:t>RED</a:t>
            </a:r>
            <a:endParaRPr lang="zh-CN" altLang="en-US" dirty="0">
              <a:latin typeface="Times New Roman" panose="02020603050405020304" pitchFamily="18" charset="0"/>
              <a:cs typeface="Times New Roman" panose="02020603050405020304" pitchFamily="18" charset="0"/>
            </a:endParaRPr>
          </a:p>
        </p:txBody>
      </p:sp>
      <p:sp>
        <p:nvSpPr>
          <p:cNvPr id="554019" name="Rectangle 35"/>
          <p:cNvSpPr>
            <a:spLocks noChangeArrowheads="1"/>
          </p:cNvSpPr>
          <p:nvPr/>
        </p:nvSpPr>
        <p:spPr bwMode="auto">
          <a:xfrm>
            <a:off x="2952883" y="2059150"/>
            <a:ext cx="3437863" cy="3013075"/>
          </a:xfrm>
          <a:prstGeom prst="rect">
            <a:avLst/>
          </a:prstGeom>
          <a:solidFill>
            <a:srgbClr val="99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4018" name="Rectangle 34"/>
          <p:cNvSpPr>
            <a:spLocks noChangeArrowheads="1"/>
          </p:cNvSpPr>
          <p:nvPr/>
        </p:nvSpPr>
        <p:spPr bwMode="auto">
          <a:xfrm>
            <a:off x="6394185" y="2057562"/>
            <a:ext cx="1024996" cy="2476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4017" name="Rectangle 33"/>
          <p:cNvSpPr>
            <a:spLocks noChangeArrowheads="1"/>
          </p:cNvSpPr>
          <p:nvPr/>
        </p:nvSpPr>
        <p:spPr bwMode="auto">
          <a:xfrm>
            <a:off x="1676798" y="2057563"/>
            <a:ext cx="1276085" cy="3444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3988" name="Rectangle 4"/>
          <p:cNvSpPr>
            <a:spLocks noChangeArrowheads="1"/>
          </p:cNvSpPr>
          <p:nvPr/>
        </p:nvSpPr>
        <p:spPr bwMode="auto">
          <a:xfrm>
            <a:off x="4975358" y="2757649"/>
            <a:ext cx="2445544" cy="1276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3989" name="Freeform 5"/>
          <p:cNvSpPr/>
          <p:nvPr/>
        </p:nvSpPr>
        <p:spPr bwMode="auto">
          <a:xfrm>
            <a:off x="1948525" y="2757649"/>
            <a:ext cx="5472377" cy="1276350"/>
          </a:xfrm>
          <a:custGeom>
            <a:avLst/>
            <a:gdLst>
              <a:gd name="T0" fmla="*/ 0 w 1920"/>
              <a:gd name="T1" fmla="*/ 0 h 528"/>
              <a:gd name="T2" fmla="*/ 1920 w 1920"/>
              <a:gd name="T3" fmla="*/ 0 h 528"/>
              <a:gd name="T4" fmla="*/ 1920 w 1920"/>
              <a:gd name="T5" fmla="*/ 528 h 528"/>
              <a:gd name="T6" fmla="*/ 0 w 1920"/>
              <a:gd name="T7" fmla="*/ 528 h 528"/>
            </a:gdLst>
            <a:ahLst/>
            <a:cxnLst>
              <a:cxn ang="0">
                <a:pos x="T0" y="T1"/>
              </a:cxn>
              <a:cxn ang="0">
                <a:pos x="T2" y="T3"/>
              </a:cxn>
              <a:cxn ang="0">
                <a:pos x="T4" y="T5"/>
              </a:cxn>
              <a:cxn ang="0">
                <a:pos x="T6" y="T7"/>
              </a:cxn>
            </a:cxnLst>
            <a:rect l="0" t="0" r="r" b="b"/>
            <a:pathLst>
              <a:path w="1920" h="528">
                <a:moveTo>
                  <a:pt x="0" y="0"/>
                </a:moveTo>
                <a:lnTo>
                  <a:pt x="1920" y="0"/>
                </a:lnTo>
                <a:lnTo>
                  <a:pt x="1920" y="528"/>
                </a:lnTo>
                <a:lnTo>
                  <a:pt x="0" y="528"/>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3990" name="Line 6"/>
          <p:cNvSpPr>
            <a:spLocks noChangeShapeType="1"/>
          </p:cNvSpPr>
          <p:nvPr/>
        </p:nvSpPr>
        <p:spPr bwMode="auto">
          <a:xfrm>
            <a:off x="7073504" y="2757649"/>
            <a:ext cx="0" cy="12763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3991" name="Line 7"/>
          <p:cNvSpPr>
            <a:spLocks noChangeShapeType="1"/>
          </p:cNvSpPr>
          <p:nvPr/>
        </p:nvSpPr>
        <p:spPr bwMode="auto">
          <a:xfrm>
            <a:off x="6724385" y="2757649"/>
            <a:ext cx="0" cy="12763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3992" name="Line 8"/>
          <p:cNvSpPr>
            <a:spLocks noChangeShapeType="1"/>
          </p:cNvSpPr>
          <p:nvPr/>
        </p:nvSpPr>
        <p:spPr bwMode="auto">
          <a:xfrm>
            <a:off x="6373548" y="2290924"/>
            <a:ext cx="0" cy="20320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3993" name="Line 9"/>
          <p:cNvSpPr>
            <a:spLocks noChangeShapeType="1"/>
          </p:cNvSpPr>
          <p:nvPr/>
        </p:nvSpPr>
        <p:spPr bwMode="auto">
          <a:xfrm>
            <a:off x="6024431" y="2757649"/>
            <a:ext cx="0" cy="12763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3994" name="Line 10"/>
          <p:cNvSpPr>
            <a:spLocks noChangeShapeType="1"/>
          </p:cNvSpPr>
          <p:nvPr/>
        </p:nvSpPr>
        <p:spPr bwMode="auto">
          <a:xfrm>
            <a:off x="5675313" y="2757649"/>
            <a:ext cx="0" cy="12763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3995" name="Line 11"/>
          <p:cNvSpPr>
            <a:spLocks noChangeShapeType="1"/>
          </p:cNvSpPr>
          <p:nvPr/>
        </p:nvSpPr>
        <p:spPr bwMode="auto">
          <a:xfrm>
            <a:off x="5324475" y="2757649"/>
            <a:ext cx="0" cy="12763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3996" name="Line 12"/>
          <p:cNvSpPr>
            <a:spLocks noChangeShapeType="1"/>
          </p:cNvSpPr>
          <p:nvPr/>
        </p:nvSpPr>
        <p:spPr bwMode="auto">
          <a:xfrm>
            <a:off x="2964921" y="2309975"/>
            <a:ext cx="0" cy="316071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3997" name="AutoShape 13"/>
          <p:cNvSpPr>
            <a:spLocks noChangeArrowheads="1"/>
          </p:cNvSpPr>
          <p:nvPr/>
        </p:nvSpPr>
        <p:spPr bwMode="auto">
          <a:xfrm>
            <a:off x="7305676" y="3105313"/>
            <a:ext cx="1049073" cy="465137"/>
          </a:xfrm>
          <a:prstGeom prst="rightArrow">
            <a:avLst>
              <a:gd name="adj1" fmla="val 50000"/>
              <a:gd name="adj2" fmla="val 52048"/>
            </a:avLst>
          </a:prstGeom>
          <a:solidFill>
            <a:srgbClr val="C00000"/>
          </a:solidFill>
          <a:ln w="9525">
            <a:solidFill>
              <a:srgbClr val="333399"/>
            </a:solidFill>
            <a:miter lim="800000"/>
          </a:ln>
          <a:effec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3998" name="Text Box 14"/>
          <p:cNvSpPr txBox="1">
            <a:spLocks noChangeArrowheads="1"/>
          </p:cNvSpPr>
          <p:nvPr/>
        </p:nvSpPr>
        <p:spPr bwMode="auto">
          <a:xfrm>
            <a:off x="8302483" y="2986250"/>
            <a:ext cx="9541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从队首</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发送</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3999" name="Line 15"/>
          <p:cNvSpPr>
            <a:spLocks noChangeShapeType="1"/>
          </p:cNvSpPr>
          <p:nvPr/>
        </p:nvSpPr>
        <p:spPr bwMode="auto">
          <a:xfrm>
            <a:off x="4975358" y="2757649"/>
            <a:ext cx="0" cy="12763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4000" name="Text Box 16"/>
          <p:cNvSpPr txBox="1">
            <a:spLocks noChangeArrowheads="1"/>
          </p:cNvSpPr>
          <p:nvPr/>
        </p:nvSpPr>
        <p:spPr bwMode="auto">
          <a:xfrm>
            <a:off x="7596321" y="4326100"/>
            <a:ext cx="211534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最小门限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TH</a:t>
            </a:r>
            <a:r>
              <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min</a:t>
            </a:r>
            <a:endPar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4001" name="Text Box 17"/>
          <p:cNvSpPr txBox="1">
            <a:spLocks noChangeArrowheads="1"/>
          </p:cNvSpPr>
          <p:nvPr/>
        </p:nvSpPr>
        <p:spPr bwMode="auto">
          <a:xfrm>
            <a:off x="4244446" y="5261138"/>
            <a:ext cx="19351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最大门限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TH</a:t>
            </a:r>
            <a:r>
              <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min</a:t>
            </a:r>
            <a:endPar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4002" name="AutoShape 18"/>
          <p:cNvSpPr>
            <a:spLocks noChangeArrowheads="1"/>
          </p:cNvSpPr>
          <p:nvPr/>
        </p:nvSpPr>
        <p:spPr bwMode="auto">
          <a:xfrm>
            <a:off x="1714633" y="3138649"/>
            <a:ext cx="2146300" cy="431800"/>
          </a:xfrm>
          <a:prstGeom prst="rightArrow">
            <a:avLst>
              <a:gd name="adj1" fmla="val 50000"/>
              <a:gd name="adj2" fmla="val 114706"/>
            </a:avLst>
          </a:prstGeom>
          <a:solidFill>
            <a:schemeClr val="accent2"/>
          </a:solidFill>
          <a:ln w="9525">
            <a:solidFill>
              <a:srgbClr val="333399"/>
            </a:solidFill>
            <a:miter lim="800000"/>
          </a:ln>
          <a:effectLst/>
        </p:spPr>
        <p:txBody>
          <a:bodyPr wrap="none" anchor="ct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4003" name="Text Box 19"/>
          <p:cNvSpPr txBox="1">
            <a:spLocks noChangeArrowheads="1"/>
          </p:cNvSpPr>
          <p:nvPr/>
        </p:nvSpPr>
        <p:spPr bwMode="auto">
          <a:xfrm>
            <a:off x="815486" y="2941800"/>
            <a:ext cx="69762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分组</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ct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到达</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4004" name="Text Box 20"/>
          <p:cNvSpPr txBox="1">
            <a:spLocks noChangeArrowheads="1"/>
          </p:cNvSpPr>
          <p:nvPr/>
        </p:nvSpPr>
        <p:spPr bwMode="auto">
          <a:xfrm>
            <a:off x="5102622" y="4686463"/>
            <a:ext cx="21499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平均队列长度 </a:t>
            </a:r>
            <a:r>
              <a:rPr kumimoji="1" lang="en-US" altLang="zh-CN" sz="2000" b="1" i="1">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t>
            </a:r>
            <a:r>
              <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av</a:t>
            </a:r>
            <a:endPar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4005" name="Line 21"/>
          <p:cNvSpPr>
            <a:spLocks noChangeShapeType="1"/>
          </p:cNvSpPr>
          <p:nvPr/>
        </p:nvSpPr>
        <p:spPr bwMode="auto">
          <a:xfrm>
            <a:off x="7420902" y="2295687"/>
            <a:ext cx="0" cy="4619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4006" name="Text Box 22"/>
          <p:cNvSpPr txBox="1">
            <a:spLocks noChangeArrowheads="1"/>
          </p:cNvSpPr>
          <p:nvPr/>
        </p:nvSpPr>
        <p:spPr bwMode="auto">
          <a:xfrm>
            <a:off x="6490494" y="23083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排队</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4007" name="Text Box 23"/>
          <p:cNvSpPr txBox="1">
            <a:spLocks noChangeArrowheads="1"/>
          </p:cNvSpPr>
          <p:nvPr/>
        </p:nvSpPr>
        <p:spPr bwMode="auto">
          <a:xfrm>
            <a:off x="2094706" y="23083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丢弃</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4008" name="Text Box 24"/>
          <p:cNvSpPr txBox="1">
            <a:spLocks noChangeArrowheads="1"/>
          </p:cNvSpPr>
          <p:nvPr/>
        </p:nvSpPr>
        <p:spPr bwMode="auto">
          <a:xfrm>
            <a:off x="3730229" y="2309975"/>
            <a:ext cx="17732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以概率</a:t>
            </a:r>
            <a:r>
              <a:rPr kumimoji="1" lang="zh-CN" altLang="en-US" sz="2000" b="1" i="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i="1">
                <a:solidFill>
                  <a:srgbClr val="000099"/>
                </a:solidFill>
                <a:latin typeface="Times New Roman" panose="02020603050405020304" pitchFamily="18" charset="0"/>
                <a:ea typeface="黑体" panose="02010609060101010101" pitchFamily="2" charset="-122"/>
                <a:cs typeface="Times New Roman" panose="02020603050405020304" pitchFamily="18" charset="0"/>
              </a:rPr>
              <a:t>p</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丢弃</a:t>
            </a:r>
            <a:endPar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4009" name="Line 25"/>
          <p:cNvSpPr>
            <a:spLocks noChangeShapeType="1"/>
          </p:cNvSpPr>
          <p:nvPr/>
        </p:nvSpPr>
        <p:spPr bwMode="auto">
          <a:xfrm>
            <a:off x="4990836" y="4703924"/>
            <a:ext cx="2411148"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4010" name="Line 26"/>
          <p:cNvSpPr>
            <a:spLocks noChangeShapeType="1"/>
          </p:cNvSpPr>
          <p:nvPr/>
        </p:nvSpPr>
        <p:spPr bwMode="auto">
          <a:xfrm flipH="1">
            <a:off x="7420902" y="4076862"/>
            <a:ext cx="15478" cy="150971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4011" name="Line 27"/>
          <p:cNvSpPr>
            <a:spLocks noChangeShapeType="1"/>
          </p:cNvSpPr>
          <p:nvPr/>
        </p:nvSpPr>
        <p:spPr bwMode="auto">
          <a:xfrm>
            <a:off x="4982237" y="4067337"/>
            <a:ext cx="0" cy="8699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4012" name="Line 28"/>
          <p:cNvSpPr>
            <a:spLocks noChangeShapeType="1"/>
          </p:cNvSpPr>
          <p:nvPr/>
        </p:nvSpPr>
        <p:spPr bwMode="auto">
          <a:xfrm>
            <a:off x="6370109" y="4227674"/>
            <a:ext cx="1090348"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4013" name="Line 29"/>
          <p:cNvSpPr>
            <a:spLocks noChangeShapeType="1"/>
          </p:cNvSpPr>
          <p:nvPr/>
        </p:nvSpPr>
        <p:spPr bwMode="auto">
          <a:xfrm>
            <a:off x="2975239" y="5253199"/>
            <a:ext cx="443706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4014" name="Line 30"/>
          <p:cNvSpPr>
            <a:spLocks noChangeShapeType="1"/>
          </p:cNvSpPr>
          <p:nvPr/>
        </p:nvSpPr>
        <p:spPr bwMode="auto">
          <a:xfrm flipH="1" flipV="1">
            <a:off x="6877447" y="4246725"/>
            <a:ext cx="706834" cy="238125"/>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矩形 1"/>
          <p:cNvSpPr/>
          <p:nvPr/>
        </p:nvSpPr>
        <p:spPr>
          <a:xfrm>
            <a:off x="937442" y="1196752"/>
            <a:ext cx="8696078" cy="584775"/>
          </a:xfrm>
          <a:prstGeom prst="rect">
            <a:avLst/>
          </a:prstGeom>
        </p:spPr>
        <p:txBody>
          <a:bodyPr wrap="square">
            <a:spAutoFit/>
          </a:bodyPr>
          <a:lstStyle/>
          <a:p>
            <a:r>
              <a:rPr lang="en-US" altLang="zh-CN" sz="3200" b="1" dirty="0">
                <a:latin typeface="Times New Roman" panose="02020603050405020304" pitchFamily="18" charset="0"/>
                <a:ea typeface="黑体" panose="02010609060101010101" pitchFamily="2" charset="-122"/>
                <a:cs typeface="Times New Roman" panose="02020603050405020304" pitchFamily="18" charset="0"/>
              </a:rPr>
              <a:t>RED </a:t>
            </a:r>
            <a:r>
              <a:rPr lang="zh-CN" altLang="en-US" sz="3200" b="1" dirty="0">
                <a:latin typeface="Times New Roman" panose="02020603050405020304" pitchFamily="18" charset="0"/>
                <a:ea typeface="黑体" panose="02010609060101010101" pitchFamily="2" charset="-122"/>
                <a:cs typeface="Times New Roman" panose="02020603050405020304" pitchFamily="18" charset="0"/>
              </a:rPr>
              <a:t>将路由器的到达队列划分成为三个区域： </a:t>
            </a:r>
            <a:endParaRPr lang="zh-CN" altLang="en-US" sz="32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latin typeface="Times New Roman" panose="02020603050405020304" pitchFamily="18" charset="0"/>
                <a:cs typeface="Times New Roman" panose="02020603050405020304" pitchFamily="18" charset="0"/>
              </a:rPr>
              <a:t>拥塞常常趋于恶化</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dirty="0">
                <a:latin typeface="Times New Roman" panose="02020603050405020304" pitchFamily="18" charset="0"/>
                <a:cs typeface="Times New Roman" panose="02020603050405020304" pitchFamily="18" charset="0"/>
              </a:rPr>
              <a:t>如果一个路由器没有足够的缓存空间，它就会丢弃一些新到的分组。</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但当分组被丢弃时，发送这一分组的源点就会重传这一分组，甚至可能还要重传多次。这样会引起更多的分组流入网络和被网络中的路由器丢弃。</a:t>
            </a:r>
            <a:endParaRPr lang="en-US" altLang="zh-CN" dirty="0">
              <a:latin typeface="Times New Roman" panose="02020603050405020304" pitchFamily="18" charset="0"/>
              <a:cs typeface="Times New Roman" panose="02020603050405020304" pitchFamily="18" charset="0"/>
            </a:endParaRPr>
          </a:p>
          <a:p>
            <a:r>
              <a:rPr lang="zh-CN" altLang="zh-CN" dirty="0">
                <a:solidFill>
                  <a:srgbClr val="0000FF"/>
                </a:solidFill>
                <a:latin typeface="Times New Roman" panose="02020603050405020304" pitchFamily="18" charset="0"/>
                <a:cs typeface="Times New Roman" panose="02020603050405020304" pitchFamily="18" charset="0"/>
              </a:rPr>
              <a:t>可见拥塞引起的重传并不会缓解网络的拥塞，反而会加剧网络的拥塞。</a:t>
            </a:r>
            <a:endParaRPr lang="zh-CN" altLang="en-US" dirty="0">
              <a:solidFill>
                <a:srgbClr val="0000FF"/>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
        <p:nvSpPr>
          <p:cNvPr id="6" name="流程图: 资料带 5"/>
          <p:cNvSpPr/>
          <p:nvPr/>
        </p:nvSpPr>
        <p:spPr>
          <a:xfrm>
            <a:off x="2276475" y="5013176"/>
            <a:ext cx="5253261" cy="1152128"/>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576736" y="5157192"/>
            <a:ext cx="4953000" cy="830997"/>
          </a:xfrm>
          <a:prstGeom prst="rect">
            <a:avLst/>
          </a:prstGeom>
          <a:noFill/>
        </p:spPr>
        <p:txBody>
          <a:bodyPr wrap="square">
            <a:spAutoFit/>
          </a:bodyPr>
          <a:lstStyle/>
          <a:p>
            <a:r>
              <a:rPr lang="zh-CN" altLang="en-US" sz="2400" dirty="0"/>
              <a:t>必须准确找到木桶原则中最短的木板，才是解决问题的有效办法。</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grpId="1" nodeType="clickEffect">
                                  <p:stCondLst>
                                    <p:cond delay="0"/>
                                  </p:stCondLst>
                                  <p:childTnLst>
                                    <p:animScale>
                                      <p:cBhvr>
                                        <p:cTn id="14" dur="2000" fill="hold"/>
                                        <p:tgtEl>
                                          <p:spTgt spid="7"/>
                                        </p:tgtEl>
                                      </p:cBhvr>
                                      <p:by x="150000" y="150000"/>
                                    </p:animScale>
                                  </p:childTnLst>
                                </p:cTn>
                              </p:par>
                              <p:par>
                                <p:cTn id="15" presetID="6" presetClass="emph" presetSubtype="0" fill="hold" grpId="1" nodeType="withEffect">
                                  <p:stCondLst>
                                    <p:cond delay="0"/>
                                  </p:stCondLst>
                                  <p:childTnLst>
                                    <p:animScale>
                                      <p:cBhvr>
                                        <p:cTn id="16"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solidFill>
            <a:srgbClr val="EAEAEA">
              <a:alpha val="69804"/>
            </a:srgbClr>
          </a:solidFill>
        </p:spPr>
        <p:txBody>
          <a:bodyPr/>
          <a:lstStyle/>
          <a:p>
            <a:pPr algn="ctr"/>
            <a:r>
              <a:rPr lang="zh-CN" altLang="en-US" sz="3400" dirty="0">
                <a:latin typeface="Times New Roman" panose="02020603050405020304" pitchFamily="18" charset="0"/>
                <a:cs typeface="Times New Roman" panose="02020603050405020304" pitchFamily="18" charset="0"/>
              </a:rPr>
              <a:t>丢弃概率 </a:t>
            </a:r>
            <a:r>
              <a:rPr lang="en-US" altLang="zh-CN" sz="3400" i="1" dirty="0">
                <a:latin typeface="Times New Roman" panose="02020603050405020304" pitchFamily="18" charset="0"/>
                <a:cs typeface="Times New Roman" panose="02020603050405020304" pitchFamily="18" charset="0"/>
              </a:rPr>
              <a:t>p </a:t>
            </a:r>
            <a:r>
              <a:rPr lang="zh-CN" altLang="en-US" sz="3400" dirty="0">
                <a:latin typeface="Times New Roman" panose="02020603050405020304" pitchFamily="18" charset="0"/>
                <a:cs typeface="Times New Roman" panose="02020603050405020304" pitchFamily="18" charset="0"/>
              </a:rPr>
              <a:t>与 </a:t>
            </a:r>
            <a:r>
              <a:rPr lang="en-US" altLang="zh-CN" sz="3400" dirty="0" err="1">
                <a:latin typeface="Times New Roman" panose="02020603050405020304" pitchFamily="18" charset="0"/>
                <a:cs typeface="Times New Roman" panose="02020603050405020304" pitchFamily="18" charset="0"/>
              </a:rPr>
              <a:t>TH</a:t>
            </a:r>
            <a:r>
              <a:rPr lang="en-US" altLang="zh-CN" sz="3400" baseline="-25000" dirty="0" err="1">
                <a:latin typeface="Times New Roman" panose="02020603050405020304" pitchFamily="18" charset="0"/>
                <a:cs typeface="Times New Roman" panose="02020603050405020304" pitchFamily="18" charset="0"/>
              </a:rPr>
              <a:t>min</a:t>
            </a:r>
            <a:r>
              <a:rPr lang="en-US" altLang="zh-CN" sz="3400" baseline="-25000" dirty="0">
                <a:latin typeface="Times New Roman" panose="02020603050405020304" pitchFamily="18" charset="0"/>
                <a:cs typeface="Times New Roman" panose="02020603050405020304" pitchFamily="18" charset="0"/>
              </a:rPr>
              <a:t> </a:t>
            </a:r>
            <a:r>
              <a:rPr lang="zh-CN" altLang="en-US" sz="3400" dirty="0">
                <a:latin typeface="Times New Roman" panose="02020603050405020304" pitchFamily="18" charset="0"/>
                <a:cs typeface="Times New Roman" panose="02020603050405020304" pitchFamily="18" charset="0"/>
              </a:rPr>
              <a:t>和 </a:t>
            </a:r>
            <a:r>
              <a:rPr lang="en-US" altLang="zh-CN" sz="3400" dirty="0" err="1">
                <a:latin typeface="Times New Roman" panose="02020603050405020304" pitchFamily="18" charset="0"/>
                <a:cs typeface="Times New Roman" panose="02020603050405020304" pitchFamily="18" charset="0"/>
              </a:rPr>
              <a:t>Th</a:t>
            </a:r>
            <a:r>
              <a:rPr lang="en-US" altLang="zh-CN" sz="3400" baseline="-25000" dirty="0" err="1">
                <a:latin typeface="Times New Roman" panose="02020603050405020304" pitchFamily="18" charset="0"/>
                <a:cs typeface="Times New Roman" panose="02020603050405020304" pitchFamily="18" charset="0"/>
              </a:rPr>
              <a:t>max</a:t>
            </a:r>
            <a:r>
              <a:rPr lang="en-US" altLang="zh-CN" sz="3400" baseline="-25000" dirty="0">
                <a:latin typeface="Times New Roman" panose="02020603050405020304" pitchFamily="18" charset="0"/>
                <a:cs typeface="Times New Roman" panose="02020603050405020304" pitchFamily="18" charset="0"/>
              </a:rPr>
              <a:t> </a:t>
            </a:r>
            <a:r>
              <a:rPr lang="zh-CN" altLang="en-US" sz="3400" dirty="0">
                <a:latin typeface="Times New Roman" panose="02020603050405020304" pitchFamily="18" charset="0"/>
                <a:cs typeface="Times New Roman" panose="02020603050405020304" pitchFamily="18" charset="0"/>
              </a:rPr>
              <a:t>的关系 </a:t>
            </a:r>
            <a:endParaRPr lang="zh-CN" altLang="en-US" sz="3400" dirty="0">
              <a:latin typeface="Times New Roman" panose="02020603050405020304" pitchFamily="18" charset="0"/>
              <a:cs typeface="Times New Roman" panose="02020603050405020304" pitchFamily="18" charset="0"/>
            </a:endParaRPr>
          </a:p>
        </p:txBody>
      </p:sp>
      <p:sp>
        <p:nvSpPr>
          <p:cNvPr id="555028" name="Rectangle 20"/>
          <p:cNvSpPr>
            <a:spLocks noGrp="1" noChangeArrowheads="1"/>
          </p:cNvSpPr>
          <p:nvPr>
            <p:ph idx="1"/>
          </p:nvPr>
        </p:nvSpPr>
        <p:spPr>
          <a:xfrm>
            <a:off x="1031983" y="260648"/>
            <a:ext cx="8346723" cy="3332816"/>
          </a:xfrm>
        </p:spPr>
        <p:txBody>
          <a:bodyPr/>
          <a:lstStyle/>
          <a:p>
            <a:r>
              <a:rPr lang="zh-CN" altLang="en-US" sz="2800" dirty="0">
                <a:latin typeface="Times New Roman" panose="02020603050405020304" pitchFamily="18" charset="0"/>
                <a:cs typeface="Times New Roman" panose="02020603050405020304" pitchFamily="18" charset="0"/>
              </a:rPr>
              <a:t>当 </a:t>
            </a:r>
            <a:r>
              <a:rPr lang="en-US" altLang="zh-CN" sz="2800" i="1" dirty="0">
                <a:latin typeface="Times New Roman" panose="02020603050405020304" pitchFamily="18" charset="0"/>
                <a:cs typeface="Times New Roman" panose="02020603050405020304" pitchFamily="18" charset="0"/>
              </a:rPr>
              <a:t>L</a:t>
            </a:r>
            <a:r>
              <a:rPr lang="en-US" altLang="zh-CN" sz="2800" baseline="-25000" dirty="0">
                <a:latin typeface="Times New Roman" panose="02020603050405020304" pitchFamily="18" charset="0"/>
                <a:cs typeface="Times New Roman" panose="02020603050405020304" pitchFamily="18" charset="0"/>
              </a:rPr>
              <a:t>AV</a:t>
            </a:r>
            <a:r>
              <a:rPr lang="en-US" altLang="zh-CN"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err="1">
                <a:latin typeface="Times New Roman" panose="02020603050405020304" pitchFamily="18" charset="0"/>
                <a:cs typeface="Times New Roman" panose="02020603050405020304" pitchFamily="18" charset="0"/>
              </a:rPr>
              <a:t>Th</a:t>
            </a:r>
            <a:r>
              <a:rPr lang="en-US" altLang="zh-CN" sz="2800" baseline="-25000" dirty="0" err="1">
                <a:latin typeface="Times New Roman" panose="02020603050405020304" pitchFamily="18" charset="0"/>
                <a:cs typeface="Times New Roman" panose="02020603050405020304" pitchFamily="18" charset="0"/>
              </a:rPr>
              <a:t>min</a:t>
            </a:r>
            <a:r>
              <a:rPr lang="en-US" altLang="zh-CN" sz="2800" baseline="-250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时，丢弃概率 </a:t>
            </a:r>
            <a:r>
              <a:rPr lang="en-US" altLang="zh-CN" sz="2800" i="1" dirty="0">
                <a:latin typeface="Times New Roman" panose="02020603050405020304" pitchFamily="18" charset="0"/>
                <a:cs typeface="Times New Roman" panose="02020603050405020304" pitchFamily="18" charset="0"/>
              </a:rPr>
              <a:t>p</a:t>
            </a:r>
            <a:r>
              <a:rPr lang="en-US" altLang="zh-CN" sz="2800" dirty="0">
                <a:latin typeface="Times New Roman" panose="02020603050405020304" pitchFamily="18" charset="0"/>
                <a:cs typeface="Times New Roman" panose="02020603050405020304" pitchFamily="18" charset="0"/>
              </a:rPr>
              <a:t> = 0</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当 </a:t>
            </a:r>
            <a:r>
              <a:rPr lang="en-US" altLang="zh-CN" sz="2800" i="1" dirty="0">
                <a:latin typeface="Times New Roman" panose="02020603050405020304" pitchFamily="18" charset="0"/>
                <a:cs typeface="Times New Roman" panose="02020603050405020304" pitchFamily="18" charset="0"/>
              </a:rPr>
              <a:t>L</a:t>
            </a:r>
            <a:r>
              <a:rPr lang="en-US" altLang="zh-CN" sz="2800" baseline="-25000" dirty="0">
                <a:latin typeface="Times New Roman" panose="02020603050405020304" pitchFamily="18" charset="0"/>
                <a:cs typeface="Times New Roman" panose="02020603050405020304" pitchFamily="18" charset="0"/>
              </a:rPr>
              <a:t>AV</a:t>
            </a:r>
            <a:r>
              <a:rPr lang="en-US" altLang="zh-CN"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cs typeface="Times New Roman" panose="02020603050405020304" pitchFamily="18" charset="0"/>
              </a:rPr>
              <a:t>Th</a:t>
            </a:r>
            <a:r>
              <a:rPr lang="en-US" altLang="zh-CN" sz="2800" baseline="-25000" dirty="0" err="1">
                <a:latin typeface="Times New Roman" panose="02020603050405020304" pitchFamily="18" charset="0"/>
                <a:cs typeface="Times New Roman" panose="02020603050405020304" pitchFamily="18" charset="0"/>
              </a:rPr>
              <a:t>max</a:t>
            </a:r>
            <a:r>
              <a:rPr lang="en-US" altLang="zh-CN" sz="2800" baseline="-250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时，丢弃概率 </a:t>
            </a:r>
            <a:r>
              <a:rPr lang="en-US" altLang="zh-CN" sz="2800" i="1" dirty="0">
                <a:latin typeface="Times New Roman" panose="02020603050405020304" pitchFamily="18" charset="0"/>
                <a:cs typeface="Times New Roman" panose="02020603050405020304" pitchFamily="18" charset="0"/>
              </a:rPr>
              <a:t>p</a:t>
            </a:r>
            <a:r>
              <a:rPr lang="en-US" altLang="zh-CN" sz="2800" dirty="0">
                <a:latin typeface="Times New Roman" panose="02020603050405020304" pitchFamily="18" charset="0"/>
                <a:cs typeface="Times New Roman" panose="02020603050405020304" pitchFamily="18" charset="0"/>
              </a:rPr>
              <a:t> = 1</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当 </a:t>
            </a:r>
            <a:r>
              <a:rPr lang="en-US" altLang="zh-CN" sz="2800" dirty="0" err="1">
                <a:latin typeface="Times New Roman" panose="02020603050405020304" pitchFamily="18" charset="0"/>
                <a:cs typeface="Times New Roman" panose="02020603050405020304" pitchFamily="18" charset="0"/>
              </a:rPr>
              <a:t>TH</a:t>
            </a:r>
            <a:r>
              <a:rPr lang="en-US" altLang="zh-CN" sz="2800" baseline="-25000" dirty="0" err="1">
                <a:latin typeface="Times New Roman" panose="02020603050405020304" pitchFamily="18" charset="0"/>
                <a:cs typeface="Times New Roman" panose="02020603050405020304" pitchFamily="18" charset="0"/>
              </a:rPr>
              <a:t>min</a:t>
            </a:r>
            <a:r>
              <a:rPr lang="en-US" altLang="zh-CN"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L</a:t>
            </a:r>
            <a:r>
              <a:rPr lang="en-US" altLang="zh-CN" sz="2800" baseline="-25000" dirty="0">
                <a:latin typeface="Times New Roman" panose="02020603050405020304" pitchFamily="18" charset="0"/>
                <a:cs typeface="Times New Roman" panose="02020603050405020304" pitchFamily="18" charset="0"/>
              </a:rPr>
              <a:t>AV</a:t>
            </a:r>
            <a:r>
              <a:rPr lang="en-US" altLang="zh-CN"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TH</a:t>
            </a:r>
            <a:r>
              <a:rPr lang="en-US" altLang="zh-CN" sz="2800" baseline="-25000" dirty="0" err="1">
                <a:latin typeface="Times New Roman" panose="02020603050405020304" pitchFamily="18" charset="0"/>
                <a:cs typeface="Times New Roman" panose="02020603050405020304" pitchFamily="18" charset="0"/>
              </a:rPr>
              <a:t>max</a:t>
            </a:r>
            <a:r>
              <a:rPr lang="zh-CN" altLang="en-US" sz="2800" dirty="0">
                <a:latin typeface="Times New Roman" panose="02020603050405020304" pitchFamily="18" charset="0"/>
                <a:cs typeface="Times New Roman" panose="02020603050405020304" pitchFamily="18" charset="0"/>
              </a:rPr>
              <a:t>时，</a:t>
            </a:r>
            <a:r>
              <a:rPr lang="zh-CN" altLang="en-US" sz="2800" i="1"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0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p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 1 </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555012" name="Line 4"/>
          <p:cNvSpPr>
            <a:spLocks noChangeShapeType="1"/>
          </p:cNvSpPr>
          <p:nvPr/>
        </p:nvSpPr>
        <p:spPr bwMode="auto">
          <a:xfrm>
            <a:off x="1043717" y="5883809"/>
            <a:ext cx="8439018" cy="0"/>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5013" name="Line 5"/>
          <p:cNvSpPr>
            <a:spLocks noChangeShapeType="1"/>
          </p:cNvSpPr>
          <p:nvPr/>
        </p:nvSpPr>
        <p:spPr bwMode="auto">
          <a:xfrm rot="-5400000">
            <a:off x="95978" y="4936072"/>
            <a:ext cx="1895475" cy="0"/>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5014" name="Text Box 6"/>
          <p:cNvSpPr txBox="1">
            <a:spLocks noChangeArrowheads="1"/>
          </p:cNvSpPr>
          <p:nvPr/>
        </p:nvSpPr>
        <p:spPr bwMode="auto">
          <a:xfrm>
            <a:off x="2585807" y="5909210"/>
            <a:ext cx="19351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最小门限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TH</a:t>
            </a:r>
            <a:r>
              <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min</a:t>
            </a:r>
            <a:endPar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5015" name="Text Box 7"/>
          <p:cNvSpPr txBox="1">
            <a:spLocks noChangeArrowheads="1"/>
          </p:cNvSpPr>
          <p:nvPr/>
        </p:nvSpPr>
        <p:spPr bwMode="auto">
          <a:xfrm>
            <a:off x="5310520" y="5877460"/>
            <a:ext cx="19720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最大门限 </a:t>
            </a:r>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TH</a:t>
            </a:r>
            <a:r>
              <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max</a:t>
            </a:r>
            <a:endPar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5016" name="Text Box 8"/>
          <p:cNvSpPr txBox="1">
            <a:spLocks noChangeArrowheads="1"/>
          </p:cNvSpPr>
          <p:nvPr/>
        </p:nvSpPr>
        <p:spPr bwMode="auto">
          <a:xfrm>
            <a:off x="7589243" y="5442485"/>
            <a:ext cx="21499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平均队列长度 </a:t>
            </a:r>
            <a:r>
              <a:rPr kumimoji="1" lang="en-US" altLang="zh-CN" sz="2000" b="1" i="1">
                <a:solidFill>
                  <a:srgbClr val="000099"/>
                </a:solidFill>
                <a:latin typeface="Times New Roman" panose="02020603050405020304" pitchFamily="18" charset="0"/>
                <a:ea typeface="黑体" panose="02010609060101010101" pitchFamily="2" charset="-122"/>
                <a:cs typeface="Times New Roman" panose="02020603050405020304" pitchFamily="18" charset="0"/>
              </a:rPr>
              <a:t>L</a:t>
            </a:r>
            <a:r>
              <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av</a:t>
            </a:r>
            <a:endPar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5017" name="Text Box 9"/>
          <p:cNvSpPr txBox="1">
            <a:spLocks noChangeArrowheads="1"/>
          </p:cNvSpPr>
          <p:nvPr/>
        </p:nvSpPr>
        <p:spPr bwMode="auto">
          <a:xfrm>
            <a:off x="1165822" y="3964523"/>
            <a:ext cx="19928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分组丢弃概率</a:t>
            </a:r>
            <a:r>
              <a:rPr kumimoji="1" lang="zh-CN" altLang="en-US" sz="2000" b="1" i="1">
                <a:solidFill>
                  <a:srgbClr val="000099"/>
                </a:solidFill>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000" b="1" i="1">
                <a:solidFill>
                  <a:srgbClr val="000099"/>
                </a:solidFill>
                <a:latin typeface="Times New Roman" panose="02020603050405020304" pitchFamily="18" charset="0"/>
                <a:ea typeface="黑体" panose="02010609060101010101" pitchFamily="2" charset="-122"/>
                <a:cs typeface="Times New Roman" panose="02020603050405020304" pitchFamily="18" charset="0"/>
              </a:rPr>
              <a:t>p</a:t>
            </a:r>
            <a:endParaRPr kumimoji="1" lang="en-US" altLang="zh-CN" sz="2000" b="1" i="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5018" name="Line 10"/>
          <p:cNvSpPr>
            <a:spLocks noChangeShapeType="1"/>
          </p:cNvSpPr>
          <p:nvPr/>
        </p:nvSpPr>
        <p:spPr bwMode="auto">
          <a:xfrm>
            <a:off x="6547049" y="5409147"/>
            <a:ext cx="0" cy="474662"/>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5019" name="Line 11"/>
          <p:cNvSpPr>
            <a:spLocks noChangeShapeType="1"/>
          </p:cNvSpPr>
          <p:nvPr/>
        </p:nvSpPr>
        <p:spPr bwMode="auto">
          <a:xfrm>
            <a:off x="3489260" y="5804435"/>
            <a:ext cx="0" cy="793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5020" name="Line 12"/>
          <p:cNvSpPr>
            <a:spLocks noChangeShapeType="1"/>
          </p:cNvSpPr>
          <p:nvPr/>
        </p:nvSpPr>
        <p:spPr bwMode="auto">
          <a:xfrm rot="-5400000">
            <a:off x="1104769" y="4322569"/>
            <a:ext cx="0" cy="12210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5021" name="Freeform 13"/>
          <p:cNvSpPr/>
          <p:nvPr/>
        </p:nvSpPr>
        <p:spPr bwMode="auto">
          <a:xfrm>
            <a:off x="3489260" y="4383623"/>
            <a:ext cx="5749264" cy="1500187"/>
          </a:xfrm>
          <a:custGeom>
            <a:avLst/>
            <a:gdLst>
              <a:gd name="T0" fmla="*/ 0 w 2256"/>
              <a:gd name="T1" fmla="*/ 912 h 912"/>
              <a:gd name="T2" fmla="*/ 1200 w 2256"/>
              <a:gd name="T3" fmla="*/ 624 h 912"/>
              <a:gd name="T4" fmla="*/ 1200 w 2256"/>
              <a:gd name="T5" fmla="*/ 0 h 912"/>
              <a:gd name="T6" fmla="*/ 2256 w 2256"/>
              <a:gd name="T7" fmla="*/ 0 h 912"/>
            </a:gdLst>
            <a:ahLst/>
            <a:cxnLst>
              <a:cxn ang="0">
                <a:pos x="T0" y="T1"/>
              </a:cxn>
              <a:cxn ang="0">
                <a:pos x="T2" y="T3"/>
              </a:cxn>
              <a:cxn ang="0">
                <a:pos x="T4" y="T5"/>
              </a:cxn>
              <a:cxn ang="0">
                <a:pos x="T6" y="T7"/>
              </a:cxn>
            </a:cxnLst>
            <a:rect l="0" t="0" r="r" b="b"/>
            <a:pathLst>
              <a:path w="2256" h="912">
                <a:moveTo>
                  <a:pt x="0" y="912"/>
                </a:moveTo>
                <a:lnTo>
                  <a:pt x="1200" y="624"/>
                </a:lnTo>
                <a:lnTo>
                  <a:pt x="1200" y="0"/>
                </a:lnTo>
                <a:lnTo>
                  <a:pt x="2256" y="0"/>
                </a:lnTo>
              </a:path>
            </a:pathLst>
          </a:custGeom>
          <a:noFill/>
          <a:ln w="57150"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5022" name="Text Box 14"/>
          <p:cNvSpPr txBox="1">
            <a:spLocks noChangeArrowheads="1"/>
          </p:cNvSpPr>
          <p:nvPr/>
        </p:nvSpPr>
        <p:spPr bwMode="auto">
          <a:xfrm>
            <a:off x="431470" y="4093110"/>
            <a:ext cx="5052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1.0</a:t>
            </a:r>
            <a:endParaRPr kumimoji="1" lang="en-US" altLang="zh-CN" sz="2000" b="1" i="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5023" name="Text Box 15"/>
          <p:cNvSpPr txBox="1">
            <a:spLocks noChangeArrowheads="1"/>
          </p:cNvSpPr>
          <p:nvPr/>
        </p:nvSpPr>
        <p:spPr bwMode="auto">
          <a:xfrm>
            <a:off x="584533" y="5561548"/>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Times New Roman" panose="02020603050405020304" pitchFamily="18" charset="0"/>
                <a:ea typeface="黑体" panose="02010609060101010101" pitchFamily="2" charset="-122"/>
                <a:cs typeface="Times New Roman" panose="02020603050405020304" pitchFamily="18" charset="0"/>
              </a:rPr>
              <a:t>0</a:t>
            </a:r>
            <a:endParaRPr kumimoji="1" lang="en-US" altLang="zh-CN" sz="2000" b="1" i="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5024" name="Line 16"/>
          <p:cNvSpPr>
            <a:spLocks noChangeShapeType="1"/>
          </p:cNvSpPr>
          <p:nvPr/>
        </p:nvSpPr>
        <p:spPr bwMode="auto">
          <a:xfrm>
            <a:off x="1043716" y="5409147"/>
            <a:ext cx="5503333"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555025" name="Text Box 17"/>
          <p:cNvSpPr txBox="1">
            <a:spLocks noChangeArrowheads="1"/>
          </p:cNvSpPr>
          <p:nvPr/>
        </p:nvSpPr>
        <p:spPr bwMode="auto">
          <a:xfrm>
            <a:off x="328283" y="5099585"/>
            <a:ext cx="6254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000099"/>
                </a:solidFill>
                <a:latin typeface="Times New Roman" panose="02020603050405020304" pitchFamily="18" charset="0"/>
                <a:ea typeface="黑体" panose="02010609060101010101" pitchFamily="2" charset="-122"/>
                <a:cs typeface="Times New Roman" panose="02020603050405020304" pitchFamily="18" charset="0"/>
              </a:rPr>
              <a:t>p</a:t>
            </a:r>
            <a:r>
              <a:rPr kumimoji="1" lang="en-US" altLang="zh-CN" sz="2000" b="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max</a:t>
            </a:r>
            <a:endParaRPr kumimoji="1" lang="en-US" altLang="zh-CN" sz="2000" b="1" i="1" baseline="-25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矩形 1"/>
          <p:cNvSpPr/>
          <p:nvPr/>
        </p:nvSpPr>
        <p:spPr>
          <a:xfrm>
            <a:off x="748200" y="2852936"/>
            <a:ext cx="8734535" cy="1019569"/>
          </a:xfrm>
          <a:prstGeom prst="rect">
            <a:avLst/>
          </a:prstGeom>
          <a:solidFill>
            <a:srgbClr val="FFFF66"/>
          </a:solidFill>
          <a:ln w="9525" algn="ctr">
            <a:solidFill>
              <a:schemeClr val="tx1"/>
            </a:solidFill>
            <a:miter lim="800000"/>
          </a:ln>
          <a:effectLst>
            <a:outerShdw dist="35921" sx="1000" sy="1000" algn="ctr" rotWithShape="0">
              <a:schemeClr val="bg2"/>
            </a:outerShdw>
          </a:effectLst>
        </p:spPr>
        <p:txBody>
          <a:bodyPr wrap="square" anchor="ctr"/>
          <a:lstStyle/>
          <a:p>
            <a:r>
              <a:rPr lang="zh-CN"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在</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RED </a:t>
            </a:r>
            <a:r>
              <a:rPr lang="zh-CN"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的操作中，最难处理的就是丢弃概率</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p </a:t>
            </a:r>
            <a:r>
              <a:rPr lang="zh-CN"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的选择，因为</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 p </a:t>
            </a:r>
            <a:r>
              <a:rPr lang="zh-CN"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并不是个常数。</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例如，按线性规律变化，从 </a:t>
            </a:r>
            <a:r>
              <a:rPr lang="en-US" altLang="zh-CN"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0 </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变到 </a:t>
            </a:r>
            <a:r>
              <a:rPr lang="en-US" altLang="zh-CN" sz="2400" b="1"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p</a:t>
            </a:r>
            <a:r>
              <a:rPr lang="en-US" altLang="zh-CN" sz="2400" b="1" baseline="-25000" dirty="0" err="1">
                <a:solidFill>
                  <a:srgbClr val="000099"/>
                </a:solidFill>
                <a:latin typeface="Times New Roman" panose="02020603050405020304" pitchFamily="18" charset="0"/>
                <a:ea typeface="黑体" panose="02010609060101010101" pitchFamily="2" charset="-122"/>
                <a:cs typeface="Times New Roman" panose="02020603050405020304" pitchFamily="18" charset="0"/>
              </a:rPr>
              <a:t>max</a:t>
            </a:r>
            <a:r>
              <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a:t>
            </a:r>
            <a:endParaRPr lang="zh-CN" altLang="en-US" sz="24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Times New Roman" panose="02020603050405020304" pitchFamily="18" charset="0"/>
                <a:cs typeface="Times New Roman" panose="02020603050405020304" pitchFamily="18" charset="0"/>
              </a:rPr>
              <a:t>随机早期检测 </a:t>
            </a:r>
            <a:r>
              <a:rPr lang="en-US" altLang="zh-CN" dirty="0">
                <a:latin typeface="Times New Roman" panose="02020603050405020304" pitchFamily="18" charset="0"/>
                <a:cs typeface="Times New Roman" panose="02020603050405020304" pitchFamily="18" charset="0"/>
              </a:rPr>
              <a:t>RED</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dirty="0">
                <a:latin typeface="Times New Roman" panose="02020603050405020304" pitchFamily="18" charset="0"/>
                <a:cs typeface="Times New Roman" panose="02020603050405020304" pitchFamily="18" charset="0"/>
              </a:rPr>
              <a:t>多年的实践证明，</a:t>
            </a:r>
            <a:r>
              <a:rPr lang="en-US" altLang="zh-CN" dirty="0">
                <a:solidFill>
                  <a:srgbClr val="FF0000"/>
                </a:solidFill>
                <a:latin typeface="Times New Roman" panose="02020603050405020304" pitchFamily="18" charset="0"/>
                <a:cs typeface="Times New Roman" panose="02020603050405020304" pitchFamily="18" charset="0"/>
              </a:rPr>
              <a:t>RED </a:t>
            </a:r>
            <a:r>
              <a:rPr lang="zh-CN" altLang="zh-CN" dirty="0">
                <a:solidFill>
                  <a:srgbClr val="FF0000"/>
                </a:solidFill>
                <a:latin typeface="Times New Roman" panose="02020603050405020304" pitchFamily="18" charset="0"/>
                <a:cs typeface="Times New Roman" panose="02020603050405020304" pitchFamily="18" charset="0"/>
              </a:rPr>
              <a:t>的使用效果并不太理想。</a:t>
            </a:r>
            <a:endParaRPr lang="en-US" altLang="zh-CN"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2015</a:t>
            </a:r>
            <a:r>
              <a:rPr lang="zh-CN" altLang="zh-CN" dirty="0">
                <a:latin typeface="Times New Roman" panose="02020603050405020304" pitchFamily="18" charset="0"/>
                <a:cs typeface="Times New Roman" panose="02020603050405020304" pitchFamily="18" charset="0"/>
              </a:rPr>
              <a:t>年公布的</a:t>
            </a:r>
            <a:r>
              <a:rPr lang="en-US" altLang="zh-CN" dirty="0">
                <a:latin typeface="Times New Roman" panose="02020603050405020304" pitchFamily="18" charset="0"/>
                <a:cs typeface="Times New Roman" panose="02020603050405020304" pitchFamily="18" charset="0"/>
              </a:rPr>
              <a:t> RFC 7567 </a:t>
            </a:r>
            <a:r>
              <a:rPr lang="zh-CN" altLang="zh-CN" dirty="0">
                <a:latin typeface="Times New Roman" panose="02020603050405020304" pitchFamily="18" charset="0"/>
                <a:cs typeface="Times New Roman" panose="02020603050405020304" pitchFamily="18" charset="0"/>
              </a:rPr>
              <a:t>已经把</a:t>
            </a:r>
            <a:r>
              <a:rPr lang="en-US" altLang="zh-CN" dirty="0">
                <a:latin typeface="Times New Roman" panose="02020603050405020304" pitchFamily="18" charset="0"/>
                <a:cs typeface="Times New Roman" panose="02020603050405020304" pitchFamily="18" charset="0"/>
              </a:rPr>
              <a:t> RFC 2309</a:t>
            </a:r>
            <a:r>
              <a:rPr lang="zh-CN" altLang="zh-CN" dirty="0">
                <a:latin typeface="Times New Roman" panose="02020603050405020304" pitchFamily="18" charset="0"/>
                <a:cs typeface="Times New Roman" panose="02020603050405020304" pitchFamily="18" charset="0"/>
              </a:rPr>
              <a:t>列为陈旧的，并且不再推荐使用</a:t>
            </a:r>
            <a:r>
              <a:rPr lang="en-US" altLang="zh-CN" dirty="0">
                <a:latin typeface="Times New Roman" panose="02020603050405020304" pitchFamily="18" charset="0"/>
                <a:cs typeface="Times New Roman" panose="02020603050405020304" pitchFamily="18" charset="0"/>
              </a:rPr>
              <a:t> RED</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对路由器进行主动队列管理</a:t>
            </a:r>
            <a:r>
              <a:rPr lang="en-US" altLang="zh-CN" dirty="0">
                <a:latin typeface="Times New Roman" panose="02020603050405020304" pitchFamily="18" charset="0"/>
                <a:cs typeface="Times New Roman" panose="02020603050405020304" pitchFamily="18" charset="0"/>
              </a:rPr>
              <a:t> AQM </a:t>
            </a:r>
            <a:r>
              <a:rPr lang="zh-CN" altLang="zh-CN" dirty="0">
                <a:latin typeface="Times New Roman" panose="02020603050405020304" pitchFamily="18" charset="0"/>
                <a:cs typeface="Times New Roman" panose="02020603050405020304" pitchFamily="18" charset="0"/>
              </a:rPr>
              <a:t>仍是必要的。</a:t>
            </a:r>
            <a:endParaRPr lang="en-US" altLang="zh-CN" dirty="0">
              <a:latin typeface="Times New Roman" panose="020206030504050203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AQM </a:t>
            </a:r>
            <a:r>
              <a:rPr lang="zh-CN" altLang="zh-CN" dirty="0">
                <a:solidFill>
                  <a:srgbClr val="FF0000"/>
                </a:solidFill>
                <a:latin typeface="Times New Roman" panose="02020603050405020304" pitchFamily="18" charset="0"/>
                <a:cs typeface="Times New Roman" panose="02020603050405020304" pitchFamily="18" charset="0"/>
              </a:rPr>
              <a:t>实际上就是对路由器中的分组排队进行智能管理，而不是简单地把队列的尾部丢弃。</a:t>
            </a:r>
            <a:endParaRPr lang="en-US" altLang="zh-CN" dirty="0">
              <a:solidFill>
                <a:srgbClr val="FF0000"/>
              </a:solidFill>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现在已经有几种不同的算法来代替旧的</a:t>
            </a:r>
            <a:r>
              <a:rPr lang="en-US" altLang="zh-CN" dirty="0">
                <a:latin typeface="Times New Roman" panose="02020603050405020304" pitchFamily="18" charset="0"/>
                <a:cs typeface="Times New Roman" panose="02020603050405020304" pitchFamily="18" charset="0"/>
              </a:rPr>
              <a:t> RED</a:t>
            </a:r>
            <a:r>
              <a:rPr lang="zh-CN" altLang="zh-CN" dirty="0">
                <a:latin typeface="Times New Roman" panose="02020603050405020304" pitchFamily="18" charset="0"/>
                <a:cs typeface="Times New Roman" panose="02020603050405020304" pitchFamily="18" charset="0"/>
              </a:rPr>
              <a:t>，但都还在实验阶段。</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algn="ctr" eaLnBrk="1" hangingPunct="1"/>
            <a:r>
              <a:rPr lang="zh-CN" altLang="en-US" sz="3600" dirty="0">
                <a:latin typeface="Times New Roman" panose="02020603050405020304" pitchFamily="18" charset="0"/>
                <a:cs typeface="Times New Roman" panose="02020603050405020304" pitchFamily="18" charset="0"/>
              </a:rPr>
              <a:t>拥塞控制与流量控制的区别 </a:t>
            </a:r>
            <a:endParaRPr lang="zh-CN" altLang="en-US" sz="3600" dirty="0">
              <a:latin typeface="Times New Roman" panose="02020603050405020304" pitchFamily="18" charset="0"/>
              <a:cs typeface="Times New Roman" panose="02020603050405020304" pitchFamily="18" charset="0"/>
            </a:endParaRPr>
          </a:p>
        </p:txBody>
      </p:sp>
      <p:sp>
        <p:nvSpPr>
          <p:cNvPr id="2236419" name="Rectangle 3"/>
          <p:cNvSpPr>
            <a:spLocks noGrp="1" noChangeArrowheads="1"/>
          </p:cNvSpPr>
          <p:nvPr>
            <p:ph idx="1"/>
          </p:nvPr>
        </p:nvSpPr>
        <p:spPr>
          <a:xfrm>
            <a:off x="1031983" y="1392328"/>
            <a:ext cx="8346723" cy="3332816"/>
          </a:xfrm>
        </p:spPr>
        <p:txBody>
          <a:bodyPr/>
          <a:lstStyle/>
          <a:p>
            <a:r>
              <a:rPr lang="zh-CN" altLang="zh-CN" dirty="0">
                <a:solidFill>
                  <a:srgbClr val="FF0000"/>
                </a:solidFill>
                <a:latin typeface="Times New Roman" panose="02020603050405020304" pitchFamily="18" charset="0"/>
                <a:cs typeface="Times New Roman" panose="02020603050405020304" pitchFamily="18" charset="0"/>
              </a:rPr>
              <a:t>拥塞控制</a:t>
            </a:r>
            <a:r>
              <a:rPr lang="zh-CN" altLang="zh-CN" dirty="0">
                <a:latin typeface="Times New Roman" panose="02020603050405020304" pitchFamily="18" charset="0"/>
                <a:cs typeface="Times New Roman" panose="02020603050405020304" pitchFamily="18" charset="0"/>
              </a:rPr>
              <a:t>就是防止过多的数据注入到网络中，使网络中的路由器或链路不致过载。</a:t>
            </a:r>
            <a:endParaRPr lang="en-US" altLang="zh-CN" dirty="0">
              <a:latin typeface="Times New Roman" panose="02020603050405020304" pitchFamily="18" charset="0"/>
              <a:cs typeface="Times New Roman" panose="02020603050405020304" pitchFamily="18" charset="0"/>
            </a:endParaRPr>
          </a:p>
          <a:p>
            <a:r>
              <a:rPr lang="zh-CN" altLang="zh-CN" dirty="0">
                <a:solidFill>
                  <a:srgbClr val="0000FF"/>
                </a:solidFill>
                <a:latin typeface="Times New Roman" panose="02020603050405020304" pitchFamily="18" charset="0"/>
                <a:cs typeface="Times New Roman" panose="02020603050405020304" pitchFamily="18" charset="0"/>
              </a:rPr>
              <a:t>拥塞控制所要做的都有一个前提，就是网络能够承受现有的网络负荷。</a:t>
            </a:r>
            <a:endParaRPr lang="zh-CN" altLang="en-US" dirty="0">
              <a:solidFill>
                <a:srgbClr val="0000FF"/>
              </a:solidFill>
              <a:latin typeface="Times New Roman" panose="02020603050405020304" pitchFamily="18" charset="0"/>
              <a:cs typeface="Times New Roman" panose="02020603050405020304" pitchFamily="18" charset="0"/>
            </a:endParaRPr>
          </a:p>
          <a:p>
            <a:pPr eaLnBrk="1" hangingPunct="1"/>
            <a:r>
              <a:rPr lang="zh-CN" altLang="en-US" dirty="0">
                <a:solidFill>
                  <a:srgbClr val="FF0000"/>
                </a:solidFill>
                <a:latin typeface="Times New Roman" panose="02020603050405020304" pitchFamily="18" charset="0"/>
                <a:cs typeface="Times New Roman" panose="02020603050405020304" pitchFamily="18" charset="0"/>
              </a:rPr>
              <a:t>拥塞控制</a:t>
            </a:r>
            <a:r>
              <a:rPr lang="zh-CN" altLang="en-US" dirty="0">
                <a:latin typeface="Times New Roman" panose="02020603050405020304" pitchFamily="18" charset="0"/>
                <a:cs typeface="Times New Roman" panose="02020603050405020304" pitchFamily="18" charset="0"/>
              </a:rPr>
              <a:t>是一个全局性的过程，涉及到所有的主机、所有的路由器，以及与降低网络传输性能有关的所有因素。 </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6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64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lstStyle/>
          <a:p>
            <a:pPr algn="ctr" eaLnBrk="1" hangingPunct="1"/>
            <a:r>
              <a:rPr lang="zh-CN" altLang="en-US" sz="3600" dirty="0">
                <a:latin typeface="Times New Roman" panose="02020603050405020304" pitchFamily="18" charset="0"/>
                <a:cs typeface="Times New Roman" panose="02020603050405020304" pitchFamily="18" charset="0"/>
              </a:rPr>
              <a:t>拥塞控制与流量控制的区别 </a:t>
            </a:r>
            <a:endParaRPr lang="zh-CN" altLang="en-US" sz="3600" dirty="0">
              <a:latin typeface="Times New Roman" panose="02020603050405020304" pitchFamily="18" charset="0"/>
              <a:cs typeface="Times New Roman" panose="02020603050405020304" pitchFamily="18" charset="0"/>
            </a:endParaRPr>
          </a:p>
        </p:txBody>
      </p:sp>
      <p:sp>
        <p:nvSpPr>
          <p:cNvPr id="2236419" name="Rectangle 3"/>
          <p:cNvSpPr>
            <a:spLocks noGrp="1" noChangeArrowheads="1"/>
          </p:cNvSpPr>
          <p:nvPr>
            <p:ph idx="1"/>
          </p:nvPr>
        </p:nvSpPr>
        <p:spPr>
          <a:xfrm>
            <a:off x="1031983" y="692696"/>
            <a:ext cx="8346723" cy="3332816"/>
          </a:xfrm>
        </p:spPr>
        <p:txBody>
          <a:bodyPr/>
          <a:lstStyle/>
          <a:p>
            <a:r>
              <a:rPr lang="zh-CN" altLang="zh-CN" dirty="0">
                <a:solidFill>
                  <a:srgbClr val="0000FF"/>
                </a:solidFill>
                <a:latin typeface="Times New Roman" panose="02020603050405020304" pitchFamily="18" charset="0"/>
                <a:cs typeface="Times New Roman" panose="02020603050405020304" pitchFamily="18" charset="0"/>
              </a:rPr>
              <a:t>流量控制</a:t>
            </a:r>
            <a:r>
              <a:rPr lang="zh-CN" altLang="zh-CN" dirty="0">
                <a:latin typeface="Times New Roman" panose="02020603050405020304" pitchFamily="18" charset="0"/>
                <a:cs typeface="Times New Roman" panose="02020603050405020304" pitchFamily="18" charset="0"/>
              </a:rPr>
              <a:t>往往指点对点通信量的控制，是个端到端的问题（接收端控制发送端）。</a:t>
            </a:r>
            <a:endParaRPr lang="en-US" altLang="zh-CN" dirty="0">
              <a:latin typeface="Times New Roman" panose="02020603050405020304" pitchFamily="18" charset="0"/>
              <a:cs typeface="Times New Roman" panose="02020603050405020304" pitchFamily="18" charset="0"/>
            </a:endParaRPr>
          </a:p>
          <a:p>
            <a:r>
              <a:rPr lang="zh-CN" altLang="zh-CN" dirty="0">
                <a:solidFill>
                  <a:srgbClr val="0000FF"/>
                </a:solidFill>
                <a:latin typeface="Times New Roman" panose="02020603050405020304" pitchFamily="18" charset="0"/>
                <a:cs typeface="Times New Roman" panose="02020603050405020304" pitchFamily="18" charset="0"/>
              </a:rPr>
              <a:t>流量控制</a:t>
            </a:r>
            <a:r>
              <a:rPr lang="zh-CN" altLang="zh-CN" dirty="0">
                <a:latin typeface="Times New Roman" panose="02020603050405020304" pitchFamily="18" charset="0"/>
                <a:cs typeface="Times New Roman" panose="02020603050405020304" pitchFamily="18" charset="0"/>
              </a:rPr>
              <a:t>所要做的就是抑制发送端发送数据的速率，以便使接收端来得及接收。</a:t>
            </a: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2" name="矩形 1"/>
          <p:cNvSpPr/>
          <p:nvPr/>
        </p:nvSpPr>
        <p:spPr>
          <a:xfrm>
            <a:off x="848544" y="3717032"/>
            <a:ext cx="8496944" cy="1947649"/>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拥塞控制和流量控制之所以常常被弄混，是因为某些拥塞控制算法是向发送端发送控制报文，并告诉发送端，网络已出现麻烦，必须放慢发送速率。这点又和流量控制是很相似的。</a:t>
            </a:r>
            <a:endParaRPr lang="zh-CN" altLang="en-US" sz="2800" b="1"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6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6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6419" grpId="0" build="p"/>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ChangeArrowheads="1"/>
          </p:cNvSpPr>
          <p:nvPr>
            <p:ph type="title"/>
          </p:nvPr>
        </p:nvSpPr>
        <p:spPr/>
        <p:txBody>
          <a:bodyPr/>
          <a:lstStyle/>
          <a:p>
            <a:pPr algn="ctr" eaLnBrk="1" hangingPunct="1"/>
            <a:r>
              <a:rPr lang="zh-CN" altLang="en-US" dirty="0">
                <a:latin typeface="Times New Roman" panose="02020603050405020304" pitchFamily="18" charset="0"/>
                <a:cs typeface="Times New Roman" panose="02020603050405020304" pitchFamily="18" charset="0"/>
              </a:rPr>
              <a:t>拥塞控制所起的作用 </a:t>
            </a:r>
            <a:endParaRPr lang="zh-CN" altLang="en-US" dirty="0">
              <a:latin typeface="Times New Roman" panose="02020603050405020304" pitchFamily="18" charset="0"/>
              <a:cs typeface="Times New Roman" panose="02020603050405020304" pitchFamily="18" charset="0"/>
            </a:endParaRPr>
          </a:p>
        </p:txBody>
      </p:sp>
      <p:sp>
        <p:nvSpPr>
          <p:cNvPr id="91141" name="Line 3"/>
          <p:cNvSpPr>
            <a:spLocks noChangeShapeType="1"/>
          </p:cNvSpPr>
          <p:nvPr/>
        </p:nvSpPr>
        <p:spPr bwMode="auto">
          <a:xfrm rot="-5400000">
            <a:off x="-621109" y="3464719"/>
            <a:ext cx="3481388"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1142" name="Text Box 4"/>
          <p:cNvSpPr txBox="1">
            <a:spLocks noChangeArrowheads="1"/>
          </p:cNvSpPr>
          <p:nvPr/>
        </p:nvSpPr>
        <p:spPr bwMode="auto">
          <a:xfrm>
            <a:off x="7757940" y="5241925"/>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提供的负载</a:t>
            </a:r>
            <a:endParaRPr lang="zh-CN" altLang="en-US"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1143" name="Text Box 5"/>
          <p:cNvSpPr txBox="1">
            <a:spLocks noChangeArrowheads="1"/>
          </p:cNvSpPr>
          <p:nvPr/>
        </p:nvSpPr>
        <p:spPr bwMode="auto">
          <a:xfrm>
            <a:off x="1119585" y="1524000"/>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a:solidFill>
                  <a:srgbClr val="000099"/>
                </a:solidFill>
                <a:latin typeface="Times New Roman" panose="02020603050405020304" pitchFamily="18" charset="0"/>
                <a:ea typeface="黑体" panose="02010609060101010101" pitchFamily="2" charset="-122"/>
                <a:cs typeface="Times New Roman" panose="02020603050405020304" pitchFamily="18" charset="0"/>
              </a:rPr>
              <a:t>吞吐量</a:t>
            </a:r>
            <a:endParaRPr lang="zh-CN" altLang="en-US">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2237446" name="Group 6"/>
          <p:cNvGrpSpPr/>
          <p:nvPr/>
        </p:nvGrpSpPr>
        <p:grpSpPr bwMode="auto">
          <a:xfrm>
            <a:off x="1119585" y="2355851"/>
            <a:ext cx="7020190" cy="2849563"/>
            <a:chOff x="651" y="1764"/>
            <a:chExt cx="4082" cy="1795"/>
          </a:xfrm>
        </p:grpSpPr>
        <p:sp>
          <p:nvSpPr>
            <p:cNvPr id="91173" name="Line 7"/>
            <p:cNvSpPr>
              <a:spLocks noChangeShapeType="1"/>
            </p:cNvSpPr>
            <p:nvPr/>
          </p:nvSpPr>
          <p:spPr bwMode="auto">
            <a:xfrm flipV="1">
              <a:off x="651" y="2077"/>
              <a:ext cx="1925" cy="1482"/>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1174" name="Line 8"/>
            <p:cNvSpPr>
              <a:spLocks noChangeShapeType="1"/>
            </p:cNvSpPr>
            <p:nvPr/>
          </p:nvSpPr>
          <p:spPr bwMode="auto">
            <a:xfrm>
              <a:off x="2576" y="2077"/>
              <a:ext cx="2157"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1175" name="Text Box 9"/>
            <p:cNvSpPr txBox="1">
              <a:spLocks noChangeArrowheads="1"/>
            </p:cNvSpPr>
            <p:nvPr/>
          </p:nvSpPr>
          <p:spPr bwMode="auto">
            <a:xfrm>
              <a:off x="2901" y="1764"/>
              <a:ext cx="13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理想的拥塞控制</a:t>
              </a:r>
              <a:endParaRPr lang="zh-CN" altLang="en-US" dirty="0">
                <a:solidFill>
                  <a:srgbClr val="FF0000"/>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2237451" name="Group 11"/>
          <p:cNvGrpSpPr/>
          <p:nvPr/>
        </p:nvGrpSpPr>
        <p:grpSpPr bwMode="auto">
          <a:xfrm>
            <a:off x="1119585" y="2965450"/>
            <a:ext cx="7121657" cy="2239963"/>
            <a:chOff x="651" y="2148"/>
            <a:chExt cx="4141" cy="1411"/>
          </a:xfrm>
        </p:grpSpPr>
        <p:sp>
          <p:nvSpPr>
            <p:cNvPr id="91169" name="Freeform 12"/>
            <p:cNvSpPr/>
            <p:nvPr/>
          </p:nvSpPr>
          <p:spPr bwMode="auto">
            <a:xfrm>
              <a:off x="651" y="2422"/>
              <a:ext cx="4141" cy="1137"/>
            </a:xfrm>
            <a:custGeom>
              <a:avLst/>
              <a:gdLst>
                <a:gd name="T0" fmla="*/ 0 w 2581"/>
                <a:gd name="T1" fmla="*/ 1137 h 921"/>
                <a:gd name="T2" fmla="*/ 1405 w 2581"/>
                <a:gd name="T3" fmla="*/ 426 h 921"/>
                <a:gd name="T4" fmla="*/ 2002 w 2581"/>
                <a:gd name="T5" fmla="*/ 226 h 921"/>
                <a:gd name="T6" fmla="*/ 2541 w 2581"/>
                <a:gd name="T7" fmla="*/ 130 h 921"/>
                <a:gd name="T8" fmla="*/ 3032 w 2581"/>
                <a:gd name="T9" fmla="*/ 78 h 921"/>
                <a:gd name="T10" fmla="*/ 3581 w 2581"/>
                <a:gd name="T11" fmla="*/ 26 h 921"/>
                <a:gd name="T12" fmla="*/ 4072 w 2581"/>
                <a:gd name="T13" fmla="*/ 4 h 921"/>
                <a:gd name="T14" fmla="*/ 3995 w 2581"/>
                <a:gd name="T15" fmla="*/ 4 h 9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81" h="921">
                  <a:moveTo>
                    <a:pt x="0" y="921"/>
                  </a:moveTo>
                  <a:cubicBezTo>
                    <a:pt x="334" y="694"/>
                    <a:pt x="668" y="468"/>
                    <a:pt x="876" y="345"/>
                  </a:cubicBezTo>
                  <a:cubicBezTo>
                    <a:pt x="1084" y="222"/>
                    <a:pt x="1130" y="223"/>
                    <a:pt x="1248" y="183"/>
                  </a:cubicBezTo>
                  <a:cubicBezTo>
                    <a:pt x="1366" y="143"/>
                    <a:pt x="1477" y="125"/>
                    <a:pt x="1584" y="105"/>
                  </a:cubicBezTo>
                  <a:cubicBezTo>
                    <a:pt x="1691" y="85"/>
                    <a:pt x="1782" y="77"/>
                    <a:pt x="1890" y="63"/>
                  </a:cubicBezTo>
                  <a:cubicBezTo>
                    <a:pt x="1998" y="49"/>
                    <a:pt x="2124" y="31"/>
                    <a:pt x="2232" y="21"/>
                  </a:cubicBezTo>
                  <a:cubicBezTo>
                    <a:pt x="2340" y="11"/>
                    <a:pt x="2495" y="6"/>
                    <a:pt x="2538" y="3"/>
                  </a:cubicBezTo>
                  <a:cubicBezTo>
                    <a:pt x="2581" y="0"/>
                    <a:pt x="2498" y="3"/>
                    <a:pt x="2490" y="3"/>
                  </a:cubicBezTo>
                </a:path>
              </a:pathLst>
            </a:custGeom>
            <a:noFill/>
            <a:ln w="57150"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91170" name="Group 13"/>
            <p:cNvGrpSpPr/>
            <p:nvPr/>
          </p:nvGrpSpPr>
          <p:grpSpPr bwMode="auto">
            <a:xfrm>
              <a:off x="2499" y="2148"/>
              <a:ext cx="1367" cy="415"/>
              <a:chOff x="2499" y="2148"/>
              <a:chExt cx="1367" cy="415"/>
            </a:xfrm>
          </p:grpSpPr>
          <p:sp>
            <p:nvSpPr>
              <p:cNvPr id="91171" name="Text Box 14"/>
              <p:cNvSpPr txBox="1">
                <a:spLocks noChangeArrowheads="1"/>
              </p:cNvSpPr>
              <p:nvPr/>
            </p:nvSpPr>
            <p:spPr bwMode="auto">
              <a:xfrm>
                <a:off x="2499" y="2148"/>
                <a:ext cx="1367" cy="291"/>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实际的拥塞控制</a:t>
                </a:r>
                <a:endParaRPr lang="zh-CN" altLang="en-US"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1172" name="Line 15"/>
              <p:cNvSpPr>
                <a:spLocks noChangeShapeType="1"/>
              </p:cNvSpPr>
              <p:nvPr/>
            </p:nvSpPr>
            <p:spPr bwMode="auto">
              <a:xfrm>
                <a:off x="3016" y="2387"/>
                <a:ext cx="100" cy="176"/>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grpSp>
      <p:sp>
        <p:nvSpPr>
          <p:cNvPr id="91147" name="Line 16"/>
          <p:cNvSpPr>
            <a:spLocks noChangeShapeType="1"/>
          </p:cNvSpPr>
          <p:nvPr/>
        </p:nvSpPr>
        <p:spPr bwMode="auto">
          <a:xfrm>
            <a:off x="1119585" y="5205413"/>
            <a:ext cx="7551605"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1148" name="Text Box 17"/>
          <p:cNvSpPr txBox="1">
            <a:spLocks noChangeArrowheads="1"/>
          </p:cNvSpPr>
          <p:nvPr/>
        </p:nvSpPr>
        <p:spPr bwMode="auto">
          <a:xfrm>
            <a:off x="704528" y="4983559"/>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en-US" altLang="zh-CN" dirty="0">
                <a:solidFill>
                  <a:srgbClr val="333399"/>
                </a:solidFill>
                <a:latin typeface="Times New Roman" panose="02020603050405020304" pitchFamily="18" charset="0"/>
                <a:ea typeface="黑体" panose="02010609060101010101" pitchFamily="2" charset="-122"/>
                <a:cs typeface="Times New Roman" panose="02020603050405020304" pitchFamily="18" charset="0"/>
              </a:rPr>
              <a:t>0</a:t>
            </a:r>
            <a:endParaRPr lang="en-US" altLang="zh-CN" dirty="0">
              <a:solidFill>
                <a:srgbClr val="333399"/>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2237458" name="Group 18"/>
          <p:cNvGrpSpPr/>
          <p:nvPr/>
        </p:nvGrpSpPr>
        <p:grpSpPr bwMode="auto">
          <a:xfrm>
            <a:off x="5826653" y="4168775"/>
            <a:ext cx="3597804" cy="1073150"/>
            <a:chOff x="3388" y="2906"/>
            <a:chExt cx="2092" cy="676"/>
          </a:xfrm>
        </p:grpSpPr>
        <p:grpSp>
          <p:nvGrpSpPr>
            <p:cNvPr id="91165" name="Group 19"/>
            <p:cNvGrpSpPr/>
            <p:nvPr/>
          </p:nvGrpSpPr>
          <p:grpSpPr bwMode="auto">
            <a:xfrm>
              <a:off x="3429" y="2906"/>
              <a:ext cx="2051" cy="624"/>
              <a:chOff x="3429" y="2906"/>
              <a:chExt cx="2051" cy="624"/>
            </a:xfrm>
          </p:grpSpPr>
          <p:sp>
            <p:nvSpPr>
              <p:cNvPr id="91167" name="Text Box 20"/>
              <p:cNvSpPr txBox="1">
                <a:spLocks noChangeArrowheads="1"/>
              </p:cNvSpPr>
              <p:nvPr/>
            </p:nvSpPr>
            <p:spPr bwMode="auto">
              <a:xfrm>
                <a:off x="3833" y="2906"/>
                <a:ext cx="1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死锁（吞吐量 </a:t>
                </a:r>
                <a:r>
                  <a:rPr lang="en-US" altLang="zh-CN"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 0</a:t>
                </a:r>
                <a:r>
                  <a:rPr lang="zh-CN" altLang="en-US"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a:t>
                </a:r>
                <a:endParaRPr lang="zh-CN" altLang="en-US" dirty="0">
                  <a:solidFill>
                    <a:srgbClr val="C0000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1168" name="Line 21"/>
              <p:cNvSpPr>
                <a:spLocks noChangeShapeType="1"/>
              </p:cNvSpPr>
              <p:nvPr/>
            </p:nvSpPr>
            <p:spPr bwMode="auto">
              <a:xfrm flipH="1">
                <a:off x="3429" y="3144"/>
                <a:ext cx="457" cy="386"/>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91166" name="Oval 22"/>
            <p:cNvSpPr>
              <a:spLocks noChangeArrowheads="1"/>
            </p:cNvSpPr>
            <p:nvPr/>
          </p:nvSpPr>
          <p:spPr bwMode="auto">
            <a:xfrm>
              <a:off x="3388" y="3522"/>
              <a:ext cx="63" cy="60"/>
            </a:xfrm>
            <a:prstGeom prst="ellipse">
              <a:avLst/>
            </a:prstGeom>
            <a:solidFill>
              <a:srgbClr val="FF00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grpSp>
      <p:grpSp>
        <p:nvGrpSpPr>
          <p:cNvPr id="2237463" name="Group 23"/>
          <p:cNvGrpSpPr/>
          <p:nvPr/>
        </p:nvGrpSpPr>
        <p:grpSpPr bwMode="auto">
          <a:xfrm>
            <a:off x="1119586" y="3586162"/>
            <a:ext cx="6631516" cy="2290761"/>
            <a:chOff x="651" y="2544"/>
            <a:chExt cx="3856" cy="1443"/>
          </a:xfrm>
        </p:grpSpPr>
        <p:sp>
          <p:nvSpPr>
            <p:cNvPr id="91151" name="Line 24"/>
            <p:cNvSpPr>
              <a:spLocks noChangeShapeType="1"/>
            </p:cNvSpPr>
            <p:nvPr/>
          </p:nvSpPr>
          <p:spPr bwMode="auto">
            <a:xfrm>
              <a:off x="2585" y="3737"/>
              <a:ext cx="84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Times New Roman" panose="02020603050405020304" pitchFamily="18" charset="0"/>
                <a:cs typeface="Times New Roman" panose="02020603050405020304" pitchFamily="18" charset="0"/>
              </a:endParaRPr>
            </a:p>
          </p:txBody>
        </p:sp>
        <p:sp>
          <p:nvSpPr>
            <p:cNvPr id="91152" name="Line 25"/>
            <p:cNvSpPr>
              <a:spLocks noChangeShapeType="1"/>
            </p:cNvSpPr>
            <p:nvPr/>
          </p:nvSpPr>
          <p:spPr bwMode="auto">
            <a:xfrm>
              <a:off x="1633" y="3737"/>
              <a:ext cx="943"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Times New Roman" panose="02020603050405020304" pitchFamily="18" charset="0"/>
                <a:cs typeface="Times New Roman" panose="02020603050405020304" pitchFamily="18" charset="0"/>
              </a:endParaRPr>
            </a:p>
          </p:txBody>
        </p:sp>
        <p:grpSp>
          <p:nvGrpSpPr>
            <p:cNvPr id="91153" name="Group 26"/>
            <p:cNvGrpSpPr/>
            <p:nvPr/>
          </p:nvGrpSpPr>
          <p:grpSpPr bwMode="auto">
            <a:xfrm>
              <a:off x="651" y="2544"/>
              <a:ext cx="3856" cy="1443"/>
              <a:chOff x="651" y="2544"/>
              <a:chExt cx="3856" cy="1443"/>
            </a:xfrm>
          </p:grpSpPr>
          <p:grpSp>
            <p:nvGrpSpPr>
              <p:cNvPr id="91154" name="Group 27"/>
              <p:cNvGrpSpPr/>
              <p:nvPr/>
            </p:nvGrpSpPr>
            <p:grpSpPr bwMode="auto">
              <a:xfrm>
                <a:off x="651" y="2544"/>
                <a:ext cx="3856" cy="1252"/>
                <a:chOff x="651" y="2544"/>
                <a:chExt cx="3856" cy="1252"/>
              </a:xfrm>
            </p:grpSpPr>
            <p:sp>
              <p:nvSpPr>
                <p:cNvPr id="91157" name="Freeform 28"/>
                <p:cNvSpPr/>
                <p:nvPr/>
              </p:nvSpPr>
              <p:spPr bwMode="auto">
                <a:xfrm>
                  <a:off x="651" y="2595"/>
                  <a:ext cx="2773" cy="964"/>
                </a:xfrm>
                <a:custGeom>
                  <a:avLst/>
                  <a:gdLst>
                    <a:gd name="T0" fmla="*/ 0 w 1728"/>
                    <a:gd name="T1" fmla="*/ 964 h 781"/>
                    <a:gd name="T2" fmla="*/ 1204 w 1728"/>
                    <a:gd name="T3" fmla="*/ 186 h 781"/>
                    <a:gd name="T4" fmla="*/ 1733 w 1728"/>
                    <a:gd name="T5" fmla="*/ 23 h 781"/>
                    <a:gd name="T6" fmla="*/ 2109 w 1728"/>
                    <a:gd name="T7" fmla="*/ 46 h 781"/>
                    <a:gd name="T8" fmla="*/ 2388 w 1728"/>
                    <a:gd name="T9" fmla="*/ 216 h 781"/>
                    <a:gd name="T10" fmla="*/ 2571 w 1728"/>
                    <a:gd name="T11" fmla="*/ 453 h 781"/>
                    <a:gd name="T12" fmla="*/ 2706 w 1728"/>
                    <a:gd name="T13" fmla="*/ 727 h 781"/>
                    <a:gd name="T14" fmla="*/ 2773 w 1728"/>
                    <a:gd name="T15" fmla="*/ 964 h 7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8" h="781">
                      <a:moveTo>
                        <a:pt x="0" y="781"/>
                      </a:moveTo>
                      <a:cubicBezTo>
                        <a:pt x="285" y="529"/>
                        <a:pt x="570" y="278"/>
                        <a:pt x="750" y="151"/>
                      </a:cubicBezTo>
                      <a:cubicBezTo>
                        <a:pt x="930" y="24"/>
                        <a:pt x="986" y="38"/>
                        <a:pt x="1080" y="19"/>
                      </a:cubicBezTo>
                      <a:cubicBezTo>
                        <a:pt x="1174" y="0"/>
                        <a:pt x="1246" y="11"/>
                        <a:pt x="1314" y="37"/>
                      </a:cubicBezTo>
                      <a:cubicBezTo>
                        <a:pt x="1382" y="63"/>
                        <a:pt x="1440" y="120"/>
                        <a:pt x="1488" y="175"/>
                      </a:cubicBezTo>
                      <a:cubicBezTo>
                        <a:pt x="1536" y="230"/>
                        <a:pt x="1569" y="298"/>
                        <a:pt x="1602" y="367"/>
                      </a:cubicBezTo>
                      <a:cubicBezTo>
                        <a:pt x="1635" y="436"/>
                        <a:pt x="1665" y="520"/>
                        <a:pt x="1686" y="589"/>
                      </a:cubicBezTo>
                      <a:cubicBezTo>
                        <a:pt x="1707" y="658"/>
                        <a:pt x="1717" y="719"/>
                        <a:pt x="1728" y="781"/>
                      </a:cubicBezTo>
                    </a:path>
                  </a:pathLst>
                </a:custGeom>
                <a:noFill/>
                <a:ln w="38100" cmpd="sng">
                  <a:solidFill>
                    <a:srgbClr val="00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Times New Roman" panose="02020603050405020304" pitchFamily="18" charset="0"/>
                    <a:cs typeface="Times New Roman" panose="02020603050405020304" pitchFamily="18" charset="0"/>
                  </a:endParaRPr>
                </a:p>
              </p:txBody>
            </p:sp>
            <p:sp>
              <p:nvSpPr>
                <p:cNvPr id="91158" name="Line 29"/>
                <p:cNvSpPr>
                  <a:spLocks noChangeShapeType="1"/>
                </p:cNvSpPr>
                <p:nvPr/>
              </p:nvSpPr>
              <p:spPr bwMode="auto">
                <a:xfrm>
                  <a:off x="2576" y="2611"/>
                  <a:ext cx="0" cy="94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Times New Roman" panose="02020603050405020304" pitchFamily="18" charset="0"/>
                    <a:cs typeface="Times New Roman" panose="02020603050405020304" pitchFamily="18" charset="0"/>
                  </a:endParaRPr>
                </a:p>
              </p:txBody>
            </p:sp>
            <p:sp>
              <p:nvSpPr>
                <p:cNvPr id="91159" name="Text Box 30"/>
                <p:cNvSpPr txBox="1">
                  <a:spLocks noChangeArrowheads="1"/>
                </p:cNvSpPr>
                <p:nvPr/>
              </p:nvSpPr>
              <p:spPr bwMode="auto">
                <a:xfrm>
                  <a:off x="3500" y="2544"/>
                  <a:ext cx="10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无拥塞控制</a:t>
                  </a:r>
                  <a:endParaRPr lang="zh-CN" altLang="en-US"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1160" name="Line 31"/>
                <p:cNvSpPr>
                  <a:spLocks noChangeShapeType="1"/>
                </p:cNvSpPr>
                <p:nvPr/>
              </p:nvSpPr>
              <p:spPr bwMode="auto">
                <a:xfrm flipH="1">
                  <a:off x="3125" y="2759"/>
                  <a:ext cx="453" cy="14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Times New Roman" panose="02020603050405020304" pitchFamily="18" charset="0"/>
                    <a:cs typeface="Times New Roman" panose="02020603050405020304" pitchFamily="18" charset="0"/>
                  </a:endParaRPr>
                </a:p>
              </p:txBody>
            </p:sp>
            <p:sp>
              <p:nvSpPr>
                <p:cNvPr id="91161" name="Line 32"/>
                <p:cNvSpPr>
                  <a:spLocks noChangeShapeType="1"/>
                </p:cNvSpPr>
                <p:nvPr/>
              </p:nvSpPr>
              <p:spPr bwMode="auto">
                <a:xfrm>
                  <a:off x="1619" y="2848"/>
                  <a:ext cx="0" cy="713"/>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Times New Roman" panose="02020603050405020304" pitchFamily="18" charset="0"/>
                    <a:cs typeface="Times New Roman" panose="02020603050405020304" pitchFamily="18" charset="0"/>
                  </a:endParaRPr>
                </a:p>
              </p:txBody>
            </p:sp>
            <p:sp>
              <p:nvSpPr>
                <p:cNvPr id="91162" name="Line 33"/>
                <p:cNvSpPr>
                  <a:spLocks noChangeShapeType="1"/>
                </p:cNvSpPr>
                <p:nvPr/>
              </p:nvSpPr>
              <p:spPr bwMode="auto">
                <a:xfrm>
                  <a:off x="2576" y="3559"/>
                  <a:ext cx="0" cy="2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Times New Roman" panose="02020603050405020304" pitchFamily="18" charset="0"/>
                    <a:cs typeface="Times New Roman" panose="02020603050405020304" pitchFamily="18" charset="0"/>
                  </a:endParaRPr>
                </a:p>
              </p:txBody>
            </p:sp>
            <p:sp>
              <p:nvSpPr>
                <p:cNvPr id="91163" name="Line 34"/>
                <p:cNvSpPr>
                  <a:spLocks noChangeShapeType="1"/>
                </p:cNvSpPr>
                <p:nvPr/>
              </p:nvSpPr>
              <p:spPr bwMode="auto">
                <a:xfrm>
                  <a:off x="3424" y="3559"/>
                  <a:ext cx="0" cy="2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Times New Roman" panose="02020603050405020304" pitchFamily="18" charset="0"/>
                    <a:cs typeface="Times New Roman" panose="02020603050405020304" pitchFamily="18" charset="0"/>
                  </a:endParaRPr>
                </a:p>
              </p:txBody>
            </p:sp>
            <p:sp>
              <p:nvSpPr>
                <p:cNvPr id="91164" name="Line 35"/>
                <p:cNvSpPr>
                  <a:spLocks noChangeShapeType="1"/>
                </p:cNvSpPr>
                <p:nvPr/>
              </p:nvSpPr>
              <p:spPr bwMode="auto">
                <a:xfrm>
                  <a:off x="1619" y="3559"/>
                  <a:ext cx="0" cy="2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Times New Roman" panose="02020603050405020304" pitchFamily="18" charset="0"/>
                    <a:cs typeface="Times New Roman" panose="02020603050405020304" pitchFamily="18" charset="0"/>
                  </a:endParaRPr>
                </a:p>
              </p:txBody>
            </p:sp>
          </p:grpSp>
          <p:sp>
            <p:nvSpPr>
              <p:cNvPr id="91155" name="Text Box 36"/>
              <p:cNvSpPr txBox="1">
                <a:spLocks noChangeArrowheads="1"/>
              </p:cNvSpPr>
              <p:nvPr/>
            </p:nvSpPr>
            <p:spPr bwMode="auto">
              <a:xfrm>
                <a:off x="2748" y="3589"/>
                <a:ext cx="408"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r>
                  <a:rPr lang="zh-CN" altLang="en-US" sz="200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拥塞</a:t>
                </a:r>
                <a:endParaRPr lang="zh-CN" altLang="en-US" sz="200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91156" name="Text Box 37"/>
              <p:cNvSpPr txBox="1">
                <a:spLocks noChangeArrowheads="1"/>
              </p:cNvSpPr>
              <p:nvPr/>
            </p:nvSpPr>
            <p:spPr bwMode="auto">
              <a:xfrm>
                <a:off x="1850" y="3619"/>
                <a:ext cx="408" cy="3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l" eaLnBrk="1" hangingPunct="1">
                  <a:lnSpc>
                    <a:spcPct val="80000"/>
                  </a:lnSpc>
                </a:pPr>
                <a:r>
                  <a:rPr lang="zh-CN" altLang="en-US" sz="2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轻度</a:t>
                </a:r>
                <a:endParaRPr lang="zh-CN" altLang="en-US" sz="2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a:p>
                <a:pPr algn="l" eaLnBrk="1" hangingPunct="1">
                  <a:lnSpc>
                    <a:spcPct val="80000"/>
                  </a:lnSpc>
                </a:pPr>
                <a:r>
                  <a:rPr lang="zh-CN" altLang="en-US" sz="2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rPr>
                  <a:t>拥塞</a:t>
                </a:r>
                <a:endParaRPr lang="zh-CN" altLang="en-US" sz="2000" dirty="0">
                  <a:solidFill>
                    <a:srgbClr val="000099"/>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sp>
        <p:nvSpPr>
          <p:cNvPr id="3" name="灯片编号占位符 2"/>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74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74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374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7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pPr algn="ctr"/>
            <a:r>
              <a:rPr lang="zh-CN" altLang="en-US">
                <a:latin typeface="Times New Roman" panose="02020603050405020304" pitchFamily="18" charset="0"/>
                <a:cs typeface="Times New Roman" panose="02020603050405020304" pitchFamily="18" charset="0"/>
              </a:rPr>
              <a:t>拥塞控制的一般原理 </a:t>
            </a:r>
            <a:endParaRPr lang="zh-CN" altLang="en-US">
              <a:latin typeface="Times New Roman" panose="02020603050405020304" pitchFamily="18" charset="0"/>
              <a:cs typeface="Times New Roman" panose="02020603050405020304" pitchFamily="18" charset="0"/>
            </a:endParaRPr>
          </a:p>
        </p:txBody>
      </p:sp>
      <p:sp>
        <p:nvSpPr>
          <p:cNvPr id="771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dirty="0">
                <a:latin typeface="Times New Roman" panose="02020603050405020304" pitchFamily="18" charset="0"/>
                <a:cs typeface="Times New Roman" panose="02020603050405020304" pitchFamily="18" charset="0"/>
              </a:rPr>
              <a:t>实践证明，</a:t>
            </a:r>
            <a:r>
              <a:rPr lang="zh-CN" altLang="en-US" dirty="0">
                <a:latin typeface="Times New Roman" panose="02020603050405020304" pitchFamily="18" charset="0"/>
                <a:cs typeface="Times New Roman" panose="02020603050405020304" pitchFamily="18" charset="0"/>
              </a:rPr>
              <a:t>拥塞控制是很难设计的，因为它是一个</a:t>
            </a:r>
            <a:r>
              <a:rPr lang="zh-CN" altLang="en-US" dirty="0">
                <a:solidFill>
                  <a:srgbClr val="FF0000"/>
                </a:solidFill>
                <a:latin typeface="Times New Roman" panose="02020603050405020304" pitchFamily="18" charset="0"/>
                <a:cs typeface="Times New Roman" panose="02020603050405020304" pitchFamily="18" charset="0"/>
              </a:rPr>
              <a:t>动态</a:t>
            </a:r>
            <a:r>
              <a:rPr lang="zh-CN" altLang="en-US" dirty="0">
                <a:latin typeface="Times New Roman" panose="02020603050405020304" pitchFamily="18" charset="0"/>
                <a:cs typeface="Times New Roman" panose="02020603050405020304" pitchFamily="18" charset="0"/>
              </a:rPr>
              <a:t>的（而不是静态的）</a:t>
            </a:r>
            <a:r>
              <a:rPr lang="zh-CN" altLang="en-US" dirty="0">
                <a:solidFill>
                  <a:srgbClr val="FF0000"/>
                </a:solidFill>
                <a:latin typeface="Times New Roman" panose="02020603050405020304" pitchFamily="18" charset="0"/>
                <a:cs typeface="Times New Roman" panose="02020603050405020304" pitchFamily="18" charset="0"/>
              </a:rPr>
              <a:t>问题</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当前网络正朝着高速化的方向发展，这很容易出现缓存不够大而造成分组的丢失。</a:t>
            </a:r>
            <a:r>
              <a:rPr lang="zh-CN" altLang="en-US" dirty="0">
                <a:solidFill>
                  <a:srgbClr val="FF0000"/>
                </a:solidFill>
                <a:latin typeface="Times New Roman" panose="02020603050405020304" pitchFamily="18" charset="0"/>
                <a:cs typeface="Times New Roman" panose="02020603050405020304" pitchFamily="18" charset="0"/>
              </a:rPr>
              <a:t>但分组的丢失是网络发生拥塞的征兆而不是原因。</a:t>
            </a:r>
            <a:endParaRPr lang="zh-CN" altLang="en-US" dirty="0">
              <a:solidFill>
                <a:srgbClr val="FF0000"/>
              </a:solidFill>
              <a:latin typeface="Times New Roman" panose="02020603050405020304" pitchFamily="18" charset="0"/>
              <a:cs typeface="Times New Roman" panose="02020603050405020304" pitchFamily="18" charset="0"/>
            </a:endParaRPr>
          </a:p>
          <a:p>
            <a:r>
              <a:rPr lang="zh-CN" altLang="en-US" dirty="0">
                <a:solidFill>
                  <a:srgbClr val="0000FF"/>
                </a:solidFill>
                <a:latin typeface="Times New Roman" panose="02020603050405020304" pitchFamily="18" charset="0"/>
                <a:cs typeface="Times New Roman" panose="02020603050405020304" pitchFamily="18" charset="0"/>
              </a:rPr>
              <a:t>实施拥塞控制是会产生额外的开销，在许多情况下，甚至正是拥塞控制本身的措施成为引起网络性能恶化甚至发生死锁的原因。</a:t>
            </a:r>
            <a:r>
              <a:rPr lang="zh-CN" altLang="en-US" dirty="0">
                <a:latin typeface="Times New Roman" panose="02020603050405020304" pitchFamily="18" charset="0"/>
                <a:cs typeface="Times New Roman" panose="02020603050405020304" pitchFamily="18" charset="0"/>
              </a:rPr>
              <a:t>这点必须在设计拥塞控制策略时进行全面的衡量。</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7AC79822-BC0D-4DE8-A7E5-90A3732A2B82}" type="slidenum">
              <a:rPr lang="zh-CN" altLang="en-US" smtClean="0">
                <a:latin typeface="Times New Roman" panose="02020603050405020304" pitchFamily="18" charset="0"/>
                <a:cs typeface="Times New Roman" panose="02020603050405020304" pitchFamily="18" charset="0"/>
              </a:rPr>
            </a:fld>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10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中北大学教案3">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中北大学教案1</Template>
  <TotalTime>0</TotalTime>
  <Words>8897</Words>
  <Application>WPS 演示</Application>
  <PresentationFormat>A4 纸张(210x297 毫米)</PresentationFormat>
  <Paragraphs>1441</Paragraphs>
  <Slides>51</Slides>
  <Notes>136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51</vt:i4>
      </vt:variant>
    </vt:vector>
  </HeadingPairs>
  <TitlesOfParts>
    <vt:vector size="67" baseType="lpstr">
      <vt:lpstr>Arial</vt:lpstr>
      <vt:lpstr>宋体</vt:lpstr>
      <vt:lpstr>Wingdings</vt:lpstr>
      <vt:lpstr>Corbel</vt:lpstr>
      <vt:lpstr>Times New Roman</vt:lpstr>
      <vt:lpstr>Tahoma</vt:lpstr>
      <vt:lpstr>Arial</vt:lpstr>
      <vt:lpstr>黑体</vt:lpstr>
      <vt:lpstr>华文楷体</vt:lpstr>
      <vt:lpstr>微软雅黑</vt:lpstr>
      <vt:lpstr>Arial Unicode MS</vt:lpstr>
      <vt:lpstr>Calibri</vt:lpstr>
      <vt:lpstr>Wingdings</vt:lpstr>
      <vt:lpstr>Symbol</vt:lpstr>
      <vt:lpstr>PMingLiU</vt:lpstr>
      <vt:lpstr>中北大学教案3</vt:lpstr>
      <vt:lpstr>第 5 章  传输层</vt:lpstr>
      <vt:lpstr>5.8  TCP 的拥塞控制</vt:lpstr>
      <vt:lpstr>5.8.1  拥塞控制的一般原理</vt:lpstr>
      <vt:lpstr>增加资源能解决拥塞吗？</vt:lpstr>
      <vt:lpstr>拥塞常常趋于恶化</vt:lpstr>
      <vt:lpstr>拥塞控制与流量控制的区别 </vt:lpstr>
      <vt:lpstr>拥塞控制与流量控制的区别 </vt:lpstr>
      <vt:lpstr>拥塞控制所起的作用 </vt:lpstr>
      <vt:lpstr>拥塞控制的一般原理 </vt:lpstr>
      <vt:lpstr>开环控制和闭环控制 </vt:lpstr>
      <vt:lpstr>监测网络的拥塞的指标</vt:lpstr>
      <vt:lpstr>5.8.2  TCP 的拥塞控制方法</vt:lpstr>
      <vt:lpstr>控制拥塞窗口的原则</vt:lpstr>
      <vt:lpstr>网络拥塞的判断依据</vt:lpstr>
      <vt:lpstr>TCP拥塞控制算法</vt:lpstr>
      <vt:lpstr>慢开始 (Slow start)</vt:lpstr>
      <vt:lpstr>慢开始 (Slow start)</vt:lpstr>
      <vt:lpstr>PowerPoint 演示文稿</vt:lpstr>
      <vt:lpstr>传输轮次</vt:lpstr>
      <vt:lpstr>设置慢开始门限状态变量  ssthresh</vt:lpstr>
      <vt:lpstr>拥塞避免算法</vt:lpstr>
      <vt:lpstr>当网络出现拥塞时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必须强调指出 </vt:lpstr>
      <vt:lpstr>PowerPoint 演示文稿</vt:lpstr>
      <vt:lpstr>PowerPoint 演示文稿</vt:lpstr>
      <vt:lpstr>PowerPoint 演示文稿</vt:lpstr>
      <vt:lpstr>PowerPoint 演示文稿</vt:lpstr>
      <vt:lpstr>快重传算法</vt:lpstr>
      <vt:lpstr>快重传算法</vt:lpstr>
      <vt:lpstr>PowerPoint 演示文稿</vt:lpstr>
      <vt:lpstr>快恢复算法</vt:lpstr>
      <vt:lpstr>PowerPoint 演示文稿</vt:lpstr>
      <vt:lpstr>拥塞窗口的调节策略：AIMD</vt:lpstr>
      <vt:lpstr>加法增大，乘法减小 (AIMD)</vt:lpstr>
      <vt:lpstr>TCP拥塞控制流程图</vt:lpstr>
      <vt:lpstr>发送窗口的上限值</vt:lpstr>
      <vt:lpstr>5.8.3  主动队列管理 AQM</vt:lpstr>
      <vt:lpstr>“先进先出”FIFO 处理规则</vt:lpstr>
      <vt:lpstr>全局同步</vt:lpstr>
      <vt:lpstr>主动队列管理AQM</vt:lpstr>
      <vt:lpstr>随机早期检测 RED</vt:lpstr>
      <vt:lpstr>随机早期检测 RED</vt:lpstr>
      <vt:lpstr>丢弃概率 p 与 THmin 和 Thmax 的关系 </vt:lpstr>
      <vt:lpstr>随机早期检测 RED</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5 章  运输层</dc:title>
  <dc:creator>920</dc:creator>
  <cp:lastModifiedBy>黄花鱼</cp:lastModifiedBy>
  <cp:revision>250</cp:revision>
  <dcterms:created xsi:type="dcterms:W3CDTF">2016-10-04T02:36:00Z</dcterms:created>
  <dcterms:modified xsi:type="dcterms:W3CDTF">2021-04-25T02:04:17Z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2052-11.1.0.10463</vt:lpwstr>
  </property>
  <property fmtid="{D5CDD505-2E9C-101B-9397-08002B2CF9AE}" pid="4" name="ICV">
    <vt:lpwstr>A9D61FF8EBA4411CA30932B1239E503D</vt:lpwstr>
  </property>
</Properties>
</file>