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5"/>
  </p:handoutMasterIdLst>
  <p:sldIdLst>
    <p:sldId id="256" r:id="rId3"/>
    <p:sldId id="1284" r:id="rId5"/>
    <p:sldId id="663" r:id="rId6"/>
    <p:sldId id="664" r:id="rId7"/>
    <p:sldId id="665" r:id="rId8"/>
    <p:sldId id="666" r:id="rId9"/>
    <p:sldId id="667" r:id="rId10"/>
    <p:sldId id="668" r:id="rId11"/>
    <p:sldId id="669" r:id="rId12"/>
    <p:sldId id="670" r:id="rId13"/>
    <p:sldId id="671" r:id="rId14"/>
    <p:sldId id="672" r:id="rId15"/>
    <p:sldId id="673" r:id="rId16"/>
    <p:sldId id="674" r:id="rId17"/>
    <p:sldId id="675" r:id="rId18"/>
    <p:sldId id="676" r:id="rId19"/>
    <p:sldId id="677" r:id="rId20"/>
    <p:sldId id="678" r:id="rId21"/>
    <p:sldId id="679" r:id="rId22"/>
    <p:sldId id="680" r:id="rId23"/>
    <p:sldId id="681" r:id="rId24"/>
    <p:sldId id="682" r:id="rId25"/>
    <p:sldId id="683" r:id="rId26"/>
    <p:sldId id="1064" r:id="rId27"/>
    <p:sldId id="1065" r:id="rId28"/>
    <p:sldId id="1066" r:id="rId29"/>
    <p:sldId id="1068" r:id="rId30"/>
    <p:sldId id="1067" r:id="rId31"/>
    <p:sldId id="1069" r:id="rId32"/>
    <p:sldId id="1290" r:id="rId33"/>
    <p:sldId id="1291" r:id="rId34"/>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4" clrIdx="0"/>
  <p:cmAuthor id="2" name="AN DAOXIN" initials="AD"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FF"/>
    <a:srgbClr val="FFFF66"/>
    <a:srgbClr val="000099"/>
    <a:srgbClr val="CCECFF"/>
    <a:srgbClr val="66FFFF"/>
    <a:srgbClr val="0000CC"/>
    <a:srgbClr val="FF66FF"/>
    <a:srgbClr val="FF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9040" autoAdjust="0"/>
  </p:normalViewPr>
  <p:slideViewPr>
    <p:cSldViewPr>
      <p:cViewPr>
        <p:scale>
          <a:sx n="100" d="100"/>
          <a:sy n="100" d="100"/>
        </p:scale>
        <p:origin x="1344" y="294"/>
      </p:cViewPr>
      <p:guideLst>
        <p:guide orient="horz" pos="2205"/>
        <p:guide pos="3154"/>
      </p:guideLst>
    </p:cSldViewPr>
  </p:slideViewPr>
  <p:outlineViewPr>
    <p:cViewPr>
      <p:scale>
        <a:sx n="33" d="100"/>
        <a:sy n="33" d="100"/>
      </p:scale>
      <p:origin x="0" y="-136744"/>
    </p:cViewPr>
  </p:outlineViewPr>
  <p:notesTextViewPr>
    <p:cViewPr>
      <p:scale>
        <a:sx n="100" d="100"/>
        <a:sy n="100" d="100"/>
      </p:scale>
      <p:origin x="0" y="-456"/>
    </p:cViewPr>
  </p:notesTextViewPr>
  <p:sorterViewPr>
    <p:cViewPr>
      <p:scale>
        <a:sx n="100" d="100"/>
        <a:sy n="100" d="100"/>
      </p:scale>
      <p:origin x="0" y="-59040"/>
    </p:cViewPr>
  </p:sorterViewPr>
  <p:notesViewPr>
    <p:cSldViewPr>
      <p:cViewPr>
        <p:scale>
          <a:sx n="56" d="100"/>
          <a:sy n="56" d="100"/>
        </p:scale>
        <p:origin x="-1830" y="-96"/>
      </p:cViewPr>
      <p:guideLst>
        <p:guide orient="horz" pos="2989"/>
        <p:guide pos="22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29T17:53:32.447" idx="1">
    <p:pos x="10" y="10"/>
    <p:text>17计算机第二十次课程开始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TCP</a:t>
            </a:r>
            <a:r>
              <a:rPr lang="zh-CN" altLang="en-US" dirty="0"/>
              <a:t>的标准规定，</a:t>
            </a:r>
            <a:r>
              <a:rPr lang="en-US" altLang="zh-CN" dirty="0"/>
              <a:t>ACK</a:t>
            </a:r>
            <a:r>
              <a:rPr lang="zh-CN" altLang="en-US" dirty="0"/>
              <a:t>报文段可以携带数据，但如不携带数据则不消耗序号，下一个数据报文段的序号仍然可以是</a:t>
            </a:r>
            <a:r>
              <a:rPr lang="en-US" altLang="zh-CN" dirty="0"/>
              <a:t>seq=x+1</a:t>
            </a:r>
            <a:r>
              <a:rPr lang="zh-CN" altLang="en-US" dirty="0"/>
              <a:t>。</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下面这个采用三报文握手建立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TCP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连接的各个状态图把上述三次握手的步骤完整展示。在此不再赘述。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第一次握手。</a:t>
            </a:r>
            <a:endParaRPr lang="zh-CN" altLang="en-US" dirty="0"/>
          </a:p>
          <a:p>
            <a:r>
              <a:rPr lang="zh-CN" altLang="en-US" dirty="0"/>
              <a:t>数据传输结束后，通信的双方都可释放连接。</a:t>
            </a:r>
            <a:r>
              <a:rPr lang="en-US" altLang="zh-CN" dirty="0"/>
              <a:t>AB</a:t>
            </a:r>
            <a:r>
              <a:rPr lang="zh-CN" altLang="en-US" dirty="0"/>
              <a:t>双方都处于</a:t>
            </a:r>
            <a:r>
              <a:rPr lang="en-US" altLang="zh-CN" dirty="0"/>
              <a:t>ESTABLISHED</a:t>
            </a:r>
            <a:r>
              <a:rPr lang="zh-CN" altLang="en-US" dirty="0"/>
              <a:t>状态。现在 </a:t>
            </a:r>
            <a:r>
              <a:rPr lang="en-US" altLang="zh-CN" dirty="0"/>
              <a:t>A </a:t>
            </a:r>
            <a:r>
              <a:rPr lang="zh-CN" altLang="en-US" dirty="0"/>
              <a:t>的应用进程先向其 </a:t>
            </a:r>
            <a:r>
              <a:rPr lang="en-US" altLang="zh-CN" dirty="0"/>
              <a:t>TCP </a:t>
            </a:r>
            <a:r>
              <a:rPr lang="zh-CN" altLang="en-US" dirty="0"/>
              <a:t>发出连接释放报文段，并停止再发送数据，主动关闭 </a:t>
            </a:r>
            <a:r>
              <a:rPr lang="en-US" altLang="zh-CN" dirty="0"/>
              <a:t>TCP</a:t>
            </a:r>
            <a:r>
              <a:rPr lang="zh-CN" altLang="en-US" dirty="0"/>
              <a:t>连接。</a:t>
            </a:r>
            <a:r>
              <a:rPr lang="en-US" altLang="zh-CN" dirty="0"/>
              <a:t>A </a:t>
            </a:r>
            <a:r>
              <a:rPr lang="zh-CN" altLang="en-US" dirty="0"/>
              <a:t>把连接释放报文段首部的 </a:t>
            </a:r>
            <a:r>
              <a:rPr lang="en-US" altLang="zh-CN" dirty="0"/>
              <a:t>FIN = 1</a:t>
            </a:r>
            <a:r>
              <a:rPr lang="zh-CN" altLang="en-US" dirty="0"/>
              <a:t>，其序号</a:t>
            </a:r>
            <a:r>
              <a:rPr lang="en-US" altLang="zh-CN" dirty="0"/>
              <a:t>seq = u</a:t>
            </a:r>
            <a:r>
              <a:rPr lang="zh-CN" altLang="en-US" dirty="0"/>
              <a:t>，</a:t>
            </a:r>
            <a:r>
              <a:rPr lang="en-US" altLang="zh-CN" dirty="0"/>
              <a:t>A</a:t>
            </a:r>
            <a:r>
              <a:rPr lang="zh-CN" altLang="en-US" dirty="0"/>
              <a:t>进入</a:t>
            </a:r>
            <a:r>
              <a:rPr lang="en-US" altLang="zh-CN" dirty="0"/>
              <a:t>FIN-WAIT-1</a:t>
            </a:r>
            <a:r>
              <a:rPr lang="zh-CN" altLang="en-US" dirty="0"/>
              <a:t>（终止等待</a:t>
            </a:r>
            <a:r>
              <a:rPr lang="en-US" altLang="zh-CN" dirty="0"/>
              <a:t>1</a:t>
            </a:r>
            <a:r>
              <a:rPr lang="zh-CN" altLang="en-US" dirty="0"/>
              <a:t>）状态，等待</a:t>
            </a:r>
            <a:r>
              <a:rPr lang="en-US" altLang="zh-CN" dirty="0"/>
              <a:t>B</a:t>
            </a:r>
            <a:r>
              <a:rPr lang="zh-CN" altLang="en-US" dirty="0"/>
              <a:t>的确认。</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第二次握手。</a:t>
            </a:r>
            <a:endParaRPr lang="zh-CN" altLang="en-US" dirty="0"/>
          </a:p>
          <a:p>
            <a:r>
              <a:rPr lang="en-US" altLang="zh-CN" dirty="0"/>
              <a:t>B </a:t>
            </a:r>
            <a:r>
              <a:rPr lang="zh-CN" altLang="en-US" dirty="0"/>
              <a:t>发出确认，确认号</a:t>
            </a:r>
            <a:r>
              <a:rPr lang="en-US" altLang="zh-CN" dirty="0"/>
              <a:t>ack = u + 1</a:t>
            </a:r>
            <a:r>
              <a:rPr lang="zh-CN" altLang="en-US" dirty="0"/>
              <a:t>，</a:t>
            </a:r>
            <a:r>
              <a:rPr lang="en-US" altLang="zh-CN" dirty="0"/>
              <a:t>ACK=1</a:t>
            </a:r>
            <a:r>
              <a:rPr lang="zh-CN" altLang="en-US" dirty="0"/>
              <a:t>，而这个报文段自己的序号 </a:t>
            </a:r>
            <a:r>
              <a:rPr lang="en-US" altLang="zh-CN" dirty="0"/>
              <a:t>seq = v</a:t>
            </a:r>
            <a:r>
              <a:rPr lang="zh-CN" altLang="en-US" dirty="0"/>
              <a:t>。</a:t>
            </a:r>
            <a:r>
              <a:rPr lang="en-US" altLang="zh-CN" dirty="0"/>
              <a:t>B</a:t>
            </a:r>
            <a:r>
              <a:rPr lang="zh-CN" altLang="en-US" dirty="0"/>
              <a:t>进入</a:t>
            </a:r>
            <a:r>
              <a:rPr lang="en-US" altLang="zh-CN" dirty="0"/>
              <a:t>CLOSE-WAIT</a:t>
            </a:r>
            <a:r>
              <a:rPr lang="zh-CN" altLang="en-US" dirty="0"/>
              <a:t>（关闭等待）状态。</a:t>
            </a:r>
            <a:r>
              <a:rPr lang="en-US" altLang="zh-CN" dirty="0"/>
              <a:t>TCP</a:t>
            </a:r>
            <a:r>
              <a:rPr lang="zh-CN" altLang="en-US" dirty="0"/>
              <a:t>服务器进程应通知高层应用进程，</a:t>
            </a:r>
            <a:r>
              <a:rPr lang="en-US" altLang="zh-CN" dirty="0"/>
              <a:t>A</a:t>
            </a:r>
            <a:r>
              <a:rPr lang="zh-CN" altLang="en-US" dirty="0"/>
              <a:t>到</a:t>
            </a:r>
            <a:r>
              <a:rPr lang="en-US" altLang="zh-CN" dirty="0"/>
              <a:t>B</a:t>
            </a:r>
            <a:r>
              <a:rPr lang="zh-CN" altLang="en-US" dirty="0"/>
              <a:t>方向的连接释放，</a:t>
            </a:r>
            <a:r>
              <a:rPr lang="en-US" altLang="zh-CN" dirty="0"/>
              <a:t>TCP </a:t>
            </a:r>
            <a:r>
              <a:rPr lang="zh-CN" altLang="en-US" dirty="0"/>
              <a:t>连接处于半关闭（</a:t>
            </a:r>
            <a:r>
              <a:rPr lang="en-US" altLang="zh-CN" dirty="0"/>
              <a:t>half-close</a:t>
            </a:r>
            <a:r>
              <a:rPr lang="zh-CN" altLang="en-US" dirty="0"/>
              <a:t>）状态。</a:t>
            </a:r>
            <a:r>
              <a:rPr lang="en-US" altLang="zh-CN" dirty="0"/>
              <a:t>B </a:t>
            </a:r>
            <a:r>
              <a:rPr lang="zh-CN" altLang="en-US" dirty="0"/>
              <a:t>若发送数据，</a:t>
            </a:r>
            <a:r>
              <a:rPr lang="en-US" altLang="zh-CN" dirty="0"/>
              <a:t>A </a:t>
            </a:r>
            <a:r>
              <a:rPr lang="zh-CN" altLang="en-US" dirty="0"/>
              <a:t>仍要接收。</a:t>
            </a:r>
            <a:r>
              <a:rPr lang="en-US" altLang="zh-CN" dirty="0"/>
              <a:t>B</a:t>
            </a:r>
            <a:r>
              <a:rPr lang="zh-CN" altLang="en-US" dirty="0"/>
              <a:t>到</a:t>
            </a:r>
            <a:r>
              <a:rPr lang="en-US" altLang="zh-CN" dirty="0"/>
              <a:t>A</a:t>
            </a:r>
            <a:r>
              <a:rPr lang="zh-CN" altLang="en-US" dirty="0"/>
              <a:t>的连接仍然可以正常通信。</a:t>
            </a:r>
            <a:endParaRPr lang="zh-CN" altLang="en-US" dirty="0"/>
          </a:p>
          <a:p>
            <a:r>
              <a:rPr lang="en-US" altLang="zh-CN" dirty="0"/>
              <a:t>A</a:t>
            </a:r>
            <a:r>
              <a:rPr lang="zh-CN" altLang="en-US" dirty="0"/>
              <a:t>收到</a:t>
            </a:r>
            <a:r>
              <a:rPr lang="en-US" altLang="zh-CN" dirty="0"/>
              <a:t>B</a:t>
            </a:r>
            <a:r>
              <a:rPr lang="zh-CN" altLang="en-US" dirty="0"/>
              <a:t>的确认后，就进入</a:t>
            </a:r>
            <a:r>
              <a:rPr lang="en-US" altLang="zh-CN" dirty="0"/>
              <a:t>FIN-WAIT-2</a:t>
            </a:r>
            <a:r>
              <a:rPr lang="zh-CN" altLang="en-US" dirty="0"/>
              <a:t>（终止等待</a:t>
            </a:r>
            <a:r>
              <a:rPr lang="en-US" altLang="zh-CN" dirty="0"/>
              <a:t>2</a:t>
            </a:r>
            <a:r>
              <a:rPr lang="zh-CN" altLang="en-US" dirty="0"/>
              <a:t>）状态。</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第三次握手。</a:t>
            </a:r>
            <a:endParaRPr lang="zh-CN" altLang="en-US" dirty="0"/>
          </a:p>
          <a:p>
            <a:r>
              <a:rPr lang="zh-CN" altLang="en-US" dirty="0"/>
              <a:t>若 </a:t>
            </a:r>
            <a:r>
              <a:rPr lang="en-US" altLang="zh-CN" dirty="0"/>
              <a:t>B </a:t>
            </a:r>
            <a:r>
              <a:rPr lang="zh-CN" altLang="en-US" dirty="0"/>
              <a:t>已经没有要向 </a:t>
            </a:r>
            <a:r>
              <a:rPr lang="en-US" altLang="zh-CN" dirty="0"/>
              <a:t>A </a:t>
            </a:r>
            <a:r>
              <a:rPr lang="zh-CN" altLang="en-US" dirty="0"/>
              <a:t>发送的数据，其应用进程就通知 </a:t>
            </a:r>
            <a:r>
              <a:rPr lang="en-US" altLang="zh-CN" dirty="0"/>
              <a:t>TCP </a:t>
            </a:r>
            <a:r>
              <a:rPr lang="zh-CN" altLang="en-US" dirty="0"/>
              <a:t>释放连接。 </a:t>
            </a:r>
            <a:r>
              <a:rPr lang="en-US" altLang="zh-CN" dirty="0"/>
              <a:t>B</a:t>
            </a:r>
            <a:r>
              <a:rPr lang="zh-CN" altLang="en-US" dirty="0"/>
              <a:t>把连接释放报文段首部的</a:t>
            </a:r>
            <a:r>
              <a:rPr lang="en-US" altLang="zh-CN" dirty="0"/>
              <a:t>FIN = 1</a:t>
            </a:r>
            <a:r>
              <a:rPr lang="zh-CN" altLang="en-US" dirty="0"/>
              <a:t>，回复确认号仍是</a:t>
            </a:r>
            <a:r>
              <a:rPr lang="en-US" altLang="zh-CN" dirty="0"/>
              <a:t>ack = u + 1</a:t>
            </a:r>
            <a:r>
              <a:rPr lang="zh-CN" altLang="en-US" dirty="0"/>
              <a:t>，</a:t>
            </a:r>
            <a:r>
              <a:rPr lang="en-US" altLang="zh-CN" dirty="0"/>
              <a:t>ACK=1</a:t>
            </a:r>
            <a:r>
              <a:rPr lang="zh-CN" altLang="en-US" dirty="0"/>
              <a:t>，其序号</a:t>
            </a:r>
            <a:r>
              <a:rPr lang="en-US" altLang="zh-CN" dirty="0"/>
              <a:t>seq = w</a:t>
            </a:r>
            <a:r>
              <a:rPr lang="zh-CN" altLang="en-US" dirty="0"/>
              <a:t>，</a:t>
            </a:r>
            <a:r>
              <a:rPr lang="en-US" altLang="zh-CN" dirty="0"/>
              <a:t>B</a:t>
            </a:r>
            <a:r>
              <a:rPr lang="zh-CN" altLang="en-US" dirty="0"/>
              <a:t>进入</a:t>
            </a:r>
            <a:r>
              <a:rPr lang="en-US" altLang="zh-CN" dirty="0"/>
              <a:t>LAST-ACK</a:t>
            </a:r>
            <a:r>
              <a:rPr lang="zh-CN" altLang="en-US" dirty="0"/>
              <a:t>（最后确认）状态，等待</a:t>
            </a:r>
            <a:r>
              <a:rPr lang="en-US" altLang="zh-CN" dirty="0"/>
              <a:t>A</a:t>
            </a:r>
            <a:r>
              <a:rPr lang="zh-CN" altLang="en-US" dirty="0"/>
              <a:t>的确认。</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第四次握手。</a:t>
            </a:r>
            <a:endParaRPr lang="zh-CN" altLang="en-US" dirty="0"/>
          </a:p>
          <a:p>
            <a:r>
              <a:rPr lang="en-US" altLang="zh-CN" dirty="0"/>
              <a:t>A </a:t>
            </a:r>
            <a:r>
              <a:rPr lang="zh-CN" altLang="en-US" dirty="0"/>
              <a:t>收到连接释放报文段后，必须发出确认。 此报文段中</a:t>
            </a:r>
            <a:r>
              <a:rPr lang="en-US" altLang="zh-CN" dirty="0"/>
              <a:t>ACK=1</a:t>
            </a:r>
            <a:r>
              <a:rPr lang="zh-CN" altLang="en-US" dirty="0"/>
              <a:t>，确认号</a:t>
            </a:r>
            <a:r>
              <a:rPr lang="en-US" altLang="zh-CN" dirty="0"/>
              <a:t>ack = w + 1</a:t>
            </a:r>
            <a:r>
              <a:rPr lang="zh-CN" altLang="en-US" dirty="0"/>
              <a:t>，序号是</a:t>
            </a:r>
            <a:r>
              <a:rPr lang="en-US" altLang="zh-CN" dirty="0"/>
              <a:t>seq =u+1</a:t>
            </a:r>
            <a:r>
              <a:rPr lang="zh-CN" altLang="en-US" dirty="0"/>
              <a:t>。然后进入</a:t>
            </a:r>
            <a:r>
              <a:rPr lang="en-US" altLang="zh-CN" dirty="0"/>
              <a:t>TIME-WAIT</a:t>
            </a:r>
            <a:r>
              <a:rPr lang="zh-CN" altLang="en-US" dirty="0"/>
              <a:t>（时间等待）状态。</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第四次握手。</a:t>
            </a:r>
            <a:endParaRPr lang="zh-CN" altLang="en-US" dirty="0"/>
          </a:p>
          <a:p>
            <a:r>
              <a:rPr lang="en-US" altLang="zh-CN" dirty="0"/>
              <a:t>A </a:t>
            </a:r>
            <a:r>
              <a:rPr lang="zh-CN" altLang="en-US" dirty="0"/>
              <a:t>收到连接释放报文段后，必须发出确认。 此报文段中</a:t>
            </a:r>
            <a:r>
              <a:rPr lang="en-US" altLang="zh-CN" dirty="0"/>
              <a:t>ACK=1</a:t>
            </a:r>
            <a:r>
              <a:rPr lang="zh-CN" altLang="en-US" dirty="0"/>
              <a:t>，确认号</a:t>
            </a:r>
            <a:r>
              <a:rPr lang="en-US" altLang="zh-CN" dirty="0"/>
              <a:t>ack = w + 1</a:t>
            </a:r>
            <a:r>
              <a:rPr lang="zh-CN" altLang="en-US" dirty="0"/>
              <a:t>，序号是</a:t>
            </a:r>
            <a:r>
              <a:rPr lang="en-US" altLang="zh-CN" dirty="0"/>
              <a:t>seq =u+1</a:t>
            </a:r>
            <a:r>
              <a:rPr lang="zh-CN" altLang="en-US" dirty="0"/>
              <a:t>。然后进入</a:t>
            </a:r>
            <a:r>
              <a:rPr lang="en-US" altLang="zh-CN" dirty="0"/>
              <a:t>TIME-WAIT</a:t>
            </a:r>
            <a:r>
              <a:rPr lang="zh-CN" altLang="en-US" dirty="0"/>
              <a:t>（时间等待）状态。</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此时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TCP</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连接尚未完全释放，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TCP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连接必须经过时间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2MSL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后才真正释放掉。</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目的有二：</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第一、为了保证</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发送的最后一个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ACK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报文段能够到达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第二、防止</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已失效的连接请求报文段</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出现在本连接中。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在发送完最后一个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ACK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报文段后，再经过时间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2MSL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（最长报文段寿命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Maximum Segment Lifetime</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），就可以使本连接持续的时间内所产生的所有报文段，都从网络中消失。这样就可以使下一个新的连接中不会出现这种旧的连接请求报文段。</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最长报文段寿命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MSL(Maximum Segment Lifetime)</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RFC 793</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建议值是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分钟。实现中的常用值是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30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秒、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分钟、或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分钟。</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针对服务器端，还有保活计时器。服务器每收到客户数据，就重新设置保活计时器，设置时间是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小时。若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小时内，没有收到客户数据，服务器第隔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75</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秒发送一次探测报文段，当连续发送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个探测报文段，客户仍然无反应，则服务器认为客户端异常，关闭此连接。</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51AAD9-CF87-44F5-AC1A-254F14F2D36B}" type="slidenum">
              <a:rPr lang="en-US" altLang="zh-CN"/>
            </a:fld>
            <a:endParaRPr lang="en-US" altLang="zh-CN"/>
          </a:p>
        </p:txBody>
      </p:sp>
      <p:sp>
        <p:nvSpPr>
          <p:cNvPr id="660482" name="Rectangle 2"/>
          <p:cNvSpPr>
            <a:spLocks noGrp="1" noRot="1" noChangeAspect="1" noChangeArrowheads="1" noTextEdit="1"/>
          </p:cNvSpPr>
          <p:nvPr>
            <p:ph type="sldImg"/>
          </p:nvPr>
        </p:nvSpPr>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51AAD9-CF87-44F5-AC1A-254F14F2D36B}" type="slidenum">
              <a:rPr lang="en-US" altLang="zh-CN"/>
            </a:fld>
            <a:endParaRPr lang="en-US" altLang="zh-CN"/>
          </a:p>
        </p:txBody>
      </p:sp>
      <p:sp>
        <p:nvSpPr>
          <p:cNvPr id="660482" name="Rectangle 2"/>
          <p:cNvSpPr>
            <a:spLocks noGrp="1" noRot="1" noChangeAspect="1" noChangeArrowheads="1" noTextEdit="1"/>
          </p:cNvSpPr>
          <p:nvPr>
            <p:ph type="sldImg"/>
          </p:nvPr>
        </p:nvSpPr>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BF4591-0342-47E2-A74A-3F9BFE83CF55}" type="slidenum">
              <a:rPr lang="en-US" altLang="zh-CN"/>
            </a:fld>
            <a:endParaRPr lang="en-US" altLang="zh-CN"/>
          </a:p>
        </p:txBody>
      </p:sp>
      <p:sp>
        <p:nvSpPr>
          <p:cNvPr id="661506" name="Rectangle 2"/>
          <p:cNvSpPr>
            <a:spLocks noGrp="1" noRot="1" noChangeAspect="1" noChangeArrowheads="1" noTextEdit="1"/>
          </p:cNvSpPr>
          <p:nvPr>
            <p:ph type="sldImg"/>
          </p:nvPr>
        </p:nvSpPr>
        <p:spPr/>
      </p:sp>
      <p:sp>
        <p:nvSpPr>
          <p:cNvPr id="66150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chemeClr val="bg1"/>
                </a:solidFill>
                <a:latin typeface="微软雅黑" panose="020B0503020204020204" charset="-122"/>
                <a:ea typeface="微软雅黑" panose="020B0503020204020204" charset="-122"/>
                <a:sym typeface="Arial" panose="020B0604020202020204" pitchFamily="34" charset="0"/>
              </a:rPr>
              <a:t>关于</a:t>
            </a: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TCP</a:t>
            </a:r>
            <a:r>
              <a:rPr lang="zh-CN" altLang="en-US" sz="1200" b="1" dirty="0">
                <a:solidFill>
                  <a:schemeClr val="bg1"/>
                </a:solidFill>
                <a:latin typeface="微软雅黑" panose="020B0503020204020204" charset="-122"/>
                <a:ea typeface="微软雅黑" panose="020B0503020204020204" charset="-122"/>
                <a:sym typeface="Arial" panose="020B0604020202020204" pitchFamily="34" charset="0"/>
              </a:rPr>
              <a:t>和</a:t>
            </a: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UDP</a:t>
            </a:r>
            <a:r>
              <a:rPr lang="zh-CN" altLang="en-US" sz="1200" b="1" dirty="0">
                <a:solidFill>
                  <a:schemeClr val="bg1"/>
                </a:solidFill>
                <a:latin typeface="微软雅黑" panose="020B0503020204020204" charset="-122"/>
                <a:ea typeface="微软雅黑" panose="020B0503020204020204" charset="-122"/>
                <a:sym typeface="Arial" panose="020B0604020202020204" pitchFamily="34" charset="0"/>
              </a:rPr>
              <a:t>的一些思考</a:t>
            </a:r>
            <a:endParaRPr lang="zh-CN" altLang="en-US" sz="1200" b="1" dirty="0">
              <a:solidFill>
                <a:schemeClr val="bg1"/>
              </a:solidFill>
              <a:latin typeface="微软雅黑" panose="020B0503020204020204" charset="-122"/>
              <a:ea typeface="微软雅黑" panose="020B0503020204020204" charset="-122"/>
              <a:sym typeface="Arial" panose="020B0604020202020204" pitchFamily="34" charset="0"/>
            </a:endParaRPr>
          </a:p>
          <a:p>
            <a:pPr marL="0" indent="0">
              <a:lnSpc>
                <a:spcPct val="120000"/>
              </a:lnSpc>
              <a:buFont typeface="+mj-lt"/>
              <a:buNone/>
            </a:pP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TCP</a:t>
            </a:r>
            <a:r>
              <a:rPr lang="zh-CN" altLang="en-US" dirty="0">
                <a:latin typeface="微软雅黑" panose="020B0503020204020204" charset="-122"/>
                <a:ea typeface="微软雅黑" panose="020B0503020204020204" charset="-122"/>
              </a:rPr>
              <a:t>提供可靠传输、流量控制、拥塞控制，而</a:t>
            </a:r>
            <a:r>
              <a:rPr lang="en-US" altLang="zh-CN" dirty="0">
                <a:latin typeface="微软雅黑" panose="020B0503020204020204" charset="-122"/>
                <a:ea typeface="微软雅黑" panose="020B0503020204020204" charset="-122"/>
              </a:rPr>
              <a:t>UDP</a:t>
            </a:r>
            <a:r>
              <a:rPr lang="zh-CN" altLang="en-US" dirty="0">
                <a:latin typeface="微软雅黑" panose="020B0503020204020204" charset="-122"/>
                <a:ea typeface="微软雅黑" panose="020B0503020204020204" charset="-122"/>
              </a:rPr>
              <a:t>都没有，</a:t>
            </a:r>
            <a:r>
              <a:rPr lang="zh-CN" altLang="zh-CN" dirty="0">
                <a:latin typeface="微软雅黑" panose="020B0503020204020204" charset="-122"/>
                <a:ea typeface="微软雅黑" panose="020B0503020204020204" charset="-122"/>
              </a:rPr>
              <a:t>能否说</a:t>
            </a:r>
            <a:r>
              <a:rPr lang="en-US" altLang="zh-CN" dirty="0">
                <a:latin typeface="微软雅黑" panose="020B0503020204020204" charset="-122"/>
                <a:ea typeface="微软雅黑" panose="020B0503020204020204" charset="-122"/>
              </a:rPr>
              <a:t>TCP</a:t>
            </a:r>
            <a:r>
              <a:rPr lang="zh-CN" altLang="zh-CN" dirty="0">
                <a:latin typeface="微软雅黑" panose="020B0503020204020204" charset="-122"/>
                <a:ea typeface="微软雅黑" panose="020B0503020204020204" charset="-122"/>
              </a:rPr>
              <a:t>服务优于</a:t>
            </a:r>
            <a:r>
              <a:rPr lang="en-US" altLang="zh-CN" dirty="0">
                <a:latin typeface="微软雅黑" panose="020B0503020204020204" charset="-122"/>
                <a:ea typeface="微软雅黑" panose="020B0503020204020204" charset="-122"/>
              </a:rPr>
              <a:t>UDP</a:t>
            </a:r>
            <a:r>
              <a:rPr lang="zh-CN" altLang="zh-CN" dirty="0">
                <a:latin typeface="微软雅黑" panose="020B0503020204020204" charset="-122"/>
                <a:ea typeface="微软雅黑" panose="020B0503020204020204" charset="-122"/>
              </a:rPr>
              <a:t>服务？</a:t>
            </a:r>
            <a:endParaRPr lang="en-US" altLang="zh-CN" dirty="0">
              <a:latin typeface="微软雅黑" panose="020B0503020204020204" charset="-122"/>
              <a:ea typeface="微软雅黑" panose="020B0503020204020204" charset="-122"/>
            </a:endParaRPr>
          </a:p>
          <a:p>
            <a:pPr marL="0" indent="0">
              <a:lnSpc>
                <a:spcPct val="120000"/>
              </a:lnSpc>
              <a:buFont typeface="+mj-lt"/>
              <a:buNone/>
            </a:pPr>
            <a:r>
              <a:rPr lang="en-US" altLang="zh-CN" dirty="0">
                <a:latin typeface="微软雅黑" panose="020B0503020204020204" charset="-122"/>
                <a:ea typeface="微软雅黑" panose="020B0503020204020204" charset="-122"/>
              </a:rPr>
              <a:t>       </a:t>
            </a:r>
            <a:r>
              <a:rPr lang="en-US" altLang="zh-CN" dirty="0" err="1"/>
              <a:t>不同应用对传输层服务有不同的需求，适合的就是好的，所以不存在哪个服务绝对的好、或绝对的不好</a:t>
            </a:r>
            <a:r>
              <a:rPr lang="en-US" altLang="zh-CN" dirty="0"/>
              <a:t>。</a:t>
            </a:r>
            <a:endParaRPr lang="zh-CN" altLang="zh-CN" dirty="0">
              <a:latin typeface="微软雅黑" panose="020B0503020204020204" charset="-122"/>
              <a:ea typeface="微软雅黑" panose="020B0503020204020204" charset="-122"/>
            </a:endParaRPr>
          </a:p>
          <a:p>
            <a:pPr marL="0" indent="0">
              <a:lnSpc>
                <a:spcPct val="120000"/>
              </a:lnSpc>
              <a:buFont typeface="+mj-lt"/>
              <a:buNone/>
            </a:pP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多媒体应用希望的传输层服务</a:t>
            </a:r>
            <a:r>
              <a:rPr lang="zh-CN" altLang="en-US" dirty="0">
                <a:latin typeface="微软雅黑" panose="020B0503020204020204" charset="-122"/>
                <a:ea typeface="微软雅黑" panose="020B0503020204020204" charset="-122"/>
              </a:rPr>
              <a:t>是</a:t>
            </a:r>
            <a:r>
              <a:rPr lang="zh-CN" altLang="zh-CN" dirty="0">
                <a:latin typeface="微软雅黑" panose="020B0503020204020204" charset="-122"/>
                <a:ea typeface="微软雅黑" panose="020B0503020204020204" charset="-122"/>
              </a:rPr>
              <a:t>：带宽有保证</a:t>
            </a:r>
            <a:r>
              <a:rPr lang="zh-CN" altLang="en-US"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延迟有保证</a:t>
            </a:r>
            <a:r>
              <a:rPr lang="zh-CN" altLang="en-US"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顺序有保证</a:t>
            </a:r>
            <a:r>
              <a:rPr lang="zh-CN" altLang="en-US"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但能忍受一些丢包</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TCP</a:t>
            </a:r>
            <a:r>
              <a:rPr lang="zh-CN" altLang="zh-CN" dirty="0">
                <a:latin typeface="微软雅黑" panose="020B0503020204020204" charset="-122"/>
                <a:ea typeface="微软雅黑" panose="020B0503020204020204" charset="-122"/>
              </a:rPr>
              <a:t>或</a:t>
            </a:r>
            <a:r>
              <a:rPr lang="en-US" altLang="zh-CN" dirty="0">
                <a:latin typeface="微软雅黑" panose="020B0503020204020204" charset="-122"/>
                <a:ea typeface="微软雅黑" panose="020B0503020204020204" charset="-122"/>
              </a:rPr>
              <a:t>UDP</a:t>
            </a:r>
            <a:r>
              <a:rPr lang="zh-CN" altLang="zh-CN" dirty="0">
                <a:latin typeface="微软雅黑" panose="020B0503020204020204" charset="-122"/>
                <a:ea typeface="微软雅黑" panose="020B0503020204020204" charset="-122"/>
              </a:rPr>
              <a:t>能够满足多媒体应用的需求吗？</a:t>
            </a:r>
            <a:endParaRPr lang="en-US" altLang="zh-CN" dirty="0">
              <a:latin typeface="微软雅黑" panose="020B0503020204020204" charset="-122"/>
              <a:ea typeface="微软雅黑" panose="020B0503020204020204" charset="-122"/>
            </a:endParaRPr>
          </a:p>
          <a:p>
            <a:pPr marL="0" indent="0">
              <a:lnSpc>
                <a:spcPct val="120000"/>
              </a:lnSpc>
              <a:buFont typeface="+mj-lt"/>
              <a:buNone/>
            </a:pPr>
            <a:r>
              <a:rPr lang="en-US" altLang="zh-CN" dirty="0"/>
              <a:t>      </a:t>
            </a:r>
            <a:r>
              <a:rPr lang="en-US" altLang="zh-CN" dirty="0" err="1"/>
              <a:t>根据多媒体应用希望的传输层服务，显然</a:t>
            </a:r>
            <a:r>
              <a:rPr lang="en-US" altLang="zh-CN" dirty="0"/>
              <a:t> </a:t>
            </a:r>
            <a:r>
              <a:rPr lang="en-US" altLang="zh-CN" dirty="0" err="1"/>
              <a:t>TCP或UDP都不能完全满足</a:t>
            </a:r>
            <a:r>
              <a:rPr lang="en-US" altLang="zh-CN" dirty="0"/>
              <a:t>。</a:t>
            </a:r>
            <a:endParaRPr lang="zh-CN" altLang="zh-CN" dirty="0">
              <a:latin typeface="微软雅黑" panose="020B0503020204020204" charset="-122"/>
              <a:ea typeface="微软雅黑" panose="020B0503020204020204" charset="-122"/>
            </a:endParaRPr>
          </a:p>
          <a:p>
            <a:pPr marL="0" indent="0">
              <a:lnSpc>
                <a:spcPct val="120000"/>
              </a:lnSpc>
              <a:buFont typeface="+mj-lt"/>
              <a:buNone/>
            </a:pPr>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现实中的多媒体应用</a:t>
            </a:r>
            <a:r>
              <a:rPr lang="zh-CN" altLang="en-US" dirty="0">
                <a:latin typeface="微软雅黑" panose="020B0503020204020204" charset="-122"/>
                <a:ea typeface="微软雅黑" panose="020B0503020204020204" charset="-122"/>
              </a:rPr>
              <a:t>，有的使用</a:t>
            </a:r>
            <a:r>
              <a:rPr lang="en-US" altLang="zh-CN" dirty="0">
                <a:latin typeface="微软雅黑" panose="020B0503020204020204" charset="-122"/>
                <a:ea typeface="微软雅黑" panose="020B0503020204020204" charset="-122"/>
              </a:rPr>
              <a:t>TCP</a:t>
            </a:r>
            <a:r>
              <a:rPr lang="zh-CN" altLang="en-US" dirty="0">
                <a:latin typeface="微软雅黑" panose="020B0503020204020204" charset="-122"/>
                <a:ea typeface="微软雅黑" panose="020B0503020204020204" charset="-122"/>
              </a:rPr>
              <a:t>、有的使</a:t>
            </a:r>
            <a:r>
              <a:rPr lang="zh-CN" altLang="zh-CN" dirty="0">
                <a:latin typeface="微软雅黑" panose="020B0503020204020204" charset="-122"/>
                <a:ea typeface="微软雅黑" panose="020B0503020204020204" charset="-122"/>
              </a:rPr>
              <a:t>用</a:t>
            </a:r>
            <a:r>
              <a:rPr lang="en-US" altLang="zh-CN" dirty="0">
                <a:latin typeface="微软雅黑" panose="020B0503020204020204" charset="-122"/>
                <a:ea typeface="微软雅黑" panose="020B0503020204020204" charset="-122"/>
              </a:rPr>
              <a:t>UDP</a:t>
            </a:r>
            <a:r>
              <a:rPr lang="zh-CN" altLang="en-US"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它们分别出于什么考虑选择采用</a:t>
            </a:r>
            <a:r>
              <a:rPr lang="en-US" altLang="zh-CN" dirty="0">
                <a:latin typeface="微软雅黑" panose="020B0503020204020204" charset="-122"/>
                <a:ea typeface="微软雅黑" panose="020B0503020204020204" charset="-122"/>
              </a:rPr>
              <a:t>TCP</a:t>
            </a:r>
            <a:r>
              <a:rPr lang="zh-CN" altLang="zh-CN" dirty="0">
                <a:latin typeface="微软雅黑" panose="020B0503020204020204" charset="-122"/>
                <a:ea typeface="微软雅黑" panose="020B0503020204020204" charset="-122"/>
              </a:rPr>
              <a:t>或</a:t>
            </a:r>
            <a:r>
              <a:rPr lang="en-US" altLang="zh-CN" dirty="0">
                <a:latin typeface="微软雅黑" panose="020B0503020204020204" charset="-122"/>
                <a:ea typeface="微软雅黑" panose="020B0503020204020204" charset="-122"/>
              </a:rPr>
              <a:t>UDP</a:t>
            </a:r>
            <a:r>
              <a:rPr lang="zh-CN"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marL="0" indent="0">
              <a:lnSpc>
                <a:spcPct val="120000"/>
              </a:lnSpc>
              <a:buFont typeface="+mj-lt"/>
              <a:buNone/>
            </a:pPr>
            <a:r>
              <a:rPr lang="en-US" altLang="zh-CN" baseline="0" dirty="0"/>
              <a:t>      </a:t>
            </a:r>
            <a:r>
              <a:rPr lang="en-US" altLang="zh-CN" baseline="0" dirty="0" err="1"/>
              <a:t>这是一个开放的问题，同学们可以从网上调研一下，哪些多媒体应用使用TCP、哪些多媒体应用使用UDP，为什么它们做这个选择</a:t>
            </a:r>
            <a:r>
              <a:rPr lang="en-US" altLang="zh-CN" baseline="0" dirty="0"/>
              <a:t>。</a:t>
            </a:r>
            <a:endParaRPr lang="en-US" altLang="zh-CN" dirty="0">
              <a:latin typeface="微软雅黑" panose="020B0503020204020204" charset="-122"/>
              <a:ea typeface="微软雅黑" panose="020B0503020204020204" charset="-122"/>
            </a:endParaRPr>
          </a:p>
          <a:p>
            <a:pPr marL="0" indent="0">
              <a:lnSpc>
                <a:spcPct val="120000"/>
              </a:lnSpc>
              <a:buFont typeface="+mj-lt"/>
              <a:buNone/>
            </a:pPr>
            <a:r>
              <a:rPr lang="en-US" altLang="zh-CN" dirty="0">
                <a:latin typeface="微软雅黑" panose="020B0503020204020204" charset="-122"/>
                <a:ea typeface="微软雅黑" panose="020B0503020204020204" charset="-122"/>
              </a:rPr>
              <a:t>4</a:t>
            </a:r>
            <a:r>
              <a:rPr lang="zh-CN" altLang="en-US"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如何阻止UDP流量压制TCP流量</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marL="0" indent="0">
              <a:lnSpc>
                <a:spcPct val="120000"/>
              </a:lnSpc>
              <a:buFont typeface="+mj-lt"/>
              <a:buNone/>
            </a:pPr>
            <a:r>
              <a:rPr lang="zh-CN" altLang="en-US" dirty="0">
                <a:latin typeface="微软雅黑" panose="020B0503020204020204" charset="-122"/>
                <a:ea typeface="微软雅黑" panose="020B0503020204020204" charset="-122"/>
              </a:rPr>
              <a:t>     给</a:t>
            </a:r>
            <a:r>
              <a:rPr lang="en-US" altLang="zh-CN" dirty="0">
                <a:latin typeface="微软雅黑" panose="020B0503020204020204" charset="-122"/>
                <a:ea typeface="微软雅黑" panose="020B0503020204020204" charset="-122"/>
              </a:rPr>
              <a:t>UDP</a:t>
            </a:r>
            <a:r>
              <a:rPr lang="zh-CN" altLang="en-US" dirty="0">
                <a:latin typeface="微软雅黑" panose="020B0503020204020204" charset="-122"/>
                <a:ea typeface="微软雅黑" panose="020B0503020204020204" charset="-122"/>
              </a:rPr>
              <a:t>增加拥塞控制机制，</a:t>
            </a:r>
            <a:r>
              <a:rPr lang="zh-CN" altLang="en-US" dirty="0"/>
              <a:t>增加</a:t>
            </a:r>
            <a:r>
              <a:rPr lang="en-US" altLang="zh-CN" dirty="0"/>
              <a:t>ACK</a:t>
            </a:r>
            <a:r>
              <a:rPr lang="zh-CN" altLang="en-US" dirty="0"/>
              <a:t>报文、包序列号、面向连接等拥塞控制手段。</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传输控制模块</a:t>
            </a:r>
            <a:r>
              <a:rPr lang="en-US" altLang="zh-CN" dirty="0"/>
              <a:t>TCB</a:t>
            </a:r>
            <a:r>
              <a:rPr lang="zh-CN" altLang="en-US" dirty="0"/>
              <a:t>，存储每一个连接中的一些重要信息，如：</a:t>
            </a:r>
            <a:r>
              <a:rPr lang="en-US" altLang="zh-CN" dirty="0"/>
              <a:t>TCP</a:t>
            </a:r>
            <a:r>
              <a:rPr lang="zh-CN" altLang="en-US" dirty="0"/>
              <a:t>连接表，指向发送接收缓存的指针，指向重传队列的指针，当前的发送和接收序号等。</a:t>
            </a:r>
            <a:endParaRPr lang="en-US" altLang="zh-CN" dirty="0"/>
          </a:p>
          <a:p>
            <a:r>
              <a:rPr lang="zh-CN" altLang="en-US" dirty="0"/>
              <a:t>服务器</a:t>
            </a:r>
            <a:r>
              <a:rPr lang="en-US" altLang="zh-CN" dirty="0"/>
              <a:t>B</a:t>
            </a:r>
            <a:r>
              <a:rPr lang="zh-CN" altLang="en-US" dirty="0"/>
              <a:t>的</a:t>
            </a:r>
            <a:r>
              <a:rPr lang="en-US" altLang="zh-CN" dirty="0"/>
              <a:t>TCP</a:t>
            </a:r>
            <a:r>
              <a:rPr lang="zh-CN" altLang="en-US" dirty="0"/>
              <a:t>进程创建传输控制块</a:t>
            </a:r>
            <a:r>
              <a:rPr lang="en-US" altLang="zh-CN" dirty="0"/>
              <a:t>TCB</a:t>
            </a:r>
            <a:r>
              <a:rPr lang="zh-CN" altLang="en-US" dirty="0"/>
              <a:t>，准备接收客户端的连接请求，进程处于</a:t>
            </a:r>
            <a:r>
              <a:rPr lang="en-US" altLang="zh-CN" dirty="0"/>
              <a:t>LISTEN</a:t>
            </a:r>
            <a:r>
              <a:rPr lang="zh-CN" altLang="en-US" dirty="0"/>
              <a:t>（侦听状态），等待被动打开连接。</a:t>
            </a:r>
            <a:endParaRPr lang="zh-CN" altLang="en-US" dirty="0"/>
          </a:p>
          <a:p>
            <a:r>
              <a:rPr lang="zh-CN" altLang="en-US" dirty="0"/>
              <a:t>客户端</a:t>
            </a:r>
            <a:r>
              <a:rPr lang="en-US" altLang="zh-CN" dirty="0"/>
              <a:t>A</a:t>
            </a:r>
            <a:r>
              <a:rPr lang="zh-CN" altLang="en-US" dirty="0"/>
              <a:t>的</a:t>
            </a:r>
            <a:r>
              <a:rPr lang="en-US" altLang="zh-CN" dirty="0"/>
              <a:t>TCP</a:t>
            </a:r>
            <a:r>
              <a:rPr lang="zh-CN" altLang="en-US" dirty="0"/>
              <a:t>进程创建传输控制块</a:t>
            </a:r>
            <a:r>
              <a:rPr lang="en-US" altLang="zh-CN" dirty="0"/>
              <a:t>TCB</a:t>
            </a:r>
            <a:r>
              <a:rPr lang="zh-CN" altLang="en-US" dirty="0"/>
              <a:t>，主动向</a:t>
            </a:r>
            <a:r>
              <a:rPr lang="en-US" altLang="zh-CN" dirty="0"/>
              <a:t>B</a:t>
            </a:r>
            <a:r>
              <a:rPr lang="zh-CN" altLang="en-US" dirty="0"/>
              <a:t>发出连接请求报文，其首部中的同步位 </a:t>
            </a:r>
            <a:r>
              <a:rPr lang="en-US" altLang="zh-CN" dirty="0"/>
              <a:t>SYN = 1</a:t>
            </a:r>
            <a:r>
              <a:rPr lang="zh-CN" altLang="en-US" dirty="0"/>
              <a:t>，并选择初始序号 </a:t>
            </a:r>
            <a:r>
              <a:rPr lang="en-US" altLang="zh-CN" dirty="0"/>
              <a:t>seq = x</a:t>
            </a:r>
            <a:r>
              <a:rPr lang="zh-CN" altLang="en-US" dirty="0"/>
              <a:t>，表明传送数据时的第一个数据字节的序号是 </a:t>
            </a:r>
            <a:r>
              <a:rPr lang="en-US" altLang="zh-CN" dirty="0"/>
              <a:t>x</a:t>
            </a:r>
            <a:r>
              <a:rPr lang="zh-CN" altLang="en-US" dirty="0"/>
              <a:t>。</a:t>
            </a:r>
            <a:r>
              <a:rPr lang="en-US" altLang="zh-CN" dirty="0"/>
              <a:t>SYN</a:t>
            </a:r>
            <a:r>
              <a:rPr lang="zh-CN" altLang="en-US" dirty="0"/>
              <a:t>报文段不携带数据，但需占用一个序号。此时客户进程进入</a:t>
            </a:r>
            <a:r>
              <a:rPr lang="en-US" altLang="zh-CN" dirty="0"/>
              <a:t>SYN-SENT</a:t>
            </a:r>
            <a:r>
              <a:rPr lang="zh-CN" altLang="en-US" dirty="0"/>
              <a:t>（同步已发送）状态。这是第一次握手。</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此报文段同样不携带数据，但需占用一个序号。</a:t>
            </a:r>
            <a:r>
              <a:rPr lang="en-US" altLang="zh-CN" dirty="0"/>
              <a:t>B</a:t>
            </a:r>
            <a:r>
              <a:rPr lang="zh-CN" altLang="en-US" dirty="0"/>
              <a:t>的服务器进程进入</a:t>
            </a:r>
            <a:r>
              <a:rPr lang="en-US" altLang="zh-CN" dirty="0"/>
              <a:t>SYN-RCVD</a:t>
            </a:r>
            <a:r>
              <a:rPr lang="zh-CN" altLang="en-US" dirty="0"/>
              <a:t>（同步收到）状态。这是第二次握手。</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t>
            </a:r>
            <a:r>
              <a:rPr lang="zh-CN" altLang="en-US" dirty="0"/>
              <a:t>收到此报文段后向 </a:t>
            </a:r>
            <a:r>
              <a:rPr lang="en-US" altLang="zh-CN" dirty="0"/>
              <a:t>B </a:t>
            </a:r>
            <a:r>
              <a:rPr lang="zh-CN" altLang="en-US" dirty="0"/>
              <a:t>给出确认，其 </a:t>
            </a:r>
            <a:r>
              <a:rPr lang="en-US" altLang="zh-CN" dirty="0"/>
              <a:t>ACK = 1</a:t>
            </a:r>
            <a:r>
              <a:rPr lang="zh-CN" altLang="en-US" dirty="0"/>
              <a:t>，确认号 </a:t>
            </a:r>
            <a:r>
              <a:rPr lang="en-US" altLang="zh-CN" dirty="0"/>
              <a:t>ack = y + 1</a:t>
            </a:r>
            <a:r>
              <a:rPr lang="zh-CN" altLang="en-US" dirty="0"/>
              <a:t>，自己的序号</a:t>
            </a:r>
            <a:r>
              <a:rPr lang="en-US" altLang="zh-CN" dirty="0"/>
              <a:t>seq = x+1</a:t>
            </a:r>
            <a:r>
              <a:rPr lang="zh-CN" altLang="en-US" dirty="0"/>
              <a:t>。此</a:t>
            </a:r>
            <a:r>
              <a:rPr lang="en-US" altLang="zh-CN" dirty="0"/>
              <a:t>ACK</a:t>
            </a:r>
            <a:r>
              <a:rPr lang="zh-CN" altLang="en-US" dirty="0"/>
              <a:t>报文可携带数据，如无数据则不消耗序号，下一个数据报文段的序号仍然可以是</a:t>
            </a:r>
            <a:r>
              <a:rPr lang="en-US" altLang="zh-CN" dirty="0"/>
              <a:t>seq=x+1</a:t>
            </a:r>
            <a:r>
              <a:rPr lang="zh-CN" altLang="en-US" dirty="0"/>
              <a:t>。</a:t>
            </a:r>
            <a:r>
              <a:rPr lang="en-US" altLang="zh-CN" dirty="0"/>
              <a:t>A</a:t>
            </a:r>
            <a:r>
              <a:rPr lang="zh-CN" altLang="en-US" dirty="0"/>
              <a:t>的 </a:t>
            </a:r>
            <a:r>
              <a:rPr lang="en-US" altLang="zh-CN" dirty="0"/>
              <a:t>TCP </a:t>
            </a:r>
            <a:r>
              <a:rPr lang="zh-CN" altLang="en-US" dirty="0"/>
              <a:t>通知上层应用进程，连接已经建立。</a:t>
            </a:r>
            <a:r>
              <a:rPr lang="en-US" altLang="zh-CN" dirty="0"/>
              <a:t>A</a:t>
            </a:r>
            <a:r>
              <a:rPr lang="zh-CN" altLang="en-US" dirty="0"/>
              <a:t>进入</a:t>
            </a:r>
            <a:r>
              <a:rPr lang="en-US" altLang="zh-CN" dirty="0"/>
              <a:t>ESTABLISHED</a:t>
            </a:r>
            <a:r>
              <a:rPr lang="zh-CN" altLang="en-US" dirty="0"/>
              <a:t>（已建立连接）状态，</a:t>
            </a:r>
            <a:r>
              <a:rPr lang="en-US" altLang="zh-CN" dirty="0"/>
              <a:t>B</a:t>
            </a:r>
            <a:r>
              <a:rPr lang="zh-CN" altLang="en-US" dirty="0"/>
              <a:t>收到</a:t>
            </a:r>
            <a:r>
              <a:rPr lang="en-US" altLang="zh-CN" dirty="0"/>
              <a:t>A</a:t>
            </a:r>
            <a:r>
              <a:rPr lang="zh-CN" altLang="en-US" dirty="0"/>
              <a:t>的确认后，也进入</a:t>
            </a:r>
            <a:r>
              <a:rPr lang="en-US" altLang="zh-CN" dirty="0"/>
              <a:t>ESTABLISHED</a:t>
            </a:r>
            <a:r>
              <a:rPr lang="zh-CN" altLang="en-US" dirty="0"/>
              <a:t>状态。此为第三次握手。此图中这三次握手的过程，清晰可辨。</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a:t>A</a:t>
            </a:r>
            <a:r>
              <a:rPr lang="zh-CN" altLang="en-US" dirty="0"/>
              <a:t>发送第三次确认报文的意义在于为了防止已失效的连接请求报文段突然又传送到了</a:t>
            </a:r>
            <a:r>
              <a:rPr lang="en-US" altLang="zh-CN" dirty="0"/>
              <a:t>B</a:t>
            </a:r>
            <a:r>
              <a:rPr lang="zh-CN" altLang="en-US" dirty="0"/>
              <a:t>，因而产生了错误的连接请求信息</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，造成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无谓的资源占用</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dirty="0"/>
              <a:t>。</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84646" y="961535"/>
            <a:ext cx="7526054" cy="3187545"/>
          </a:xfrm>
        </p:spPr>
        <p:txBody>
          <a:bodyPr/>
          <a:lstStyle/>
          <a:p>
            <a:r>
              <a:rPr lang="zh-CN" altLang="en-US" dirty="0">
                <a:latin typeface="Times New Roman" panose="02020603050405020304" pitchFamily="18" charset="0"/>
                <a:cs typeface="Times New Roman" panose="02020603050405020304" pitchFamily="18" charset="0"/>
              </a:rPr>
              <a:t>第 </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章  传输层</a:t>
            </a:r>
            <a:endParaRPr lang="zh-CN" altLang="en-US" dirty="0">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type="subTitle" idx="1"/>
          </p:nvPr>
        </p:nvSpPr>
        <p:spPr>
          <a:prstGeom prst="rect">
            <a:avLst/>
          </a:prstGeom>
          <a:noFill/>
          <a:ln>
            <a:noFill/>
          </a:ln>
        </p:spPr>
        <p:txBody>
          <a:bodyPr vert="horz" wrap="square" lIns="91440" tIns="45720" rIns="91440" bIns="45720" numCol="1" anchor="t" anchorCtr="0" compatLnSpc="1">
            <a:normAutofit/>
          </a:bodyPr>
          <a:lstStyle>
            <a:lvl1pPr marL="0" indent="0" algn="r" defTabSz="457200" rtl="0" eaLnBrk="1" fontAlgn="base" hangingPunct="1">
              <a:spcBef>
                <a:spcPct val="20000"/>
              </a:spcBef>
              <a:spcAft>
                <a:spcPts val="600"/>
              </a:spcAft>
              <a:buClr>
                <a:srgbClr val="1287C3"/>
              </a:buClr>
              <a:buSzPct val="145000"/>
              <a:buFont typeface="Arial" panose="020B0604020202020204" pitchFamily="34" charset="0"/>
              <a:buNone/>
              <a:defRPr sz="1800" kern="1200">
                <a:solidFill>
                  <a:schemeClr val="tx1"/>
                </a:solidFill>
                <a:latin typeface="+mn-lt"/>
                <a:ea typeface="+mn-ea"/>
                <a:cs typeface="+mn-cs"/>
              </a:defRPr>
            </a:lvl1pPr>
            <a:lvl2pPr marL="4572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457200" rtl="0" eaLnBrk="1" fontAlgn="base" hangingPunct="1">
              <a:spcBef>
                <a:spcPct val="20000"/>
              </a:spcBef>
              <a:spcAft>
                <a:spcPts val="600"/>
              </a:spcAft>
              <a:buClr>
                <a:srgbClr val="1287C3"/>
              </a:buClr>
              <a:buSzPct val="145000"/>
              <a:buFont typeface="Arial" panose="020B0604020202020204" pitchFamily="34" charset="0"/>
              <a:buNone/>
              <a:defRPr kern="1200">
                <a:solidFill>
                  <a:schemeClr val="tx1">
                    <a:tint val="75000"/>
                  </a:schemeClr>
                </a:solidFill>
                <a:latin typeface="+mn-lt"/>
                <a:ea typeface="+mn-ea"/>
                <a:cs typeface="+mn-cs"/>
              </a:defRPr>
            </a:lvl3pPr>
            <a:lvl4pPr marL="13716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kumimoji="0" lang="zh-CN" altLang="en-US" sz="32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计算机网络基础课程组</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783656"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 name="Group 5"/>
          <p:cNvGrpSpPr/>
          <p:nvPr/>
        </p:nvGrpSpPr>
        <p:grpSpPr bwMode="auto">
          <a:xfrm>
            <a:off x="2856681" y="3005138"/>
            <a:ext cx="4111625" cy="801687"/>
            <a:chOff x="1520" y="1893"/>
            <a:chExt cx="2590" cy="505"/>
          </a:xfrm>
        </p:grpSpPr>
        <p:sp>
          <p:nvSpPr>
            <p:cNvPr id="8" name="Rectangle 6"/>
            <p:cNvSpPr>
              <a:spLocks noChangeArrowheads="1"/>
            </p:cNvSpPr>
            <p:nvPr/>
          </p:nvSpPr>
          <p:spPr bwMode="auto">
            <a:xfrm rot="665985">
              <a:off x="2094" y="1904"/>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t>
              </a: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x</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Line 7"/>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0" name="Group 8"/>
          <p:cNvGrpSpPr/>
          <p:nvPr/>
        </p:nvGrpSpPr>
        <p:grpSpPr bwMode="auto">
          <a:xfrm>
            <a:off x="2856681" y="4756150"/>
            <a:ext cx="4111625" cy="800100"/>
            <a:chOff x="1520" y="2996"/>
            <a:chExt cx="2590" cy="504"/>
          </a:xfrm>
        </p:grpSpPr>
        <p:sp>
          <p:nvSpPr>
            <p:cNvPr id="11" name="Rectangle 9"/>
            <p:cNvSpPr>
              <a:spLocks noChangeArrowheads="1"/>
            </p:cNvSpPr>
            <p:nvPr/>
          </p:nvSpPr>
          <p:spPr bwMode="auto">
            <a:xfrm rot="649536">
              <a:off x="1941" y="3064"/>
              <a:ext cx="21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x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y </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3" name="Rectangle 11"/>
          <p:cNvSpPr>
            <a:spLocks noChangeArrowheads="1"/>
          </p:cNvSpPr>
          <p:nvPr/>
        </p:nvSpPr>
        <p:spPr bwMode="auto">
          <a:xfrm>
            <a:off x="1880369"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Text Box 12"/>
          <p:cNvSpPr txBox="1">
            <a:spLocks noChangeArrowheads="1"/>
          </p:cNvSpPr>
          <p:nvPr/>
        </p:nvSpPr>
        <p:spPr bwMode="auto">
          <a:xfrm>
            <a:off x="183115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Rectangle 13"/>
          <p:cNvSpPr>
            <a:spLocks noChangeArrowheads="1"/>
          </p:cNvSpPr>
          <p:nvPr/>
        </p:nvSpPr>
        <p:spPr bwMode="auto">
          <a:xfrm>
            <a:off x="6969894"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Text Box 14"/>
          <p:cNvSpPr txBox="1">
            <a:spLocks noChangeArrowheads="1"/>
          </p:cNvSpPr>
          <p:nvPr/>
        </p:nvSpPr>
        <p:spPr bwMode="auto">
          <a:xfrm>
            <a:off x="693020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7" name="Group 15"/>
          <p:cNvGrpSpPr/>
          <p:nvPr/>
        </p:nvGrpSpPr>
        <p:grpSpPr bwMode="auto">
          <a:xfrm>
            <a:off x="838969" y="2057400"/>
            <a:ext cx="1320800" cy="947738"/>
            <a:chOff x="249" y="1296"/>
            <a:chExt cx="832" cy="597"/>
          </a:xfrm>
        </p:grpSpPr>
        <p:sp>
          <p:nvSpPr>
            <p:cNvPr id="18" name="Rectangle 16"/>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Freeform 17"/>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0" name="Group 18"/>
          <p:cNvGrpSpPr/>
          <p:nvPr/>
        </p:nvGrpSpPr>
        <p:grpSpPr bwMode="auto">
          <a:xfrm>
            <a:off x="7666809" y="2065338"/>
            <a:ext cx="1401763" cy="939800"/>
            <a:chOff x="4550" y="1301"/>
            <a:chExt cx="883" cy="592"/>
          </a:xfrm>
        </p:grpSpPr>
        <p:sp>
          <p:nvSpPr>
            <p:cNvPr id="21" name="Rectangle 19"/>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Freeform 20"/>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23"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373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278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3"/>
          <p:cNvSpPr>
            <a:spLocks noChangeArrowheads="1"/>
          </p:cNvSpPr>
          <p:nvPr/>
        </p:nvSpPr>
        <p:spPr bwMode="auto">
          <a:xfrm>
            <a:off x="2537594"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Rectangle 24"/>
          <p:cNvSpPr>
            <a:spLocks noChangeArrowheads="1"/>
          </p:cNvSpPr>
          <p:nvPr/>
        </p:nvSpPr>
        <p:spPr bwMode="auto">
          <a:xfrm>
            <a:off x="6979419"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Rectangle 25"/>
          <p:cNvSpPr>
            <a:spLocks noChangeArrowheads="1"/>
          </p:cNvSpPr>
          <p:nvPr/>
        </p:nvSpPr>
        <p:spPr bwMode="auto">
          <a:xfrm>
            <a:off x="2032769"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6"/>
          <p:cNvSpPr>
            <a:spLocks noChangeArrowheads="1"/>
          </p:cNvSpPr>
          <p:nvPr/>
        </p:nvSpPr>
        <p:spPr bwMode="auto">
          <a:xfrm>
            <a:off x="7028631"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9" name="Group 27"/>
          <p:cNvGrpSpPr/>
          <p:nvPr/>
        </p:nvGrpSpPr>
        <p:grpSpPr bwMode="auto">
          <a:xfrm>
            <a:off x="2856682" y="3881438"/>
            <a:ext cx="4111625" cy="801687"/>
            <a:chOff x="1520" y="2445"/>
            <a:chExt cx="2590"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Rectangle 29"/>
            <p:cNvSpPr>
              <a:spLocks noChangeArrowheads="1"/>
            </p:cNvSpPr>
            <p:nvPr/>
          </p:nvSpPr>
          <p:spPr bwMode="auto">
            <a:xfrm rot="20990024" flipH="1">
              <a:off x="1574" y="2483"/>
              <a:ext cx="2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ACK = 1,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y,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x </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2" name="Text Box 30"/>
          <p:cNvSpPr txBox="1">
            <a:spLocks noChangeArrowheads="1"/>
          </p:cNvSpPr>
          <p:nvPr/>
        </p:nvSpPr>
        <p:spPr bwMode="auto">
          <a:xfrm>
            <a:off x="906785" y="44450"/>
            <a:ext cx="8294687" cy="1296988"/>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defRPr/>
            </a:pP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 </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收到此报文段后向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B </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给出确认，其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just" defTabSz="914400" eaLnBrk="1" fontAlgn="auto" latinLnBrk="0" hangingPunct="1">
              <a:lnSpc>
                <a:spcPct val="90000"/>
              </a:lnSpc>
              <a:spcBef>
                <a:spcPts val="0"/>
              </a:spcBef>
              <a:spcAft>
                <a:spcPts val="0"/>
              </a:spcAft>
              <a:buClrTx/>
              <a:buSzTx/>
              <a:buFontTx/>
              <a:buNone/>
              <a:defRPr/>
            </a:pP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确认号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y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1</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通知上层应用进程，连接已经建立。   </a:t>
            </a:r>
            <a:endPar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3" name="对话气泡: 椭圆形 2"/>
          <p:cNvSpPr/>
          <p:nvPr/>
        </p:nvSpPr>
        <p:spPr>
          <a:xfrm>
            <a:off x="488513" y="4365104"/>
            <a:ext cx="2191870" cy="1296144"/>
          </a:xfrm>
          <a:prstGeom prst="wedgeEllipseCallout">
            <a:avLst>
              <a:gd name="adj1" fmla="val 32716"/>
              <a:gd name="adj2" fmla="val -155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可携带数据，如不携带数据则不占用序号</a:t>
            </a:r>
            <a:endParaRPr lang="zh-CN" altLang="en-US" dirty="0">
              <a:latin typeface="Times New Roman" panose="02020603050405020304" pitchFamily="18" charset="0"/>
              <a:cs typeface="Times New Roman" panose="02020603050405020304" pitchFamily="18" charset="0"/>
            </a:endParaRPr>
          </a:p>
        </p:txBody>
      </p:sp>
      <p:sp>
        <p:nvSpPr>
          <p:cNvPr id="33" name="矩形 32"/>
          <p:cNvSpPr/>
          <p:nvPr/>
        </p:nvSpPr>
        <p:spPr>
          <a:xfrm>
            <a:off x="3753683" y="5572080"/>
            <a:ext cx="2207425" cy="544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连接建立</a:t>
            </a:r>
            <a:endParaRPr lang="en-US" altLang="zh-CN" dirty="0">
              <a:latin typeface="Times New Roman" panose="02020603050405020304" pitchFamily="18" charset="0"/>
              <a:cs typeface="Times New Roman" panose="02020603050405020304" pitchFamily="18" charset="0"/>
            </a:endParaRPr>
          </a:p>
          <a:p>
            <a:pPr algn="ct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ESTABLISHED</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793678"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 name="Group 5"/>
          <p:cNvGrpSpPr/>
          <p:nvPr/>
        </p:nvGrpSpPr>
        <p:grpSpPr bwMode="auto">
          <a:xfrm>
            <a:off x="2866703" y="3005141"/>
            <a:ext cx="4111625"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t>
              </a: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x</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Line 7"/>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0" name="Group 8"/>
          <p:cNvGrpSpPr/>
          <p:nvPr/>
        </p:nvGrpSpPr>
        <p:grpSpPr bwMode="auto">
          <a:xfrm>
            <a:off x="2866703" y="4756150"/>
            <a:ext cx="4111625" cy="800100"/>
            <a:chOff x="1520" y="2996"/>
            <a:chExt cx="2590" cy="504"/>
          </a:xfrm>
        </p:grpSpPr>
        <p:sp>
          <p:nvSpPr>
            <p:cNvPr id="11" name="Rectangle 9"/>
            <p:cNvSpPr>
              <a:spLocks noChangeArrowheads="1"/>
            </p:cNvSpPr>
            <p:nvPr/>
          </p:nvSpPr>
          <p:spPr bwMode="auto">
            <a:xfrm rot="649536">
              <a:off x="1941" y="3064"/>
              <a:ext cx="21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x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y </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3" name="Rectangle 11"/>
          <p:cNvSpPr>
            <a:spLocks noChangeArrowheads="1"/>
          </p:cNvSpPr>
          <p:nvPr/>
        </p:nvSpPr>
        <p:spPr bwMode="auto">
          <a:xfrm>
            <a:off x="1890391"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Text Box 12"/>
          <p:cNvSpPr txBox="1">
            <a:spLocks noChangeArrowheads="1"/>
          </p:cNvSpPr>
          <p:nvPr/>
        </p:nvSpPr>
        <p:spPr bwMode="auto">
          <a:xfrm>
            <a:off x="184117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Rectangle 13"/>
          <p:cNvSpPr>
            <a:spLocks noChangeArrowheads="1"/>
          </p:cNvSpPr>
          <p:nvPr/>
        </p:nvSpPr>
        <p:spPr bwMode="auto">
          <a:xfrm>
            <a:off x="6979916"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Text Box 14"/>
          <p:cNvSpPr txBox="1">
            <a:spLocks noChangeArrowheads="1"/>
          </p:cNvSpPr>
          <p:nvPr/>
        </p:nvSpPr>
        <p:spPr bwMode="auto">
          <a:xfrm>
            <a:off x="694022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7" name="Group 15"/>
          <p:cNvGrpSpPr/>
          <p:nvPr/>
        </p:nvGrpSpPr>
        <p:grpSpPr bwMode="auto">
          <a:xfrm>
            <a:off x="3768403" y="5805264"/>
            <a:ext cx="237172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Rectangle 17"/>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0" name="Group 18"/>
          <p:cNvGrpSpPr/>
          <p:nvPr/>
        </p:nvGrpSpPr>
        <p:grpSpPr bwMode="auto">
          <a:xfrm>
            <a:off x="848991" y="2057400"/>
            <a:ext cx="1320800" cy="947738"/>
            <a:chOff x="249" y="1296"/>
            <a:chExt cx="832" cy="597"/>
          </a:xfrm>
        </p:grpSpPr>
        <p:sp>
          <p:nvSpPr>
            <p:cNvPr id="21" name="Rectangle 19"/>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Freeform 20"/>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3" name="Group 21"/>
          <p:cNvGrpSpPr/>
          <p:nvPr/>
        </p:nvGrpSpPr>
        <p:grpSpPr bwMode="auto">
          <a:xfrm>
            <a:off x="7676831" y="2065338"/>
            <a:ext cx="1401763" cy="939800"/>
            <a:chOff x="4550" y="1301"/>
            <a:chExt cx="883" cy="592"/>
          </a:xfrm>
        </p:grpSpPr>
        <p:sp>
          <p:nvSpPr>
            <p:cNvPr id="24" name="Rectangle 22"/>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Freeform 23"/>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26"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375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2280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254761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Rectangle 27"/>
          <p:cNvSpPr>
            <a:spLocks noChangeArrowheads="1"/>
          </p:cNvSpPr>
          <p:nvPr/>
        </p:nvSpPr>
        <p:spPr bwMode="auto">
          <a:xfrm>
            <a:off x="698944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Rectangle 28"/>
          <p:cNvSpPr>
            <a:spLocks noChangeArrowheads="1"/>
          </p:cNvSpPr>
          <p:nvPr/>
        </p:nvSpPr>
        <p:spPr bwMode="auto">
          <a:xfrm>
            <a:off x="2042791"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Rectangle 29"/>
          <p:cNvSpPr>
            <a:spLocks noChangeArrowheads="1"/>
          </p:cNvSpPr>
          <p:nvPr/>
        </p:nvSpPr>
        <p:spPr bwMode="auto">
          <a:xfrm>
            <a:off x="7038653"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2" name="Group 30"/>
          <p:cNvGrpSpPr/>
          <p:nvPr/>
        </p:nvGrpSpPr>
        <p:grpSpPr bwMode="auto">
          <a:xfrm>
            <a:off x="2866704" y="3881438"/>
            <a:ext cx="4111625" cy="801687"/>
            <a:chOff x="1520" y="2445"/>
            <a:chExt cx="2590"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Rectangle 32"/>
            <p:cNvSpPr>
              <a:spLocks noChangeArrowheads="1"/>
            </p:cNvSpPr>
            <p:nvPr/>
          </p:nvSpPr>
          <p:spPr bwMode="auto">
            <a:xfrm rot="20990024" flipH="1">
              <a:off x="1574" y="2483"/>
              <a:ext cx="2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ACK = 1,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y,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x </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5" name="Text Box 33"/>
          <p:cNvSpPr txBox="1">
            <a:spLocks noChangeArrowheads="1"/>
          </p:cNvSpPr>
          <p:nvPr/>
        </p:nvSpPr>
        <p:spPr bwMode="auto">
          <a:xfrm>
            <a:off x="979166" y="116632"/>
            <a:ext cx="8294687" cy="869950"/>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收到主机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的确认后，也通知其上层</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just" defTabSz="914400" eaLnBrk="1" fontAlgn="auto" latinLnBrk="0" hangingPunct="1">
              <a:lnSpc>
                <a:spcPct val="9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应用进程：</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连接已经建立。</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1855663" y="3005138"/>
            <a:ext cx="6153150" cy="3765550"/>
            <a:chOff x="898" y="1893"/>
            <a:chExt cx="3876" cy="2372"/>
          </a:xfrm>
        </p:grpSpPr>
        <p:grpSp>
          <p:nvGrpSpPr>
            <p:cNvPr id="5" name="Group 3"/>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Rectangle 5"/>
              <p:cNvSpPr>
                <a:spLocks noChangeArrowheads="1"/>
              </p:cNvSpPr>
              <p:nvPr/>
            </p:nvSpPr>
            <p:spPr bwMode="auto">
              <a:xfrm>
                <a:off x="964" y="2169"/>
                <a:ext cx="50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SENT</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6" name="Group 6"/>
            <p:cNvGrpSpPr/>
            <p:nvPr/>
          </p:nvGrpSpPr>
          <p:grpSpPr bwMode="auto">
            <a:xfrm>
              <a:off x="898" y="3013"/>
              <a:ext cx="664" cy="1252"/>
              <a:chOff x="898" y="3013"/>
              <a:chExt cx="664"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Rectangle 8"/>
              <p:cNvSpPr>
                <a:spLocks noChangeArrowheads="1"/>
              </p:cNvSpPr>
              <p:nvPr/>
            </p:nvSpPr>
            <p:spPr bwMode="auto">
              <a:xfrm>
                <a:off x="898" y="3383"/>
                <a:ext cx="66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 name="Group 9"/>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Rectangle 11"/>
              <p:cNvSpPr>
                <a:spLocks noChangeArrowheads="1"/>
              </p:cNvSpPr>
              <p:nvPr/>
            </p:nvSpPr>
            <p:spPr bwMode="auto">
              <a:xfrm>
                <a:off x="4156" y="2721"/>
                <a:ext cx="535"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RCVD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8" name="Group 12"/>
            <p:cNvGrpSpPr/>
            <p:nvPr/>
          </p:nvGrpSpPr>
          <p:grpSpPr bwMode="auto">
            <a:xfrm>
              <a:off x="4111" y="1893"/>
              <a:ext cx="655" cy="519"/>
              <a:chOff x="4111" y="1893"/>
              <a:chExt cx="655"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Rectangle 14"/>
              <p:cNvSpPr>
                <a:spLocks noChangeArrowheads="1"/>
              </p:cNvSpPr>
              <p:nvPr/>
            </p:nvSpPr>
            <p:spPr bwMode="auto">
              <a:xfrm>
                <a:off x="4118" y="2004"/>
                <a:ext cx="6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LISTEN</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9" name="Group 15"/>
            <p:cNvGrpSpPr/>
            <p:nvPr/>
          </p:nvGrpSpPr>
          <p:grpSpPr bwMode="auto">
            <a:xfrm>
              <a:off x="4110" y="3564"/>
              <a:ext cx="664" cy="701"/>
              <a:chOff x="4110" y="3564"/>
              <a:chExt cx="664"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Rectangle 17"/>
              <p:cNvSpPr>
                <a:spLocks noChangeArrowheads="1"/>
              </p:cNvSpPr>
              <p:nvPr/>
            </p:nvSpPr>
            <p:spPr bwMode="auto">
              <a:xfrm>
                <a:off x="4110" y="3708"/>
                <a:ext cx="66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20" name="Rectangle 18"/>
          <p:cNvSpPr txBox="1">
            <a:spLocks noChangeArrowheads="1"/>
          </p:cNvSpPr>
          <p:nvPr/>
        </p:nvSpPr>
        <p:spPr bwMode="auto">
          <a:xfrm>
            <a:off x="1424608" y="692150"/>
            <a:ext cx="734536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采用三报文握手建立 </a:t>
            </a:r>
            <a:r>
              <a:rPr kumimoji="1" lang="en-US" altLang="zh-CN" sz="32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1" lang="zh-CN" altLang="en-US" sz="32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连接的各状态</a:t>
            </a:r>
            <a:r>
              <a:rPr kumimoji="1" lang="zh-CN" altLang="en-US" sz="40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endParaRPr kumimoji="1" lang="zh-CN" altLang="en-US" sz="40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1" name="Group 19"/>
          <p:cNvGrpSpPr/>
          <p:nvPr/>
        </p:nvGrpSpPr>
        <p:grpSpPr bwMode="auto">
          <a:xfrm>
            <a:off x="2843088" y="3005138"/>
            <a:ext cx="4111625" cy="801687"/>
            <a:chOff x="1520" y="1893"/>
            <a:chExt cx="2590" cy="505"/>
          </a:xfrm>
        </p:grpSpPr>
        <p:sp>
          <p:nvSpPr>
            <p:cNvPr id="22" name="Rectangle 20"/>
            <p:cNvSpPr>
              <a:spLocks noChangeArrowheads="1"/>
            </p:cNvSpPr>
            <p:nvPr/>
          </p:nvSpPr>
          <p:spPr bwMode="auto">
            <a:xfrm rot="665985">
              <a:off x="2093" y="1914"/>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t>
              </a: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x</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4" name="Group 22"/>
          <p:cNvGrpSpPr/>
          <p:nvPr/>
        </p:nvGrpSpPr>
        <p:grpSpPr bwMode="auto">
          <a:xfrm>
            <a:off x="2843088" y="4756150"/>
            <a:ext cx="4111625" cy="800100"/>
            <a:chOff x="1520" y="2996"/>
            <a:chExt cx="2590" cy="504"/>
          </a:xfrm>
        </p:grpSpPr>
        <p:sp>
          <p:nvSpPr>
            <p:cNvPr id="25" name="Rectangle 23"/>
            <p:cNvSpPr>
              <a:spLocks noChangeArrowheads="1"/>
            </p:cNvSpPr>
            <p:nvPr/>
          </p:nvSpPr>
          <p:spPr bwMode="auto">
            <a:xfrm rot="649536">
              <a:off x="1941" y="3064"/>
              <a:ext cx="21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seq = x + 1, ack = y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7" name="Rectangle 25"/>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Text Box 26"/>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Rectangle 27"/>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Text Box 28"/>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1" name="Group 29"/>
          <p:cNvGrpSpPr/>
          <p:nvPr/>
        </p:nvGrpSpPr>
        <p:grpSpPr bwMode="auto">
          <a:xfrm>
            <a:off x="3744788" y="5840405"/>
            <a:ext cx="2371725" cy="396874"/>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3" name="Rectangle 31"/>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34" name="Group 32"/>
          <p:cNvGrpSpPr/>
          <p:nvPr/>
        </p:nvGrpSpPr>
        <p:grpSpPr bwMode="auto">
          <a:xfrm>
            <a:off x="825376" y="2057400"/>
            <a:ext cx="1320800" cy="947738"/>
            <a:chOff x="249" y="1296"/>
            <a:chExt cx="832" cy="597"/>
          </a:xfrm>
        </p:grpSpPr>
        <p:sp>
          <p:nvSpPr>
            <p:cNvPr id="35" name="Rectangle 33"/>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6" name="Freeform 34"/>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37" name="Group 35"/>
          <p:cNvGrpSpPr/>
          <p:nvPr/>
        </p:nvGrpSpPr>
        <p:grpSpPr bwMode="auto">
          <a:xfrm>
            <a:off x="7653216" y="2065338"/>
            <a:ext cx="1401763" cy="939800"/>
            <a:chOff x="4550" y="1301"/>
            <a:chExt cx="883" cy="592"/>
          </a:xfrm>
        </p:grpSpPr>
        <p:sp>
          <p:nvSpPr>
            <p:cNvPr id="38" name="Rectangle 36"/>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9" name="Freeform 37"/>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40"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0"/>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3" name="Rectangle 41"/>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4" name="Rectangle 42"/>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5" name="Rectangle 43"/>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6" name="Group 45"/>
          <p:cNvGrpSpPr/>
          <p:nvPr/>
        </p:nvGrpSpPr>
        <p:grpSpPr bwMode="auto">
          <a:xfrm>
            <a:off x="2843089" y="3881438"/>
            <a:ext cx="4111625" cy="801687"/>
            <a:chOff x="1520" y="2445"/>
            <a:chExt cx="2590"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 name="Rectangle 47"/>
            <p:cNvSpPr>
              <a:spLocks noChangeArrowheads="1"/>
            </p:cNvSpPr>
            <p:nvPr/>
          </p:nvSpPr>
          <p:spPr bwMode="auto">
            <a:xfrm rot="20990024" flipH="1">
              <a:off x="1574" y="2483"/>
              <a:ext cx="2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ACK = 1,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y,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x </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的连接建立：</a:t>
            </a:r>
            <a:r>
              <a:rPr kumimoji="0" lang="zh-CN" altLang="en-US" sz="3600" kern="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三报文握手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5.9.2  TCP </a:t>
            </a:r>
            <a:r>
              <a:rPr lang="zh-CN" altLang="zh-CN" dirty="0">
                <a:latin typeface="Times New Roman" panose="02020603050405020304" pitchFamily="18" charset="0"/>
                <a:cs typeface="Times New Roman" panose="02020603050405020304" pitchFamily="18" charset="0"/>
              </a:rPr>
              <a:t>的连接释放</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连接释放过程比较复杂</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数据传输结束后，通信的双方都可释放连接。</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连接释放过程是</a:t>
            </a:r>
            <a:r>
              <a:rPr lang="zh-CN" altLang="zh-CN" dirty="0">
                <a:solidFill>
                  <a:srgbClr val="FF0000"/>
                </a:solidFill>
                <a:latin typeface="Times New Roman" panose="02020603050405020304" pitchFamily="18" charset="0"/>
                <a:cs typeface="Times New Roman" panose="02020603050405020304" pitchFamily="18" charset="0"/>
              </a:rPr>
              <a:t>四报文握手。</a:t>
            </a:r>
            <a:endParaRPr lang="en-US" altLang="zh-CN" dirty="0">
              <a:solidFill>
                <a:srgbClr val="FF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p:nvPr/>
        </p:nvGrpSpPr>
        <p:grpSpPr bwMode="auto">
          <a:xfrm>
            <a:off x="2880494" y="2349500"/>
            <a:ext cx="4248150" cy="4062413"/>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9" name="AutoShape 5"/>
          <p:cNvSpPr>
            <a:spLocks noChangeArrowheads="1"/>
          </p:cNvSpPr>
          <p:nvPr/>
        </p:nvSpPr>
        <p:spPr bwMode="auto">
          <a:xfrm>
            <a:off x="3866331"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0" name="Group 6"/>
          <p:cNvGrpSpPr/>
          <p:nvPr/>
        </p:nvGrpSpPr>
        <p:grpSpPr bwMode="auto">
          <a:xfrm>
            <a:off x="2932881" y="2355850"/>
            <a:ext cx="4133850" cy="768350"/>
            <a:chOff x="1614" y="1484"/>
            <a:chExt cx="2604" cy="484"/>
          </a:xfrm>
        </p:grpSpPr>
        <p:sp>
          <p:nvSpPr>
            <p:cNvPr id="11" name="Rectangle 7"/>
            <p:cNvSpPr>
              <a:spLocks noChangeArrowheads="1"/>
            </p:cNvSpPr>
            <p:nvPr/>
          </p:nvSpPr>
          <p:spPr bwMode="auto">
            <a:xfrm rot="597975">
              <a:off x="2491" y="1520"/>
              <a:ext cx="12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seq = u</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Line 8"/>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3" name="Rectangle 9"/>
          <p:cNvSpPr>
            <a:spLocks noChangeArrowheads="1"/>
          </p:cNvSpPr>
          <p:nvPr/>
        </p:nvSpPr>
        <p:spPr bwMode="auto">
          <a:xfrm>
            <a:off x="1977206"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Rectangle 10"/>
          <p:cNvSpPr>
            <a:spLocks noChangeArrowheads="1"/>
          </p:cNvSpPr>
          <p:nvPr/>
        </p:nvSpPr>
        <p:spPr bwMode="auto">
          <a:xfrm>
            <a:off x="7063556"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5" name="Group 11"/>
          <p:cNvGrpSpPr/>
          <p:nvPr/>
        </p:nvGrpSpPr>
        <p:grpSpPr bwMode="auto">
          <a:xfrm>
            <a:off x="1878781" y="1528763"/>
            <a:ext cx="6278563" cy="82550"/>
            <a:chOff x="1020" y="481"/>
            <a:chExt cx="4037" cy="46"/>
          </a:xfrm>
        </p:grpSpPr>
        <p:sp>
          <p:nvSpPr>
            <p:cNvPr id="16" name="Line 12"/>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Line 13"/>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9" name="Group 15"/>
          <p:cNvGrpSpPr/>
          <p:nvPr/>
        </p:nvGrpSpPr>
        <p:grpSpPr bwMode="auto">
          <a:xfrm>
            <a:off x="869131" y="1257300"/>
            <a:ext cx="1403350" cy="1082675"/>
            <a:chOff x="314" y="792"/>
            <a:chExt cx="884" cy="682"/>
          </a:xfrm>
        </p:grpSpPr>
        <p:sp>
          <p:nvSpPr>
            <p:cNvPr id="20" name="Freeform 16"/>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Rectangle 17"/>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主动关闭</a:t>
              </a:r>
              <a:endParaRPr kumimoji="0" lang="zh-CN" altLang="en-US"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2" name="Rectangle 18"/>
          <p:cNvSpPr>
            <a:spLocks noChangeArrowheads="1"/>
          </p:cNvSpPr>
          <p:nvPr/>
        </p:nvSpPr>
        <p:spPr bwMode="auto">
          <a:xfrm>
            <a:off x="4501331"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Rectangle 19"/>
          <p:cNvSpPr>
            <a:spLocks noChangeArrowheads="1"/>
          </p:cNvSpPr>
          <p:nvPr/>
        </p:nvSpPr>
        <p:spPr bwMode="auto">
          <a:xfrm>
            <a:off x="1958156" y="1622425"/>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Rectangle 20"/>
          <p:cNvSpPr>
            <a:spLocks noChangeArrowheads="1"/>
          </p:cNvSpPr>
          <p:nvPr/>
        </p:nvSpPr>
        <p:spPr bwMode="auto">
          <a:xfrm>
            <a:off x="7044506" y="20589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25"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263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8898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3"/>
          <p:cNvSpPr>
            <a:spLocks noChangeArrowheads="1"/>
          </p:cNvSpPr>
          <p:nvPr/>
        </p:nvSpPr>
        <p:spPr bwMode="auto">
          <a:xfrm>
            <a:off x="2593156"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4"/>
          <p:cNvSpPr>
            <a:spLocks noChangeArrowheads="1"/>
          </p:cNvSpPr>
          <p:nvPr/>
        </p:nvSpPr>
        <p:spPr bwMode="auto">
          <a:xfrm>
            <a:off x="709371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Rectangle 25"/>
          <p:cNvSpPr>
            <a:spLocks noChangeArrowheads="1"/>
          </p:cNvSpPr>
          <p:nvPr/>
        </p:nvSpPr>
        <p:spPr bwMode="auto">
          <a:xfrm>
            <a:off x="2137544"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Rectangle 26"/>
          <p:cNvSpPr>
            <a:spLocks noChangeArrowheads="1"/>
          </p:cNvSpPr>
          <p:nvPr/>
        </p:nvSpPr>
        <p:spPr bwMode="auto">
          <a:xfrm>
            <a:off x="7104831"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2" name="Text Box 28"/>
          <p:cNvSpPr txBox="1">
            <a:spLocks noChangeArrowheads="1"/>
          </p:cNvSpPr>
          <p:nvPr/>
        </p:nvSpPr>
        <p:spPr bwMode="auto">
          <a:xfrm>
            <a:off x="2855094" y="66675"/>
            <a:ext cx="450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5.9.2   TCP </a:t>
            </a:r>
            <a:r>
              <a:rPr kumimoji="0" lang="zh-CN" altLang="en-US" sz="32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的连接释放 </a:t>
            </a:r>
            <a:endParaRPr kumimoji="0" lang="zh-CN" altLang="en-US" sz="32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3" name="Text Box 29"/>
          <p:cNvSpPr txBox="1">
            <a:spLocks noChangeArrowheads="1"/>
          </p:cNvSpPr>
          <p:nvPr/>
        </p:nvSpPr>
        <p:spPr bwMode="auto">
          <a:xfrm>
            <a:off x="1263462" y="3727450"/>
            <a:ext cx="7721986" cy="2677656"/>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数据传输结束后，通信的双方都可释放连接。</a:t>
            </a:r>
            <a:endPar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kern="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现在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的应用进程先向其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发出连接释放</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报文段，并停止再发送数据，主动关闭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endPar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连接。</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把连接释放报文段首部的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，其序号</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 u</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，等待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的确认。</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的连接释放：采用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四报文握手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91533"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AutoShape 5"/>
          <p:cNvSpPr>
            <a:spLocks noChangeArrowheads="1"/>
          </p:cNvSpPr>
          <p:nvPr/>
        </p:nvSpPr>
        <p:spPr bwMode="auto">
          <a:xfrm>
            <a:off x="3877370"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8" name="Group 6"/>
          <p:cNvGrpSpPr/>
          <p:nvPr/>
        </p:nvGrpSpPr>
        <p:grpSpPr bwMode="auto">
          <a:xfrm>
            <a:off x="2943920" y="2355850"/>
            <a:ext cx="4133850" cy="768350"/>
            <a:chOff x="1614" y="1484"/>
            <a:chExt cx="2604" cy="484"/>
          </a:xfrm>
        </p:grpSpPr>
        <p:sp>
          <p:nvSpPr>
            <p:cNvPr id="9" name="Rectangle 7"/>
            <p:cNvSpPr>
              <a:spLocks noChangeArrowheads="1"/>
            </p:cNvSpPr>
            <p:nvPr/>
          </p:nvSpPr>
          <p:spPr bwMode="auto">
            <a:xfrm rot="597975">
              <a:off x="2491" y="1520"/>
              <a:ext cx="12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seq = u</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Line 8"/>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1" name="Group 9"/>
          <p:cNvGrpSpPr/>
          <p:nvPr/>
        </p:nvGrpSpPr>
        <p:grpSpPr bwMode="auto">
          <a:xfrm>
            <a:off x="2958208" y="3167063"/>
            <a:ext cx="4133850" cy="769937"/>
            <a:chOff x="1623" y="1995"/>
            <a:chExt cx="2604" cy="485"/>
          </a:xfrm>
        </p:grpSpPr>
        <p:sp>
          <p:nvSpPr>
            <p:cNvPr id="12" name="Rectangle 10"/>
            <p:cNvSpPr>
              <a:spLocks noChangeArrowheads="1"/>
            </p:cNvSpPr>
            <p:nvPr/>
          </p:nvSpPr>
          <p:spPr bwMode="auto">
            <a:xfrm rot="20990024" flipH="1">
              <a:off x="1902" y="2020"/>
              <a:ext cx="18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seq = v,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Line 11"/>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4" name="Rectangle 12"/>
          <p:cNvSpPr>
            <a:spLocks noChangeArrowheads="1"/>
          </p:cNvSpPr>
          <p:nvPr/>
        </p:nvSpPr>
        <p:spPr bwMode="auto">
          <a:xfrm>
            <a:off x="1988245"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Rectangle 13"/>
          <p:cNvSpPr>
            <a:spLocks noChangeArrowheads="1"/>
          </p:cNvSpPr>
          <p:nvPr/>
        </p:nvSpPr>
        <p:spPr bwMode="auto">
          <a:xfrm>
            <a:off x="7074595"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6" name="Group 14"/>
          <p:cNvGrpSpPr/>
          <p:nvPr/>
        </p:nvGrpSpPr>
        <p:grpSpPr bwMode="auto">
          <a:xfrm>
            <a:off x="1889820" y="1528763"/>
            <a:ext cx="6278563" cy="82550"/>
            <a:chOff x="1020" y="481"/>
            <a:chExt cx="4037" cy="46"/>
          </a:xfrm>
        </p:grpSpPr>
        <p:sp>
          <p:nvSpPr>
            <p:cNvPr id="17" name="Line 15"/>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Line 16"/>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9" name="Group 17"/>
          <p:cNvGrpSpPr/>
          <p:nvPr/>
        </p:nvGrpSpPr>
        <p:grpSpPr bwMode="auto">
          <a:xfrm>
            <a:off x="880170" y="1257300"/>
            <a:ext cx="1403350" cy="1082675"/>
            <a:chOff x="314" y="792"/>
            <a:chExt cx="884" cy="682"/>
          </a:xfrm>
        </p:grpSpPr>
        <p:sp>
          <p:nvSpPr>
            <p:cNvPr id="20" name="Freeform 18"/>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Rectangle 1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2" name="Rectangle 20"/>
          <p:cNvSpPr>
            <a:spLocks noChangeArrowheads="1"/>
          </p:cNvSpPr>
          <p:nvPr/>
        </p:nvSpPr>
        <p:spPr bwMode="auto">
          <a:xfrm>
            <a:off x="4512370"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Freeform 21"/>
          <p:cNvSpPr/>
          <p:nvPr/>
        </p:nvSpPr>
        <p:spPr bwMode="auto">
          <a:xfrm>
            <a:off x="7835008"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Rectangle 22"/>
          <p:cNvSpPr>
            <a:spLocks noChangeArrowheads="1"/>
          </p:cNvSpPr>
          <p:nvPr/>
        </p:nvSpPr>
        <p:spPr bwMode="auto">
          <a:xfrm>
            <a:off x="8393808" y="1778000"/>
            <a:ext cx="64761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通知</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应用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进程</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Rectangle 23"/>
          <p:cNvSpPr>
            <a:spLocks noChangeArrowheads="1"/>
          </p:cNvSpPr>
          <p:nvPr/>
        </p:nvSpPr>
        <p:spPr bwMode="auto">
          <a:xfrm>
            <a:off x="1969195" y="1622425"/>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Rectangle 24"/>
          <p:cNvSpPr>
            <a:spLocks noChangeArrowheads="1"/>
          </p:cNvSpPr>
          <p:nvPr/>
        </p:nvSpPr>
        <p:spPr bwMode="auto">
          <a:xfrm>
            <a:off x="7055545" y="20589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27"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1367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0002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7"/>
          <p:cNvSpPr>
            <a:spLocks noChangeArrowheads="1"/>
          </p:cNvSpPr>
          <p:nvPr/>
        </p:nvSpPr>
        <p:spPr bwMode="auto">
          <a:xfrm>
            <a:off x="260419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Rectangle 28"/>
          <p:cNvSpPr>
            <a:spLocks noChangeArrowheads="1"/>
          </p:cNvSpPr>
          <p:nvPr/>
        </p:nvSpPr>
        <p:spPr bwMode="auto">
          <a:xfrm>
            <a:off x="7104758"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Rectangle 29"/>
          <p:cNvSpPr>
            <a:spLocks noChangeArrowheads="1"/>
          </p:cNvSpPr>
          <p:nvPr/>
        </p:nvSpPr>
        <p:spPr bwMode="auto">
          <a:xfrm>
            <a:off x="2148583"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2" name="Rectangle 30"/>
          <p:cNvSpPr>
            <a:spLocks noChangeArrowheads="1"/>
          </p:cNvSpPr>
          <p:nvPr/>
        </p:nvSpPr>
        <p:spPr bwMode="auto">
          <a:xfrm>
            <a:off x="7115870"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3" name="Text Box 32"/>
          <p:cNvSpPr txBox="1">
            <a:spLocks noChangeArrowheads="1"/>
          </p:cNvSpPr>
          <p:nvPr/>
        </p:nvSpPr>
        <p:spPr bwMode="auto">
          <a:xfrm>
            <a:off x="1214759" y="4216400"/>
            <a:ext cx="7986713" cy="2236788"/>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发出确认，确认号 </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 u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而这个报文段自己的序号 </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 v</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服务器进程通知高层应用进程。</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从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到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这个方向的连接就释放了，</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连接</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处于</a:t>
            </a: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Times New Roman" panose="02020603050405020304" pitchFamily="18" charset="0"/>
              </a:rPr>
              <a:t>半关闭</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状态。</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若发送数据，</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仍要接收。</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5"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的连接释放：采用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四报文握手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6791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AutoShape 5"/>
          <p:cNvSpPr>
            <a:spLocks noChangeArrowheads="1"/>
          </p:cNvSpPr>
          <p:nvPr/>
        </p:nvSpPr>
        <p:spPr bwMode="auto">
          <a:xfrm rot="-651552">
            <a:off x="4144268"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AutoShape 6"/>
          <p:cNvSpPr>
            <a:spLocks noChangeArrowheads="1"/>
          </p:cNvSpPr>
          <p:nvPr/>
        </p:nvSpPr>
        <p:spPr bwMode="auto">
          <a:xfrm>
            <a:off x="3853755"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9" name="Group 7"/>
          <p:cNvGrpSpPr/>
          <p:nvPr/>
        </p:nvGrpSpPr>
        <p:grpSpPr bwMode="auto">
          <a:xfrm>
            <a:off x="2920305" y="2355850"/>
            <a:ext cx="4133850" cy="768350"/>
            <a:chOff x="1614" y="1484"/>
            <a:chExt cx="2604" cy="484"/>
          </a:xfrm>
        </p:grpSpPr>
        <p:sp>
          <p:nvSpPr>
            <p:cNvPr id="10" name="Rectangle 8"/>
            <p:cNvSpPr>
              <a:spLocks noChangeArrowheads="1"/>
            </p:cNvSpPr>
            <p:nvPr/>
          </p:nvSpPr>
          <p:spPr bwMode="auto">
            <a:xfrm rot="597975">
              <a:off x="2491" y="1520"/>
              <a:ext cx="12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seq = u</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2" name="Group 10"/>
          <p:cNvGrpSpPr/>
          <p:nvPr/>
        </p:nvGrpSpPr>
        <p:grpSpPr bwMode="auto">
          <a:xfrm>
            <a:off x="2934593" y="3167063"/>
            <a:ext cx="4133850" cy="769937"/>
            <a:chOff x="1623" y="1995"/>
            <a:chExt cx="2604" cy="485"/>
          </a:xfrm>
        </p:grpSpPr>
        <p:sp>
          <p:nvSpPr>
            <p:cNvPr id="13" name="Rectangle 11"/>
            <p:cNvSpPr>
              <a:spLocks noChangeArrowheads="1"/>
            </p:cNvSpPr>
            <p:nvPr/>
          </p:nvSpPr>
          <p:spPr bwMode="auto">
            <a:xfrm rot="20990024" flipH="1">
              <a:off x="1903" y="2020"/>
              <a:ext cx="18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seq = v,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5" name="Group 13"/>
          <p:cNvGrpSpPr/>
          <p:nvPr/>
        </p:nvGrpSpPr>
        <p:grpSpPr bwMode="auto">
          <a:xfrm>
            <a:off x="2899669" y="4086223"/>
            <a:ext cx="4175125" cy="787399"/>
            <a:chOff x="1601" y="2574"/>
            <a:chExt cx="2630"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Rectangle 15"/>
            <p:cNvSpPr>
              <a:spLocks noChangeArrowheads="1"/>
            </p:cNvSpPr>
            <p:nvPr/>
          </p:nvSpPr>
          <p:spPr bwMode="auto">
            <a:xfrm rot="20943314" flipH="1">
              <a:off x="1762" y="2574"/>
              <a:ext cx="24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ACK = 1, seq = w,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8" name="Rectangle 16"/>
          <p:cNvSpPr>
            <a:spLocks noChangeArrowheads="1"/>
          </p:cNvSpPr>
          <p:nvPr/>
        </p:nvSpPr>
        <p:spPr bwMode="auto">
          <a:xfrm>
            <a:off x="196463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Rectangle 17"/>
          <p:cNvSpPr>
            <a:spLocks noChangeArrowheads="1"/>
          </p:cNvSpPr>
          <p:nvPr/>
        </p:nvSpPr>
        <p:spPr bwMode="auto">
          <a:xfrm>
            <a:off x="705098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0" name="Group 18"/>
          <p:cNvGrpSpPr/>
          <p:nvPr/>
        </p:nvGrpSpPr>
        <p:grpSpPr bwMode="auto">
          <a:xfrm>
            <a:off x="186620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3" name="Group 21"/>
          <p:cNvGrpSpPr/>
          <p:nvPr/>
        </p:nvGrpSpPr>
        <p:grpSpPr bwMode="auto">
          <a:xfrm>
            <a:off x="856555" y="1257300"/>
            <a:ext cx="1403350" cy="1082675"/>
            <a:chOff x="314" y="792"/>
            <a:chExt cx="884" cy="682"/>
          </a:xfrm>
        </p:grpSpPr>
        <p:sp>
          <p:nvSpPr>
            <p:cNvPr id="24"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6" name="Group 24"/>
          <p:cNvGrpSpPr/>
          <p:nvPr/>
        </p:nvGrpSpPr>
        <p:grpSpPr bwMode="auto">
          <a:xfrm>
            <a:off x="7770118" y="1190625"/>
            <a:ext cx="1408112" cy="2905125"/>
            <a:chOff x="4669" y="750"/>
            <a:chExt cx="887" cy="1830"/>
          </a:xfrm>
        </p:grpSpPr>
        <p:sp>
          <p:nvSpPr>
            <p:cNvPr id="27"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9" name="Rectangle 27"/>
          <p:cNvSpPr>
            <a:spLocks noChangeArrowheads="1"/>
          </p:cNvSpPr>
          <p:nvPr/>
        </p:nvSpPr>
        <p:spPr bwMode="auto">
          <a:xfrm>
            <a:off x="4488755"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0" name="Group 28"/>
          <p:cNvGrpSpPr/>
          <p:nvPr/>
        </p:nvGrpSpPr>
        <p:grpSpPr bwMode="auto">
          <a:xfrm>
            <a:off x="7811393" y="1376363"/>
            <a:ext cx="1206500" cy="1789112"/>
            <a:chOff x="4695" y="867"/>
            <a:chExt cx="760" cy="1127"/>
          </a:xfrm>
        </p:grpSpPr>
        <p:sp>
          <p:nvSpPr>
            <p:cNvPr id="31"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通知</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应用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进程</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3" name="Rectangle 31"/>
          <p:cNvSpPr>
            <a:spLocks noChangeArrowheads="1"/>
          </p:cNvSpPr>
          <p:nvPr/>
        </p:nvSpPr>
        <p:spPr bwMode="auto">
          <a:xfrm>
            <a:off x="1945580" y="1622425"/>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Rectangle 32"/>
          <p:cNvSpPr>
            <a:spLocks noChangeArrowheads="1"/>
          </p:cNvSpPr>
          <p:nvPr/>
        </p:nvSpPr>
        <p:spPr bwMode="auto">
          <a:xfrm>
            <a:off x="7031930" y="20589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3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005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7640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8058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 name="Rectangle 36"/>
          <p:cNvSpPr>
            <a:spLocks noChangeArrowheads="1"/>
          </p:cNvSpPr>
          <p:nvPr/>
        </p:nvSpPr>
        <p:spPr bwMode="auto">
          <a:xfrm>
            <a:off x="708114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9" name="Rectangle 37"/>
          <p:cNvSpPr>
            <a:spLocks noChangeArrowheads="1"/>
          </p:cNvSpPr>
          <p:nvPr/>
        </p:nvSpPr>
        <p:spPr bwMode="auto">
          <a:xfrm>
            <a:off x="212496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0" name="Rectangle 38"/>
          <p:cNvSpPr>
            <a:spLocks noChangeArrowheads="1"/>
          </p:cNvSpPr>
          <p:nvPr/>
        </p:nvSpPr>
        <p:spPr bwMode="auto">
          <a:xfrm>
            <a:off x="709225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1" name="Rectangle 39"/>
          <p:cNvSpPr>
            <a:spLocks noChangeArrowheads="1"/>
          </p:cNvSpPr>
          <p:nvPr/>
        </p:nvSpPr>
        <p:spPr bwMode="auto">
          <a:xfrm rot="-628888">
            <a:off x="4660679"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2" name="Text Box 41"/>
          <p:cNvSpPr txBox="1">
            <a:spLocks noChangeArrowheads="1"/>
          </p:cNvSpPr>
          <p:nvPr/>
        </p:nvSpPr>
        <p:spPr bwMode="auto">
          <a:xfrm>
            <a:off x="1853505" y="5373688"/>
            <a:ext cx="6167073" cy="954107"/>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若 </a:t>
            </a:r>
            <a:r>
              <a:rPr kumimoji="0" lang="en-US" altLang="zh-CN"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B </a:t>
            </a:r>
            <a:r>
              <a:rPr kumimoji="0" lang="zh-CN" altLang="en-US"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已经没有要向 </a:t>
            </a:r>
            <a:r>
              <a:rPr kumimoji="0" lang="en-US" altLang="zh-CN"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发送的数据，</a:t>
            </a:r>
            <a:endParaRPr kumimoji="0" lang="zh-CN" altLang="en-US"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其应用进程就通知 </a:t>
            </a:r>
            <a:r>
              <a:rPr kumimoji="0" lang="en-US" altLang="zh-CN"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释放连接。 </a:t>
            </a:r>
            <a:endParaRPr kumimoji="0" lang="zh-CN" altLang="en-US" sz="2800"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的连接释放：采用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四报文握手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1000"/>
                                        <p:tgtEl>
                                          <p:spTgt spid="26"/>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91160"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7" name="AutoShape 5"/>
          <p:cNvSpPr>
            <a:spLocks noChangeArrowheads="1"/>
          </p:cNvSpPr>
          <p:nvPr/>
        </p:nvSpPr>
        <p:spPr bwMode="auto">
          <a:xfrm rot="-651552">
            <a:off x="4136257"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AutoShape 6"/>
          <p:cNvSpPr>
            <a:spLocks noChangeArrowheads="1"/>
          </p:cNvSpPr>
          <p:nvPr/>
        </p:nvSpPr>
        <p:spPr bwMode="auto">
          <a:xfrm>
            <a:off x="3845744"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9" name="Group 7"/>
          <p:cNvGrpSpPr/>
          <p:nvPr/>
        </p:nvGrpSpPr>
        <p:grpSpPr bwMode="auto">
          <a:xfrm>
            <a:off x="2912294" y="2355850"/>
            <a:ext cx="4133850" cy="768350"/>
            <a:chOff x="1614" y="1484"/>
            <a:chExt cx="2604" cy="484"/>
          </a:xfrm>
        </p:grpSpPr>
        <p:sp>
          <p:nvSpPr>
            <p:cNvPr id="10" name="Rectangle 8"/>
            <p:cNvSpPr>
              <a:spLocks noChangeArrowheads="1"/>
            </p:cNvSpPr>
            <p:nvPr/>
          </p:nvSpPr>
          <p:spPr bwMode="auto">
            <a:xfrm rot="597975">
              <a:off x="2491" y="1520"/>
              <a:ext cx="12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seq = u</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2" name="Group 10"/>
          <p:cNvGrpSpPr/>
          <p:nvPr/>
        </p:nvGrpSpPr>
        <p:grpSpPr bwMode="auto">
          <a:xfrm>
            <a:off x="2926582" y="3167063"/>
            <a:ext cx="4133850" cy="769937"/>
            <a:chOff x="1623" y="1995"/>
            <a:chExt cx="2604" cy="485"/>
          </a:xfrm>
        </p:grpSpPr>
        <p:sp>
          <p:nvSpPr>
            <p:cNvPr id="13" name="Rectangle 11"/>
            <p:cNvSpPr>
              <a:spLocks noChangeArrowheads="1"/>
            </p:cNvSpPr>
            <p:nvPr/>
          </p:nvSpPr>
          <p:spPr bwMode="auto">
            <a:xfrm rot="20990024" flipH="1">
              <a:off x="1902" y="2020"/>
              <a:ext cx="18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seq = v,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5" name="Group 13"/>
          <p:cNvGrpSpPr/>
          <p:nvPr/>
        </p:nvGrpSpPr>
        <p:grpSpPr bwMode="auto">
          <a:xfrm>
            <a:off x="2891657" y="4086223"/>
            <a:ext cx="4175125" cy="787399"/>
            <a:chOff x="1601" y="2574"/>
            <a:chExt cx="2630"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Rectangle 15"/>
            <p:cNvSpPr>
              <a:spLocks noChangeArrowheads="1"/>
            </p:cNvSpPr>
            <p:nvPr/>
          </p:nvSpPr>
          <p:spPr bwMode="auto">
            <a:xfrm rot="20943314" flipH="1">
              <a:off x="1762" y="2574"/>
              <a:ext cx="24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ACK = 1, seq = w,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8" name="Rectangle 16"/>
          <p:cNvSpPr>
            <a:spLocks noChangeArrowheads="1"/>
          </p:cNvSpPr>
          <p:nvPr/>
        </p:nvSpPr>
        <p:spPr bwMode="auto">
          <a:xfrm>
            <a:off x="1956619"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Rectangle 17"/>
          <p:cNvSpPr>
            <a:spLocks noChangeArrowheads="1"/>
          </p:cNvSpPr>
          <p:nvPr/>
        </p:nvSpPr>
        <p:spPr bwMode="auto">
          <a:xfrm>
            <a:off x="7042969"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0" name="Group 18"/>
          <p:cNvGrpSpPr/>
          <p:nvPr/>
        </p:nvGrpSpPr>
        <p:grpSpPr bwMode="auto">
          <a:xfrm>
            <a:off x="1858194"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3" name="Group 21"/>
          <p:cNvGrpSpPr/>
          <p:nvPr/>
        </p:nvGrpSpPr>
        <p:grpSpPr bwMode="auto">
          <a:xfrm>
            <a:off x="848544" y="1257300"/>
            <a:ext cx="1403350" cy="1082675"/>
            <a:chOff x="314" y="792"/>
            <a:chExt cx="884" cy="682"/>
          </a:xfrm>
        </p:grpSpPr>
        <p:sp>
          <p:nvSpPr>
            <p:cNvPr id="24"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6" name="Group 24"/>
          <p:cNvGrpSpPr/>
          <p:nvPr/>
        </p:nvGrpSpPr>
        <p:grpSpPr bwMode="auto">
          <a:xfrm>
            <a:off x="7762107" y="1190625"/>
            <a:ext cx="1408112" cy="2905125"/>
            <a:chOff x="4669" y="750"/>
            <a:chExt cx="887" cy="1830"/>
          </a:xfrm>
        </p:grpSpPr>
        <p:sp>
          <p:nvSpPr>
            <p:cNvPr id="27"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9" name="Rectangle 27"/>
          <p:cNvSpPr>
            <a:spLocks noChangeArrowheads="1"/>
          </p:cNvSpPr>
          <p:nvPr/>
        </p:nvSpPr>
        <p:spPr bwMode="auto">
          <a:xfrm>
            <a:off x="4480744"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0" name="Group 28"/>
          <p:cNvGrpSpPr/>
          <p:nvPr/>
        </p:nvGrpSpPr>
        <p:grpSpPr bwMode="auto">
          <a:xfrm>
            <a:off x="7803382" y="1376363"/>
            <a:ext cx="1206500" cy="1789112"/>
            <a:chOff x="4695" y="867"/>
            <a:chExt cx="760" cy="1127"/>
          </a:xfrm>
        </p:grpSpPr>
        <p:sp>
          <p:nvSpPr>
            <p:cNvPr id="31"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通知</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应用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进程</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3" name="Rectangle 31"/>
          <p:cNvSpPr>
            <a:spLocks noChangeArrowheads="1"/>
          </p:cNvSpPr>
          <p:nvPr/>
        </p:nvSpPr>
        <p:spPr bwMode="auto">
          <a:xfrm>
            <a:off x="1937569" y="1622425"/>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Rectangle 32"/>
          <p:cNvSpPr>
            <a:spLocks noChangeArrowheads="1"/>
          </p:cNvSpPr>
          <p:nvPr/>
        </p:nvSpPr>
        <p:spPr bwMode="auto">
          <a:xfrm>
            <a:off x="7023919" y="20589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3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8204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6839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7256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 name="Rectangle 36"/>
          <p:cNvSpPr>
            <a:spLocks noChangeArrowheads="1"/>
          </p:cNvSpPr>
          <p:nvPr/>
        </p:nvSpPr>
        <p:spPr bwMode="auto">
          <a:xfrm>
            <a:off x="707313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9" name="Rectangle 37"/>
          <p:cNvSpPr>
            <a:spLocks noChangeArrowheads="1"/>
          </p:cNvSpPr>
          <p:nvPr/>
        </p:nvSpPr>
        <p:spPr bwMode="auto">
          <a:xfrm>
            <a:off x="2116957"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0" name="Rectangle 38"/>
          <p:cNvSpPr>
            <a:spLocks noChangeArrowheads="1"/>
          </p:cNvSpPr>
          <p:nvPr/>
        </p:nvSpPr>
        <p:spPr bwMode="auto">
          <a:xfrm>
            <a:off x="7084244"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1" name="Rectangle 39"/>
          <p:cNvSpPr>
            <a:spLocks noChangeArrowheads="1"/>
          </p:cNvSpPr>
          <p:nvPr/>
        </p:nvSpPr>
        <p:spPr bwMode="auto">
          <a:xfrm rot="-628888">
            <a:off x="4652668"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2" name="Text Box 41"/>
          <p:cNvSpPr txBox="1">
            <a:spLocks noChangeArrowheads="1"/>
          </p:cNvSpPr>
          <p:nvPr/>
        </p:nvSpPr>
        <p:spPr bwMode="auto">
          <a:xfrm>
            <a:off x="1371674" y="6021388"/>
            <a:ext cx="7397750" cy="528637"/>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 </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收到连接释放报文段后，必须发出确认。 </a:t>
            </a:r>
            <a:endPar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3" name="Group 42"/>
          <p:cNvGrpSpPr/>
          <p:nvPr/>
        </p:nvGrpSpPr>
        <p:grpSpPr bwMode="auto">
          <a:xfrm>
            <a:off x="2912294" y="4933339"/>
            <a:ext cx="4133850" cy="769937"/>
            <a:chOff x="1614" y="3081"/>
            <a:chExt cx="2604" cy="485"/>
          </a:xfrm>
        </p:grpSpPr>
        <p:sp>
          <p:nvSpPr>
            <p:cNvPr id="44" name="Rectangle 43"/>
            <p:cNvSpPr>
              <a:spLocks noChangeArrowheads="1"/>
            </p:cNvSpPr>
            <p:nvPr/>
          </p:nvSpPr>
          <p:spPr bwMode="auto">
            <a:xfrm rot="610931">
              <a:off x="1986" y="3121"/>
              <a:ext cx="2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u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w </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45" name="Line 44"/>
            <p:cNvSpPr>
              <a:spLocks noChangeShapeType="1"/>
            </p:cNvSpPr>
            <p:nvPr/>
          </p:nvSpPr>
          <p:spPr bwMode="auto">
            <a:xfrm>
              <a:off x="1614" y="3081"/>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47"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的连接释放：采用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四报文握手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8118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AutoShape 5"/>
          <p:cNvSpPr>
            <a:spLocks noChangeArrowheads="1"/>
          </p:cNvSpPr>
          <p:nvPr/>
        </p:nvSpPr>
        <p:spPr bwMode="auto">
          <a:xfrm rot="-651552">
            <a:off x="4157538"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AutoShape 6"/>
          <p:cNvSpPr>
            <a:spLocks noChangeArrowheads="1"/>
          </p:cNvSpPr>
          <p:nvPr/>
        </p:nvSpPr>
        <p:spPr bwMode="auto">
          <a:xfrm>
            <a:off x="3867025"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9" name="Group 7"/>
          <p:cNvGrpSpPr/>
          <p:nvPr/>
        </p:nvGrpSpPr>
        <p:grpSpPr bwMode="auto">
          <a:xfrm>
            <a:off x="2933575" y="2355850"/>
            <a:ext cx="4133850" cy="768350"/>
            <a:chOff x="1614" y="1484"/>
            <a:chExt cx="2604" cy="484"/>
          </a:xfrm>
        </p:grpSpPr>
        <p:sp>
          <p:nvSpPr>
            <p:cNvPr id="10" name="Rectangle 8"/>
            <p:cNvSpPr>
              <a:spLocks noChangeArrowheads="1"/>
            </p:cNvSpPr>
            <p:nvPr/>
          </p:nvSpPr>
          <p:spPr bwMode="auto">
            <a:xfrm rot="597975">
              <a:off x="2491" y="1520"/>
              <a:ext cx="12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seq = u</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2" name="Group 10"/>
          <p:cNvGrpSpPr/>
          <p:nvPr/>
        </p:nvGrpSpPr>
        <p:grpSpPr bwMode="auto">
          <a:xfrm>
            <a:off x="2947863" y="3167063"/>
            <a:ext cx="4133850" cy="769937"/>
            <a:chOff x="1623" y="1995"/>
            <a:chExt cx="2604" cy="485"/>
          </a:xfrm>
        </p:grpSpPr>
        <p:sp>
          <p:nvSpPr>
            <p:cNvPr id="13" name="Rectangle 11"/>
            <p:cNvSpPr>
              <a:spLocks noChangeArrowheads="1"/>
            </p:cNvSpPr>
            <p:nvPr/>
          </p:nvSpPr>
          <p:spPr bwMode="auto">
            <a:xfrm rot="20990024" flipH="1">
              <a:off x="1902" y="2020"/>
              <a:ext cx="18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seq = v,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5" name="Group 13"/>
          <p:cNvGrpSpPr/>
          <p:nvPr/>
        </p:nvGrpSpPr>
        <p:grpSpPr bwMode="auto">
          <a:xfrm>
            <a:off x="2912938" y="4086223"/>
            <a:ext cx="4175125" cy="787399"/>
            <a:chOff x="1601" y="2574"/>
            <a:chExt cx="2630"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Rectangle 15"/>
            <p:cNvSpPr>
              <a:spLocks noChangeArrowheads="1"/>
            </p:cNvSpPr>
            <p:nvPr/>
          </p:nvSpPr>
          <p:spPr bwMode="auto">
            <a:xfrm rot="20943314" flipH="1">
              <a:off x="1762" y="2574"/>
              <a:ext cx="24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ACK = 1, seq = w,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8" name="Rectangle 16"/>
          <p:cNvSpPr>
            <a:spLocks noChangeArrowheads="1"/>
          </p:cNvSpPr>
          <p:nvPr/>
        </p:nvSpPr>
        <p:spPr bwMode="auto">
          <a:xfrm>
            <a:off x="197790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Rectangle 17"/>
          <p:cNvSpPr>
            <a:spLocks noChangeArrowheads="1"/>
          </p:cNvSpPr>
          <p:nvPr/>
        </p:nvSpPr>
        <p:spPr bwMode="auto">
          <a:xfrm>
            <a:off x="706425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0" name="Group 18"/>
          <p:cNvGrpSpPr/>
          <p:nvPr/>
        </p:nvGrpSpPr>
        <p:grpSpPr bwMode="auto">
          <a:xfrm>
            <a:off x="187947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3" name="Group 21"/>
          <p:cNvGrpSpPr/>
          <p:nvPr/>
        </p:nvGrpSpPr>
        <p:grpSpPr bwMode="auto">
          <a:xfrm>
            <a:off x="869825" y="1257300"/>
            <a:ext cx="1403350" cy="1082675"/>
            <a:chOff x="314" y="792"/>
            <a:chExt cx="884" cy="682"/>
          </a:xfrm>
        </p:grpSpPr>
        <p:sp>
          <p:nvSpPr>
            <p:cNvPr id="24"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6" name="Group 24"/>
          <p:cNvGrpSpPr/>
          <p:nvPr/>
        </p:nvGrpSpPr>
        <p:grpSpPr bwMode="auto">
          <a:xfrm>
            <a:off x="7783388" y="1190625"/>
            <a:ext cx="1408112" cy="2905125"/>
            <a:chOff x="4669" y="750"/>
            <a:chExt cx="887" cy="1830"/>
          </a:xfrm>
        </p:grpSpPr>
        <p:sp>
          <p:nvSpPr>
            <p:cNvPr id="27"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9" name="Rectangle 27"/>
          <p:cNvSpPr>
            <a:spLocks noChangeArrowheads="1"/>
          </p:cNvSpPr>
          <p:nvPr/>
        </p:nvSpPr>
        <p:spPr bwMode="auto">
          <a:xfrm>
            <a:off x="4502025"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0" name="Group 28"/>
          <p:cNvGrpSpPr/>
          <p:nvPr/>
        </p:nvGrpSpPr>
        <p:grpSpPr bwMode="auto">
          <a:xfrm>
            <a:off x="7824663" y="1376363"/>
            <a:ext cx="1206500" cy="1789112"/>
            <a:chOff x="4695" y="867"/>
            <a:chExt cx="760" cy="1127"/>
          </a:xfrm>
        </p:grpSpPr>
        <p:sp>
          <p:nvSpPr>
            <p:cNvPr id="31"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通知</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应用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进程</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3" name="Rectangle 31"/>
          <p:cNvSpPr>
            <a:spLocks noChangeArrowheads="1"/>
          </p:cNvSpPr>
          <p:nvPr/>
        </p:nvSpPr>
        <p:spPr bwMode="auto">
          <a:xfrm>
            <a:off x="1958850" y="1622425"/>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Rectangle 32"/>
          <p:cNvSpPr>
            <a:spLocks noChangeArrowheads="1"/>
          </p:cNvSpPr>
          <p:nvPr/>
        </p:nvSpPr>
        <p:spPr bwMode="auto">
          <a:xfrm>
            <a:off x="7045200" y="20589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3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332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8967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9385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 name="Rectangle 36"/>
          <p:cNvSpPr>
            <a:spLocks noChangeArrowheads="1"/>
          </p:cNvSpPr>
          <p:nvPr/>
        </p:nvSpPr>
        <p:spPr bwMode="auto">
          <a:xfrm>
            <a:off x="709441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9" name="Rectangle 37"/>
          <p:cNvSpPr>
            <a:spLocks noChangeArrowheads="1"/>
          </p:cNvSpPr>
          <p:nvPr/>
        </p:nvSpPr>
        <p:spPr bwMode="auto">
          <a:xfrm>
            <a:off x="213823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0" name="Rectangle 38"/>
          <p:cNvSpPr>
            <a:spLocks noChangeArrowheads="1"/>
          </p:cNvSpPr>
          <p:nvPr/>
        </p:nvSpPr>
        <p:spPr bwMode="auto">
          <a:xfrm>
            <a:off x="710552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1" name="Rectangle 39"/>
          <p:cNvSpPr>
            <a:spLocks noChangeArrowheads="1"/>
          </p:cNvSpPr>
          <p:nvPr/>
        </p:nvSpPr>
        <p:spPr bwMode="auto">
          <a:xfrm rot="-628888">
            <a:off x="4673949"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2" name="Text Box 41"/>
          <p:cNvSpPr txBox="1">
            <a:spLocks noChangeArrowheads="1"/>
          </p:cNvSpPr>
          <p:nvPr/>
        </p:nvSpPr>
        <p:spPr bwMode="auto">
          <a:xfrm>
            <a:off x="1136576" y="5786438"/>
            <a:ext cx="8226425" cy="9556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在确认报文段中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，确认号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ack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w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1</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自己的序号 </a:t>
            </a:r>
            <a:r>
              <a:rPr kumimoji="0"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seq = u + 1</a:t>
            </a:r>
            <a:r>
              <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endParaRPr kumimoji="0" lang="zh-CN" altLang="en-US" sz="2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3" name="Rectangle 42"/>
          <p:cNvSpPr>
            <a:spLocks noChangeArrowheads="1"/>
          </p:cNvSpPr>
          <p:nvPr/>
        </p:nvSpPr>
        <p:spPr bwMode="auto">
          <a:xfrm rot="610931">
            <a:off x="3524836" y="4996812"/>
            <a:ext cx="346409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u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w </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44" name="Line 43"/>
          <p:cNvSpPr>
            <a:spLocks noChangeShapeType="1"/>
          </p:cNvSpPr>
          <p:nvPr/>
        </p:nvSpPr>
        <p:spPr bwMode="auto">
          <a:xfrm>
            <a:off x="2933575" y="4933339"/>
            <a:ext cx="4133850" cy="769937"/>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6"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的连接释放：采用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四报文握手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1833885" y="6213475"/>
            <a:ext cx="101282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defRPr/>
              </a:pPr>
              <a:r>
                <a:rPr kumimoji="1" lang="en-US" altLang="zh-CN" sz="1800" i="0" u="none" strike="noStrike" kern="0" cap="none" spc="0" normalizeH="0" baseline="0" noProof="0">
                  <a:ln>
                    <a:noFill/>
                  </a:ln>
                  <a:solidFill>
                    <a:srgbClr val="FFFF99"/>
                  </a:solidFill>
                  <a:effectLst/>
                  <a:uLnTx/>
                  <a:uFillTx/>
                  <a:latin typeface="Times New Roman" panose="02020603050405020304" pitchFamily="18" charset="0"/>
                  <a:ea typeface="黑体" panose="02010609060101010101" pitchFamily="2" charset="-122"/>
                  <a:cs typeface="Times New Roman" panose="02020603050405020304" pitchFamily="18" charset="0"/>
                </a:rPr>
                <a:t>CLOSED</a:t>
              </a:r>
              <a:endParaRPr kumimoji="1" lang="en-US" altLang="zh-CN" sz="1800" i="0" u="none" strike="noStrike" kern="0" cap="none" spc="0" normalizeH="0" baseline="0" noProof="0">
                <a:ln>
                  <a:noFill/>
                </a:ln>
                <a:solidFill>
                  <a:srgbClr val="FFFF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Rectangle 7"/>
          <p:cNvSpPr>
            <a:spLocks noChangeArrowheads="1"/>
          </p:cNvSpPr>
          <p:nvPr/>
        </p:nvSpPr>
        <p:spPr bwMode="auto">
          <a:xfrm rot="610931">
            <a:off x="3439558" y="4996812"/>
            <a:ext cx="346409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u + 1, </a:t>
            </a:r>
            <a:r>
              <a:rPr kumimoji="0" lang="en-US" altLang="zh-CN" sz="18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w </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grpSp>
        <p:nvGrpSpPr>
          <p:cNvPr id="10" name="Group 8"/>
          <p:cNvGrpSpPr/>
          <p:nvPr/>
        </p:nvGrpSpPr>
        <p:grpSpPr bwMode="auto">
          <a:xfrm>
            <a:off x="2848297" y="2355850"/>
            <a:ext cx="4133850" cy="768350"/>
            <a:chOff x="1614" y="1484"/>
            <a:chExt cx="2604" cy="484"/>
          </a:xfrm>
        </p:grpSpPr>
        <p:sp>
          <p:nvSpPr>
            <p:cNvPr id="11" name="Rectangle 9"/>
            <p:cNvSpPr>
              <a:spLocks noChangeArrowheads="1"/>
            </p:cNvSpPr>
            <p:nvPr/>
          </p:nvSpPr>
          <p:spPr bwMode="auto">
            <a:xfrm rot="597975">
              <a:off x="2491" y="1520"/>
              <a:ext cx="12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seq = u</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3" name="Group 11"/>
          <p:cNvGrpSpPr/>
          <p:nvPr/>
        </p:nvGrpSpPr>
        <p:grpSpPr bwMode="auto">
          <a:xfrm>
            <a:off x="2862585" y="3167063"/>
            <a:ext cx="4133850" cy="769937"/>
            <a:chOff x="1623" y="1995"/>
            <a:chExt cx="2604" cy="485"/>
          </a:xfrm>
        </p:grpSpPr>
        <p:sp>
          <p:nvSpPr>
            <p:cNvPr id="14" name="Rectangle 12"/>
            <p:cNvSpPr>
              <a:spLocks noChangeArrowheads="1"/>
            </p:cNvSpPr>
            <p:nvPr/>
          </p:nvSpPr>
          <p:spPr bwMode="auto">
            <a:xfrm rot="20990024" flipH="1">
              <a:off x="1903" y="2020"/>
              <a:ext cx="18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 seq = v,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6" name="Line 14"/>
          <p:cNvSpPr>
            <a:spLocks noChangeShapeType="1"/>
          </p:cNvSpPr>
          <p:nvPr/>
        </p:nvSpPr>
        <p:spPr bwMode="auto">
          <a:xfrm>
            <a:off x="2848297" y="4933339"/>
            <a:ext cx="4133850" cy="769937"/>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Line 15"/>
          <p:cNvSpPr>
            <a:spLocks noChangeShapeType="1"/>
          </p:cNvSpPr>
          <p:nvPr/>
        </p:nvSpPr>
        <p:spPr bwMode="auto">
          <a:xfrm flipH="1">
            <a:off x="2827660" y="4103688"/>
            <a:ext cx="4133850" cy="769937"/>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Rectangle 16"/>
          <p:cNvSpPr>
            <a:spLocks noChangeArrowheads="1"/>
          </p:cNvSpPr>
          <p:nvPr/>
        </p:nvSpPr>
        <p:spPr bwMode="auto">
          <a:xfrm rot="20943314" flipH="1">
            <a:off x="3083344" y="4086198"/>
            <a:ext cx="39193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 = 1, ACK = 1, seq = w, ack= u </a:t>
            </a: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Rectangle 17"/>
          <p:cNvSpPr>
            <a:spLocks noChangeArrowheads="1"/>
          </p:cNvSpPr>
          <p:nvPr/>
        </p:nvSpPr>
        <p:spPr bwMode="auto">
          <a:xfrm>
            <a:off x="1892622"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0" name="Rectangle 18"/>
          <p:cNvSpPr>
            <a:spLocks noChangeArrowheads="1"/>
          </p:cNvSpPr>
          <p:nvPr/>
        </p:nvSpPr>
        <p:spPr bwMode="auto">
          <a:xfrm>
            <a:off x="1892622" y="2368550"/>
            <a:ext cx="954088"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Rectangle 19"/>
          <p:cNvSpPr>
            <a:spLocks noChangeArrowheads="1"/>
          </p:cNvSpPr>
          <p:nvPr/>
        </p:nvSpPr>
        <p:spPr bwMode="auto">
          <a:xfrm>
            <a:off x="6978972"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2" name="Group 20"/>
          <p:cNvGrpSpPr/>
          <p:nvPr/>
        </p:nvGrpSpPr>
        <p:grpSpPr bwMode="auto">
          <a:xfrm>
            <a:off x="1794197" y="1528763"/>
            <a:ext cx="6278563"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5" name="Rectangle 23"/>
          <p:cNvSpPr>
            <a:spLocks noChangeArrowheads="1"/>
          </p:cNvSpPr>
          <p:nvPr/>
        </p:nvSpPr>
        <p:spPr bwMode="auto">
          <a:xfrm>
            <a:off x="1865635" y="2703513"/>
            <a:ext cx="101630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WAIT-1</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Rectangle 24"/>
          <p:cNvSpPr>
            <a:spLocks noChangeArrowheads="1"/>
          </p:cNvSpPr>
          <p:nvPr/>
        </p:nvSpPr>
        <p:spPr bwMode="auto">
          <a:xfrm>
            <a:off x="6978972" y="3178175"/>
            <a:ext cx="955675"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Rectangle 25"/>
          <p:cNvSpPr>
            <a:spLocks noChangeArrowheads="1"/>
          </p:cNvSpPr>
          <p:nvPr/>
        </p:nvSpPr>
        <p:spPr bwMode="auto">
          <a:xfrm>
            <a:off x="6920235" y="32908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CLOSE-</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WAIT</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6"/>
          <p:cNvSpPr>
            <a:spLocks noChangeArrowheads="1"/>
          </p:cNvSpPr>
          <p:nvPr/>
        </p:nvSpPr>
        <p:spPr bwMode="auto">
          <a:xfrm>
            <a:off x="1892622" y="3995738"/>
            <a:ext cx="954088"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Rectangle 27"/>
          <p:cNvSpPr>
            <a:spLocks noChangeArrowheads="1"/>
          </p:cNvSpPr>
          <p:nvPr/>
        </p:nvSpPr>
        <p:spPr bwMode="auto">
          <a:xfrm>
            <a:off x="1865635" y="4049713"/>
            <a:ext cx="101630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FIN-</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WAIT-2</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Rectangle 28"/>
          <p:cNvSpPr>
            <a:spLocks noChangeArrowheads="1"/>
          </p:cNvSpPr>
          <p:nvPr/>
        </p:nvSpPr>
        <p:spPr bwMode="auto">
          <a:xfrm>
            <a:off x="6978972" y="4135438"/>
            <a:ext cx="955675"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Rectangle 29"/>
          <p:cNvSpPr>
            <a:spLocks noChangeArrowheads="1"/>
          </p:cNvSpPr>
          <p:nvPr/>
        </p:nvSpPr>
        <p:spPr bwMode="auto">
          <a:xfrm>
            <a:off x="7007547" y="4556125"/>
            <a:ext cx="86241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LAST-</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2" name="Group 30"/>
          <p:cNvGrpSpPr/>
          <p:nvPr/>
        </p:nvGrpSpPr>
        <p:grpSpPr bwMode="auto">
          <a:xfrm>
            <a:off x="488504" y="4921068"/>
            <a:ext cx="2376488" cy="1268412"/>
            <a:chOff x="255" y="3081"/>
            <a:chExt cx="1497" cy="799"/>
          </a:xfrm>
        </p:grpSpPr>
        <p:sp>
          <p:nvSpPr>
            <p:cNvPr id="33" name="Rectangle 31"/>
            <p:cNvSpPr>
              <a:spLocks noChangeArrowheads="1"/>
            </p:cNvSpPr>
            <p:nvPr/>
          </p:nvSpPr>
          <p:spPr bwMode="auto">
            <a:xfrm>
              <a:off x="270" y="3081"/>
              <a:ext cx="847"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等待 </a:t>
              </a: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2MSL</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endParaRPr lang="en-US" altLang="zh-CN" b="1" kern="0" dirty="0">
                <a:solidFill>
                  <a:srgbClr val="3333CC"/>
                </a:solidFill>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时间等待计</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时器</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Rectangle 32"/>
            <p:cNvSpPr>
              <a:spLocks noChangeArrowheads="1"/>
            </p:cNvSpPr>
            <p:nvPr/>
          </p:nvSpPr>
          <p:spPr bwMode="auto">
            <a:xfrm>
              <a:off x="1151"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5" name="Rectangle 33"/>
            <p:cNvSpPr>
              <a:spLocks noChangeArrowheads="1"/>
            </p:cNvSpPr>
            <p:nvPr/>
          </p:nvSpPr>
          <p:spPr bwMode="auto">
            <a:xfrm>
              <a:off x="1195" y="3292"/>
              <a:ext cx="55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TIME-</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WAIT</a:t>
              </a:r>
              <a:endParaRPr kumimoji="0" lang="en-US" altLang="zh-CN"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6" name="Freeform 34"/>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7" name="Text Box 35"/>
            <p:cNvSpPr txBox="1">
              <a:spLocks noChangeArrowheads="1"/>
            </p:cNvSpPr>
            <p:nvPr/>
          </p:nvSpPr>
          <p:spPr bwMode="auto">
            <a:xfrm>
              <a:off x="616" y="3184"/>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3600"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kumimoji="0" lang="en-US" altLang="zh-CN" sz="3600"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endParaRPr>
            </a:p>
          </p:txBody>
        </p:sp>
      </p:grpSp>
      <p:sp>
        <p:nvSpPr>
          <p:cNvPr id="38" name="Rectangle 36"/>
          <p:cNvSpPr>
            <a:spLocks noChangeArrowheads="1"/>
          </p:cNvSpPr>
          <p:nvPr/>
        </p:nvSpPr>
        <p:spPr bwMode="auto">
          <a:xfrm>
            <a:off x="6978972" y="5708650"/>
            <a:ext cx="955675"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9" name="Group 37"/>
          <p:cNvGrpSpPr/>
          <p:nvPr/>
        </p:nvGrpSpPr>
        <p:grpSpPr bwMode="auto">
          <a:xfrm>
            <a:off x="784547" y="1257300"/>
            <a:ext cx="1403350" cy="1082675"/>
            <a:chOff x="314" y="792"/>
            <a:chExt cx="884" cy="682"/>
          </a:xfrm>
        </p:grpSpPr>
        <p:sp>
          <p:nvSpPr>
            <p:cNvPr id="40" name="Freeform 38"/>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1" name="Rectangle 3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42" name="Freeform 40"/>
          <p:cNvSpPr/>
          <p:nvPr/>
        </p:nvSpPr>
        <p:spPr bwMode="auto">
          <a:xfrm>
            <a:off x="7698110" y="1190625"/>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3" name="Rectangle 41"/>
          <p:cNvSpPr>
            <a:spLocks noChangeArrowheads="1"/>
          </p:cNvSpPr>
          <p:nvPr/>
        </p:nvSpPr>
        <p:spPr bwMode="auto">
          <a:xfrm>
            <a:off x="7993385" y="3660775"/>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被动关闭</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4" name="Rectangle 42"/>
          <p:cNvSpPr>
            <a:spLocks noChangeArrowheads="1"/>
          </p:cNvSpPr>
          <p:nvPr/>
        </p:nvSpPr>
        <p:spPr bwMode="auto">
          <a:xfrm>
            <a:off x="4416747"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5" name="Group 43"/>
          <p:cNvGrpSpPr/>
          <p:nvPr/>
        </p:nvGrpSpPr>
        <p:grpSpPr bwMode="auto">
          <a:xfrm>
            <a:off x="7739385" y="1376363"/>
            <a:ext cx="1206500" cy="1789112"/>
            <a:chOff x="4695" y="867"/>
            <a:chExt cx="760" cy="1127"/>
          </a:xfrm>
        </p:grpSpPr>
        <p:sp>
          <p:nvSpPr>
            <p:cNvPr id="46"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7" name="Rectangle 45"/>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通知</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应用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进程</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48" name="Rectangle 46"/>
          <p:cNvSpPr>
            <a:spLocks noChangeArrowheads="1"/>
          </p:cNvSpPr>
          <p:nvPr/>
        </p:nvSpPr>
        <p:spPr bwMode="auto">
          <a:xfrm>
            <a:off x="1873572" y="1622425"/>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 name="Rectangle 47"/>
          <p:cNvSpPr>
            <a:spLocks noChangeArrowheads="1"/>
          </p:cNvSpPr>
          <p:nvPr/>
        </p:nvSpPr>
        <p:spPr bwMode="auto">
          <a:xfrm>
            <a:off x="6959922" y="20589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ESTAB-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LISHED</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0" name="Picture 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0"/>
          <p:cNvSpPr>
            <a:spLocks noChangeArrowheads="1"/>
          </p:cNvSpPr>
          <p:nvPr/>
        </p:nvSpPr>
        <p:spPr bwMode="auto">
          <a:xfrm>
            <a:off x="250857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 name="Rectangle 51"/>
          <p:cNvSpPr>
            <a:spLocks noChangeArrowheads="1"/>
          </p:cNvSpPr>
          <p:nvPr/>
        </p:nvSpPr>
        <p:spPr bwMode="auto">
          <a:xfrm>
            <a:off x="700913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 name="Rectangle 52"/>
          <p:cNvSpPr>
            <a:spLocks noChangeArrowheads="1"/>
          </p:cNvSpPr>
          <p:nvPr/>
        </p:nvSpPr>
        <p:spPr bwMode="auto">
          <a:xfrm>
            <a:off x="2052960"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 name="Rectangle 53"/>
          <p:cNvSpPr>
            <a:spLocks noChangeArrowheads="1"/>
          </p:cNvSpPr>
          <p:nvPr/>
        </p:nvSpPr>
        <p:spPr bwMode="auto">
          <a:xfrm>
            <a:off x="7020247"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 name="Rectangle 54"/>
          <p:cNvSpPr>
            <a:spLocks noChangeArrowheads="1"/>
          </p:cNvSpPr>
          <p:nvPr/>
        </p:nvSpPr>
        <p:spPr bwMode="auto">
          <a:xfrm rot="-628888">
            <a:off x="4588671"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数据传送</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 name="Text Box 56"/>
          <p:cNvSpPr txBox="1">
            <a:spLocks noChangeArrowheads="1"/>
          </p:cNvSpPr>
          <p:nvPr/>
        </p:nvSpPr>
        <p:spPr bwMode="auto">
          <a:xfrm>
            <a:off x="2986410" y="115888"/>
            <a:ext cx="396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5.9.2   TCP </a:t>
            </a:r>
            <a:r>
              <a:rPr kumimoji="0" lang="zh-CN" altLang="en-US" sz="2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的连接释放 </a:t>
            </a:r>
            <a:endParaRPr kumimoji="0" lang="zh-CN" altLang="en-US" sz="2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9" name="Text Box 57"/>
          <p:cNvSpPr txBox="1">
            <a:spLocks noChangeArrowheads="1"/>
          </p:cNvSpPr>
          <p:nvPr/>
        </p:nvSpPr>
        <p:spPr bwMode="auto">
          <a:xfrm>
            <a:off x="970285" y="92075"/>
            <a:ext cx="7629012" cy="523220"/>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连接必须经过时间 </a:t>
            </a:r>
            <a:r>
              <a:rPr kumimoji="0" lang="en-US" altLang="zh-CN" sz="2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2MSL </a:t>
            </a:r>
            <a:r>
              <a:rPr kumimoji="0" lang="zh-CN" altLang="en-US" sz="2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后才真正释放掉 </a:t>
            </a:r>
            <a:endParaRPr kumimoji="0" lang="zh-CN" altLang="en-US" sz="2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1000"/>
                                        <p:tgtEl>
                                          <p:spTgt spid="32"/>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 5 </a:t>
            </a:r>
            <a:r>
              <a:rPr lang="zh-CN" altLang="zh-CN" dirty="0">
                <a:latin typeface="Times New Roman" panose="02020603050405020304" pitchFamily="18" charset="0"/>
                <a:cs typeface="Times New Roman" panose="02020603050405020304" pitchFamily="18" charset="0"/>
              </a:rPr>
              <a:t>章</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层</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42781" y="1968139"/>
            <a:ext cx="8346723" cy="3332816"/>
          </a:xfrm>
        </p:spPr>
        <p:txBody>
          <a:bodyPr/>
          <a:lstStyle/>
          <a:p>
            <a:r>
              <a:rPr lang="en-US" altLang="zh-CN" sz="2600" dirty="0">
                <a:latin typeface="Times New Roman" panose="02020603050405020304" pitchFamily="18" charset="0"/>
                <a:cs typeface="Times New Roman" panose="02020603050405020304" pitchFamily="18" charset="0"/>
                <a:sym typeface="+mn-ea"/>
              </a:rPr>
              <a:t>5.1  </a:t>
            </a:r>
            <a:r>
              <a:rPr lang="zh-CN" altLang="zh-CN" sz="2600" dirty="0">
                <a:latin typeface="Times New Roman" panose="02020603050405020304" pitchFamily="18" charset="0"/>
                <a:cs typeface="Times New Roman" panose="02020603050405020304" pitchFamily="18" charset="0"/>
                <a:sym typeface="+mn-ea"/>
              </a:rPr>
              <a:t>传输层</a:t>
            </a:r>
            <a:r>
              <a:rPr lang="zh-CN" altLang="en-US" sz="2600" dirty="0">
                <a:latin typeface="Times New Roman" panose="02020603050405020304" pitchFamily="18" charset="0"/>
                <a:cs typeface="Times New Roman" panose="02020603050405020304" pitchFamily="18" charset="0"/>
                <a:sym typeface="+mn-ea"/>
              </a:rPr>
              <a:t>协议</a:t>
            </a:r>
            <a:r>
              <a:rPr lang="zh-CN" altLang="zh-CN" sz="2600" dirty="0">
                <a:latin typeface="Times New Roman" panose="02020603050405020304" pitchFamily="18" charset="0"/>
                <a:cs typeface="Times New Roman" panose="02020603050405020304" pitchFamily="18" charset="0"/>
                <a:sym typeface="+mn-ea"/>
              </a:rPr>
              <a:t>概述</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5.2  </a:t>
            </a:r>
            <a:r>
              <a:rPr lang="zh-CN" altLang="zh-CN" sz="2600" dirty="0">
                <a:solidFill>
                  <a:schemeClr val="tx1"/>
                </a:solidFill>
                <a:latin typeface="Times New Roman" panose="02020603050405020304" pitchFamily="18" charset="0"/>
                <a:cs typeface="Times New Roman" panose="02020603050405020304" pitchFamily="18" charset="0"/>
                <a:sym typeface="+mn-ea"/>
              </a:rPr>
              <a:t>用户数据报协议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UDP</a:t>
            </a:r>
            <a:r>
              <a:rPr lang="en-US" altLang="zh-CN" sz="2600" dirty="0">
                <a:latin typeface="Times New Roman" panose="02020603050405020304" pitchFamily="18" charset="0"/>
                <a:cs typeface="Times New Roman" panose="02020603050405020304" pitchFamily="18" charset="0"/>
                <a:sym typeface="+mn-ea"/>
              </a:rPr>
              <a:t> </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5.3  </a:t>
            </a:r>
            <a:r>
              <a:rPr lang="zh-CN" altLang="zh-CN" sz="2600" dirty="0">
                <a:solidFill>
                  <a:schemeClr val="tx1"/>
                </a:solidFill>
                <a:latin typeface="Times New Roman" panose="02020603050405020304" pitchFamily="18" charset="0"/>
                <a:cs typeface="Times New Roman" panose="02020603050405020304" pitchFamily="18" charset="0"/>
                <a:sym typeface="+mn-ea"/>
              </a:rPr>
              <a:t>传输控制协议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TCP </a:t>
            </a:r>
            <a:r>
              <a:rPr lang="zh-CN" altLang="zh-CN" sz="2600" dirty="0">
                <a:solidFill>
                  <a:schemeClr val="tx1"/>
                </a:solidFill>
                <a:latin typeface="Times New Roman" panose="02020603050405020304" pitchFamily="18" charset="0"/>
                <a:cs typeface="Times New Roman" panose="02020603050405020304" pitchFamily="18" charset="0"/>
                <a:sym typeface="+mn-ea"/>
              </a:rPr>
              <a:t>概述</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5.4  TCP</a:t>
            </a:r>
            <a:r>
              <a:rPr lang="zh-CN" altLang="en-US" sz="2600" dirty="0">
                <a:solidFill>
                  <a:schemeClr val="tx1"/>
                </a:solidFill>
                <a:latin typeface="Times New Roman" panose="02020603050405020304" pitchFamily="18" charset="0"/>
                <a:cs typeface="Times New Roman" panose="02020603050405020304" pitchFamily="18" charset="0"/>
                <a:sym typeface="+mn-ea"/>
              </a:rPr>
              <a:t>协议</a:t>
            </a:r>
            <a:r>
              <a:rPr lang="zh-CN" altLang="zh-CN" sz="2600" dirty="0">
                <a:solidFill>
                  <a:schemeClr val="tx1"/>
                </a:solidFill>
                <a:latin typeface="Times New Roman" panose="02020603050405020304" pitchFamily="18" charset="0"/>
                <a:cs typeface="Times New Roman" panose="02020603050405020304" pitchFamily="18" charset="0"/>
                <a:sym typeface="+mn-ea"/>
              </a:rPr>
              <a:t>报文格式</a:t>
            </a:r>
            <a:endParaRPr lang="zh-CN"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5.5  </a:t>
            </a:r>
            <a:r>
              <a:rPr lang="zh-CN" altLang="zh-CN" sz="2600" dirty="0">
                <a:solidFill>
                  <a:schemeClr val="tx1"/>
                </a:solidFill>
                <a:latin typeface="Times New Roman" panose="02020603050405020304" pitchFamily="18" charset="0"/>
                <a:cs typeface="Times New Roman" panose="02020603050405020304" pitchFamily="18" charset="0"/>
                <a:sym typeface="+mn-ea"/>
              </a:rPr>
              <a:t>可靠传输的工作原理</a:t>
            </a:r>
            <a:endParaRPr lang="en-US"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5.6  TCP</a:t>
            </a:r>
            <a:r>
              <a:rPr lang="zh-CN" altLang="en-US" sz="2600" dirty="0">
                <a:solidFill>
                  <a:schemeClr val="tx1"/>
                </a:solidFill>
                <a:latin typeface="Times New Roman" panose="02020603050405020304" pitchFamily="18" charset="0"/>
                <a:cs typeface="Times New Roman" panose="02020603050405020304" pitchFamily="18" charset="0"/>
                <a:sym typeface="+mn-ea"/>
              </a:rPr>
              <a:t>的</a:t>
            </a:r>
            <a:r>
              <a:rPr lang="zh-CN" altLang="zh-CN" sz="2600" dirty="0">
                <a:solidFill>
                  <a:schemeClr val="tx1"/>
                </a:solidFill>
                <a:latin typeface="Times New Roman" panose="02020603050405020304" pitchFamily="18" charset="0"/>
                <a:cs typeface="Times New Roman" panose="02020603050405020304" pitchFamily="18" charset="0"/>
                <a:sym typeface="+mn-ea"/>
              </a:rPr>
              <a:t>可靠传输</a:t>
            </a:r>
            <a:endParaRPr lang="zh-CN"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5.7  TCP </a:t>
            </a:r>
            <a:r>
              <a:rPr lang="zh-CN" altLang="zh-CN" sz="2600" dirty="0">
                <a:solidFill>
                  <a:schemeClr val="tx1"/>
                </a:solidFill>
                <a:latin typeface="Times New Roman" panose="02020603050405020304" pitchFamily="18" charset="0"/>
                <a:cs typeface="Times New Roman" panose="02020603050405020304" pitchFamily="18" charset="0"/>
                <a:sym typeface="+mn-ea"/>
              </a:rPr>
              <a:t>的流量控制</a:t>
            </a:r>
            <a:endParaRPr lang="zh-CN" altLang="zh-CN" sz="2600" dirty="0">
              <a:solidFill>
                <a:srgbClr val="FF0000"/>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5.8  TCP 的</a:t>
            </a:r>
            <a:r>
              <a:rPr lang="zh-CN" altLang="zh-CN" sz="2600" dirty="0">
                <a:solidFill>
                  <a:schemeClr val="tx1"/>
                </a:solidFill>
                <a:latin typeface="Times New Roman" panose="02020603050405020304" pitchFamily="18" charset="0"/>
                <a:cs typeface="Times New Roman" panose="02020603050405020304" pitchFamily="18" charset="0"/>
                <a:sym typeface="+mn-ea"/>
              </a:rPr>
              <a:t>拥塞控制</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sym typeface="+mn-ea"/>
              </a:rPr>
              <a:t>5.9  TCP </a:t>
            </a:r>
            <a:r>
              <a:rPr lang="zh-CN" altLang="zh-CN" sz="2600" dirty="0">
                <a:solidFill>
                  <a:srgbClr val="FF0000"/>
                </a:solidFill>
                <a:latin typeface="Times New Roman" panose="02020603050405020304" pitchFamily="18" charset="0"/>
                <a:cs typeface="Times New Roman" panose="02020603050405020304" pitchFamily="18" charset="0"/>
                <a:sym typeface="+mn-ea"/>
              </a:rPr>
              <a:t>的传输连接管理</a:t>
            </a:r>
            <a:endParaRPr lang="zh-CN" altLang="zh-CN" sz="2600" dirty="0">
              <a:solidFill>
                <a:srgbClr val="FF0000"/>
              </a:solidFill>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A </a:t>
            </a:r>
            <a:r>
              <a:rPr lang="zh-CN" altLang="en-US">
                <a:latin typeface="Times New Roman" panose="02020603050405020304" pitchFamily="18" charset="0"/>
                <a:cs typeface="Times New Roman" panose="02020603050405020304" pitchFamily="18" charset="0"/>
              </a:rPr>
              <a:t>必须等待 </a:t>
            </a:r>
            <a:r>
              <a:rPr lang="en-US" altLang="zh-CN">
                <a:latin typeface="Times New Roman" panose="02020603050405020304" pitchFamily="18" charset="0"/>
                <a:cs typeface="Times New Roman" panose="02020603050405020304" pitchFamily="18" charset="0"/>
              </a:rPr>
              <a:t>2MSL </a:t>
            </a:r>
            <a:r>
              <a:rPr lang="zh-CN" altLang="en-US">
                <a:latin typeface="Times New Roman" panose="02020603050405020304" pitchFamily="18" charset="0"/>
                <a:cs typeface="Times New Roman" panose="02020603050405020304" pitchFamily="18" charset="0"/>
              </a:rPr>
              <a:t>的时间</a:t>
            </a:r>
            <a:endParaRPr lang="zh-CN" altLang="en-US">
              <a:latin typeface="Times New Roman" panose="02020603050405020304" pitchFamily="18" charset="0"/>
              <a:cs typeface="Times New Roman" panose="02020603050405020304" pitchFamily="18" charset="0"/>
            </a:endParaRPr>
          </a:p>
        </p:txBody>
      </p:sp>
      <p:sp>
        <p:nvSpPr>
          <p:cNvPr id="800771" name="Rectangle 3"/>
          <p:cNvSpPr>
            <a:spLocks noGrp="1" noChangeArrowheads="1"/>
          </p:cNvSpPr>
          <p:nvPr>
            <p:ph idx="1"/>
          </p:nvPr>
        </p:nvSpPr>
        <p:spPr/>
        <p:txBody>
          <a:bodyPr/>
          <a:lstStyle/>
          <a:p>
            <a:r>
              <a:rPr lang="zh-CN" altLang="en-US" dirty="0">
                <a:solidFill>
                  <a:srgbClr val="FF0000"/>
                </a:solidFill>
                <a:latin typeface="Times New Roman" panose="02020603050405020304" pitchFamily="18" charset="0"/>
                <a:cs typeface="Times New Roman" panose="02020603050405020304" pitchFamily="18" charset="0"/>
              </a:rPr>
              <a:t>第一，</a:t>
            </a:r>
            <a:r>
              <a:rPr lang="zh-CN" altLang="en-US" dirty="0">
                <a:latin typeface="Times New Roman" panose="02020603050405020304" pitchFamily="18" charset="0"/>
                <a:cs typeface="Times New Roman" panose="02020603050405020304" pitchFamily="18" charset="0"/>
              </a:rPr>
              <a:t>为了保证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发送的最后一个 </a:t>
            </a:r>
            <a:r>
              <a:rPr lang="en-US" altLang="zh-CN" dirty="0">
                <a:latin typeface="Times New Roman" panose="02020603050405020304" pitchFamily="18" charset="0"/>
                <a:cs typeface="Times New Roman" panose="02020603050405020304" pitchFamily="18" charset="0"/>
              </a:rPr>
              <a:t>ACK </a:t>
            </a:r>
            <a:r>
              <a:rPr lang="zh-CN" altLang="en-US" dirty="0">
                <a:latin typeface="Times New Roman" panose="02020603050405020304" pitchFamily="18" charset="0"/>
                <a:cs typeface="Times New Roman" panose="02020603050405020304" pitchFamily="18" charset="0"/>
              </a:rPr>
              <a:t>报文段能够到达 </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第二，</a:t>
            </a:r>
            <a:r>
              <a:rPr lang="zh-CN" altLang="en-US" dirty="0">
                <a:latin typeface="Times New Roman" panose="02020603050405020304" pitchFamily="18" charset="0"/>
                <a:cs typeface="Times New Roman" panose="02020603050405020304" pitchFamily="18" charset="0"/>
              </a:rPr>
              <a:t>防止 “已失效的连接请求报文段”出现在本连接中。</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在发送完最后一个 </a:t>
            </a:r>
            <a:r>
              <a:rPr lang="en-US" altLang="zh-CN" dirty="0">
                <a:latin typeface="Times New Roman" panose="02020603050405020304" pitchFamily="18" charset="0"/>
                <a:cs typeface="Times New Roman" panose="02020603050405020304" pitchFamily="18" charset="0"/>
              </a:rPr>
              <a:t>ACK </a:t>
            </a:r>
            <a:r>
              <a:rPr lang="zh-CN" altLang="en-US" dirty="0">
                <a:latin typeface="Times New Roman" panose="02020603050405020304" pitchFamily="18" charset="0"/>
                <a:cs typeface="Times New Roman" panose="02020603050405020304" pitchFamily="18" charset="0"/>
              </a:rPr>
              <a:t>报文段后，再经过时间 </a:t>
            </a:r>
            <a:r>
              <a:rPr lang="en-US" altLang="zh-CN" dirty="0">
                <a:latin typeface="Times New Roman" panose="02020603050405020304" pitchFamily="18" charset="0"/>
                <a:cs typeface="Times New Roman" panose="02020603050405020304" pitchFamily="18" charset="0"/>
              </a:rPr>
              <a:t>2MSL</a:t>
            </a:r>
            <a:r>
              <a:rPr lang="zh-CN" altLang="en-US" dirty="0">
                <a:latin typeface="Times New Roman" panose="02020603050405020304" pitchFamily="18" charset="0"/>
                <a:cs typeface="Times New Roman" panose="02020603050405020304" pitchFamily="18" charset="0"/>
              </a:rPr>
              <a:t>（最长报文段寿命</a:t>
            </a:r>
            <a:r>
              <a:rPr lang="en-US" altLang="zh-CN" dirty="0">
                <a:latin typeface="Times New Roman" panose="02020603050405020304" pitchFamily="18" charset="0"/>
                <a:cs typeface="Times New Roman" panose="02020603050405020304" pitchFamily="18" charset="0"/>
              </a:rPr>
              <a:t>Maximum Segment Lifetime</a:t>
            </a:r>
            <a:r>
              <a:rPr lang="zh-CN" altLang="en-US" dirty="0">
                <a:latin typeface="Times New Roman" panose="02020603050405020304" pitchFamily="18" charset="0"/>
                <a:cs typeface="Times New Roman" panose="02020603050405020304" pitchFamily="18" charset="0"/>
              </a:rPr>
              <a:t>），就可以使本连接持续的时间内所产生的所有报文段，都从网络中消失。这样就可以使下一个新的连接中不会出现这种旧的连接请求报文段。</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5.9.3  TCP </a:t>
            </a:r>
            <a:r>
              <a:rPr lang="zh-CN" altLang="zh-CN" dirty="0">
                <a:latin typeface="Times New Roman" panose="02020603050405020304" pitchFamily="18" charset="0"/>
                <a:cs typeface="Times New Roman" panose="02020603050405020304" pitchFamily="18" charset="0"/>
              </a:rPr>
              <a:t>的有限状态机</a:t>
            </a:r>
            <a:endParaRPr lang="zh-CN" altLang="en-US" dirty="0">
              <a:latin typeface="Times New Roman" panose="02020603050405020304" pitchFamily="18" charset="0"/>
              <a:cs typeface="Times New Roman" panose="02020603050405020304" pitchFamily="18" charset="0"/>
            </a:endParaRPr>
          </a:p>
        </p:txBody>
      </p:sp>
      <p:sp>
        <p:nvSpPr>
          <p:cNvPr id="564227" name="Rectangle 3"/>
          <p:cNvSpPr>
            <a:spLocks noGrp="1" noChangeArrowheads="1"/>
          </p:cNvSpPr>
          <p:nvPr>
            <p:ph idx="1"/>
          </p:nvPr>
        </p:nvSpPr>
        <p:spPr>
          <a:xfrm>
            <a:off x="1031983" y="1752368"/>
            <a:ext cx="8346723" cy="3332816"/>
          </a:xfrm>
        </p:spPr>
        <p:txBody>
          <a:bodyPr/>
          <a:lstStyle/>
          <a:p>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协议的操作可以使用一个具有 </a:t>
            </a:r>
            <a:r>
              <a:rPr lang="en-US" altLang="zh-CN" dirty="0">
                <a:latin typeface="Times New Roman" panose="02020603050405020304" pitchFamily="18" charset="0"/>
                <a:cs typeface="Times New Roman" panose="02020603050405020304" pitchFamily="18" charset="0"/>
              </a:rPr>
              <a:t>11 </a:t>
            </a:r>
            <a:r>
              <a:rPr lang="zh-CN" altLang="en-US" dirty="0">
                <a:latin typeface="Times New Roman" panose="02020603050405020304" pitchFamily="18" charset="0"/>
                <a:cs typeface="Times New Roman" panose="02020603050405020304" pitchFamily="18" charset="0"/>
              </a:rPr>
              <a:t>种状态的有限状态机（ </a:t>
            </a:r>
            <a:r>
              <a:rPr lang="en-US" altLang="zh-CN" dirty="0">
                <a:latin typeface="Times New Roman" panose="02020603050405020304" pitchFamily="18" charset="0"/>
                <a:cs typeface="Times New Roman" panose="02020603050405020304" pitchFamily="18" charset="0"/>
              </a:rPr>
              <a:t>Finite State Machine </a:t>
            </a:r>
            <a:r>
              <a:rPr lang="zh-CN" altLang="en-US" dirty="0">
                <a:latin typeface="Times New Roman" panose="02020603050405020304" pitchFamily="18" charset="0"/>
                <a:cs typeface="Times New Roman" panose="02020603050405020304" pitchFamily="18" charset="0"/>
              </a:rPr>
              <a:t>）来表示。</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的有限状态机</a:t>
            </a:r>
            <a:r>
              <a:rPr lang="zh-CN" altLang="en-US" dirty="0">
                <a:latin typeface="Times New Roman" panose="02020603050405020304" pitchFamily="18" charset="0"/>
                <a:cs typeface="Times New Roman" panose="02020603050405020304" pitchFamily="18" charset="0"/>
              </a:rPr>
              <a:t>可以</a:t>
            </a:r>
            <a:r>
              <a:rPr lang="zh-CN" altLang="zh-CN" dirty="0">
                <a:latin typeface="Times New Roman" panose="02020603050405020304" pitchFamily="18" charset="0"/>
                <a:cs typeface="Times New Roman" panose="02020603050405020304" pitchFamily="18" charset="0"/>
              </a:rPr>
              <a:t>更清晰地看出</a:t>
            </a:r>
            <a:r>
              <a:rPr lang="en-US" altLang="zh-CN" dirty="0">
                <a:latin typeface="Times New Roman" panose="02020603050405020304" pitchFamily="18" charset="0"/>
                <a:cs typeface="Times New Roman" panose="02020603050405020304" pitchFamily="18" charset="0"/>
              </a:rPr>
              <a:t> TCP </a:t>
            </a:r>
            <a:r>
              <a:rPr lang="zh-CN" altLang="zh-CN" dirty="0">
                <a:latin typeface="Times New Roman" panose="02020603050405020304" pitchFamily="18" charset="0"/>
                <a:cs typeface="Times New Roman" panose="02020603050405020304" pitchFamily="18" charset="0"/>
              </a:rPr>
              <a:t>连接的各种状态之间的关系</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有限状态机的图中每一个方框都是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可能具有的状态。</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每个方框中的大写英文字符串是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标准所使用的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连接状态名。</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状态之间的箭头表示可能发生的状态变迁。</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5.9.3  TCP </a:t>
            </a:r>
            <a:r>
              <a:rPr lang="zh-CN" altLang="zh-CN" dirty="0">
                <a:latin typeface="Times New Roman" panose="02020603050405020304" pitchFamily="18" charset="0"/>
                <a:cs typeface="Times New Roman" panose="02020603050405020304" pitchFamily="18" charset="0"/>
              </a:rPr>
              <a:t>的有限状态机</a:t>
            </a:r>
            <a:endParaRPr lang="zh-CN" altLang="en-US" dirty="0">
              <a:latin typeface="Times New Roman" panose="02020603050405020304" pitchFamily="18" charset="0"/>
              <a:cs typeface="Times New Roman" panose="02020603050405020304" pitchFamily="18" charset="0"/>
            </a:endParaRPr>
          </a:p>
        </p:txBody>
      </p:sp>
      <p:sp>
        <p:nvSpPr>
          <p:cNvPr id="564227" name="Rectangle 3"/>
          <p:cNvSpPr>
            <a:spLocks noGrp="1" noChangeArrowheads="1"/>
          </p:cNvSpPr>
          <p:nvPr>
            <p:ph idx="1"/>
          </p:nvPr>
        </p:nvSpPr>
        <p:spPr>
          <a:xfrm>
            <a:off x="1031983" y="1896384"/>
            <a:ext cx="8346723" cy="3332816"/>
          </a:xfrm>
        </p:spPr>
        <p:txBody>
          <a:bodyPr/>
          <a:lstStyle/>
          <a:p>
            <a:pPr>
              <a:lnSpc>
                <a:spcPct val="80000"/>
              </a:lnSpc>
            </a:pPr>
            <a:r>
              <a:rPr lang="zh-CN" altLang="en-US" dirty="0">
                <a:latin typeface="Times New Roman" panose="02020603050405020304" pitchFamily="18" charset="0"/>
                <a:cs typeface="Times New Roman" panose="02020603050405020304" pitchFamily="18" charset="0"/>
              </a:rPr>
              <a:t>箭头旁边的字，表明引起这种变迁的原因、事件，或表明发生状态变迁后又出现什么动作。</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en-US" dirty="0">
                <a:latin typeface="Times New Roman" panose="02020603050405020304" pitchFamily="18" charset="0"/>
                <a:cs typeface="Times New Roman" panose="02020603050405020304" pitchFamily="18" charset="0"/>
              </a:rPr>
              <a:t>事件是指用户执行了系统调用（ </a:t>
            </a:r>
            <a:r>
              <a:rPr lang="en-US" altLang="zh-CN" dirty="0">
                <a:latin typeface="Times New Roman" panose="02020603050405020304" pitchFamily="18" charset="0"/>
                <a:cs typeface="Times New Roman" panose="02020603050405020304" pitchFamily="18" charset="0"/>
              </a:rPr>
              <a:t>CONNECT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LISTEN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SEND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CLOSE </a:t>
            </a:r>
            <a:r>
              <a:rPr lang="zh-CN" altLang="en-US" dirty="0">
                <a:latin typeface="Times New Roman" panose="02020603050405020304" pitchFamily="18" charset="0"/>
                <a:cs typeface="Times New Roman" panose="02020603050405020304" pitchFamily="18" charset="0"/>
              </a:rPr>
              <a:t>）、收到一个报文段（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FIN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ACK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RST </a:t>
            </a:r>
            <a:r>
              <a:rPr lang="zh-CN" altLang="en-US" dirty="0">
                <a:latin typeface="Times New Roman" panose="02020603050405020304" pitchFamily="18" charset="0"/>
                <a:cs typeface="Times New Roman" panose="02020603050405020304" pitchFamily="18" charset="0"/>
              </a:rPr>
              <a:t>）、或者是出现了超过两倍最长报文段寿命的情况；</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en-US" dirty="0">
                <a:latin typeface="Times New Roman" panose="02020603050405020304" pitchFamily="18" charset="0"/>
                <a:cs typeface="Times New Roman" panose="02020603050405020304" pitchFamily="18" charset="0"/>
              </a:rPr>
              <a:t>动作是指发送一个报文段（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FIN </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ACK </a:t>
            </a:r>
            <a:r>
              <a:rPr lang="zh-CN" altLang="en-US" dirty="0">
                <a:latin typeface="Times New Roman" panose="02020603050405020304" pitchFamily="18" charset="0"/>
                <a:cs typeface="Times New Roman" panose="02020603050405020304" pitchFamily="18" charset="0"/>
              </a:rPr>
              <a:t>）或什么也没有（用“－”表示）。</a:t>
            </a:r>
            <a:endParaRPr lang="zh-CN" altLang="en-US"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图中有三种不同的箭头。</a:t>
            </a:r>
            <a:endParaRPr lang="zh-CN" altLang="en-US" dirty="0">
              <a:latin typeface="Times New Roman" panose="02020603050405020304" pitchFamily="18" charset="0"/>
              <a:cs typeface="Times New Roman" panose="02020603050405020304" pitchFamily="18" charset="0"/>
            </a:endParaRPr>
          </a:p>
          <a:p>
            <a:pPr lvl="1">
              <a:lnSpc>
                <a:spcPct val="80000"/>
              </a:lnSpc>
            </a:pPr>
            <a:r>
              <a:rPr lang="zh-CN" altLang="en-US" dirty="0">
                <a:solidFill>
                  <a:srgbClr val="FF0000"/>
                </a:solidFill>
                <a:latin typeface="Times New Roman" panose="02020603050405020304" pitchFamily="18" charset="0"/>
                <a:cs typeface="Times New Roman" panose="02020603050405020304" pitchFamily="18" charset="0"/>
              </a:rPr>
              <a:t>粗实线箭头</a:t>
            </a:r>
            <a:r>
              <a:rPr lang="zh-CN" altLang="en-US" dirty="0">
                <a:solidFill>
                  <a:srgbClr val="0000FF"/>
                </a:solidFill>
                <a:latin typeface="Times New Roman" panose="02020603050405020304" pitchFamily="18" charset="0"/>
                <a:cs typeface="Times New Roman" panose="02020603050405020304" pitchFamily="18" charset="0"/>
              </a:rPr>
              <a:t>表示对客户进程的正常变迁。</a:t>
            </a:r>
            <a:endParaRPr lang="zh-CN" altLang="en-US" dirty="0">
              <a:solidFill>
                <a:srgbClr val="0000FF"/>
              </a:solidFill>
              <a:latin typeface="Times New Roman" panose="02020603050405020304" pitchFamily="18" charset="0"/>
              <a:cs typeface="Times New Roman" panose="02020603050405020304" pitchFamily="18" charset="0"/>
            </a:endParaRPr>
          </a:p>
          <a:p>
            <a:pPr lvl="1">
              <a:lnSpc>
                <a:spcPct val="80000"/>
              </a:lnSpc>
            </a:pPr>
            <a:r>
              <a:rPr lang="zh-CN" altLang="en-US" dirty="0">
                <a:solidFill>
                  <a:srgbClr val="FF0000"/>
                </a:solidFill>
                <a:latin typeface="Times New Roman" panose="02020603050405020304" pitchFamily="18" charset="0"/>
                <a:cs typeface="Times New Roman" panose="02020603050405020304" pitchFamily="18" charset="0"/>
              </a:rPr>
              <a:t>粗虚线箭头</a:t>
            </a:r>
            <a:r>
              <a:rPr lang="zh-CN" altLang="en-US" dirty="0">
                <a:solidFill>
                  <a:srgbClr val="0000FF"/>
                </a:solidFill>
                <a:latin typeface="Times New Roman" panose="02020603050405020304" pitchFamily="18" charset="0"/>
                <a:cs typeface="Times New Roman" panose="02020603050405020304" pitchFamily="18" charset="0"/>
              </a:rPr>
              <a:t>表示对服务器进程的正常变迁。</a:t>
            </a:r>
            <a:endParaRPr lang="zh-CN" altLang="en-US" dirty="0">
              <a:solidFill>
                <a:srgbClr val="0000FF"/>
              </a:solidFill>
              <a:latin typeface="Times New Roman" panose="02020603050405020304" pitchFamily="18" charset="0"/>
              <a:cs typeface="Times New Roman" panose="02020603050405020304" pitchFamily="18" charset="0"/>
            </a:endParaRPr>
          </a:p>
          <a:p>
            <a:pPr lvl="1">
              <a:lnSpc>
                <a:spcPct val="80000"/>
              </a:lnSpc>
            </a:pPr>
            <a:r>
              <a:rPr lang="zh-CN" altLang="en-US" dirty="0">
                <a:solidFill>
                  <a:srgbClr val="FF0000"/>
                </a:solidFill>
                <a:latin typeface="Times New Roman" panose="02020603050405020304" pitchFamily="18" charset="0"/>
                <a:cs typeface="Times New Roman" panose="02020603050405020304" pitchFamily="18" charset="0"/>
              </a:rPr>
              <a:t>细线箭头</a:t>
            </a:r>
            <a:r>
              <a:rPr lang="zh-CN" altLang="en-US" dirty="0">
                <a:solidFill>
                  <a:srgbClr val="0000FF"/>
                </a:solidFill>
                <a:latin typeface="Times New Roman" panose="02020603050405020304" pitchFamily="18" charset="0"/>
                <a:cs typeface="Times New Roman" panose="02020603050405020304" pitchFamily="18" charset="0"/>
              </a:rPr>
              <a:t>表示异常变迁。 </a:t>
            </a:r>
            <a:endParaRPr lang="zh-CN" altLang="en-US" sz="2800" dirty="0">
              <a:solidFill>
                <a:schemeClr val="folHlink"/>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Grp="1" noChangeArrowheads="1"/>
          </p:cNvSpPr>
          <p:nvPr>
            <p:ph type="title" idx="4294967295"/>
          </p:nvPr>
        </p:nvSpPr>
        <p:spPr>
          <a:xfrm>
            <a:off x="8697913" y="764704"/>
            <a:ext cx="1208087" cy="3503613"/>
          </a:xfrm>
        </p:spPr>
        <p:txBody>
          <a:bodyPr/>
          <a:lstStyle/>
          <a:p>
            <a:pPr algn="ctr"/>
            <a:r>
              <a:rPr lang="en-US" altLang="zh-CN" sz="3200" dirty="0">
                <a:latin typeface="Times New Roman" panose="02020603050405020304" pitchFamily="18" charset="0"/>
                <a:cs typeface="Times New Roman" panose="02020603050405020304" pitchFamily="18" charset="0"/>
              </a:rPr>
              <a:t>TCP</a:t>
            </a:r>
            <a:br>
              <a:rPr lang="en-US" altLang="zh-CN"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的</a:t>
            </a:r>
            <a:br>
              <a:rPr lang="zh-CN" altLang="en-US"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有</a:t>
            </a:r>
            <a:br>
              <a:rPr lang="zh-CN" altLang="en-US"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限</a:t>
            </a:r>
            <a:br>
              <a:rPr lang="zh-CN" altLang="en-US"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状</a:t>
            </a:r>
            <a:br>
              <a:rPr lang="zh-CN" altLang="en-US"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态</a:t>
            </a:r>
            <a:br>
              <a:rPr lang="zh-CN" altLang="en-US" sz="32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cs typeface="Times New Roman" panose="02020603050405020304" pitchFamily="18" charset="0"/>
              </a:rPr>
              <a:t>机 </a:t>
            </a:r>
            <a:endParaRPr lang="zh-CN" altLang="en-US" sz="3200" dirty="0">
              <a:latin typeface="Times New Roman" panose="02020603050405020304" pitchFamily="18" charset="0"/>
              <a:cs typeface="Times New Roman" panose="02020603050405020304" pitchFamily="18" charset="0"/>
            </a:endParaRPr>
          </a:p>
        </p:txBody>
      </p:sp>
      <p:sp>
        <p:nvSpPr>
          <p:cNvPr id="565253" name="Rectangle 5"/>
          <p:cNvSpPr>
            <a:spLocks noChangeArrowheads="1"/>
          </p:cNvSpPr>
          <p:nvPr/>
        </p:nvSpPr>
        <p:spPr bwMode="auto">
          <a:xfrm>
            <a:off x="930233" y="4575176"/>
            <a:ext cx="4541970" cy="2263775"/>
          </a:xfrm>
          <a:prstGeom prst="rect">
            <a:avLst/>
          </a:prstGeom>
          <a:solidFill>
            <a:srgbClr val="66FFFF"/>
          </a:solidFill>
          <a:ln w="9525">
            <a:solidFill>
              <a:schemeClr val="tx1"/>
            </a:solidFill>
            <a:prstDash val="dash"/>
            <a:miter lim="800000"/>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54" name="Rectangle 6"/>
          <p:cNvSpPr>
            <a:spLocks noChangeArrowheads="1"/>
          </p:cNvSpPr>
          <p:nvPr/>
        </p:nvSpPr>
        <p:spPr bwMode="auto">
          <a:xfrm>
            <a:off x="5726732" y="3632200"/>
            <a:ext cx="1575329" cy="2012950"/>
          </a:xfrm>
          <a:prstGeom prst="rect">
            <a:avLst/>
          </a:prstGeom>
          <a:solidFill>
            <a:srgbClr val="66FFFF"/>
          </a:solidFill>
          <a:ln w="9525">
            <a:solidFill>
              <a:schemeClr val="tx1"/>
            </a:solidFill>
            <a:prstDash val="dash"/>
            <a:miter lim="800000"/>
          </a:ln>
          <a:effec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55" name="Line 7"/>
          <p:cNvSpPr>
            <a:spLocks noChangeShapeType="1"/>
          </p:cNvSpPr>
          <p:nvPr/>
        </p:nvSpPr>
        <p:spPr bwMode="auto">
          <a:xfrm rot="5400000" flipV="1">
            <a:off x="5303663" y="3291285"/>
            <a:ext cx="0" cy="1186656"/>
          </a:xfrm>
          <a:prstGeom prst="line">
            <a:avLst/>
          </a:prstGeom>
          <a:noFill/>
          <a:ln w="57150">
            <a:solidFill>
              <a:srgbClr val="C00000"/>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56" name="Rectangle 8"/>
          <p:cNvSpPr>
            <a:spLocks noChangeArrowheads="1"/>
          </p:cNvSpPr>
          <p:nvPr/>
        </p:nvSpPr>
        <p:spPr bwMode="auto">
          <a:xfrm>
            <a:off x="3609668" y="236538"/>
            <a:ext cx="846138" cy="25241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CLOSED</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57" name="Rectangle 9"/>
          <p:cNvSpPr>
            <a:spLocks noChangeArrowheads="1"/>
          </p:cNvSpPr>
          <p:nvPr/>
        </p:nvSpPr>
        <p:spPr bwMode="auto">
          <a:xfrm>
            <a:off x="3270870" y="3759201"/>
            <a:ext cx="1439465"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ESTABLISHED</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58" name="Rectangle 10"/>
          <p:cNvSpPr>
            <a:spLocks noChangeArrowheads="1"/>
          </p:cNvSpPr>
          <p:nvPr/>
        </p:nvSpPr>
        <p:spPr bwMode="auto">
          <a:xfrm>
            <a:off x="3609668" y="1243013"/>
            <a:ext cx="846138" cy="25241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LISTEN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59" name="Rectangle 11"/>
          <p:cNvSpPr>
            <a:spLocks noChangeArrowheads="1"/>
          </p:cNvSpPr>
          <p:nvPr/>
        </p:nvSpPr>
        <p:spPr bwMode="auto">
          <a:xfrm>
            <a:off x="5853996" y="3759201"/>
            <a:ext cx="1355196"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CLOSE_WAIT</a:t>
            </a:r>
            <a:endPar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0" name="Rectangle 12"/>
          <p:cNvSpPr>
            <a:spLocks noChangeArrowheads="1"/>
          </p:cNvSpPr>
          <p:nvPr/>
        </p:nvSpPr>
        <p:spPr bwMode="auto">
          <a:xfrm>
            <a:off x="983547" y="4891089"/>
            <a:ext cx="1184936"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FIN_WAIT_1</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1" name="Rectangle 13"/>
          <p:cNvSpPr>
            <a:spLocks noChangeArrowheads="1"/>
          </p:cNvSpPr>
          <p:nvPr/>
        </p:nvSpPr>
        <p:spPr bwMode="auto">
          <a:xfrm>
            <a:off x="983547" y="2312989"/>
            <a:ext cx="1184936"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SYN_RCVD</a:t>
            </a:r>
            <a:endPar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2" name="Rectangle 14"/>
          <p:cNvSpPr>
            <a:spLocks noChangeArrowheads="1"/>
          </p:cNvSpPr>
          <p:nvPr/>
        </p:nvSpPr>
        <p:spPr bwMode="auto">
          <a:xfrm>
            <a:off x="983547" y="6337301"/>
            <a:ext cx="1184936"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FIN_WAIT_2</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3" name="Rectangle 15"/>
          <p:cNvSpPr>
            <a:spLocks noChangeArrowheads="1"/>
          </p:cNvSpPr>
          <p:nvPr/>
        </p:nvSpPr>
        <p:spPr bwMode="auto">
          <a:xfrm>
            <a:off x="3566674" y="4891089"/>
            <a:ext cx="932127"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CLOSING</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4" name="Rectangle 16"/>
          <p:cNvSpPr>
            <a:spLocks noChangeArrowheads="1"/>
          </p:cNvSpPr>
          <p:nvPr/>
        </p:nvSpPr>
        <p:spPr bwMode="auto">
          <a:xfrm>
            <a:off x="3439410" y="6337301"/>
            <a:ext cx="1186656"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TIME_WAIT</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5" name="Rectangle 17"/>
          <p:cNvSpPr>
            <a:spLocks noChangeArrowheads="1"/>
          </p:cNvSpPr>
          <p:nvPr/>
        </p:nvSpPr>
        <p:spPr bwMode="auto">
          <a:xfrm>
            <a:off x="5981261" y="2312989"/>
            <a:ext cx="1100667" cy="250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SYN_SENT</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6" name="Rectangle 18"/>
          <p:cNvSpPr>
            <a:spLocks noChangeArrowheads="1"/>
          </p:cNvSpPr>
          <p:nvPr/>
        </p:nvSpPr>
        <p:spPr bwMode="auto">
          <a:xfrm>
            <a:off x="5938266" y="5267326"/>
            <a:ext cx="1186656" cy="25241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LAST_ACK</a:t>
            </a:r>
            <a:endPar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7" name="Line 19"/>
          <p:cNvSpPr>
            <a:spLocks noChangeShapeType="1"/>
          </p:cNvSpPr>
          <p:nvPr/>
        </p:nvSpPr>
        <p:spPr bwMode="auto">
          <a:xfrm>
            <a:off x="4287266" y="488950"/>
            <a:ext cx="2244329" cy="1824038"/>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8" name="Line 20"/>
          <p:cNvSpPr>
            <a:spLocks noChangeShapeType="1"/>
          </p:cNvSpPr>
          <p:nvPr/>
        </p:nvSpPr>
        <p:spPr bwMode="auto">
          <a:xfrm flipH="1">
            <a:off x="4371536" y="2563814"/>
            <a:ext cx="1736990" cy="1195387"/>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69" name="Line 21"/>
          <p:cNvSpPr>
            <a:spLocks noChangeShapeType="1"/>
          </p:cNvSpPr>
          <p:nvPr/>
        </p:nvSpPr>
        <p:spPr bwMode="auto">
          <a:xfrm flipH="1">
            <a:off x="1915674" y="4010026"/>
            <a:ext cx="1693994" cy="881063"/>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0" name="Line 22"/>
          <p:cNvSpPr>
            <a:spLocks noChangeShapeType="1"/>
          </p:cNvSpPr>
          <p:nvPr/>
        </p:nvSpPr>
        <p:spPr bwMode="auto">
          <a:xfrm flipH="1">
            <a:off x="1554517" y="5141914"/>
            <a:ext cx="0" cy="1195387"/>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1" name="Line 23"/>
          <p:cNvSpPr>
            <a:spLocks noChangeShapeType="1"/>
          </p:cNvSpPr>
          <p:nvPr/>
        </p:nvSpPr>
        <p:spPr bwMode="auto">
          <a:xfrm>
            <a:off x="2166763" y="6462713"/>
            <a:ext cx="1277805"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2" name="Line 24"/>
          <p:cNvSpPr>
            <a:spLocks noChangeShapeType="1"/>
          </p:cNvSpPr>
          <p:nvPr/>
        </p:nvSpPr>
        <p:spPr bwMode="auto">
          <a:xfrm>
            <a:off x="3857318" y="498475"/>
            <a:ext cx="6879" cy="736600"/>
          </a:xfrm>
          <a:prstGeom prst="line">
            <a:avLst/>
          </a:prstGeom>
          <a:noFill/>
          <a:ln w="57150">
            <a:solidFill>
              <a:srgbClr val="C00000"/>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3" name="Line 25"/>
          <p:cNvSpPr>
            <a:spLocks noChangeShapeType="1"/>
          </p:cNvSpPr>
          <p:nvPr/>
        </p:nvSpPr>
        <p:spPr bwMode="auto">
          <a:xfrm flipH="1">
            <a:off x="1363620" y="1306514"/>
            <a:ext cx="2246048" cy="1006475"/>
          </a:xfrm>
          <a:prstGeom prst="line">
            <a:avLst/>
          </a:prstGeom>
          <a:noFill/>
          <a:ln w="57150">
            <a:solidFill>
              <a:srgbClr val="C00000"/>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4" name="Line 26"/>
          <p:cNvSpPr>
            <a:spLocks noChangeShapeType="1"/>
          </p:cNvSpPr>
          <p:nvPr/>
        </p:nvSpPr>
        <p:spPr bwMode="auto">
          <a:xfrm>
            <a:off x="1829684" y="2563814"/>
            <a:ext cx="1864254" cy="1195387"/>
          </a:xfrm>
          <a:prstGeom prst="line">
            <a:avLst/>
          </a:prstGeom>
          <a:noFill/>
          <a:ln w="57150">
            <a:solidFill>
              <a:srgbClr val="C00000"/>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5" name="Line 27"/>
          <p:cNvSpPr>
            <a:spLocks noChangeShapeType="1"/>
          </p:cNvSpPr>
          <p:nvPr/>
        </p:nvSpPr>
        <p:spPr bwMode="auto">
          <a:xfrm>
            <a:off x="6658859" y="4010025"/>
            <a:ext cx="0" cy="1257300"/>
          </a:xfrm>
          <a:prstGeom prst="line">
            <a:avLst/>
          </a:prstGeom>
          <a:noFill/>
          <a:ln w="57150">
            <a:solidFill>
              <a:srgbClr val="C00000"/>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6" name="Freeform 28"/>
          <p:cNvSpPr/>
          <p:nvPr/>
        </p:nvSpPr>
        <p:spPr bwMode="auto">
          <a:xfrm>
            <a:off x="7133522"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7" name="Line 29"/>
          <p:cNvSpPr>
            <a:spLocks noChangeShapeType="1"/>
          </p:cNvSpPr>
          <p:nvPr/>
        </p:nvSpPr>
        <p:spPr bwMode="auto">
          <a:xfrm>
            <a:off x="1554517" y="2563814"/>
            <a:ext cx="0" cy="2327275"/>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8" name="Line 30"/>
          <p:cNvSpPr>
            <a:spLocks noChangeShapeType="1"/>
          </p:cNvSpPr>
          <p:nvPr/>
        </p:nvSpPr>
        <p:spPr bwMode="auto">
          <a:xfrm>
            <a:off x="4032737" y="5141914"/>
            <a:ext cx="0" cy="1195387"/>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79" name="Line 31"/>
          <p:cNvSpPr>
            <a:spLocks noChangeShapeType="1"/>
          </p:cNvSpPr>
          <p:nvPr/>
        </p:nvSpPr>
        <p:spPr bwMode="auto">
          <a:xfrm rot="-5400000">
            <a:off x="2864205" y="4319192"/>
            <a:ext cx="1587" cy="1393031"/>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1" name="Line 33"/>
          <p:cNvSpPr>
            <a:spLocks noChangeShapeType="1"/>
          </p:cNvSpPr>
          <p:nvPr/>
        </p:nvSpPr>
        <p:spPr bwMode="auto">
          <a:xfrm rot="5400000" flipH="1">
            <a:off x="4070572" y="529300"/>
            <a:ext cx="0" cy="3821377"/>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2" name="Line 34"/>
          <p:cNvSpPr>
            <a:spLocks noChangeShapeType="1"/>
          </p:cNvSpPr>
          <p:nvPr/>
        </p:nvSpPr>
        <p:spPr bwMode="auto">
          <a:xfrm rot="-5400000">
            <a:off x="2184357" y="882915"/>
            <a:ext cx="876300" cy="1974321"/>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3" name="Line 35"/>
          <p:cNvSpPr>
            <a:spLocks noChangeShapeType="1"/>
          </p:cNvSpPr>
          <p:nvPr/>
        </p:nvSpPr>
        <p:spPr bwMode="auto">
          <a:xfrm>
            <a:off x="1915674" y="5141914"/>
            <a:ext cx="1693994" cy="1195387"/>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4" name="Freeform 36"/>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5" name="Text Box 37"/>
          <p:cNvSpPr txBox="1">
            <a:spLocks noChangeArrowheads="1"/>
          </p:cNvSpPr>
          <p:nvPr/>
        </p:nvSpPr>
        <p:spPr bwMode="auto">
          <a:xfrm>
            <a:off x="6086168" y="255428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主动打开</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6" name="Text Box 38"/>
          <p:cNvSpPr txBox="1">
            <a:spLocks noChangeArrowheads="1"/>
          </p:cNvSpPr>
          <p:nvPr/>
        </p:nvSpPr>
        <p:spPr bwMode="auto">
          <a:xfrm>
            <a:off x="3568393" y="149542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被动打开</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7" name="Text Box 39"/>
          <p:cNvSpPr txBox="1">
            <a:spLocks noChangeArrowheads="1"/>
          </p:cNvSpPr>
          <p:nvPr/>
        </p:nvSpPr>
        <p:spPr bwMode="auto">
          <a:xfrm>
            <a:off x="5981261" y="33591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被动关闭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8" name="Text Box 40"/>
          <p:cNvSpPr txBox="1">
            <a:spLocks noChangeArrowheads="1"/>
          </p:cNvSpPr>
          <p:nvPr/>
        </p:nvSpPr>
        <p:spPr bwMode="auto">
          <a:xfrm>
            <a:off x="3461766" y="42608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主动关闭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89" name="Text Box 41"/>
          <p:cNvSpPr txBox="1">
            <a:spLocks noChangeArrowheads="1"/>
          </p:cNvSpPr>
          <p:nvPr/>
        </p:nvSpPr>
        <p:spPr bwMode="auto">
          <a:xfrm>
            <a:off x="3767889" y="-269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起点</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0" name="Text Box 42"/>
          <p:cNvSpPr txBox="1">
            <a:spLocks noChangeArrowheads="1"/>
          </p:cNvSpPr>
          <p:nvPr/>
        </p:nvSpPr>
        <p:spPr bwMode="auto">
          <a:xfrm>
            <a:off x="2844361" y="59213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被动打开</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1" name="Text Box 43"/>
          <p:cNvSpPr txBox="1">
            <a:spLocks noChangeArrowheads="1"/>
          </p:cNvSpPr>
          <p:nvPr/>
        </p:nvSpPr>
        <p:spPr bwMode="auto">
          <a:xfrm>
            <a:off x="5043974" y="717550"/>
            <a:ext cx="1037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主动打开</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  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SYN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2" name="Text Box 44"/>
          <p:cNvSpPr txBox="1">
            <a:spLocks noChangeArrowheads="1"/>
          </p:cNvSpPr>
          <p:nvPr/>
        </p:nvSpPr>
        <p:spPr bwMode="auto">
          <a:xfrm>
            <a:off x="3609668" y="24384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同时打开</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3" name="Text Box 45"/>
          <p:cNvSpPr txBox="1">
            <a:spLocks noChangeArrowheads="1"/>
          </p:cNvSpPr>
          <p:nvPr/>
        </p:nvSpPr>
        <p:spPr bwMode="auto">
          <a:xfrm>
            <a:off x="2835761" y="2200275"/>
            <a:ext cx="25344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SYN</a:t>
            </a:r>
            <a:r>
              <a:rPr kumimoji="1" lang="zh-CN" altLang="en-US" sz="1400" b="1" dirty="0">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SYN</a:t>
            </a:r>
            <a:r>
              <a:rPr kumimoji="1" lang="zh-CN" altLang="en-US" sz="1400" b="1" dirty="0">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 ACK</a:t>
            </a:r>
            <a:endPar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4" name="Text Box 46"/>
          <p:cNvSpPr txBox="1">
            <a:spLocks noChangeArrowheads="1"/>
          </p:cNvSpPr>
          <p:nvPr/>
        </p:nvSpPr>
        <p:spPr bwMode="auto">
          <a:xfrm>
            <a:off x="2309505" y="2670175"/>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5" name="Text Box 47"/>
          <p:cNvSpPr txBox="1">
            <a:spLocks noChangeArrowheads="1"/>
          </p:cNvSpPr>
          <p:nvPr/>
        </p:nvSpPr>
        <p:spPr bwMode="auto">
          <a:xfrm>
            <a:off x="3484123" y="32849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数据传送</a:t>
            </a:r>
            <a:endParaRPr kumimoji="1" lang="zh-CN" altLang="en-US" sz="1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阶段</a:t>
            </a:r>
            <a:endParaRPr kumimoji="1" lang="zh-CN" altLang="en-US" sz="1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6" name="Text Box 48"/>
          <p:cNvSpPr txBox="1">
            <a:spLocks noChangeArrowheads="1"/>
          </p:cNvSpPr>
          <p:nvPr/>
        </p:nvSpPr>
        <p:spPr bwMode="auto">
          <a:xfrm>
            <a:off x="5702655" y="4314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7" name="Text Box 49"/>
          <p:cNvSpPr txBox="1">
            <a:spLocks noChangeArrowheads="1"/>
          </p:cNvSpPr>
          <p:nvPr/>
        </p:nvSpPr>
        <p:spPr bwMode="auto">
          <a:xfrm>
            <a:off x="1963828" y="3933826"/>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8" name="Text Box 50"/>
          <p:cNvSpPr txBox="1">
            <a:spLocks noChangeArrowheads="1"/>
          </p:cNvSpPr>
          <p:nvPr/>
        </p:nvSpPr>
        <p:spPr bwMode="auto">
          <a:xfrm>
            <a:off x="1506363" y="3429001"/>
            <a:ext cx="898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299" name="Text Box 51"/>
          <p:cNvSpPr txBox="1">
            <a:spLocks noChangeArrowheads="1"/>
          </p:cNvSpPr>
          <p:nvPr/>
        </p:nvSpPr>
        <p:spPr bwMode="auto">
          <a:xfrm>
            <a:off x="2591551" y="1787525"/>
            <a:ext cx="9525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RST</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0" name="Text Box 52"/>
          <p:cNvSpPr txBox="1">
            <a:spLocks noChangeArrowheads="1"/>
          </p:cNvSpPr>
          <p:nvPr/>
        </p:nvSpPr>
        <p:spPr bwMode="auto">
          <a:xfrm>
            <a:off x="1272472" y="1243014"/>
            <a:ext cx="14459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400" b="1" dirty="0">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SYN</a:t>
            </a:r>
            <a:endPar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dirty="0">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rPr>
              <a:t>SYN, ACK</a:t>
            </a:r>
            <a:endParaRPr kumimoji="1" lang="en-US" altLang="zh-CN" sz="1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1" name="Text Box 53"/>
          <p:cNvSpPr txBox="1">
            <a:spLocks noChangeArrowheads="1"/>
          </p:cNvSpPr>
          <p:nvPr/>
        </p:nvSpPr>
        <p:spPr bwMode="auto">
          <a:xfrm>
            <a:off x="7222951" y="191611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或超时</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2" name="Text Box 54"/>
          <p:cNvSpPr txBox="1">
            <a:spLocks noChangeArrowheads="1"/>
          </p:cNvSpPr>
          <p:nvPr/>
        </p:nvSpPr>
        <p:spPr bwMode="auto">
          <a:xfrm>
            <a:off x="7248747" y="5013325"/>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3" name="Text Box 55"/>
          <p:cNvSpPr txBox="1">
            <a:spLocks noChangeArrowheads="1"/>
          </p:cNvSpPr>
          <p:nvPr/>
        </p:nvSpPr>
        <p:spPr bwMode="auto">
          <a:xfrm>
            <a:off x="5344939" y="2846389"/>
            <a:ext cx="1694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SYN, 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4" name="Text Box 56"/>
          <p:cNvSpPr txBox="1">
            <a:spLocks noChangeArrowheads="1"/>
          </p:cNvSpPr>
          <p:nvPr/>
        </p:nvSpPr>
        <p:spPr bwMode="auto">
          <a:xfrm>
            <a:off x="4000062" y="5549900"/>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5" name="Text Box 57"/>
          <p:cNvSpPr txBox="1">
            <a:spLocks noChangeArrowheads="1"/>
          </p:cNvSpPr>
          <p:nvPr/>
        </p:nvSpPr>
        <p:spPr bwMode="auto">
          <a:xfrm>
            <a:off x="1525280" y="5624514"/>
            <a:ext cx="9762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6" name="Text Box 58"/>
          <p:cNvSpPr txBox="1">
            <a:spLocks noChangeArrowheads="1"/>
          </p:cNvSpPr>
          <p:nvPr/>
        </p:nvSpPr>
        <p:spPr bwMode="auto">
          <a:xfrm>
            <a:off x="2178801" y="5949951"/>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7" name="Text Box 59"/>
          <p:cNvSpPr txBox="1">
            <a:spLocks noChangeArrowheads="1"/>
          </p:cNvSpPr>
          <p:nvPr/>
        </p:nvSpPr>
        <p:spPr bwMode="auto">
          <a:xfrm>
            <a:off x="2366260" y="5310188"/>
            <a:ext cx="13770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 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8" name="Text Box 60"/>
          <p:cNvSpPr txBox="1">
            <a:spLocks noChangeArrowheads="1"/>
          </p:cNvSpPr>
          <p:nvPr/>
        </p:nvSpPr>
        <p:spPr bwMode="auto">
          <a:xfrm>
            <a:off x="2421293" y="4581526"/>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09" name="Text Box 61"/>
          <p:cNvSpPr txBox="1">
            <a:spLocks noChangeArrowheads="1"/>
          </p:cNvSpPr>
          <p:nvPr/>
        </p:nvSpPr>
        <p:spPr bwMode="auto">
          <a:xfrm>
            <a:off x="3533997" y="4630739"/>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同时关闭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10" name="Text Box 62"/>
          <p:cNvSpPr txBox="1">
            <a:spLocks noChangeArrowheads="1"/>
          </p:cNvSpPr>
          <p:nvPr/>
        </p:nvSpPr>
        <p:spPr bwMode="auto">
          <a:xfrm>
            <a:off x="4710334" y="3357563"/>
            <a:ext cx="9762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收到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FIN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ACK</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11" name="Text Box 63"/>
          <p:cNvSpPr txBox="1">
            <a:spLocks noChangeArrowheads="1"/>
          </p:cNvSpPr>
          <p:nvPr/>
        </p:nvSpPr>
        <p:spPr bwMode="auto">
          <a:xfrm>
            <a:off x="4287266" y="1808164"/>
            <a:ext cx="963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发送 </a:t>
            </a:r>
            <a:r>
              <a:rPr kumimoji="1" lang="en-US" altLang="zh-CN" sz="1400" b="1">
                <a:latin typeface="Times New Roman" panose="02020603050405020304" pitchFamily="18" charset="0"/>
                <a:ea typeface="黑体" panose="02010609060101010101" pitchFamily="2" charset="-122"/>
                <a:cs typeface="Times New Roman" panose="02020603050405020304" pitchFamily="18" charset="0"/>
              </a:rPr>
              <a:t>SYN</a:t>
            </a:r>
            <a:endParaRPr kumimoji="1" lang="en-US" altLang="zh-CN"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12" name="Text Box 64"/>
          <p:cNvSpPr txBox="1">
            <a:spLocks noChangeArrowheads="1"/>
          </p:cNvSpPr>
          <p:nvPr/>
        </p:nvSpPr>
        <p:spPr bwMode="auto">
          <a:xfrm>
            <a:off x="2844361" y="6551614"/>
            <a:ext cx="23391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定时经过两倍报文段寿命后</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13" name="Line 65"/>
          <p:cNvSpPr>
            <a:spLocks noChangeShapeType="1"/>
          </p:cNvSpPr>
          <p:nvPr/>
        </p:nvSpPr>
        <p:spPr bwMode="auto">
          <a:xfrm flipV="1">
            <a:off x="4117007" y="488951"/>
            <a:ext cx="0" cy="758825"/>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14" name="Text Box 66"/>
          <p:cNvSpPr txBox="1">
            <a:spLocks noChangeArrowheads="1"/>
          </p:cNvSpPr>
          <p:nvPr/>
        </p:nvSpPr>
        <p:spPr bwMode="auto">
          <a:xfrm>
            <a:off x="4103249" y="846139"/>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Times New Roman" panose="02020603050405020304" pitchFamily="18" charset="0"/>
                <a:ea typeface="黑体" panose="02010609060101010101" pitchFamily="2" charset="-122"/>
                <a:cs typeface="Times New Roman" panose="02020603050405020304" pitchFamily="18" charset="0"/>
              </a:rPr>
              <a:t>关闭</a:t>
            </a:r>
            <a:endParaRPr kumimoji="1" lang="zh-CN" altLang="en-US" sz="1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5315" name="Freeform 67"/>
          <p:cNvSpPr/>
          <p:nvPr/>
        </p:nvSpPr>
        <p:spPr bwMode="auto">
          <a:xfrm>
            <a:off x="4455806" y="363538"/>
            <a:ext cx="3876410"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6" name="Line 31"/>
          <p:cNvSpPr>
            <a:spLocks noChangeShapeType="1"/>
          </p:cNvSpPr>
          <p:nvPr/>
        </p:nvSpPr>
        <p:spPr bwMode="auto">
          <a:xfrm rot="-5400000">
            <a:off x="7722729" y="1828911"/>
            <a:ext cx="0" cy="1218976"/>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3" name="对话气泡: 圆角矩形 2"/>
          <p:cNvSpPr/>
          <p:nvPr/>
        </p:nvSpPr>
        <p:spPr>
          <a:xfrm>
            <a:off x="8697913" y="4314827"/>
            <a:ext cx="905229" cy="1801812"/>
          </a:xfrm>
          <a:prstGeom prst="wedgeRoundRectCallout">
            <a:avLst>
              <a:gd name="adj1" fmla="val -90843"/>
              <a:gd name="adj2" fmla="val -948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200" dirty="0">
                <a:latin typeface="Times New Roman" panose="02020603050405020304" pitchFamily="18" charset="0"/>
                <a:cs typeface="Times New Roman" panose="02020603050405020304" pitchFamily="18" charset="0"/>
              </a:rPr>
              <a:t>客户进程的状态变迁</a:t>
            </a:r>
            <a:endParaRPr lang="zh-CN" altLang="en-US" sz="2200" dirty="0">
              <a:latin typeface="Times New Roman" panose="02020603050405020304" pitchFamily="18" charset="0"/>
              <a:cs typeface="Times New Roman" panose="02020603050405020304" pitchFamily="18" charset="0"/>
            </a:endParaRPr>
          </a:p>
        </p:txBody>
      </p:sp>
      <p:sp>
        <p:nvSpPr>
          <p:cNvPr id="4" name="对话气泡: 圆角矩形 3"/>
          <p:cNvSpPr/>
          <p:nvPr/>
        </p:nvSpPr>
        <p:spPr>
          <a:xfrm>
            <a:off x="200471" y="298382"/>
            <a:ext cx="2079797" cy="919230"/>
          </a:xfrm>
          <a:prstGeom prst="wedgeRoundRectCallout">
            <a:avLst>
              <a:gd name="adj1" fmla="val 108117"/>
              <a:gd name="adj2" fmla="val 651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200" dirty="0">
                <a:latin typeface="Times New Roman" panose="02020603050405020304" pitchFamily="18" charset="0"/>
                <a:cs typeface="Times New Roman" panose="02020603050405020304" pitchFamily="18" charset="0"/>
              </a:rPr>
              <a:t>服务器进程的状态变迁</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的有限状态机</a:t>
            </a:r>
            <a:r>
              <a:rPr lang="zh-CN" altLang="en-US" dirty="0">
                <a:latin typeface="Times New Roman" panose="02020603050405020304" pitchFamily="18" charset="0"/>
                <a:cs typeface="Times New Roman" panose="02020603050405020304" pitchFamily="18" charset="0"/>
              </a:rPr>
              <a:t>图解（一）</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875" y="1056640"/>
            <a:ext cx="8346440" cy="5763260"/>
          </a:xfrm>
          <a:solidFill>
            <a:schemeClr val="bg1">
              <a:lumMod val="95000"/>
              <a:alpha val="70000"/>
            </a:schemeClr>
          </a:solidFill>
        </p:spPr>
        <p:txBody>
          <a:bodyPr/>
          <a:lstStyle/>
          <a:p>
            <a:pPr>
              <a:lnSpc>
                <a:spcPct val="90000"/>
              </a:lnSpc>
            </a:pP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正常状态转换</a:t>
            </a:r>
            <a:endParaRPr lang="en-US" altLang="zh-CN" b="1" dirty="0">
              <a:latin typeface="Times New Roman" panose="02020603050405020304" pitchFamily="18" charset="0"/>
              <a:cs typeface="Times New Roman" panose="02020603050405020304" pitchFamily="18" charset="0"/>
            </a:endParaRPr>
          </a:p>
          <a:p>
            <a:pPr lvl="1">
              <a:lnSpc>
                <a:spcPct val="90000"/>
              </a:lnSpc>
            </a:pPr>
            <a:r>
              <a:rPr lang="zh-CN" altLang="en-US" sz="2200" dirty="0">
                <a:latin typeface="Times New Roman" panose="02020603050405020304" pitchFamily="18" charset="0"/>
                <a:cs typeface="Times New Roman" panose="02020603050405020304" pitchFamily="18" charset="0"/>
              </a:rPr>
              <a:t>服务器端首先执行 </a:t>
            </a:r>
            <a:r>
              <a:rPr lang="en-US" altLang="zh-CN" sz="2200" dirty="0">
                <a:latin typeface="Times New Roman" panose="02020603050405020304" pitchFamily="18" charset="0"/>
                <a:cs typeface="Times New Roman" panose="02020603050405020304" pitchFamily="18" charset="0"/>
              </a:rPr>
              <a:t>LISTEN </a:t>
            </a:r>
            <a:r>
              <a:rPr lang="zh-CN" altLang="en-US" sz="2200" dirty="0">
                <a:latin typeface="Times New Roman" panose="02020603050405020304" pitchFamily="18" charset="0"/>
                <a:cs typeface="Times New Roman" panose="02020603050405020304" pitchFamily="18" charset="0"/>
              </a:rPr>
              <a:t>原语进入被动打开状态（ </a:t>
            </a:r>
            <a:r>
              <a:rPr lang="en-US" altLang="zh-CN" sz="2200" dirty="0">
                <a:latin typeface="Times New Roman" panose="02020603050405020304" pitchFamily="18" charset="0"/>
                <a:cs typeface="Times New Roman" panose="02020603050405020304" pitchFamily="18" charset="0"/>
              </a:rPr>
              <a:t>LISTEN </a:t>
            </a:r>
            <a:r>
              <a:rPr lang="zh-CN" altLang="en-US" sz="2200" dirty="0">
                <a:latin typeface="Times New Roman" panose="02020603050405020304" pitchFamily="18" charset="0"/>
                <a:cs typeface="Times New Roman" panose="02020603050405020304" pitchFamily="18" charset="0"/>
              </a:rPr>
              <a:t>），等待客户端连接；</a:t>
            </a:r>
            <a:endParaRPr lang="zh-CN" altLang="en-US" sz="2200" dirty="0">
              <a:latin typeface="Times New Roman" panose="02020603050405020304" pitchFamily="18" charset="0"/>
              <a:cs typeface="Times New Roman" panose="02020603050405020304" pitchFamily="18" charset="0"/>
            </a:endParaRPr>
          </a:p>
          <a:p>
            <a:pPr lvl="1">
              <a:lnSpc>
                <a:spcPct val="90000"/>
              </a:lnSpc>
            </a:pPr>
            <a:r>
              <a:rPr lang="zh-CN" altLang="en-US" sz="2200" dirty="0">
                <a:latin typeface="Times New Roman" panose="02020603050405020304" pitchFamily="18" charset="0"/>
                <a:cs typeface="Times New Roman" panose="02020603050405020304" pitchFamily="18" charset="0"/>
              </a:rPr>
              <a:t>当客户端的一个应用程序发出 </a:t>
            </a:r>
            <a:r>
              <a:rPr lang="en-US" altLang="zh-CN" sz="2200" dirty="0">
                <a:latin typeface="Times New Roman" panose="02020603050405020304" pitchFamily="18" charset="0"/>
                <a:cs typeface="Times New Roman" panose="02020603050405020304" pitchFamily="18" charset="0"/>
              </a:rPr>
              <a:t>CONNECT </a:t>
            </a:r>
            <a:r>
              <a:rPr lang="zh-CN" altLang="en-US" sz="2200" dirty="0">
                <a:latin typeface="Times New Roman" panose="02020603050405020304" pitchFamily="18" charset="0"/>
                <a:cs typeface="Times New Roman" panose="02020603050405020304" pitchFamily="18" charset="0"/>
              </a:rPr>
              <a:t>命令后，本地的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进程为其创建一个连接记录并标记为 </a:t>
            </a:r>
            <a:r>
              <a:rPr lang="en-US" altLang="zh-CN" sz="2200" dirty="0">
                <a:latin typeface="Times New Roman" panose="02020603050405020304" pitchFamily="18" charset="0"/>
                <a:cs typeface="Times New Roman" panose="02020603050405020304" pitchFamily="18" charset="0"/>
              </a:rPr>
              <a:t>SYN SENT </a:t>
            </a:r>
            <a:r>
              <a:rPr lang="zh-CN" altLang="en-US" sz="2200" dirty="0">
                <a:latin typeface="Times New Roman" panose="02020603050405020304" pitchFamily="18" charset="0"/>
                <a:cs typeface="Times New Roman" panose="02020603050405020304" pitchFamily="18" charset="0"/>
              </a:rPr>
              <a:t>状态，然后给服务器发送一个 </a:t>
            </a:r>
            <a:r>
              <a:rPr lang="en-US" altLang="zh-CN" sz="2200" dirty="0">
                <a:latin typeface="Times New Roman" panose="02020603050405020304" pitchFamily="18" charset="0"/>
                <a:cs typeface="Times New Roman" panose="02020603050405020304" pitchFamily="18" charset="0"/>
              </a:rPr>
              <a:t>SYN </a:t>
            </a:r>
            <a:r>
              <a:rPr lang="zh-CN" altLang="en-US" sz="2200" dirty="0">
                <a:latin typeface="Times New Roman" panose="02020603050405020304" pitchFamily="18" charset="0"/>
                <a:cs typeface="Times New Roman" panose="02020603050405020304" pitchFamily="18" charset="0"/>
              </a:rPr>
              <a:t>报文段；</a:t>
            </a:r>
            <a:endParaRPr lang="zh-CN" altLang="en-US" sz="2200" dirty="0">
              <a:latin typeface="Times New Roman" panose="02020603050405020304" pitchFamily="18" charset="0"/>
              <a:cs typeface="Times New Roman" panose="02020603050405020304" pitchFamily="18" charset="0"/>
            </a:endParaRPr>
          </a:p>
          <a:p>
            <a:pPr lvl="1">
              <a:lnSpc>
                <a:spcPct val="90000"/>
              </a:lnSpc>
            </a:pPr>
            <a:r>
              <a:rPr lang="zh-CN" altLang="en-US" sz="2200" dirty="0">
                <a:latin typeface="Times New Roman" panose="02020603050405020304" pitchFamily="18" charset="0"/>
                <a:cs typeface="Times New Roman" panose="02020603050405020304" pitchFamily="18" charset="0"/>
              </a:rPr>
              <a:t>服务器收到一个 </a:t>
            </a:r>
            <a:r>
              <a:rPr lang="en-US" altLang="zh-CN" sz="2200" dirty="0">
                <a:latin typeface="Times New Roman" panose="02020603050405020304" pitchFamily="18" charset="0"/>
                <a:cs typeface="Times New Roman" panose="02020603050405020304" pitchFamily="18" charset="0"/>
              </a:rPr>
              <a:t>SYN </a:t>
            </a:r>
            <a:r>
              <a:rPr lang="zh-CN" altLang="en-US" sz="2200" dirty="0">
                <a:latin typeface="Times New Roman" panose="02020603050405020304" pitchFamily="18" charset="0"/>
                <a:cs typeface="Times New Roman" panose="02020603050405020304" pitchFamily="18" charset="0"/>
              </a:rPr>
              <a:t>报文段，其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进程给客户端发送确认 </a:t>
            </a:r>
            <a:r>
              <a:rPr lang="en-US" altLang="zh-CN" sz="2200" dirty="0">
                <a:latin typeface="Times New Roman" panose="02020603050405020304" pitchFamily="18" charset="0"/>
                <a:cs typeface="Times New Roman" panose="02020603050405020304" pitchFamily="18" charset="0"/>
              </a:rPr>
              <a:t>ACK </a:t>
            </a:r>
            <a:r>
              <a:rPr lang="zh-CN" altLang="en-US" sz="2200" dirty="0">
                <a:latin typeface="Times New Roman" panose="02020603050405020304" pitchFamily="18" charset="0"/>
                <a:cs typeface="Times New Roman" panose="02020603050405020304" pitchFamily="18" charset="0"/>
              </a:rPr>
              <a:t>报文段同时发送一个 </a:t>
            </a:r>
            <a:r>
              <a:rPr lang="en-US" altLang="zh-CN" sz="2200" dirty="0">
                <a:latin typeface="Times New Roman" panose="02020603050405020304" pitchFamily="18" charset="0"/>
                <a:cs typeface="Times New Roman" panose="02020603050405020304" pitchFamily="18" charset="0"/>
              </a:rPr>
              <a:t>SYN </a:t>
            </a:r>
            <a:r>
              <a:rPr lang="zh-CN" altLang="en-US" sz="2200" dirty="0">
                <a:latin typeface="Times New Roman" panose="02020603050405020304" pitchFamily="18" charset="0"/>
                <a:cs typeface="Times New Roman" panose="02020603050405020304" pitchFamily="18" charset="0"/>
              </a:rPr>
              <a:t>信号，进入 </a:t>
            </a:r>
            <a:r>
              <a:rPr lang="en-US" altLang="zh-CN" sz="2200" dirty="0">
                <a:latin typeface="Times New Roman" panose="02020603050405020304" pitchFamily="18" charset="0"/>
                <a:cs typeface="Times New Roman" panose="02020603050405020304" pitchFamily="18" charset="0"/>
              </a:rPr>
              <a:t>SYN RCVD </a:t>
            </a:r>
            <a:r>
              <a:rPr lang="zh-CN" altLang="en-US" sz="2200" dirty="0">
                <a:latin typeface="Times New Roman" panose="02020603050405020304" pitchFamily="18" charset="0"/>
                <a:cs typeface="Times New Roman" panose="02020603050405020304" pitchFamily="18" charset="0"/>
              </a:rPr>
              <a:t>状态；</a:t>
            </a:r>
            <a:endParaRPr lang="zh-CN" altLang="en-US" sz="2200" dirty="0">
              <a:latin typeface="Times New Roman" panose="02020603050405020304" pitchFamily="18" charset="0"/>
              <a:cs typeface="Times New Roman" panose="02020603050405020304" pitchFamily="18" charset="0"/>
            </a:endParaRPr>
          </a:p>
          <a:p>
            <a:pPr lvl="1">
              <a:lnSpc>
                <a:spcPct val="90000"/>
              </a:lnSpc>
            </a:pPr>
            <a:r>
              <a:rPr lang="zh-CN" altLang="en-US" sz="2200" dirty="0">
                <a:latin typeface="Times New Roman" panose="02020603050405020304" pitchFamily="18" charset="0"/>
                <a:cs typeface="Times New Roman" panose="02020603050405020304" pitchFamily="18" charset="0"/>
              </a:rPr>
              <a:t>客户端收到 </a:t>
            </a:r>
            <a:r>
              <a:rPr lang="en-US" altLang="zh-CN" sz="2200" dirty="0">
                <a:latin typeface="Times New Roman" panose="02020603050405020304" pitchFamily="18" charset="0"/>
                <a:cs typeface="Times New Roman" panose="02020603050405020304" pitchFamily="18" charset="0"/>
              </a:rPr>
              <a:t>SYN + ACK </a:t>
            </a:r>
            <a:r>
              <a:rPr lang="zh-CN" altLang="en-US" sz="2200" dirty="0">
                <a:latin typeface="Times New Roman" panose="02020603050405020304" pitchFamily="18" charset="0"/>
                <a:cs typeface="Times New Roman" panose="02020603050405020304" pitchFamily="18" charset="0"/>
              </a:rPr>
              <a:t>报文段，其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进程给服务器端发送出三报文握手的最后一个 </a:t>
            </a:r>
            <a:r>
              <a:rPr lang="en-US" altLang="zh-CN" sz="2200" dirty="0">
                <a:latin typeface="Times New Roman" panose="02020603050405020304" pitchFamily="18" charset="0"/>
                <a:cs typeface="Times New Roman" panose="02020603050405020304" pitchFamily="18" charset="0"/>
              </a:rPr>
              <a:t>ACK </a:t>
            </a:r>
            <a:r>
              <a:rPr lang="zh-CN" altLang="en-US" sz="2200" dirty="0">
                <a:latin typeface="Times New Roman" panose="02020603050405020304" pitchFamily="18" charset="0"/>
                <a:cs typeface="Times New Roman" panose="02020603050405020304" pitchFamily="18" charset="0"/>
              </a:rPr>
              <a:t>报文段，并转换为 </a:t>
            </a:r>
            <a:r>
              <a:rPr lang="en-US" altLang="zh-CN" sz="2200" dirty="0">
                <a:latin typeface="Times New Roman" panose="02020603050405020304" pitchFamily="18" charset="0"/>
                <a:cs typeface="Times New Roman" panose="02020603050405020304" pitchFamily="18" charset="0"/>
              </a:rPr>
              <a:t>ESTABLISHED </a:t>
            </a:r>
            <a:r>
              <a:rPr lang="zh-CN" altLang="en-US" sz="2200" dirty="0">
                <a:latin typeface="Times New Roman" panose="02020603050405020304" pitchFamily="18" charset="0"/>
                <a:cs typeface="Times New Roman" panose="02020603050405020304" pitchFamily="18" charset="0"/>
              </a:rPr>
              <a:t>状态；</a:t>
            </a:r>
            <a:endParaRPr lang="zh-CN" altLang="en-US" sz="2200" dirty="0">
              <a:latin typeface="Times New Roman" panose="02020603050405020304" pitchFamily="18" charset="0"/>
              <a:cs typeface="Times New Roman" panose="02020603050405020304" pitchFamily="18" charset="0"/>
            </a:endParaRPr>
          </a:p>
          <a:p>
            <a:pPr lvl="1">
              <a:lnSpc>
                <a:spcPct val="90000"/>
              </a:lnSpc>
            </a:pPr>
            <a:r>
              <a:rPr lang="zh-CN" altLang="en-US" sz="2200" dirty="0">
                <a:latin typeface="Times New Roman" panose="02020603050405020304" pitchFamily="18" charset="0"/>
                <a:cs typeface="Times New Roman" panose="02020603050405020304" pitchFamily="18" charset="0"/>
              </a:rPr>
              <a:t>服务器端收到确认的 </a:t>
            </a:r>
            <a:r>
              <a:rPr lang="en-US" altLang="zh-CN" sz="2200" dirty="0">
                <a:latin typeface="Times New Roman" panose="02020603050405020304" pitchFamily="18" charset="0"/>
                <a:cs typeface="Times New Roman" panose="02020603050405020304" pitchFamily="18" charset="0"/>
              </a:rPr>
              <a:t>ACK </a:t>
            </a:r>
            <a:r>
              <a:rPr lang="zh-CN" altLang="en-US" sz="2200" dirty="0">
                <a:latin typeface="Times New Roman" panose="02020603050405020304" pitchFamily="18" charset="0"/>
                <a:cs typeface="Times New Roman" panose="02020603050405020304" pitchFamily="18" charset="0"/>
              </a:rPr>
              <a:t>报文段，完成了三报文握手，于是也进入 </a:t>
            </a:r>
            <a:r>
              <a:rPr lang="en-US" altLang="zh-CN" sz="2200" dirty="0">
                <a:latin typeface="Times New Roman" panose="02020603050405020304" pitchFamily="18" charset="0"/>
                <a:cs typeface="Times New Roman" panose="02020603050405020304" pitchFamily="18" charset="0"/>
              </a:rPr>
              <a:t>ESTABLISHED </a:t>
            </a:r>
            <a:r>
              <a:rPr lang="zh-CN" altLang="en-US" sz="2200" dirty="0">
                <a:latin typeface="Times New Roman" panose="02020603050405020304" pitchFamily="18" charset="0"/>
                <a:cs typeface="Times New Roman" panose="02020603050405020304" pitchFamily="18" charset="0"/>
              </a:rPr>
              <a:t>状态。</a:t>
            </a:r>
            <a:endParaRPr lang="zh-CN" altLang="en-US" sz="2200" dirty="0">
              <a:latin typeface="Times New Roman" panose="02020603050405020304" pitchFamily="18" charset="0"/>
              <a:cs typeface="Times New Roman" panose="02020603050405020304" pitchFamily="18" charset="0"/>
            </a:endParaRPr>
          </a:p>
          <a:p>
            <a:pPr marL="0" indent="0">
              <a:lnSpc>
                <a:spcPct val="90000"/>
              </a:lnSpc>
              <a:buNone/>
            </a:pPr>
            <a:r>
              <a:rPr lang="zh-CN" altLang="en-US" sz="2200" dirty="0">
                <a:latin typeface="Times New Roman" panose="02020603050405020304" pitchFamily="18" charset="0"/>
                <a:cs typeface="Times New Roman" panose="02020603050405020304" pitchFamily="18" charset="0"/>
              </a:rPr>
              <a:t>                              在此状态下，双方可以自由传输数据。</a:t>
            </a:r>
            <a:endParaRPr lang="zh-CN" altLang="en-US" sz="2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的有限状态机</a:t>
            </a:r>
            <a:r>
              <a:rPr lang="zh-CN" altLang="en-US" dirty="0">
                <a:latin typeface="Times New Roman" panose="02020603050405020304" pitchFamily="18" charset="0"/>
                <a:cs typeface="Times New Roman" panose="02020603050405020304" pitchFamily="18" charset="0"/>
              </a:rPr>
              <a:t>图解（二）</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76537" y="1124744"/>
            <a:ext cx="8928991" cy="5328592"/>
          </a:xfrm>
          <a:solidFill>
            <a:schemeClr val="bg1">
              <a:lumMod val="95000"/>
              <a:alpha val="70000"/>
            </a:schemeClr>
          </a:solidFill>
        </p:spPr>
        <p:txBody>
          <a:bodyPr/>
          <a:lstStyle/>
          <a:p>
            <a:pPr marL="0" indent="0">
              <a:lnSpc>
                <a:spcPct val="80000"/>
              </a:lnSpc>
              <a:buNone/>
            </a:pPr>
            <a:r>
              <a:rPr lang="zh-CN" altLang="en-US" sz="2200" dirty="0">
                <a:latin typeface="Times New Roman" panose="02020603050405020304" pitchFamily="18" charset="0"/>
                <a:cs typeface="Times New Roman" panose="02020603050405020304" pitchFamily="18" charset="0"/>
              </a:rPr>
              <a:t>        当一个应用程序完成数据传输任务后，它需要关闭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连接。假设仍由客户端发起主动关闭连接。</a:t>
            </a:r>
            <a:endParaRPr lang="en-US" altLang="zh-CN" sz="2200" dirty="0">
              <a:latin typeface="Times New Roman" panose="02020603050405020304" pitchFamily="18" charset="0"/>
              <a:cs typeface="Times New Roman" panose="02020603050405020304" pitchFamily="18" charset="0"/>
            </a:endParaRPr>
          </a:p>
          <a:p>
            <a:pPr>
              <a:lnSpc>
                <a:spcPct val="70000"/>
              </a:lnSpc>
            </a:pPr>
            <a:r>
              <a:rPr lang="zh-CN" altLang="en-US" sz="2200" dirty="0">
                <a:latin typeface="Times New Roman" panose="02020603050405020304" pitchFamily="18" charset="0"/>
                <a:cs typeface="Times New Roman" panose="02020603050405020304" pitchFamily="18" charset="0"/>
              </a:rPr>
              <a:t>客户端执行 </a:t>
            </a:r>
            <a:r>
              <a:rPr lang="en-US" altLang="zh-CN" sz="2200" dirty="0">
                <a:latin typeface="Times New Roman" panose="02020603050405020304" pitchFamily="18" charset="0"/>
                <a:cs typeface="Times New Roman" panose="02020603050405020304" pitchFamily="18" charset="0"/>
              </a:rPr>
              <a:t>CLOSE </a:t>
            </a:r>
            <a:r>
              <a:rPr lang="zh-CN" altLang="en-US" sz="2200" dirty="0">
                <a:latin typeface="Times New Roman" panose="02020603050405020304" pitchFamily="18" charset="0"/>
                <a:cs typeface="Times New Roman" panose="02020603050405020304" pitchFamily="18" charset="0"/>
              </a:rPr>
              <a:t>原语，本地的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进程发送一个 </a:t>
            </a:r>
            <a:r>
              <a:rPr lang="en-US" altLang="zh-CN" sz="2200" dirty="0">
                <a:latin typeface="Times New Roman" panose="02020603050405020304" pitchFamily="18" charset="0"/>
                <a:cs typeface="Times New Roman" panose="02020603050405020304" pitchFamily="18" charset="0"/>
              </a:rPr>
              <a:t>FIN </a:t>
            </a:r>
            <a:r>
              <a:rPr lang="zh-CN" altLang="en-US" sz="2200" dirty="0">
                <a:latin typeface="Times New Roman" panose="02020603050405020304" pitchFamily="18" charset="0"/>
                <a:cs typeface="Times New Roman" panose="02020603050405020304" pitchFamily="18" charset="0"/>
              </a:rPr>
              <a:t>报文段并等待响应的确认（进入状态 </a:t>
            </a:r>
            <a:r>
              <a:rPr lang="en-US" altLang="zh-CN" sz="2200" dirty="0">
                <a:latin typeface="Times New Roman" panose="02020603050405020304" pitchFamily="18" charset="0"/>
                <a:cs typeface="Times New Roman" panose="02020603050405020304" pitchFamily="18" charset="0"/>
              </a:rPr>
              <a:t>FIN WAIT 1 </a:t>
            </a:r>
            <a:r>
              <a:rPr lang="zh-CN" alt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a:lnSpc>
                <a:spcPct val="70000"/>
              </a:lnSpc>
            </a:pPr>
            <a:r>
              <a:rPr lang="zh-CN" altLang="en-US" sz="2200" dirty="0">
                <a:latin typeface="Times New Roman" panose="02020603050405020304" pitchFamily="18" charset="0"/>
                <a:cs typeface="Times New Roman" panose="02020603050405020304" pitchFamily="18" charset="0"/>
              </a:rPr>
              <a:t>服务器收到一个 </a:t>
            </a:r>
            <a:r>
              <a:rPr lang="en-US" altLang="zh-CN" sz="2200" dirty="0">
                <a:latin typeface="Times New Roman" panose="02020603050405020304" pitchFamily="18" charset="0"/>
                <a:cs typeface="Times New Roman" panose="02020603050405020304" pitchFamily="18" charset="0"/>
              </a:rPr>
              <a:t>FIN </a:t>
            </a:r>
            <a:r>
              <a:rPr lang="zh-CN" altLang="en-US" sz="2200" dirty="0">
                <a:latin typeface="Times New Roman" panose="02020603050405020304" pitchFamily="18" charset="0"/>
                <a:cs typeface="Times New Roman" panose="02020603050405020304" pitchFamily="18" charset="0"/>
              </a:rPr>
              <a:t>报文段，它确认客户端的请求发回一个 </a:t>
            </a:r>
            <a:r>
              <a:rPr lang="en-US" altLang="zh-CN" sz="2200" dirty="0">
                <a:latin typeface="Times New Roman" panose="02020603050405020304" pitchFamily="18" charset="0"/>
                <a:cs typeface="Times New Roman" panose="02020603050405020304" pitchFamily="18" charset="0"/>
              </a:rPr>
              <a:t>ACK </a:t>
            </a:r>
            <a:r>
              <a:rPr lang="zh-CN" altLang="en-US" sz="2200" dirty="0">
                <a:latin typeface="Times New Roman" panose="02020603050405020304" pitchFamily="18" charset="0"/>
                <a:cs typeface="Times New Roman" panose="02020603050405020304" pitchFamily="18" charset="0"/>
              </a:rPr>
              <a:t>报文段，进入 </a:t>
            </a:r>
            <a:r>
              <a:rPr lang="en-US" altLang="zh-CN" sz="2200" dirty="0">
                <a:latin typeface="Times New Roman" panose="02020603050405020304" pitchFamily="18" charset="0"/>
                <a:cs typeface="Times New Roman" panose="02020603050405020304" pitchFamily="18" charset="0"/>
              </a:rPr>
              <a:t>CLOSE WAIT </a:t>
            </a:r>
            <a:r>
              <a:rPr lang="zh-CN" altLang="en-US" sz="2200" dirty="0">
                <a:latin typeface="Times New Roman" panose="02020603050405020304" pitchFamily="18" charset="0"/>
                <a:cs typeface="Times New Roman" panose="02020603050405020304" pitchFamily="18" charset="0"/>
              </a:rPr>
              <a:t>状态；</a:t>
            </a:r>
            <a:endParaRPr lang="zh-CN" altLang="en-US" sz="2200" dirty="0">
              <a:latin typeface="Times New Roman" panose="02020603050405020304" pitchFamily="18" charset="0"/>
              <a:cs typeface="Times New Roman" panose="02020603050405020304" pitchFamily="18" charset="0"/>
            </a:endParaRPr>
          </a:p>
          <a:p>
            <a:pPr>
              <a:lnSpc>
                <a:spcPct val="70000"/>
              </a:lnSpc>
            </a:pPr>
            <a:r>
              <a:rPr lang="zh-CN" altLang="en-US" sz="2200" dirty="0">
                <a:latin typeface="Times New Roman" panose="02020603050405020304" pitchFamily="18" charset="0"/>
                <a:cs typeface="Times New Roman" panose="02020603050405020304" pitchFamily="18" charset="0"/>
              </a:rPr>
              <a:t>客户端收到确认 </a:t>
            </a:r>
            <a:r>
              <a:rPr lang="en-US" altLang="zh-CN" sz="2200" dirty="0">
                <a:latin typeface="Times New Roman" panose="02020603050405020304" pitchFamily="18" charset="0"/>
                <a:cs typeface="Times New Roman" panose="02020603050405020304" pitchFamily="18" charset="0"/>
              </a:rPr>
              <a:t>ACK </a:t>
            </a:r>
            <a:r>
              <a:rPr lang="zh-CN" altLang="en-US" sz="2200" dirty="0">
                <a:latin typeface="Times New Roman" panose="02020603050405020304" pitchFamily="18" charset="0"/>
                <a:cs typeface="Times New Roman" panose="02020603050405020304" pitchFamily="18" charset="0"/>
              </a:rPr>
              <a:t>报文段，就转移到 </a:t>
            </a:r>
            <a:r>
              <a:rPr lang="en-US" altLang="zh-CN" sz="2200" dirty="0">
                <a:latin typeface="Times New Roman" panose="02020603050405020304" pitchFamily="18" charset="0"/>
                <a:cs typeface="Times New Roman" panose="02020603050405020304" pitchFamily="18" charset="0"/>
              </a:rPr>
              <a:t>FIN WAIT 2 </a:t>
            </a:r>
            <a:r>
              <a:rPr lang="zh-CN" altLang="en-US" sz="2200" dirty="0">
                <a:latin typeface="Times New Roman" panose="02020603050405020304" pitchFamily="18" charset="0"/>
                <a:cs typeface="Times New Roman" panose="02020603050405020304" pitchFamily="18" charset="0"/>
              </a:rPr>
              <a:t>状态，此时连接在一个方向上就断开了；</a:t>
            </a:r>
            <a:endParaRPr lang="zh-CN" altLang="en-US" sz="2200" dirty="0">
              <a:latin typeface="Times New Roman" panose="02020603050405020304" pitchFamily="18" charset="0"/>
              <a:cs typeface="Times New Roman" panose="02020603050405020304" pitchFamily="18" charset="0"/>
            </a:endParaRPr>
          </a:p>
          <a:p>
            <a:pPr>
              <a:lnSpc>
                <a:spcPct val="70000"/>
              </a:lnSpc>
            </a:pPr>
            <a:r>
              <a:rPr lang="zh-CN" altLang="en-US" sz="2200" dirty="0">
                <a:latin typeface="Times New Roman" panose="02020603050405020304" pitchFamily="18" charset="0"/>
                <a:cs typeface="Times New Roman" panose="02020603050405020304" pitchFamily="18" charset="0"/>
              </a:rPr>
              <a:t>服务器端应用得到通告后，也执行 </a:t>
            </a:r>
            <a:r>
              <a:rPr lang="en-US" altLang="zh-CN" sz="2200" dirty="0">
                <a:latin typeface="Times New Roman" panose="02020603050405020304" pitchFamily="18" charset="0"/>
                <a:cs typeface="Times New Roman" panose="02020603050405020304" pitchFamily="18" charset="0"/>
              </a:rPr>
              <a:t>CLOSE </a:t>
            </a:r>
            <a:r>
              <a:rPr lang="zh-CN" altLang="en-US" sz="2200" dirty="0">
                <a:latin typeface="Times New Roman" panose="02020603050405020304" pitchFamily="18" charset="0"/>
                <a:cs typeface="Times New Roman" panose="02020603050405020304" pitchFamily="18" charset="0"/>
              </a:rPr>
              <a:t>原语关闭另一个方向的连接，其本地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进程向客户端发送一个 </a:t>
            </a:r>
            <a:r>
              <a:rPr lang="en-US" altLang="zh-CN" sz="2200" dirty="0">
                <a:latin typeface="Times New Roman" panose="02020603050405020304" pitchFamily="18" charset="0"/>
                <a:cs typeface="Times New Roman" panose="02020603050405020304" pitchFamily="18" charset="0"/>
              </a:rPr>
              <a:t>FIN </a:t>
            </a:r>
            <a:r>
              <a:rPr lang="zh-CN" altLang="en-US" sz="2200" dirty="0">
                <a:latin typeface="Times New Roman" panose="02020603050405020304" pitchFamily="18" charset="0"/>
                <a:cs typeface="Times New Roman" panose="02020603050405020304" pitchFamily="18" charset="0"/>
              </a:rPr>
              <a:t>报文段，并进入 </a:t>
            </a:r>
            <a:r>
              <a:rPr lang="en-US" altLang="zh-CN" sz="2200" dirty="0">
                <a:latin typeface="Times New Roman" panose="02020603050405020304" pitchFamily="18" charset="0"/>
                <a:cs typeface="Times New Roman" panose="02020603050405020304" pitchFamily="18" charset="0"/>
              </a:rPr>
              <a:t>LAST ACK </a:t>
            </a:r>
            <a:r>
              <a:rPr lang="zh-CN" altLang="en-US" sz="2200" dirty="0">
                <a:latin typeface="Times New Roman" panose="02020603050405020304" pitchFamily="18" charset="0"/>
                <a:cs typeface="Times New Roman" panose="02020603050405020304" pitchFamily="18" charset="0"/>
              </a:rPr>
              <a:t>状态，等待最后一个 </a:t>
            </a:r>
            <a:r>
              <a:rPr lang="en-US" altLang="zh-CN" sz="2200" dirty="0">
                <a:latin typeface="Times New Roman" panose="02020603050405020304" pitchFamily="18" charset="0"/>
                <a:cs typeface="Times New Roman" panose="02020603050405020304" pitchFamily="18" charset="0"/>
              </a:rPr>
              <a:t>ACK </a:t>
            </a:r>
            <a:r>
              <a:rPr lang="zh-CN" altLang="en-US" sz="2200" dirty="0">
                <a:latin typeface="Times New Roman" panose="02020603050405020304" pitchFamily="18" charset="0"/>
                <a:cs typeface="Times New Roman" panose="02020603050405020304" pitchFamily="18" charset="0"/>
              </a:rPr>
              <a:t>确认报文段；</a:t>
            </a:r>
            <a:endParaRPr lang="zh-CN" altLang="en-US" sz="2200" dirty="0">
              <a:latin typeface="Times New Roman" panose="02020603050405020304" pitchFamily="18" charset="0"/>
              <a:cs typeface="Times New Roman" panose="02020603050405020304" pitchFamily="18" charset="0"/>
            </a:endParaRPr>
          </a:p>
          <a:p>
            <a:pPr>
              <a:lnSpc>
                <a:spcPct val="70000"/>
              </a:lnSpc>
            </a:pPr>
            <a:r>
              <a:rPr lang="zh-CN" altLang="en-US" sz="2200" dirty="0">
                <a:latin typeface="Times New Roman" panose="02020603050405020304" pitchFamily="18" charset="0"/>
                <a:cs typeface="Times New Roman" panose="02020603050405020304" pitchFamily="18" charset="0"/>
              </a:rPr>
              <a:t>客户端收到 </a:t>
            </a:r>
            <a:r>
              <a:rPr lang="en-US" altLang="zh-CN" sz="2200" dirty="0">
                <a:latin typeface="Times New Roman" panose="02020603050405020304" pitchFamily="18" charset="0"/>
                <a:cs typeface="Times New Roman" panose="02020603050405020304" pitchFamily="18" charset="0"/>
              </a:rPr>
              <a:t>FIN </a:t>
            </a:r>
            <a:r>
              <a:rPr lang="zh-CN" altLang="en-US" sz="2200" dirty="0">
                <a:latin typeface="Times New Roman" panose="02020603050405020304" pitchFamily="18" charset="0"/>
                <a:cs typeface="Times New Roman" panose="02020603050405020304" pitchFamily="18" charset="0"/>
              </a:rPr>
              <a:t>报文段并确认，进入 </a:t>
            </a:r>
            <a:r>
              <a:rPr lang="en-US" altLang="zh-CN" sz="2200" dirty="0">
                <a:latin typeface="Times New Roman" panose="02020603050405020304" pitchFamily="18" charset="0"/>
                <a:cs typeface="Times New Roman" panose="02020603050405020304" pitchFamily="18" charset="0"/>
              </a:rPr>
              <a:t>TIMED WAIT </a:t>
            </a:r>
            <a:r>
              <a:rPr lang="zh-CN" altLang="en-US" sz="2200" dirty="0">
                <a:latin typeface="Times New Roman" panose="02020603050405020304" pitchFamily="18" charset="0"/>
                <a:cs typeface="Times New Roman" panose="02020603050405020304" pitchFamily="18" charset="0"/>
              </a:rPr>
              <a:t>状态，此时双方连接均已经断开，但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要等待一个 </a:t>
            </a:r>
            <a:r>
              <a:rPr lang="en-US" altLang="zh-CN" sz="2200" dirty="0">
                <a:latin typeface="Times New Roman" panose="02020603050405020304" pitchFamily="18" charset="0"/>
                <a:cs typeface="Times New Roman" panose="02020603050405020304" pitchFamily="18" charset="0"/>
              </a:rPr>
              <a:t>2 </a:t>
            </a:r>
            <a:r>
              <a:rPr lang="zh-CN" altLang="en-US" sz="2200" dirty="0">
                <a:latin typeface="Times New Roman" panose="02020603050405020304" pitchFamily="18" charset="0"/>
                <a:cs typeface="Times New Roman" panose="02020603050405020304" pitchFamily="18" charset="0"/>
              </a:rPr>
              <a:t>倍报文段最大生存时间 </a:t>
            </a:r>
            <a:r>
              <a:rPr lang="en-US" altLang="zh-CN" sz="2200" dirty="0">
                <a:latin typeface="Times New Roman" panose="02020603050405020304" pitchFamily="18" charset="0"/>
                <a:cs typeface="Times New Roman" panose="02020603050405020304" pitchFamily="18" charset="0"/>
              </a:rPr>
              <a:t>MSL </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Maximum Segment Lifetime </a:t>
            </a:r>
            <a:r>
              <a:rPr lang="zh-CN" altLang="en-US" sz="2200" dirty="0">
                <a:latin typeface="Times New Roman" panose="02020603050405020304" pitchFamily="18" charset="0"/>
                <a:cs typeface="Times New Roman" panose="02020603050405020304" pitchFamily="18" charset="0"/>
              </a:rPr>
              <a:t>），确保该连接的所有分组全部消失，以防止出现确认丢失的情况。当定时器超时后，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删除该连接记录，返回到初始状态（ </a:t>
            </a:r>
            <a:r>
              <a:rPr lang="en-US" altLang="zh-CN" sz="2200" dirty="0">
                <a:latin typeface="Times New Roman" panose="02020603050405020304" pitchFamily="18" charset="0"/>
                <a:cs typeface="Times New Roman" panose="02020603050405020304" pitchFamily="18" charset="0"/>
              </a:rPr>
              <a:t>CLOSED </a:t>
            </a:r>
            <a:r>
              <a:rPr lang="zh-CN" alt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a:lnSpc>
                <a:spcPct val="70000"/>
              </a:lnSpc>
            </a:pPr>
            <a:r>
              <a:rPr lang="zh-CN" altLang="en-US" sz="2200" dirty="0">
                <a:latin typeface="Times New Roman" panose="02020603050405020304" pitchFamily="18" charset="0"/>
                <a:cs typeface="Times New Roman" panose="02020603050405020304" pitchFamily="18" charset="0"/>
              </a:rPr>
              <a:t>服务器收到最后一个确认 </a:t>
            </a:r>
            <a:r>
              <a:rPr lang="en-US" altLang="zh-CN" sz="2200" dirty="0">
                <a:latin typeface="Times New Roman" panose="02020603050405020304" pitchFamily="18" charset="0"/>
                <a:cs typeface="Times New Roman" panose="02020603050405020304" pitchFamily="18" charset="0"/>
              </a:rPr>
              <a:t>ACK </a:t>
            </a:r>
            <a:r>
              <a:rPr lang="zh-CN" altLang="en-US" sz="2200" dirty="0">
                <a:latin typeface="Times New Roman" panose="02020603050405020304" pitchFamily="18" charset="0"/>
                <a:cs typeface="Times New Roman" panose="02020603050405020304" pitchFamily="18" charset="0"/>
              </a:rPr>
              <a:t>报文段，其 </a:t>
            </a:r>
            <a:r>
              <a:rPr lang="en-US" altLang="zh-CN" sz="2200" dirty="0">
                <a:latin typeface="Times New Roman" panose="02020603050405020304" pitchFamily="18" charset="0"/>
                <a:cs typeface="Times New Roman" panose="02020603050405020304" pitchFamily="18" charset="0"/>
              </a:rPr>
              <a:t>TCP </a:t>
            </a:r>
            <a:r>
              <a:rPr lang="zh-CN" altLang="en-US" sz="2200" dirty="0">
                <a:latin typeface="Times New Roman" panose="02020603050405020304" pitchFamily="18" charset="0"/>
                <a:cs typeface="Times New Roman" panose="02020603050405020304" pitchFamily="18" charset="0"/>
              </a:rPr>
              <a:t>实体便释放该连接，并删除连接记录，返回到初始状态（ </a:t>
            </a:r>
            <a:r>
              <a:rPr lang="en-US" altLang="zh-CN" sz="2200" dirty="0">
                <a:latin typeface="Times New Roman" panose="02020603050405020304" pitchFamily="18" charset="0"/>
                <a:cs typeface="Times New Roman" panose="02020603050405020304" pitchFamily="18" charset="0"/>
              </a:rPr>
              <a:t>CLOSED </a:t>
            </a:r>
            <a:r>
              <a:rPr lang="zh-CN" alt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的有限状态机</a:t>
            </a:r>
            <a:r>
              <a:rPr lang="zh-CN" altLang="en-US" dirty="0">
                <a:latin typeface="Times New Roman" panose="02020603050405020304" pitchFamily="18" charset="0"/>
                <a:cs typeface="Times New Roman" panose="02020603050405020304" pitchFamily="18" charset="0"/>
              </a:rPr>
              <a:t>图解（三）</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920553" y="1896384"/>
            <a:ext cx="8458154" cy="3332816"/>
          </a:xfrm>
        </p:spPr>
        <p:txBody>
          <a:bodyPr/>
          <a:lstStyle/>
          <a:p>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同时打开：</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发生的概率极小，两个应用程序同时彼此执行主动打开的情况还是可能的。</a:t>
            </a:r>
            <a:endParaRPr lang="en-US" altLang="zh-CN" sz="2400"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每一方必须发送一个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，且这些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必须传递给对方。这需要每一方使用一个对方周知的端口作为本地端口。例如，主机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中的一个应用程序使用本地端口 </a:t>
            </a:r>
            <a:r>
              <a:rPr lang="en-US" altLang="zh-CN" dirty="0">
                <a:latin typeface="Times New Roman" panose="02020603050405020304" pitchFamily="18" charset="0"/>
                <a:cs typeface="Times New Roman" panose="02020603050405020304" pitchFamily="18" charset="0"/>
              </a:rPr>
              <a:t>7777 </a:t>
            </a:r>
            <a:r>
              <a:rPr lang="zh-CN" altLang="en-US" dirty="0">
                <a:latin typeface="Times New Roman" panose="02020603050405020304" pitchFamily="18" charset="0"/>
                <a:cs typeface="Times New Roman" panose="02020603050405020304" pitchFamily="18" charset="0"/>
              </a:rPr>
              <a:t>，并与主机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的端口 </a:t>
            </a:r>
            <a:r>
              <a:rPr lang="en-US" altLang="zh-CN" dirty="0">
                <a:latin typeface="Times New Roman" panose="02020603050405020304" pitchFamily="18" charset="0"/>
                <a:cs typeface="Times New Roman" panose="02020603050405020304" pitchFamily="18" charset="0"/>
              </a:rPr>
              <a:t>8888 </a:t>
            </a:r>
            <a:r>
              <a:rPr lang="zh-CN" altLang="en-US" dirty="0">
                <a:latin typeface="Times New Roman" panose="02020603050405020304" pitchFamily="18" charset="0"/>
                <a:cs typeface="Times New Roman" panose="02020603050405020304" pitchFamily="18" charset="0"/>
              </a:rPr>
              <a:t>执行主动打开。主机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中的应用程序则使用本地端口 </a:t>
            </a:r>
            <a:r>
              <a:rPr lang="en-US" altLang="zh-CN" dirty="0">
                <a:latin typeface="Times New Roman" panose="02020603050405020304" pitchFamily="18" charset="0"/>
                <a:cs typeface="Times New Roman" panose="02020603050405020304" pitchFamily="18" charset="0"/>
              </a:rPr>
              <a:t>8888 </a:t>
            </a:r>
            <a:r>
              <a:rPr lang="zh-CN" altLang="en-US" dirty="0">
                <a:latin typeface="Times New Roman" panose="02020603050405020304" pitchFamily="18" charset="0"/>
                <a:cs typeface="Times New Roman" panose="02020603050405020304" pitchFamily="18" charset="0"/>
              </a:rPr>
              <a:t>，并与主机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的端口 </a:t>
            </a:r>
            <a:r>
              <a:rPr lang="en-US" altLang="zh-CN" dirty="0">
                <a:latin typeface="Times New Roman" panose="02020603050405020304" pitchFamily="18" charset="0"/>
                <a:cs typeface="Times New Roman" panose="02020603050405020304" pitchFamily="18" charset="0"/>
              </a:rPr>
              <a:t>7777 </a:t>
            </a:r>
            <a:r>
              <a:rPr lang="zh-CN" altLang="en-US" dirty="0">
                <a:latin typeface="Times New Roman" panose="02020603050405020304" pitchFamily="18" charset="0"/>
                <a:cs typeface="Times New Roman" panose="02020603050405020304" pitchFamily="18" charset="0"/>
              </a:rPr>
              <a:t>执行主动打开。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是特意设计为了可以处理同时打开，对于同时打开它仅建立一条连接而不是两条连接（其他的协议族，最突出的是 </a:t>
            </a:r>
            <a:r>
              <a:rPr lang="en-US" altLang="zh-CN" dirty="0">
                <a:latin typeface="Times New Roman" panose="02020603050405020304" pitchFamily="18" charset="0"/>
                <a:cs typeface="Times New Roman" panose="02020603050405020304" pitchFamily="18" charset="0"/>
              </a:rPr>
              <a:t>OSI </a:t>
            </a:r>
            <a:r>
              <a:rPr lang="zh-CN" altLang="en-US" dirty="0">
                <a:latin typeface="Times New Roman" panose="02020603050405020304" pitchFamily="18" charset="0"/>
                <a:cs typeface="Times New Roman" panose="02020603050405020304" pitchFamily="18" charset="0"/>
              </a:rPr>
              <a:t>传输层，在这种情况下将建立两条连接而不是一条连接）。</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的有限状态机</a:t>
            </a:r>
            <a:r>
              <a:rPr lang="zh-CN" altLang="en-US" dirty="0">
                <a:latin typeface="Times New Roman" panose="02020603050405020304" pitchFamily="18" charset="0"/>
                <a:cs typeface="Times New Roman" panose="02020603050405020304" pitchFamily="18" charset="0"/>
              </a:rPr>
              <a:t>图解（四）</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629559"/>
            <a:ext cx="8346723" cy="3332816"/>
          </a:xfrm>
        </p:spPr>
        <p:txBody>
          <a:bodyPr/>
          <a:lstStyle/>
          <a:p>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同时打开：</a:t>
            </a:r>
            <a:endParaRPr lang="en-US" altLang="zh-CN" b="1"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当出现同时打开的情况时，状态变迁与正常的状态变迁不同。两端几乎在同时发送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，并进入 </a:t>
            </a:r>
            <a:r>
              <a:rPr lang="en-US" altLang="zh-CN" dirty="0">
                <a:latin typeface="Times New Roman" panose="02020603050405020304" pitchFamily="18" charset="0"/>
                <a:cs typeface="Times New Roman" panose="02020603050405020304" pitchFamily="18" charset="0"/>
              </a:rPr>
              <a:t>SYN_SENT </a:t>
            </a:r>
            <a:r>
              <a:rPr lang="zh-CN" altLang="en-US" dirty="0">
                <a:latin typeface="Times New Roman" panose="02020603050405020304" pitchFamily="18" charset="0"/>
                <a:cs typeface="Times New Roman" panose="02020603050405020304" pitchFamily="18" charset="0"/>
              </a:rPr>
              <a:t>状态。当每一端收到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时，状态变为 </a:t>
            </a:r>
            <a:r>
              <a:rPr lang="en-US" altLang="zh-CN" dirty="0">
                <a:latin typeface="Times New Roman" panose="02020603050405020304" pitchFamily="18" charset="0"/>
                <a:cs typeface="Times New Roman" panose="02020603050405020304" pitchFamily="18" charset="0"/>
              </a:rPr>
              <a:t>SYN_RCVD </a:t>
            </a:r>
            <a:r>
              <a:rPr lang="zh-CN" altLang="en-US" dirty="0">
                <a:latin typeface="Times New Roman" panose="02020603050405020304" pitchFamily="18" charset="0"/>
                <a:cs typeface="Times New Roman" panose="02020603050405020304" pitchFamily="18" charset="0"/>
              </a:rPr>
              <a:t>，同时它们都再发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并对收到的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进行确认。当双方都收到 </a:t>
            </a:r>
            <a:r>
              <a:rPr lang="en-US" altLang="zh-CN" dirty="0">
                <a:latin typeface="Times New Roman" panose="02020603050405020304" pitchFamily="18" charset="0"/>
                <a:cs typeface="Times New Roman" panose="02020603050405020304" pitchFamily="18" charset="0"/>
              </a:rPr>
              <a:t>SYN </a:t>
            </a:r>
            <a:r>
              <a:rPr lang="zh-CN" altLang="en-US" dirty="0">
                <a:latin typeface="Times New Roman" panose="02020603050405020304" pitchFamily="18" charset="0"/>
                <a:cs typeface="Times New Roman" panose="02020603050405020304" pitchFamily="18" charset="0"/>
              </a:rPr>
              <a:t>及相应的 </a:t>
            </a:r>
            <a:r>
              <a:rPr lang="en-US" altLang="zh-CN" dirty="0">
                <a:latin typeface="Times New Roman" panose="02020603050405020304" pitchFamily="18" charset="0"/>
                <a:cs typeface="Times New Roman" panose="02020603050405020304" pitchFamily="18" charset="0"/>
              </a:rPr>
              <a:t>ACK </a:t>
            </a:r>
            <a:r>
              <a:rPr lang="zh-CN" altLang="en-US" dirty="0">
                <a:latin typeface="Times New Roman" panose="02020603050405020304" pitchFamily="18" charset="0"/>
                <a:cs typeface="Times New Roman" panose="02020603050405020304" pitchFamily="18" charset="0"/>
              </a:rPr>
              <a:t>时，状态都变迁为 </a:t>
            </a:r>
            <a:r>
              <a:rPr lang="en-US" altLang="zh-CN" dirty="0">
                <a:latin typeface="Times New Roman" panose="02020603050405020304" pitchFamily="18" charset="0"/>
                <a:cs typeface="Times New Roman" panose="02020603050405020304" pitchFamily="18" charset="0"/>
              </a:rPr>
              <a:t>ESTABLISHED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一个同时打开的连接需要交换 </a:t>
            </a: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个报文段，比正常的三报文握手多一个。此外，要注意的是我们没有将任何一端称为客户或服务器，因为每一端既是客户又是服务器。</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的有限状态机</a:t>
            </a:r>
            <a:r>
              <a:rPr lang="zh-CN" altLang="en-US" dirty="0">
                <a:latin typeface="Times New Roman" panose="02020603050405020304" pitchFamily="18" charset="0"/>
                <a:cs typeface="Times New Roman" panose="02020603050405020304" pitchFamily="18" charset="0"/>
              </a:rPr>
              <a:t>图解（五）</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824376"/>
            <a:ext cx="8346723" cy="3332816"/>
          </a:xfrm>
        </p:spPr>
        <p:txBody>
          <a:bodyPr/>
          <a:lstStyle/>
          <a:p>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同时关闭：</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正常情况下都是由一方（通常但不总是客户方）发送第一个 </a:t>
            </a:r>
            <a:r>
              <a:rPr lang="en-US" altLang="zh-CN" sz="2400" dirty="0">
                <a:latin typeface="Times New Roman" panose="02020603050405020304" pitchFamily="18" charset="0"/>
                <a:cs typeface="Times New Roman" panose="02020603050405020304" pitchFamily="18" charset="0"/>
              </a:rPr>
              <a:t>FIN </a:t>
            </a:r>
            <a:r>
              <a:rPr lang="zh-CN" altLang="en-US" sz="2400" dirty="0">
                <a:latin typeface="Times New Roman" panose="02020603050405020304" pitchFamily="18" charset="0"/>
                <a:cs typeface="Times New Roman" panose="02020603050405020304" pitchFamily="18" charset="0"/>
              </a:rPr>
              <a:t>执行主动关闭，但双方都执行主动关闭也是可能的， </a:t>
            </a:r>
            <a:r>
              <a:rPr lang="en-US" altLang="zh-CN" sz="2400" dirty="0">
                <a:latin typeface="Times New Roman" panose="02020603050405020304" pitchFamily="18" charset="0"/>
                <a:cs typeface="Times New Roman" panose="02020603050405020304" pitchFamily="18" charset="0"/>
              </a:rPr>
              <a:t>TCP </a:t>
            </a:r>
            <a:r>
              <a:rPr lang="zh-CN" altLang="en-US" sz="2400" dirty="0">
                <a:latin typeface="Times New Roman" panose="02020603050405020304" pitchFamily="18" charset="0"/>
                <a:cs typeface="Times New Roman" panose="02020603050405020304" pitchFamily="18" charset="0"/>
              </a:rPr>
              <a:t>协议也允许这样的同时关闭。</a:t>
            </a:r>
            <a:endParaRPr lang="en-US" altLang="zh-CN" sz="2400" b="1"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当两端应用层同时发出关闭命令时，两端均从 </a:t>
            </a:r>
            <a:r>
              <a:rPr lang="en-US" altLang="zh-CN" dirty="0">
                <a:latin typeface="Times New Roman" panose="02020603050405020304" pitchFamily="18" charset="0"/>
                <a:cs typeface="Times New Roman" panose="02020603050405020304" pitchFamily="18" charset="0"/>
              </a:rPr>
              <a:t>ESTABLISHED </a:t>
            </a:r>
            <a:r>
              <a:rPr lang="zh-CN" altLang="en-US" dirty="0">
                <a:latin typeface="Times New Roman" panose="02020603050405020304" pitchFamily="18" charset="0"/>
                <a:cs typeface="Times New Roman" panose="02020603050405020304" pitchFamily="18" charset="0"/>
              </a:rPr>
              <a:t>变为 </a:t>
            </a:r>
            <a:r>
              <a:rPr lang="en-US" altLang="zh-CN" dirty="0">
                <a:latin typeface="Times New Roman" panose="02020603050405020304" pitchFamily="18" charset="0"/>
                <a:cs typeface="Times New Roman" panose="02020603050405020304" pitchFamily="18" charset="0"/>
              </a:rPr>
              <a:t>FIN_WAIT_1 </a:t>
            </a:r>
            <a:r>
              <a:rPr lang="zh-CN" altLang="en-US" dirty="0">
                <a:latin typeface="Times New Roman" panose="02020603050405020304" pitchFamily="18" charset="0"/>
                <a:cs typeface="Times New Roman" panose="02020603050405020304" pitchFamily="18" charset="0"/>
              </a:rPr>
              <a:t>。这将导致双方各发送一个 </a:t>
            </a:r>
            <a:r>
              <a:rPr lang="en-US" altLang="zh-CN" dirty="0">
                <a:latin typeface="Times New Roman" panose="02020603050405020304" pitchFamily="18" charset="0"/>
                <a:cs typeface="Times New Roman" panose="02020603050405020304" pitchFamily="18" charset="0"/>
              </a:rPr>
              <a:t>FIN </a:t>
            </a:r>
            <a:r>
              <a:rPr lang="zh-CN" altLang="en-US" dirty="0">
                <a:latin typeface="Times New Roman" panose="02020603050405020304" pitchFamily="18" charset="0"/>
                <a:cs typeface="Times New Roman" panose="02020603050405020304" pitchFamily="18" charset="0"/>
              </a:rPr>
              <a:t>，两个 </a:t>
            </a:r>
            <a:r>
              <a:rPr lang="en-US" altLang="zh-CN" dirty="0">
                <a:latin typeface="Times New Roman" panose="02020603050405020304" pitchFamily="18" charset="0"/>
                <a:cs typeface="Times New Roman" panose="02020603050405020304" pitchFamily="18" charset="0"/>
              </a:rPr>
              <a:t>FIN </a:t>
            </a:r>
            <a:r>
              <a:rPr lang="zh-CN" altLang="en-US" dirty="0">
                <a:latin typeface="Times New Roman" panose="02020603050405020304" pitchFamily="18" charset="0"/>
                <a:cs typeface="Times New Roman" panose="02020603050405020304" pitchFamily="18" charset="0"/>
              </a:rPr>
              <a:t>经过网络传送后分别到达另一端。收到 </a:t>
            </a:r>
            <a:r>
              <a:rPr lang="en-US" altLang="zh-CN" dirty="0">
                <a:latin typeface="Times New Roman" panose="02020603050405020304" pitchFamily="18" charset="0"/>
                <a:cs typeface="Times New Roman" panose="02020603050405020304" pitchFamily="18" charset="0"/>
              </a:rPr>
              <a:t>FIN </a:t>
            </a:r>
            <a:r>
              <a:rPr lang="zh-CN" altLang="en-US" dirty="0">
                <a:latin typeface="Times New Roman" panose="02020603050405020304" pitchFamily="18" charset="0"/>
                <a:cs typeface="Times New Roman" panose="02020603050405020304" pitchFamily="18" charset="0"/>
              </a:rPr>
              <a:t>后，状态由 </a:t>
            </a:r>
            <a:r>
              <a:rPr lang="en-US" altLang="zh-CN" dirty="0">
                <a:latin typeface="Times New Roman" panose="02020603050405020304" pitchFamily="18" charset="0"/>
                <a:cs typeface="Times New Roman" panose="02020603050405020304" pitchFamily="18" charset="0"/>
              </a:rPr>
              <a:t>FIN_WAIT_1 </a:t>
            </a:r>
            <a:r>
              <a:rPr lang="zh-CN" altLang="en-US" dirty="0">
                <a:latin typeface="Times New Roman" panose="02020603050405020304" pitchFamily="18" charset="0"/>
                <a:cs typeface="Times New Roman" panose="02020603050405020304" pitchFamily="18" charset="0"/>
              </a:rPr>
              <a:t>变迁到 </a:t>
            </a:r>
            <a:r>
              <a:rPr lang="en-US" altLang="zh-CN" dirty="0">
                <a:latin typeface="Times New Roman" panose="02020603050405020304" pitchFamily="18" charset="0"/>
                <a:cs typeface="Times New Roman" panose="02020603050405020304" pitchFamily="18" charset="0"/>
              </a:rPr>
              <a:t>CLOSING </a:t>
            </a:r>
            <a:r>
              <a:rPr lang="zh-CN" altLang="en-US" dirty="0">
                <a:latin typeface="Times New Roman" panose="02020603050405020304" pitchFamily="18" charset="0"/>
                <a:cs typeface="Times New Roman" panose="02020603050405020304" pitchFamily="18" charset="0"/>
              </a:rPr>
              <a:t>，并发送最后的 </a:t>
            </a:r>
            <a:r>
              <a:rPr lang="en-US" altLang="zh-CN" dirty="0">
                <a:latin typeface="Times New Roman" panose="02020603050405020304" pitchFamily="18" charset="0"/>
                <a:cs typeface="Times New Roman" panose="02020603050405020304" pitchFamily="18" charset="0"/>
              </a:rPr>
              <a:t>ACK </a:t>
            </a:r>
            <a:r>
              <a:rPr lang="zh-CN" altLang="en-US" dirty="0">
                <a:latin typeface="Times New Roman" panose="02020603050405020304" pitchFamily="18" charset="0"/>
                <a:cs typeface="Times New Roman" panose="02020603050405020304" pitchFamily="18" charset="0"/>
              </a:rPr>
              <a:t>。当收到最后的 </a:t>
            </a:r>
            <a:r>
              <a:rPr lang="en-US" altLang="zh-CN" dirty="0">
                <a:latin typeface="Times New Roman" panose="02020603050405020304" pitchFamily="18" charset="0"/>
                <a:cs typeface="Times New Roman" panose="02020603050405020304" pitchFamily="18" charset="0"/>
              </a:rPr>
              <a:t>ACK </a:t>
            </a:r>
            <a:r>
              <a:rPr lang="zh-CN" altLang="en-US" dirty="0">
                <a:latin typeface="Times New Roman" panose="02020603050405020304" pitchFamily="18" charset="0"/>
                <a:cs typeface="Times New Roman" panose="02020603050405020304" pitchFamily="18" charset="0"/>
              </a:rPr>
              <a:t>时，状态变化为 </a:t>
            </a:r>
            <a:r>
              <a:rPr lang="en-US" altLang="zh-CN" dirty="0">
                <a:latin typeface="Times New Roman" panose="02020603050405020304" pitchFamily="18" charset="0"/>
                <a:cs typeface="Times New Roman" panose="02020603050405020304" pitchFamily="18" charset="0"/>
              </a:rPr>
              <a:t>TIME_WAIT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再经过</a:t>
            </a:r>
            <a:r>
              <a:rPr lang="en-US" altLang="zh-CN" dirty="0">
                <a:latin typeface="Times New Roman" panose="02020603050405020304" pitchFamily="18" charset="0"/>
                <a:cs typeface="Times New Roman" panose="02020603050405020304" pitchFamily="18" charset="0"/>
              </a:rPr>
              <a:t>2MSL</a:t>
            </a:r>
            <a:r>
              <a:rPr lang="zh-CN" altLang="en-US" dirty="0">
                <a:latin typeface="Times New Roman" panose="02020603050405020304" pitchFamily="18" charset="0"/>
                <a:cs typeface="Times New Roman" panose="02020603050405020304" pitchFamily="18" charset="0"/>
              </a:rPr>
              <a:t>，状态变化为</a:t>
            </a:r>
            <a:r>
              <a:rPr lang="en-US" altLang="zh-CN" dirty="0">
                <a:latin typeface="Times New Roman" panose="02020603050405020304" pitchFamily="18" charset="0"/>
                <a:cs typeface="Times New Roman" panose="02020603050405020304" pitchFamily="18" charset="0"/>
              </a:rPr>
              <a:t>CLOSED</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1911" y="125128"/>
            <a:ext cx="7482627" cy="1054107"/>
          </a:xfrm>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的有限状态机</a:t>
            </a:r>
            <a:r>
              <a:rPr lang="zh-CN" altLang="en-US" dirty="0">
                <a:latin typeface="Times New Roman" panose="02020603050405020304" pitchFamily="18" charset="0"/>
                <a:cs typeface="Times New Roman" panose="02020603050405020304" pitchFamily="18" charset="0"/>
              </a:rPr>
              <a:t>图解（六）</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48544" y="2276872"/>
            <a:ext cx="8784976" cy="3096344"/>
          </a:xfrm>
        </p:spPr>
        <p:txBody>
          <a:bodyPr/>
          <a:lstStyle/>
          <a:p>
            <a:r>
              <a:rPr lang="en-US" altLang="zh-CN" b="1" dirty="0">
                <a:latin typeface="Times New Roman" panose="02020603050405020304" pitchFamily="18" charset="0"/>
                <a:cs typeface="Times New Roman" panose="02020603050405020304" pitchFamily="18" charset="0"/>
              </a:rPr>
              <a:t>4. </a:t>
            </a:r>
            <a:r>
              <a:rPr lang="zh-CN" altLang="en-US" b="1" dirty="0">
                <a:latin typeface="Times New Roman" panose="02020603050405020304" pitchFamily="18" charset="0"/>
                <a:cs typeface="Times New Roman" panose="02020603050405020304" pitchFamily="18" charset="0"/>
              </a:rPr>
              <a:t>其它情况：</a:t>
            </a:r>
            <a:endParaRPr lang="en-US" altLang="zh-CN" b="1" dirty="0">
              <a:latin typeface="Times New Roman" panose="02020603050405020304" pitchFamily="18" charset="0"/>
              <a:cs typeface="Times New Roman" panose="02020603050405020304" pitchFamily="18" charset="0"/>
            </a:endParaRPr>
          </a:p>
          <a:p>
            <a:pPr>
              <a:lnSpc>
                <a:spcPct val="80000"/>
              </a:lnSpc>
            </a:pPr>
            <a:r>
              <a:rPr lang="zh-CN" altLang="en-US" sz="2400" dirty="0">
                <a:latin typeface="Times New Roman" panose="02020603050405020304" pitchFamily="18" charset="0"/>
                <a:cs typeface="Times New Roman" panose="02020603050405020304" pitchFamily="18" charset="0"/>
              </a:rPr>
              <a:t>服务方打开：从 </a:t>
            </a:r>
            <a:r>
              <a:rPr lang="en-US" altLang="zh-CN" sz="2400" dirty="0">
                <a:latin typeface="Times New Roman" panose="02020603050405020304" pitchFamily="18" charset="0"/>
                <a:cs typeface="Times New Roman" panose="02020603050405020304" pitchFamily="18" charset="0"/>
              </a:rPr>
              <a:t>LISTEN </a:t>
            </a:r>
            <a:r>
              <a:rPr lang="zh-CN" altLang="en-US" sz="2400" dirty="0">
                <a:latin typeface="Times New Roman" panose="02020603050405020304" pitchFamily="18" charset="0"/>
                <a:cs typeface="Times New Roman" panose="02020603050405020304" pitchFamily="18" charset="0"/>
              </a:rPr>
              <a:t>到 </a:t>
            </a:r>
            <a:r>
              <a:rPr lang="en-US" altLang="zh-CN" sz="2400" dirty="0">
                <a:latin typeface="Times New Roman" panose="02020603050405020304" pitchFamily="18" charset="0"/>
                <a:cs typeface="Times New Roman" panose="02020603050405020304" pitchFamily="18" charset="0"/>
              </a:rPr>
              <a:t>SYN_SENT </a:t>
            </a:r>
            <a:r>
              <a:rPr lang="zh-CN" altLang="en-US" sz="2400" dirty="0">
                <a:latin typeface="Times New Roman" panose="02020603050405020304" pitchFamily="18" charset="0"/>
                <a:cs typeface="Times New Roman" panose="02020603050405020304" pitchFamily="18" charset="0"/>
              </a:rPr>
              <a:t>的变迁是正确的，它由服务器端主动发出 </a:t>
            </a:r>
            <a:r>
              <a:rPr lang="en-US" altLang="zh-CN" sz="2400" dirty="0">
                <a:latin typeface="Times New Roman" panose="02020603050405020304" pitchFamily="18" charset="0"/>
                <a:cs typeface="Times New Roman" panose="02020603050405020304" pitchFamily="18" charset="0"/>
              </a:rPr>
              <a:t>SYN </a:t>
            </a:r>
            <a:r>
              <a:rPr lang="zh-CN" altLang="en-US" sz="2400" dirty="0">
                <a:latin typeface="Times New Roman" panose="02020603050405020304" pitchFamily="18" charset="0"/>
                <a:cs typeface="Times New Roman" panose="02020603050405020304" pitchFamily="18" charset="0"/>
              </a:rPr>
              <a:t>报文段，但 </a:t>
            </a:r>
            <a:r>
              <a:rPr lang="en-US" altLang="zh-CN" sz="2400" dirty="0">
                <a:latin typeface="Times New Roman" panose="02020603050405020304" pitchFamily="18" charset="0"/>
                <a:cs typeface="Times New Roman" panose="02020603050405020304" pitchFamily="18" charset="0"/>
              </a:rPr>
              <a:t>Berkeley </a:t>
            </a:r>
            <a:r>
              <a:rPr lang="zh-CN" altLang="en-US" sz="2400" dirty="0">
                <a:latin typeface="Times New Roman" panose="02020603050405020304" pitchFamily="18" charset="0"/>
                <a:cs typeface="Times New Roman" panose="02020603050405020304" pitchFamily="18" charset="0"/>
              </a:rPr>
              <a:t>版的 </a:t>
            </a:r>
            <a:r>
              <a:rPr lang="en-US" altLang="zh-CN" sz="2400" dirty="0">
                <a:latin typeface="Times New Roman" panose="02020603050405020304" pitchFamily="18" charset="0"/>
                <a:cs typeface="Times New Roman" panose="02020603050405020304" pitchFamily="18" charset="0"/>
              </a:rPr>
              <a:t>TCP </a:t>
            </a:r>
            <a:r>
              <a:rPr lang="zh-CN" altLang="en-US" sz="2400" dirty="0">
                <a:latin typeface="Times New Roman" panose="02020603050405020304" pitchFamily="18" charset="0"/>
                <a:cs typeface="Times New Roman" panose="02020603050405020304" pitchFamily="18" charset="0"/>
              </a:rPr>
              <a:t>软件并不支持它。</a:t>
            </a:r>
            <a:endParaRPr lang="zh-CN" altLang="en-US" sz="2400" dirty="0">
              <a:latin typeface="Times New Roman" panose="02020603050405020304" pitchFamily="18" charset="0"/>
              <a:cs typeface="Times New Roman" panose="02020603050405020304" pitchFamily="18" charset="0"/>
            </a:endParaRPr>
          </a:p>
          <a:p>
            <a:pPr>
              <a:lnSpc>
                <a:spcPct val="80000"/>
              </a:lnSpc>
            </a:pPr>
            <a:r>
              <a:rPr lang="zh-CN" altLang="en-US" sz="2400" dirty="0">
                <a:latin typeface="Times New Roman" panose="02020603050405020304" pitchFamily="18" charset="0"/>
                <a:cs typeface="Times New Roman" panose="02020603050405020304" pitchFamily="18" charset="0"/>
              </a:rPr>
              <a:t>重 置连接（复位）：只有当 </a:t>
            </a:r>
            <a:r>
              <a:rPr lang="en-US" altLang="zh-CN" sz="2400" dirty="0">
                <a:latin typeface="Times New Roman" panose="02020603050405020304" pitchFamily="18" charset="0"/>
                <a:cs typeface="Times New Roman" panose="02020603050405020304" pitchFamily="18" charset="0"/>
              </a:rPr>
              <a:t>SYN_RCVD </a:t>
            </a:r>
            <a:r>
              <a:rPr lang="zh-CN" altLang="en-US" sz="2400" dirty="0">
                <a:latin typeface="Times New Roman" panose="02020603050405020304" pitchFamily="18" charset="0"/>
                <a:cs typeface="Times New Roman" panose="02020603050405020304" pitchFamily="18" charset="0"/>
              </a:rPr>
              <a:t>状态是从 </a:t>
            </a:r>
            <a:r>
              <a:rPr lang="en-US" altLang="zh-CN" sz="2400" dirty="0">
                <a:latin typeface="Times New Roman" panose="02020603050405020304" pitchFamily="18" charset="0"/>
                <a:cs typeface="Times New Roman" panose="02020603050405020304" pitchFamily="18" charset="0"/>
              </a:rPr>
              <a:t>LISTEN </a:t>
            </a:r>
            <a:r>
              <a:rPr lang="zh-CN" altLang="en-US" sz="2400" dirty="0">
                <a:latin typeface="Times New Roman" panose="02020603050405020304" pitchFamily="18" charset="0"/>
                <a:cs typeface="Times New Roman" panose="02020603050405020304" pitchFamily="18" charset="0"/>
              </a:rPr>
              <a:t>状态（正常情况）进入，而不是从 </a:t>
            </a:r>
            <a:r>
              <a:rPr lang="en-US" altLang="zh-CN" sz="2400" dirty="0">
                <a:latin typeface="Times New Roman" panose="02020603050405020304" pitchFamily="18" charset="0"/>
                <a:cs typeface="Times New Roman" panose="02020603050405020304" pitchFamily="18" charset="0"/>
              </a:rPr>
              <a:t>SYN_SENT </a:t>
            </a:r>
            <a:r>
              <a:rPr lang="zh-CN" altLang="en-US" sz="2400" dirty="0">
                <a:latin typeface="Times New Roman" panose="02020603050405020304" pitchFamily="18" charset="0"/>
                <a:cs typeface="Times New Roman" panose="02020603050405020304" pitchFamily="18" charset="0"/>
              </a:rPr>
              <a:t>状态（同时打开）进入时，从 </a:t>
            </a:r>
            <a:r>
              <a:rPr lang="en-US" altLang="zh-CN" sz="2400" dirty="0">
                <a:latin typeface="Times New Roman" panose="02020603050405020304" pitchFamily="18" charset="0"/>
                <a:cs typeface="Times New Roman" panose="02020603050405020304" pitchFamily="18" charset="0"/>
              </a:rPr>
              <a:t>SYN_RCVD </a:t>
            </a:r>
            <a:r>
              <a:rPr lang="zh-CN" altLang="en-US" sz="2400" dirty="0">
                <a:latin typeface="Times New Roman" panose="02020603050405020304" pitchFamily="18" charset="0"/>
                <a:cs typeface="Times New Roman" panose="02020603050405020304" pitchFamily="18" charset="0"/>
              </a:rPr>
              <a:t>回到 </a:t>
            </a:r>
            <a:r>
              <a:rPr lang="en-US" altLang="zh-CN" sz="2400" dirty="0">
                <a:latin typeface="Times New Roman" panose="02020603050405020304" pitchFamily="18" charset="0"/>
                <a:cs typeface="Times New Roman" panose="02020603050405020304" pitchFamily="18" charset="0"/>
              </a:rPr>
              <a:t>LISTEN </a:t>
            </a:r>
            <a:r>
              <a:rPr lang="zh-CN" altLang="en-US" sz="2400" dirty="0">
                <a:latin typeface="Times New Roman" panose="02020603050405020304" pitchFamily="18" charset="0"/>
                <a:cs typeface="Times New Roman" panose="02020603050405020304" pitchFamily="18" charset="0"/>
              </a:rPr>
              <a:t>的状态变迁才是有效的。这意味着如果我们执行被动打开（进入 </a:t>
            </a:r>
            <a:r>
              <a:rPr lang="en-US" altLang="zh-CN" sz="2400" dirty="0">
                <a:latin typeface="Times New Roman" panose="02020603050405020304" pitchFamily="18" charset="0"/>
                <a:cs typeface="Times New Roman" panose="02020603050405020304" pitchFamily="18" charset="0"/>
              </a:rPr>
              <a:t>LISTEN </a:t>
            </a:r>
            <a:r>
              <a:rPr lang="zh-CN" altLang="en-US" sz="2400" dirty="0">
                <a:latin typeface="Times New Roman" panose="02020603050405020304" pitchFamily="18" charset="0"/>
                <a:cs typeface="Times New Roman" panose="02020603050405020304" pitchFamily="18" charset="0"/>
              </a:rPr>
              <a:t>），收到一个 </a:t>
            </a:r>
            <a:r>
              <a:rPr lang="en-US" altLang="zh-CN" sz="2400" dirty="0">
                <a:latin typeface="Times New Roman" panose="02020603050405020304" pitchFamily="18" charset="0"/>
                <a:cs typeface="Times New Roman" panose="02020603050405020304" pitchFamily="18" charset="0"/>
              </a:rPr>
              <a:t>SYN </a:t>
            </a:r>
            <a:r>
              <a:rPr lang="zh-CN" altLang="en-US" sz="2400" dirty="0">
                <a:latin typeface="Times New Roman" panose="02020603050405020304" pitchFamily="18" charset="0"/>
                <a:cs typeface="Times New Roman" panose="02020603050405020304" pitchFamily="18" charset="0"/>
              </a:rPr>
              <a:t>，发送一个带 </a:t>
            </a:r>
            <a:r>
              <a:rPr lang="en-US" altLang="zh-CN" sz="2400" dirty="0">
                <a:latin typeface="Times New Roman" panose="02020603050405020304" pitchFamily="18" charset="0"/>
                <a:cs typeface="Times New Roman" panose="02020603050405020304" pitchFamily="18" charset="0"/>
              </a:rPr>
              <a:t>ACK </a:t>
            </a:r>
            <a:r>
              <a:rPr lang="zh-CN" altLang="en-US" sz="2400" dirty="0">
                <a:latin typeface="Times New Roman" panose="02020603050405020304" pitchFamily="18" charset="0"/>
                <a:cs typeface="Times New Roman" panose="02020603050405020304" pitchFamily="18" charset="0"/>
              </a:rPr>
              <a:t>的 </a:t>
            </a:r>
            <a:r>
              <a:rPr lang="en-US" altLang="zh-CN" sz="2400" dirty="0">
                <a:latin typeface="Times New Roman" panose="02020603050405020304" pitchFamily="18" charset="0"/>
                <a:cs typeface="Times New Roman" panose="02020603050405020304" pitchFamily="18" charset="0"/>
              </a:rPr>
              <a:t>SYN </a:t>
            </a:r>
            <a:r>
              <a:rPr lang="zh-CN" altLang="en-US" sz="2400" dirty="0">
                <a:latin typeface="Times New Roman" panose="02020603050405020304" pitchFamily="18" charset="0"/>
                <a:cs typeface="Times New Roman" panose="02020603050405020304" pitchFamily="18" charset="0"/>
              </a:rPr>
              <a:t>（进入 </a:t>
            </a:r>
            <a:r>
              <a:rPr lang="en-US" altLang="zh-CN" sz="2400" dirty="0">
                <a:latin typeface="Times New Roman" panose="02020603050405020304" pitchFamily="18" charset="0"/>
                <a:cs typeface="Times New Roman" panose="02020603050405020304" pitchFamily="18" charset="0"/>
              </a:rPr>
              <a:t>SYN_RCVD </a:t>
            </a:r>
            <a:r>
              <a:rPr lang="zh-CN" altLang="en-US" sz="2400" dirty="0">
                <a:latin typeface="Times New Roman" panose="02020603050405020304" pitchFamily="18" charset="0"/>
                <a:cs typeface="Times New Roman" panose="02020603050405020304" pitchFamily="18" charset="0"/>
              </a:rPr>
              <a:t>），然后收到一个 </a:t>
            </a:r>
            <a:r>
              <a:rPr lang="en-US" altLang="zh-CN" sz="2400" dirty="0">
                <a:latin typeface="Times New Roman" panose="02020603050405020304" pitchFamily="18" charset="0"/>
                <a:cs typeface="Times New Roman" panose="02020603050405020304" pitchFamily="18" charset="0"/>
              </a:rPr>
              <a:t>RST </a:t>
            </a:r>
            <a:r>
              <a:rPr lang="zh-CN" altLang="en-US" sz="2400" dirty="0">
                <a:latin typeface="Times New Roman" panose="02020603050405020304" pitchFamily="18" charset="0"/>
                <a:cs typeface="Times New Roman" panose="02020603050405020304" pitchFamily="18" charset="0"/>
              </a:rPr>
              <a:t>，而不是一个 </a:t>
            </a:r>
            <a:r>
              <a:rPr lang="en-US" altLang="zh-CN" sz="2400" dirty="0">
                <a:latin typeface="Times New Roman" panose="02020603050405020304" pitchFamily="18" charset="0"/>
                <a:cs typeface="Times New Roman" panose="02020603050405020304" pitchFamily="18" charset="0"/>
              </a:rPr>
              <a:t>ACK </a:t>
            </a:r>
            <a:r>
              <a:rPr lang="zh-CN" altLang="en-US" sz="2400" dirty="0">
                <a:latin typeface="Times New Roman" panose="02020603050405020304" pitchFamily="18" charset="0"/>
                <a:cs typeface="Times New Roman" panose="02020603050405020304" pitchFamily="18" charset="0"/>
              </a:rPr>
              <a:t>，便又回到 </a:t>
            </a:r>
            <a:r>
              <a:rPr lang="en-US" altLang="zh-CN" sz="2400" dirty="0">
                <a:latin typeface="Times New Roman" panose="02020603050405020304" pitchFamily="18" charset="0"/>
                <a:cs typeface="Times New Roman" panose="02020603050405020304" pitchFamily="18" charset="0"/>
              </a:rPr>
              <a:t>LISTEN </a:t>
            </a:r>
            <a:r>
              <a:rPr lang="zh-CN" altLang="en-US" sz="2400" dirty="0">
                <a:latin typeface="Times New Roman" panose="02020603050405020304" pitchFamily="18" charset="0"/>
                <a:cs typeface="Times New Roman" panose="02020603050405020304" pitchFamily="18" charset="0"/>
              </a:rPr>
              <a:t>状态并等待另一个连接请求的到来。</a:t>
            </a:r>
            <a:endParaRPr lang="zh-CN" altLang="en-US" sz="2400" dirty="0">
              <a:latin typeface="Times New Roman" panose="02020603050405020304" pitchFamily="18" charset="0"/>
              <a:cs typeface="Times New Roman" panose="02020603050405020304" pitchFamily="18" charset="0"/>
            </a:endParaRPr>
          </a:p>
          <a:p>
            <a:pPr>
              <a:lnSpc>
                <a:spcPct val="80000"/>
              </a:lnSpc>
            </a:pPr>
            <a:r>
              <a:rPr lang="zh-CN" altLang="en-US" sz="2400" dirty="0">
                <a:latin typeface="Times New Roman" panose="02020603050405020304" pitchFamily="18" charset="0"/>
                <a:cs typeface="Times New Roman" panose="02020603050405020304" pitchFamily="18" charset="0"/>
              </a:rPr>
              <a:t>快速关闭：在主动关闭后的 </a:t>
            </a:r>
            <a:r>
              <a:rPr lang="en-US" altLang="zh-CN" sz="2400" dirty="0">
                <a:latin typeface="Times New Roman" panose="02020603050405020304" pitchFamily="18" charset="0"/>
                <a:cs typeface="Times New Roman" panose="02020603050405020304" pitchFamily="18" charset="0"/>
              </a:rPr>
              <a:t>FIN_WAIT_1 </a:t>
            </a:r>
            <a:r>
              <a:rPr lang="zh-CN" altLang="en-US" sz="2400" dirty="0">
                <a:latin typeface="Times New Roman" panose="02020603050405020304" pitchFamily="18" charset="0"/>
                <a:cs typeface="Times New Roman" panose="02020603050405020304" pitchFamily="18" charset="0"/>
              </a:rPr>
              <a:t>状态，如果收到的报文段不仅是 </a:t>
            </a:r>
            <a:r>
              <a:rPr lang="en-US" altLang="zh-CN" sz="2400" dirty="0">
                <a:latin typeface="Times New Roman" panose="02020603050405020304" pitchFamily="18" charset="0"/>
                <a:cs typeface="Times New Roman" panose="02020603050405020304" pitchFamily="18" charset="0"/>
              </a:rPr>
              <a:t>ACK </a:t>
            </a:r>
            <a:r>
              <a:rPr lang="zh-CN" altLang="en-US" sz="2400" dirty="0">
                <a:latin typeface="Times New Roman" panose="02020603050405020304" pitchFamily="18" charset="0"/>
                <a:cs typeface="Times New Roman" panose="02020603050405020304" pitchFamily="18" charset="0"/>
              </a:rPr>
              <a:t>，而且还包括对方的 </a:t>
            </a:r>
            <a:r>
              <a:rPr lang="en-US" altLang="zh-CN" sz="2400" dirty="0">
                <a:latin typeface="Times New Roman" panose="02020603050405020304" pitchFamily="18" charset="0"/>
                <a:cs typeface="Times New Roman" panose="02020603050405020304" pitchFamily="18" charset="0"/>
              </a:rPr>
              <a:t>FIN </a:t>
            </a:r>
            <a:r>
              <a:rPr lang="zh-CN" altLang="en-US" sz="2400" dirty="0">
                <a:latin typeface="Times New Roman" panose="02020603050405020304" pitchFamily="18" charset="0"/>
                <a:cs typeface="Times New Roman" panose="02020603050405020304" pitchFamily="18" charset="0"/>
              </a:rPr>
              <a:t>信号，则直接进入 </a:t>
            </a:r>
            <a:r>
              <a:rPr lang="en-US" altLang="zh-CN" sz="2400" dirty="0">
                <a:latin typeface="Times New Roman" panose="02020603050405020304" pitchFamily="18" charset="0"/>
                <a:cs typeface="Times New Roman" panose="02020603050405020304" pitchFamily="18" charset="0"/>
              </a:rPr>
              <a:t>TIME_WAIT </a:t>
            </a:r>
            <a:r>
              <a:rPr lang="zh-CN" altLang="en-US" sz="2400" dirty="0">
                <a:latin typeface="Times New Roman" panose="02020603050405020304" pitchFamily="18" charset="0"/>
                <a:cs typeface="Times New Roman" panose="02020603050405020304" pitchFamily="18" charset="0"/>
              </a:rPr>
              <a:t>状态，给对方发送 </a:t>
            </a:r>
            <a:r>
              <a:rPr lang="en-US" altLang="zh-CN" sz="2400" dirty="0">
                <a:latin typeface="Times New Roman" panose="02020603050405020304" pitchFamily="18" charset="0"/>
                <a:cs typeface="Times New Roman" panose="02020603050405020304" pitchFamily="18" charset="0"/>
              </a:rPr>
              <a:t>ACK </a:t>
            </a:r>
            <a:r>
              <a:rPr lang="zh-CN" altLang="en-US" sz="2400" dirty="0">
                <a:latin typeface="Times New Roman" panose="02020603050405020304" pitchFamily="18" charset="0"/>
                <a:cs typeface="Times New Roman" panose="02020603050405020304" pitchFamily="18" charset="0"/>
              </a:rPr>
              <a:t>报文段，然后等待超时。</a:t>
            </a:r>
            <a:endParaRPr lang="en-US" altLang="zh-CN" sz="2400"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a:xfrm>
            <a:off x="8946357" y="6134608"/>
            <a:ext cx="464344" cy="339218"/>
          </a:xfrm>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5.9  TCP </a:t>
            </a:r>
            <a:r>
              <a:rPr lang="zh-CN" altLang="zh-CN" dirty="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连接管理</a:t>
            </a:r>
            <a:endParaRPr lang="zh-CN" altLang="zh-CN"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5.9.1  TCP </a:t>
            </a:r>
            <a:r>
              <a:rPr lang="zh-CN" altLang="zh-CN" dirty="0">
                <a:latin typeface="Times New Roman" panose="02020603050405020304" pitchFamily="18" charset="0"/>
                <a:cs typeface="Times New Roman" panose="02020603050405020304" pitchFamily="18" charset="0"/>
              </a:rPr>
              <a:t>的连接建立</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5.9.2  TCP </a:t>
            </a:r>
            <a:r>
              <a:rPr lang="zh-CN" altLang="zh-CN" dirty="0">
                <a:latin typeface="Times New Roman" panose="02020603050405020304" pitchFamily="18" charset="0"/>
                <a:cs typeface="Times New Roman" panose="02020603050405020304" pitchFamily="18" charset="0"/>
              </a:rPr>
              <a:t>的连接释放</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5.9.3  TCP </a:t>
            </a:r>
            <a:r>
              <a:rPr lang="zh-CN" altLang="zh-CN" dirty="0">
                <a:latin typeface="Times New Roman" panose="02020603050405020304" pitchFamily="18" charset="0"/>
                <a:cs typeface="Times New Roman" panose="02020603050405020304" pitchFamily="18" charset="0"/>
              </a:rPr>
              <a:t>的有限状态机</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SYN</a:t>
            </a:r>
            <a:r>
              <a:rPr lang="zh-CN" altLang="en-US" dirty="0"/>
              <a:t>洪泛攻击</a:t>
            </a:r>
            <a:endParaRPr lang="zh-CN" altLang="en-US" dirty="0"/>
          </a:p>
        </p:txBody>
      </p:sp>
      <p:sp>
        <p:nvSpPr>
          <p:cNvPr id="3" name="内容占位符 2"/>
          <p:cNvSpPr>
            <a:spLocks noGrp="1"/>
          </p:cNvSpPr>
          <p:nvPr>
            <p:ph idx="1"/>
          </p:nvPr>
        </p:nvSpPr>
        <p:spPr>
          <a:xfrm>
            <a:off x="1031983" y="2472448"/>
            <a:ext cx="8346723" cy="3332816"/>
          </a:xfrm>
        </p:spPr>
        <p:txBody>
          <a:bodyPr/>
          <a:lstStyle/>
          <a:p>
            <a:r>
              <a:rPr lang="en-US" altLang="zh-CN" dirty="0">
                <a:solidFill>
                  <a:srgbClr val="FF0000"/>
                </a:solidFill>
              </a:rPr>
              <a:t>TCP</a:t>
            </a:r>
            <a:r>
              <a:rPr lang="zh-CN" altLang="en-US" dirty="0">
                <a:solidFill>
                  <a:srgbClr val="FF0000"/>
                </a:solidFill>
              </a:rPr>
              <a:t>实现的漏洞： </a:t>
            </a:r>
            <a:endParaRPr lang="zh-CN" altLang="en-US" dirty="0">
              <a:solidFill>
                <a:srgbClr val="FF0000"/>
              </a:solidFill>
            </a:endParaRPr>
          </a:p>
          <a:p>
            <a:pPr lvl="1"/>
            <a:r>
              <a:rPr lang="zh-CN" altLang="en-US" dirty="0"/>
              <a:t>服务器在收到</a:t>
            </a:r>
            <a:r>
              <a:rPr lang="en-US" altLang="zh-CN" dirty="0"/>
              <a:t>SYN</a:t>
            </a:r>
            <a:r>
              <a:rPr lang="zh-CN" altLang="en-US" dirty="0"/>
              <a:t>段后，发送</a:t>
            </a:r>
            <a:r>
              <a:rPr lang="en-US" altLang="zh-CN" dirty="0"/>
              <a:t>SYNACK</a:t>
            </a:r>
            <a:r>
              <a:rPr lang="zh-CN" altLang="en-US" dirty="0"/>
              <a:t>段，分配资源</a:t>
            </a:r>
            <a:endParaRPr lang="zh-CN" altLang="en-US" dirty="0"/>
          </a:p>
          <a:p>
            <a:pPr lvl="1"/>
            <a:r>
              <a:rPr lang="zh-CN" altLang="en-US" dirty="0"/>
              <a:t>若未收到</a:t>
            </a:r>
            <a:r>
              <a:rPr lang="en-US" altLang="zh-CN" dirty="0"/>
              <a:t>ACK</a:t>
            </a:r>
            <a:r>
              <a:rPr lang="zh-CN" altLang="en-US" dirty="0"/>
              <a:t>段，服务器超时后重发</a:t>
            </a:r>
            <a:r>
              <a:rPr lang="en-US" altLang="zh-CN" dirty="0"/>
              <a:t>SYNACK</a:t>
            </a:r>
            <a:r>
              <a:rPr lang="zh-CN" altLang="en-US" dirty="0"/>
              <a:t>段</a:t>
            </a:r>
            <a:endParaRPr lang="zh-CN" altLang="en-US" dirty="0"/>
          </a:p>
          <a:p>
            <a:pPr lvl="1"/>
            <a:r>
              <a:rPr lang="zh-CN" altLang="en-US" dirty="0"/>
              <a:t>服务器等待一段时间（称</a:t>
            </a:r>
            <a:r>
              <a:rPr lang="en-US" altLang="zh-CN" dirty="0"/>
              <a:t>SYN</a:t>
            </a:r>
            <a:r>
              <a:rPr lang="zh-CN" altLang="en-US" dirty="0"/>
              <a:t>超时）后丢弃未完成的连接，</a:t>
            </a:r>
            <a:r>
              <a:rPr lang="en-US" altLang="zh-CN" dirty="0"/>
              <a:t>SYN</a:t>
            </a:r>
            <a:r>
              <a:rPr lang="zh-CN" altLang="en-US" dirty="0"/>
              <a:t>超时的典型值为</a:t>
            </a:r>
            <a:r>
              <a:rPr lang="en-US" altLang="zh-CN" dirty="0"/>
              <a:t>30</a:t>
            </a:r>
            <a:r>
              <a:rPr lang="zh-CN" altLang="en-US" dirty="0"/>
              <a:t>秒</a:t>
            </a:r>
            <a:r>
              <a:rPr lang="en-US" altLang="zh-CN" dirty="0"/>
              <a:t>~120</a:t>
            </a:r>
            <a:r>
              <a:rPr lang="zh-CN" altLang="en-US" dirty="0"/>
              <a:t>秒</a:t>
            </a:r>
            <a:endParaRPr lang="zh-CN" altLang="en-US" dirty="0"/>
          </a:p>
          <a:p>
            <a:r>
              <a:rPr lang="zh-CN" altLang="en-US" dirty="0"/>
              <a:t> </a:t>
            </a:r>
            <a:r>
              <a:rPr lang="en-US" altLang="zh-CN" dirty="0">
                <a:solidFill>
                  <a:srgbClr val="FF0000"/>
                </a:solidFill>
              </a:rPr>
              <a:t>SYN</a:t>
            </a:r>
            <a:r>
              <a:rPr lang="zh-CN" altLang="en-US" dirty="0">
                <a:solidFill>
                  <a:srgbClr val="FF0000"/>
                </a:solidFill>
              </a:rPr>
              <a:t>洪泛攻击：</a:t>
            </a:r>
            <a:endParaRPr lang="zh-CN" altLang="en-US" dirty="0">
              <a:solidFill>
                <a:srgbClr val="FF0000"/>
              </a:solidFill>
            </a:endParaRPr>
          </a:p>
          <a:p>
            <a:pPr lvl="1"/>
            <a:r>
              <a:rPr lang="zh-CN" altLang="en-US" dirty="0"/>
              <a:t>攻击者采用伪造的源</a:t>
            </a:r>
            <a:r>
              <a:rPr lang="en-US" altLang="zh-CN" dirty="0"/>
              <a:t>IP</a:t>
            </a:r>
            <a:r>
              <a:rPr lang="zh-CN" altLang="en-US" dirty="0"/>
              <a:t>地址，向服务器发送大量的</a:t>
            </a:r>
            <a:r>
              <a:rPr lang="en-US" altLang="zh-CN" dirty="0"/>
              <a:t>SYN</a:t>
            </a:r>
            <a:r>
              <a:rPr lang="zh-CN" altLang="en-US" dirty="0"/>
              <a:t>段，却不发送</a:t>
            </a:r>
            <a:r>
              <a:rPr lang="en-US" altLang="zh-CN" dirty="0"/>
              <a:t>ACK</a:t>
            </a:r>
            <a:r>
              <a:rPr lang="zh-CN" altLang="en-US" dirty="0"/>
              <a:t>段</a:t>
            </a:r>
            <a:endParaRPr lang="zh-CN" altLang="en-US" dirty="0"/>
          </a:p>
          <a:p>
            <a:pPr lvl="1"/>
            <a:r>
              <a:rPr lang="zh-CN" altLang="en-US" dirty="0"/>
              <a:t>服务器为维护一个巨大的半连接表耗尽资源，导致无法处理正常客户的连接请求，表现为服务器停止服务</a:t>
            </a:r>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TCP</a:t>
            </a:r>
            <a:r>
              <a:rPr lang="zh-CN" altLang="en-US" dirty="0"/>
              <a:t>和</a:t>
            </a:r>
            <a:r>
              <a:rPr lang="en-US" altLang="zh-CN" dirty="0"/>
              <a:t>UDP</a:t>
            </a:r>
            <a:r>
              <a:rPr lang="zh-CN" altLang="en-US" dirty="0"/>
              <a:t>的一些思考</a:t>
            </a:r>
            <a:endParaRPr lang="zh-CN" altLang="en-US" dirty="0"/>
          </a:p>
        </p:txBody>
      </p:sp>
      <p:sp>
        <p:nvSpPr>
          <p:cNvPr id="3" name="内容占位符 2"/>
          <p:cNvSpPr>
            <a:spLocks noGrp="1"/>
          </p:cNvSpPr>
          <p:nvPr>
            <p:ph idx="1"/>
          </p:nvPr>
        </p:nvSpPr>
        <p:spPr>
          <a:xfrm>
            <a:off x="1031983" y="1752368"/>
            <a:ext cx="8346723" cy="3332816"/>
          </a:xfrm>
        </p:spPr>
        <p:txBody>
          <a:bodyPr/>
          <a:lstStyle/>
          <a:p>
            <a:r>
              <a:rPr lang="en-US" altLang="zh-CN" dirty="0"/>
              <a:t>TCP</a:t>
            </a:r>
            <a:r>
              <a:rPr lang="zh-CN" altLang="en-US" dirty="0"/>
              <a:t>提供可靠传输、流量控制、拥塞控制，而</a:t>
            </a:r>
            <a:r>
              <a:rPr lang="en-US" altLang="zh-CN" dirty="0"/>
              <a:t>UDP</a:t>
            </a:r>
            <a:r>
              <a:rPr lang="zh-CN" altLang="en-US" dirty="0"/>
              <a:t>都没有，能否说</a:t>
            </a:r>
            <a:r>
              <a:rPr lang="en-US" altLang="zh-CN" dirty="0"/>
              <a:t>TCP</a:t>
            </a:r>
            <a:r>
              <a:rPr lang="zh-CN" altLang="en-US" dirty="0"/>
              <a:t>服务优于</a:t>
            </a:r>
            <a:r>
              <a:rPr lang="en-US" altLang="zh-CN" dirty="0"/>
              <a:t>UDP</a:t>
            </a:r>
            <a:r>
              <a:rPr lang="zh-CN" altLang="en-US" dirty="0"/>
              <a:t>服务？</a:t>
            </a:r>
            <a:endParaRPr lang="zh-CN" altLang="en-US" dirty="0"/>
          </a:p>
          <a:p>
            <a:r>
              <a:rPr lang="zh-CN" altLang="en-US" dirty="0"/>
              <a:t>多媒体应用希望的传输层服务是：带宽有保证、延迟有保证、顺序有保证、但能忍受一些丢包，</a:t>
            </a:r>
            <a:r>
              <a:rPr lang="en-US" altLang="zh-CN" dirty="0"/>
              <a:t>TCP</a:t>
            </a:r>
            <a:r>
              <a:rPr lang="zh-CN" altLang="en-US" dirty="0"/>
              <a:t>或</a:t>
            </a:r>
            <a:r>
              <a:rPr lang="en-US" altLang="zh-CN" dirty="0"/>
              <a:t>UDP</a:t>
            </a:r>
            <a:r>
              <a:rPr lang="zh-CN" altLang="en-US" dirty="0"/>
              <a:t>能够满足多媒体应用的需求吗？</a:t>
            </a:r>
            <a:endParaRPr lang="zh-CN" altLang="en-US" dirty="0"/>
          </a:p>
          <a:p>
            <a:r>
              <a:rPr lang="zh-CN" altLang="en-US" dirty="0"/>
              <a:t>现实中的多媒体应用，有的使用</a:t>
            </a:r>
            <a:r>
              <a:rPr lang="en-US" altLang="zh-CN" dirty="0"/>
              <a:t>TCP</a:t>
            </a:r>
            <a:r>
              <a:rPr lang="zh-CN" altLang="en-US" dirty="0"/>
              <a:t>、有的使用</a:t>
            </a:r>
            <a:r>
              <a:rPr lang="en-US" altLang="zh-CN" dirty="0"/>
              <a:t>UDP</a:t>
            </a:r>
            <a:r>
              <a:rPr lang="zh-CN" altLang="en-US" dirty="0"/>
              <a:t>，它们分别出于什么考虑选择采用</a:t>
            </a:r>
            <a:r>
              <a:rPr lang="en-US" altLang="zh-CN" dirty="0"/>
              <a:t>TCP</a:t>
            </a:r>
            <a:r>
              <a:rPr lang="zh-CN" altLang="en-US" dirty="0"/>
              <a:t>或</a:t>
            </a:r>
            <a:r>
              <a:rPr lang="en-US" altLang="zh-CN" dirty="0"/>
              <a:t>UDP</a:t>
            </a:r>
            <a:r>
              <a:rPr lang="zh-CN" altLang="en-US" dirty="0"/>
              <a:t>？</a:t>
            </a:r>
            <a:endParaRPr lang="zh-CN" altLang="en-US" dirty="0"/>
          </a:p>
          <a:p>
            <a:r>
              <a:rPr lang="zh-CN" altLang="en-US" dirty="0"/>
              <a:t>如何阻止</a:t>
            </a:r>
            <a:r>
              <a:rPr lang="en-US" altLang="zh-CN" dirty="0"/>
              <a:t>UDP</a:t>
            </a:r>
            <a:r>
              <a:rPr lang="zh-CN" altLang="en-US" dirty="0"/>
              <a:t>流量压制</a:t>
            </a:r>
            <a:r>
              <a:rPr lang="en-US" altLang="zh-CN" dirty="0"/>
              <a:t>TCP</a:t>
            </a:r>
            <a:r>
              <a:rPr lang="zh-CN" altLang="en-US" dirty="0"/>
              <a:t>流量？</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连接</a:t>
            </a:r>
            <a:r>
              <a:rPr lang="zh-CN" altLang="en-US" dirty="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三个阶段</a:t>
            </a:r>
            <a:endParaRPr lang="zh-CN" altLang="zh-CN"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a:xfrm>
            <a:off x="1031983" y="1823617"/>
            <a:ext cx="8346723" cy="3332816"/>
          </a:xfrm>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是面向连接的协议</a:t>
            </a:r>
            <a:r>
              <a:rPr lang="zh-CN" altLang="en-US" dirty="0">
                <a:latin typeface="Times New Roman" panose="02020603050405020304" pitchFamily="18" charset="0"/>
                <a:cs typeface="Times New Roman" panose="02020603050405020304" pitchFamily="18" charset="0"/>
              </a:rPr>
              <a:t>，传输连接是用来传送</a:t>
            </a:r>
            <a:r>
              <a:rPr lang="en-US" altLang="zh-CN" dirty="0">
                <a:latin typeface="Times New Roman" panose="02020603050405020304" pitchFamily="18" charset="0"/>
                <a:cs typeface="Times New Roman" panose="02020603050405020304" pitchFamily="18" charset="0"/>
              </a:rPr>
              <a:t>TCP</a:t>
            </a:r>
            <a:r>
              <a:rPr lang="zh-CN" altLang="en-US" dirty="0">
                <a:latin typeface="Times New Roman" panose="02020603050405020304" pitchFamily="18" charset="0"/>
                <a:cs typeface="Times New Roman" panose="02020603050405020304" pitchFamily="18" charset="0"/>
              </a:rPr>
              <a:t>报文的。</a:t>
            </a:r>
            <a:r>
              <a:rPr lang="en-US" altLang="zh-CN" dirty="0">
                <a:latin typeface="Times New Roman" panose="02020603050405020304" pitchFamily="18" charset="0"/>
                <a:cs typeface="Times New Roman" panose="02020603050405020304" pitchFamily="18" charset="0"/>
              </a:rPr>
              <a:t>TCP</a:t>
            </a:r>
            <a:r>
              <a:rPr lang="zh-CN" altLang="en-US" dirty="0">
                <a:latin typeface="Times New Roman" panose="02020603050405020304" pitchFamily="18" charset="0"/>
                <a:cs typeface="Times New Roman" panose="02020603050405020304" pitchFamily="18" charset="0"/>
              </a:rPr>
              <a:t>传输连接的建立和释放是每一次面向连接的通信中必不可少的过程。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连接有三个阶段：</a:t>
            </a:r>
            <a:endParaRPr lang="en-US" altLang="zh-CN" dirty="0">
              <a:latin typeface="Times New Roman" panose="02020603050405020304" pitchFamily="18" charset="0"/>
              <a:cs typeface="Times New Roman" panose="02020603050405020304" pitchFamily="18" charset="0"/>
            </a:endParaRPr>
          </a:p>
          <a:p>
            <a:pPr lvl="1"/>
            <a:r>
              <a:rPr lang="zh-CN" altLang="zh-CN" dirty="0">
                <a:solidFill>
                  <a:srgbClr val="0000FF"/>
                </a:solidFill>
                <a:latin typeface="Times New Roman" panose="02020603050405020304" pitchFamily="18" charset="0"/>
                <a:cs typeface="Times New Roman" panose="02020603050405020304" pitchFamily="18" charset="0"/>
              </a:rPr>
              <a:t>连接建立</a:t>
            </a:r>
            <a:endParaRPr lang="en-US" altLang="zh-CN" dirty="0">
              <a:solidFill>
                <a:srgbClr val="0000FF"/>
              </a:solidFill>
              <a:latin typeface="Times New Roman" panose="02020603050405020304" pitchFamily="18" charset="0"/>
              <a:cs typeface="Times New Roman" panose="02020603050405020304" pitchFamily="18" charset="0"/>
            </a:endParaRPr>
          </a:p>
          <a:p>
            <a:pPr lvl="1"/>
            <a:r>
              <a:rPr lang="zh-CN" altLang="zh-CN" dirty="0">
                <a:solidFill>
                  <a:srgbClr val="0000FF"/>
                </a:solidFill>
                <a:latin typeface="Times New Roman" panose="02020603050405020304" pitchFamily="18" charset="0"/>
                <a:cs typeface="Times New Roman" panose="02020603050405020304" pitchFamily="18" charset="0"/>
              </a:rPr>
              <a:t>数据传送</a:t>
            </a:r>
            <a:endParaRPr lang="en-US" altLang="zh-CN" dirty="0">
              <a:solidFill>
                <a:srgbClr val="0000FF"/>
              </a:solidFill>
              <a:latin typeface="Times New Roman" panose="02020603050405020304" pitchFamily="18" charset="0"/>
              <a:cs typeface="Times New Roman" panose="02020603050405020304" pitchFamily="18" charset="0"/>
            </a:endParaRPr>
          </a:p>
          <a:p>
            <a:pPr lvl="1"/>
            <a:r>
              <a:rPr lang="zh-CN" altLang="zh-CN" dirty="0">
                <a:solidFill>
                  <a:srgbClr val="0000FF"/>
                </a:solidFill>
                <a:latin typeface="Times New Roman" panose="02020603050405020304" pitchFamily="18" charset="0"/>
                <a:cs typeface="Times New Roman" panose="02020603050405020304" pitchFamily="18" charset="0"/>
              </a:rPr>
              <a:t>连接释放</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传输</a:t>
            </a:r>
            <a:r>
              <a:rPr lang="zh-CN" altLang="zh-CN" dirty="0">
                <a:solidFill>
                  <a:srgbClr val="FF0000"/>
                </a:solidFill>
                <a:latin typeface="Times New Roman" panose="02020603050405020304" pitchFamily="18" charset="0"/>
                <a:cs typeface="Times New Roman" panose="02020603050405020304" pitchFamily="18" charset="0"/>
              </a:rPr>
              <a:t>连接的管理</a:t>
            </a:r>
            <a:r>
              <a:rPr lang="zh-CN" altLang="zh-CN" dirty="0">
                <a:latin typeface="Times New Roman" panose="02020603050405020304" pitchFamily="18" charset="0"/>
                <a:cs typeface="Times New Roman" panose="02020603050405020304" pitchFamily="18" charset="0"/>
              </a:rPr>
              <a:t>就是使</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连接的建立和释放都能正常地进行。</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495300" y="188640"/>
            <a:ext cx="6977980" cy="792088"/>
          </a:xfrm>
        </p:spPr>
        <p:txBody>
          <a:bodyPr/>
          <a:lstStyle/>
          <a:p>
            <a:pPr algn="ctr"/>
            <a:r>
              <a:rPr lang="en-US" altLang="zh-CN" sz="3600" dirty="0">
                <a:latin typeface="Times New Roman" panose="02020603050405020304" pitchFamily="18" charset="0"/>
                <a:cs typeface="Times New Roman" panose="02020603050405020304" pitchFamily="18" charset="0"/>
              </a:rPr>
              <a:t>TCP </a:t>
            </a:r>
            <a:r>
              <a:rPr lang="zh-CN" altLang="zh-CN" sz="3600" dirty="0">
                <a:latin typeface="Times New Roman" panose="02020603050405020304" pitchFamily="18" charset="0"/>
                <a:cs typeface="Times New Roman" panose="02020603050405020304" pitchFamily="18" charset="0"/>
              </a:rPr>
              <a:t>连接建立过程中要解决</a:t>
            </a:r>
            <a:br>
              <a:rPr lang="en-US" altLang="zh-CN" sz="3600" dirty="0">
                <a:latin typeface="Times New Roman" panose="02020603050405020304" pitchFamily="18" charset="0"/>
                <a:cs typeface="Times New Roman" panose="02020603050405020304" pitchFamily="18" charset="0"/>
              </a:rPr>
            </a:br>
            <a:r>
              <a:rPr lang="zh-CN" altLang="en-US" sz="3600" dirty="0">
                <a:latin typeface="Times New Roman" panose="02020603050405020304" pitchFamily="18" charset="0"/>
                <a:cs typeface="Times New Roman" panose="02020603050405020304" pitchFamily="18" charset="0"/>
              </a:rPr>
              <a:t>的</a:t>
            </a:r>
            <a:r>
              <a:rPr lang="zh-CN" altLang="zh-CN" sz="3600" dirty="0">
                <a:latin typeface="Times New Roman" panose="02020603050405020304" pitchFamily="18" charset="0"/>
                <a:cs typeface="Times New Roman" panose="02020603050405020304" pitchFamily="18" charset="0"/>
              </a:rPr>
              <a:t>三个问题</a:t>
            </a:r>
            <a:endParaRPr lang="zh-CN" altLang="zh-CN" sz="3600"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要使每一方能够确知对方的存在。</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a:t>
            </a:r>
            <a:r>
              <a:rPr lang="zh-CN" altLang="zh-CN" dirty="0">
                <a:latin typeface="Times New Roman" panose="02020603050405020304" pitchFamily="18" charset="0"/>
                <a:cs typeface="Times New Roman" panose="02020603050405020304" pitchFamily="18" charset="0"/>
              </a:rPr>
              <a:t>要允许双方协商一些参数（如最大窗口值、是否使用窗口扩大选项和时间戳选项以及服务质量等）。</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a:t>
            </a:r>
            <a:r>
              <a:rPr lang="zh-CN" altLang="zh-CN" dirty="0">
                <a:latin typeface="Times New Roman" panose="02020603050405020304" pitchFamily="18" charset="0"/>
                <a:cs typeface="Times New Roman" panose="02020603050405020304" pitchFamily="18" charset="0"/>
              </a:rPr>
              <a:t>能够对</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实体资源（如缓存大小、连接表中的项目等）进行分配。</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客户</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服务器方式 </a:t>
            </a:r>
            <a:endParaRPr lang="zh-CN" altLang="zh-CN"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TCP</a:t>
            </a:r>
            <a:r>
              <a:rPr lang="zh-CN" altLang="zh-CN" dirty="0">
                <a:latin typeface="Times New Roman" panose="02020603050405020304" pitchFamily="18" charset="0"/>
                <a:cs typeface="Times New Roman" panose="02020603050405020304" pitchFamily="18" charset="0"/>
              </a:rPr>
              <a:t>连接的建立</a:t>
            </a:r>
            <a:r>
              <a:rPr lang="zh-CN" altLang="zh-CN" dirty="0">
                <a:solidFill>
                  <a:srgbClr val="FF0000"/>
                </a:solidFill>
                <a:latin typeface="Times New Roman" panose="02020603050405020304" pitchFamily="18" charset="0"/>
                <a:cs typeface="Times New Roman" panose="02020603050405020304" pitchFamily="18" charset="0"/>
              </a:rPr>
              <a:t>采用客户服务器方式。</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主动发起连接建立的应用进程叫做</a:t>
            </a:r>
            <a:r>
              <a:rPr lang="zh-CN" altLang="zh-CN" dirty="0">
                <a:solidFill>
                  <a:srgbClr val="FF0000"/>
                </a:solidFill>
                <a:latin typeface="Times New Roman" panose="02020603050405020304" pitchFamily="18" charset="0"/>
                <a:cs typeface="Times New Roman" panose="02020603050405020304" pitchFamily="18" charset="0"/>
              </a:rPr>
              <a:t>客户</a:t>
            </a:r>
            <a:r>
              <a:rPr lang="en-US" altLang="zh-CN" dirty="0">
                <a:latin typeface="Times New Roman" panose="02020603050405020304" pitchFamily="18" charset="0"/>
                <a:cs typeface="Times New Roman" panose="02020603050405020304" pitchFamily="18" charset="0"/>
              </a:rPr>
              <a:t>(client)</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被动等待连接建立的应用进程叫做</a:t>
            </a:r>
            <a:r>
              <a:rPr lang="zh-CN" altLang="zh-CN" dirty="0">
                <a:solidFill>
                  <a:srgbClr val="FF0000"/>
                </a:solidFill>
                <a:latin typeface="Times New Roman" panose="02020603050405020304" pitchFamily="18" charset="0"/>
                <a:cs typeface="Times New Roman" panose="02020603050405020304" pitchFamily="18" charset="0"/>
              </a:rPr>
              <a:t>服务器</a:t>
            </a:r>
            <a:r>
              <a:rPr lang="en-US" altLang="zh-CN" dirty="0">
                <a:latin typeface="Times New Roman" panose="02020603050405020304" pitchFamily="18" charset="0"/>
                <a:cs typeface="Times New Roman" panose="02020603050405020304" pitchFamily="18" charset="0"/>
              </a:rPr>
              <a:t>(server)</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5.9.1  TCP </a:t>
            </a:r>
            <a:r>
              <a:rPr lang="zh-CN" altLang="zh-CN" dirty="0">
                <a:latin typeface="Times New Roman" panose="02020603050405020304" pitchFamily="18" charset="0"/>
                <a:cs typeface="Times New Roman" panose="02020603050405020304" pitchFamily="18" charset="0"/>
              </a:rPr>
              <a:t>的连接建立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建立连接的过程叫做</a:t>
            </a:r>
            <a:r>
              <a:rPr lang="zh-CN" altLang="zh-CN" dirty="0">
                <a:solidFill>
                  <a:srgbClr val="FF0000"/>
                </a:solidFill>
                <a:latin typeface="Times New Roman" panose="02020603050405020304" pitchFamily="18" charset="0"/>
                <a:cs typeface="Times New Roman" panose="02020603050405020304" pitchFamily="18" charset="0"/>
              </a:rPr>
              <a:t>握手</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握手需要在客户和服务器之间交换三个</a:t>
            </a:r>
            <a:r>
              <a:rPr lang="en-US" altLang="zh-CN" dirty="0">
                <a:latin typeface="Times New Roman" panose="02020603050405020304" pitchFamily="18" charset="0"/>
                <a:cs typeface="Times New Roman" panose="02020603050405020304" pitchFamily="18" charset="0"/>
              </a:rPr>
              <a:t> TCP </a:t>
            </a:r>
            <a:r>
              <a:rPr lang="zh-CN" altLang="zh-CN" dirty="0">
                <a:latin typeface="Times New Roman" panose="02020603050405020304" pitchFamily="18" charset="0"/>
                <a:cs typeface="Times New Roman" panose="02020603050405020304" pitchFamily="18" charset="0"/>
              </a:rPr>
              <a:t>报文段。</a:t>
            </a:r>
            <a:r>
              <a:rPr lang="zh-CN" altLang="en-US" dirty="0">
                <a:latin typeface="Times New Roman" panose="02020603050405020304" pitchFamily="18" charset="0"/>
                <a:cs typeface="Times New Roman" panose="02020603050405020304" pitchFamily="18" charset="0"/>
              </a:rPr>
              <a:t>称之为</a:t>
            </a:r>
            <a:r>
              <a:rPr lang="zh-CN" altLang="zh-CN" dirty="0">
                <a:solidFill>
                  <a:srgbClr val="FF0000"/>
                </a:solidFill>
                <a:latin typeface="Times New Roman" panose="02020603050405020304" pitchFamily="18" charset="0"/>
                <a:cs typeface="Times New Roman" panose="02020603050405020304" pitchFamily="18" charset="0"/>
              </a:rPr>
              <a:t>三报文握手</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采用</a:t>
            </a:r>
            <a:r>
              <a:rPr lang="zh-CN" altLang="zh-CN" dirty="0">
                <a:solidFill>
                  <a:srgbClr val="FF0000"/>
                </a:solidFill>
                <a:latin typeface="Times New Roman" panose="02020603050405020304" pitchFamily="18" charset="0"/>
                <a:cs typeface="Times New Roman" panose="02020603050405020304" pitchFamily="18" charset="0"/>
              </a:rPr>
              <a:t>三报文握手</a:t>
            </a:r>
            <a:r>
              <a:rPr lang="zh-CN" altLang="zh-CN" dirty="0">
                <a:latin typeface="Times New Roman" panose="02020603050405020304" pitchFamily="18" charset="0"/>
                <a:cs typeface="Times New Roman" panose="02020603050405020304" pitchFamily="18" charset="0"/>
              </a:rPr>
              <a:t>主要是为了防止已失效的连接请求报文段突然又传送到了，</a:t>
            </a:r>
            <a:r>
              <a:rPr lang="zh-CN" altLang="en-US" dirty="0">
                <a:latin typeface="Times New Roman" panose="02020603050405020304" pitchFamily="18" charset="0"/>
                <a:cs typeface="Times New Roman" panose="02020603050405020304" pitchFamily="18" charset="0"/>
              </a:rPr>
              <a:t>从</a:t>
            </a:r>
            <a:r>
              <a:rPr lang="zh-CN" altLang="zh-CN" dirty="0">
                <a:latin typeface="Times New Roman" panose="02020603050405020304" pitchFamily="18" charset="0"/>
                <a:cs typeface="Times New Roman" panose="02020603050405020304" pitchFamily="18" charset="0"/>
              </a:rPr>
              <a:t>而</a:t>
            </a:r>
            <a:r>
              <a:rPr lang="zh-CN" altLang="en-US" dirty="0">
                <a:latin typeface="Times New Roman" panose="02020603050405020304" pitchFamily="18" charset="0"/>
                <a:cs typeface="Times New Roman" panose="02020603050405020304" pitchFamily="18" charset="0"/>
              </a:rPr>
              <a:t>可以防止在不可靠的网络环境下可能出现的半开连接状态</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p:nvPr/>
        </p:nvGrpSpPr>
        <p:grpSpPr bwMode="auto">
          <a:xfrm>
            <a:off x="2802259" y="2552353"/>
            <a:ext cx="4248150" cy="3441700"/>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9" name="Rectangle 5"/>
          <p:cNvSpPr txBox="1">
            <a:spLocks noChangeArrowheads="1"/>
          </p:cNvSpPr>
          <p:nvPr/>
        </p:nvSpPr>
        <p:spPr bwMode="auto">
          <a:xfrm>
            <a:off x="0" y="152400"/>
            <a:ext cx="8791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1" lang="en-US" altLang="zh-CN" sz="4000" b="1" i="0" u="none" strike="noStrike" kern="0" cap="none" spc="0" normalizeH="0" baseline="0" noProof="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br>
            <a:endParaRPr kumimoji="1" lang="en-US" altLang="zh-CN" sz="4000" b="1" i="0" u="none" strike="noStrike" kern="0" cap="none" spc="0" normalizeH="0" baseline="0" noProof="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0" name="Group 6"/>
          <p:cNvGrpSpPr/>
          <p:nvPr/>
        </p:nvGrpSpPr>
        <p:grpSpPr bwMode="auto">
          <a:xfrm>
            <a:off x="2875284" y="2560294"/>
            <a:ext cx="4111625" cy="801688"/>
            <a:chOff x="1520" y="1893"/>
            <a:chExt cx="2590" cy="505"/>
          </a:xfrm>
        </p:grpSpPr>
        <p:sp>
          <p:nvSpPr>
            <p:cNvPr id="11" name="Rectangle 7"/>
            <p:cNvSpPr>
              <a:spLocks noChangeArrowheads="1"/>
            </p:cNvSpPr>
            <p:nvPr/>
          </p:nvSpPr>
          <p:spPr bwMode="auto">
            <a:xfrm rot="665985">
              <a:off x="2095" y="1903"/>
              <a:ext cx="1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t>
              </a: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x</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3" name="Rectangle 9"/>
          <p:cNvSpPr>
            <a:spLocks noChangeArrowheads="1"/>
          </p:cNvSpPr>
          <p:nvPr/>
        </p:nvSpPr>
        <p:spPr bwMode="auto">
          <a:xfrm>
            <a:off x="1898972" y="1949103"/>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Text Box 10"/>
          <p:cNvSpPr txBox="1">
            <a:spLocks noChangeArrowheads="1"/>
          </p:cNvSpPr>
          <p:nvPr/>
        </p:nvSpPr>
        <p:spPr bwMode="auto">
          <a:xfrm>
            <a:off x="1849759" y="2011016"/>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Rectangle 11"/>
          <p:cNvSpPr>
            <a:spLocks noChangeArrowheads="1"/>
          </p:cNvSpPr>
          <p:nvPr/>
        </p:nvSpPr>
        <p:spPr bwMode="auto">
          <a:xfrm>
            <a:off x="6988497" y="1949103"/>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Text Box 12"/>
          <p:cNvSpPr txBox="1">
            <a:spLocks noChangeArrowheads="1"/>
          </p:cNvSpPr>
          <p:nvPr/>
        </p:nvSpPr>
        <p:spPr bwMode="auto">
          <a:xfrm>
            <a:off x="6948809" y="2011016"/>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7" name="Group 13"/>
          <p:cNvGrpSpPr/>
          <p:nvPr/>
        </p:nvGrpSpPr>
        <p:grpSpPr bwMode="auto">
          <a:xfrm>
            <a:off x="857572" y="1612553"/>
            <a:ext cx="1320800" cy="947738"/>
            <a:chOff x="249" y="1296"/>
            <a:chExt cx="832" cy="597"/>
          </a:xfrm>
        </p:grpSpPr>
        <p:sp>
          <p:nvSpPr>
            <p:cNvPr id="18"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Freeform 15"/>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0" name="Group 16"/>
          <p:cNvGrpSpPr/>
          <p:nvPr/>
        </p:nvGrpSpPr>
        <p:grpSpPr bwMode="auto">
          <a:xfrm>
            <a:off x="7685412" y="1620491"/>
            <a:ext cx="1401763" cy="939800"/>
            <a:chOff x="4550" y="1301"/>
            <a:chExt cx="883" cy="592"/>
          </a:xfrm>
        </p:grpSpPr>
        <p:sp>
          <p:nvSpPr>
            <p:cNvPr id="21"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Freeform 18"/>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23"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32334" y="1334741"/>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31384" y="1334741"/>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1"/>
          <p:cNvSpPr>
            <a:spLocks noChangeArrowheads="1"/>
          </p:cNvSpPr>
          <p:nvPr/>
        </p:nvSpPr>
        <p:spPr bwMode="auto">
          <a:xfrm>
            <a:off x="2556197" y="1334741"/>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Rectangle 22"/>
          <p:cNvSpPr>
            <a:spLocks noChangeArrowheads="1"/>
          </p:cNvSpPr>
          <p:nvPr/>
        </p:nvSpPr>
        <p:spPr bwMode="auto">
          <a:xfrm>
            <a:off x="6998022" y="1334741"/>
            <a:ext cx="3542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Rectangle 23"/>
          <p:cNvSpPr>
            <a:spLocks noChangeArrowheads="1"/>
          </p:cNvSpPr>
          <p:nvPr/>
        </p:nvSpPr>
        <p:spPr bwMode="auto">
          <a:xfrm>
            <a:off x="2051372" y="980728"/>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4"/>
          <p:cNvSpPr>
            <a:spLocks noChangeArrowheads="1"/>
          </p:cNvSpPr>
          <p:nvPr/>
        </p:nvSpPr>
        <p:spPr bwMode="auto">
          <a:xfrm>
            <a:off x="7047234" y="980728"/>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Text Box 26"/>
          <p:cNvSpPr txBox="1">
            <a:spLocks noChangeArrowheads="1"/>
          </p:cNvSpPr>
          <p:nvPr/>
        </p:nvSpPr>
        <p:spPr bwMode="auto">
          <a:xfrm>
            <a:off x="1217934" y="4623494"/>
            <a:ext cx="8050602" cy="1384995"/>
          </a:xfrm>
          <a:prstGeom prst="rect">
            <a:avLst/>
          </a:prstGeom>
          <a:solidFill>
            <a:srgbClr val="FFFF99"/>
          </a:solidFill>
          <a:ln w="9525">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向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发出连接请求报文段，其首部中的</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同步位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，并选择序号 </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 x</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，表明传送</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数据时的第一个数据字节的序号是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x</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的连接建立：</a:t>
            </a:r>
            <a:r>
              <a:rPr kumimoji="0" lang="zh-CN" altLang="en-US" sz="3600" kern="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三报文握手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3" name="对话气泡: 椭圆形 2"/>
          <p:cNvSpPr/>
          <p:nvPr/>
        </p:nvSpPr>
        <p:spPr>
          <a:xfrm>
            <a:off x="488519" y="3148205"/>
            <a:ext cx="2240716" cy="1437442"/>
          </a:xfrm>
          <a:prstGeom prst="wedgeEllipseCallout">
            <a:avLst>
              <a:gd name="adj1" fmla="val 32506"/>
              <a:gd name="adj2" fmla="val -94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进入</a:t>
            </a:r>
            <a:r>
              <a:rPr lang="en-US" altLang="zh-CN" dirty="0">
                <a:latin typeface="Times New Roman" panose="02020603050405020304" pitchFamily="18" charset="0"/>
                <a:cs typeface="Times New Roman" panose="02020603050405020304" pitchFamily="18" charset="0"/>
              </a:rPr>
              <a:t>SYN-SENT</a:t>
            </a:r>
            <a:r>
              <a:rPr lang="zh-CN" altLang="en-US" dirty="0">
                <a:latin typeface="Times New Roman" panose="02020603050405020304" pitchFamily="18" charset="0"/>
                <a:cs typeface="Times New Roman" panose="02020603050405020304" pitchFamily="18" charset="0"/>
              </a:rPr>
              <a:t>状态，不携带数据，占用一个序号</a:t>
            </a:r>
            <a:endParaRPr lang="zh-CN" altLang="en-US" dirty="0">
              <a:latin typeface="Times New Roman" panose="02020603050405020304" pitchFamily="18" charset="0"/>
              <a:cs typeface="Times New Roman" panose="02020603050405020304" pitchFamily="18" charset="0"/>
            </a:endParaRPr>
          </a:p>
        </p:txBody>
      </p:sp>
      <p:sp>
        <p:nvSpPr>
          <p:cNvPr id="4" name="对话气泡: 椭圆形 3"/>
          <p:cNvSpPr/>
          <p:nvPr/>
        </p:nvSpPr>
        <p:spPr>
          <a:xfrm>
            <a:off x="7366714" y="3361982"/>
            <a:ext cx="1978774" cy="935728"/>
          </a:xfrm>
          <a:prstGeom prst="wedgeEllipseCallout">
            <a:avLst>
              <a:gd name="adj1" fmla="val -43100"/>
              <a:gd name="adj2" fmla="val -1401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LISTEN</a:t>
            </a:r>
            <a:r>
              <a:rPr lang="zh-CN" altLang="en-US" dirty="0">
                <a:latin typeface="Times New Roman" panose="02020603050405020304" pitchFamily="18" charset="0"/>
                <a:cs typeface="Times New Roman" panose="02020603050405020304" pitchFamily="18" charset="0"/>
              </a:rPr>
              <a:t>（侦听状态）</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1000"/>
                                        <p:tgtEl>
                                          <p:spTgt spid="17"/>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par>
                          <p:cTn id="19" fill="hold">
                            <p:stCondLst>
                              <p:cond delay="1000"/>
                            </p:stCondLst>
                            <p:childTnLst>
                              <p:par>
                                <p:cTn id="20" presetID="22" presetClass="entr" presetSubtype="8" fill="hold" nodeType="afterEffect">
                                  <p:stCondLst>
                                    <p:cond delay="200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par>
                          <p:cTn id="23" fill="hold">
                            <p:stCondLst>
                              <p:cond delay="400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770063" y="2408337"/>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7" name="Group 6"/>
          <p:cNvGrpSpPr/>
          <p:nvPr/>
        </p:nvGrpSpPr>
        <p:grpSpPr bwMode="auto">
          <a:xfrm>
            <a:off x="2843088" y="2416278"/>
            <a:ext cx="4111625" cy="801688"/>
            <a:chOff x="1520" y="1893"/>
            <a:chExt cx="2590" cy="505"/>
          </a:xfrm>
        </p:grpSpPr>
        <p:sp>
          <p:nvSpPr>
            <p:cNvPr id="8" name="Rectangle 7"/>
            <p:cNvSpPr>
              <a:spLocks noChangeArrowheads="1"/>
            </p:cNvSpPr>
            <p:nvPr/>
          </p:nvSpPr>
          <p:spPr bwMode="auto">
            <a:xfrm rot="665985">
              <a:off x="2094" y="1905"/>
              <a:ext cx="1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t>
              </a: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x</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Line 8"/>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0" name="Rectangle 9"/>
          <p:cNvSpPr>
            <a:spLocks noChangeArrowheads="1"/>
          </p:cNvSpPr>
          <p:nvPr/>
        </p:nvSpPr>
        <p:spPr bwMode="auto">
          <a:xfrm>
            <a:off x="1866776" y="1805087"/>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Text Box 10"/>
          <p:cNvSpPr txBox="1">
            <a:spLocks noChangeArrowheads="1"/>
          </p:cNvSpPr>
          <p:nvPr/>
        </p:nvSpPr>
        <p:spPr bwMode="auto">
          <a:xfrm>
            <a:off x="1817563" y="1867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Rectangle 11"/>
          <p:cNvSpPr>
            <a:spLocks noChangeArrowheads="1"/>
          </p:cNvSpPr>
          <p:nvPr/>
        </p:nvSpPr>
        <p:spPr bwMode="auto">
          <a:xfrm>
            <a:off x="6956301" y="1805087"/>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Text Box 12"/>
          <p:cNvSpPr txBox="1">
            <a:spLocks noChangeArrowheads="1"/>
          </p:cNvSpPr>
          <p:nvPr/>
        </p:nvSpPr>
        <p:spPr bwMode="auto">
          <a:xfrm>
            <a:off x="6916613" y="1867000"/>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rPr>
              <a:t>CLOSED</a:t>
            </a:r>
            <a:endParaRPr lang="en-US" altLang="zh-CN" sz="1800">
              <a:solidFill>
                <a:srgbClr val="FFFF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4" name="Group 13"/>
          <p:cNvGrpSpPr/>
          <p:nvPr/>
        </p:nvGrpSpPr>
        <p:grpSpPr bwMode="auto">
          <a:xfrm>
            <a:off x="825376" y="1468537"/>
            <a:ext cx="1320800" cy="947738"/>
            <a:chOff x="249" y="1296"/>
            <a:chExt cx="832" cy="597"/>
          </a:xfrm>
        </p:grpSpPr>
        <p:sp>
          <p:nvSpPr>
            <p:cNvPr id="15"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主动打开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Freeform 15"/>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17" name="Group 16"/>
          <p:cNvGrpSpPr/>
          <p:nvPr/>
        </p:nvGrpSpPr>
        <p:grpSpPr bwMode="auto">
          <a:xfrm>
            <a:off x="7653216" y="1476475"/>
            <a:ext cx="1401763" cy="939800"/>
            <a:chOff x="4550" y="1301"/>
            <a:chExt cx="883" cy="592"/>
          </a:xfrm>
        </p:grpSpPr>
        <p:sp>
          <p:nvSpPr>
            <p:cNvPr id="18"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被动打开</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 name="Freeform 18"/>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2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0138" y="1190725"/>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99188" y="1190725"/>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a:spLocks noChangeArrowheads="1"/>
          </p:cNvSpPr>
          <p:nvPr/>
        </p:nvSpPr>
        <p:spPr bwMode="auto">
          <a:xfrm>
            <a:off x="2524001" y="1190725"/>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Rectangle 22"/>
          <p:cNvSpPr>
            <a:spLocks noChangeArrowheads="1"/>
          </p:cNvSpPr>
          <p:nvPr/>
        </p:nvSpPr>
        <p:spPr bwMode="auto">
          <a:xfrm>
            <a:off x="6965826" y="1190725"/>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B</a:t>
            </a:r>
            <a:endParaRPr kumimoji="0" lang="en-US" altLang="zh-CN"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Rectangle 23"/>
          <p:cNvSpPr>
            <a:spLocks noChangeArrowheads="1"/>
          </p:cNvSpPr>
          <p:nvPr/>
        </p:nvSpPr>
        <p:spPr bwMode="auto">
          <a:xfrm>
            <a:off x="2019176" y="836712"/>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客户</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Rectangle 24"/>
          <p:cNvSpPr>
            <a:spLocks noChangeArrowheads="1"/>
          </p:cNvSpPr>
          <p:nvPr/>
        </p:nvSpPr>
        <p:spPr bwMode="auto">
          <a:xfrm>
            <a:off x="7015038" y="836712"/>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服务器</a:t>
            </a:r>
            <a:endParaRPr kumimoji="0" lang="zh-CN" altLang="en-US" sz="18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6" name="Group 26"/>
          <p:cNvGrpSpPr/>
          <p:nvPr/>
        </p:nvGrpSpPr>
        <p:grpSpPr bwMode="auto">
          <a:xfrm>
            <a:off x="2501777" y="3292575"/>
            <a:ext cx="4452938" cy="801687"/>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 ACK = 1,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y, </a:t>
              </a:r>
              <a:r>
                <a:rPr kumimoji="0" lang="en-US" altLang="zh-CN" sz="16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x </a:t>
              </a:r>
              <a:r>
                <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9" name="Text Box 29"/>
          <p:cNvSpPr txBox="1">
            <a:spLocks noChangeArrowheads="1"/>
          </p:cNvSpPr>
          <p:nvPr/>
        </p:nvSpPr>
        <p:spPr bwMode="auto">
          <a:xfrm>
            <a:off x="1041276" y="4343500"/>
            <a:ext cx="8237537" cy="1809750"/>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收到连接请求报文段后，如同意，则</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发回确认。</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B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在确认报文段中应使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SYN = 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，使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ACK = 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其确认号</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ack</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 x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，自己选择的序号 </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seq</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 y</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36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的连接建立：</a:t>
            </a:r>
            <a:r>
              <a:rPr kumimoji="0" lang="zh-CN" altLang="en-US" sz="3600" kern="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采用</a:t>
            </a:r>
            <a:r>
              <a:rPr kumimoji="0" lang="zh-CN" altLang="zh-CN"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三报文握手</a:t>
            </a:r>
            <a:endParaRPr kumimoji="0" lang="zh-CN" altLang="en-US" sz="3600" kern="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3" name="对话气泡: 椭圆形 2"/>
          <p:cNvSpPr/>
          <p:nvPr/>
        </p:nvSpPr>
        <p:spPr>
          <a:xfrm>
            <a:off x="7199188" y="3138642"/>
            <a:ext cx="2578347" cy="1204858"/>
          </a:xfrm>
          <a:prstGeom prst="wedgeEllipseCallout">
            <a:avLst>
              <a:gd name="adj1" fmla="val -42628"/>
              <a:gd name="adj2" fmla="val -1148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不能携带数据，占用一个序号。</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right)">
                                      <p:cBhvr>
                                        <p:cTn id="1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中北大学教案1</Template>
  <TotalTime>0</TotalTime>
  <Words>6795</Words>
  <Application>WPS 演示</Application>
  <PresentationFormat>A4 纸张(210x297 毫米)</PresentationFormat>
  <Paragraphs>705</Paragraphs>
  <Slides>31</Slides>
  <Notes>136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31</vt:i4>
      </vt:variant>
    </vt:vector>
  </HeadingPairs>
  <TitlesOfParts>
    <vt:vector size="51"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ZapfDingbats</vt:lpstr>
      <vt:lpstr>Comic Sans MS</vt:lpstr>
      <vt:lpstr>MS PGothic</vt:lpstr>
      <vt:lpstr>Symbol</vt:lpstr>
      <vt:lpstr>Symbol</vt:lpstr>
      <vt:lpstr>Calibri</vt:lpstr>
      <vt:lpstr>Wingdings</vt:lpstr>
      <vt:lpstr>PMingLiU</vt:lpstr>
      <vt:lpstr>中北大学教案3</vt:lpstr>
      <vt:lpstr>第 5 章  传输层</vt:lpstr>
      <vt:lpstr>第 5 章  传输层</vt:lpstr>
      <vt:lpstr>5.9  TCP 的传输连接管理</vt:lpstr>
      <vt:lpstr>传输连接的三个阶段</vt:lpstr>
      <vt:lpstr>TCP 连接建立过程中要解决 的三个问题</vt:lpstr>
      <vt:lpstr>客户服务器方式 </vt:lpstr>
      <vt:lpstr>5.9.1  TCP 的连接建立</vt:lpstr>
      <vt:lpstr>PowerPoint 演示文稿</vt:lpstr>
      <vt:lpstr>PowerPoint 演示文稿</vt:lpstr>
      <vt:lpstr>PowerPoint 演示文稿</vt:lpstr>
      <vt:lpstr>PowerPoint 演示文稿</vt:lpstr>
      <vt:lpstr>PowerPoint 演示文稿</vt:lpstr>
      <vt:lpstr>5.9.2  TCP 的连接释放</vt:lpstr>
      <vt:lpstr>PowerPoint 演示文稿</vt:lpstr>
      <vt:lpstr>PowerPoint 演示文稿</vt:lpstr>
      <vt:lpstr>PowerPoint 演示文稿</vt:lpstr>
      <vt:lpstr>PowerPoint 演示文稿</vt:lpstr>
      <vt:lpstr>PowerPoint 演示文稿</vt:lpstr>
      <vt:lpstr>PowerPoint 演示文稿</vt:lpstr>
      <vt:lpstr>A 必须等待 2MSL 的时间</vt:lpstr>
      <vt:lpstr>5.9.3  TCP 的有限状态机</vt:lpstr>
      <vt:lpstr>5.9.3  TCP 的有限状态机</vt:lpstr>
      <vt:lpstr>TCP 的 有 限 状 态 机 </vt:lpstr>
      <vt:lpstr>TCP 的有限状态机图解（一）</vt:lpstr>
      <vt:lpstr>TCP 的有限状态机图解（二）</vt:lpstr>
      <vt:lpstr>TCP 的有限状态机图解（三）</vt:lpstr>
      <vt:lpstr>TCP 的有限状态机图解（四）</vt:lpstr>
      <vt:lpstr>TCP 的有限状态机图解（五）</vt:lpstr>
      <vt:lpstr>TCP 的有限状态机图解（六）</vt:lpstr>
      <vt:lpstr>SYN洪泛攻击</vt:lpstr>
      <vt:lpstr>关于TCP和UDP的一些思考</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5 章  运输层</dc:title>
  <dc:creator>920</dc:creator>
  <cp:lastModifiedBy>angel</cp:lastModifiedBy>
  <cp:revision>249</cp:revision>
  <dcterms:created xsi:type="dcterms:W3CDTF">2016-10-04T02:36:00Z</dcterms:created>
  <dcterms:modified xsi:type="dcterms:W3CDTF">2021-03-20T15:11:33Z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A9D61FF8EBA4411CA30932B1239E503D</vt:lpwstr>
  </property>
</Properties>
</file>