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0" r:id="rId3"/>
  </p:sldMasterIdLst>
  <p:notesMasterIdLst>
    <p:notesMasterId r:id="rId7"/>
  </p:notesMasterIdLst>
  <p:sldIdLst>
    <p:sldId id="1113" r:id="rId4"/>
    <p:sldId id="1164" r:id="rId5"/>
    <p:sldId id="647" r:id="rId6"/>
    <p:sldId id="1114" r:id="rId8"/>
    <p:sldId id="880" r:id="rId9"/>
    <p:sldId id="1165" r:id="rId10"/>
    <p:sldId id="648" r:id="rId11"/>
    <p:sldId id="649" r:id="rId12"/>
    <p:sldId id="650" r:id="rId13"/>
    <p:sldId id="651" r:id="rId14"/>
    <p:sldId id="652" r:id="rId15"/>
    <p:sldId id="653" r:id="rId16"/>
    <p:sldId id="655" r:id="rId17"/>
    <p:sldId id="654" r:id="rId18"/>
    <p:sldId id="656" r:id="rId19"/>
    <p:sldId id="657" r:id="rId20"/>
    <p:sldId id="658" r:id="rId21"/>
    <p:sldId id="659" r:id="rId22"/>
    <p:sldId id="660" r:id="rId23"/>
    <p:sldId id="661" r:id="rId24"/>
    <p:sldId id="662" r:id="rId25"/>
    <p:sldId id="663" r:id="rId26"/>
    <p:sldId id="664" r:id="rId27"/>
    <p:sldId id="665" r:id="rId28"/>
    <p:sldId id="666" r:id="rId29"/>
    <p:sldId id="667" r:id="rId30"/>
    <p:sldId id="668" r:id="rId31"/>
    <p:sldId id="669" r:id="rId32"/>
    <p:sldId id="670" r:id="rId33"/>
    <p:sldId id="671" r:id="rId34"/>
    <p:sldId id="672" r:id="rId35"/>
    <p:sldId id="673" r:id="rId36"/>
    <p:sldId id="674" r:id="rId37"/>
    <p:sldId id="675" r:id="rId38"/>
    <p:sldId id="676" r:id="rId39"/>
    <p:sldId id="677" r:id="rId40"/>
    <p:sldId id="678" r:id="rId41"/>
    <p:sldId id="679" r:id="rId42"/>
    <p:sldId id="680" r:id="rId43"/>
    <p:sldId id="681" r:id="rId44"/>
    <p:sldId id="682" r:id="rId45"/>
    <p:sldId id="683" r:id="rId46"/>
    <p:sldId id="1115" r:id="rId47"/>
    <p:sldId id="684" r:id="rId48"/>
    <p:sldId id="685" r:id="rId49"/>
    <p:sldId id="686" r:id="rId50"/>
    <p:sldId id="687" r:id="rId51"/>
    <p:sldId id="688" r:id="rId52"/>
    <p:sldId id="689" r:id="rId53"/>
    <p:sldId id="690" r:id="rId54"/>
    <p:sldId id="1116" r:id="rId55"/>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3" clrIdx="0"/>
  <p:cmAuthor id="2" name="AN DAOXIN" initials="A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0099"/>
    <a:srgbClr val="0000FF"/>
    <a:srgbClr val="FFCC00"/>
    <a:srgbClr val="000066"/>
    <a:srgbClr val="FFFF66"/>
    <a:srgbClr val="FF99FF"/>
    <a:srgbClr val="FF9900"/>
    <a:srgbClr val="00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344" autoAdjust="0"/>
  </p:normalViewPr>
  <p:slideViewPr>
    <p:cSldViewPr>
      <p:cViewPr varScale="1">
        <p:scale>
          <a:sx n="57" d="100"/>
          <a:sy n="57" d="100"/>
        </p:scale>
        <p:origin x="1404" y="60"/>
      </p:cViewPr>
      <p:guideLst>
        <p:guide orient="horz" pos="2198"/>
        <p:guide pos="3149"/>
      </p:guideLst>
    </p:cSldViewPr>
  </p:slideViewPr>
  <p:notesTextViewPr>
    <p:cViewPr>
      <p:scale>
        <a:sx n="100" d="100"/>
        <a:sy n="100" d="100"/>
      </p:scale>
      <p:origin x="0" y="0"/>
    </p:cViewPr>
  </p:notesTextViewPr>
  <p:sorterViewPr>
    <p:cViewPr>
      <p:scale>
        <a:sx n="66" d="100"/>
        <a:sy n="66" d="100"/>
      </p:scale>
      <p:origin x="0" y="-231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4T14:24:04.246" idx="1">
    <p:pos x="10" y="10"/>
    <p:text>第二十七次课程开始</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1705B7-8C8A-42C4-AB17-1CFFB083E05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D7E5C-22A0-4D6E-B6E0-612BC81E17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9" Type="http://schemas.openxmlformats.org/officeDocument/2006/relationships/hyperlink" Target="https://baike.baidu.com/item/%E4%B8%AD%E5%9B%BD%E9%9B%85%E8%99%8E" TargetMode="External"/><Relationship Id="rId8" Type="http://schemas.openxmlformats.org/officeDocument/2006/relationships/hyperlink" Target="https://baike.baidu.com/item/%E6%B5%81%E6%B0%93%E8%BD%AF%E4%BB%B6" TargetMode="External"/><Relationship Id="rId7" Type="http://schemas.openxmlformats.org/officeDocument/2006/relationships/hyperlink" Target="https://baike.baidu.com/item/%E6%9C%80%E5%A4%A7" TargetMode="External"/><Relationship Id="rId6" Type="http://schemas.openxmlformats.org/officeDocument/2006/relationships/hyperlink" Target="https://baike.baidu.com/item/%E7%AC%AC%E4%B8%80%E4%B8%AA" TargetMode="External"/><Relationship Id="rId5" Type="http://schemas.openxmlformats.org/officeDocument/2006/relationships/hyperlink" Target="https://baike.baidu.com/item/%E5%9F%9F%E5%90%8D" TargetMode="External"/><Relationship Id="rId4" Type="http://schemas.openxmlformats.org/officeDocument/2006/relationships/hyperlink" Target="https://baike.baidu.com/item/%E5%91%A8%E9%B8%BF%E7%A5%8E" TargetMode="External"/><Relationship Id="rId3" Type="http://schemas.openxmlformats.org/officeDocument/2006/relationships/hyperlink" Target="https://baike.baidu.com/item/%E5%A5%87%E8%99%8E360" TargetMode="External"/><Relationship Id="rId2" Type="http://schemas.openxmlformats.org/officeDocument/2006/relationships/notesMaster" Target="../notesMasters/notesMaster1.xml"/><Relationship Id="rId10" Type="http://schemas.openxmlformats.org/officeDocument/2006/relationships/hyperlink" Target="https://baike.baidu.com/item/%E9%9B%85%E8%99%8E%E5%8A%A9%E6%89%8B" TargetMode="Externa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A10E362-DE88-4268-9FFD-6CE729E4A76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根域名服务器采用了任播</a:t>
            </a:r>
            <a:r>
              <a:rPr lang="en-US" altLang="zh-CN" dirty="0"/>
              <a:t>(anycast)</a:t>
            </a:r>
            <a:r>
              <a:rPr lang="zh-CN" altLang="en-US" dirty="0"/>
              <a:t>技术</a:t>
            </a:r>
            <a:r>
              <a:rPr lang="en-US" altLang="zh-CN" dirty="0"/>
              <a:t>,</a:t>
            </a:r>
            <a:r>
              <a:rPr lang="zh-CN" altLang="en-US" dirty="0"/>
              <a:t>因此当</a:t>
            </a:r>
            <a:r>
              <a:rPr lang="en-US" altLang="zh-CN" dirty="0"/>
              <a:t>DNS</a:t>
            </a:r>
            <a:r>
              <a:rPr lang="zh-CN" altLang="en-US" dirty="0"/>
              <a:t>客户向某个根域名服务器的</a:t>
            </a:r>
            <a:r>
              <a:rPr lang="en-US" altLang="zh-CN" dirty="0"/>
              <a:t>IP</a:t>
            </a:r>
            <a:r>
              <a:rPr lang="zh-CN" altLang="en-US" dirty="0"/>
              <a:t>地址发出查询报文时，互联网上的路由器就能找到离这个</a:t>
            </a:r>
            <a:r>
              <a:rPr lang="en-US" altLang="zh-CN" dirty="0"/>
              <a:t>DNS</a:t>
            </a:r>
            <a:r>
              <a:rPr lang="zh-CN" altLang="en-US" dirty="0"/>
              <a:t>客户最近的一个根域名服务器。这样就加快了</a:t>
            </a:r>
            <a:r>
              <a:rPr lang="en-US" altLang="zh-CN" dirty="0"/>
              <a:t>DNS</a:t>
            </a:r>
            <a:r>
              <a:rPr lang="zh-CN" altLang="en-US" dirty="0"/>
              <a:t>的查询过程，且也更合理地利用了互联网的资源。</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93004CF-C4E9-4FE5-9D99-759CC71DBC6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248F76C-79FF-4117-8CD6-9846BF3985D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91443D9-3092-4671-8580-2CD899024FC1}"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20938E8-3B98-474C-B0C7-62543C12BFB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32816AA-DD7C-43F0-B6A4-543DAB58635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EEB81C12-D2E4-4BCF-9FF7-5054A45A182D}"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86A94FF-2F9E-4AFA-9F90-633DA29DAAC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A580F8E-BCEC-426D-BA29-A6FB7AF8323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FD4080E-F21B-4454-BB02-FA212BBC206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A10E362-DE88-4268-9FFD-6CE729E4A76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06191B7-56D0-45C8-B107-16465332A8C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ea typeface="宋体" panose="02010600030101010101" pitchFamily="2" charset="-122"/>
              </a:rPr>
              <a:t>FTP</a:t>
            </a:r>
            <a:r>
              <a:rPr lang="zh-CN" altLang="en-US" dirty="0">
                <a:latin typeface="Arial" panose="020B0604020202020204" pitchFamily="34" charset="0"/>
                <a:ea typeface="宋体" panose="02010600030101010101" pitchFamily="2" charset="-122"/>
              </a:rPr>
              <a:t>并非对所有的数据传输都是最佳的。对远端大文件尾部的任何修改，都会造成大量非必要数据的传输。</a:t>
            </a:r>
            <a:endParaRPr lang="en-US" altLang="zh-CN" dirty="0">
              <a:latin typeface="Arial" panose="020B0604020202020204" pitchFamily="34"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Arial" panose="020B0604020202020204" pitchFamily="34" charset="0"/>
                <a:ea typeface="宋体" panose="02010600030101010101" pitchFamily="2" charset="-122"/>
              </a:rPr>
              <a:t>网络文件系统</a:t>
            </a:r>
            <a:r>
              <a:rPr lang="en-US" altLang="zh-CN" dirty="0">
                <a:latin typeface="Arial" panose="020B0604020202020204" pitchFamily="34" charset="0"/>
                <a:ea typeface="宋体" panose="02010600030101010101" pitchFamily="2" charset="-122"/>
              </a:rPr>
              <a:t>NFS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Network File System</a:t>
            </a:r>
            <a:r>
              <a:rPr lang="zh-CN" altLang="en-US" sz="1200" kern="1200" dirty="0">
                <a:solidFill>
                  <a:schemeClr val="tx1"/>
                </a:solidFill>
                <a:effectLst/>
                <a:latin typeface="+mn-lt"/>
                <a:ea typeface="+mn-ea"/>
                <a:cs typeface="+mn-cs"/>
              </a:rPr>
              <a:t>）</a:t>
            </a:r>
            <a:r>
              <a:rPr lang="zh-CN" altLang="en-US" dirty="0">
                <a:latin typeface="Arial" panose="020B0604020202020204" pitchFamily="34" charset="0"/>
                <a:ea typeface="宋体" panose="02010600030101010101" pitchFamily="2" charset="-122"/>
              </a:rPr>
              <a:t>也是属于文件共享协议的一种。最早是在</a:t>
            </a:r>
            <a:r>
              <a:rPr lang="en-US" altLang="zh-CN" dirty="0">
                <a:latin typeface="Arial" panose="020B0604020202020204" pitchFamily="34" charset="0"/>
                <a:ea typeface="宋体" panose="02010600030101010101" pitchFamily="2" charset="-122"/>
              </a:rPr>
              <a:t>UNIX</a:t>
            </a:r>
            <a:r>
              <a:rPr lang="zh-CN" altLang="en-US" dirty="0">
                <a:latin typeface="Arial" panose="020B0604020202020204" pitchFamily="34" charset="0"/>
                <a:ea typeface="宋体" panose="02010600030101010101" pitchFamily="2" charset="-122"/>
              </a:rPr>
              <a:t>操作系统环境下实现的文件和目录共享的。通过操作系统可提供对共享文件的透明存取。</a:t>
            </a:r>
            <a:r>
              <a:rPr lang="en-US" altLang="zh-CN" dirty="0">
                <a:latin typeface="Arial" panose="020B0604020202020204" pitchFamily="34" charset="0"/>
                <a:ea typeface="宋体" panose="02010600030101010101" pitchFamily="2" charset="-122"/>
              </a:rPr>
              <a:t>NFS</a:t>
            </a:r>
            <a:r>
              <a:rPr lang="zh-CN" altLang="en-US" dirty="0">
                <a:latin typeface="Arial" panose="020B0604020202020204" pitchFamily="34" charset="0"/>
                <a:ea typeface="宋体" panose="02010600030101010101" pitchFamily="2" charset="-122"/>
              </a:rPr>
              <a:t>可使本地计算机共享远地的资源，像在本地一样方便。现在</a:t>
            </a:r>
            <a:r>
              <a:rPr lang="en-US" altLang="zh-CN" dirty="0">
                <a:latin typeface="Arial" panose="020B0604020202020204" pitchFamily="34" charset="0"/>
                <a:ea typeface="宋体" panose="02010600030101010101" pitchFamily="2" charset="-122"/>
              </a:rPr>
              <a:t>NFS</a:t>
            </a:r>
            <a:r>
              <a:rPr lang="zh-CN" altLang="en-US" dirty="0">
                <a:latin typeface="Arial" panose="020B0604020202020204" pitchFamily="34" charset="0"/>
                <a:ea typeface="宋体" panose="02010600030101010101" pitchFamily="2" charset="-122"/>
              </a:rPr>
              <a:t>除了可在应用在</a:t>
            </a:r>
            <a:r>
              <a:rPr lang="en-US" altLang="zh-CN" dirty="0">
                <a:latin typeface="Arial" panose="020B0604020202020204" pitchFamily="34" charset="0"/>
                <a:ea typeface="宋体" panose="02010600030101010101" pitchFamily="2" charset="-122"/>
              </a:rPr>
              <a:t>TCP/IP</a:t>
            </a:r>
            <a:r>
              <a:rPr lang="zh-CN" altLang="en-US" dirty="0">
                <a:latin typeface="Arial" panose="020B0604020202020204" pitchFamily="34" charset="0"/>
                <a:ea typeface="宋体" panose="02010600030101010101" pitchFamily="2" charset="-122"/>
              </a:rPr>
              <a:t>网络上，还可以应用于</a:t>
            </a:r>
            <a:r>
              <a:rPr lang="en-US" altLang="zh-CN" dirty="0">
                <a:latin typeface="Arial" panose="020B0604020202020204" pitchFamily="34" charset="0"/>
                <a:ea typeface="宋体" panose="02010600030101010101" pitchFamily="2" charset="-122"/>
              </a:rPr>
              <a:t>OS/2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Windows</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NetWare</a:t>
            </a:r>
            <a:r>
              <a:rPr lang="zh-CN" altLang="en-US" dirty="0">
                <a:latin typeface="Arial" panose="020B0604020202020204" pitchFamily="34" charset="0"/>
                <a:ea typeface="宋体" panose="02010600030101010101" pitchFamily="2" charset="-122"/>
              </a:rPr>
              <a:t>及</a:t>
            </a:r>
            <a:r>
              <a:rPr lang="en-US" altLang="zh-CN" dirty="0">
                <a:latin typeface="Arial" panose="020B0604020202020204" pitchFamily="34" charset="0"/>
                <a:ea typeface="宋体" panose="02010600030101010101" pitchFamily="2" charset="-122"/>
              </a:rPr>
              <a:t>Linux</a:t>
            </a:r>
            <a:r>
              <a:rPr lang="zh-CN" altLang="en-US" dirty="0">
                <a:latin typeface="Arial" panose="020B0604020202020204" pitchFamily="34" charset="0"/>
                <a:ea typeface="宋体" panose="02010600030101010101" pitchFamily="2" charset="-122"/>
              </a:rPr>
              <a:t>等操作系统上。</a:t>
            </a:r>
            <a:endParaRPr lang="en-US" altLang="zh-CN" dirty="0">
              <a:latin typeface="Arial" panose="020B0604020202020204" pitchFamily="34" charset="0"/>
              <a:ea typeface="宋体" panose="02010600030101010101" pitchFamily="2" charset="-122"/>
            </a:endParaRPr>
          </a:p>
          <a:p>
            <a:pPr eaLnBrk="1" hangingPunct="1"/>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48666EF-6F43-42A5-B9F9-D1377626D03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E5B562E-30A2-4F0E-AE87-2B6B71349ED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1F09341-E80A-4C0F-8738-9D402DB96E6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B997681-1BFE-4C40-81E7-9DC6FB109D1C}"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978A247-E2BC-4D1F-9EE4-F63700ECD764}"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1EE2260-B556-44DE-A21F-B5A8DDD13C41}"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3EF73E7-D4E0-4FE8-985D-F32260EEC02D}"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ea typeface="宋体" panose="02010600030101010101" pitchFamily="2" charset="-122"/>
              </a:rPr>
              <a:t>TELNET</a:t>
            </a:r>
            <a:r>
              <a:rPr lang="zh-CN" altLang="en-US" dirty="0">
                <a:latin typeface="Arial" panose="020B0604020202020204" pitchFamily="34" charset="0"/>
                <a:ea typeface="宋体" panose="02010600030101010101" pitchFamily="2" charset="-122"/>
              </a:rPr>
              <a:t>能够适应多种计算机和操作系统的差异性。</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例如：对于文本中一行的结束，有的系统使用</a:t>
            </a:r>
            <a:r>
              <a:rPr lang="en-US" altLang="zh-CN" dirty="0">
                <a:latin typeface="Arial" panose="020B0604020202020204" pitchFamily="34" charset="0"/>
                <a:ea typeface="宋体" panose="02010600030101010101" pitchFamily="2" charset="-122"/>
              </a:rPr>
              <a:t>ASCII</a:t>
            </a:r>
            <a:r>
              <a:rPr lang="zh-CN" altLang="en-US" dirty="0">
                <a:latin typeface="Arial" panose="020B0604020202020204" pitchFamily="34" charset="0"/>
                <a:ea typeface="宋体" panose="02010600030101010101" pitchFamily="2" charset="-122"/>
              </a:rPr>
              <a:t>码的回车</a:t>
            </a:r>
            <a:r>
              <a:rPr lang="en-US" altLang="zh-CN" dirty="0">
                <a:latin typeface="Arial" panose="020B0604020202020204" pitchFamily="34" charset="0"/>
                <a:ea typeface="宋体" panose="02010600030101010101" pitchFamily="2" charset="-122"/>
              </a:rPr>
              <a:t>(CR)</a:t>
            </a:r>
            <a:r>
              <a:rPr lang="zh-CN" altLang="en-US" dirty="0">
                <a:latin typeface="Arial" panose="020B0604020202020204" pitchFamily="34" charset="0"/>
                <a:ea typeface="宋体" panose="02010600030101010101" pitchFamily="2" charset="-122"/>
              </a:rPr>
              <a:t>，有的系统使用换行</a:t>
            </a:r>
            <a:r>
              <a:rPr lang="en-US" altLang="zh-CN" dirty="0">
                <a:latin typeface="Arial" panose="020B0604020202020204" pitchFamily="34" charset="0"/>
                <a:ea typeface="宋体" panose="02010600030101010101" pitchFamily="2" charset="-122"/>
              </a:rPr>
              <a:t>(LF)</a:t>
            </a:r>
            <a:r>
              <a:rPr lang="zh-CN" altLang="en-US" dirty="0">
                <a:latin typeface="Arial" panose="020B0604020202020204" pitchFamily="34" charset="0"/>
                <a:ea typeface="宋体" panose="02010600030101010101" pitchFamily="2" charset="-122"/>
              </a:rPr>
              <a:t>，有的是回车加换行。</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中断一个程序时，许多系统使用</a:t>
            </a:r>
            <a:r>
              <a:rPr lang="en-US" altLang="zh-CN" dirty="0" err="1">
                <a:latin typeface="Arial" panose="020B0604020202020204" pitchFamily="34" charset="0"/>
                <a:ea typeface="宋体" panose="02010600030101010101" pitchFamily="2" charset="-122"/>
              </a:rPr>
              <a:t>Ctrl+C</a:t>
            </a:r>
            <a:r>
              <a:rPr lang="zh-CN" altLang="en-US" dirty="0">
                <a:latin typeface="Arial" panose="020B0604020202020204" pitchFamily="34" charset="0"/>
                <a:ea typeface="宋体" panose="02010600030101010101" pitchFamily="2" charset="-122"/>
              </a:rPr>
              <a:t>，但也有系统使用</a:t>
            </a:r>
            <a:r>
              <a:rPr lang="en-US" altLang="zh-CN" dirty="0">
                <a:latin typeface="Arial" panose="020B0604020202020204" pitchFamily="34" charset="0"/>
                <a:ea typeface="宋体" panose="02010600030101010101" pitchFamily="2" charset="-122"/>
              </a:rPr>
              <a:t>ESC</a:t>
            </a:r>
            <a:r>
              <a:rPr lang="zh-CN" altLang="en-US" dirty="0">
                <a:latin typeface="Arial" panose="020B0604020202020204" pitchFamily="34" charset="0"/>
                <a:ea typeface="宋体" panose="02010600030101010101" pitchFamily="2" charset="-122"/>
              </a:rPr>
              <a:t>键。</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为了适应这些差异，</a:t>
            </a:r>
            <a:r>
              <a:rPr lang="en-US" altLang="zh-CN" dirty="0">
                <a:latin typeface="Arial" panose="020B0604020202020204" pitchFamily="34" charset="0"/>
                <a:ea typeface="宋体" panose="02010600030101010101" pitchFamily="2" charset="-122"/>
              </a:rPr>
              <a:t>TELNET</a:t>
            </a:r>
            <a:r>
              <a:rPr lang="zh-CN" altLang="en-US" dirty="0">
                <a:latin typeface="Arial" panose="020B0604020202020204" pitchFamily="34" charset="0"/>
                <a:ea typeface="宋体" panose="02010600030101010101" pitchFamily="2" charset="-122"/>
              </a:rPr>
              <a:t>定义了数据和命令应怎样在互联网中传输。这就是所谓的网络虚拟终端</a:t>
            </a:r>
            <a:r>
              <a:rPr lang="en-US" altLang="zh-CN" dirty="0">
                <a:latin typeface="Arial" panose="020B0604020202020204" pitchFamily="34" charset="0"/>
                <a:ea typeface="宋体" panose="02010600030101010101" pitchFamily="2" charset="-122"/>
              </a:rPr>
              <a:t>NVT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Network Virtual Terminal</a:t>
            </a:r>
            <a:r>
              <a:rPr lang="zh-CN" altLang="en-US"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7865316-07B5-4FC3-94D8-72852969412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7865316-07B5-4FC3-94D8-72852969412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62318B5-3A8E-4CC1-951F-506CEE882461}"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ea typeface="宋体" panose="02010600030101010101" pitchFamily="2" charset="-122"/>
              </a:rPr>
              <a:t>2009.5.19</a:t>
            </a:r>
            <a:r>
              <a:rPr lang="zh-CN" altLang="en-US" dirty="0">
                <a:latin typeface="Arial" panose="020B0604020202020204" pitchFamily="34" charset="0"/>
                <a:ea typeface="宋体" panose="02010600030101010101" pitchFamily="2" charset="-122"/>
              </a:rPr>
              <a:t>全国范围</a:t>
            </a:r>
            <a:r>
              <a:rPr lang="zh-CN" altLang="en-US" sz="1200" b="0" i="0" u="none" strike="noStrike" kern="1200" dirty="0">
                <a:solidFill>
                  <a:schemeClr val="tx1"/>
                </a:solidFill>
                <a:effectLst/>
                <a:latin typeface="+mn-lt"/>
                <a:ea typeface="+mn-ea"/>
                <a:cs typeface="+mn-cs"/>
              </a:rPr>
              <a:t>十多个省市数以亿计的网民遭遇了罕见的“网络塞车”现象。“蚂蚁打架，惊动了大象”。</a:t>
            </a:r>
            <a:endParaRPr lang="en-US" altLang="zh-CN" sz="1200" b="0" i="0" u="none" strike="noStrike" kern="1200" dirty="0">
              <a:solidFill>
                <a:schemeClr val="tx1"/>
              </a:solidFill>
              <a:effectLst/>
              <a:latin typeface="+mn-lt"/>
              <a:ea typeface="+mn-ea"/>
              <a:cs typeface="+mn-cs"/>
            </a:endParaRPr>
          </a:p>
          <a:p>
            <a:pPr eaLnBrk="1" hangingPunct="1"/>
            <a:r>
              <a:rPr lang="zh-CN" altLang="en-US" sz="1200" b="0" i="0" u="none" strike="noStrike" kern="1200" dirty="0">
                <a:solidFill>
                  <a:schemeClr val="tx1"/>
                </a:solidFill>
                <a:effectLst/>
                <a:latin typeface="+mn-lt"/>
                <a:ea typeface="+mn-ea"/>
                <a:cs typeface="+mn-cs"/>
              </a:rPr>
              <a:t>这次断网的起因竟然是所谓两个网游私服外挂互掐，一个游戏“私服”的网站打算对它的竞争对手发动攻击，黑客在没法黑掉竞争对手网站的情况下，干脆从域名下手，利用肉鸡攻击对方的免费</a:t>
            </a:r>
            <a:r>
              <a:rPr lang="en-US" altLang="zh-CN" sz="1200" b="0" i="0" u="none" strike="noStrike" kern="1200" dirty="0">
                <a:solidFill>
                  <a:schemeClr val="tx1"/>
                </a:solidFill>
                <a:effectLst/>
                <a:latin typeface="+mn-lt"/>
                <a:ea typeface="+mn-ea"/>
                <a:cs typeface="+mn-cs"/>
              </a:rPr>
              <a:t>DNS</a:t>
            </a:r>
            <a:r>
              <a:rPr lang="zh-CN" altLang="en-US" sz="1200" b="0" i="0" u="none" strike="noStrike" kern="1200" dirty="0">
                <a:solidFill>
                  <a:schemeClr val="tx1"/>
                </a:solidFill>
                <a:effectLst/>
                <a:latin typeface="+mn-lt"/>
                <a:ea typeface="+mn-ea"/>
                <a:cs typeface="+mn-cs"/>
              </a:rPr>
              <a:t>服务商</a:t>
            </a:r>
            <a:r>
              <a:rPr lang="en-US" altLang="zh-CN" sz="1200" b="0" i="0" u="none" strike="noStrike" kern="1200" dirty="0" err="1">
                <a:solidFill>
                  <a:schemeClr val="tx1"/>
                </a:solidFill>
                <a:effectLst/>
                <a:latin typeface="+mn-lt"/>
                <a:ea typeface="+mn-ea"/>
                <a:cs typeface="+mn-cs"/>
              </a:rPr>
              <a:t>DNSpod</a:t>
            </a:r>
            <a:r>
              <a:rPr lang="zh-CN" altLang="en-US" sz="1200" b="0" i="0" u="none" strike="noStrike" kern="1200" dirty="0">
                <a:solidFill>
                  <a:schemeClr val="tx1"/>
                </a:solidFill>
                <a:effectLst/>
                <a:latin typeface="+mn-lt"/>
                <a:ea typeface="+mn-ea"/>
                <a:cs typeface="+mn-cs"/>
              </a:rPr>
              <a:t>的服务器，大流量的</a:t>
            </a:r>
            <a:r>
              <a:rPr lang="en-US" altLang="zh-CN" sz="1200" b="0" i="0" u="none" strike="noStrike" kern="1200" dirty="0">
                <a:solidFill>
                  <a:schemeClr val="tx1"/>
                </a:solidFill>
                <a:effectLst/>
                <a:latin typeface="+mn-lt"/>
                <a:ea typeface="+mn-ea"/>
                <a:cs typeface="+mn-cs"/>
              </a:rPr>
              <a:t>DDOS</a:t>
            </a:r>
            <a:r>
              <a:rPr lang="zh-CN" altLang="en-US" sz="1200" b="0" i="0" u="none" strike="noStrike" kern="1200" dirty="0">
                <a:solidFill>
                  <a:schemeClr val="tx1"/>
                </a:solidFill>
                <a:effectLst/>
                <a:latin typeface="+mn-lt"/>
                <a:ea typeface="+mn-ea"/>
                <a:cs typeface="+mn-cs"/>
              </a:rPr>
              <a:t>攻击导致了</a:t>
            </a:r>
            <a:r>
              <a:rPr lang="en-US" altLang="zh-CN" sz="1200" b="0" i="0" u="none" strike="noStrike" kern="1200" dirty="0" err="1">
                <a:solidFill>
                  <a:schemeClr val="tx1"/>
                </a:solidFill>
                <a:effectLst/>
                <a:latin typeface="+mn-lt"/>
                <a:ea typeface="+mn-ea"/>
                <a:cs typeface="+mn-cs"/>
              </a:rPr>
              <a:t>DNSpod</a:t>
            </a:r>
            <a:r>
              <a:rPr lang="zh-CN" altLang="en-US" sz="1200" b="0" i="0" u="none" strike="noStrike" kern="1200" dirty="0">
                <a:solidFill>
                  <a:schemeClr val="tx1"/>
                </a:solidFill>
                <a:effectLst/>
                <a:latin typeface="+mn-lt"/>
                <a:ea typeface="+mn-ea"/>
                <a:cs typeface="+mn-cs"/>
              </a:rPr>
              <a:t>的服务器流量剧增，于是被机房停止了服务，导致</a:t>
            </a:r>
            <a:r>
              <a:rPr lang="en-US" altLang="zh-CN" sz="1200" b="0" i="0" u="none" strike="noStrike" kern="1200" dirty="0" err="1">
                <a:solidFill>
                  <a:schemeClr val="tx1"/>
                </a:solidFill>
                <a:effectLst/>
                <a:latin typeface="+mn-lt"/>
                <a:ea typeface="+mn-ea"/>
                <a:cs typeface="+mn-cs"/>
              </a:rPr>
              <a:t>DNSpod</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DNS</a:t>
            </a:r>
            <a:r>
              <a:rPr lang="zh-CN" altLang="en-US" sz="1200" b="0" i="0" u="none" strike="noStrike" kern="1200" dirty="0">
                <a:solidFill>
                  <a:schemeClr val="tx1"/>
                </a:solidFill>
                <a:effectLst/>
                <a:latin typeface="+mn-lt"/>
                <a:ea typeface="+mn-ea"/>
                <a:cs typeface="+mn-cs"/>
              </a:rPr>
              <a:t>服务暂停。而非常不巧的是</a:t>
            </a:r>
            <a:r>
              <a:rPr lang="en-US" altLang="zh-CN" sz="1200" b="0" i="0" u="none" strike="noStrike" kern="1200" dirty="0" err="1">
                <a:solidFill>
                  <a:schemeClr val="tx1"/>
                </a:solidFill>
                <a:effectLst/>
                <a:latin typeface="+mn-lt"/>
                <a:ea typeface="+mn-ea"/>
                <a:cs typeface="+mn-cs"/>
              </a:rPr>
              <a:t>DNSpod</a:t>
            </a:r>
            <a:r>
              <a:rPr lang="zh-CN" altLang="en-US" sz="1200" b="0" i="0" u="none" strike="noStrike" kern="1200" dirty="0">
                <a:solidFill>
                  <a:schemeClr val="tx1"/>
                </a:solidFill>
                <a:effectLst/>
                <a:latin typeface="+mn-lt"/>
                <a:ea typeface="+mn-ea"/>
                <a:cs typeface="+mn-cs"/>
              </a:rPr>
              <a:t>正好是暴风影音的域名解析站，所以数以亿万计的全国的暴风用户集体转向电信的</a:t>
            </a:r>
            <a:r>
              <a:rPr lang="en-US" altLang="zh-CN" sz="1200" b="0" i="0" u="none" strike="noStrike" kern="1200" dirty="0">
                <a:solidFill>
                  <a:schemeClr val="tx1"/>
                </a:solidFill>
                <a:effectLst/>
                <a:latin typeface="+mn-lt"/>
                <a:ea typeface="+mn-ea"/>
                <a:cs typeface="+mn-cs"/>
              </a:rPr>
              <a:t>DNS</a:t>
            </a:r>
            <a:r>
              <a:rPr lang="zh-CN" altLang="en-US" sz="1200" b="0" i="0" u="none" strike="noStrike" kern="1200" dirty="0">
                <a:solidFill>
                  <a:schemeClr val="tx1"/>
                </a:solidFill>
                <a:effectLst/>
                <a:latin typeface="+mn-lt"/>
                <a:ea typeface="+mn-ea"/>
                <a:cs typeface="+mn-cs"/>
              </a:rPr>
              <a:t>解析服务器发起请求，导致电信的</a:t>
            </a:r>
            <a:r>
              <a:rPr lang="en-US" altLang="zh-CN" sz="1200" b="0" i="0" u="none" strike="noStrike" kern="1200" dirty="0">
                <a:solidFill>
                  <a:schemeClr val="tx1"/>
                </a:solidFill>
                <a:effectLst/>
                <a:latin typeface="+mn-lt"/>
                <a:ea typeface="+mn-ea"/>
                <a:cs typeface="+mn-cs"/>
              </a:rPr>
              <a:t>DNS</a:t>
            </a:r>
            <a:r>
              <a:rPr lang="zh-CN" altLang="en-US" sz="1200" b="0" i="0" u="none" strike="noStrike" kern="1200" dirty="0">
                <a:solidFill>
                  <a:schemeClr val="tx1"/>
                </a:solidFill>
                <a:effectLst/>
                <a:latin typeface="+mn-lt"/>
                <a:ea typeface="+mn-ea"/>
                <a:cs typeface="+mn-cs"/>
              </a:rPr>
              <a:t>服务器瘫痪，形成了这次席卷中国的大规模网络瘫痪。</a:t>
            </a:r>
            <a:endParaRPr lang="en-US" altLang="zh-CN" sz="1200" b="0" i="0" u="none" strike="noStrike" kern="1200" dirty="0">
              <a:solidFill>
                <a:schemeClr val="tx1"/>
              </a:solidFill>
              <a:effectLst/>
              <a:latin typeface="+mn-lt"/>
              <a:ea typeface="+mn-ea"/>
              <a:cs typeface="+mn-cs"/>
            </a:endParaRPr>
          </a:p>
          <a:p>
            <a:pPr eaLnBrk="1" hangingPunct="1"/>
            <a:r>
              <a:rPr lang="zh-CN" altLang="en-US" sz="1200" b="0" i="0" u="none" strike="noStrike" kern="1200" dirty="0">
                <a:solidFill>
                  <a:schemeClr val="tx1"/>
                </a:solidFill>
                <a:effectLst/>
                <a:latin typeface="+mn-lt"/>
                <a:ea typeface="+mn-ea"/>
                <a:cs typeface="+mn-cs"/>
              </a:rPr>
              <a:t>暴风影音的责任：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其一：暴风影音做为一家知名的互联网企业，产品用户非常庞大，竟然使用一个第三方的免费</a:t>
            </a:r>
            <a:r>
              <a:rPr lang="en-US" altLang="zh-CN" sz="1200" b="0" i="0" u="none" strike="noStrike" kern="1200" dirty="0">
                <a:solidFill>
                  <a:schemeClr val="tx1"/>
                </a:solidFill>
                <a:effectLst/>
                <a:latin typeface="+mn-lt"/>
                <a:ea typeface="+mn-ea"/>
                <a:cs typeface="+mn-cs"/>
              </a:rPr>
              <a:t>DNS</a:t>
            </a:r>
            <a:r>
              <a:rPr lang="zh-CN" altLang="en-US" sz="1200" b="0" i="0" u="none" strike="noStrike" kern="1200" dirty="0">
                <a:solidFill>
                  <a:schemeClr val="tx1"/>
                </a:solidFill>
                <a:effectLst/>
                <a:latin typeface="+mn-lt"/>
                <a:ea typeface="+mn-ea"/>
                <a:cs typeface="+mn-cs"/>
              </a:rPr>
              <a:t>服务器进行域名解析，这实在说不过去，一个大企业，没有自己的</a:t>
            </a:r>
            <a:r>
              <a:rPr lang="en-US" altLang="zh-CN" sz="1200" b="0" i="0" u="none" strike="noStrike" kern="1200" dirty="0">
                <a:solidFill>
                  <a:schemeClr val="tx1"/>
                </a:solidFill>
                <a:effectLst/>
                <a:latin typeface="+mn-lt"/>
                <a:ea typeface="+mn-ea"/>
                <a:cs typeface="+mn-cs"/>
              </a:rPr>
              <a:t>DNS</a:t>
            </a:r>
            <a:r>
              <a:rPr lang="zh-CN" altLang="en-US" sz="1200" b="0" i="0" u="none" strike="noStrike" kern="1200" dirty="0">
                <a:solidFill>
                  <a:schemeClr val="tx1"/>
                </a:solidFill>
                <a:effectLst/>
                <a:latin typeface="+mn-lt"/>
                <a:ea typeface="+mn-ea"/>
                <a:cs typeface="+mn-cs"/>
              </a:rPr>
              <a:t>服务器，不仅仅大为损害企业形象，而且服务的可靠性也会大打折扣，何况暴风影音也并不缺钱，连一台服务器都买不起吗？如果暴风影音先前使用的是自己的</a:t>
            </a:r>
            <a:r>
              <a:rPr lang="en-US" altLang="zh-CN" sz="1200" b="0" i="0" u="none" strike="noStrike" kern="1200" dirty="0">
                <a:solidFill>
                  <a:schemeClr val="tx1"/>
                </a:solidFill>
                <a:effectLst/>
                <a:latin typeface="+mn-lt"/>
                <a:ea typeface="+mn-ea"/>
                <a:cs typeface="+mn-cs"/>
              </a:rPr>
              <a:t>DNS</a:t>
            </a:r>
            <a:r>
              <a:rPr lang="zh-CN" altLang="en-US" sz="1200" b="0" i="0" u="none" strike="noStrike" kern="1200" dirty="0">
                <a:solidFill>
                  <a:schemeClr val="tx1"/>
                </a:solidFill>
                <a:effectLst/>
                <a:latin typeface="+mn-lt"/>
                <a:ea typeface="+mn-ea"/>
                <a:cs typeface="+mn-cs"/>
              </a:rPr>
              <a:t>服务器的话，也不会因为私服打架影响到自己软件的运行。</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　　其二：暴风影音的后门程序处理不当，首先，一个播放软件，根本没有必要设置后台服务进行联网，也不需要自动启动，然而暴风影音默认的后台服务只要一开机就会自动启动自动联网，占用了过多的系统资源。其次，即使暴风影音真的要联网去下载广告，也要先把程序代码写好，要具有较为完善的错误处理功能，遇到无法连接服务器的情况，能很好的处理，而不是拼命的重试连接服务器，毫无意义的消耗本地和网络资源，也不至于闹出这么大的动静来。</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      共享软件的反思</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免费软件的流氓化过程中最大的推手应该是没有“版权意识，以实用盗版为荣的”用户造成的。</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互联网经济的思路</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以流量取胜。</a:t>
            </a:r>
            <a:r>
              <a:rPr lang="en-US" altLang="zh-CN" sz="1200" b="0" i="0" u="none" strike="noStrike" kern="1200" dirty="0">
                <a:solidFill>
                  <a:schemeClr val="tx1"/>
                </a:solidFill>
                <a:effectLst/>
                <a:latin typeface="+mn-lt"/>
                <a:ea typeface="+mn-ea"/>
                <a:cs typeface="+mn-cs"/>
              </a:rPr>
              <a:t>2010</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9</a:t>
            </a:r>
            <a:r>
              <a:rPr lang="zh-CN" altLang="en-US" sz="1200" b="0" i="0" u="none" strike="noStrike" kern="1200" dirty="0">
                <a:solidFill>
                  <a:schemeClr val="tx1"/>
                </a:solidFill>
                <a:effectLst/>
                <a:latin typeface="+mn-lt"/>
                <a:ea typeface="+mn-ea"/>
                <a:cs typeface="+mn-cs"/>
              </a:rPr>
              <a:t>月</a:t>
            </a:r>
            <a:r>
              <a:rPr lang="en-US" altLang="zh-CN" sz="1200" b="0" i="0" u="none" strike="noStrike" kern="1200" dirty="0">
                <a:solidFill>
                  <a:schemeClr val="tx1"/>
                </a:solidFill>
                <a:effectLst/>
                <a:latin typeface="+mn-lt"/>
                <a:ea typeface="+mn-ea"/>
                <a:cs typeface="+mn-cs"/>
              </a:rPr>
              <a:t>27</a:t>
            </a:r>
            <a:r>
              <a:rPr lang="zh-CN" altLang="en-US" sz="1200" b="0" i="0" u="none" strike="noStrike" kern="1200" dirty="0">
                <a:solidFill>
                  <a:schemeClr val="tx1"/>
                </a:solidFill>
                <a:effectLst/>
                <a:latin typeface="+mn-lt"/>
                <a:ea typeface="+mn-ea"/>
                <a:cs typeface="+mn-cs"/>
              </a:rPr>
              <a:t>日，</a:t>
            </a:r>
            <a:r>
              <a:rPr lang="en-US" altLang="zh-CN" sz="1200" b="0" i="0" u="none" strike="noStrike" kern="1200" dirty="0">
                <a:solidFill>
                  <a:schemeClr val="tx1"/>
                </a:solidFill>
                <a:effectLst/>
                <a:latin typeface="+mn-lt"/>
                <a:ea typeface="+mn-ea"/>
                <a:cs typeface="+mn-cs"/>
              </a:rPr>
              <a:t>360</a:t>
            </a:r>
            <a:r>
              <a:rPr lang="zh-CN" altLang="en-US" sz="1200" b="0" i="0" u="none" strike="noStrike" kern="1200" dirty="0">
                <a:solidFill>
                  <a:schemeClr val="tx1"/>
                </a:solidFill>
                <a:effectLst/>
                <a:latin typeface="+mn-lt"/>
                <a:ea typeface="+mn-ea"/>
                <a:cs typeface="+mn-cs"/>
              </a:rPr>
              <a:t>发布了其新开发的“隐私保护器”，专门搜集</a:t>
            </a:r>
            <a:r>
              <a:rPr lang="en-US" altLang="zh-CN" sz="1200" b="0" i="0" u="none" strike="noStrike" kern="1200" dirty="0">
                <a:solidFill>
                  <a:schemeClr val="tx1"/>
                </a:solidFill>
                <a:effectLst/>
                <a:latin typeface="+mn-lt"/>
                <a:ea typeface="+mn-ea"/>
                <a:cs typeface="+mn-cs"/>
              </a:rPr>
              <a:t>QQ</a:t>
            </a:r>
            <a:r>
              <a:rPr lang="zh-CN" altLang="en-US" sz="1200" b="0" i="0" u="none" strike="noStrike" kern="1200" dirty="0">
                <a:solidFill>
                  <a:schemeClr val="tx1"/>
                </a:solidFill>
                <a:effectLst/>
                <a:latin typeface="+mn-lt"/>
                <a:ea typeface="+mn-ea"/>
                <a:cs typeface="+mn-cs"/>
              </a:rPr>
              <a:t>软件是否侵犯用户隐私。随后，</a:t>
            </a:r>
            <a:r>
              <a:rPr lang="en-US" altLang="zh-CN" sz="1200" b="0" i="0" u="none" strike="noStrike" kern="1200" dirty="0">
                <a:solidFill>
                  <a:schemeClr val="tx1"/>
                </a:solidFill>
                <a:effectLst/>
                <a:latin typeface="+mn-lt"/>
                <a:ea typeface="+mn-ea"/>
                <a:cs typeface="+mn-cs"/>
              </a:rPr>
              <a:t>QQ</a:t>
            </a:r>
            <a:r>
              <a:rPr lang="zh-CN" altLang="en-US" sz="1200" b="0" i="0" u="none" strike="noStrike" kern="1200" dirty="0">
                <a:solidFill>
                  <a:schemeClr val="tx1"/>
                </a:solidFill>
                <a:effectLst/>
                <a:latin typeface="+mn-lt"/>
                <a:ea typeface="+mn-ea"/>
                <a:cs typeface="+mn-cs"/>
              </a:rPr>
              <a:t>立即指出</a:t>
            </a:r>
            <a:r>
              <a:rPr lang="en-US" altLang="zh-CN" sz="1200" b="0" i="0" u="none" strike="noStrike" kern="1200" dirty="0">
                <a:solidFill>
                  <a:schemeClr val="tx1"/>
                </a:solidFill>
                <a:effectLst/>
                <a:latin typeface="+mn-lt"/>
                <a:ea typeface="+mn-ea"/>
                <a:cs typeface="+mn-cs"/>
              </a:rPr>
              <a:t>360</a:t>
            </a:r>
            <a:r>
              <a:rPr lang="zh-CN" altLang="en-US" sz="1200" b="0" i="0" u="none" strike="noStrike" kern="1200" dirty="0">
                <a:solidFill>
                  <a:schemeClr val="tx1"/>
                </a:solidFill>
                <a:effectLst/>
                <a:latin typeface="+mn-lt"/>
                <a:ea typeface="+mn-ea"/>
                <a:cs typeface="+mn-cs"/>
              </a:rPr>
              <a:t>浏览器涉嫌借黄色网站推广。</a:t>
            </a:r>
            <a:r>
              <a:rPr lang="en-US" altLang="zh-CN" sz="1200" b="0" i="0" u="none" strike="noStrike" kern="1200" dirty="0">
                <a:solidFill>
                  <a:schemeClr val="tx1"/>
                </a:solidFill>
                <a:effectLst/>
                <a:latin typeface="+mn-lt"/>
                <a:ea typeface="+mn-ea"/>
                <a:cs typeface="+mn-cs"/>
              </a:rPr>
              <a:t>2010</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11</a:t>
            </a:r>
            <a:r>
              <a:rPr lang="zh-CN" altLang="en-US" sz="1200" b="0" i="0" u="none" strike="noStrike" kern="1200" dirty="0">
                <a:solidFill>
                  <a:schemeClr val="tx1"/>
                </a:solidFill>
                <a:effectLst/>
                <a:latin typeface="+mn-lt"/>
                <a:ea typeface="+mn-ea"/>
                <a:cs typeface="+mn-cs"/>
              </a:rPr>
              <a:t>月</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日，腾讯宣布在装有</a:t>
            </a:r>
            <a:r>
              <a:rPr lang="en-US" altLang="zh-CN" sz="1200" b="0" i="0" u="none" strike="noStrike" kern="1200" dirty="0">
                <a:solidFill>
                  <a:schemeClr val="tx1"/>
                </a:solidFill>
                <a:effectLst/>
                <a:latin typeface="+mn-lt"/>
                <a:ea typeface="+mn-ea"/>
                <a:cs typeface="+mn-cs"/>
              </a:rPr>
              <a:t>360</a:t>
            </a:r>
            <a:r>
              <a:rPr lang="zh-CN" altLang="en-US" sz="1200" b="0" i="0" u="none" strike="noStrike" kern="1200" dirty="0">
                <a:solidFill>
                  <a:schemeClr val="tx1"/>
                </a:solidFill>
                <a:effectLst/>
                <a:latin typeface="+mn-lt"/>
                <a:ea typeface="+mn-ea"/>
                <a:cs typeface="+mn-cs"/>
              </a:rPr>
              <a:t>软件的电脑上停止运行</a:t>
            </a:r>
            <a:r>
              <a:rPr lang="en-US" altLang="zh-CN" sz="1200" b="0" i="0" u="none" strike="noStrike" kern="1200" dirty="0">
                <a:solidFill>
                  <a:schemeClr val="tx1"/>
                </a:solidFill>
                <a:effectLst/>
                <a:latin typeface="+mn-lt"/>
                <a:ea typeface="+mn-ea"/>
                <a:cs typeface="+mn-cs"/>
              </a:rPr>
              <a:t>QQ</a:t>
            </a:r>
            <a:r>
              <a:rPr lang="zh-CN" altLang="en-US" sz="1200" b="0" i="0" u="none" strike="noStrike" kern="1200" dirty="0">
                <a:solidFill>
                  <a:schemeClr val="tx1"/>
                </a:solidFill>
                <a:effectLst/>
                <a:latin typeface="+mn-lt"/>
                <a:ea typeface="+mn-ea"/>
                <a:cs typeface="+mn-cs"/>
              </a:rPr>
              <a:t>软件，用户必须卸载</a:t>
            </a:r>
            <a:r>
              <a:rPr lang="en-US" altLang="zh-CN" sz="1200" b="0" i="0" u="none" strike="noStrike" kern="1200" dirty="0">
                <a:solidFill>
                  <a:schemeClr val="tx1"/>
                </a:solidFill>
                <a:effectLst/>
                <a:latin typeface="+mn-lt"/>
                <a:ea typeface="+mn-ea"/>
                <a:cs typeface="+mn-cs"/>
              </a:rPr>
              <a:t>360</a:t>
            </a:r>
            <a:r>
              <a:rPr lang="zh-CN" altLang="en-US" sz="1200" b="0" i="0" u="none" strike="noStrike" kern="1200" dirty="0">
                <a:solidFill>
                  <a:schemeClr val="tx1"/>
                </a:solidFill>
                <a:effectLst/>
                <a:latin typeface="+mn-lt"/>
                <a:ea typeface="+mn-ea"/>
                <a:cs typeface="+mn-cs"/>
              </a:rPr>
              <a:t>软件才可登录</a:t>
            </a:r>
            <a:r>
              <a:rPr lang="en-US" altLang="zh-CN" sz="1200" b="0" i="0" u="none" strike="noStrike" kern="1200" dirty="0">
                <a:solidFill>
                  <a:schemeClr val="tx1"/>
                </a:solidFill>
                <a:effectLst/>
                <a:latin typeface="+mn-lt"/>
                <a:ea typeface="+mn-ea"/>
                <a:cs typeface="+mn-cs"/>
              </a:rPr>
              <a:t>QQ</a:t>
            </a:r>
            <a:r>
              <a:rPr lang="zh-CN" altLang="en-US" sz="1200" b="0" i="0" u="none" strike="noStrike" kern="1200" dirty="0">
                <a:solidFill>
                  <a:schemeClr val="tx1"/>
                </a:solidFill>
                <a:effectLst/>
                <a:latin typeface="+mn-lt"/>
                <a:ea typeface="+mn-ea"/>
                <a:cs typeface="+mn-cs"/>
              </a:rPr>
              <a:t>，强迫用户“二选一”。双方为了各自的利益，从</a:t>
            </a:r>
            <a:r>
              <a:rPr lang="en-US" altLang="zh-CN" sz="1200" b="0" i="0" u="none" strike="noStrike" kern="1200" dirty="0">
                <a:solidFill>
                  <a:schemeClr val="tx1"/>
                </a:solidFill>
                <a:effectLst/>
                <a:latin typeface="+mn-lt"/>
                <a:ea typeface="+mn-ea"/>
                <a:cs typeface="+mn-cs"/>
              </a:rPr>
              <a:t>2010</a:t>
            </a:r>
            <a:r>
              <a:rPr lang="zh-CN" altLang="en-US" sz="1200" b="0" i="0" u="none" strike="noStrike" kern="1200" dirty="0">
                <a:solidFill>
                  <a:schemeClr val="tx1"/>
                </a:solidFill>
                <a:effectLst/>
                <a:latin typeface="+mn-lt"/>
                <a:ea typeface="+mn-ea"/>
                <a:cs typeface="+mn-cs"/>
              </a:rPr>
              <a:t>年到</a:t>
            </a:r>
            <a:r>
              <a:rPr lang="en-US" altLang="zh-CN" sz="1200" b="0" i="0" u="none" strike="noStrike" kern="1200" dirty="0">
                <a:solidFill>
                  <a:schemeClr val="tx1"/>
                </a:solidFill>
                <a:effectLst/>
                <a:latin typeface="+mn-lt"/>
                <a:ea typeface="+mn-ea"/>
                <a:cs typeface="+mn-cs"/>
              </a:rPr>
              <a:t>2014</a:t>
            </a:r>
            <a:r>
              <a:rPr lang="zh-CN" altLang="en-US" sz="1200" b="0" i="0" u="none" strike="noStrike" kern="1200" dirty="0">
                <a:solidFill>
                  <a:schemeClr val="tx1"/>
                </a:solidFill>
                <a:effectLst/>
                <a:latin typeface="+mn-lt"/>
                <a:ea typeface="+mn-ea"/>
                <a:cs typeface="+mn-cs"/>
              </a:rPr>
              <a:t>年，两家公司上演了一系列互联网之战，并走上了诉讼之路。双方互诉三场，</a:t>
            </a:r>
            <a:r>
              <a:rPr lang="zh-CN" altLang="en-US" sz="1200" b="0" i="0" u="none" strike="noStrike" kern="1200" dirty="0">
                <a:solidFill>
                  <a:schemeClr val="tx1"/>
                </a:solidFill>
                <a:effectLst/>
                <a:latin typeface="+mn-lt"/>
                <a:ea typeface="+mn-ea"/>
                <a:cs typeface="+mn-cs"/>
                <a:hlinkClick r:id="rId3"/>
              </a:rPr>
              <a:t>奇虎</a:t>
            </a:r>
            <a:r>
              <a:rPr lang="en-US" altLang="zh-CN" sz="1200" b="0" i="0" u="none" strike="noStrike" kern="1200" dirty="0">
                <a:solidFill>
                  <a:schemeClr val="tx1"/>
                </a:solidFill>
                <a:effectLst/>
                <a:latin typeface="+mn-lt"/>
                <a:ea typeface="+mn-ea"/>
                <a:cs typeface="+mn-cs"/>
                <a:hlinkClick r:id="rId3"/>
              </a:rPr>
              <a:t>360</a:t>
            </a:r>
            <a:r>
              <a:rPr lang="zh-CN" altLang="en-US" sz="1200" b="0" i="0" u="none" strike="noStrike" kern="1200" dirty="0">
                <a:solidFill>
                  <a:schemeClr val="tx1"/>
                </a:solidFill>
                <a:effectLst/>
                <a:latin typeface="+mn-lt"/>
                <a:ea typeface="+mn-ea"/>
                <a:cs typeface="+mn-cs"/>
              </a:rPr>
              <a:t>已败诉。</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       3721</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1998.10</a:t>
            </a:r>
            <a:r>
              <a:rPr lang="zh-CN" altLang="en-US" sz="1200" b="0" i="0" u="none" strike="noStrike" kern="1200" dirty="0">
                <a:solidFill>
                  <a:schemeClr val="tx1"/>
                </a:solidFill>
                <a:effectLst/>
                <a:latin typeface="+mn-lt"/>
                <a:ea typeface="+mn-ea"/>
                <a:cs typeface="+mn-cs"/>
              </a:rPr>
              <a:t>成立至</a:t>
            </a:r>
            <a:r>
              <a:rPr lang="en-US" altLang="zh-CN" sz="1200" b="0" i="0" u="none" strike="noStrike" kern="1200" dirty="0">
                <a:solidFill>
                  <a:schemeClr val="tx1"/>
                </a:solidFill>
                <a:effectLst/>
                <a:latin typeface="+mn-lt"/>
                <a:ea typeface="+mn-ea"/>
                <a:cs typeface="+mn-cs"/>
              </a:rPr>
              <a:t>2009</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月</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日）是由</a:t>
            </a:r>
            <a:r>
              <a:rPr lang="zh-CN" altLang="en-US" sz="1200" b="0" i="0" u="none" strike="noStrike" kern="1200" dirty="0">
                <a:solidFill>
                  <a:schemeClr val="tx1"/>
                </a:solidFill>
                <a:effectLst/>
                <a:latin typeface="+mn-lt"/>
                <a:ea typeface="+mn-ea"/>
                <a:cs typeface="+mn-cs"/>
                <a:hlinkClick r:id="rId4"/>
              </a:rPr>
              <a:t>周鸿祎</a:t>
            </a:r>
            <a:r>
              <a:rPr lang="zh-CN" altLang="en-US" sz="1200" b="0" i="0" u="none" strike="noStrike" kern="1200" dirty="0">
                <a:solidFill>
                  <a:schemeClr val="tx1"/>
                </a:solidFill>
                <a:effectLst/>
                <a:latin typeface="+mn-lt"/>
                <a:ea typeface="+mn-ea"/>
                <a:cs typeface="+mn-cs"/>
              </a:rPr>
              <a:t>创立的</a:t>
            </a:r>
            <a:r>
              <a:rPr lang="en-US" altLang="zh-CN" sz="1200" b="0" i="0" u="none" strike="noStrike" kern="1200" dirty="0">
                <a:solidFill>
                  <a:schemeClr val="tx1"/>
                </a:solidFill>
                <a:effectLst/>
                <a:latin typeface="+mn-lt"/>
                <a:ea typeface="+mn-ea"/>
                <a:cs typeface="+mn-cs"/>
              </a:rPr>
              <a:t>3721</a:t>
            </a:r>
            <a:r>
              <a:rPr lang="zh-CN" altLang="en-US" sz="1200" b="0" i="0" u="none" strike="noStrike" kern="1200" dirty="0">
                <a:solidFill>
                  <a:schemeClr val="tx1"/>
                </a:solidFill>
                <a:effectLst/>
                <a:latin typeface="+mn-lt"/>
                <a:ea typeface="+mn-ea"/>
                <a:cs typeface="+mn-cs"/>
              </a:rPr>
              <a:t>公司提供的中文上网服务</a:t>
            </a:r>
            <a:r>
              <a:rPr lang="en-US" altLang="zh-CN" sz="1200" b="0" i="0" u="none" strike="noStrike" kern="1200" dirty="0">
                <a:solidFill>
                  <a:schemeClr val="tx1"/>
                </a:solidFill>
                <a:effectLst/>
                <a:latin typeface="+mn-lt"/>
                <a:ea typeface="+mn-ea"/>
                <a:cs typeface="+mn-cs"/>
              </a:rPr>
              <a:t>――3721“</a:t>
            </a:r>
            <a:r>
              <a:rPr lang="zh-CN" altLang="en-US" sz="1200" b="0" i="0" u="none" strike="noStrike" kern="1200" dirty="0">
                <a:solidFill>
                  <a:schemeClr val="tx1"/>
                </a:solidFill>
                <a:effectLst/>
                <a:latin typeface="+mn-lt"/>
                <a:ea typeface="+mn-ea"/>
                <a:cs typeface="+mn-cs"/>
              </a:rPr>
              <a:t>网络实名”，是第三代中文上网方式，用户无需记忆复杂的</a:t>
            </a:r>
            <a:r>
              <a:rPr lang="zh-CN" altLang="en-US" sz="1200" b="0" i="0" u="none" strike="noStrike" kern="1200" dirty="0">
                <a:solidFill>
                  <a:schemeClr val="tx1"/>
                </a:solidFill>
                <a:effectLst/>
                <a:latin typeface="+mn-lt"/>
                <a:ea typeface="+mn-ea"/>
                <a:cs typeface="+mn-cs"/>
                <a:hlinkClick r:id="rId5"/>
              </a:rPr>
              <a:t>域名</a:t>
            </a:r>
            <a:r>
              <a:rPr lang="zh-CN" altLang="en-US" sz="1200" b="0" i="0" u="none" strike="noStrike" kern="1200" dirty="0">
                <a:solidFill>
                  <a:schemeClr val="tx1"/>
                </a:solidFill>
                <a:effectLst/>
                <a:latin typeface="+mn-lt"/>
                <a:ea typeface="+mn-ea"/>
                <a:cs typeface="+mn-cs"/>
              </a:rPr>
              <a:t>，直接在浏览器地址栏中输入中文名字，就能直达企业网站或者找到企业、产品信息。当时在网络上</a:t>
            </a:r>
            <a:r>
              <a:rPr lang="en-US" altLang="zh-CN" sz="1200" b="0" i="0" u="none" strike="noStrike" kern="1200" dirty="0">
                <a:solidFill>
                  <a:schemeClr val="tx1"/>
                </a:solidFill>
                <a:effectLst/>
                <a:latin typeface="+mn-lt"/>
                <a:ea typeface="+mn-ea"/>
                <a:cs typeface="+mn-cs"/>
              </a:rPr>
              <a:t>3721</a:t>
            </a:r>
            <a:r>
              <a:rPr lang="zh-CN" altLang="en-US" sz="1200" b="0" i="0" u="none" strike="noStrike" kern="1200" dirty="0">
                <a:solidFill>
                  <a:schemeClr val="tx1"/>
                </a:solidFill>
                <a:effectLst/>
                <a:latin typeface="+mn-lt"/>
                <a:ea typeface="+mn-ea"/>
                <a:cs typeface="+mn-cs"/>
              </a:rPr>
              <a:t>被称为“我国</a:t>
            </a:r>
            <a:r>
              <a:rPr lang="zh-CN" altLang="en-US" sz="1200" b="0" i="0" u="none" strike="noStrike" kern="1200" dirty="0">
                <a:solidFill>
                  <a:schemeClr val="tx1"/>
                </a:solidFill>
                <a:effectLst/>
                <a:latin typeface="+mn-lt"/>
                <a:ea typeface="+mn-ea"/>
                <a:cs typeface="+mn-cs"/>
                <a:hlinkClick r:id="rId6"/>
              </a:rPr>
              <a:t>第一个</a:t>
            </a:r>
            <a:r>
              <a:rPr lang="zh-CN" altLang="en-US" sz="1200" b="0" i="0" u="none" strike="noStrike" kern="1200" dirty="0">
                <a:solidFill>
                  <a:schemeClr val="tx1"/>
                </a:solidFill>
                <a:effectLst/>
                <a:latin typeface="+mn-lt"/>
                <a:ea typeface="+mn-ea"/>
                <a:cs typeface="+mn-cs"/>
              </a:rPr>
              <a:t>并且是</a:t>
            </a:r>
            <a:r>
              <a:rPr lang="zh-CN" altLang="en-US" sz="1200" b="0" i="0" u="none" strike="noStrike" kern="1200" dirty="0">
                <a:solidFill>
                  <a:schemeClr val="tx1"/>
                </a:solidFill>
                <a:effectLst/>
                <a:latin typeface="+mn-lt"/>
                <a:ea typeface="+mn-ea"/>
                <a:cs typeface="+mn-cs"/>
                <a:hlinkClick r:id="rId7"/>
              </a:rPr>
              <a:t>最大</a:t>
            </a:r>
            <a:r>
              <a:rPr lang="zh-CN" altLang="en-US" sz="1200" b="0" i="0" u="none" strike="noStrike"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8"/>
              </a:rPr>
              <a:t>流氓软件</a:t>
            </a:r>
            <a:r>
              <a:rPr lang="zh-CN" altLang="en-US" sz="1200" b="0" i="0" u="none" strike="noStrike" kern="1200" dirty="0">
                <a:solidFill>
                  <a:schemeClr val="tx1"/>
                </a:solidFill>
                <a:effectLst/>
                <a:latin typeface="+mn-lt"/>
                <a:ea typeface="+mn-ea"/>
                <a:cs typeface="+mn-cs"/>
              </a:rPr>
              <a:t>之一”，现已停止运营。</a:t>
            </a:r>
            <a:r>
              <a:rPr lang="en-US" altLang="zh-CN" sz="1200" b="0" i="0" u="none" strike="noStrike" kern="1200" dirty="0">
                <a:solidFill>
                  <a:schemeClr val="tx1"/>
                </a:solidFill>
                <a:effectLst/>
                <a:latin typeface="+mn-lt"/>
                <a:ea typeface="+mn-ea"/>
                <a:cs typeface="+mn-cs"/>
              </a:rPr>
              <a:t>2003</a:t>
            </a:r>
            <a:r>
              <a:rPr lang="zh-CN" altLang="en-US" sz="1200" b="0" i="0" u="none" strike="noStrike" kern="1200" dirty="0">
                <a:solidFill>
                  <a:schemeClr val="tx1"/>
                </a:solidFill>
                <a:effectLst/>
                <a:latin typeface="+mn-lt"/>
                <a:ea typeface="+mn-ea"/>
                <a:cs typeface="+mn-cs"/>
              </a:rPr>
              <a:t>年，雅虎斥资</a:t>
            </a:r>
            <a:r>
              <a:rPr lang="en-US" altLang="zh-CN" sz="1200" b="0" i="0" u="none" strike="noStrike" kern="1200" dirty="0">
                <a:solidFill>
                  <a:schemeClr val="tx1"/>
                </a:solidFill>
                <a:effectLst/>
                <a:latin typeface="+mn-lt"/>
                <a:ea typeface="+mn-ea"/>
                <a:cs typeface="+mn-cs"/>
              </a:rPr>
              <a:t>1.2</a:t>
            </a:r>
            <a:r>
              <a:rPr lang="zh-CN" altLang="en-US" sz="1200" b="0" i="0" u="none" strike="noStrike" kern="1200" dirty="0">
                <a:solidFill>
                  <a:schemeClr val="tx1"/>
                </a:solidFill>
                <a:effectLst/>
                <a:latin typeface="+mn-lt"/>
                <a:ea typeface="+mn-ea"/>
                <a:cs typeface="+mn-cs"/>
              </a:rPr>
              <a:t>亿美元收购了</a:t>
            </a:r>
            <a:r>
              <a:rPr lang="en-US" altLang="zh-CN" sz="1200" b="0" i="0" u="none" strike="noStrike" kern="1200" dirty="0">
                <a:solidFill>
                  <a:schemeClr val="tx1"/>
                </a:solidFill>
                <a:effectLst/>
                <a:latin typeface="+mn-lt"/>
                <a:ea typeface="+mn-ea"/>
                <a:cs typeface="+mn-cs"/>
              </a:rPr>
              <a:t>3721</a:t>
            </a:r>
            <a:r>
              <a:rPr lang="zh-CN" altLang="en-US" sz="1200" b="0" i="0" u="none" strike="noStrike" kern="1200" dirty="0">
                <a:solidFill>
                  <a:schemeClr val="tx1"/>
                </a:solidFill>
                <a:effectLst/>
                <a:latin typeface="+mn-lt"/>
                <a:ea typeface="+mn-ea"/>
                <a:cs typeface="+mn-cs"/>
              </a:rPr>
              <a:t>公司。</a:t>
            </a:r>
            <a:r>
              <a:rPr lang="en-US" altLang="zh-CN" sz="1200" b="0" i="0" u="none" strike="noStrike" kern="1200" dirty="0">
                <a:solidFill>
                  <a:schemeClr val="tx1"/>
                </a:solidFill>
                <a:effectLst/>
                <a:latin typeface="+mn-lt"/>
                <a:ea typeface="+mn-ea"/>
                <a:cs typeface="+mn-cs"/>
              </a:rPr>
              <a:t>2009</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月</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日，</a:t>
            </a:r>
            <a:r>
              <a:rPr lang="zh-CN" altLang="en-US" sz="1200" b="0" i="0" u="none" strike="noStrike" kern="1200" dirty="0">
                <a:solidFill>
                  <a:schemeClr val="tx1"/>
                </a:solidFill>
                <a:effectLst/>
                <a:latin typeface="+mn-lt"/>
                <a:ea typeface="+mn-ea"/>
                <a:cs typeface="+mn-cs"/>
                <a:hlinkClick r:id="rId9"/>
              </a:rPr>
              <a:t>中国雅虎</a:t>
            </a:r>
            <a:r>
              <a:rPr lang="zh-CN" altLang="en-US" sz="1200" b="0" i="0" u="none" strike="noStrike" kern="1200" dirty="0">
                <a:solidFill>
                  <a:schemeClr val="tx1"/>
                </a:solidFill>
                <a:effectLst/>
                <a:latin typeface="+mn-lt"/>
                <a:ea typeface="+mn-ea"/>
                <a:cs typeface="+mn-cs"/>
              </a:rPr>
              <a:t>正式放弃</a:t>
            </a:r>
            <a:r>
              <a:rPr lang="en-US" altLang="zh-CN" sz="1200" b="0" i="0" u="none" strike="noStrike" kern="1200" dirty="0">
                <a:solidFill>
                  <a:schemeClr val="tx1"/>
                </a:solidFill>
                <a:effectLst/>
                <a:latin typeface="+mn-lt"/>
                <a:ea typeface="+mn-ea"/>
                <a:cs typeface="+mn-cs"/>
              </a:rPr>
              <a:t>3721</a:t>
            </a:r>
            <a:r>
              <a:rPr lang="zh-CN" altLang="en-US" sz="1200" b="0" i="0" u="none" strike="noStrike"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10"/>
              </a:rPr>
              <a:t>雅虎助手</a:t>
            </a:r>
            <a:r>
              <a:rPr lang="zh-CN" altLang="en-US" sz="1200" b="0" i="0" u="none" strike="noStrike" kern="1200" dirty="0">
                <a:solidFill>
                  <a:schemeClr val="tx1"/>
                </a:solidFill>
                <a:effectLst/>
                <a:latin typeface="+mn-lt"/>
                <a:ea typeface="+mn-ea"/>
                <a:cs typeface="+mn-cs"/>
              </a:rPr>
              <a:t>的业务发展。</a:t>
            </a:r>
            <a:r>
              <a:rPr lang="en-US" altLang="zh-CN" sz="1200" b="0" i="0" u="none" strike="noStrike" kern="1200" dirty="0">
                <a:solidFill>
                  <a:schemeClr val="tx1"/>
                </a:solidFill>
                <a:effectLst/>
                <a:latin typeface="+mn-lt"/>
                <a:ea typeface="+mn-ea"/>
                <a:cs typeface="+mn-cs"/>
              </a:rPr>
              <a:t>      </a:t>
            </a:r>
            <a:endParaRPr lang="zh-CN" altLang="en-US" sz="1200" b="0" i="0" u="none" strike="noStrike"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948000D-7B90-4030-8BBA-A050511F1FCD}"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258536F-3E42-4A32-A403-80B99AAFE183}"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258536F-3E42-4A32-A403-80B99AAFE183}"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ACBF8C6-E7F9-4CF9-A77A-31F71F14A7AD}"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6FFD0F2-9519-4030-92F0-ED93B4D89C2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3A18536-26F4-43ED-B59F-3172FDDA804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81941DFB-0DC7-4247-A055-DA5B724D952B}"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7B052E9-C54A-4603-AE2F-EB72B006DB6C}"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userDrawn="1"/>
        </p:nvSpPr>
        <p:spPr bwMode="auto">
          <a:xfrm>
            <a:off x="495300" y="1051200"/>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67B052E9-C54A-4603-AE2F-EB72B006DB6C}"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B64909C-A723-4592-96C4-A002F19CFC87}" type="slidenum">
              <a:rPr lang="en-US" altLang="zh-CN" smtClean="0"/>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13967" y="1276351"/>
            <a:ext cx="8676348" cy="5032375"/>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03C3AFE9-B973-41B6-92DA-FDC8626D61B1}" type="slidenum">
              <a:rPr lang="en-US" altLang="zh-CN"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14D14F2-2223-435E-8478-3AA8EA550D60}"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BF4D1B2F-1A08-44D8-8AC4-BBE6BFB00621}"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4" Type="http://schemas.openxmlformats.org/officeDocument/2006/relationships/theme" Target="../theme/theme2.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42.xml"/><Relationship Id="rId20" Type="http://schemas.openxmlformats.org/officeDocument/2006/relationships/slideLayout" Target="../slideLayouts/slideLayout41.xml"/><Relationship Id="rId2" Type="http://schemas.openxmlformats.org/officeDocument/2006/relationships/slideLayout" Target="../slideLayouts/slideLayout23.xml"/><Relationship Id="rId19" Type="http://schemas.openxmlformats.org/officeDocument/2006/relationships/slideLayout" Target="../slideLayouts/slideLayout40.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userDrawn="1"/>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2" Type="http://schemas.openxmlformats.org/officeDocument/2006/relationships/slideLayout" Target="../slideLayouts/slideLayout23.xml"/><Relationship Id="rId21" Type="http://schemas.openxmlformats.org/officeDocument/2006/relationships/tags" Target="../tags/tag18.xml"/><Relationship Id="rId20" Type="http://schemas.openxmlformats.org/officeDocument/2006/relationships/image" Target="../media/image5.png"/><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7.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image" Target="../media/image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2" Type="http://schemas.openxmlformats.org/officeDocument/2006/relationships/slideLayout" Target="../slideLayouts/slideLayout23.xml"/><Relationship Id="rId21" Type="http://schemas.openxmlformats.org/officeDocument/2006/relationships/tags" Target="../tags/tag36.xml"/><Relationship Id="rId20" Type="http://schemas.openxmlformats.org/officeDocument/2006/relationships/image" Target="../media/image5.png"/><Relationship Id="rId2" Type="http://schemas.openxmlformats.org/officeDocument/2006/relationships/image" Target="../media/image1.svg"/><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5000" dirty="0">
                <a:latin typeface="Times New Roman" panose="02020603050405020304" pitchFamily="18" charset="0"/>
                <a:cs typeface="Times New Roman" panose="02020603050405020304" pitchFamily="18" charset="0"/>
              </a:rPr>
              <a:t>6.1 DNS</a:t>
            </a:r>
            <a:r>
              <a:rPr lang="zh-CN" altLang="en-US" sz="5000" dirty="0">
                <a:latin typeface="Times New Roman" panose="02020603050405020304" pitchFamily="18" charset="0"/>
                <a:cs typeface="Times New Roman" panose="02020603050405020304" pitchFamily="18" charset="0"/>
              </a:rPr>
              <a:t>、</a:t>
            </a:r>
            <a:r>
              <a:rPr lang="en-US" altLang="zh-CN" sz="5000" dirty="0">
                <a:latin typeface="Times New Roman" panose="02020603050405020304" pitchFamily="18" charset="0"/>
                <a:cs typeface="Times New Roman" panose="02020603050405020304" pitchFamily="18" charset="0"/>
              </a:rPr>
              <a:t>FTP</a:t>
            </a:r>
            <a:r>
              <a:rPr lang="zh-CN" altLang="en-US" sz="5000" dirty="0">
                <a:latin typeface="Times New Roman" panose="02020603050405020304" pitchFamily="18" charset="0"/>
                <a:cs typeface="Times New Roman" panose="02020603050405020304" pitchFamily="18" charset="0"/>
              </a:rPr>
              <a:t>和</a:t>
            </a:r>
            <a:r>
              <a:rPr lang="en-US" altLang="zh-CN" sz="5000" dirty="0">
                <a:latin typeface="Times New Roman" panose="02020603050405020304" pitchFamily="18" charset="0"/>
                <a:cs typeface="Times New Roman" panose="02020603050405020304" pitchFamily="18" charset="0"/>
              </a:rPr>
              <a:t>TELNET</a:t>
            </a:r>
            <a:endParaRPr lang="en-US" altLang="zh-CN" sz="5000" dirty="0">
              <a:latin typeface="Times New Roman" panose="02020603050405020304" pitchFamily="18" charset="0"/>
              <a:cs typeface="Times New Roman" panose="02020603050405020304" pitchFamily="18" charset="0"/>
            </a:endParaRPr>
          </a:p>
        </p:txBody>
      </p:sp>
      <p:sp>
        <p:nvSpPr>
          <p:cNvPr id="2" name="副标题 1"/>
          <p:cNvSpPr/>
          <p:nvPr>
            <p:ph type="subTitle" idx="1"/>
          </p:nvPr>
        </p:nvSpPr>
        <p:spPr/>
        <p:txBody>
          <a:bodyPr/>
          <a:p>
            <a:endParaRPr lang="zh-CN" altLang="en-US"/>
          </a:p>
        </p:txBody>
      </p:sp>
      <p:sp>
        <p:nvSpPr>
          <p:cNvPr id="3" name="副标题 4"/>
          <p:cNvSpPr>
            <a:spLocks noGrp="1"/>
          </p:cNvSpPr>
          <p:nvPr/>
        </p:nvSpPr>
        <p:spPr>
          <a:xfrm>
            <a:off x="3167925" y="3933057"/>
            <a:ext cx="6242777" cy="1834142"/>
          </a:xfrm>
          <a:prstGeom prst="rect">
            <a:avLst/>
          </a:prstGeom>
          <a:noFill/>
          <a:ln>
            <a:noFill/>
          </a:ln>
        </p:spPr>
        <p:txBody>
          <a:bodyPr vert="horz" wrap="square" lIns="91440" tIns="45720" rIns="91440" bIns="45720" numCol="1" anchor="t" anchorCtr="0" compatLnSpc="1">
            <a:normAutofit/>
          </a:bodyPr>
          <a:lstStyle>
            <a:lvl1pPr marL="0" indent="0" algn="r" defTabSz="457200" rtl="0" eaLnBrk="1" fontAlgn="base" hangingPunct="1">
              <a:spcBef>
                <a:spcPct val="20000"/>
              </a:spcBef>
              <a:spcAft>
                <a:spcPts val="600"/>
              </a:spcAft>
              <a:buClr>
                <a:srgbClr val="1287C3"/>
              </a:buClr>
              <a:buSzPct val="145000"/>
              <a:buFont typeface="Arial" panose="020B0604020202020204" pitchFamily="34" charset="0"/>
              <a:buNone/>
              <a:defRPr sz="1800" kern="1200">
                <a:solidFill>
                  <a:schemeClr val="tx1"/>
                </a:solidFill>
                <a:latin typeface="+mn-lt"/>
                <a:ea typeface="+mn-ea"/>
                <a:cs typeface="+mn-cs"/>
              </a:defRPr>
            </a:lvl1pPr>
            <a:lvl2pPr marL="4572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457200" rtl="0" eaLnBrk="1" fontAlgn="base" hangingPunct="1">
              <a:spcBef>
                <a:spcPct val="20000"/>
              </a:spcBef>
              <a:spcAft>
                <a:spcPts val="600"/>
              </a:spcAft>
              <a:buClr>
                <a:srgbClr val="1287C3"/>
              </a:buClr>
              <a:buSzPct val="145000"/>
              <a:buFont typeface="Arial" panose="020B0604020202020204" pitchFamily="34" charset="0"/>
              <a:buNone/>
              <a:defRPr kern="1200">
                <a:solidFill>
                  <a:schemeClr val="tx1">
                    <a:tint val="75000"/>
                  </a:schemeClr>
                </a:solidFill>
                <a:latin typeface="+mn-lt"/>
                <a:ea typeface="+mn-ea"/>
                <a:cs typeface="+mn-cs"/>
              </a:defRPr>
            </a:lvl3pPr>
            <a:lvl4pPr marL="13716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sym typeface="+mn-ea"/>
              </a:rPr>
              <a:t>计算机网络课程组</a:t>
            </a:r>
            <a:endParaRPr lang="zh-CN" altLang="en-US" sz="3000" b="1" i="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域名只是个逻辑概念</a:t>
            </a:r>
            <a:endParaRPr lang="zh-CN" altLang="en-US" dirty="0">
              <a:ea typeface="黑体" panose="02010609060101010101" pitchFamily="2" charset="-122"/>
            </a:endParaRPr>
          </a:p>
        </p:txBody>
      </p:sp>
      <p:sp>
        <p:nvSpPr>
          <p:cNvPr id="34819" name="Rectangle 3"/>
          <p:cNvSpPr>
            <a:spLocks noGrp="1" noChangeArrowheads="1"/>
          </p:cNvSpPr>
          <p:nvPr>
            <p:ph idx="1"/>
          </p:nvPr>
        </p:nvSpPr>
        <p:spPr>
          <a:xfrm>
            <a:off x="1031983" y="1752368"/>
            <a:ext cx="8346723" cy="3332816"/>
          </a:xfrm>
        </p:spPr>
        <p:txBody>
          <a:bodyPr/>
          <a:lstStyle/>
          <a:p>
            <a:pPr eaLnBrk="1" hangingPunct="1"/>
            <a:r>
              <a:rPr lang="zh-CN" altLang="en-US" dirty="0">
                <a:ea typeface="黑体" panose="02010609060101010101" pitchFamily="2" charset="-122"/>
              </a:rPr>
              <a:t>域名只是个</a:t>
            </a:r>
            <a:r>
              <a:rPr lang="zh-CN" altLang="en-US" dirty="0">
                <a:solidFill>
                  <a:srgbClr val="FF0000"/>
                </a:solidFill>
                <a:ea typeface="黑体" panose="02010609060101010101" pitchFamily="2" charset="-122"/>
              </a:rPr>
              <a:t>逻辑概念，</a:t>
            </a:r>
            <a:r>
              <a:rPr lang="zh-CN" altLang="en-US" dirty="0">
                <a:ea typeface="黑体" panose="02010609060101010101" pitchFamily="2" charset="-122"/>
              </a:rPr>
              <a:t>并不代表计算机所在的物理</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地点。</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变长的域名和使用有助记忆的字符串，是为了便于人来使用。而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地址是定长的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32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位二进制数字则非常便于机器进行处理。</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域名中的“点”和点分十进制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地址中的“点”并无一一对应的关系。点分十进制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地址中一定是包含三个“点”，但每一个域名中“点”的数目则不一定正好是三个。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36" name="Rectangle 64"/>
          <p:cNvSpPr>
            <a:spLocks noGrp="1" noChangeArrowheads="1"/>
          </p:cNvSpPr>
          <p:nvPr>
            <p:ph idx="1"/>
          </p:nvPr>
        </p:nvSpPr>
        <p:spPr/>
        <p:txBody>
          <a:bodyPr/>
          <a:lstStyle/>
          <a:p>
            <a:pPr marL="0" indent="0">
              <a:buNone/>
              <a:defRPr/>
            </a:pPr>
            <a:r>
              <a:rPr lang="en-US" altLang="zh-CN" dirty="0">
                <a:solidFill>
                  <a:srgbClr val="FF0000"/>
                </a:solidFill>
                <a:latin typeface="Times New Roman" panose="02020603050405020304" pitchFamily="18" charset="0"/>
                <a:cs typeface="Times New Roman" panose="02020603050405020304" pitchFamily="18" charset="0"/>
              </a:rPr>
              <a:t>2012</a:t>
            </a:r>
            <a:r>
              <a:rPr lang="zh-CN" altLang="en-US" dirty="0">
                <a:solidFill>
                  <a:srgbClr val="FF0000"/>
                </a:solidFill>
                <a:latin typeface="Times New Roman" panose="02020603050405020304" pitchFamily="18" charset="0"/>
                <a:cs typeface="Times New Roman" panose="02020603050405020304" pitchFamily="18" charset="0"/>
              </a:rPr>
              <a:t>年</a:t>
            </a:r>
            <a:r>
              <a:rPr lang="en-US" altLang="zh-CN" dirty="0">
                <a:solidFill>
                  <a:srgbClr val="FF0000"/>
                </a:solidFill>
                <a:latin typeface="Times New Roman" panose="02020603050405020304" pitchFamily="18" charset="0"/>
                <a:cs typeface="Times New Roman" panose="02020603050405020304" pitchFamily="18" charset="0"/>
              </a:rPr>
              <a:t>5</a:t>
            </a:r>
            <a:r>
              <a:rPr lang="zh-CN" altLang="en-US" dirty="0">
                <a:solidFill>
                  <a:srgbClr val="FF0000"/>
                </a:solidFill>
                <a:latin typeface="Times New Roman" panose="02020603050405020304" pitchFamily="18" charset="0"/>
                <a:cs typeface="Times New Roman" panose="02020603050405020304" pitchFamily="18" charset="0"/>
              </a:rPr>
              <a:t>月统计结果，</a:t>
            </a:r>
            <a:r>
              <a:rPr lang="en-US" altLang="zh-CN" dirty="0">
                <a:solidFill>
                  <a:srgbClr val="FF0000"/>
                </a:solidFill>
                <a:latin typeface="Times New Roman" panose="02020603050405020304" pitchFamily="18" charset="0"/>
                <a:cs typeface="Times New Roman" panose="02020603050405020304" pitchFamily="18" charset="0"/>
              </a:rPr>
              <a:t>TLD</a:t>
            </a:r>
            <a:r>
              <a:rPr lang="zh-CN" altLang="en-US" dirty="0">
                <a:solidFill>
                  <a:srgbClr val="FF0000"/>
                </a:solidFill>
                <a:latin typeface="Times New Roman" panose="02020603050405020304" pitchFamily="18" charset="0"/>
                <a:cs typeface="Times New Roman" panose="02020603050405020304" pitchFamily="18" charset="0"/>
              </a:rPr>
              <a:t>已有</a:t>
            </a:r>
            <a:r>
              <a:rPr lang="en-US" altLang="zh-CN" dirty="0">
                <a:solidFill>
                  <a:srgbClr val="FF0000"/>
                </a:solidFill>
                <a:latin typeface="Times New Roman" panose="02020603050405020304" pitchFamily="18" charset="0"/>
                <a:cs typeface="Times New Roman" panose="02020603050405020304" pitchFamily="18" charset="0"/>
              </a:rPr>
              <a:t>326</a:t>
            </a:r>
            <a:r>
              <a:rPr lang="zh-CN" altLang="en-US" dirty="0">
                <a:solidFill>
                  <a:srgbClr val="FF0000"/>
                </a:solidFill>
                <a:latin typeface="Times New Roman" panose="02020603050405020304" pitchFamily="18" charset="0"/>
                <a:cs typeface="Times New Roman" panose="02020603050405020304" pitchFamily="18" charset="0"/>
              </a:rPr>
              <a:t>个。原先顶级域名共分为三大类：</a:t>
            </a:r>
            <a:endParaRPr lang="en-US" altLang="zh-CN" dirty="0">
              <a:solidFill>
                <a:srgbClr val="FF0000"/>
              </a:solidFill>
              <a:latin typeface="Times New Roman" panose="02020603050405020304" pitchFamily="18" charset="0"/>
              <a:cs typeface="Times New Roman" panose="02020603050405020304" pitchFamily="18" charset="0"/>
            </a:endParaRPr>
          </a:p>
          <a:p>
            <a:pPr>
              <a:defRPr/>
            </a:pPr>
            <a:r>
              <a:rPr lang="en-US" altLang="zh-CN" dirty="0">
                <a:solidFill>
                  <a:srgbClr val="FF0000"/>
                </a:solidFill>
                <a:latin typeface="Times New Roman" panose="02020603050405020304" pitchFamily="18" charset="0"/>
                <a:cs typeface="Times New Roman" panose="02020603050405020304" pitchFamily="18" charset="0"/>
              </a:rPr>
              <a:t>(1) </a:t>
            </a:r>
            <a:r>
              <a:rPr lang="zh-CN" altLang="en-US" dirty="0">
                <a:solidFill>
                  <a:srgbClr val="FF0000"/>
                </a:solidFill>
                <a:latin typeface="Times New Roman" panose="02020603050405020304" pitchFamily="18" charset="0"/>
                <a:cs typeface="Times New Roman" panose="02020603050405020304" pitchFamily="18" charset="0"/>
              </a:rPr>
              <a:t>国家顶级域名 </a:t>
            </a:r>
            <a:r>
              <a:rPr lang="en-US" altLang="zh-CN" dirty="0" err="1">
                <a:solidFill>
                  <a:srgbClr val="FF0000"/>
                </a:solidFill>
                <a:latin typeface="Times New Roman" panose="02020603050405020304" pitchFamily="18" charset="0"/>
                <a:cs typeface="Times New Roman" panose="02020603050405020304" pitchFamily="18" charset="0"/>
              </a:rPr>
              <a:t>nTLD</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buNone/>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表示中国，</a:t>
            </a:r>
            <a:endParaRPr lang="en-US" altLang="zh-CN" dirty="0">
              <a:latin typeface="Times New Roman" panose="02020603050405020304" pitchFamily="18" charset="0"/>
              <a:cs typeface="Times New Roman" panose="02020603050405020304" pitchFamily="18" charset="0"/>
            </a:endParaRPr>
          </a:p>
          <a:p>
            <a:pPr marL="0" indent="0">
              <a:buNone/>
              <a:defRPr/>
            </a:pPr>
            <a:r>
              <a:rPr lang="en-US" altLang="zh-CN" dirty="0">
                <a:latin typeface="Times New Roman" panose="02020603050405020304" pitchFamily="18" charset="0"/>
                <a:cs typeface="Times New Roman" panose="02020603050405020304" pitchFamily="18" charset="0"/>
              </a:rPr>
              <a:t>	.us </a:t>
            </a:r>
            <a:r>
              <a:rPr lang="zh-CN" altLang="en-US" dirty="0">
                <a:latin typeface="Times New Roman" panose="02020603050405020304" pitchFamily="18" charset="0"/>
                <a:cs typeface="Times New Roman" panose="02020603050405020304" pitchFamily="18" charset="0"/>
              </a:rPr>
              <a:t>表示美国，</a:t>
            </a:r>
            <a:endParaRPr lang="en-US" altLang="zh-CN" dirty="0">
              <a:latin typeface="Times New Roman" panose="02020603050405020304" pitchFamily="18" charset="0"/>
              <a:cs typeface="Times New Roman" panose="02020603050405020304" pitchFamily="18" charset="0"/>
            </a:endParaRPr>
          </a:p>
          <a:p>
            <a:pPr marL="0" indent="0">
              <a:buNone/>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uk</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表示英国，等等。</a:t>
            </a:r>
            <a:r>
              <a:rPr lang="en-US" altLang="zh-CN" dirty="0">
                <a:latin typeface="Times New Roman" panose="02020603050405020304" pitchFamily="18" charset="0"/>
                <a:cs typeface="Times New Roman" panose="02020603050405020304" pitchFamily="18" charset="0"/>
              </a:rPr>
              <a:t>2012</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月，国家顶级域名共</a:t>
            </a:r>
            <a:r>
              <a:rPr lang="en-US" altLang="zh-CN" dirty="0">
                <a:latin typeface="Times New Roman" panose="02020603050405020304" pitchFamily="18" charset="0"/>
                <a:cs typeface="Times New Roman" panose="02020603050405020304" pitchFamily="18" charset="0"/>
              </a:rPr>
              <a:t>296</a:t>
            </a:r>
            <a:r>
              <a:rPr lang="zh-CN" altLang="en-US" dirty="0">
                <a:latin typeface="Times New Roman" panose="02020603050405020304" pitchFamily="18" charset="0"/>
                <a:cs typeface="Times New Roman" panose="02020603050405020304" pitchFamily="18" charset="0"/>
              </a:rPr>
              <a:t>个</a:t>
            </a:r>
            <a:r>
              <a:rPr lang="zh-CN" altLang="en-US" dirty="0"/>
              <a:t>。</a:t>
            </a:r>
            <a:endParaRPr lang="zh-CN" altLang="en-US" dirty="0"/>
          </a:p>
        </p:txBody>
      </p:sp>
      <p:sp>
        <p:nvSpPr>
          <p:cNvPr id="6" name="Rectangle 2"/>
          <p:cNvSpPr>
            <a:spLocks noGrp="1" noChangeArrowheads="1"/>
          </p:cNvSpPr>
          <p:nvPr>
            <p:ph type="title"/>
          </p:nvPr>
        </p:nvSpPr>
        <p:spPr>
          <a:xfrm>
            <a:off x="256540" y="396240"/>
            <a:ext cx="9279890" cy="791845"/>
          </a:xfrm>
        </p:spPr>
        <p:txBody>
          <a:bodyPr/>
          <a:lstStyle/>
          <a:p>
            <a:pPr algn="ctr" eaLnBrk="1" hangingPunct="1">
              <a:defRPr/>
            </a:pPr>
            <a:r>
              <a:rPr lang="zh-CN" altLang="en-US" sz="3600" dirty="0"/>
              <a:t>顶级域名 </a:t>
            </a:r>
            <a:r>
              <a:rPr lang="en-US" altLang="zh-CN" sz="3600" dirty="0"/>
              <a:t>TLD(Top Level Domain)</a:t>
            </a:r>
            <a:endParaRPr lang="en-US" altLang="zh-CN" sz="36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93295" y="380410"/>
            <a:ext cx="8632664" cy="792000"/>
          </a:xfrm>
        </p:spPr>
        <p:txBody>
          <a:bodyPr/>
          <a:lstStyle/>
          <a:p>
            <a:pPr algn="ctr" eaLnBrk="1" hangingPunct="1">
              <a:defRPr/>
            </a:pPr>
            <a:r>
              <a:rPr lang="zh-CN" altLang="en-US" sz="3600" dirty="0">
                <a:latin typeface="Times New Roman" panose="02020603050405020304" pitchFamily="18" charset="0"/>
                <a:cs typeface="Times New Roman" panose="02020603050405020304" pitchFamily="18" charset="0"/>
              </a:rPr>
              <a:t>顶级域名 </a:t>
            </a:r>
            <a:r>
              <a:rPr lang="en-US" altLang="zh-CN" sz="3600" dirty="0">
                <a:latin typeface="Times New Roman" panose="02020603050405020304" pitchFamily="18" charset="0"/>
                <a:cs typeface="Times New Roman" panose="02020603050405020304" pitchFamily="18" charset="0"/>
              </a:rPr>
              <a:t>TLD (Top Level Domain)</a:t>
            </a:r>
            <a:endParaRPr lang="en-US" altLang="zh-CN" sz="3600" dirty="0">
              <a:latin typeface="Times New Roman" panose="02020603050405020304" pitchFamily="18" charset="0"/>
              <a:cs typeface="Times New Roman" panose="02020603050405020304" pitchFamily="18" charset="0"/>
            </a:endParaRPr>
          </a:p>
        </p:txBody>
      </p:sp>
      <p:sp>
        <p:nvSpPr>
          <p:cNvPr id="131136" name="Rectangle 64"/>
          <p:cNvSpPr>
            <a:spLocks noGrp="1" noChangeArrowheads="1"/>
          </p:cNvSpPr>
          <p:nvPr>
            <p:ph idx="1"/>
          </p:nvPr>
        </p:nvSpPr>
        <p:spPr>
          <a:xfrm>
            <a:off x="1031983" y="1896384"/>
            <a:ext cx="8346723" cy="3332816"/>
          </a:xfrm>
        </p:spPr>
        <p:txBody>
          <a:bodyPr/>
          <a:lstStyle/>
          <a:p>
            <a:pPr>
              <a:lnSpc>
                <a:spcPct val="90000"/>
              </a:lnSpc>
              <a:defRPr/>
            </a:pPr>
            <a:r>
              <a:rPr lang="en-US" altLang="zh-CN" dirty="0">
                <a:solidFill>
                  <a:srgbClr val="FF0000"/>
                </a:solidFill>
                <a:latin typeface="Times New Roman" panose="02020603050405020304" pitchFamily="18" charset="0"/>
                <a:cs typeface="Times New Roman" panose="02020603050405020304" pitchFamily="18" charset="0"/>
              </a:rPr>
              <a:t>(2) </a:t>
            </a:r>
            <a:r>
              <a:rPr lang="zh-CN" altLang="en-US" dirty="0">
                <a:solidFill>
                  <a:srgbClr val="FF0000"/>
                </a:solidFill>
                <a:latin typeface="Times New Roman" panose="02020603050405020304" pitchFamily="18" charset="0"/>
                <a:cs typeface="Times New Roman" panose="02020603050405020304" pitchFamily="18" charset="0"/>
              </a:rPr>
              <a:t>通用顶级域名 </a:t>
            </a:r>
            <a:r>
              <a:rPr lang="en-US" altLang="zh-CN" dirty="0">
                <a:solidFill>
                  <a:srgbClr val="FF0000"/>
                </a:solidFill>
                <a:latin typeface="Times New Roman" panose="02020603050405020304" pitchFamily="18" charset="0"/>
                <a:cs typeface="Times New Roman" panose="02020603050405020304" pitchFamily="18" charset="0"/>
              </a:rPr>
              <a:t>gTLD</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2016.12</a:t>
            </a:r>
            <a:r>
              <a:rPr lang="zh-CN" altLang="en-US" dirty="0">
                <a:solidFill>
                  <a:srgbClr val="FF0000"/>
                </a:solidFill>
                <a:latin typeface="Times New Roman" panose="02020603050405020304" pitchFamily="18" charset="0"/>
                <a:cs typeface="Times New Roman" panose="02020603050405020304" pitchFamily="18" charset="0"/>
              </a:rPr>
              <a:t>，共</a:t>
            </a:r>
            <a:r>
              <a:rPr lang="en-US" altLang="zh-CN" dirty="0">
                <a:solidFill>
                  <a:srgbClr val="FF0000"/>
                </a:solidFill>
                <a:latin typeface="Times New Roman" panose="02020603050405020304" pitchFamily="18" charset="0"/>
                <a:cs typeface="Times New Roman" panose="02020603050405020304" pitchFamily="18" charset="0"/>
              </a:rPr>
              <a:t>20</a:t>
            </a:r>
            <a:r>
              <a:rPr lang="zh-CN" altLang="en-US" dirty="0">
                <a:solidFill>
                  <a:srgbClr val="FF0000"/>
                </a:solidFill>
                <a:latin typeface="Times New Roman" panose="02020603050405020304" pitchFamily="18" charset="0"/>
                <a:cs typeface="Times New Roman" panose="02020603050405020304" pitchFamily="18" charset="0"/>
              </a:rPr>
              <a:t>个）</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最早的顶级域名是：</a:t>
            </a:r>
            <a:endParaRPr lang="en-US" altLang="zh-CN" dirty="0">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.com	</a:t>
            </a:r>
            <a:r>
              <a:rPr lang="zh-CN" altLang="en-US" dirty="0">
                <a:latin typeface="Times New Roman" panose="02020603050405020304" pitchFamily="18" charset="0"/>
                <a:cs typeface="Times New Roman" panose="02020603050405020304" pitchFamily="18" charset="0"/>
              </a:rPr>
              <a:t>（公司和企业）</a:t>
            </a:r>
            <a:endParaRPr lang="en-US" altLang="zh-CN" dirty="0">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.net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（网络服务机构</a:t>
            </a:r>
            <a:endParaRPr lang="en-US" altLang="zh-CN" dirty="0">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.org	</a:t>
            </a:r>
            <a:r>
              <a:rPr lang="zh-CN" altLang="en-US" dirty="0">
                <a:latin typeface="Times New Roman" panose="02020603050405020304" pitchFamily="18" charset="0"/>
                <a:cs typeface="Times New Roman" panose="02020603050405020304" pitchFamily="18" charset="0"/>
              </a:rPr>
              <a:t>（非赢利性组织）</a:t>
            </a:r>
            <a:endParaRPr lang="en-US" altLang="zh-CN" dirty="0">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edu</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（美国专用的教育机构）</a:t>
            </a:r>
            <a:endParaRPr lang="en-US" altLang="zh-CN" dirty="0">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gov</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（美国专用的政府部门）</a:t>
            </a:r>
            <a:endParaRPr lang="en-US" altLang="zh-CN" dirty="0">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.mil	</a:t>
            </a:r>
            <a:r>
              <a:rPr lang="zh-CN" altLang="en-US" dirty="0">
                <a:latin typeface="Times New Roman" panose="02020603050405020304" pitchFamily="18" charset="0"/>
                <a:cs typeface="Times New Roman" panose="02020603050405020304" pitchFamily="18" charset="0"/>
              </a:rPr>
              <a:t>（美国专用的军事部门）</a:t>
            </a:r>
            <a:endParaRPr lang="en-US" altLang="zh-CN" dirty="0">
              <a:latin typeface="Times New Roman" panose="02020603050405020304" pitchFamily="18" charset="0"/>
              <a:cs typeface="Times New Roman" panose="02020603050405020304" pitchFamily="18" charset="0"/>
            </a:endParaRPr>
          </a:p>
          <a:p>
            <a:pPr marL="0" indent="0">
              <a:lnSpc>
                <a:spcPct val="90000"/>
              </a:lnSpc>
              <a:buNone/>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（国际组织）</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1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1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1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1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1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9568" y="188913"/>
            <a:ext cx="8352928" cy="792162"/>
          </a:xfrm>
        </p:spPr>
        <p:txBody>
          <a:bodyPr/>
          <a:lstStyle/>
          <a:p>
            <a:pPr algn="ctr" eaLnBrk="1" hangingPunct="1"/>
            <a:r>
              <a:rPr lang="zh-CN" altLang="en-US" sz="3600" dirty="0">
                <a:ea typeface="黑体" panose="02010609060101010101" pitchFamily="2" charset="-122"/>
              </a:rPr>
              <a:t>新增加了下列的通用顶级域名 </a:t>
            </a:r>
            <a:endParaRPr lang="zh-CN" altLang="en-US" sz="3600" dirty="0">
              <a:ea typeface="黑体" panose="02010609060101010101" pitchFamily="2" charset="-122"/>
            </a:endParaRPr>
          </a:p>
        </p:txBody>
      </p:sp>
      <p:sp>
        <p:nvSpPr>
          <p:cNvPr id="39939" name="Rectangle 3"/>
          <p:cNvSpPr>
            <a:spLocks noGrp="1" noChangeArrowheads="1"/>
          </p:cNvSpPr>
          <p:nvPr>
            <p:ph idx="1"/>
          </p:nvPr>
        </p:nvSpPr>
        <p:spPr>
          <a:xfrm>
            <a:off x="495300" y="1196975"/>
            <a:ext cx="9066742" cy="4933950"/>
          </a:xfrm>
        </p:spPr>
        <p:txBody>
          <a:bodyPr/>
          <a:lstStyle/>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.aero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（航空运输企业）</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.biz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（公司和企业）</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.cat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（加泰隆人的语言和文化团体）</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.coop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（合作团体）</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.info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（各种情况）</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.jobs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（人力资源管理者）</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a:t>
            </a:r>
            <a:r>
              <a:rPr lang="en-US" altLang="zh-CN" dirty="0" err="1">
                <a:latin typeface="Times New Roman" panose="02020603050405020304" pitchFamily="18" charset="0"/>
                <a:ea typeface="黑体" panose="02010609060101010101" pitchFamily="2" charset="-122"/>
                <a:cs typeface="Times New Roman" panose="02020603050405020304" pitchFamily="18" charset="0"/>
              </a:rPr>
              <a:t>mobi</a:t>
            </a:r>
            <a:r>
              <a:rPr lang="en-US" altLang="zh-CN"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（移动产品与服务的用户和提供者）</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.museum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（博物馆）</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.name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（个人）</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.pro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（有证书的专业人员）</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marL="400050" lvl="1" indent="0">
              <a:lnSpc>
                <a:spcPct val="80000"/>
              </a:lnSpc>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.travel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（旅游业） </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pPr algn="ctr" eaLnBrk="1" hangingPunct="1">
              <a:defRPr/>
            </a:pPr>
            <a:r>
              <a:rPr lang="zh-CN" altLang="en-US" dirty="0"/>
              <a:t>顶级域名</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TLD</a:t>
            </a:r>
            <a:r>
              <a:rPr lang="en-US" altLang="zh-CN" dirty="0"/>
              <a:t> </a:t>
            </a:r>
            <a:r>
              <a:rPr lang="zh-CN" altLang="en-US" dirty="0"/>
              <a:t>（续）</a:t>
            </a:r>
            <a:endParaRPr lang="zh-CN" altLang="en-US" sz="4000" dirty="0"/>
          </a:p>
        </p:txBody>
      </p:sp>
      <p:sp>
        <p:nvSpPr>
          <p:cNvPr id="1062915" name="Rectangle 3"/>
          <p:cNvSpPr>
            <a:spLocks noGrp="1" noChangeArrowheads="1"/>
          </p:cNvSpPr>
          <p:nvPr>
            <p:ph idx="1"/>
          </p:nvPr>
        </p:nvSpPr>
        <p:spPr/>
        <p:txBody>
          <a:bodyPr/>
          <a:lstStyle/>
          <a:p>
            <a:pPr>
              <a:spcBef>
                <a:spcPts val="555"/>
              </a:spcBef>
              <a:defRPr/>
            </a:pPr>
            <a:r>
              <a:rPr lang="en-US" altLang="zh-CN" dirty="0">
                <a:solidFill>
                  <a:srgbClr val="FF0000"/>
                </a:solidFill>
                <a:latin typeface="Times New Roman" panose="02020603050405020304" pitchFamily="18" charset="0"/>
                <a:cs typeface="Times New Roman" panose="02020603050405020304" pitchFamily="18" charset="0"/>
              </a:rPr>
              <a:t>(3) </a:t>
            </a:r>
            <a:r>
              <a:rPr lang="zh-CN" altLang="en-US" dirty="0">
                <a:solidFill>
                  <a:srgbClr val="FF0000"/>
                </a:solidFill>
                <a:latin typeface="Times New Roman" panose="02020603050405020304" pitchFamily="18" charset="0"/>
                <a:cs typeface="Times New Roman" panose="02020603050405020304" pitchFamily="18" charset="0"/>
              </a:rPr>
              <a:t>基础结构域名 </a:t>
            </a:r>
            <a:r>
              <a:rPr lang="en-US" altLang="zh-CN" dirty="0">
                <a:solidFill>
                  <a:srgbClr val="FF0000"/>
                </a:solidFill>
                <a:latin typeface="Times New Roman" panose="02020603050405020304" pitchFamily="18" charset="0"/>
                <a:cs typeface="Times New Roman" panose="02020603050405020304" pitchFamily="18" charset="0"/>
              </a:rPr>
              <a:t>(infrastructure domain)</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spcBef>
                <a:spcPts val="555"/>
              </a:spcBef>
              <a:buNone/>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这种顶级域名只有一个，即 </a:t>
            </a:r>
            <a:r>
              <a:rPr lang="en-US" altLang="zh-CN" dirty="0" err="1">
                <a:solidFill>
                  <a:srgbClr val="FF0000"/>
                </a:solidFill>
                <a:latin typeface="Times New Roman" panose="02020603050405020304" pitchFamily="18" charset="0"/>
                <a:cs typeface="Times New Roman" panose="02020603050405020304" pitchFamily="18" charset="0"/>
              </a:rPr>
              <a:t>arpa</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spcBef>
                <a:spcPts val="555"/>
              </a:spcBef>
              <a:buNone/>
              <a:defRPr/>
            </a:pP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用于反向域名解析，因此又称为</a:t>
            </a:r>
            <a:r>
              <a:rPr lang="zh-CN" altLang="en-US" dirty="0">
                <a:solidFill>
                  <a:srgbClr val="FF0000"/>
                </a:solidFill>
                <a:latin typeface="Times New Roman" panose="02020603050405020304" pitchFamily="18" charset="0"/>
                <a:cs typeface="Times New Roman" panose="02020603050405020304" pitchFamily="18" charset="0"/>
              </a:rPr>
              <a:t>反向域名。</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algn="ctr"/>
            <a:r>
              <a:rPr lang="zh-CN" altLang="en-US" dirty="0"/>
              <a:t>互联网的域名空间 </a:t>
            </a:r>
            <a:endParaRPr lang="zh-CN" altLang="en-US" dirty="0"/>
          </a:p>
        </p:txBody>
      </p:sp>
      <p:sp>
        <p:nvSpPr>
          <p:cNvPr id="41987" name="Rectangle 122"/>
          <p:cNvSpPr>
            <a:spLocks noChangeArrowheads="1"/>
          </p:cNvSpPr>
          <p:nvPr/>
        </p:nvSpPr>
        <p:spPr bwMode="auto">
          <a:xfrm>
            <a:off x="5423247" y="1196752"/>
            <a:ext cx="553773" cy="4381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800" b="1" dirty="0">
                <a:solidFill>
                  <a:srgbClr val="000099"/>
                </a:solidFill>
                <a:latin typeface="+mn-lt"/>
                <a:ea typeface="+mn-ea"/>
              </a:rPr>
              <a:t>根</a:t>
            </a:r>
            <a:endParaRPr kumimoji="1" lang="zh-CN" altLang="en-US" sz="2800" b="1" dirty="0">
              <a:solidFill>
                <a:srgbClr val="000099"/>
              </a:solidFill>
              <a:latin typeface="+mn-lt"/>
              <a:ea typeface="+mn-ea"/>
            </a:endParaRPr>
          </a:p>
        </p:txBody>
      </p:sp>
      <p:grpSp>
        <p:nvGrpSpPr>
          <p:cNvPr id="576728" name="Group 216"/>
          <p:cNvGrpSpPr/>
          <p:nvPr/>
        </p:nvGrpSpPr>
        <p:grpSpPr bwMode="auto">
          <a:xfrm>
            <a:off x="293108" y="4432969"/>
            <a:ext cx="8521567" cy="1084263"/>
            <a:chOff x="113" y="2435"/>
            <a:chExt cx="4955" cy="683"/>
          </a:xfrm>
        </p:grpSpPr>
        <p:sp>
          <p:nvSpPr>
            <p:cNvPr id="42091" name="Rectangle 211"/>
            <p:cNvSpPr>
              <a:spLocks noChangeArrowheads="1"/>
            </p:cNvSpPr>
            <p:nvPr/>
          </p:nvSpPr>
          <p:spPr bwMode="auto">
            <a:xfrm>
              <a:off x="1020" y="2822"/>
              <a:ext cx="106" cy="289"/>
            </a:xfrm>
            <a:prstGeom prst="rect">
              <a:avLst/>
            </a:prstGeom>
            <a:solidFill>
              <a:srgbClr val="CCCC00"/>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92" name="Rectangle 130"/>
            <p:cNvSpPr>
              <a:spLocks noChangeArrowheads="1"/>
            </p:cNvSpPr>
            <p:nvPr/>
          </p:nvSpPr>
          <p:spPr bwMode="auto">
            <a:xfrm>
              <a:off x="113" y="2819"/>
              <a:ext cx="703" cy="250"/>
            </a:xfrm>
            <a:prstGeom prst="rect">
              <a:avLst/>
            </a:prstGeom>
            <a:solidFill>
              <a:srgbClr val="CCCC00"/>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四级域名</a:t>
              </a:r>
              <a:endParaRPr kumimoji="1" lang="zh-CN" altLang="en-US" sz="2000" b="1">
                <a:solidFill>
                  <a:srgbClr val="000099"/>
                </a:solidFill>
                <a:latin typeface="+mn-lt"/>
                <a:ea typeface="+mn-ea"/>
              </a:endParaRPr>
            </a:p>
          </p:txBody>
        </p:sp>
        <p:sp>
          <p:nvSpPr>
            <p:cNvPr id="42093" name="Text Box 131"/>
            <p:cNvSpPr txBox="1">
              <a:spLocks noChangeArrowheads="1"/>
            </p:cNvSpPr>
            <p:nvPr/>
          </p:nvSpPr>
          <p:spPr bwMode="auto">
            <a:xfrm>
              <a:off x="3556" y="2817"/>
              <a:ext cx="405"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mail</a:t>
              </a:r>
              <a:endParaRPr kumimoji="1" lang="en-US" altLang="zh-CN" sz="2000" b="1">
                <a:solidFill>
                  <a:srgbClr val="000099"/>
                </a:solidFill>
                <a:latin typeface="+mn-lt"/>
                <a:ea typeface="+mn-ea"/>
              </a:endParaRPr>
            </a:p>
          </p:txBody>
        </p:sp>
        <p:sp>
          <p:nvSpPr>
            <p:cNvPr id="42094" name="Text Box 132"/>
            <p:cNvSpPr txBox="1">
              <a:spLocks noChangeArrowheads="1"/>
            </p:cNvSpPr>
            <p:nvPr/>
          </p:nvSpPr>
          <p:spPr bwMode="auto">
            <a:xfrm>
              <a:off x="4060" y="2633"/>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sp>
          <p:nvSpPr>
            <p:cNvPr id="42095" name="Text Box 151"/>
            <p:cNvSpPr txBox="1">
              <a:spLocks noChangeArrowheads="1"/>
            </p:cNvSpPr>
            <p:nvPr/>
          </p:nvSpPr>
          <p:spPr bwMode="auto">
            <a:xfrm>
              <a:off x="4614" y="2817"/>
              <a:ext cx="454"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www</a:t>
              </a:r>
              <a:endParaRPr kumimoji="1" lang="en-US" altLang="zh-CN" sz="2000" b="1">
                <a:solidFill>
                  <a:srgbClr val="000099"/>
                </a:solidFill>
                <a:latin typeface="+mn-lt"/>
                <a:ea typeface="+mn-ea"/>
              </a:endParaRPr>
            </a:p>
          </p:txBody>
        </p:sp>
        <p:sp>
          <p:nvSpPr>
            <p:cNvPr id="42096" name="Line 155"/>
            <p:cNvSpPr>
              <a:spLocks noChangeShapeType="1"/>
            </p:cNvSpPr>
            <p:nvPr/>
          </p:nvSpPr>
          <p:spPr bwMode="auto">
            <a:xfrm>
              <a:off x="4381" y="2435"/>
              <a:ext cx="437" cy="47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97" name="Line 156"/>
            <p:cNvSpPr>
              <a:spLocks noChangeShapeType="1"/>
            </p:cNvSpPr>
            <p:nvPr/>
          </p:nvSpPr>
          <p:spPr bwMode="auto">
            <a:xfrm flipH="1">
              <a:off x="3819" y="2440"/>
              <a:ext cx="560" cy="44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576726" name="Group 214"/>
          <p:cNvGrpSpPr/>
          <p:nvPr/>
        </p:nvGrpSpPr>
        <p:grpSpPr bwMode="auto">
          <a:xfrm>
            <a:off x="293108" y="2497804"/>
            <a:ext cx="9283435" cy="1093788"/>
            <a:chOff x="113" y="1216"/>
            <a:chExt cx="5398" cy="689"/>
          </a:xfrm>
        </p:grpSpPr>
        <p:sp>
          <p:nvSpPr>
            <p:cNvPr id="42045" name="Rectangle 210"/>
            <p:cNvSpPr>
              <a:spLocks noChangeArrowheads="1"/>
            </p:cNvSpPr>
            <p:nvPr/>
          </p:nvSpPr>
          <p:spPr bwMode="auto">
            <a:xfrm>
              <a:off x="1020" y="1616"/>
              <a:ext cx="106" cy="289"/>
            </a:xfrm>
            <a:prstGeom prst="rect">
              <a:avLst/>
            </a:prstGeom>
            <a:solidFill>
              <a:srgbClr val="FFCCFF"/>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46" name="Text Box 105"/>
            <p:cNvSpPr txBox="1">
              <a:spLocks noChangeArrowheads="1"/>
            </p:cNvSpPr>
            <p:nvPr/>
          </p:nvSpPr>
          <p:spPr bwMode="auto">
            <a:xfrm>
              <a:off x="1777" y="140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sp>
          <p:nvSpPr>
            <p:cNvPr id="42047" name="Text Box 115"/>
            <p:cNvSpPr txBox="1">
              <a:spLocks noChangeArrowheads="1"/>
            </p:cNvSpPr>
            <p:nvPr/>
          </p:nvSpPr>
          <p:spPr bwMode="auto">
            <a:xfrm>
              <a:off x="3956" y="159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bj</a:t>
              </a:r>
              <a:endParaRPr kumimoji="1" lang="en-US" altLang="zh-CN" sz="2000" b="1">
                <a:solidFill>
                  <a:srgbClr val="000099"/>
                </a:solidFill>
                <a:latin typeface="+mn-lt"/>
                <a:ea typeface="+mn-ea"/>
              </a:endParaRPr>
            </a:p>
          </p:txBody>
        </p:sp>
        <p:sp>
          <p:nvSpPr>
            <p:cNvPr id="42048" name="Text Box 116"/>
            <p:cNvSpPr txBox="1">
              <a:spLocks noChangeArrowheads="1"/>
            </p:cNvSpPr>
            <p:nvPr/>
          </p:nvSpPr>
          <p:spPr bwMode="auto">
            <a:xfrm>
              <a:off x="4554" y="1592"/>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edu</a:t>
              </a:r>
              <a:endParaRPr kumimoji="1" lang="en-US" altLang="zh-CN" sz="2000" b="1">
                <a:solidFill>
                  <a:srgbClr val="000099"/>
                </a:solidFill>
                <a:latin typeface="+mn-lt"/>
                <a:ea typeface="+mn-ea"/>
              </a:endParaRPr>
            </a:p>
          </p:txBody>
        </p:sp>
        <p:sp>
          <p:nvSpPr>
            <p:cNvPr id="42049" name="Text Box 117"/>
            <p:cNvSpPr txBox="1">
              <a:spLocks noChangeArrowheads="1"/>
            </p:cNvSpPr>
            <p:nvPr/>
          </p:nvSpPr>
          <p:spPr bwMode="auto">
            <a:xfrm>
              <a:off x="5097" y="1592"/>
              <a:ext cx="4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com</a:t>
              </a:r>
              <a:endParaRPr kumimoji="1" lang="en-US" altLang="zh-CN" sz="2000" b="1">
                <a:solidFill>
                  <a:srgbClr val="000099"/>
                </a:solidFill>
                <a:latin typeface="+mn-lt"/>
                <a:ea typeface="+mn-ea"/>
              </a:endParaRPr>
            </a:p>
          </p:txBody>
        </p:sp>
        <p:sp>
          <p:nvSpPr>
            <p:cNvPr id="42050" name="Text Box 118"/>
            <p:cNvSpPr txBox="1">
              <a:spLocks noChangeArrowheads="1"/>
            </p:cNvSpPr>
            <p:nvPr/>
          </p:nvSpPr>
          <p:spPr bwMode="auto">
            <a:xfrm>
              <a:off x="4172" y="140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sp>
          <p:nvSpPr>
            <p:cNvPr id="42051" name="Text Box 123"/>
            <p:cNvSpPr txBox="1">
              <a:spLocks noChangeArrowheads="1"/>
            </p:cNvSpPr>
            <p:nvPr/>
          </p:nvSpPr>
          <p:spPr bwMode="auto">
            <a:xfrm>
              <a:off x="1437" y="1592"/>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cctv</a:t>
              </a:r>
              <a:endParaRPr kumimoji="1" lang="en-US" altLang="zh-CN" sz="2000" b="1">
                <a:solidFill>
                  <a:srgbClr val="000099"/>
                </a:solidFill>
                <a:latin typeface="+mn-lt"/>
                <a:ea typeface="+mn-ea"/>
              </a:endParaRPr>
            </a:p>
          </p:txBody>
        </p:sp>
        <p:sp>
          <p:nvSpPr>
            <p:cNvPr id="42052" name="Text Box 124"/>
            <p:cNvSpPr txBox="1">
              <a:spLocks noChangeArrowheads="1"/>
            </p:cNvSpPr>
            <p:nvPr/>
          </p:nvSpPr>
          <p:spPr bwMode="auto">
            <a:xfrm>
              <a:off x="2185" y="1591"/>
              <a:ext cx="3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ibm</a:t>
              </a:r>
              <a:endParaRPr kumimoji="1" lang="en-US" altLang="zh-CN" sz="2000" b="1">
                <a:solidFill>
                  <a:srgbClr val="000099"/>
                </a:solidFill>
                <a:latin typeface="+mn-lt"/>
                <a:ea typeface="+mn-ea"/>
              </a:endParaRPr>
            </a:p>
          </p:txBody>
        </p:sp>
        <p:sp>
          <p:nvSpPr>
            <p:cNvPr id="42053" name="Text Box 125"/>
            <p:cNvSpPr txBox="1">
              <a:spLocks noChangeArrowheads="1"/>
            </p:cNvSpPr>
            <p:nvPr/>
          </p:nvSpPr>
          <p:spPr bwMode="auto">
            <a:xfrm>
              <a:off x="2488" y="1592"/>
              <a:ext cx="57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err="1">
                  <a:solidFill>
                    <a:srgbClr val="000099"/>
                  </a:solidFill>
                  <a:latin typeface="+mn-lt"/>
                  <a:ea typeface="+mn-ea"/>
                </a:rPr>
                <a:t>huawei</a:t>
              </a:r>
              <a:endParaRPr kumimoji="1" lang="en-US" altLang="zh-CN" sz="2000" b="1" dirty="0">
                <a:solidFill>
                  <a:srgbClr val="000099"/>
                </a:solidFill>
                <a:latin typeface="+mn-lt"/>
                <a:ea typeface="+mn-ea"/>
              </a:endParaRPr>
            </a:p>
          </p:txBody>
        </p:sp>
        <p:sp>
          <p:nvSpPr>
            <p:cNvPr id="42054" name="Rectangle 127"/>
            <p:cNvSpPr>
              <a:spLocks noChangeArrowheads="1"/>
            </p:cNvSpPr>
            <p:nvPr/>
          </p:nvSpPr>
          <p:spPr bwMode="auto">
            <a:xfrm>
              <a:off x="113" y="1608"/>
              <a:ext cx="703" cy="250"/>
            </a:xfrm>
            <a:prstGeom prst="rect">
              <a:avLst/>
            </a:prstGeom>
            <a:solidFill>
              <a:srgbClr val="FFCCFF"/>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二级域名</a:t>
              </a:r>
              <a:endParaRPr kumimoji="1" lang="zh-CN" altLang="en-US" sz="2000" b="1">
                <a:solidFill>
                  <a:srgbClr val="000099"/>
                </a:solidFill>
                <a:latin typeface="+mn-lt"/>
                <a:ea typeface="+mn-ea"/>
              </a:endParaRPr>
            </a:p>
          </p:txBody>
        </p:sp>
        <p:sp>
          <p:nvSpPr>
            <p:cNvPr id="42055" name="Line 142"/>
            <p:cNvSpPr>
              <a:spLocks noChangeShapeType="1"/>
            </p:cNvSpPr>
            <p:nvPr/>
          </p:nvSpPr>
          <p:spPr bwMode="auto">
            <a:xfrm>
              <a:off x="2173" y="1258"/>
              <a:ext cx="213" cy="373"/>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6" name="Line 143"/>
            <p:cNvSpPr>
              <a:spLocks noChangeShapeType="1"/>
            </p:cNvSpPr>
            <p:nvPr/>
          </p:nvSpPr>
          <p:spPr bwMode="auto">
            <a:xfrm>
              <a:off x="2173" y="1269"/>
              <a:ext cx="546" cy="34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7" name="Line 144"/>
            <p:cNvSpPr>
              <a:spLocks noChangeShapeType="1"/>
            </p:cNvSpPr>
            <p:nvPr/>
          </p:nvSpPr>
          <p:spPr bwMode="auto">
            <a:xfrm flipV="1">
              <a:off x="1672" y="1279"/>
              <a:ext cx="501" cy="34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8" name="Line 145"/>
            <p:cNvSpPr>
              <a:spLocks noChangeShapeType="1"/>
            </p:cNvSpPr>
            <p:nvPr/>
          </p:nvSpPr>
          <p:spPr bwMode="auto">
            <a:xfrm>
              <a:off x="4662" y="1216"/>
              <a:ext cx="111" cy="431"/>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9" name="Line 146"/>
            <p:cNvSpPr>
              <a:spLocks noChangeShapeType="1"/>
            </p:cNvSpPr>
            <p:nvPr/>
          </p:nvSpPr>
          <p:spPr bwMode="auto">
            <a:xfrm>
              <a:off x="4665" y="1224"/>
              <a:ext cx="626" cy="40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0" name="Line 147"/>
            <p:cNvSpPr>
              <a:spLocks noChangeShapeType="1"/>
            </p:cNvSpPr>
            <p:nvPr/>
          </p:nvSpPr>
          <p:spPr bwMode="auto">
            <a:xfrm flipH="1">
              <a:off x="4090" y="1224"/>
              <a:ext cx="572" cy="39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2061" name="Group 157"/>
            <p:cNvGrpSpPr/>
            <p:nvPr/>
          </p:nvGrpSpPr>
          <p:grpSpPr bwMode="auto">
            <a:xfrm>
              <a:off x="1168" y="1244"/>
              <a:ext cx="268" cy="101"/>
              <a:chOff x="2875" y="1143"/>
              <a:chExt cx="330" cy="132"/>
            </a:xfrm>
          </p:grpSpPr>
          <p:sp>
            <p:nvSpPr>
              <p:cNvPr id="42087" name="Line 158"/>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8" name="Line 159"/>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9" name="Line 160"/>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90" name="Line 161"/>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2" name="Group 162"/>
            <p:cNvGrpSpPr/>
            <p:nvPr/>
          </p:nvGrpSpPr>
          <p:grpSpPr bwMode="auto">
            <a:xfrm>
              <a:off x="2507" y="1244"/>
              <a:ext cx="268" cy="101"/>
              <a:chOff x="2875" y="1143"/>
              <a:chExt cx="330" cy="132"/>
            </a:xfrm>
          </p:grpSpPr>
          <p:sp>
            <p:nvSpPr>
              <p:cNvPr id="42083" name="Line 163"/>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4" name="Line 164"/>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5" name="Line 165"/>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6" name="Line 166"/>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3" name="Group 167"/>
            <p:cNvGrpSpPr/>
            <p:nvPr/>
          </p:nvGrpSpPr>
          <p:grpSpPr bwMode="auto">
            <a:xfrm>
              <a:off x="2936" y="1244"/>
              <a:ext cx="268" cy="101"/>
              <a:chOff x="2875" y="1143"/>
              <a:chExt cx="330" cy="132"/>
            </a:xfrm>
          </p:grpSpPr>
          <p:sp>
            <p:nvSpPr>
              <p:cNvPr id="42079" name="Line 168"/>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0" name="Line 169"/>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1" name="Line 170"/>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2" name="Line 171"/>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4" name="Group 172"/>
            <p:cNvGrpSpPr/>
            <p:nvPr/>
          </p:nvGrpSpPr>
          <p:grpSpPr bwMode="auto">
            <a:xfrm>
              <a:off x="3363" y="1244"/>
              <a:ext cx="268" cy="101"/>
              <a:chOff x="2875" y="1143"/>
              <a:chExt cx="330" cy="132"/>
            </a:xfrm>
          </p:grpSpPr>
          <p:sp>
            <p:nvSpPr>
              <p:cNvPr id="42075" name="Line 173"/>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6" name="Line 174"/>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7" name="Line 175"/>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8" name="Line 176"/>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5" name="Group 177"/>
            <p:cNvGrpSpPr/>
            <p:nvPr/>
          </p:nvGrpSpPr>
          <p:grpSpPr bwMode="auto">
            <a:xfrm>
              <a:off x="3792" y="1244"/>
              <a:ext cx="268" cy="101"/>
              <a:chOff x="2875" y="1143"/>
              <a:chExt cx="330" cy="132"/>
            </a:xfrm>
          </p:grpSpPr>
          <p:sp>
            <p:nvSpPr>
              <p:cNvPr id="42071" name="Line 178"/>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2" name="Line 179"/>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3" name="Line 180"/>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4" name="Line 181"/>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6" name="Group 182"/>
            <p:cNvGrpSpPr/>
            <p:nvPr/>
          </p:nvGrpSpPr>
          <p:grpSpPr bwMode="auto">
            <a:xfrm>
              <a:off x="4935" y="1244"/>
              <a:ext cx="268" cy="101"/>
              <a:chOff x="2875" y="1143"/>
              <a:chExt cx="330" cy="132"/>
            </a:xfrm>
          </p:grpSpPr>
          <p:sp>
            <p:nvSpPr>
              <p:cNvPr id="42067" name="Line 183"/>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8" name="Line 184"/>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9" name="Line 185"/>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0" name="Line 186"/>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grpSp>
        <p:nvGrpSpPr>
          <p:cNvPr id="576727" name="Group 215"/>
          <p:cNvGrpSpPr/>
          <p:nvPr/>
        </p:nvGrpSpPr>
        <p:grpSpPr bwMode="auto">
          <a:xfrm>
            <a:off x="293108" y="3382042"/>
            <a:ext cx="9304073" cy="1144587"/>
            <a:chOff x="113" y="1773"/>
            <a:chExt cx="5410" cy="721"/>
          </a:xfrm>
        </p:grpSpPr>
        <p:sp>
          <p:nvSpPr>
            <p:cNvPr id="42013" name="Rectangle 212"/>
            <p:cNvSpPr>
              <a:spLocks noChangeArrowheads="1"/>
            </p:cNvSpPr>
            <p:nvPr/>
          </p:nvSpPr>
          <p:spPr bwMode="auto">
            <a:xfrm>
              <a:off x="1020" y="2205"/>
              <a:ext cx="106" cy="289"/>
            </a:xfrm>
            <a:prstGeom prst="rect">
              <a:avLst/>
            </a:prstGeom>
            <a:solidFill>
              <a:srgbClr val="CCFF99"/>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14" name="Text Box 119"/>
            <p:cNvSpPr txBox="1">
              <a:spLocks noChangeArrowheads="1"/>
            </p:cNvSpPr>
            <p:nvPr/>
          </p:nvSpPr>
          <p:spPr bwMode="auto">
            <a:xfrm>
              <a:off x="5150" y="2205"/>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pku</a:t>
              </a:r>
              <a:endParaRPr kumimoji="1" lang="en-US" altLang="zh-CN" sz="2000" b="1">
                <a:solidFill>
                  <a:srgbClr val="000099"/>
                </a:solidFill>
                <a:latin typeface="+mn-lt"/>
                <a:ea typeface="+mn-ea"/>
              </a:endParaRPr>
            </a:p>
          </p:txBody>
        </p:sp>
        <p:sp>
          <p:nvSpPr>
            <p:cNvPr id="42015" name="Text Box 120"/>
            <p:cNvSpPr txBox="1">
              <a:spLocks noChangeArrowheads="1"/>
            </p:cNvSpPr>
            <p:nvPr/>
          </p:nvSpPr>
          <p:spPr bwMode="auto">
            <a:xfrm>
              <a:off x="3924" y="2205"/>
              <a:ext cx="7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tsinghua</a:t>
              </a:r>
              <a:endParaRPr kumimoji="1" lang="en-US" altLang="zh-CN" sz="2000" b="1">
                <a:solidFill>
                  <a:srgbClr val="000099"/>
                </a:solidFill>
                <a:latin typeface="+mn-lt"/>
                <a:ea typeface="+mn-ea"/>
              </a:endParaRPr>
            </a:p>
          </p:txBody>
        </p:sp>
        <p:sp>
          <p:nvSpPr>
            <p:cNvPr id="42016" name="Text Box 121"/>
            <p:cNvSpPr txBox="1">
              <a:spLocks noChangeArrowheads="1"/>
            </p:cNvSpPr>
            <p:nvPr/>
          </p:nvSpPr>
          <p:spPr bwMode="auto">
            <a:xfrm>
              <a:off x="4649" y="199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sp>
          <p:nvSpPr>
            <p:cNvPr id="42017" name="Rectangle 128"/>
            <p:cNvSpPr>
              <a:spLocks noChangeArrowheads="1"/>
            </p:cNvSpPr>
            <p:nvPr/>
          </p:nvSpPr>
          <p:spPr bwMode="auto">
            <a:xfrm>
              <a:off x="113" y="2182"/>
              <a:ext cx="703" cy="250"/>
            </a:xfrm>
            <a:prstGeom prst="rect">
              <a:avLst/>
            </a:prstGeom>
            <a:solidFill>
              <a:srgbClr val="CCFF99"/>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三级域名</a:t>
              </a:r>
              <a:endParaRPr kumimoji="1" lang="zh-CN" altLang="en-US" sz="2000" b="1">
                <a:solidFill>
                  <a:srgbClr val="000099"/>
                </a:solidFill>
                <a:latin typeface="+mn-lt"/>
                <a:ea typeface="+mn-ea"/>
              </a:endParaRPr>
            </a:p>
          </p:txBody>
        </p:sp>
        <p:sp>
          <p:nvSpPr>
            <p:cNvPr id="42018" name="Text Box 129"/>
            <p:cNvSpPr txBox="1">
              <a:spLocks noChangeArrowheads="1"/>
            </p:cNvSpPr>
            <p:nvPr/>
          </p:nvSpPr>
          <p:spPr bwMode="auto">
            <a:xfrm>
              <a:off x="1064" y="2205"/>
              <a:ext cx="405"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mail</a:t>
              </a:r>
              <a:endParaRPr kumimoji="1" lang="en-US" altLang="zh-CN" sz="2000" b="1">
                <a:solidFill>
                  <a:srgbClr val="000099"/>
                </a:solidFill>
                <a:latin typeface="+mn-lt"/>
                <a:ea typeface="+mn-ea"/>
              </a:endParaRPr>
            </a:p>
          </p:txBody>
        </p:sp>
        <p:sp>
          <p:nvSpPr>
            <p:cNvPr id="42019" name="Line 148"/>
            <p:cNvSpPr>
              <a:spLocks noChangeShapeType="1"/>
            </p:cNvSpPr>
            <p:nvPr/>
          </p:nvSpPr>
          <p:spPr bwMode="auto">
            <a:xfrm flipH="1">
              <a:off x="4386" y="1773"/>
              <a:ext cx="387" cy="42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0" name="Line 149"/>
            <p:cNvSpPr>
              <a:spLocks noChangeShapeType="1"/>
            </p:cNvSpPr>
            <p:nvPr/>
          </p:nvSpPr>
          <p:spPr bwMode="auto">
            <a:xfrm>
              <a:off x="4792" y="1784"/>
              <a:ext cx="548" cy="43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1" name="Text Box 150"/>
            <p:cNvSpPr txBox="1">
              <a:spLocks noChangeArrowheads="1"/>
            </p:cNvSpPr>
            <p:nvPr/>
          </p:nvSpPr>
          <p:spPr bwMode="auto">
            <a:xfrm>
              <a:off x="1826" y="2205"/>
              <a:ext cx="454"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www</a:t>
              </a:r>
              <a:endParaRPr kumimoji="1" lang="en-US" altLang="zh-CN" sz="2000" b="1">
                <a:solidFill>
                  <a:srgbClr val="000099"/>
                </a:solidFill>
                <a:latin typeface="+mn-lt"/>
                <a:ea typeface="+mn-ea"/>
              </a:endParaRPr>
            </a:p>
          </p:txBody>
        </p:sp>
        <p:sp>
          <p:nvSpPr>
            <p:cNvPr id="42022" name="Text Box 152"/>
            <p:cNvSpPr txBox="1">
              <a:spLocks noChangeArrowheads="1"/>
            </p:cNvSpPr>
            <p:nvPr/>
          </p:nvSpPr>
          <p:spPr bwMode="auto">
            <a:xfrm>
              <a:off x="1414" y="199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sp>
          <p:nvSpPr>
            <p:cNvPr id="42023" name="Line 153"/>
            <p:cNvSpPr>
              <a:spLocks noChangeShapeType="1"/>
            </p:cNvSpPr>
            <p:nvPr/>
          </p:nvSpPr>
          <p:spPr bwMode="auto">
            <a:xfrm flipV="1">
              <a:off x="1274" y="1794"/>
              <a:ext cx="383" cy="44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4" name="Line 154"/>
            <p:cNvSpPr>
              <a:spLocks noChangeShapeType="1"/>
            </p:cNvSpPr>
            <p:nvPr/>
          </p:nvSpPr>
          <p:spPr bwMode="auto">
            <a:xfrm>
              <a:off x="1657" y="1794"/>
              <a:ext cx="361" cy="473"/>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2025" name="Group 187"/>
            <p:cNvGrpSpPr/>
            <p:nvPr/>
          </p:nvGrpSpPr>
          <p:grpSpPr bwMode="auto">
            <a:xfrm>
              <a:off x="2613" y="1797"/>
              <a:ext cx="269" cy="101"/>
              <a:chOff x="2875" y="1143"/>
              <a:chExt cx="330" cy="132"/>
            </a:xfrm>
          </p:grpSpPr>
          <p:sp>
            <p:nvSpPr>
              <p:cNvPr id="42041" name="Line 188"/>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2" name="Line 189"/>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3" name="Line 190"/>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4" name="Line 191"/>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6" name="Group 192"/>
            <p:cNvGrpSpPr/>
            <p:nvPr/>
          </p:nvGrpSpPr>
          <p:grpSpPr bwMode="auto">
            <a:xfrm>
              <a:off x="5131" y="1797"/>
              <a:ext cx="268" cy="101"/>
              <a:chOff x="2875" y="1143"/>
              <a:chExt cx="330" cy="132"/>
            </a:xfrm>
          </p:grpSpPr>
          <p:sp>
            <p:nvSpPr>
              <p:cNvPr id="42037" name="Line 193"/>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8" name="Line 194"/>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9" name="Line 195"/>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0" name="Line 196"/>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7" name="Group 197"/>
            <p:cNvGrpSpPr/>
            <p:nvPr/>
          </p:nvGrpSpPr>
          <p:grpSpPr bwMode="auto">
            <a:xfrm>
              <a:off x="2239" y="1797"/>
              <a:ext cx="268" cy="101"/>
              <a:chOff x="2875" y="1143"/>
              <a:chExt cx="330" cy="132"/>
            </a:xfrm>
          </p:grpSpPr>
          <p:sp>
            <p:nvSpPr>
              <p:cNvPr id="42033" name="Line 198"/>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4" name="Line 199"/>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5" name="Line 200"/>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6" name="Line 201"/>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8" name="Group 202"/>
            <p:cNvGrpSpPr/>
            <p:nvPr/>
          </p:nvGrpSpPr>
          <p:grpSpPr bwMode="auto">
            <a:xfrm>
              <a:off x="3953" y="1797"/>
              <a:ext cx="268" cy="101"/>
              <a:chOff x="2875" y="1143"/>
              <a:chExt cx="330" cy="132"/>
            </a:xfrm>
          </p:grpSpPr>
          <p:sp>
            <p:nvSpPr>
              <p:cNvPr id="42029" name="Line 203"/>
              <p:cNvSpPr>
                <a:spLocks noChangeShapeType="1"/>
              </p:cNvSpPr>
              <p:nvPr/>
            </p:nvSpPr>
            <p:spPr bwMode="auto">
              <a:xfrm>
                <a:off x="3061"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0" name="Line 204"/>
              <p:cNvSpPr>
                <a:spLocks noChangeShapeType="1"/>
              </p:cNvSpPr>
              <p:nvPr/>
            </p:nvSpPr>
            <p:spPr bwMode="auto">
              <a:xfrm>
                <a:off x="3050" y="1143"/>
                <a:ext cx="37" cy="12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1" name="Line 205"/>
              <p:cNvSpPr>
                <a:spLocks noChangeShapeType="1"/>
              </p:cNvSpPr>
              <p:nvPr/>
            </p:nvSpPr>
            <p:spPr bwMode="auto">
              <a:xfrm flipH="1">
                <a:off x="2875" y="1143"/>
                <a:ext cx="144" cy="13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2" name="Line 206"/>
              <p:cNvSpPr>
                <a:spLocks noChangeShapeType="1"/>
              </p:cNvSpPr>
              <p:nvPr/>
            </p:nvSpPr>
            <p:spPr bwMode="auto">
              <a:xfrm flipH="1">
                <a:off x="2980" y="1143"/>
                <a:ext cx="54" cy="126"/>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grpSp>
        <p:nvGrpSpPr>
          <p:cNvPr id="576725" name="Group 213"/>
          <p:cNvGrpSpPr/>
          <p:nvPr/>
        </p:nvGrpSpPr>
        <p:grpSpPr bwMode="auto">
          <a:xfrm>
            <a:off x="293108" y="1689765"/>
            <a:ext cx="9412420" cy="965199"/>
            <a:chOff x="113" y="707"/>
            <a:chExt cx="5473" cy="608"/>
          </a:xfrm>
        </p:grpSpPr>
        <p:sp>
          <p:nvSpPr>
            <p:cNvPr id="41992" name="Rectangle 209"/>
            <p:cNvSpPr>
              <a:spLocks noChangeArrowheads="1"/>
            </p:cNvSpPr>
            <p:nvPr/>
          </p:nvSpPr>
          <p:spPr bwMode="auto">
            <a:xfrm>
              <a:off x="1020" y="1026"/>
              <a:ext cx="106" cy="289"/>
            </a:xfrm>
            <a:prstGeom prst="rect">
              <a:avLst/>
            </a:prstGeom>
            <a:solidFill>
              <a:srgbClr val="CCECFF"/>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1993" name="Text Box 106"/>
            <p:cNvSpPr txBox="1">
              <a:spLocks noChangeArrowheads="1"/>
            </p:cNvSpPr>
            <p:nvPr/>
          </p:nvSpPr>
          <p:spPr bwMode="auto">
            <a:xfrm>
              <a:off x="1975" y="1026"/>
              <a:ext cx="4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com</a:t>
              </a:r>
              <a:endParaRPr kumimoji="1" lang="en-US" altLang="zh-CN" sz="2000" b="1">
                <a:solidFill>
                  <a:srgbClr val="000099"/>
                </a:solidFill>
                <a:latin typeface="+mn-lt"/>
                <a:ea typeface="+mn-ea"/>
              </a:endParaRPr>
            </a:p>
          </p:txBody>
        </p:sp>
        <p:sp>
          <p:nvSpPr>
            <p:cNvPr id="41994" name="Text Box 107"/>
            <p:cNvSpPr txBox="1">
              <a:spLocks noChangeArrowheads="1"/>
            </p:cNvSpPr>
            <p:nvPr/>
          </p:nvSpPr>
          <p:spPr bwMode="auto">
            <a:xfrm>
              <a:off x="2472" y="1026"/>
              <a:ext cx="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net</a:t>
              </a:r>
              <a:endParaRPr kumimoji="1" lang="en-US" altLang="zh-CN" sz="2000" b="1">
                <a:solidFill>
                  <a:srgbClr val="000099"/>
                </a:solidFill>
                <a:latin typeface="+mn-lt"/>
                <a:ea typeface="+mn-ea"/>
              </a:endParaRPr>
            </a:p>
          </p:txBody>
        </p:sp>
        <p:sp>
          <p:nvSpPr>
            <p:cNvPr id="41995" name="Text Box 108"/>
            <p:cNvSpPr txBox="1">
              <a:spLocks noChangeArrowheads="1"/>
            </p:cNvSpPr>
            <p:nvPr/>
          </p:nvSpPr>
          <p:spPr bwMode="auto">
            <a:xfrm>
              <a:off x="2900" y="1026"/>
              <a:ext cx="3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org</a:t>
              </a:r>
              <a:endParaRPr kumimoji="1" lang="en-US" altLang="zh-CN" sz="2000" b="1">
                <a:solidFill>
                  <a:srgbClr val="000099"/>
                </a:solidFill>
                <a:latin typeface="+mn-lt"/>
                <a:ea typeface="+mn-ea"/>
              </a:endParaRPr>
            </a:p>
          </p:txBody>
        </p:sp>
        <p:sp>
          <p:nvSpPr>
            <p:cNvPr id="41996" name="Text Box 109"/>
            <p:cNvSpPr txBox="1">
              <a:spLocks noChangeArrowheads="1"/>
            </p:cNvSpPr>
            <p:nvPr/>
          </p:nvSpPr>
          <p:spPr bwMode="auto">
            <a:xfrm>
              <a:off x="3329" y="1026"/>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edu</a:t>
              </a:r>
              <a:endParaRPr kumimoji="1" lang="en-US" altLang="zh-CN" sz="2000" b="1">
                <a:solidFill>
                  <a:srgbClr val="000099"/>
                </a:solidFill>
                <a:latin typeface="+mn-lt"/>
                <a:ea typeface="+mn-ea"/>
              </a:endParaRPr>
            </a:p>
          </p:txBody>
        </p:sp>
        <p:sp>
          <p:nvSpPr>
            <p:cNvPr id="41997" name="Text Box 110"/>
            <p:cNvSpPr txBox="1">
              <a:spLocks noChangeArrowheads="1"/>
            </p:cNvSpPr>
            <p:nvPr/>
          </p:nvSpPr>
          <p:spPr bwMode="auto">
            <a:xfrm>
              <a:off x="3758" y="1026"/>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gov</a:t>
              </a:r>
              <a:endParaRPr kumimoji="1" lang="en-US" altLang="zh-CN" sz="2000" b="1">
                <a:solidFill>
                  <a:srgbClr val="000099"/>
                </a:solidFill>
                <a:latin typeface="+mn-lt"/>
                <a:ea typeface="+mn-ea"/>
              </a:endParaRPr>
            </a:p>
          </p:txBody>
        </p:sp>
        <p:sp>
          <p:nvSpPr>
            <p:cNvPr id="41998" name="Text Box 111"/>
            <p:cNvSpPr txBox="1">
              <a:spLocks noChangeArrowheads="1"/>
            </p:cNvSpPr>
            <p:nvPr/>
          </p:nvSpPr>
          <p:spPr bwMode="auto">
            <a:xfrm>
              <a:off x="1114" y="1026"/>
              <a:ext cx="4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aero</a:t>
              </a:r>
              <a:endParaRPr kumimoji="1" lang="en-US" altLang="zh-CN" sz="2000" b="1">
                <a:solidFill>
                  <a:srgbClr val="000099"/>
                </a:solidFill>
                <a:latin typeface="+mn-lt"/>
                <a:ea typeface="+mn-ea"/>
              </a:endParaRPr>
            </a:p>
          </p:txBody>
        </p:sp>
        <p:sp>
          <p:nvSpPr>
            <p:cNvPr id="41999" name="Text Box 112"/>
            <p:cNvSpPr txBox="1">
              <a:spLocks noChangeArrowheads="1"/>
            </p:cNvSpPr>
            <p:nvPr/>
          </p:nvSpPr>
          <p:spPr bwMode="auto">
            <a:xfrm>
              <a:off x="4489" y="1026"/>
              <a:ext cx="2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cn</a:t>
              </a:r>
              <a:endParaRPr kumimoji="1" lang="en-US" altLang="zh-CN" sz="2000" b="1">
                <a:solidFill>
                  <a:srgbClr val="000099"/>
                </a:solidFill>
                <a:latin typeface="+mn-lt"/>
                <a:ea typeface="+mn-ea"/>
              </a:endParaRPr>
            </a:p>
          </p:txBody>
        </p:sp>
        <p:sp>
          <p:nvSpPr>
            <p:cNvPr id="42000" name="Text Box 113"/>
            <p:cNvSpPr txBox="1">
              <a:spLocks noChangeArrowheads="1"/>
            </p:cNvSpPr>
            <p:nvPr/>
          </p:nvSpPr>
          <p:spPr bwMode="auto">
            <a:xfrm>
              <a:off x="4918" y="1026"/>
              <a:ext cx="2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mn-lt"/>
                  <a:ea typeface="+mn-ea"/>
                </a:rPr>
                <a:t>uk</a:t>
              </a:r>
              <a:endParaRPr kumimoji="1" lang="en-US" altLang="zh-CN" sz="2000" b="1">
                <a:solidFill>
                  <a:srgbClr val="000099"/>
                </a:solidFill>
                <a:latin typeface="+mn-lt"/>
                <a:ea typeface="+mn-ea"/>
              </a:endParaRPr>
            </a:p>
          </p:txBody>
        </p:sp>
        <p:sp>
          <p:nvSpPr>
            <p:cNvPr id="42001" name="Text Box 114"/>
            <p:cNvSpPr txBox="1">
              <a:spLocks noChangeArrowheads="1"/>
            </p:cNvSpPr>
            <p:nvPr/>
          </p:nvSpPr>
          <p:spPr bwMode="auto">
            <a:xfrm>
              <a:off x="5151" y="819"/>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sp>
          <p:nvSpPr>
            <p:cNvPr id="42002" name="Rectangle 126"/>
            <p:cNvSpPr>
              <a:spLocks noChangeArrowheads="1"/>
            </p:cNvSpPr>
            <p:nvPr/>
          </p:nvSpPr>
          <p:spPr bwMode="auto">
            <a:xfrm>
              <a:off x="113" y="1005"/>
              <a:ext cx="703" cy="250"/>
            </a:xfrm>
            <a:prstGeom prst="rect">
              <a:avLst/>
            </a:prstGeom>
            <a:solidFill>
              <a:srgbClr val="CCECFF"/>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顶级域名</a:t>
              </a:r>
              <a:endParaRPr kumimoji="1" lang="zh-CN" altLang="en-US" sz="2000" b="1">
                <a:solidFill>
                  <a:srgbClr val="000099"/>
                </a:solidFill>
                <a:latin typeface="+mn-lt"/>
                <a:ea typeface="+mn-ea"/>
              </a:endParaRPr>
            </a:p>
          </p:txBody>
        </p:sp>
        <p:sp>
          <p:nvSpPr>
            <p:cNvPr id="42003" name="Line 133"/>
            <p:cNvSpPr>
              <a:spLocks noChangeShapeType="1"/>
            </p:cNvSpPr>
            <p:nvPr/>
          </p:nvSpPr>
          <p:spPr bwMode="auto">
            <a:xfrm flipH="1">
              <a:off x="2201" y="712"/>
              <a:ext cx="1068" cy="389"/>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4" name="Line 134"/>
            <p:cNvSpPr>
              <a:spLocks noChangeShapeType="1"/>
            </p:cNvSpPr>
            <p:nvPr/>
          </p:nvSpPr>
          <p:spPr bwMode="auto">
            <a:xfrm flipH="1">
              <a:off x="2681" y="730"/>
              <a:ext cx="575" cy="35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5" name="Line 135"/>
            <p:cNvSpPr>
              <a:spLocks noChangeShapeType="1"/>
            </p:cNvSpPr>
            <p:nvPr/>
          </p:nvSpPr>
          <p:spPr bwMode="auto">
            <a:xfrm flipH="1">
              <a:off x="3134" y="730"/>
              <a:ext cx="131" cy="344"/>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6" name="Line 136"/>
            <p:cNvSpPr>
              <a:spLocks noChangeShapeType="1"/>
            </p:cNvSpPr>
            <p:nvPr/>
          </p:nvSpPr>
          <p:spPr bwMode="auto">
            <a:xfrm>
              <a:off x="3277" y="723"/>
              <a:ext cx="249" cy="365"/>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7" name="Line 137"/>
            <p:cNvSpPr>
              <a:spLocks noChangeShapeType="1"/>
            </p:cNvSpPr>
            <p:nvPr/>
          </p:nvSpPr>
          <p:spPr bwMode="auto">
            <a:xfrm>
              <a:off x="3275" y="715"/>
              <a:ext cx="681" cy="375"/>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8" name="Line 138"/>
            <p:cNvSpPr>
              <a:spLocks noChangeShapeType="1"/>
            </p:cNvSpPr>
            <p:nvPr/>
          </p:nvSpPr>
          <p:spPr bwMode="auto">
            <a:xfrm>
              <a:off x="3288" y="708"/>
              <a:ext cx="1353" cy="377"/>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9" name="Line 139"/>
            <p:cNvSpPr>
              <a:spLocks noChangeShapeType="1"/>
            </p:cNvSpPr>
            <p:nvPr/>
          </p:nvSpPr>
          <p:spPr bwMode="auto">
            <a:xfrm flipH="1">
              <a:off x="1358" y="707"/>
              <a:ext cx="1933" cy="37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10" name="Line 140"/>
            <p:cNvSpPr>
              <a:spLocks noChangeShapeType="1"/>
            </p:cNvSpPr>
            <p:nvPr/>
          </p:nvSpPr>
          <p:spPr bwMode="auto">
            <a:xfrm>
              <a:off x="3250" y="709"/>
              <a:ext cx="1777" cy="351"/>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11" name="Text Box 141"/>
            <p:cNvSpPr txBox="1">
              <a:spLocks noChangeArrowheads="1"/>
            </p:cNvSpPr>
            <p:nvPr/>
          </p:nvSpPr>
          <p:spPr bwMode="auto">
            <a:xfrm>
              <a:off x="1542" y="81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sp>
          <p:nvSpPr>
            <p:cNvPr id="42012" name="Text Box 207"/>
            <p:cNvSpPr txBox="1">
              <a:spLocks noChangeArrowheads="1"/>
            </p:cNvSpPr>
            <p:nvPr/>
          </p:nvSpPr>
          <p:spPr bwMode="auto">
            <a:xfrm>
              <a:off x="4042" y="817"/>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3" name="文本框 2"/>
          <p:cNvSpPr txBox="1"/>
          <p:nvPr/>
        </p:nvSpPr>
        <p:spPr>
          <a:xfrm>
            <a:off x="2672960" y="5627979"/>
            <a:ext cx="6494482" cy="1198880"/>
          </a:xfrm>
          <a:prstGeom prst="rect">
            <a:avLst/>
          </a:prstGeom>
          <a:solidFill>
            <a:schemeClr val="bg2"/>
          </a:solidFill>
        </p:spPr>
        <p:txBody>
          <a:bodyPr wrap="square" rtlCol="0">
            <a:spAutoFit/>
          </a:bodyPr>
          <a:lstStyle/>
          <a:p>
            <a:r>
              <a:rPr lang="zh-CN" altLang="en-US" sz="2400" dirty="0"/>
              <a:t>互联</a:t>
            </a:r>
            <a:r>
              <a:rPr lang="zh-CN" altLang="en-US" sz="2400" dirty="0">
                <a:latin typeface="Times New Roman" panose="02020603050405020304" pitchFamily="18" charset="0"/>
                <a:cs typeface="Times New Roman" panose="02020603050405020304" pitchFamily="18" charset="0"/>
              </a:rPr>
              <a:t>网的名字空间是按照机构的组织来划分的，与物理的网络无关，与</a:t>
            </a:r>
            <a:r>
              <a:rPr lang="en-US" altLang="zh-CN" sz="2400" dirty="0">
                <a:latin typeface="Times New Roman" panose="02020603050405020304" pitchFamily="18" charset="0"/>
                <a:cs typeface="Times New Roman" panose="02020603050405020304" pitchFamily="18" charset="0"/>
              </a:rPr>
              <a:t>IP</a:t>
            </a:r>
            <a:r>
              <a:rPr lang="zh-CN" altLang="en-US" sz="2400" dirty="0">
                <a:latin typeface="Times New Roman" panose="02020603050405020304" pitchFamily="18" charset="0"/>
                <a:cs typeface="Times New Roman" panose="02020603050405020304" pitchFamily="18" charset="0"/>
              </a:rPr>
              <a:t>地址中的“子网”也无关。</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76725"/>
                                        </p:tgtEl>
                                        <p:attrNameLst>
                                          <p:attrName>style.visibility</p:attrName>
                                        </p:attrNameLst>
                                      </p:cBhvr>
                                      <p:to>
                                        <p:strVal val="visible"/>
                                      </p:to>
                                    </p:set>
                                    <p:animEffect transition="in" filter="wipe(up)">
                                      <p:cBhvr>
                                        <p:cTn id="7" dur="1000"/>
                                        <p:tgtEl>
                                          <p:spTgt spid="576725"/>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76726"/>
                                        </p:tgtEl>
                                        <p:attrNameLst>
                                          <p:attrName>style.visibility</p:attrName>
                                        </p:attrNameLst>
                                      </p:cBhvr>
                                      <p:to>
                                        <p:strVal val="visible"/>
                                      </p:to>
                                    </p:set>
                                    <p:animEffect transition="in" filter="wipe(up)">
                                      <p:cBhvr>
                                        <p:cTn id="11" dur="1000"/>
                                        <p:tgtEl>
                                          <p:spTgt spid="576726"/>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76727"/>
                                        </p:tgtEl>
                                        <p:attrNameLst>
                                          <p:attrName>style.visibility</p:attrName>
                                        </p:attrNameLst>
                                      </p:cBhvr>
                                      <p:to>
                                        <p:strVal val="visible"/>
                                      </p:to>
                                    </p:set>
                                    <p:animEffect transition="in" filter="wipe(up)">
                                      <p:cBhvr>
                                        <p:cTn id="15" dur="1000"/>
                                        <p:tgtEl>
                                          <p:spTgt spid="576727"/>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76728"/>
                                        </p:tgtEl>
                                        <p:attrNameLst>
                                          <p:attrName>style.visibility</p:attrName>
                                        </p:attrNameLst>
                                      </p:cBhvr>
                                      <p:to>
                                        <p:strVal val="visible"/>
                                      </p:to>
                                    </p:set>
                                    <p:animEffect transition="in" filter="wipe(up)">
                                      <p:cBhvr>
                                        <p:cTn id="19" dur="1000"/>
                                        <p:tgtEl>
                                          <p:spTgt spid="57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pPr eaLnBrk="1" hangingPunct="1">
              <a:defRPr/>
            </a:pPr>
            <a:r>
              <a:rPr lang="en-US" altLang="zh-CN" dirty="0">
                <a:latin typeface="Times New Roman" panose="02020603050405020304" pitchFamily="18" charset="0"/>
                <a:cs typeface="Times New Roman" panose="02020603050405020304" pitchFamily="18" charset="0"/>
              </a:rPr>
              <a:t>  </a:t>
            </a:r>
            <a:r>
              <a:rPr lang="zh-CN" altLang="en-US" dirty="0"/>
              <a:t>域名服务器 </a:t>
            </a:r>
            <a:endParaRPr lang="zh-CN" altLang="en-US" dirty="0"/>
          </a:p>
        </p:txBody>
      </p:sp>
      <p:sp>
        <p:nvSpPr>
          <p:cNvPr id="44035" name="Rectangle 3"/>
          <p:cNvSpPr>
            <a:spLocks noGrp="1" noChangeArrowheads="1"/>
          </p:cNvSpPr>
          <p:nvPr>
            <p:ph idx="1"/>
          </p:nvPr>
        </p:nvSpPr>
        <p:spPr/>
        <p:txBody>
          <a:bodyPr/>
          <a:lstStyle/>
          <a:p>
            <a:pPr eaLnBrk="1" hangingPunct="1"/>
            <a:r>
              <a:rPr lang="zh-CN" altLang="en-US" dirty="0">
                <a:ea typeface="黑体" panose="02010609060101010101" pitchFamily="2" charset="-122"/>
              </a:rPr>
              <a:t>一个服务器所负责管辖的（或有权限的）范围叫做</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区 </a:t>
            </a:r>
            <a:r>
              <a:rPr lang="en-US" altLang="zh-CN" dirty="0">
                <a:latin typeface="Times New Roman" panose="02020603050405020304" pitchFamily="18" charset="0"/>
                <a:ea typeface="黑体" panose="02010609060101010101" pitchFamily="2" charset="-122"/>
                <a:cs typeface="Times New Roman" panose="02020603050405020304" pitchFamily="18" charset="0"/>
              </a:rPr>
              <a:t>(zone)</a:t>
            </a:r>
            <a:r>
              <a:rPr lang="zh-CN" altLang="en-US"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各单位根据具体情况来划分自己管辖范围的区。但在一个区中的所有节点必须是能够连通的。</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每一个区设置相应的</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权限域名服务器</a:t>
            </a:r>
            <a:r>
              <a:rPr lang="zh-CN" altLang="en-US" dirty="0">
                <a:latin typeface="Times New Roman" panose="02020603050405020304" pitchFamily="18" charset="0"/>
                <a:ea typeface="黑体" panose="02010609060101010101" pitchFamily="2" charset="-122"/>
                <a:cs typeface="Times New Roman" panose="02020603050405020304" pitchFamily="18" charset="0"/>
              </a:rPr>
              <a:t>，用来保存该区中的所有主机的域名到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地址的映射。</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DNS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服务器的管辖范围不是以</a:t>
            </a:r>
            <a:r>
              <a:rPr lang="zh-CN" altLang="en-US" dirty="0">
                <a:ea typeface="黑体" panose="02010609060101010101" pitchFamily="2" charset="-122"/>
              </a:rPr>
              <a:t>“域”为单位，而是以“区”为单位。区可能小于域，也可能大于域。  </a:t>
            </a:r>
            <a:endParaRPr lang="zh-CN" altLang="en-US"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8" name="Rectangle 4"/>
          <p:cNvSpPr>
            <a:spLocks noGrp="1" noChangeArrowheads="1"/>
          </p:cNvSpPr>
          <p:nvPr>
            <p:ph type="title"/>
          </p:nvPr>
        </p:nvSpPr>
        <p:spPr/>
        <p:txBody>
          <a:bodyPr/>
          <a:lstStyle/>
          <a:p>
            <a:pPr algn="ctr" eaLnBrk="1" hangingPunct="1">
              <a:defRPr/>
            </a:pPr>
            <a:r>
              <a:rPr dirty="0"/>
              <a:t>区的不同划分方法举例 </a:t>
            </a:r>
            <a:endParaRPr dirty="0"/>
          </a:p>
        </p:txBody>
      </p:sp>
      <p:sp>
        <p:nvSpPr>
          <p:cNvPr id="45059" name="Line 92"/>
          <p:cNvSpPr>
            <a:spLocks noChangeShapeType="1"/>
          </p:cNvSpPr>
          <p:nvPr/>
        </p:nvSpPr>
        <p:spPr bwMode="auto">
          <a:xfrm>
            <a:off x="2660815" y="2515072"/>
            <a:ext cx="10319" cy="8001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060" name="Text Box 93"/>
          <p:cNvSpPr txBox="1">
            <a:spLocks noChangeArrowheads="1"/>
          </p:cNvSpPr>
          <p:nvPr/>
        </p:nvSpPr>
        <p:spPr bwMode="auto">
          <a:xfrm>
            <a:off x="409608" y="2902422"/>
            <a:ext cx="182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000099"/>
                </a:solidFill>
                <a:latin typeface="+mn-lt"/>
                <a:ea typeface="+mn-ea"/>
              </a:rPr>
              <a:t>域 </a:t>
            </a:r>
            <a:r>
              <a:rPr kumimoji="1" lang="en-US" altLang="zh-CN" sz="2400" b="1">
                <a:solidFill>
                  <a:srgbClr val="000099"/>
                </a:solidFill>
                <a:latin typeface="+mn-lt"/>
                <a:ea typeface="+mn-ea"/>
              </a:rPr>
              <a:t>abc.com</a:t>
            </a:r>
            <a:endParaRPr kumimoji="1" lang="en-US" altLang="zh-CN" sz="2400" b="1">
              <a:solidFill>
                <a:srgbClr val="000099"/>
              </a:solidFill>
              <a:latin typeface="+mn-lt"/>
              <a:ea typeface="+mn-ea"/>
            </a:endParaRPr>
          </a:p>
        </p:txBody>
      </p:sp>
      <p:sp>
        <p:nvSpPr>
          <p:cNvPr id="45061" name="Freeform 94"/>
          <p:cNvSpPr/>
          <p:nvPr/>
        </p:nvSpPr>
        <p:spPr bwMode="auto">
          <a:xfrm>
            <a:off x="736368" y="3092923"/>
            <a:ext cx="3719910" cy="2295525"/>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ffectLst/>
          <a:extLst>
            <a:ext uri="{91240B29-F687-4F45-9708-019B960494DF}">
              <a14:hiddenLine xmlns:a14="http://schemas.microsoft.com/office/drawing/2010/main" w="38100">
                <a:solidFill>
                  <a:srgbClr val="5F5F5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2" name="AutoShape 95"/>
          <p:cNvSpPr>
            <a:spLocks noChangeArrowheads="1"/>
          </p:cNvSpPr>
          <p:nvPr/>
        </p:nvSpPr>
        <p:spPr bwMode="auto">
          <a:xfrm>
            <a:off x="277184" y="2970684"/>
            <a:ext cx="4579805" cy="2641600"/>
          </a:xfrm>
          <a:prstGeom prst="roundRect">
            <a:avLst>
              <a:gd name="adj" fmla="val 9319"/>
            </a:avLst>
          </a:prstGeom>
          <a:noFill/>
          <a:ln w="28575">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45063" name="Text Box 96"/>
          <p:cNvSpPr txBox="1">
            <a:spLocks noChangeArrowheads="1"/>
          </p:cNvSpPr>
          <p:nvPr/>
        </p:nvSpPr>
        <p:spPr bwMode="auto">
          <a:xfrm>
            <a:off x="262155" y="3502497"/>
            <a:ext cx="143340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pPr>
            <a:r>
              <a:rPr kumimoji="1" lang="zh-CN" altLang="zh-CN" sz="2400" b="1">
                <a:solidFill>
                  <a:srgbClr val="000099"/>
                </a:solidFill>
                <a:latin typeface="+mn-lt"/>
                <a:ea typeface="+mn-ea"/>
              </a:rPr>
              <a:t> 区</a:t>
            </a:r>
            <a:endParaRPr kumimoji="1" lang="zh-CN" altLang="en-US" sz="2400" b="1">
              <a:solidFill>
                <a:srgbClr val="000099"/>
              </a:solidFill>
              <a:latin typeface="+mn-lt"/>
              <a:ea typeface="+mn-ea"/>
            </a:endParaRPr>
          </a:p>
          <a:p>
            <a:pPr algn="ctr" eaLnBrk="1" hangingPunct="1">
              <a:lnSpc>
                <a:spcPct val="70000"/>
              </a:lnSpc>
            </a:pPr>
            <a:r>
              <a:rPr kumimoji="1" lang="en-US" altLang="zh-CN" sz="2400" b="1">
                <a:solidFill>
                  <a:srgbClr val="000099"/>
                </a:solidFill>
                <a:latin typeface="+mn-lt"/>
                <a:ea typeface="+mn-ea"/>
              </a:rPr>
              <a:t>abc.com</a:t>
            </a:r>
            <a:endParaRPr kumimoji="1" lang="en-US" altLang="zh-CN" sz="2400" b="1">
              <a:solidFill>
                <a:srgbClr val="000099"/>
              </a:solidFill>
              <a:latin typeface="+mn-lt"/>
              <a:ea typeface="+mn-ea"/>
            </a:endParaRPr>
          </a:p>
        </p:txBody>
      </p:sp>
      <p:sp>
        <p:nvSpPr>
          <p:cNvPr id="45064" name="Freeform 97"/>
          <p:cNvSpPr/>
          <p:nvPr/>
        </p:nvSpPr>
        <p:spPr bwMode="auto">
          <a:xfrm>
            <a:off x="953062" y="4026372"/>
            <a:ext cx="142743" cy="582612"/>
          </a:xfrm>
          <a:custGeom>
            <a:avLst/>
            <a:gdLst>
              <a:gd name="T0" fmla="*/ 0 w 172"/>
              <a:gd name="T1" fmla="*/ 0 h 244"/>
              <a:gd name="T2" fmla="*/ 2147483646 w 172"/>
              <a:gd name="T3" fmla="*/ 2147483646 h 244"/>
              <a:gd name="T4" fmla="*/ 0 60000 65536"/>
              <a:gd name="T5" fmla="*/ 0 60000 65536"/>
            </a:gdLst>
            <a:ahLst/>
            <a:cxnLst>
              <a:cxn ang="T4">
                <a:pos x="T0" y="T1"/>
              </a:cxn>
              <a:cxn ang="T5">
                <a:pos x="T2" y="T3"/>
              </a:cxn>
            </a:cxnLst>
            <a:rect l="0" t="0" r="r" b="b"/>
            <a:pathLst>
              <a:path w="172" h="244">
                <a:moveTo>
                  <a:pt x="0" y="0"/>
                </a:moveTo>
                <a:lnTo>
                  <a:pt x="172" y="244"/>
                </a:lnTo>
              </a:path>
            </a:pathLst>
          </a:custGeom>
          <a:noFill/>
          <a:ln w="9525">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065" name="Line 98"/>
          <p:cNvSpPr>
            <a:spLocks noChangeShapeType="1"/>
          </p:cNvSpPr>
          <p:nvPr/>
        </p:nvSpPr>
        <p:spPr bwMode="auto">
          <a:xfrm flipH="1">
            <a:off x="2177554" y="3485034"/>
            <a:ext cx="390393" cy="66198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6" name="Line 99"/>
          <p:cNvSpPr>
            <a:spLocks noChangeShapeType="1"/>
          </p:cNvSpPr>
          <p:nvPr/>
        </p:nvSpPr>
        <p:spPr bwMode="auto">
          <a:xfrm>
            <a:off x="2784640" y="3515198"/>
            <a:ext cx="510778" cy="617537"/>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7" name="Line 100"/>
          <p:cNvSpPr>
            <a:spLocks noChangeShapeType="1"/>
          </p:cNvSpPr>
          <p:nvPr/>
        </p:nvSpPr>
        <p:spPr bwMode="auto">
          <a:xfrm>
            <a:off x="3383128" y="4256560"/>
            <a:ext cx="546894" cy="792163"/>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8" name="Line 101"/>
          <p:cNvSpPr>
            <a:spLocks noChangeShapeType="1"/>
          </p:cNvSpPr>
          <p:nvPr/>
        </p:nvSpPr>
        <p:spPr bwMode="auto">
          <a:xfrm>
            <a:off x="2203350" y="4275609"/>
            <a:ext cx="667279" cy="70485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9" name="Line 102"/>
          <p:cNvSpPr>
            <a:spLocks noChangeShapeType="1"/>
          </p:cNvSpPr>
          <p:nvPr/>
        </p:nvSpPr>
        <p:spPr bwMode="auto">
          <a:xfrm flipH="1">
            <a:off x="2088124" y="4286722"/>
            <a:ext cx="18918" cy="60325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70" name="Line 103"/>
          <p:cNvSpPr>
            <a:spLocks noChangeShapeType="1"/>
          </p:cNvSpPr>
          <p:nvPr/>
        </p:nvSpPr>
        <p:spPr bwMode="auto">
          <a:xfrm flipH="1">
            <a:off x="1272943" y="4205759"/>
            <a:ext cx="810022" cy="77470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71" name="Oval 104"/>
          <p:cNvSpPr>
            <a:spLocks noChangeArrowheads="1"/>
          </p:cNvSpPr>
          <p:nvPr/>
        </p:nvSpPr>
        <p:spPr bwMode="auto">
          <a:xfrm>
            <a:off x="2294499" y="3259610"/>
            <a:ext cx="703395" cy="38417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abc</a:t>
            </a:r>
            <a:endParaRPr kumimoji="1" lang="en-US" altLang="zh-CN" sz="2400" b="1">
              <a:solidFill>
                <a:srgbClr val="000099"/>
              </a:solidFill>
              <a:latin typeface="+mn-lt"/>
              <a:ea typeface="+mn-ea"/>
            </a:endParaRPr>
          </a:p>
        </p:txBody>
      </p:sp>
      <p:sp>
        <p:nvSpPr>
          <p:cNvPr id="45072" name="Oval 105"/>
          <p:cNvSpPr>
            <a:spLocks noChangeArrowheads="1"/>
          </p:cNvSpPr>
          <p:nvPr/>
        </p:nvSpPr>
        <p:spPr bwMode="auto">
          <a:xfrm>
            <a:off x="1816397" y="4051773"/>
            <a:ext cx="617406" cy="30638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x</a:t>
            </a:r>
            <a:endParaRPr kumimoji="1" lang="en-US" altLang="zh-CN" sz="2400" b="1">
              <a:solidFill>
                <a:srgbClr val="000099"/>
              </a:solidFill>
              <a:latin typeface="+mn-lt"/>
              <a:ea typeface="+mn-ea"/>
            </a:endParaRPr>
          </a:p>
        </p:txBody>
      </p:sp>
      <p:sp>
        <p:nvSpPr>
          <p:cNvPr id="45073" name="Oval 106"/>
          <p:cNvSpPr>
            <a:spLocks noChangeArrowheads="1"/>
          </p:cNvSpPr>
          <p:nvPr/>
        </p:nvSpPr>
        <p:spPr bwMode="auto">
          <a:xfrm>
            <a:off x="937584" y="4894735"/>
            <a:ext cx="617405" cy="30797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u</a:t>
            </a:r>
            <a:endParaRPr kumimoji="1" lang="en-US" altLang="zh-CN" sz="2400" b="1">
              <a:solidFill>
                <a:srgbClr val="000099"/>
              </a:solidFill>
              <a:latin typeface="+mn-lt"/>
              <a:ea typeface="+mn-ea"/>
            </a:endParaRPr>
          </a:p>
        </p:txBody>
      </p:sp>
      <p:sp>
        <p:nvSpPr>
          <p:cNvPr id="45074" name="Oval 107"/>
          <p:cNvSpPr>
            <a:spLocks noChangeArrowheads="1"/>
          </p:cNvSpPr>
          <p:nvPr/>
        </p:nvSpPr>
        <p:spPr bwMode="auto">
          <a:xfrm>
            <a:off x="1757924" y="4894735"/>
            <a:ext cx="617406" cy="30797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v</a:t>
            </a:r>
            <a:endParaRPr kumimoji="1" lang="en-US" altLang="zh-CN" sz="2400" b="1">
              <a:solidFill>
                <a:srgbClr val="000099"/>
              </a:solidFill>
              <a:latin typeface="+mn-lt"/>
              <a:ea typeface="+mn-ea"/>
            </a:endParaRPr>
          </a:p>
        </p:txBody>
      </p:sp>
      <p:sp>
        <p:nvSpPr>
          <p:cNvPr id="45075" name="Oval 108"/>
          <p:cNvSpPr>
            <a:spLocks noChangeArrowheads="1"/>
          </p:cNvSpPr>
          <p:nvPr/>
        </p:nvSpPr>
        <p:spPr bwMode="auto">
          <a:xfrm>
            <a:off x="2579985" y="4894735"/>
            <a:ext cx="617406" cy="30797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w</a:t>
            </a:r>
            <a:endParaRPr kumimoji="1" lang="en-US" altLang="zh-CN" sz="2400" b="1">
              <a:solidFill>
                <a:srgbClr val="000099"/>
              </a:solidFill>
              <a:latin typeface="+mn-lt"/>
              <a:ea typeface="+mn-ea"/>
            </a:endParaRPr>
          </a:p>
        </p:txBody>
      </p:sp>
      <p:sp>
        <p:nvSpPr>
          <p:cNvPr id="45076" name="Oval 109"/>
          <p:cNvSpPr>
            <a:spLocks noChangeArrowheads="1"/>
          </p:cNvSpPr>
          <p:nvPr/>
        </p:nvSpPr>
        <p:spPr bwMode="auto">
          <a:xfrm>
            <a:off x="3577464" y="4894735"/>
            <a:ext cx="617406" cy="30797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t</a:t>
            </a:r>
            <a:endParaRPr kumimoji="1" lang="en-US" altLang="zh-CN" sz="2400" b="1">
              <a:solidFill>
                <a:srgbClr val="000099"/>
              </a:solidFill>
              <a:latin typeface="+mn-lt"/>
              <a:ea typeface="+mn-ea"/>
            </a:endParaRPr>
          </a:p>
        </p:txBody>
      </p:sp>
      <p:sp>
        <p:nvSpPr>
          <p:cNvPr id="45077" name="Oval 110"/>
          <p:cNvSpPr>
            <a:spLocks noChangeArrowheads="1"/>
          </p:cNvSpPr>
          <p:nvPr/>
        </p:nvSpPr>
        <p:spPr bwMode="auto">
          <a:xfrm>
            <a:off x="3049488" y="4051773"/>
            <a:ext cx="617405" cy="30638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y</a:t>
            </a:r>
            <a:endParaRPr kumimoji="1" lang="en-US" altLang="zh-CN" sz="2400" b="1">
              <a:solidFill>
                <a:srgbClr val="000099"/>
              </a:solidFill>
              <a:latin typeface="+mn-lt"/>
              <a:ea typeface="+mn-ea"/>
            </a:endParaRPr>
          </a:p>
        </p:txBody>
      </p:sp>
      <p:sp>
        <p:nvSpPr>
          <p:cNvPr id="1066095" name="Text Box 111"/>
          <p:cNvSpPr txBox="1">
            <a:spLocks noChangeArrowheads="1"/>
          </p:cNvSpPr>
          <p:nvPr/>
        </p:nvSpPr>
        <p:spPr bwMode="auto">
          <a:xfrm>
            <a:off x="1658177" y="5631334"/>
            <a:ext cx="1614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mn-lt"/>
                <a:ea typeface="+mn-ea"/>
              </a:rPr>
              <a:t>(a) </a:t>
            </a:r>
            <a:r>
              <a:rPr kumimoji="1" lang="zh-CN" altLang="en-US" sz="2400" b="1">
                <a:solidFill>
                  <a:srgbClr val="000099"/>
                </a:solidFill>
                <a:latin typeface="+mn-lt"/>
                <a:ea typeface="+mn-ea"/>
              </a:rPr>
              <a:t>区 </a:t>
            </a:r>
            <a:r>
              <a:rPr kumimoji="1" lang="en-US" altLang="zh-CN" sz="2400" b="1">
                <a:solidFill>
                  <a:srgbClr val="000099"/>
                </a:solidFill>
                <a:latin typeface="+mn-lt"/>
                <a:ea typeface="+mn-ea"/>
              </a:rPr>
              <a:t>= </a:t>
            </a:r>
            <a:r>
              <a:rPr kumimoji="1" lang="zh-CN" altLang="en-US" sz="2400" b="1">
                <a:solidFill>
                  <a:srgbClr val="000099"/>
                </a:solidFill>
                <a:latin typeface="+mn-lt"/>
                <a:ea typeface="+mn-ea"/>
              </a:rPr>
              <a:t>域</a:t>
            </a:r>
            <a:endParaRPr kumimoji="1" lang="zh-CN" altLang="en-US" sz="2400" b="1">
              <a:solidFill>
                <a:srgbClr val="000099"/>
              </a:solidFill>
              <a:latin typeface="+mn-lt"/>
              <a:ea typeface="+mn-ea"/>
            </a:endParaRPr>
          </a:p>
        </p:txBody>
      </p:sp>
      <p:grpSp>
        <p:nvGrpSpPr>
          <p:cNvPr id="1066157" name="Group 173"/>
          <p:cNvGrpSpPr/>
          <p:nvPr/>
        </p:nvGrpSpPr>
        <p:grpSpPr bwMode="auto">
          <a:xfrm>
            <a:off x="5247381" y="1238722"/>
            <a:ext cx="4602163" cy="4854574"/>
            <a:chOff x="2971" y="709"/>
            <a:chExt cx="2676" cy="3058"/>
          </a:xfrm>
        </p:grpSpPr>
        <p:grpSp>
          <p:nvGrpSpPr>
            <p:cNvPr id="45100" name="Group 89"/>
            <p:cNvGrpSpPr/>
            <p:nvPr/>
          </p:nvGrpSpPr>
          <p:grpSpPr bwMode="auto">
            <a:xfrm>
              <a:off x="4196" y="1530"/>
              <a:ext cx="256" cy="98"/>
              <a:chOff x="1519" y="813"/>
              <a:chExt cx="227" cy="77"/>
            </a:xfrm>
          </p:grpSpPr>
          <p:sp>
            <p:nvSpPr>
              <p:cNvPr id="45141" name="Line 90"/>
              <p:cNvSpPr>
                <a:spLocks noChangeShapeType="1"/>
              </p:cNvSpPr>
              <p:nvPr/>
            </p:nvSpPr>
            <p:spPr bwMode="auto">
              <a:xfrm>
                <a:off x="1647" y="813"/>
                <a:ext cx="99" cy="77"/>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42" name="Line 91"/>
              <p:cNvSpPr>
                <a:spLocks noChangeShapeType="1"/>
              </p:cNvSpPr>
              <p:nvPr/>
            </p:nvSpPr>
            <p:spPr bwMode="auto">
              <a:xfrm flipH="1">
                <a:off x="1519" y="813"/>
                <a:ext cx="99" cy="77"/>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101" name="Text Box 112"/>
            <p:cNvSpPr txBox="1">
              <a:spLocks noChangeArrowheads="1"/>
            </p:cNvSpPr>
            <p:nvPr/>
          </p:nvSpPr>
          <p:spPr bwMode="auto">
            <a:xfrm>
              <a:off x="3742" y="3476"/>
              <a:ext cx="9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mn-lt"/>
                  <a:ea typeface="+mn-ea"/>
                </a:rPr>
                <a:t>(b) </a:t>
              </a:r>
              <a:r>
                <a:rPr kumimoji="1" lang="zh-CN" altLang="en-US" sz="2400" b="1">
                  <a:solidFill>
                    <a:srgbClr val="000099"/>
                  </a:solidFill>
                  <a:latin typeface="+mn-lt"/>
                  <a:ea typeface="+mn-ea"/>
                </a:rPr>
                <a:t>区 </a:t>
              </a:r>
              <a:r>
                <a:rPr kumimoji="1" lang="en-US" altLang="zh-CN" sz="2400" b="1">
                  <a:solidFill>
                    <a:srgbClr val="000099"/>
                  </a:solidFill>
                  <a:latin typeface="+mn-lt"/>
                  <a:ea typeface="+mn-ea"/>
                </a:rPr>
                <a:t>&lt; </a:t>
              </a:r>
              <a:r>
                <a:rPr kumimoji="1" lang="zh-CN" altLang="en-US" sz="2400" b="1">
                  <a:solidFill>
                    <a:srgbClr val="000099"/>
                  </a:solidFill>
                  <a:latin typeface="+mn-lt"/>
                  <a:ea typeface="+mn-ea"/>
                </a:rPr>
                <a:t>域</a:t>
              </a:r>
              <a:endParaRPr kumimoji="1" lang="zh-CN" altLang="en-US" sz="2400" b="1">
                <a:solidFill>
                  <a:srgbClr val="000099"/>
                </a:solidFill>
                <a:latin typeface="+mn-lt"/>
                <a:ea typeface="+mn-ea"/>
              </a:endParaRPr>
            </a:p>
          </p:txBody>
        </p:sp>
        <p:sp>
          <p:nvSpPr>
            <p:cNvPr id="45102" name="Line 113"/>
            <p:cNvSpPr>
              <a:spLocks noChangeShapeType="1"/>
            </p:cNvSpPr>
            <p:nvPr/>
          </p:nvSpPr>
          <p:spPr bwMode="auto">
            <a:xfrm>
              <a:off x="4328" y="1523"/>
              <a:ext cx="5" cy="505"/>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03" name="Text Box 114"/>
            <p:cNvSpPr txBox="1">
              <a:spLocks noChangeArrowheads="1"/>
            </p:cNvSpPr>
            <p:nvPr/>
          </p:nvSpPr>
          <p:spPr bwMode="auto">
            <a:xfrm>
              <a:off x="3061" y="1757"/>
              <a:ext cx="10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000099"/>
                  </a:solidFill>
                  <a:latin typeface="+mn-lt"/>
                  <a:ea typeface="+mn-ea"/>
                </a:rPr>
                <a:t>域 </a:t>
              </a:r>
              <a:r>
                <a:rPr kumimoji="1" lang="en-US" altLang="zh-CN" sz="2400" b="1">
                  <a:solidFill>
                    <a:srgbClr val="000099"/>
                  </a:solidFill>
                  <a:latin typeface="+mn-lt"/>
                  <a:ea typeface="+mn-ea"/>
                </a:rPr>
                <a:t>abc.com</a:t>
              </a:r>
              <a:endParaRPr kumimoji="1" lang="en-US" altLang="zh-CN" sz="2400" b="1">
                <a:solidFill>
                  <a:srgbClr val="000099"/>
                </a:solidFill>
                <a:latin typeface="+mn-lt"/>
                <a:ea typeface="+mn-ea"/>
              </a:endParaRPr>
            </a:p>
          </p:txBody>
        </p:sp>
        <p:sp>
          <p:nvSpPr>
            <p:cNvPr id="45104" name="Freeform 115"/>
            <p:cNvSpPr/>
            <p:nvPr/>
          </p:nvSpPr>
          <p:spPr bwMode="auto">
            <a:xfrm>
              <a:off x="4458" y="2341"/>
              <a:ext cx="849" cy="958"/>
            </a:xfrm>
            <a:custGeom>
              <a:avLst/>
              <a:gdLst>
                <a:gd name="T0" fmla="*/ 627 w 753"/>
                <a:gd name="T1" fmla="*/ 43 h 900"/>
                <a:gd name="T2" fmla="*/ 149 w 753"/>
                <a:gd name="T3" fmla="*/ 90 h 900"/>
                <a:gd name="T4" fmla="*/ 1 w 753"/>
                <a:gd name="T5" fmla="*/ 345 h 900"/>
                <a:gd name="T6" fmla="*/ 167 w 753"/>
                <a:gd name="T7" fmla="*/ 532 h 900"/>
                <a:gd name="T8" fmla="*/ 472 w 753"/>
                <a:gd name="T9" fmla="*/ 854 h 900"/>
                <a:gd name="T10" fmla="*/ 745 w 753"/>
                <a:gd name="T11" fmla="*/ 1193 h 900"/>
                <a:gd name="T12" fmla="*/ 1103 w 753"/>
                <a:gd name="T13" fmla="*/ 1300 h 900"/>
                <a:gd name="T14" fmla="*/ 1416 w 753"/>
                <a:gd name="T15" fmla="*/ 1242 h 900"/>
                <a:gd name="T16" fmla="*/ 1547 w 753"/>
                <a:gd name="T17" fmla="*/ 1114 h 900"/>
                <a:gd name="T18" fmla="*/ 1413 w 753"/>
                <a:gd name="T19" fmla="*/ 843 h 900"/>
                <a:gd name="T20" fmla="*/ 1235 w 753"/>
                <a:gd name="T21" fmla="*/ 626 h 900"/>
                <a:gd name="T22" fmla="*/ 991 w 753"/>
                <a:gd name="T23" fmla="*/ 356 h 900"/>
                <a:gd name="T24" fmla="*/ 627 w 753"/>
                <a:gd name="T25" fmla="*/ 43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ffectLst/>
            <a:extLst>
              <a:ext uri="{91240B29-F687-4F45-9708-019B960494DF}">
                <a14:hiddenLine xmlns:a14="http://schemas.microsoft.com/office/drawing/2010/main" w="38100">
                  <a:solidFill>
                    <a:srgbClr val="5F5F5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05" name="Freeform 116"/>
            <p:cNvSpPr/>
            <p:nvPr/>
          </p:nvSpPr>
          <p:spPr bwMode="auto">
            <a:xfrm>
              <a:off x="3215" y="1882"/>
              <a:ext cx="1535" cy="1436"/>
            </a:xfrm>
            <a:custGeom>
              <a:avLst/>
              <a:gdLst>
                <a:gd name="T0" fmla="*/ 2481 w 1360"/>
                <a:gd name="T1" fmla="*/ 85 h 1349"/>
                <a:gd name="T2" fmla="*/ 1823 w 1360"/>
                <a:gd name="T3" fmla="*/ 67 h 1349"/>
                <a:gd name="T4" fmla="*/ 1248 w 1360"/>
                <a:gd name="T5" fmla="*/ 490 h 1349"/>
                <a:gd name="T6" fmla="*/ 247 w 1360"/>
                <a:gd name="T7" fmla="*/ 1427 h 1349"/>
                <a:gd name="T8" fmla="*/ 27 w 1360"/>
                <a:gd name="T9" fmla="*/ 1809 h 1349"/>
                <a:gd name="T10" fmla="*/ 403 w 1360"/>
                <a:gd name="T11" fmla="*/ 1943 h 1349"/>
                <a:gd name="T12" fmla="*/ 1265 w 1360"/>
                <a:gd name="T13" fmla="*/ 1945 h 1349"/>
                <a:gd name="T14" fmla="*/ 2380 w 1360"/>
                <a:gd name="T15" fmla="*/ 1934 h 1349"/>
                <a:gd name="T16" fmla="*/ 2764 w 1360"/>
                <a:gd name="T17" fmla="*/ 1796 h 1349"/>
                <a:gd name="T18" fmla="*/ 2651 w 1360"/>
                <a:gd name="T19" fmla="*/ 1546 h 1349"/>
                <a:gd name="T20" fmla="*/ 2169 w 1360"/>
                <a:gd name="T21" fmla="*/ 1123 h 1349"/>
                <a:gd name="T22" fmla="*/ 2090 w 1360"/>
                <a:gd name="T23" fmla="*/ 884 h 1349"/>
                <a:gd name="T24" fmla="*/ 2368 w 1360"/>
                <a:gd name="T25" fmla="*/ 557 h 1349"/>
                <a:gd name="T26" fmla="*/ 2617 w 1360"/>
                <a:gd name="T27" fmla="*/ 381 h 1349"/>
                <a:gd name="T28" fmla="*/ 2652 w 1360"/>
                <a:gd name="T29" fmla="*/ 242 h 1349"/>
                <a:gd name="T30" fmla="*/ 2481 w 1360"/>
                <a:gd name="T31" fmla="*/ 85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a:noFill/>
            </a:ln>
            <a:effectLst/>
            <a:extLst>
              <a:ext uri="{91240B29-F687-4F45-9708-019B960494DF}">
                <a14:hiddenLine xmlns:a14="http://schemas.microsoft.com/office/drawing/2010/main" w="38100">
                  <a:solidFill>
                    <a:srgbClr val="5F5F5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06" name="AutoShape 117"/>
            <p:cNvSpPr>
              <a:spLocks noChangeArrowheads="1"/>
            </p:cNvSpPr>
            <p:nvPr/>
          </p:nvSpPr>
          <p:spPr bwMode="auto">
            <a:xfrm>
              <a:off x="2971" y="1800"/>
              <a:ext cx="2665" cy="1664"/>
            </a:xfrm>
            <a:prstGeom prst="roundRect">
              <a:avLst>
                <a:gd name="adj" fmla="val 9319"/>
              </a:avLst>
            </a:prstGeom>
            <a:noFill/>
            <a:ln w="28575">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45107" name="Text Box 118"/>
            <p:cNvSpPr txBox="1">
              <a:spLocks noChangeArrowheads="1"/>
            </p:cNvSpPr>
            <p:nvPr/>
          </p:nvSpPr>
          <p:spPr bwMode="auto">
            <a:xfrm>
              <a:off x="2974" y="2131"/>
              <a:ext cx="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pPr>
              <a:r>
                <a:rPr kumimoji="1" lang="zh-CN" altLang="zh-CN" sz="2400" b="1">
                  <a:solidFill>
                    <a:srgbClr val="000099"/>
                  </a:solidFill>
                  <a:latin typeface="+mn-lt"/>
                  <a:ea typeface="+mn-ea"/>
                </a:rPr>
                <a:t> 区</a:t>
              </a:r>
              <a:endParaRPr kumimoji="1" lang="zh-CN" altLang="en-US" sz="2400" b="1">
                <a:solidFill>
                  <a:srgbClr val="000099"/>
                </a:solidFill>
                <a:latin typeface="+mn-lt"/>
                <a:ea typeface="+mn-ea"/>
              </a:endParaRPr>
            </a:p>
            <a:p>
              <a:pPr algn="ctr" eaLnBrk="1" hangingPunct="1">
                <a:lnSpc>
                  <a:spcPct val="70000"/>
                </a:lnSpc>
              </a:pPr>
              <a:r>
                <a:rPr kumimoji="1" lang="en-US" altLang="zh-CN" sz="2400" b="1">
                  <a:solidFill>
                    <a:srgbClr val="000099"/>
                  </a:solidFill>
                  <a:latin typeface="+mn-lt"/>
                  <a:ea typeface="+mn-ea"/>
                </a:rPr>
                <a:t>abc.com</a:t>
              </a:r>
              <a:endParaRPr kumimoji="1" lang="en-US" altLang="zh-CN" sz="2400" b="1">
                <a:solidFill>
                  <a:srgbClr val="000099"/>
                </a:solidFill>
                <a:latin typeface="+mn-lt"/>
                <a:ea typeface="+mn-ea"/>
              </a:endParaRPr>
            </a:p>
          </p:txBody>
        </p:sp>
        <p:sp>
          <p:nvSpPr>
            <p:cNvPr id="45108" name="Text Box 119"/>
            <p:cNvSpPr txBox="1">
              <a:spLocks noChangeArrowheads="1"/>
            </p:cNvSpPr>
            <p:nvPr/>
          </p:nvSpPr>
          <p:spPr bwMode="auto">
            <a:xfrm>
              <a:off x="4649" y="1950"/>
              <a:ext cx="998"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75000"/>
                </a:lnSpc>
              </a:pPr>
              <a:r>
                <a:rPr kumimoji="1" lang="zh-CN" altLang="en-US" sz="2400" b="1">
                  <a:solidFill>
                    <a:srgbClr val="000099"/>
                  </a:solidFill>
                  <a:latin typeface="+mn-lt"/>
                  <a:ea typeface="+mn-ea"/>
                </a:rPr>
                <a:t>区</a:t>
              </a:r>
              <a:endParaRPr kumimoji="1" lang="zh-CN" altLang="en-US" sz="2400" b="1">
                <a:solidFill>
                  <a:srgbClr val="000099"/>
                </a:solidFill>
                <a:latin typeface="+mn-lt"/>
                <a:ea typeface="+mn-ea"/>
              </a:endParaRPr>
            </a:p>
            <a:p>
              <a:pPr algn="ctr" eaLnBrk="1" hangingPunct="1">
                <a:lnSpc>
                  <a:spcPct val="75000"/>
                </a:lnSpc>
              </a:pPr>
              <a:r>
                <a:rPr kumimoji="1" lang="en-US" altLang="zh-CN" sz="2400" b="1">
                  <a:solidFill>
                    <a:srgbClr val="000099"/>
                  </a:solidFill>
                  <a:latin typeface="+mn-lt"/>
                  <a:ea typeface="+mn-ea"/>
                </a:rPr>
                <a:t>y.abc.com</a:t>
              </a:r>
              <a:endParaRPr kumimoji="1" lang="en-US" altLang="zh-CN" sz="2400" b="1">
                <a:solidFill>
                  <a:srgbClr val="000099"/>
                </a:solidFill>
                <a:latin typeface="+mn-lt"/>
                <a:ea typeface="+mn-ea"/>
              </a:endParaRPr>
            </a:p>
          </p:txBody>
        </p:sp>
        <p:sp>
          <p:nvSpPr>
            <p:cNvPr id="45109" name="Line 120"/>
            <p:cNvSpPr>
              <a:spLocks noChangeShapeType="1"/>
            </p:cNvSpPr>
            <p:nvPr/>
          </p:nvSpPr>
          <p:spPr bwMode="auto">
            <a:xfrm>
              <a:off x="3382" y="2491"/>
              <a:ext cx="156" cy="227"/>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10" name="Line 121"/>
            <p:cNvSpPr>
              <a:spLocks noChangeShapeType="1"/>
            </p:cNvSpPr>
            <p:nvPr/>
          </p:nvSpPr>
          <p:spPr bwMode="auto">
            <a:xfrm rot="10800000" flipV="1">
              <a:off x="5103" y="2316"/>
              <a:ext cx="124" cy="426"/>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11" name="Line 122"/>
            <p:cNvSpPr>
              <a:spLocks noChangeShapeType="1"/>
            </p:cNvSpPr>
            <p:nvPr/>
          </p:nvSpPr>
          <p:spPr bwMode="auto">
            <a:xfrm flipH="1">
              <a:off x="4054" y="2124"/>
              <a:ext cx="226" cy="417"/>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2" name="Line 123"/>
            <p:cNvSpPr>
              <a:spLocks noChangeShapeType="1"/>
            </p:cNvSpPr>
            <p:nvPr/>
          </p:nvSpPr>
          <p:spPr bwMode="auto">
            <a:xfrm>
              <a:off x="4407" y="2143"/>
              <a:ext cx="297" cy="38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3" name="Line 124"/>
            <p:cNvSpPr>
              <a:spLocks noChangeShapeType="1"/>
            </p:cNvSpPr>
            <p:nvPr/>
          </p:nvSpPr>
          <p:spPr bwMode="auto">
            <a:xfrm>
              <a:off x="4754" y="2610"/>
              <a:ext cx="319" cy="49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4" name="Line 125"/>
            <p:cNvSpPr>
              <a:spLocks noChangeShapeType="1"/>
            </p:cNvSpPr>
            <p:nvPr/>
          </p:nvSpPr>
          <p:spPr bwMode="auto">
            <a:xfrm>
              <a:off x="4068" y="2622"/>
              <a:ext cx="388" cy="444"/>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5" name="Line 126"/>
            <p:cNvSpPr>
              <a:spLocks noChangeShapeType="1"/>
            </p:cNvSpPr>
            <p:nvPr/>
          </p:nvSpPr>
          <p:spPr bwMode="auto">
            <a:xfrm flipH="1">
              <a:off x="4002" y="2629"/>
              <a:ext cx="11" cy="38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6" name="Line 127"/>
            <p:cNvSpPr>
              <a:spLocks noChangeShapeType="1"/>
            </p:cNvSpPr>
            <p:nvPr/>
          </p:nvSpPr>
          <p:spPr bwMode="auto">
            <a:xfrm flipH="1">
              <a:off x="3528" y="2578"/>
              <a:ext cx="470" cy="48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7" name="Oval 128"/>
            <p:cNvSpPr>
              <a:spLocks noChangeArrowheads="1"/>
            </p:cNvSpPr>
            <p:nvPr/>
          </p:nvSpPr>
          <p:spPr bwMode="auto">
            <a:xfrm>
              <a:off x="4121" y="1982"/>
              <a:ext cx="410" cy="24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abc</a:t>
              </a:r>
              <a:endParaRPr kumimoji="1" lang="en-US" altLang="zh-CN" sz="2400" b="1">
                <a:solidFill>
                  <a:srgbClr val="000099"/>
                </a:solidFill>
                <a:latin typeface="+mn-lt"/>
                <a:ea typeface="+mn-ea"/>
              </a:endParaRPr>
            </a:p>
          </p:txBody>
        </p:sp>
        <p:sp>
          <p:nvSpPr>
            <p:cNvPr id="45118" name="Oval 129"/>
            <p:cNvSpPr>
              <a:spLocks noChangeArrowheads="1"/>
            </p:cNvSpPr>
            <p:nvPr/>
          </p:nvSpPr>
          <p:spPr bwMode="auto">
            <a:xfrm>
              <a:off x="3844" y="2481"/>
              <a:ext cx="359" cy="193"/>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x</a:t>
              </a:r>
              <a:endParaRPr kumimoji="1" lang="en-US" altLang="zh-CN" sz="2400" b="1">
                <a:solidFill>
                  <a:srgbClr val="000099"/>
                </a:solidFill>
                <a:latin typeface="+mn-lt"/>
                <a:ea typeface="+mn-ea"/>
              </a:endParaRPr>
            </a:p>
          </p:txBody>
        </p:sp>
        <p:sp>
          <p:nvSpPr>
            <p:cNvPr id="45119" name="Oval 130"/>
            <p:cNvSpPr>
              <a:spLocks noChangeArrowheads="1"/>
            </p:cNvSpPr>
            <p:nvPr/>
          </p:nvSpPr>
          <p:spPr bwMode="auto">
            <a:xfrm>
              <a:off x="3332" y="3012"/>
              <a:ext cx="359" cy="194"/>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u</a:t>
              </a:r>
              <a:endParaRPr kumimoji="1" lang="en-US" altLang="zh-CN" sz="2400" b="1">
                <a:solidFill>
                  <a:srgbClr val="000099"/>
                </a:solidFill>
                <a:latin typeface="+mn-lt"/>
                <a:ea typeface="+mn-ea"/>
              </a:endParaRPr>
            </a:p>
          </p:txBody>
        </p:sp>
        <p:sp>
          <p:nvSpPr>
            <p:cNvPr id="45120" name="Oval 131"/>
            <p:cNvSpPr>
              <a:spLocks noChangeArrowheads="1"/>
            </p:cNvSpPr>
            <p:nvPr/>
          </p:nvSpPr>
          <p:spPr bwMode="auto">
            <a:xfrm>
              <a:off x="3810" y="3012"/>
              <a:ext cx="359" cy="194"/>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v</a:t>
              </a:r>
              <a:endParaRPr kumimoji="1" lang="en-US" altLang="zh-CN" sz="2400" b="1">
                <a:solidFill>
                  <a:srgbClr val="000099"/>
                </a:solidFill>
                <a:latin typeface="+mn-lt"/>
                <a:ea typeface="+mn-ea"/>
              </a:endParaRPr>
            </a:p>
          </p:txBody>
        </p:sp>
        <p:sp>
          <p:nvSpPr>
            <p:cNvPr id="45121" name="Oval 132"/>
            <p:cNvSpPr>
              <a:spLocks noChangeArrowheads="1"/>
            </p:cNvSpPr>
            <p:nvPr/>
          </p:nvSpPr>
          <p:spPr bwMode="auto">
            <a:xfrm>
              <a:off x="4287" y="3012"/>
              <a:ext cx="359" cy="194"/>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w</a:t>
              </a:r>
              <a:endParaRPr kumimoji="1" lang="en-US" altLang="zh-CN" sz="2400" b="1">
                <a:solidFill>
                  <a:srgbClr val="000099"/>
                </a:solidFill>
                <a:latin typeface="+mn-lt"/>
                <a:ea typeface="+mn-ea"/>
              </a:endParaRPr>
            </a:p>
          </p:txBody>
        </p:sp>
        <p:sp>
          <p:nvSpPr>
            <p:cNvPr id="45122" name="Oval 133"/>
            <p:cNvSpPr>
              <a:spLocks noChangeArrowheads="1"/>
            </p:cNvSpPr>
            <p:nvPr/>
          </p:nvSpPr>
          <p:spPr bwMode="auto">
            <a:xfrm>
              <a:off x="4867" y="3012"/>
              <a:ext cx="359" cy="194"/>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t</a:t>
              </a:r>
              <a:endParaRPr kumimoji="1" lang="en-US" altLang="zh-CN" sz="2400" b="1">
                <a:solidFill>
                  <a:srgbClr val="000099"/>
                </a:solidFill>
                <a:latin typeface="+mn-lt"/>
                <a:ea typeface="+mn-ea"/>
              </a:endParaRPr>
            </a:p>
          </p:txBody>
        </p:sp>
        <p:sp>
          <p:nvSpPr>
            <p:cNvPr id="45123" name="Oval 134"/>
            <p:cNvSpPr>
              <a:spLocks noChangeArrowheads="1"/>
            </p:cNvSpPr>
            <p:nvPr/>
          </p:nvSpPr>
          <p:spPr bwMode="auto">
            <a:xfrm>
              <a:off x="4560" y="2481"/>
              <a:ext cx="359" cy="193"/>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y</a:t>
              </a:r>
              <a:endParaRPr kumimoji="1" lang="en-US" altLang="zh-CN" sz="2400" b="1">
                <a:solidFill>
                  <a:srgbClr val="000099"/>
                </a:solidFill>
                <a:latin typeface="+mn-lt"/>
                <a:ea typeface="+mn-ea"/>
              </a:endParaRPr>
            </a:p>
          </p:txBody>
        </p:sp>
        <p:sp>
          <p:nvSpPr>
            <p:cNvPr id="45124" name="AutoShape 135"/>
            <p:cNvSpPr>
              <a:spLocks noChangeArrowheads="1"/>
            </p:cNvSpPr>
            <p:nvPr/>
          </p:nvSpPr>
          <p:spPr bwMode="auto">
            <a:xfrm>
              <a:off x="4063" y="1232"/>
              <a:ext cx="522" cy="303"/>
            </a:xfrm>
            <a:prstGeom prst="roundRect">
              <a:avLst>
                <a:gd name="adj" fmla="val 34167"/>
              </a:avLst>
            </a:prstGeom>
            <a:solidFill>
              <a:srgbClr val="CCE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com</a:t>
              </a:r>
              <a:endParaRPr kumimoji="1" lang="en-US" altLang="zh-CN" sz="2400" b="1">
                <a:solidFill>
                  <a:srgbClr val="000099"/>
                </a:solidFill>
                <a:latin typeface="+mn-lt"/>
                <a:ea typeface="+mn-ea"/>
              </a:endParaRPr>
            </a:p>
          </p:txBody>
        </p:sp>
        <p:sp>
          <p:nvSpPr>
            <p:cNvPr id="45125" name="AutoShape 136"/>
            <p:cNvSpPr>
              <a:spLocks noChangeArrowheads="1"/>
            </p:cNvSpPr>
            <p:nvPr/>
          </p:nvSpPr>
          <p:spPr bwMode="auto">
            <a:xfrm>
              <a:off x="4909" y="1225"/>
              <a:ext cx="522" cy="304"/>
            </a:xfrm>
            <a:prstGeom prst="roundRect">
              <a:avLst>
                <a:gd name="adj" fmla="val 34167"/>
              </a:avLst>
            </a:prstGeom>
            <a:solidFill>
              <a:srgbClr val="FF99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edu</a:t>
              </a:r>
              <a:endParaRPr kumimoji="1" lang="en-US" altLang="zh-CN" sz="2400" b="1">
                <a:solidFill>
                  <a:srgbClr val="000099"/>
                </a:solidFill>
                <a:latin typeface="+mn-lt"/>
                <a:ea typeface="+mn-ea"/>
              </a:endParaRPr>
            </a:p>
          </p:txBody>
        </p:sp>
        <p:sp>
          <p:nvSpPr>
            <p:cNvPr id="45126" name="AutoShape 137"/>
            <p:cNvSpPr>
              <a:spLocks noChangeArrowheads="1"/>
            </p:cNvSpPr>
            <p:nvPr/>
          </p:nvSpPr>
          <p:spPr bwMode="auto">
            <a:xfrm>
              <a:off x="3220" y="1225"/>
              <a:ext cx="522" cy="304"/>
            </a:xfrm>
            <a:prstGeom prst="roundRect">
              <a:avLst>
                <a:gd name="adj" fmla="val 34167"/>
              </a:avLst>
            </a:pr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org</a:t>
              </a:r>
              <a:endParaRPr kumimoji="1" lang="en-US" altLang="zh-CN" sz="2400" b="1">
                <a:solidFill>
                  <a:srgbClr val="000099"/>
                </a:solidFill>
                <a:latin typeface="+mn-lt"/>
                <a:ea typeface="+mn-ea"/>
              </a:endParaRPr>
            </a:p>
          </p:txBody>
        </p:sp>
        <p:grpSp>
          <p:nvGrpSpPr>
            <p:cNvPr id="45127" name="Group 138"/>
            <p:cNvGrpSpPr/>
            <p:nvPr/>
          </p:nvGrpSpPr>
          <p:grpSpPr bwMode="auto">
            <a:xfrm>
              <a:off x="5042" y="1530"/>
              <a:ext cx="256" cy="98"/>
              <a:chOff x="2875" y="1143"/>
              <a:chExt cx="330" cy="132"/>
            </a:xfrm>
          </p:grpSpPr>
          <p:sp>
            <p:nvSpPr>
              <p:cNvPr id="45137" name="Line 139"/>
              <p:cNvSpPr>
                <a:spLocks noChangeShapeType="1"/>
              </p:cNvSpPr>
              <p:nvPr/>
            </p:nvSpPr>
            <p:spPr bwMode="auto">
              <a:xfrm>
                <a:off x="3061"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8" name="Line 140"/>
              <p:cNvSpPr>
                <a:spLocks noChangeShapeType="1"/>
              </p:cNvSpPr>
              <p:nvPr/>
            </p:nvSpPr>
            <p:spPr bwMode="auto">
              <a:xfrm>
                <a:off x="3050" y="1143"/>
                <a:ext cx="37" cy="12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9" name="Line 141"/>
              <p:cNvSpPr>
                <a:spLocks noChangeShapeType="1"/>
              </p:cNvSpPr>
              <p:nvPr/>
            </p:nvSpPr>
            <p:spPr bwMode="auto">
              <a:xfrm flipH="1">
                <a:off x="2875"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40" name="Line 142"/>
              <p:cNvSpPr>
                <a:spLocks noChangeShapeType="1"/>
              </p:cNvSpPr>
              <p:nvPr/>
            </p:nvSpPr>
            <p:spPr bwMode="auto">
              <a:xfrm flipH="1">
                <a:off x="2980" y="1143"/>
                <a:ext cx="54" cy="126"/>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5128" name="Group 143"/>
            <p:cNvGrpSpPr/>
            <p:nvPr/>
          </p:nvGrpSpPr>
          <p:grpSpPr bwMode="auto">
            <a:xfrm>
              <a:off x="3353" y="1530"/>
              <a:ext cx="256" cy="98"/>
              <a:chOff x="2875" y="1143"/>
              <a:chExt cx="330" cy="132"/>
            </a:xfrm>
          </p:grpSpPr>
          <p:sp>
            <p:nvSpPr>
              <p:cNvPr id="45133" name="Line 144"/>
              <p:cNvSpPr>
                <a:spLocks noChangeShapeType="1"/>
              </p:cNvSpPr>
              <p:nvPr/>
            </p:nvSpPr>
            <p:spPr bwMode="auto">
              <a:xfrm>
                <a:off x="3061"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4" name="Line 145"/>
              <p:cNvSpPr>
                <a:spLocks noChangeShapeType="1"/>
              </p:cNvSpPr>
              <p:nvPr/>
            </p:nvSpPr>
            <p:spPr bwMode="auto">
              <a:xfrm>
                <a:off x="3050" y="1143"/>
                <a:ext cx="37" cy="12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5" name="Line 146"/>
              <p:cNvSpPr>
                <a:spLocks noChangeShapeType="1"/>
              </p:cNvSpPr>
              <p:nvPr/>
            </p:nvSpPr>
            <p:spPr bwMode="auto">
              <a:xfrm flipH="1">
                <a:off x="2875"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6" name="Line 147"/>
              <p:cNvSpPr>
                <a:spLocks noChangeShapeType="1"/>
              </p:cNvSpPr>
              <p:nvPr/>
            </p:nvSpPr>
            <p:spPr bwMode="auto">
              <a:xfrm flipH="1">
                <a:off x="2980" y="1143"/>
                <a:ext cx="54" cy="126"/>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129" name="AutoShape 148"/>
            <p:cNvSpPr>
              <a:spLocks noChangeArrowheads="1"/>
            </p:cNvSpPr>
            <p:nvPr/>
          </p:nvSpPr>
          <p:spPr bwMode="auto">
            <a:xfrm>
              <a:off x="4049" y="709"/>
              <a:ext cx="523" cy="304"/>
            </a:xfrm>
            <a:prstGeom prst="roundRect">
              <a:avLst>
                <a:gd name="adj" fmla="val 341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solidFill>
                    <a:srgbClr val="000099"/>
                  </a:solidFill>
                  <a:latin typeface="+mn-lt"/>
                  <a:ea typeface="+mn-ea"/>
                </a:rPr>
                <a:t>根</a:t>
              </a:r>
              <a:endParaRPr kumimoji="1" lang="zh-CN" altLang="en-US" sz="2400" b="1">
                <a:solidFill>
                  <a:srgbClr val="000099"/>
                </a:solidFill>
                <a:latin typeface="+mn-lt"/>
                <a:ea typeface="+mn-ea"/>
              </a:endParaRPr>
            </a:p>
          </p:txBody>
        </p:sp>
        <p:sp>
          <p:nvSpPr>
            <p:cNvPr id="45130" name="Line 149"/>
            <p:cNvSpPr>
              <a:spLocks noChangeShapeType="1"/>
            </p:cNvSpPr>
            <p:nvPr/>
          </p:nvSpPr>
          <p:spPr bwMode="auto">
            <a:xfrm>
              <a:off x="4375" y="1010"/>
              <a:ext cx="792" cy="213"/>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1" name="Line 150"/>
            <p:cNvSpPr>
              <a:spLocks noChangeShapeType="1"/>
            </p:cNvSpPr>
            <p:nvPr/>
          </p:nvSpPr>
          <p:spPr bwMode="auto">
            <a:xfrm flipV="1">
              <a:off x="3481" y="1010"/>
              <a:ext cx="779" cy="213"/>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2" name="Line 151"/>
            <p:cNvSpPr>
              <a:spLocks noChangeShapeType="1"/>
            </p:cNvSpPr>
            <p:nvPr/>
          </p:nvSpPr>
          <p:spPr bwMode="auto">
            <a:xfrm>
              <a:off x="4321" y="1010"/>
              <a:ext cx="0" cy="213"/>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080" name="AutoShape 152"/>
          <p:cNvSpPr>
            <a:spLocks noChangeArrowheads="1"/>
          </p:cNvSpPr>
          <p:nvPr/>
        </p:nvSpPr>
        <p:spPr bwMode="auto">
          <a:xfrm>
            <a:off x="2211949" y="2068985"/>
            <a:ext cx="899452" cy="481013"/>
          </a:xfrm>
          <a:prstGeom prst="roundRect">
            <a:avLst>
              <a:gd name="adj" fmla="val 34167"/>
            </a:avLst>
          </a:prstGeom>
          <a:solidFill>
            <a:srgbClr val="CCE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com</a:t>
            </a:r>
            <a:endParaRPr kumimoji="1" lang="en-US" altLang="zh-CN" sz="2400" b="1">
              <a:solidFill>
                <a:srgbClr val="000099"/>
              </a:solidFill>
              <a:latin typeface="+mn-lt"/>
              <a:ea typeface="+mn-ea"/>
            </a:endParaRPr>
          </a:p>
        </p:txBody>
      </p:sp>
      <p:sp>
        <p:nvSpPr>
          <p:cNvPr id="45081" name="AutoShape 153"/>
          <p:cNvSpPr>
            <a:spLocks noChangeArrowheads="1"/>
          </p:cNvSpPr>
          <p:nvPr/>
        </p:nvSpPr>
        <p:spPr bwMode="auto">
          <a:xfrm>
            <a:off x="3668614" y="2057872"/>
            <a:ext cx="897731" cy="482600"/>
          </a:xfrm>
          <a:prstGeom prst="roundRect">
            <a:avLst>
              <a:gd name="adj" fmla="val 34167"/>
            </a:avLst>
          </a:prstGeom>
          <a:solidFill>
            <a:srgbClr val="FF99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edu</a:t>
            </a:r>
            <a:endParaRPr kumimoji="1" lang="en-US" altLang="zh-CN" sz="2400" b="1">
              <a:solidFill>
                <a:srgbClr val="000099"/>
              </a:solidFill>
              <a:latin typeface="+mn-lt"/>
              <a:ea typeface="+mn-ea"/>
            </a:endParaRPr>
          </a:p>
        </p:txBody>
      </p:sp>
      <p:sp>
        <p:nvSpPr>
          <p:cNvPr id="45082" name="AutoShape 154"/>
          <p:cNvSpPr>
            <a:spLocks noChangeArrowheads="1"/>
          </p:cNvSpPr>
          <p:nvPr/>
        </p:nvSpPr>
        <p:spPr bwMode="auto">
          <a:xfrm>
            <a:off x="762165" y="2057872"/>
            <a:ext cx="899451" cy="482600"/>
          </a:xfrm>
          <a:prstGeom prst="roundRect">
            <a:avLst>
              <a:gd name="adj" fmla="val 34167"/>
            </a:avLst>
          </a:pr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org</a:t>
            </a:r>
            <a:endParaRPr kumimoji="1" lang="en-US" altLang="zh-CN" sz="2400" b="1">
              <a:solidFill>
                <a:srgbClr val="000099"/>
              </a:solidFill>
              <a:latin typeface="+mn-lt"/>
              <a:ea typeface="+mn-ea"/>
            </a:endParaRPr>
          </a:p>
        </p:txBody>
      </p:sp>
      <p:grpSp>
        <p:nvGrpSpPr>
          <p:cNvPr id="45083" name="Group 155"/>
          <p:cNvGrpSpPr/>
          <p:nvPr/>
        </p:nvGrpSpPr>
        <p:grpSpPr bwMode="auto">
          <a:xfrm>
            <a:off x="3897344" y="2542060"/>
            <a:ext cx="440267" cy="155575"/>
            <a:chOff x="2875" y="1143"/>
            <a:chExt cx="330" cy="132"/>
          </a:xfrm>
        </p:grpSpPr>
        <p:sp>
          <p:nvSpPr>
            <p:cNvPr id="45096" name="Line 156"/>
            <p:cNvSpPr>
              <a:spLocks noChangeShapeType="1"/>
            </p:cNvSpPr>
            <p:nvPr/>
          </p:nvSpPr>
          <p:spPr bwMode="auto">
            <a:xfrm>
              <a:off x="3061"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7" name="Line 157"/>
            <p:cNvSpPr>
              <a:spLocks noChangeShapeType="1"/>
            </p:cNvSpPr>
            <p:nvPr/>
          </p:nvSpPr>
          <p:spPr bwMode="auto">
            <a:xfrm>
              <a:off x="3050" y="1143"/>
              <a:ext cx="37" cy="12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8" name="Line 158"/>
            <p:cNvSpPr>
              <a:spLocks noChangeShapeType="1"/>
            </p:cNvSpPr>
            <p:nvPr/>
          </p:nvSpPr>
          <p:spPr bwMode="auto">
            <a:xfrm flipH="1">
              <a:off x="2875"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9" name="Line 159"/>
            <p:cNvSpPr>
              <a:spLocks noChangeShapeType="1"/>
            </p:cNvSpPr>
            <p:nvPr/>
          </p:nvSpPr>
          <p:spPr bwMode="auto">
            <a:xfrm flipH="1">
              <a:off x="2980" y="1143"/>
              <a:ext cx="54" cy="126"/>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5084" name="Group 160"/>
          <p:cNvGrpSpPr/>
          <p:nvPr/>
        </p:nvGrpSpPr>
        <p:grpSpPr bwMode="auto">
          <a:xfrm>
            <a:off x="992617" y="2542060"/>
            <a:ext cx="440267" cy="155575"/>
            <a:chOff x="2875" y="1143"/>
            <a:chExt cx="330" cy="132"/>
          </a:xfrm>
        </p:grpSpPr>
        <p:sp>
          <p:nvSpPr>
            <p:cNvPr id="45092" name="Line 161"/>
            <p:cNvSpPr>
              <a:spLocks noChangeShapeType="1"/>
            </p:cNvSpPr>
            <p:nvPr/>
          </p:nvSpPr>
          <p:spPr bwMode="auto">
            <a:xfrm>
              <a:off x="3061"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3" name="Line 162"/>
            <p:cNvSpPr>
              <a:spLocks noChangeShapeType="1"/>
            </p:cNvSpPr>
            <p:nvPr/>
          </p:nvSpPr>
          <p:spPr bwMode="auto">
            <a:xfrm>
              <a:off x="3050" y="1143"/>
              <a:ext cx="37" cy="12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4" name="Line 163"/>
            <p:cNvSpPr>
              <a:spLocks noChangeShapeType="1"/>
            </p:cNvSpPr>
            <p:nvPr/>
          </p:nvSpPr>
          <p:spPr bwMode="auto">
            <a:xfrm flipH="1">
              <a:off x="2875"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5" name="Line 164"/>
            <p:cNvSpPr>
              <a:spLocks noChangeShapeType="1"/>
            </p:cNvSpPr>
            <p:nvPr/>
          </p:nvSpPr>
          <p:spPr bwMode="auto">
            <a:xfrm flipH="1">
              <a:off x="2980" y="1143"/>
              <a:ext cx="54" cy="126"/>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085" name="AutoShape 165"/>
          <p:cNvSpPr>
            <a:spLocks noChangeArrowheads="1"/>
          </p:cNvSpPr>
          <p:nvPr/>
        </p:nvSpPr>
        <p:spPr bwMode="auto">
          <a:xfrm>
            <a:off x="2189593" y="1238722"/>
            <a:ext cx="897731" cy="482600"/>
          </a:xfrm>
          <a:prstGeom prst="roundRect">
            <a:avLst>
              <a:gd name="adj" fmla="val 341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solidFill>
                  <a:srgbClr val="000099"/>
                </a:solidFill>
                <a:latin typeface="+mn-lt"/>
                <a:ea typeface="+mn-ea"/>
              </a:rPr>
              <a:t>根</a:t>
            </a:r>
            <a:endParaRPr kumimoji="1" lang="zh-CN" altLang="en-US" sz="2400" b="1">
              <a:solidFill>
                <a:srgbClr val="000099"/>
              </a:solidFill>
              <a:latin typeface="+mn-lt"/>
              <a:ea typeface="+mn-ea"/>
            </a:endParaRPr>
          </a:p>
        </p:txBody>
      </p:sp>
      <p:sp>
        <p:nvSpPr>
          <p:cNvPr id="45086" name="Line 166"/>
          <p:cNvSpPr>
            <a:spLocks noChangeShapeType="1"/>
          </p:cNvSpPr>
          <p:nvPr/>
        </p:nvSpPr>
        <p:spPr bwMode="auto">
          <a:xfrm>
            <a:off x="2750244" y="1716559"/>
            <a:ext cx="1362075" cy="33813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87" name="Line 167"/>
          <p:cNvSpPr>
            <a:spLocks noChangeShapeType="1"/>
          </p:cNvSpPr>
          <p:nvPr/>
        </p:nvSpPr>
        <p:spPr bwMode="auto">
          <a:xfrm flipV="1">
            <a:off x="1212750" y="1716559"/>
            <a:ext cx="1339717" cy="33813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88" name="Line 168"/>
          <p:cNvSpPr>
            <a:spLocks noChangeShapeType="1"/>
          </p:cNvSpPr>
          <p:nvPr/>
        </p:nvSpPr>
        <p:spPr bwMode="auto">
          <a:xfrm>
            <a:off x="2657375" y="1716559"/>
            <a:ext cx="0" cy="33813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5089" name="Group 169"/>
          <p:cNvGrpSpPr/>
          <p:nvPr/>
        </p:nvGrpSpPr>
        <p:grpSpPr bwMode="auto">
          <a:xfrm>
            <a:off x="2435522" y="2542060"/>
            <a:ext cx="440267" cy="155575"/>
            <a:chOff x="1519" y="813"/>
            <a:chExt cx="227" cy="77"/>
          </a:xfrm>
        </p:grpSpPr>
        <p:sp>
          <p:nvSpPr>
            <p:cNvPr id="45090" name="Line 170"/>
            <p:cNvSpPr>
              <a:spLocks noChangeShapeType="1"/>
            </p:cNvSpPr>
            <p:nvPr/>
          </p:nvSpPr>
          <p:spPr bwMode="auto">
            <a:xfrm>
              <a:off x="1647" y="813"/>
              <a:ext cx="99" cy="77"/>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1" name="Line 171"/>
            <p:cNvSpPr>
              <a:spLocks noChangeShapeType="1"/>
            </p:cNvSpPr>
            <p:nvPr/>
          </p:nvSpPr>
          <p:spPr bwMode="auto">
            <a:xfrm flipH="1">
              <a:off x="1519" y="813"/>
              <a:ext cx="99" cy="77"/>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0660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066157"/>
                                        </p:tgtEl>
                                        <p:attrNameLst>
                                          <p:attrName>style.visibility</p:attrName>
                                        </p:attrNameLst>
                                      </p:cBhvr>
                                      <p:to>
                                        <p:strVal val="visible"/>
                                      </p:to>
                                    </p:set>
                                    <p:animEffect transition="in" filter="wipe(up)">
                                      <p:cBhvr>
                                        <p:cTn id="11" dur="1000"/>
                                        <p:tgtEl>
                                          <p:spTgt spid="106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09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31"/>
          <p:cNvSpPr>
            <a:spLocks noChangeArrowheads="1"/>
          </p:cNvSpPr>
          <p:nvPr/>
        </p:nvSpPr>
        <p:spPr bwMode="auto">
          <a:xfrm>
            <a:off x="4154498" y="3455442"/>
            <a:ext cx="2858294" cy="2084388"/>
          </a:xfrm>
          <a:prstGeom prst="roundRect">
            <a:avLst>
              <a:gd name="adj" fmla="val 16667"/>
            </a:avLst>
          </a:prstGeom>
          <a:solidFill>
            <a:srgbClr val="33C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1068036" name="Rectangle 4"/>
          <p:cNvSpPr>
            <a:spLocks noGrp="1" noChangeArrowheads="1"/>
          </p:cNvSpPr>
          <p:nvPr>
            <p:ph type="title"/>
          </p:nvPr>
        </p:nvSpPr>
        <p:spPr/>
        <p:txBody>
          <a:bodyPr/>
          <a:lstStyle/>
          <a:p>
            <a:pPr algn="ctr" eaLnBrk="1" hangingPunct="1">
              <a:defRPr/>
            </a:pPr>
            <a:r>
              <a:rPr sz="3600" dirty="0"/>
              <a:t>树状结构</a:t>
            </a:r>
            <a:r>
              <a:rPr sz="3600" dirty="0">
                <a:latin typeface="Times New Roman" panose="02020603050405020304" pitchFamily="18" charset="0"/>
                <a:cs typeface="Times New Roman" panose="02020603050405020304" pitchFamily="18" charset="0"/>
              </a:rPr>
              <a:t>的 </a:t>
            </a:r>
            <a:r>
              <a:rPr lang="en-US" altLang="zh-CN" sz="3600" dirty="0">
                <a:latin typeface="Times New Roman" panose="02020603050405020304" pitchFamily="18" charset="0"/>
                <a:cs typeface="Times New Roman" panose="02020603050405020304" pitchFamily="18" charset="0"/>
              </a:rPr>
              <a:t>DNS </a:t>
            </a:r>
            <a:r>
              <a:rPr sz="3600" dirty="0">
                <a:latin typeface="Times New Roman" panose="02020603050405020304" pitchFamily="18" charset="0"/>
                <a:cs typeface="Times New Roman" panose="02020603050405020304" pitchFamily="18" charset="0"/>
              </a:rPr>
              <a:t>域</a:t>
            </a:r>
            <a:r>
              <a:rPr sz="3600" dirty="0"/>
              <a:t>名服务器 </a:t>
            </a:r>
            <a:endParaRPr sz="3600" dirty="0"/>
          </a:p>
        </p:txBody>
      </p:sp>
      <p:grpSp>
        <p:nvGrpSpPr>
          <p:cNvPr id="46084" name="Group 5"/>
          <p:cNvGrpSpPr/>
          <p:nvPr/>
        </p:nvGrpSpPr>
        <p:grpSpPr bwMode="auto">
          <a:xfrm>
            <a:off x="3540531" y="2160043"/>
            <a:ext cx="4677833" cy="392113"/>
            <a:chOff x="2294" y="572"/>
            <a:chExt cx="2450" cy="318"/>
          </a:xfrm>
        </p:grpSpPr>
        <p:sp>
          <p:nvSpPr>
            <p:cNvPr id="46117" name="Line 6"/>
            <p:cNvSpPr>
              <a:spLocks noChangeShapeType="1"/>
            </p:cNvSpPr>
            <p:nvPr/>
          </p:nvSpPr>
          <p:spPr bwMode="auto">
            <a:xfrm flipV="1">
              <a:off x="2294" y="572"/>
              <a:ext cx="1089" cy="31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8" name="Line 7"/>
            <p:cNvSpPr>
              <a:spLocks noChangeShapeType="1"/>
            </p:cNvSpPr>
            <p:nvPr/>
          </p:nvSpPr>
          <p:spPr bwMode="auto">
            <a:xfrm>
              <a:off x="3474" y="572"/>
              <a:ext cx="0" cy="31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9" name="Line 8"/>
            <p:cNvSpPr>
              <a:spLocks noChangeShapeType="1"/>
            </p:cNvSpPr>
            <p:nvPr/>
          </p:nvSpPr>
          <p:spPr bwMode="auto">
            <a:xfrm flipH="1" flipV="1">
              <a:off x="3565" y="572"/>
              <a:ext cx="1179" cy="31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85" name="Rectangle 9"/>
          <p:cNvSpPr>
            <a:spLocks noChangeArrowheads="1"/>
          </p:cNvSpPr>
          <p:nvPr/>
        </p:nvSpPr>
        <p:spPr bwMode="auto">
          <a:xfrm>
            <a:off x="4847573" y="1639342"/>
            <a:ext cx="1905529" cy="496888"/>
          </a:xfrm>
          <a:prstGeom prst="rect">
            <a:avLst/>
          </a:prstGeom>
          <a:solidFill>
            <a:srgbClr val="FF99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kumimoji="1" lang="zh-CN" altLang="en-US" sz="2000" b="1">
                <a:solidFill>
                  <a:srgbClr val="000099"/>
                </a:solidFill>
                <a:latin typeface="+mn-lt"/>
                <a:ea typeface="+mn-ea"/>
              </a:rPr>
              <a:t>根域名服务器</a:t>
            </a:r>
            <a:endParaRPr kumimoji="1" lang="zh-CN" altLang="en-US" sz="2000" b="1">
              <a:solidFill>
                <a:srgbClr val="000099"/>
              </a:solidFill>
              <a:latin typeface="+mn-lt"/>
              <a:ea typeface="+mn-ea"/>
            </a:endParaRPr>
          </a:p>
        </p:txBody>
      </p:sp>
      <p:sp>
        <p:nvSpPr>
          <p:cNvPr id="46086" name="Rectangle 10"/>
          <p:cNvSpPr>
            <a:spLocks noChangeArrowheads="1"/>
          </p:cNvSpPr>
          <p:nvPr/>
        </p:nvSpPr>
        <p:spPr bwMode="auto">
          <a:xfrm>
            <a:off x="2508656" y="2552156"/>
            <a:ext cx="1905529" cy="496887"/>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kumimoji="1" lang="en-US" altLang="zh-CN" sz="2000" b="1">
                <a:solidFill>
                  <a:srgbClr val="000099"/>
                </a:solidFill>
                <a:latin typeface="+mn-lt"/>
                <a:ea typeface="+mn-ea"/>
              </a:rPr>
              <a:t>org </a:t>
            </a:r>
            <a:r>
              <a:rPr kumimoji="1" lang="zh-CN" altLang="en-US" sz="2000" b="1">
                <a:solidFill>
                  <a:srgbClr val="000099"/>
                </a:solidFill>
                <a:latin typeface="+mn-lt"/>
                <a:ea typeface="+mn-ea"/>
              </a:rPr>
              <a:t>域名服务器</a:t>
            </a:r>
            <a:endParaRPr kumimoji="1" lang="zh-CN" altLang="en-US" sz="2000" b="1">
              <a:solidFill>
                <a:srgbClr val="000099"/>
              </a:solidFill>
              <a:latin typeface="+mn-lt"/>
              <a:ea typeface="+mn-ea"/>
            </a:endParaRPr>
          </a:p>
        </p:txBody>
      </p:sp>
      <p:sp>
        <p:nvSpPr>
          <p:cNvPr id="46087" name="Rectangle 11"/>
          <p:cNvSpPr>
            <a:spLocks noChangeArrowheads="1"/>
          </p:cNvSpPr>
          <p:nvPr/>
        </p:nvSpPr>
        <p:spPr bwMode="auto">
          <a:xfrm>
            <a:off x="4847573" y="2552156"/>
            <a:ext cx="1905529" cy="496887"/>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kumimoji="1" lang="en-US" altLang="zh-CN" sz="2000" b="1">
                <a:solidFill>
                  <a:srgbClr val="000099"/>
                </a:solidFill>
                <a:latin typeface="+mn-lt"/>
                <a:ea typeface="+mn-ea"/>
              </a:rPr>
              <a:t>com </a:t>
            </a:r>
            <a:r>
              <a:rPr kumimoji="1" lang="zh-CN" altLang="en-US" sz="2000" b="1">
                <a:solidFill>
                  <a:srgbClr val="000099"/>
                </a:solidFill>
                <a:latin typeface="+mn-lt"/>
                <a:ea typeface="+mn-ea"/>
              </a:rPr>
              <a:t>域名服务器</a:t>
            </a:r>
            <a:endParaRPr kumimoji="1" lang="zh-CN" altLang="en-US" sz="2000" b="1">
              <a:solidFill>
                <a:srgbClr val="000099"/>
              </a:solidFill>
              <a:latin typeface="+mn-lt"/>
              <a:ea typeface="+mn-ea"/>
            </a:endParaRPr>
          </a:p>
        </p:txBody>
      </p:sp>
      <p:sp>
        <p:nvSpPr>
          <p:cNvPr id="46088" name="Rectangle 12"/>
          <p:cNvSpPr>
            <a:spLocks noChangeArrowheads="1"/>
          </p:cNvSpPr>
          <p:nvPr/>
        </p:nvSpPr>
        <p:spPr bwMode="auto">
          <a:xfrm>
            <a:off x="7188210" y="2552156"/>
            <a:ext cx="1905529" cy="496887"/>
          </a:xfrm>
          <a:prstGeom prst="rect">
            <a:avLst/>
          </a:prstGeom>
          <a:solidFill>
            <a:srgbClr val="CC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mn-lt"/>
                <a:ea typeface="+mn-ea"/>
              </a:rPr>
              <a:t>edu </a:t>
            </a:r>
            <a:r>
              <a:rPr kumimoji="1" lang="zh-CN" altLang="en-US" sz="2000" b="1">
                <a:solidFill>
                  <a:srgbClr val="000099"/>
                </a:solidFill>
                <a:latin typeface="+mn-lt"/>
                <a:ea typeface="+mn-ea"/>
              </a:rPr>
              <a:t>域名服务器</a:t>
            </a:r>
            <a:endParaRPr kumimoji="1" lang="zh-CN" altLang="en-US" sz="2000" b="1">
              <a:solidFill>
                <a:srgbClr val="000099"/>
              </a:solidFill>
              <a:latin typeface="+mn-lt"/>
              <a:ea typeface="+mn-ea"/>
            </a:endParaRPr>
          </a:p>
        </p:txBody>
      </p:sp>
      <p:grpSp>
        <p:nvGrpSpPr>
          <p:cNvPr id="46089" name="Group 13"/>
          <p:cNvGrpSpPr/>
          <p:nvPr/>
        </p:nvGrpSpPr>
        <p:grpSpPr bwMode="auto">
          <a:xfrm>
            <a:off x="7704147" y="3049042"/>
            <a:ext cx="866775" cy="249238"/>
            <a:chOff x="2875" y="1143"/>
            <a:chExt cx="330" cy="132"/>
          </a:xfrm>
        </p:grpSpPr>
        <p:sp>
          <p:nvSpPr>
            <p:cNvPr id="46113" name="Line 14"/>
            <p:cNvSpPr>
              <a:spLocks noChangeShapeType="1"/>
            </p:cNvSpPr>
            <p:nvPr/>
          </p:nvSpPr>
          <p:spPr bwMode="auto">
            <a:xfrm>
              <a:off x="3061"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4" name="Line 15"/>
            <p:cNvSpPr>
              <a:spLocks noChangeShapeType="1"/>
            </p:cNvSpPr>
            <p:nvPr/>
          </p:nvSpPr>
          <p:spPr bwMode="auto">
            <a:xfrm>
              <a:off x="3050" y="1143"/>
              <a:ext cx="37" cy="12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5" name="Line 16"/>
            <p:cNvSpPr>
              <a:spLocks noChangeShapeType="1"/>
            </p:cNvSpPr>
            <p:nvPr/>
          </p:nvSpPr>
          <p:spPr bwMode="auto">
            <a:xfrm flipH="1">
              <a:off x="2875"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6" name="Line 17"/>
            <p:cNvSpPr>
              <a:spLocks noChangeShapeType="1"/>
            </p:cNvSpPr>
            <p:nvPr/>
          </p:nvSpPr>
          <p:spPr bwMode="auto">
            <a:xfrm flipH="1">
              <a:off x="2980" y="1143"/>
              <a:ext cx="54" cy="126"/>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90" name="Text Box 18"/>
          <p:cNvSpPr txBox="1">
            <a:spLocks noChangeArrowheads="1"/>
          </p:cNvSpPr>
          <p:nvPr/>
        </p:nvSpPr>
        <p:spPr bwMode="auto">
          <a:xfrm>
            <a:off x="9263998" y="2209256"/>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4400" b="1">
                <a:solidFill>
                  <a:srgbClr val="000099"/>
                </a:solidFill>
                <a:latin typeface="+mn-lt"/>
                <a:ea typeface="+mn-ea"/>
              </a:rPr>
              <a:t>…</a:t>
            </a:r>
            <a:endParaRPr kumimoji="1" lang="en-US" altLang="zh-CN" sz="4400" b="1">
              <a:solidFill>
                <a:srgbClr val="000099"/>
              </a:solidFill>
              <a:latin typeface="+mn-lt"/>
              <a:ea typeface="+mn-ea"/>
            </a:endParaRPr>
          </a:p>
        </p:txBody>
      </p:sp>
      <p:grpSp>
        <p:nvGrpSpPr>
          <p:cNvPr id="46091" name="Group 19"/>
          <p:cNvGrpSpPr/>
          <p:nvPr/>
        </p:nvGrpSpPr>
        <p:grpSpPr bwMode="auto">
          <a:xfrm>
            <a:off x="3028033" y="3049042"/>
            <a:ext cx="866775" cy="249238"/>
            <a:chOff x="2875" y="1143"/>
            <a:chExt cx="330" cy="132"/>
          </a:xfrm>
        </p:grpSpPr>
        <p:sp>
          <p:nvSpPr>
            <p:cNvPr id="46109" name="Line 20"/>
            <p:cNvSpPr>
              <a:spLocks noChangeShapeType="1"/>
            </p:cNvSpPr>
            <p:nvPr/>
          </p:nvSpPr>
          <p:spPr bwMode="auto">
            <a:xfrm>
              <a:off x="3061"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0" name="Line 21"/>
            <p:cNvSpPr>
              <a:spLocks noChangeShapeType="1"/>
            </p:cNvSpPr>
            <p:nvPr/>
          </p:nvSpPr>
          <p:spPr bwMode="auto">
            <a:xfrm>
              <a:off x="3050" y="1143"/>
              <a:ext cx="37" cy="129"/>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1" name="Line 22"/>
            <p:cNvSpPr>
              <a:spLocks noChangeShapeType="1"/>
            </p:cNvSpPr>
            <p:nvPr/>
          </p:nvSpPr>
          <p:spPr bwMode="auto">
            <a:xfrm flipH="1">
              <a:off x="2875" y="1143"/>
              <a:ext cx="144" cy="132"/>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2" name="Line 23"/>
            <p:cNvSpPr>
              <a:spLocks noChangeShapeType="1"/>
            </p:cNvSpPr>
            <p:nvPr/>
          </p:nvSpPr>
          <p:spPr bwMode="auto">
            <a:xfrm flipH="1">
              <a:off x="2980" y="1143"/>
              <a:ext cx="54" cy="126"/>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92" name="Line 24"/>
          <p:cNvSpPr>
            <a:spLocks noChangeShapeType="1"/>
          </p:cNvSpPr>
          <p:nvPr/>
        </p:nvSpPr>
        <p:spPr bwMode="auto">
          <a:xfrm>
            <a:off x="5943081" y="3049042"/>
            <a:ext cx="376634" cy="24923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3" name="Line 25"/>
          <p:cNvSpPr>
            <a:spLocks noChangeShapeType="1"/>
          </p:cNvSpPr>
          <p:nvPr/>
        </p:nvSpPr>
        <p:spPr bwMode="auto">
          <a:xfrm>
            <a:off x="5913843" y="3049043"/>
            <a:ext cx="98029" cy="244475"/>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4" name="Line 26"/>
          <p:cNvSpPr>
            <a:spLocks noChangeShapeType="1"/>
          </p:cNvSpPr>
          <p:nvPr/>
        </p:nvSpPr>
        <p:spPr bwMode="auto">
          <a:xfrm flipH="1">
            <a:off x="5452940" y="3049042"/>
            <a:ext cx="378354" cy="24923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5" name="Line 27"/>
          <p:cNvSpPr>
            <a:spLocks noChangeShapeType="1"/>
          </p:cNvSpPr>
          <p:nvPr/>
        </p:nvSpPr>
        <p:spPr bwMode="auto">
          <a:xfrm flipH="1">
            <a:off x="5590523" y="3049042"/>
            <a:ext cx="282046" cy="668338"/>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6" name="Rectangle 29"/>
          <p:cNvSpPr>
            <a:spLocks noChangeArrowheads="1"/>
          </p:cNvSpPr>
          <p:nvPr/>
        </p:nvSpPr>
        <p:spPr bwMode="auto">
          <a:xfrm>
            <a:off x="4587886" y="4711156"/>
            <a:ext cx="1907248" cy="579437"/>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2000" b="1">
                <a:solidFill>
                  <a:srgbClr val="000099"/>
                </a:solidFill>
                <a:latin typeface="+mn-lt"/>
                <a:ea typeface="+mn-ea"/>
              </a:rPr>
              <a:t>y.abc.com</a:t>
            </a:r>
            <a:endParaRPr lang="en-US" altLang="zh-CN" sz="2000" b="1">
              <a:solidFill>
                <a:srgbClr val="000099"/>
              </a:solidFill>
              <a:latin typeface="+mn-lt"/>
              <a:ea typeface="+mn-ea"/>
            </a:endParaRPr>
          </a:p>
          <a:p>
            <a:pPr algn="ctr" eaLnBrk="1" hangingPunct="1"/>
            <a:r>
              <a:rPr lang="zh-CN" altLang="en-US" sz="2000" b="1">
                <a:solidFill>
                  <a:srgbClr val="000099"/>
                </a:solidFill>
                <a:latin typeface="+mn-lt"/>
                <a:ea typeface="+mn-ea"/>
              </a:rPr>
              <a:t>域名服务器</a:t>
            </a:r>
            <a:endParaRPr lang="zh-CN" altLang="en-US" sz="2000" b="1">
              <a:solidFill>
                <a:srgbClr val="000099"/>
              </a:solidFill>
              <a:latin typeface="+mn-lt"/>
              <a:ea typeface="+mn-ea"/>
            </a:endParaRPr>
          </a:p>
        </p:txBody>
      </p:sp>
      <p:sp>
        <p:nvSpPr>
          <p:cNvPr id="46097" name="Line 30"/>
          <p:cNvSpPr>
            <a:spLocks noChangeShapeType="1"/>
          </p:cNvSpPr>
          <p:nvPr/>
        </p:nvSpPr>
        <p:spPr bwMode="auto">
          <a:xfrm>
            <a:off x="5538929" y="4211093"/>
            <a:ext cx="0" cy="498475"/>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8" name="Line 32"/>
          <p:cNvSpPr>
            <a:spLocks noChangeShapeType="1"/>
          </p:cNvSpPr>
          <p:nvPr/>
        </p:nvSpPr>
        <p:spPr bwMode="auto">
          <a:xfrm flipH="1" flipV="1">
            <a:off x="6557046" y="3918993"/>
            <a:ext cx="1394752" cy="180975"/>
          </a:xfrm>
          <a:prstGeom prst="line">
            <a:avLst/>
          </a:prstGeom>
          <a:noFill/>
          <a:ln w="2857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9" name="Text Box 33"/>
          <p:cNvSpPr txBox="1">
            <a:spLocks noChangeArrowheads="1"/>
          </p:cNvSpPr>
          <p:nvPr/>
        </p:nvSpPr>
        <p:spPr bwMode="auto">
          <a:xfrm>
            <a:off x="7909387" y="3831681"/>
            <a:ext cx="19800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rgbClr val="000099"/>
                </a:solidFill>
                <a:latin typeface="+mn-lt"/>
                <a:ea typeface="+mn-ea"/>
              </a:rPr>
              <a:t>abc </a:t>
            </a:r>
            <a:r>
              <a:rPr lang="zh-CN" altLang="en-US" sz="2000" b="1">
                <a:solidFill>
                  <a:srgbClr val="000099"/>
                </a:solidFill>
                <a:latin typeface="+mn-lt"/>
                <a:ea typeface="+mn-ea"/>
              </a:rPr>
              <a:t>公司有两个</a:t>
            </a:r>
            <a:endParaRPr lang="zh-CN" altLang="en-US" sz="2000" b="1">
              <a:solidFill>
                <a:srgbClr val="000099"/>
              </a:solidFill>
              <a:latin typeface="+mn-lt"/>
              <a:ea typeface="+mn-ea"/>
            </a:endParaRPr>
          </a:p>
          <a:p>
            <a:pPr algn="ctr" eaLnBrk="1" hangingPunct="1"/>
            <a:r>
              <a:rPr lang="zh-CN" altLang="en-US" sz="2000" b="1">
                <a:solidFill>
                  <a:srgbClr val="000099"/>
                </a:solidFill>
                <a:latin typeface="+mn-lt"/>
                <a:ea typeface="+mn-ea"/>
              </a:rPr>
              <a:t>权限域名服务器</a:t>
            </a:r>
            <a:endParaRPr lang="zh-CN" altLang="en-US" sz="2000" b="1">
              <a:solidFill>
                <a:srgbClr val="000099"/>
              </a:solidFill>
              <a:latin typeface="+mn-lt"/>
              <a:ea typeface="+mn-ea"/>
            </a:endParaRPr>
          </a:p>
        </p:txBody>
      </p:sp>
      <p:grpSp>
        <p:nvGrpSpPr>
          <p:cNvPr id="46100" name="Group 34"/>
          <p:cNvGrpSpPr/>
          <p:nvPr/>
        </p:nvGrpSpPr>
        <p:grpSpPr bwMode="auto">
          <a:xfrm>
            <a:off x="128464" y="2385468"/>
            <a:ext cx="9873325" cy="830263"/>
            <a:chOff x="158" y="799"/>
            <a:chExt cx="5444" cy="454"/>
          </a:xfrm>
        </p:grpSpPr>
        <p:sp>
          <p:nvSpPr>
            <p:cNvPr id="46107" name="Line 35"/>
            <p:cNvSpPr>
              <a:spLocks noChangeShapeType="1"/>
            </p:cNvSpPr>
            <p:nvPr/>
          </p:nvSpPr>
          <p:spPr bwMode="auto">
            <a:xfrm>
              <a:off x="158" y="799"/>
              <a:ext cx="5444" cy="0"/>
            </a:xfrm>
            <a:prstGeom prst="line">
              <a:avLst/>
            </a:prstGeom>
            <a:noFill/>
            <a:ln w="9525">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8" name="Line 36"/>
            <p:cNvSpPr>
              <a:spLocks noChangeShapeType="1"/>
            </p:cNvSpPr>
            <p:nvPr/>
          </p:nvSpPr>
          <p:spPr bwMode="auto">
            <a:xfrm>
              <a:off x="158" y="1253"/>
              <a:ext cx="5444" cy="0"/>
            </a:xfrm>
            <a:prstGeom prst="line">
              <a:avLst/>
            </a:prstGeom>
            <a:noFill/>
            <a:ln w="9525">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101" name="Text Box 37"/>
          <p:cNvSpPr txBox="1">
            <a:spLocks noChangeArrowheads="1"/>
          </p:cNvSpPr>
          <p:nvPr/>
        </p:nvSpPr>
        <p:spPr bwMode="auto">
          <a:xfrm>
            <a:off x="198702" y="4063456"/>
            <a:ext cx="1980029" cy="40011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dirty="0">
                <a:solidFill>
                  <a:srgbClr val="000099"/>
                </a:solidFill>
                <a:latin typeface="+mn-lt"/>
                <a:ea typeface="+mn-ea"/>
              </a:rPr>
              <a:t>权限域名服务器</a:t>
            </a:r>
            <a:endParaRPr lang="zh-CN" altLang="en-US" sz="2000" b="1" dirty="0">
              <a:solidFill>
                <a:srgbClr val="000099"/>
              </a:solidFill>
              <a:latin typeface="+mn-lt"/>
              <a:ea typeface="+mn-ea"/>
            </a:endParaRPr>
          </a:p>
        </p:txBody>
      </p:sp>
      <p:sp>
        <p:nvSpPr>
          <p:cNvPr id="46102" name="Text Box 38"/>
          <p:cNvSpPr txBox="1">
            <a:spLocks noChangeArrowheads="1"/>
          </p:cNvSpPr>
          <p:nvPr/>
        </p:nvSpPr>
        <p:spPr bwMode="auto">
          <a:xfrm>
            <a:off x="315762" y="1696493"/>
            <a:ext cx="1723549" cy="40011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dirty="0">
                <a:solidFill>
                  <a:srgbClr val="000099"/>
                </a:solidFill>
                <a:latin typeface="+mn-lt"/>
                <a:ea typeface="+mn-ea"/>
              </a:rPr>
              <a:t>根域名服务器</a:t>
            </a:r>
            <a:endParaRPr lang="zh-CN" altLang="en-US" sz="2000" b="1" dirty="0">
              <a:solidFill>
                <a:srgbClr val="000099"/>
              </a:solidFill>
              <a:latin typeface="+mn-lt"/>
              <a:ea typeface="+mn-ea"/>
            </a:endParaRPr>
          </a:p>
        </p:txBody>
      </p:sp>
      <p:sp>
        <p:nvSpPr>
          <p:cNvPr id="46103" name="Text Box 39"/>
          <p:cNvSpPr txBox="1">
            <a:spLocks noChangeArrowheads="1"/>
          </p:cNvSpPr>
          <p:nvPr/>
        </p:nvSpPr>
        <p:spPr bwMode="auto">
          <a:xfrm>
            <a:off x="197842" y="2583906"/>
            <a:ext cx="1980029" cy="40011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dirty="0">
                <a:solidFill>
                  <a:srgbClr val="000099"/>
                </a:solidFill>
                <a:latin typeface="+mn-lt"/>
                <a:ea typeface="+mn-ea"/>
              </a:rPr>
              <a:t>顶级域名服务器</a:t>
            </a:r>
            <a:endParaRPr lang="zh-CN" altLang="en-US" sz="2000" b="1" dirty="0">
              <a:solidFill>
                <a:srgbClr val="000099"/>
              </a:solidFill>
              <a:latin typeface="+mn-lt"/>
              <a:ea typeface="+mn-ea"/>
            </a:endParaRPr>
          </a:p>
        </p:txBody>
      </p:sp>
      <p:sp>
        <p:nvSpPr>
          <p:cNvPr id="46104" name="Line 40"/>
          <p:cNvSpPr>
            <a:spLocks noChangeShapeType="1"/>
          </p:cNvSpPr>
          <p:nvPr/>
        </p:nvSpPr>
        <p:spPr bwMode="auto">
          <a:xfrm>
            <a:off x="2242089" y="1556792"/>
            <a:ext cx="0" cy="3900488"/>
          </a:xfrm>
          <a:prstGeom prst="line">
            <a:avLst/>
          </a:prstGeom>
          <a:noFill/>
          <a:ln w="9525">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5" name="Line 41"/>
          <p:cNvSpPr>
            <a:spLocks noChangeShapeType="1"/>
          </p:cNvSpPr>
          <p:nvPr/>
        </p:nvSpPr>
        <p:spPr bwMode="auto">
          <a:xfrm flipH="1">
            <a:off x="6531250" y="4377780"/>
            <a:ext cx="1427427" cy="658812"/>
          </a:xfrm>
          <a:prstGeom prst="line">
            <a:avLst/>
          </a:prstGeom>
          <a:noFill/>
          <a:ln w="2857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6" name="Rectangle 43"/>
          <p:cNvSpPr>
            <a:spLocks noChangeArrowheads="1"/>
          </p:cNvSpPr>
          <p:nvPr/>
        </p:nvSpPr>
        <p:spPr bwMode="auto">
          <a:xfrm>
            <a:off x="4575845" y="3714206"/>
            <a:ext cx="1907250" cy="579437"/>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2000" b="1">
                <a:solidFill>
                  <a:srgbClr val="000099"/>
                </a:solidFill>
                <a:latin typeface="+mn-lt"/>
                <a:ea typeface="+mn-ea"/>
              </a:rPr>
              <a:t>abc.com</a:t>
            </a:r>
            <a:endParaRPr lang="en-US" altLang="zh-CN" sz="2000" b="1">
              <a:solidFill>
                <a:srgbClr val="000099"/>
              </a:solidFill>
              <a:latin typeface="+mn-lt"/>
              <a:ea typeface="+mn-ea"/>
            </a:endParaRPr>
          </a:p>
          <a:p>
            <a:pPr algn="ctr" eaLnBrk="1" hangingPunct="1"/>
            <a:r>
              <a:rPr lang="zh-CN" altLang="en-US" sz="2000" b="1">
                <a:solidFill>
                  <a:srgbClr val="000099"/>
                </a:solidFill>
                <a:latin typeface="+mn-lt"/>
                <a:ea typeface="+mn-ea"/>
              </a:rPr>
              <a:t>域名服务器</a:t>
            </a:r>
            <a:endParaRPr lang="zh-CN" altLang="en-US" sz="2000" b="1">
              <a:solidFill>
                <a:srgbClr val="000099"/>
              </a:solidFill>
              <a:latin typeface="+mn-lt"/>
              <a:ea typeface="+mn-ea"/>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pPr algn="ctr" eaLnBrk="1" hangingPunct="1">
              <a:defRPr/>
            </a:pPr>
            <a:r>
              <a:rPr lang="zh-CN" altLang="en-US" dirty="0"/>
              <a:t>域名服务器有以下四种类型 </a:t>
            </a:r>
            <a:endParaRPr lang="zh-CN" altLang="en-US" dirty="0"/>
          </a:p>
        </p:txBody>
      </p:sp>
      <p:sp>
        <p:nvSpPr>
          <p:cNvPr id="1071107" name="Rectangle 3"/>
          <p:cNvSpPr>
            <a:spLocks noGrp="1" noChangeArrowheads="1"/>
          </p:cNvSpPr>
          <p:nvPr>
            <p:ph idx="1"/>
          </p:nvPr>
        </p:nvSpPr>
        <p:spPr/>
        <p:txBody>
          <a:bodyPr/>
          <a:lstStyle/>
          <a:p>
            <a:pPr marL="316230" indent="-316230" eaLnBrk="1" hangingPunct="1">
              <a:spcBef>
                <a:spcPts val="555"/>
              </a:spcBef>
              <a:defRPr/>
            </a:pPr>
            <a:r>
              <a:rPr lang="zh-CN" altLang="en-US" dirty="0"/>
              <a:t>根域名服务器 </a:t>
            </a:r>
            <a:endParaRPr lang="zh-CN" altLang="en-US" dirty="0"/>
          </a:p>
          <a:p>
            <a:pPr marL="316230" indent="-316230" eaLnBrk="1" hangingPunct="1">
              <a:spcBef>
                <a:spcPts val="555"/>
              </a:spcBef>
              <a:defRPr/>
            </a:pPr>
            <a:r>
              <a:rPr lang="zh-CN" altLang="en-US" dirty="0"/>
              <a:t>顶级域名服务器 </a:t>
            </a:r>
            <a:endParaRPr lang="zh-CN" altLang="en-US" dirty="0"/>
          </a:p>
          <a:p>
            <a:pPr marL="316230" indent="-316230" eaLnBrk="1" hangingPunct="1">
              <a:spcBef>
                <a:spcPts val="555"/>
              </a:spcBef>
              <a:defRPr/>
            </a:pPr>
            <a:r>
              <a:rPr lang="zh-CN" altLang="en-US" dirty="0"/>
              <a:t>权限域名服务器 </a:t>
            </a:r>
            <a:endParaRPr lang="zh-CN" altLang="en-US" dirty="0"/>
          </a:p>
          <a:p>
            <a:pPr marL="316230" indent="-316230" eaLnBrk="1" hangingPunct="1">
              <a:spcBef>
                <a:spcPts val="555"/>
              </a:spcBef>
              <a:defRPr/>
            </a:pPr>
            <a:r>
              <a:rPr lang="zh-CN" altLang="en-US" dirty="0"/>
              <a:t>本地域名服务器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第六章   应用层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94120" cy="3821761"/>
            <a:chOff x="6864" y="4869"/>
            <a:chExt cx="7449"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6.1 DNS</a:t>
              </a:r>
              <a:r>
                <a:rPr lang="zh-CN" altLang="en-US" sz="2400" b="1">
                  <a:solidFill>
                    <a:schemeClr val="bg1"/>
                  </a:solidFill>
                  <a:latin typeface="造字工房言宋体" charset="-122"/>
                  <a:ea typeface="造字工房言宋体" charset="-122"/>
                  <a:cs typeface="造字工房言宋体" charset="-122"/>
                  <a:sym typeface="+mn-ea"/>
                </a:rPr>
                <a:t>、</a:t>
              </a:r>
              <a:r>
                <a:rPr lang="en-US" altLang="zh-CN" sz="2400" b="1">
                  <a:solidFill>
                    <a:schemeClr val="bg1"/>
                  </a:solidFill>
                  <a:latin typeface="造字工房言宋体" charset="-122"/>
                  <a:ea typeface="造字工房言宋体" charset="-122"/>
                  <a:cs typeface="造字工房言宋体" charset="-122"/>
                  <a:sym typeface="+mn-ea"/>
                </a:rPr>
                <a:t>FTP</a:t>
              </a:r>
              <a:r>
                <a:rPr lang="zh-CN" altLang="en-US" sz="2400" b="1">
                  <a:solidFill>
                    <a:schemeClr val="bg1"/>
                  </a:solidFill>
                  <a:latin typeface="造字工房言宋体" charset="-122"/>
                  <a:ea typeface="造字工房言宋体" charset="-122"/>
                  <a:cs typeface="造字工房言宋体" charset="-122"/>
                  <a:sym typeface="+mn-ea"/>
                </a:rPr>
                <a:t>和</a:t>
              </a:r>
              <a:r>
                <a:rPr lang="en-US" altLang="zh-CN" sz="2400" b="1">
                  <a:solidFill>
                    <a:schemeClr val="bg1"/>
                  </a:solidFill>
                  <a:latin typeface="造字工房言宋体" charset="-122"/>
                  <a:ea typeface="造字工房言宋体" charset="-122"/>
                  <a:cs typeface="造字工房言宋体" charset="-122"/>
                  <a:sym typeface="+mn-ea"/>
                </a:rPr>
                <a:t>TELNET</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852" y="657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6.2 WWW</a:t>
              </a:r>
              <a:endParaRPr lang="en-US" altLang="zh-CN" sz="2400" b="1">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50" y="7973"/>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6.3</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电子邮件和</a:t>
              </a:r>
              <a:r>
                <a:rPr lang="en-US" altLang="zh-CN" sz="2400" b="1">
                  <a:solidFill>
                    <a:schemeClr val="bg1"/>
                  </a:solidFill>
                  <a:latin typeface="造字工房言宋体" charset="-122"/>
                  <a:ea typeface="造字工房言宋体" charset="-122"/>
                  <a:cs typeface="Times New Roman" panose="02020603050405020304" pitchFamily="18" charset="0"/>
                  <a:sym typeface="+mn-ea"/>
                </a:rPr>
                <a:t>DHCP</a:t>
              </a:r>
              <a:endParaRPr lang="en-US" altLang="zh-CN"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11" name="椭圆 10"/>
            <p:cNvSpPr/>
            <p:nvPr>
              <p:custDataLst>
                <p:tags r:id="rId16"/>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7"/>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18"/>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19"/>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0"/>
            <a:stretch>
              <a:fillRect/>
            </a:stretch>
          </p:blipFill>
          <p:spPr>
            <a:xfrm>
              <a:off x="6864" y="5579"/>
              <a:ext cx="3788" cy="1965"/>
            </a:xfrm>
            <a:prstGeom prst="rect">
              <a:avLst/>
            </a:prstGeom>
          </p:spPr>
        </p:pic>
        <p:sp>
          <p:nvSpPr>
            <p:cNvPr id="3" name="椭圆 2"/>
            <p:cNvSpPr/>
            <p:nvPr>
              <p:custDataLst>
                <p:tags r:id="rId21"/>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根域名服务器</a:t>
            </a:r>
            <a:endParaRPr lang="en-US" altLang="zh-CN" sz="3200" dirty="0">
              <a:ea typeface="黑体" panose="02010609060101010101" pitchFamily="2" charset="-122"/>
            </a:endParaRPr>
          </a:p>
        </p:txBody>
      </p:sp>
      <p:sp>
        <p:nvSpPr>
          <p:cNvPr id="48131" name="Rectangle 3"/>
          <p:cNvSpPr>
            <a:spLocks noGrp="1" noChangeArrowheads="1"/>
          </p:cNvSpPr>
          <p:nvPr>
            <p:ph idx="1"/>
          </p:nvPr>
        </p:nvSpPr>
        <p:spPr/>
        <p:txBody>
          <a:bodyPr/>
          <a:lstStyle/>
          <a:p>
            <a:r>
              <a:rPr lang="zh-CN" altLang="en-US" dirty="0">
                <a:ea typeface="黑体" panose="02010609060101010101" pitchFamily="2" charset="-122"/>
              </a:rPr>
              <a:t>根域名服务器是</a:t>
            </a:r>
            <a:r>
              <a:rPr lang="zh-CN" altLang="en-US" dirty="0">
                <a:solidFill>
                  <a:srgbClr val="FF0000"/>
                </a:solidFill>
                <a:ea typeface="黑体" panose="02010609060101010101" pitchFamily="2" charset="-122"/>
              </a:rPr>
              <a:t>最高层次</a:t>
            </a:r>
            <a:r>
              <a:rPr lang="zh-CN" altLang="en-US" dirty="0">
                <a:ea typeface="黑体" panose="02010609060101010101" pitchFamily="2" charset="-122"/>
              </a:rPr>
              <a:t>的域名服务器，也是</a:t>
            </a:r>
            <a:r>
              <a:rPr lang="zh-CN" altLang="en-US" dirty="0">
                <a:solidFill>
                  <a:srgbClr val="FF0000"/>
                </a:solidFill>
                <a:ea typeface="黑体" panose="02010609060101010101" pitchFamily="2" charset="-122"/>
              </a:rPr>
              <a:t>最重</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要</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的域名服务器。所有的根域名服务器都知道所有的顶级域名服务器的域名和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不管是哪一个本地域名服务器，若要对互联网上任何一个域名进行解析，只要自己无法解析，就首先求助于根域名服务器。</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在互联网上共有 </a:t>
            </a:r>
            <a:r>
              <a:rPr lang="en-US" altLang="zh-CN" dirty="0">
                <a:latin typeface="Times New Roman" panose="02020603050405020304" pitchFamily="18" charset="0"/>
                <a:ea typeface="黑体" panose="02010609060101010101" pitchFamily="2" charset="-122"/>
                <a:cs typeface="Times New Roman" panose="02020603050405020304" pitchFamily="18" charset="0"/>
              </a:rPr>
              <a:t>13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个不同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地址的根域名服务器，它们的名字是用一个英文字母命名，从 </a:t>
            </a:r>
            <a:r>
              <a:rPr lang="en-US" altLang="zh-CN" dirty="0">
                <a:latin typeface="Times New Roman" panose="02020603050405020304" pitchFamily="18" charset="0"/>
                <a:ea typeface="黑体" panose="02010609060101010101" pitchFamily="2" charset="-122"/>
                <a:cs typeface="Times New Roman" panose="02020603050405020304" pitchFamily="18" charset="0"/>
              </a:rPr>
              <a:t>a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一直到 </a:t>
            </a:r>
            <a:r>
              <a:rPr lang="en-US" altLang="zh-CN" dirty="0">
                <a:latin typeface="Times New Roman" panose="02020603050405020304" pitchFamily="18" charset="0"/>
                <a:ea typeface="黑体" panose="02010609060101010101" pitchFamily="2" charset="-122"/>
                <a:cs typeface="Times New Roman" panose="02020603050405020304" pitchFamily="18" charset="0"/>
              </a:rPr>
              <a:t>m</a:t>
            </a:r>
            <a:r>
              <a:rPr lang="zh-CN" altLang="en-US" dirty="0">
                <a:latin typeface="Times New Roman" panose="02020603050405020304" pitchFamily="18" charset="0"/>
                <a:ea typeface="黑体" panose="02010609060101010101" pitchFamily="2" charset="-122"/>
                <a:cs typeface="Times New Roman" panose="02020603050405020304" pitchFamily="18" charset="0"/>
              </a:rPr>
              <a:t>（前 </a:t>
            </a:r>
            <a:r>
              <a:rPr lang="en-US" altLang="zh-CN" dirty="0">
                <a:latin typeface="Times New Roman" panose="02020603050405020304" pitchFamily="18" charset="0"/>
                <a:ea typeface="黑体" panose="02010609060101010101" pitchFamily="2" charset="-122"/>
                <a:cs typeface="Times New Roman" panose="02020603050405020304" pitchFamily="18" charset="0"/>
              </a:rPr>
              <a:t>13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个字母）。</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zh-CN" altLang="en-US" sz="3600" dirty="0">
                <a:ea typeface="黑体" panose="02010609060101010101" pitchFamily="2" charset="-122"/>
              </a:rPr>
              <a:t>根域名服务器共</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有 </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13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套</a:t>
            </a:r>
            <a:r>
              <a:rPr lang="zh-CN" altLang="en-US" sz="3600" dirty="0">
                <a:ea typeface="黑体" panose="02010609060101010101" pitchFamily="2" charset="-122"/>
              </a:rPr>
              <a:t>装置</a:t>
            </a:r>
            <a:endParaRPr lang="zh-CN" altLang="en-US" sz="3600" dirty="0">
              <a:ea typeface="黑体" panose="02010609060101010101" pitchFamily="2" charset="-122"/>
            </a:endParaRPr>
          </a:p>
        </p:txBody>
      </p:sp>
      <p:sp>
        <p:nvSpPr>
          <p:cNvPr id="49155" name="Rectangle 3"/>
          <p:cNvSpPr>
            <a:spLocks noGrp="1" noChangeArrowheads="1"/>
          </p:cNvSpPr>
          <p:nvPr>
            <p:ph idx="1"/>
          </p:nvPr>
        </p:nvSpPr>
        <p:spPr>
          <a:xfrm>
            <a:off x="1031983" y="2184416"/>
            <a:ext cx="8346723" cy="3332816"/>
          </a:xfrm>
        </p:spPr>
        <p:txBody>
          <a:bodyPr/>
          <a:lstStyle/>
          <a:p>
            <a:r>
              <a:rPr lang="zh-CN" altLang="en-US" sz="2800" dirty="0">
                <a:solidFill>
                  <a:srgbClr val="FF0000"/>
                </a:solidFill>
                <a:ea typeface="黑体" panose="02010609060101010101" pitchFamily="2" charset="-122"/>
              </a:rPr>
              <a:t>根域名服务器共有 </a:t>
            </a:r>
            <a:r>
              <a:rPr lang="en-US" altLang="zh-CN" sz="2800" dirty="0">
                <a:solidFill>
                  <a:srgbClr val="FF0000"/>
                </a:solidFill>
                <a:ea typeface="黑体" panose="02010609060101010101" pitchFamily="2" charset="-122"/>
              </a:rPr>
              <a:t>13 </a:t>
            </a:r>
            <a:r>
              <a:rPr lang="zh-CN" altLang="en-US" sz="2800" dirty="0">
                <a:solidFill>
                  <a:srgbClr val="FF0000"/>
                </a:solidFill>
                <a:ea typeface="黑体" panose="02010609060101010101" pitchFamily="2" charset="-122"/>
              </a:rPr>
              <a:t>套装置，不是 </a:t>
            </a:r>
            <a:r>
              <a:rPr lang="en-US" altLang="zh-CN" sz="2800" dirty="0">
                <a:solidFill>
                  <a:srgbClr val="FF0000"/>
                </a:solidFill>
                <a:ea typeface="黑体" panose="02010609060101010101" pitchFamily="2" charset="-122"/>
              </a:rPr>
              <a:t>13 </a:t>
            </a:r>
            <a:r>
              <a:rPr lang="zh-CN" altLang="en-US" sz="2800" dirty="0">
                <a:solidFill>
                  <a:srgbClr val="FF0000"/>
                </a:solidFill>
                <a:ea typeface="黑体" panose="02010609060101010101" pitchFamily="2" charset="-122"/>
              </a:rPr>
              <a:t>个机器。</a:t>
            </a:r>
            <a:endParaRPr lang="en-US" altLang="zh-CN" sz="2800" dirty="0">
              <a:solidFill>
                <a:srgbClr val="FF0000"/>
              </a:solidFill>
              <a:ea typeface="黑体" panose="02010609060101010101" pitchFamily="2" charset="-122"/>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这些根域名服务器相应的</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域名</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分别是：</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buFont typeface="Wingdings" panose="05000000000000000000" pitchFamily="2" charset="2"/>
              <a:buNone/>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a.rootservers.net</a:t>
            </a:r>
            <a:endParaRPr lang="en-US" altLang="zh-CN"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b.rootservers.net</a:t>
            </a:r>
            <a:endParaRPr lang="en-US" altLang="zh-CN"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 </a:t>
            </a:r>
            <a:endParaRPr lang="en-US" altLang="zh-CN"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m.rootservers.net</a:t>
            </a:r>
            <a:endParaRPr lang="en-US" altLang="zh-CN" sz="2800" dirty="0">
              <a:latin typeface="Times New Roman" panose="02020603050405020304" pitchFamily="18" charset="0"/>
              <a:ea typeface="黑体" panose="02010609060101010101" pitchFamily="2" charset="-122"/>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到</a:t>
            </a:r>
            <a:r>
              <a:rPr lang="en-US" altLang="zh-CN" sz="2800" dirty="0">
                <a:latin typeface="Times New Roman" panose="02020603050405020304" pitchFamily="18" charset="0"/>
                <a:cs typeface="Times New Roman" panose="02020603050405020304" pitchFamily="18" charset="0"/>
              </a:rPr>
              <a:t>2016</a:t>
            </a:r>
            <a:r>
              <a:rPr lang="zh-CN" altLang="zh-CN" sz="2800" dirty="0">
                <a:latin typeface="Times New Roman" panose="02020603050405020304" pitchFamily="18" charset="0"/>
                <a:cs typeface="Times New Roman" panose="02020603050405020304" pitchFamily="18" charset="0"/>
              </a:rPr>
              <a:t>年</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月，全世界已经在</a:t>
            </a:r>
            <a:r>
              <a:rPr lang="en-US" altLang="zh-CN" sz="2800" dirty="0">
                <a:latin typeface="Times New Roman" panose="02020603050405020304" pitchFamily="18" charset="0"/>
                <a:cs typeface="Times New Roman" panose="02020603050405020304" pitchFamily="18" charset="0"/>
              </a:rPr>
              <a:t> 588 </a:t>
            </a:r>
            <a:r>
              <a:rPr lang="zh-CN" altLang="zh-CN" sz="2800" dirty="0">
                <a:latin typeface="Times New Roman" panose="02020603050405020304" pitchFamily="18" charset="0"/>
                <a:cs typeface="Times New Roman" panose="02020603050405020304" pitchFamily="18" charset="0"/>
              </a:rPr>
              <a:t>个地点安装了根域名服务器</a:t>
            </a:r>
            <a:r>
              <a:rPr lang="zh-CN" altLang="en-US"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使世界上大部分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DNS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域名服务器都能</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就近</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找到一个根域名服务器。</a:t>
            </a:r>
            <a:r>
              <a:rPr lang="zh-CN" altLang="en-US" sz="2800" dirty="0">
                <a:ea typeface="黑体" panose="02010609060101010101" pitchFamily="2" charset="-122"/>
              </a:rPr>
              <a:t> </a:t>
            </a:r>
            <a:endParaRPr lang="zh-CN" altLang="en-US" sz="2800" dirty="0">
              <a:ea typeface="黑体" panose="02010609060101010101" pitchFamily="2" charset="-122"/>
            </a:endParaRPr>
          </a:p>
          <a:p>
            <a:pPr eaLnBrk="1" hangingPunct="1"/>
            <a:endParaRPr lang="en-US" altLang="zh-CN" sz="2800"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algn="ctr" eaLnBrk="1" hangingPunct="1"/>
            <a:r>
              <a:rPr sz="3400" dirty="0"/>
              <a:t>举例：根域</a:t>
            </a:r>
            <a:r>
              <a:rPr sz="3400" dirty="0">
                <a:latin typeface="Times New Roman" panose="02020603050405020304" pitchFamily="18" charset="0"/>
                <a:cs typeface="Times New Roman" panose="02020603050405020304" pitchFamily="18" charset="0"/>
              </a:rPr>
              <a:t>名服务器 </a:t>
            </a:r>
            <a:r>
              <a:rPr lang="en-US" altLang="zh-CN" sz="3400" dirty="0">
                <a:latin typeface="Times New Roman" panose="02020603050405020304" pitchFamily="18" charset="0"/>
                <a:cs typeface="Times New Roman" panose="02020603050405020304" pitchFamily="18" charset="0"/>
              </a:rPr>
              <a:t>L </a:t>
            </a:r>
            <a:r>
              <a:rPr sz="3400" dirty="0" err="1">
                <a:latin typeface="Times New Roman" panose="02020603050405020304" pitchFamily="18" charset="0"/>
                <a:cs typeface="Times New Roman" panose="02020603050405020304" pitchFamily="18" charset="0"/>
              </a:rPr>
              <a:t>的地点</a:t>
            </a:r>
            <a:br>
              <a:rPr lang="en-US" altLang="zh-CN" sz="3400" dirty="0">
                <a:latin typeface="Times New Roman" panose="02020603050405020304" pitchFamily="18" charset="0"/>
                <a:cs typeface="Times New Roman" panose="02020603050405020304" pitchFamily="18" charset="0"/>
              </a:rPr>
            </a:br>
            <a:r>
              <a:rPr sz="3400" dirty="0" err="1">
                <a:latin typeface="Times New Roman" panose="02020603050405020304" pitchFamily="18" charset="0"/>
                <a:cs typeface="Times New Roman" panose="02020603050405020304" pitchFamily="18" charset="0"/>
              </a:rPr>
              <a:t>分布图</a:t>
            </a:r>
            <a:endParaRPr sz="3400" dirty="0">
              <a:latin typeface="Times New Roman" panose="02020603050405020304" pitchFamily="18" charset="0"/>
              <a:cs typeface="Times New Roman" panose="02020603050405020304" pitchFamily="18" charset="0"/>
            </a:endParaRPr>
          </a:p>
        </p:txBody>
      </p:sp>
      <p:sp>
        <p:nvSpPr>
          <p:cNvPr id="50179" name="Text Box 6"/>
          <p:cNvSpPr txBox="1">
            <a:spLocks noChangeArrowheads="1"/>
          </p:cNvSpPr>
          <p:nvPr/>
        </p:nvSpPr>
        <p:spPr bwMode="auto">
          <a:xfrm>
            <a:off x="705371" y="4792663"/>
            <a:ext cx="8579528" cy="1384995"/>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buFontTx/>
              <a:buChar char="•"/>
            </a:pPr>
            <a:r>
              <a:rPr lang="en-US" altLang="zh-CN" sz="2800" b="1">
                <a:solidFill>
                  <a:srgbClr val="000099"/>
                </a:solidFill>
                <a:latin typeface="Arial" panose="020B0604020202020204" pitchFamily="34" charset="0"/>
                <a:ea typeface="黑体" panose="02010609060101010101" pitchFamily="2" charset="-122"/>
              </a:rPr>
              <a:t>  </a:t>
            </a:r>
            <a:r>
              <a:rPr lang="zh-CN" altLang="en-US" sz="2800" b="1">
                <a:solidFill>
                  <a:srgbClr val="000099"/>
                </a:solidFill>
                <a:latin typeface="Arial" panose="020B0604020202020204" pitchFamily="34" charset="0"/>
                <a:ea typeface="黑体" panose="02010609060101010101" pitchFamily="2" charset="-122"/>
              </a:rPr>
              <a:t>根域名服务器并不直接把域名直接转换成 </a:t>
            </a:r>
            <a:r>
              <a:rPr lang="en-US" altLang="zh-CN" sz="2800" b="1">
                <a:solidFill>
                  <a:srgbClr val="000099"/>
                </a:solidFill>
                <a:latin typeface="Arial" panose="020B0604020202020204" pitchFamily="34" charset="0"/>
                <a:ea typeface="黑体" panose="02010609060101010101" pitchFamily="2" charset="-122"/>
              </a:rPr>
              <a:t>IP </a:t>
            </a:r>
            <a:r>
              <a:rPr lang="zh-CN" altLang="en-US" sz="2800" b="1">
                <a:solidFill>
                  <a:srgbClr val="000099"/>
                </a:solidFill>
                <a:latin typeface="Arial" panose="020B0604020202020204" pitchFamily="34" charset="0"/>
                <a:ea typeface="黑体" panose="02010609060101010101" pitchFamily="2" charset="-122"/>
              </a:rPr>
              <a:t>地址。</a:t>
            </a:r>
            <a:endParaRPr lang="zh-CN" altLang="en-US" sz="2800" b="1">
              <a:solidFill>
                <a:srgbClr val="000099"/>
              </a:solidFill>
              <a:latin typeface="Arial" panose="020B0604020202020204" pitchFamily="34" charset="0"/>
              <a:ea typeface="黑体" panose="02010609060101010101" pitchFamily="2" charset="-122"/>
            </a:endParaRPr>
          </a:p>
          <a:p>
            <a:pPr algn="just" eaLnBrk="1" hangingPunct="1">
              <a:buFontTx/>
              <a:buChar char="•"/>
            </a:pPr>
            <a:r>
              <a:rPr lang="zh-CN" altLang="en-US" sz="2800" b="1">
                <a:solidFill>
                  <a:srgbClr val="000099"/>
                </a:solidFill>
                <a:latin typeface="Arial" panose="020B0604020202020204" pitchFamily="34" charset="0"/>
                <a:ea typeface="黑体" panose="02010609060101010101" pitchFamily="2" charset="-122"/>
              </a:rPr>
              <a:t>  在使用迭代查询时，根域名服务器把下一步应当找</a:t>
            </a:r>
            <a:endParaRPr lang="zh-CN" altLang="en-US" sz="2800" b="1">
              <a:solidFill>
                <a:srgbClr val="000099"/>
              </a:solidFill>
              <a:latin typeface="Arial" panose="020B0604020202020204" pitchFamily="34" charset="0"/>
              <a:ea typeface="黑体" panose="02010609060101010101" pitchFamily="2" charset="-122"/>
            </a:endParaRPr>
          </a:p>
          <a:p>
            <a:pPr algn="just" eaLnBrk="1" hangingPunct="1"/>
            <a:r>
              <a:rPr lang="zh-CN" altLang="en-US" sz="2800" b="1">
                <a:solidFill>
                  <a:srgbClr val="000099"/>
                </a:solidFill>
                <a:latin typeface="Arial" panose="020B0604020202020204" pitchFamily="34" charset="0"/>
                <a:ea typeface="黑体" panose="02010609060101010101" pitchFamily="2" charset="-122"/>
              </a:rPr>
              <a:t>   的顶级域名服务器的 </a:t>
            </a:r>
            <a:r>
              <a:rPr lang="en-US" altLang="zh-CN" sz="2800" b="1">
                <a:solidFill>
                  <a:srgbClr val="000099"/>
                </a:solidFill>
                <a:latin typeface="Arial" panose="020B0604020202020204" pitchFamily="34" charset="0"/>
                <a:ea typeface="黑体" panose="02010609060101010101" pitchFamily="2" charset="-122"/>
              </a:rPr>
              <a:t>IP </a:t>
            </a:r>
            <a:r>
              <a:rPr lang="zh-CN" altLang="en-US" sz="2800" b="1">
                <a:solidFill>
                  <a:srgbClr val="000099"/>
                </a:solidFill>
                <a:latin typeface="Arial" panose="020B0604020202020204" pitchFamily="34" charset="0"/>
                <a:ea typeface="黑体" panose="02010609060101010101" pitchFamily="2" charset="-122"/>
              </a:rPr>
              <a:t>地址告诉本地域名服务器。</a:t>
            </a:r>
            <a:endParaRPr lang="zh-CN" altLang="en-US" sz="2800" b="1">
              <a:solidFill>
                <a:srgbClr val="000099"/>
              </a:solidFill>
              <a:latin typeface="Arial" panose="020B0604020202020204" pitchFamily="34" charset="0"/>
              <a:ea typeface="黑体" panose="02010609060101010101" pitchFamily="2" charset="-122"/>
            </a:endParaRPr>
          </a:p>
        </p:txBody>
      </p:sp>
      <p:sp>
        <p:nvSpPr>
          <p:cNvPr id="50180" name="Text Box 7"/>
          <p:cNvSpPr txBox="1">
            <a:spLocks noChangeArrowheads="1"/>
          </p:cNvSpPr>
          <p:nvPr/>
        </p:nvSpPr>
        <p:spPr bwMode="auto">
          <a:xfrm>
            <a:off x="704528" y="4149725"/>
            <a:ext cx="8747844" cy="523220"/>
          </a:xfrm>
          <a:prstGeom prst="rect">
            <a:avLst/>
          </a:prstGeom>
          <a:solidFill>
            <a:schemeClr val="bg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99"/>
                </a:solidFill>
                <a:latin typeface="Arial" panose="020B0604020202020204" pitchFamily="34" charset="0"/>
                <a:ea typeface="黑体" panose="02010609060101010101" pitchFamily="2" charset="-122"/>
              </a:rPr>
              <a:t>根域名服务器 </a:t>
            </a:r>
            <a:r>
              <a:rPr lang="en-US" altLang="zh-CN" sz="2800" b="1" dirty="0">
                <a:solidFill>
                  <a:srgbClr val="000099"/>
                </a:solidFill>
                <a:latin typeface="Arial" panose="020B0604020202020204" pitchFamily="34" charset="0"/>
                <a:ea typeface="黑体" panose="02010609060101010101" pitchFamily="2" charset="-122"/>
              </a:rPr>
              <a:t>L </a:t>
            </a:r>
            <a:r>
              <a:rPr lang="zh-CN" altLang="zh-CN" sz="2800" b="1" dirty="0">
                <a:solidFill>
                  <a:srgbClr val="000099"/>
                </a:solidFill>
                <a:latin typeface="Arial" panose="020B0604020202020204" pitchFamily="34" charset="0"/>
                <a:ea typeface="黑体" panose="02010609060101010101" pitchFamily="2" charset="-122"/>
              </a:rPr>
              <a:t>分布</a:t>
            </a:r>
            <a:r>
              <a:rPr lang="zh-CN" altLang="en-US" sz="2800" b="1" dirty="0">
                <a:solidFill>
                  <a:srgbClr val="000099"/>
                </a:solidFill>
                <a:latin typeface="Arial" panose="020B0604020202020204" pitchFamily="34" charset="0"/>
                <a:ea typeface="黑体" panose="02010609060101010101" pitchFamily="2" charset="-122"/>
              </a:rPr>
              <a:t>在世界 </a:t>
            </a:r>
            <a:r>
              <a:rPr lang="en-US" altLang="zh-CN" sz="2800" b="1" dirty="0">
                <a:solidFill>
                  <a:srgbClr val="000099"/>
                </a:solidFill>
                <a:latin typeface="Arial" panose="020B0604020202020204" pitchFamily="34" charset="0"/>
                <a:ea typeface="黑体" panose="02010609060101010101" pitchFamily="2" charset="-122"/>
              </a:rPr>
              <a:t>150 </a:t>
            </a:r>
            <a:r>
              <a:rPr lang="zh-CN" altLang="zh-CN" sz="2800" b="1" dirty="0">
                <a:solidFill>
                  <a:srgbClr val="000099"/>
                </a:solidFill>
                <a:latin typeface="Arial" panose="020B0604020202020204" pitchFamily="34" charset="0"/>
                <a:ea typeface="黑体" panose="02010609060101010101" pitchFamily="2" charset="-122"/>
              </a:rPr>
              <a:t>个地点</a:t>
            </a:r>
            <a:r>
              <a:rPr lang="zh-CN" altLang="en-US" sz="2800" b="1" dirty="0">
                <a:solidFill>
                  <a:srgbClr val="000099"/>
                </a:solidFill>
                <a:latin typeface="Arial" panose="020B0604020202020204" pitchFamily="34" charset="0"/>
                <a:ea typeface="黑体" panose="02010609060101010101" pitchFamily="2" charset="-122"/>
              </a:rPr>
              <a:t>，北京有三个</a:t>
            </a:r>
            <a:endParaRPr lang="zh-CN" altLang="en-US" sz="2800" b="1" dirty="0">
              <a:solidFill>
                <a:srgbClr val="000099"/>
              </a:solidFill>
              <a:latin typeface="Arial" panose="020B0604020202020204" pitchFamily="34" charset="0"/>
              <a:ea typeface="黑体" panose="02010609060101010101" pitchFamily="2" charset="-122"/>
            </a:endParaRPr>
          </a:p>
        </p:txBody>
      </p:sp>
      <p:pic>
        <p:nvPicPr>
          <p:cNvPr id="6" name="图片 5" descr="L-rootserver.jpg"/>
          <p:cNvPicPr/>
          <p:nvPr/>
        </p:nvPicPr>
        <p:blipFill>
          <a:blip r:embed="rId1" cstate="print"/>
          <a:stretch>
            <a:fillRect/>
          </a:stretch>
        </p:blipFill>
        <p:spPr>
          <a:xfrm>
            <a:off x="777379" y="1167026"/>
            <a:ext cx="8424093" cy="2838038"/>
          </a:xfrm>
          <a:prstGeom prst="rect">
            <a:avLst/>
          </a:prstGeom>
        </p:spPr>
      </p:pic>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pPr algn="ctr" eaLnBrk="1" hangingPunct="1">
              <a:defRPr/>
            </a:pPr>
            <a:r>
              <a:rPr lang="zh-CN" altLang="en-US" dirty="0"/>
              <a:t>顶级域名服务器</a:t>
            </a:r>
            <a:endParaRPr lang="zh-CN" altLang="en-US" dirty="0"/>
          </a:p>
        </p:txBody>
      </p:sp>
      <p:sp>
        <p:nvSpPr>
          <p:cNvPr id="1077251" name="Rectangle 3"/>
          <p:cNvSpPr>
            <a:spLocks noGrp="1" noChangeArrowheads="1"/>
          </p:cNvSpPr>
          <p:nvPr>
            <p:ph idx="1"/>
          </p:nvPr>
        </p:nvSpPr>
        <p:spPr/>
        <p:txBody>
          <a:bodyPr/>
          <a:lstStyle/>
          <a:p>
            <a:pPr marL="316230" indent="-316230">
              <a:defRPr/>
            </a:pPr>
            <a:r>
              <a:rPr lang="zh-CN" altLang="en-US" dirty="0">
                <a:latin typeface="Times New Roman" panose="02020603050405020304" pitchFamily="18" charset="0"/>
                <a:cs typeface="Times New Roman" panose="02020603050405020304" pitchFamily="18" charset="0"/>
              </a:rPr>
              <a:t>顶级域名服务器（即 </a:t>
            </a:r>
            <a:r>
              <a:rPr lang="en-US" altLang="zh-CN" dirty="0">
                <a:solidFill>
                  <a:srgbClr val="FF0000"/>
                </a:solidFill>
                <a:latin typeface="Times New Roman" panose="02020603050405020304" pitchFamily="18" charset="0"/>
                <a:cs typeface="Times New Roman" panose="02020603050405020304" pitchFamily="18" charset="0"/>
              </a:rPr>
              <a:t>TLD </a:t>
            </a:r>
            <a:r>
              <a:rPr lang="zh-CN" altLang="en-US" dirty="0">
                <a:solidFill>
                  <a:srgbClr val="FF0000"/>
                </a:solidFill>
                <a:latin typeface="Times New Roman" panose="02020603050405020304" pitchFamily="18" charset="0"/>
                <a:cs typeface="Times New Roman" panose="02020603050405020304" pitchFamily="18" charset="0"/>
              </a:rPr>
              <a:t>服务器</a:t>
            </a:r>
            <a:r>
              <a:rPr lang="zh-CN" altLang="en-US" dirty="0">
                <a:latin typeface="Times New Roman" panose="02020603050405020304" pitchFamily="18" charset="0"/>
                <a:cs typeface="Times New Roman" panose="02020603050405020304" pitchFamily="18" charset="0"/>
              </a:rPr>
              <a:t>）负责管理在该顶级域名服务器注册的</a:t>
            </a:r>
            <a:r>
              <a:rPr lang="zh-CN" altLang="en-US" dirty="0">
                <a:solidFill>
                  <a:srgbClr val="FF0000"/>
                </a:solidFill>
                <a:latin typeface="Times New Roman" panose="02020603050405020304" pitchFamily="18" charset="0"/>
                <a:cs typeface="Times New Roman" panose="02020603050405020304" pitchFamily="18" charset="0"/>
              </a:rPr>
              <a:t>所有二级域名。</a:t>
            </a:r>
            <a:endParaRPr lang="zh-CN" altLang="en-US" dirty="0">
              <a:solidFill>
                <a:srgbClr val="FF0000"/>
              </a:solidFill>
              <a:latin typeface="Times New Roman" panose="02020603050405020304" pitchFamily="18" charset="0"/>
              <a:cs typeface="Times New Roman" panose="02020603050405020304" pitchFamily="18" charset="0"/>
            </a:endParaRPr>
          </a:p>
          <a:p>
            <a:pPr marL="316230" indent="-316230" eaLnBrk="1" hangingPunct="1">
              <a:defRPr/>
            </a:pPr>
            <a:r>
              <a:rPr lang="zh-CN" altLang="en-US" dirty="0">
                <a:latin typeface="Times New Roman" panose="02020603050405020304" pitchFamily="18" charset="0"/>
                <a:cs typeface="Times New Roman" panose="02020603050405020304" pitchFamily="18" charset="0"/>
              </a:rPr>
              <a:t>当收到 </a:t>
            </a:r>
            <a:r>
              <a:rPr lang="en-US" altLang="zh-CN" dirty="0">
                <a:latin typeface="Times New Roman" panose="02020603050405020304" pitchFamily="18" charset="0"/>
                <a:cs typeface="Times New Roman" panose="02020603050405020304" pitchFamily="18" charset="0"/>
              </a:rPr>
              <a:t>DNS </a:t>
            </a:r>
            <a:r>
              <a:rPr lang="zh-CN" altLang="en-US" dirty="0">
                <a:latin typeface="Times New Roman" panose="02020603050405020304" pitchFamily="18" charset="0"/>
                <a:cs typeface="Times New Roman" panose="02020603050405020304" pitchFamily="18" charset="0"/>
              </a:rPr>
              <a:t>查询请求时，就给出相应的回答（可能是最后的结果，也可能是下一步应当找的域名服务器的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pPr algn="ctr" eaLnBrk="1" hangingPunct="1">
              <a:defRPr/>
            </a:pPr>
            <a:r>
              <a:rPr lang="zh-CN" altLang="en-US" dirty="0"/>
              <a:t>权限域名服务器 </a:t>
            </a:r>
            <a:endParaRPr lang="zh-CN" altLang="en-US" dirty="0"/>
          </a:p>
        </p:txBody>
      </p:sp>
      <p:sp>
        <p:nvSpPr>
          <p:cNvPr id="1078275" name="Rectangle 3"/>
          <p:cNvSpPr>
            <a:spLocks noGrp="1" noChangeArrowheads="1"/>
          </p:cNvSpPr>
          <p:nvPr>
            <p:ph idx="1"/>
          </p:nvPr>
        </p:nvSpPr>
        <p:spPr/>
        <p:txBody>
          <a:bodyPr/>
          <a:lstStyle/>
          <a:p>
            <a:pPr marL="316230" indent="-316230" eaLnBrk="1" hangingPunct="1">
              <a:spcBef>
                <a:spcPts val="555"/>
              </a:spcBef>
              <a:defRPr/>
            </a:pPr>
            <a:r>
              <a:rPr lang="zh-CN" altLang="en-US" dirty="0"/>
              <a:t>负责一个区的域名服务器。</a:t>
            </a:r>
            <a:endParaRPr lang="zh-CN" altLang="en-US" dirty="0"/>
          </a:p>
          <a:p>
            <a:pPr marL="316230" indent="-316230" eaLnBrk="1" hangingPunct="1">
              <a:spcBef>
                <a:spcPts val="555"/>
              </a:spcBef>
              <a:defRPr/>
            </a:pPr>
            <a:r>
              <a:rPr lang="zh-CN" altLang="en-US" dirty="0"/>
              <a:t>当一个权限域名</a:t>
            </a:r>
            <a:r>
              <a:rPr lang="zh-CN" altLang="en-US" dirty="0">
                <a:latin typeface="Times New Roman" panose="02020603050405020304" pitchFamily="18" charset="0"/>
                <a:cs typeface="Times New Roman" panose="02020603050405020304" pitchFamily="18" charset="0"/>
              </a:rPr>
              <a:t>服务器还不能给出最后的查询回答时，就会告诉发出查询请求的 </a:t>
            </a:r>
            <a:r>
              <a:rPr lang="en-US" altLang="zh-CN" dirty="0">
                <a:latin typeface="Times New Roman" panose="02020603050405020304" pitchFamily="18" charset="0"/>
                <a:cs typeface="Times New Roman" panose="02020603050405020304" pitchFamily="18" charset="0"/>
              </a:rPr>
              <a:t>DNS </a:t>
            </a:r>
            <a:r>
              <a:rPr lang="zh-CN" altLang="en-US" dirty="0">
                <a:latin typeface="Times New Roman" panose="02020603050405020304" pitchFamily="18" charset="0"/>
                <a:cs typeface="Times New Roman" panose="02020603050405020304" pitchFamily="18" charset="0"/>
              </a:rPr>
              <a:t>客户，下一步应当找哪一个权限域名服务器。</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pPr algn="ctr" eaLnBrk="1" hangingPunct="1">
              <a:defRPr/>
            </a:pPr>
            <a:r>
              <a:rPr lang="zh-CN" altLang="en-US" dirty="0"/>
              <a:t>本地域名服务器 </a:t>
            </a:r>
            <a:endParaRPr lang="zh-CN" altLang="en-US" dirty="0"/>
          </a:p>
        </p:txBody>
      </p:sp>
      <p:sp>
        <p:nvSpPr>
          <p:cNvPr id="10792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16230" indent="-316230">
              <a:spcBef>
                <a:spcPts val="555"/>
              </a:spcBef>
            </a:pPr>
            <a:r>
              <a:rPr lang="zh-CN" altLang="en-US" dirty="0"/>
              <a:t>本地域名服务器对域名系统非常重要。</a:t>
            </a:r>
            <a:endParaRPr lang="zh-CN" altLang="en-US" dirty="0"/>
          </a:p>
          <a:p>
            <a:pPr marL="316230" indent="-316230">
              <a:spcBef>
                <a:spcPts val="555"/>
              </a:spcBef>
            </a:pPr>
            <a:r>
              <a:rPr lang="zh-CN" altLang="en-US" dirty="0"/>
              <a:t>当一个</a:t>
            </a:r>
            <a:r>
              <a:rPr lang="zh-CN" altLang="en-US" dirty="0">
                <a:latin typeface="Times New Roman" panose="02020603050405020304" pitchFamily="18" charset="0"/>
                <a:cs typeface="Times New Roman" panose="02020603050405020304" pitchFamily="18" charset="0"/>
              </a:rPr>
              <a:t>主机发出 </a:t>
            </a:r>
            <a:r>
              <a:rPr lang="en-US" altLang="zh-CN" dirty="0">
                <a:latin typeface="Times New Roman" panose="02020603050405020304" pitchFamily="18" charset="0"/>
                <a:cs typeface="Times New Roman" panose="02020603050405020304" pitchFamily="18" charset="0"/>
              </a:rPr>
              <a:t>DNS </a:t>
            </a:r>
            <a:r>
              <a:rPr lang="zh-CN" altLang="en-US" dirty="0">
                <a:latin typeface="Times New Roman" panose="02020603050405020304" pitchFamily="18" charset="0"/>
                <a:cs typeface="Times New Roman" panose="02020603050405020304" pitchFamily="18" charset="0"/>
              </a:rPr>
              <a:t>查询请求时，这个查询请求报文就发送给本地域名服务器。</a:t>
            </a:r>
            <a:endParaRPr lang="zh-CN" altLang="en-US" dirty="0">
              <a:latin typeface="Times New Roman" panose="02020603050405020304" pitchFamily="18" charset="0"/>
              <a:cs typeface="Times New Roman" panose="02020603050405020304" pitchFamily="18" charset="0"/>
            </a:endParaRPr>
          </a:p>
          <a:p>
            <a:pPr marL="316230" indent="-316230">
              <a:spcBef>
                <a:spcPts val="555"/>
              </a:spcBef>
            </a:pPr>
            <a:r>
              <a:rPr lang="zh-CN" altLang="en-US" dirty="0">
                <a:latin typeface="Times New Roman" panose="02020603050405020304" pitchFamily="18" charset="0"/>
                <a:cs typeface="Times New Roman" panose="02020603050405020304" pitchFamily="18" charset="0"/>
              </a:rPr>
              <a:t>每一个互联网服务提供者 </a:t>
            </a:r>
            <a:r>
              <a:rPr lang="en-US" altLang="zh-CN" dirty="0">
                <a:latin typeface="Times New Roman" panose="02020603050405020304" pitchFamily="18" charset="0"/>
                <a:cs typeface="Times New Roman" panose="02020603050405020304" pitchFamily="18" charset="0"/>
              </a:rPr>
              <a:t>ISP</a:t>
            </a:r>
            <a:r>
              <a:rPr lang="zh-CN" altLang="en-US" dirty="0">
                <a:latin typeface="Times New Roman" panose="02020603050405020304" pitchFamily="18" charset="0"/>
                <a:cs typeface="Times New Roman" panose="02020603050405020304" pitchFamily="18" charset="0"/>
              </a:rPr>
              <a:t>，或一个大学，甚至一个大学里的系，都可以拥有</a:t>
            </a:r>
            <a:r>
              <a:rPr lang="zh-CN" altLang="en-US" dirty="0"/>
              <a:t>一个本地域名服务器，</a:t>
            </a:r>
            <a:endParaRPr lang="zh-CN" altLang="en-US" dirty="0"/>
          </a:p>
          <a:p>
            <a:pPr marL="316230" indent="-316230">
              <a:spcBef>
                <a:spcPts val="555"/>
              </a:spcBef>
            </a:pPr>
            <a:r>
              <a:rPr lang="zh-CN" altLang="en-US" dirty="0"/>
              <a:t>这种域名服务器有时也称为</a:t>
            </a:r>
            <a:r>
              <a:rPr lang="zh-CN" altLang="en-US" dirty="0">
                <a:solidFill>
                  <a:srgbClr val="FF0000"/>
                </a:solidFill>
              </a:rPr>
              <a:t>默认域名服务器。</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pPr algn="ctr" eaLnBrk="1" hangingPunct="1">
              <a:defRPr/>
            </a:pPr>
            <a:r>
              <a:rPr lang="zh-CN" altLang="en-US" dirty="0"/>
              <a:t>提高域名服务器的可靠性</a:t>
            </a:r>
            <a:endParaRPr lang="zh-CN" altLang="en-US" dirty="0"/>
          </a:p>
        </p:txBody>
      </p:sp>
      <p:sp>
        <p:nvSpPr>
          <p:cNvPr id="54275" name="Rectangle 3"/>
          <p:cNvSpPr>
            <a:spLocks noGrp="1" noChangeArrowheads="1"/>
          </p:cNvSpPr>
          <p:nvPr>
            <p:ph idx="1"/>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DNS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域名服务器都把数据复制到几个域名服务器来保存，其中的一个是</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主域名服务器</a:t>
            </a:r>
            <a:r>
              <a:rPr lang="zh-CN" altLang="en-US" dirty="0">
                <a:latin typeface="Times New Roman" panose="02020603050405020304" pitchFamily="18" charset="0"/>
                <a:ea typeface="黑体" panose="02010609060101010101" pitchFamily="2" charset="-122"/>
                <a:cs typeface="Times New Roman" panose="02020603050405020304" pitchFamily="18" charset="0"/>
              </a:rPr>
              <a:t>，其他的是</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辅助域名服务器</a:t>
            </a:r>
            <a:r>
              <a:rPr lang="zh-CN" altLang="en-US"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当主域名服务器出故障时，辅助域名服务器可以保证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DNS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的查询工作不会中断。</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主域名服务器定期把数据复制到辅助域名服务器中，而更改数据只能在主域名服务器中进行。这样就保证了数据的一致性。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pPr algn="ctr" eaLnBrk="1" hangingPunct="1">
              <a:defRPr/>
            </a:pPr>
            <a:r>
              <a:rPr lang="zh-CN" altLang="en-US" dirty="0"/>
              <a:t>域名的解析过程 </a:t>
            </a:r>
            <a:endParaRPr lang="zh-CN" altLang="en-US" dirty="0"/>
          </a:p>
        </p:txBody>
      </p:sp>
      <p:sp>
        <p:nvSpPr>
          <p:cNvPr id="55299" name="Rectangle 3"/>
          <p:cNvSpPr>
            <a:spLocks noGrp="1" noChangeArrowheads="1"/>
          </p:cNvSpPr>
          <p:nvPr>
            <p:ph idx="1"/>
          </p:nvPr>
        </p:nvSpPr>
        <p:spPr>
          <a:xfrm>
            <a:off x="1031983" y="1896384"/>
            <a:ext cx="8346723" cy="3332816"/>
          </a:xfrm>
        </p:spPr>
        <p:txBody>
          <a:bodyPr/>
          <a:lstStyle/>
          <a:p>
            <a:pPr eaLnBrk="1" hangingPunct="1"/>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主机向本地域名服务器的查询一般都是采用</a:t>
            </a:r>
            <a:r>
              <a:rPr lang="zh-CN" altLang="en-US" sz="28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递归查询。</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如果主机所询问的本地域名服务器不知道被查询域名的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地址，那么本地域名服务器就以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DNS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客户的身份，向其他根域名服务器继续发出查询请求报文。</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本地域名服务器向根域名服务器的查询通常是采用</a:t>
            </a:r>
            <a:r>
              <a:rPr lang="zh-CN" altLang="en-US" sz="28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迭代查询。</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当根域名服务器收到本地域名服务器的迭代查询请求报文时，要么给出所要查询的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地址，要么告诉本地域名服务器：“你下一步应当向哪一个域名服务器进行查询”。然后让本地域名服务器进行后续的查询。</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2" name="Rectangle 4"/>
          <p:cNvSpPr>
            <a:spLocks noGrp="1" noChangeArrowheads="1"/>
          </p:cNvSpPr>
          <p:nvPr>
            <p:ph type="title"/>
          </p:nvPr>
        </p:nvSpPr>
        <p:spPr/>
        <p:txBody>
          <a:bodyPr/>
          <a:lstStyle/>
          <a:p>
            <a:pPr algn="ctr" eaLnBrk="1" hangingPunct="1">
              <a:defRPr/>
            </a:pPr>
            <a:r>
              <a:rPr sz="3600" dirty="0"/>
              <a:t>本地域名服务器采用迭代查询 </a:t>
            </a:r>
            <a:endParaRPr sz="3600" dirty="0"/>
          </a:p>
        </p:txBody>
      </p:sp>
      <p:sp>
        <p:nvSpPr>
          <p:cNvPr id="56323" name="Rectangle 5"/>
          <p:cNvSpPr>
            <a:spLocks noChangeArrowheads="1"/>
          </p:cNvSpPr>
          <p:nvPr/>
        </p:nvSpPr>
        <p:spPr bwMode="auto">
          <a:xfrm flipH="1">
            <a:off x="2997598" y="1519709"/>
            <a:ext cx="3326077" cy="3024188"/>
          </a:xfrm>
          <a:prstGeom prst="rect">
            <a:avLst/>
          </a:prstGeom>
          <a:solidFill>
            <a:srgbClr val="FFFF99"/>
          </a:solidFill>
          <a:ln>
            <a:noFill/>
          </a:ln>
          <a:effectLst/>
          <a:extLst>
            <a:ext uri="{91240B29-F687-4F45-9708-019B960494DF}">
              <a14:hiddenLine xmlns:a14="http://schemas.microsoft.com/office/drawing/2010/main" w="9525">
                <a:solidFill>
                  <a:schemeClr val="folHlink"/>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56324" name="Text Box 7"/>
          <p:cNvSpPr txBox="1">
            <a:spLocks noChangeArrowheads="1"/>
          </p:cNvSpPr>
          <p:nvPr/>
        </p:nvSpPr>
        <p:spPr bwMode="auto">
          <a:xfrm flipH="1">
            <a:off x="6422626" y="1634009"/>
            <a:ext cx="180049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kumimoji="1" lang="zh-CN" altLang="en-US" sz="1800" b="1">
                <a:solidFill>
                  <a:srgbClr val="000099"/>
                </a:solidFill>
                <a:latin typeface="Arial" panose="020B0604020202020204" pitchFamily="34" charset="0"/>
                <a:ea typeface="黑体" panose="02010609060101010101" pitchFamily="2" charset="-122"/>
              </a:rPr>
              <a:t>顶级域名服务器</a:t>
            </a:r>
            <a:endParaRPr kumimoji="1" lang="zh-CN" altLang="en-US" sz="1800" b="1">
              <a:solidFill>
                <a:srgbClr val="000099"/>
              </a:solidFill>
              <a:latin typeface="Arial" panose="020B0604020202020204" pitchFamily="34" charset="0"/>
              <a:ea typeface="黑体" panose="02010609060101010101" pitchFamily="2" charset="-122"/>
            </a:endParaRPr>
          </a:p>
          <a:p>
            <a:pPr algn="ctr" eaLnBrk="1" hangingPunct="1">
              <a:lnSpc>
                <a:spcPct val="85000"/>
              </a:lnSpc>
            </a:pPr>
            <a:r>
              <a:rPr kumimoji="1" lang="en-US" altLang="zh-CN" sz="1800" b="1">
                <a:solidFill>
                  <a:srgbClr val="000099"/>
                </a:solidFill>
                <a:latin typeface="Arial" panose="020B0604020202020204" pitchFamily="34" charset="0"/>
                <a:ea typeface="黑体" panose="02010609060101010101" pitchFamily="2" charset="-122"/>
              </a:rPr>
              <a:t>dns.com</a:t>
            </a:r>
            <a:endParaRPr kumimoji="1" lang="en-US" altLang="zh-CN" sz="1800" b="1">
              <a:solidFill>
                <a:srgbClr val="000099"/>
              </a:solidFill>
              <a:latin typeface="Arial" panose="020B0604020202020204" pitchFamily="34" charset="0"/>
              <a:ea typeface="黑体" panose="02010609060101010101" pitchFamily="2" charset="-122"/>
            </a:endParaRPr>
          </a:p>
        </p:txBody>
      </p:sp>
      <p:sp>
        <p:nvSpPr>
          <p:cNvPr id="56325" name="Text Box 8"/>
          <p:cNvSpPr txBox="1">
            <a:spLocks noChangeArrowheads="1"/>
          </p:cNvSpPr>
          <p:nvPr/>
        </p:nvSpPr>
        <p:spPr bwMode="auto">
          <a:xfrm flipH="1">
            <a:off x="6045069" y="3723160"/>
            <a:ext cx="234235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zh-CN" altLang="en-US" sz="1800" b="1">
                <a:solidFill>
                  <a:srgbClr val="000099"/>
                </a:solidFill>
                <a:latin typeface="Arial" panose="020B0604020202020204" pitchFamily="34" charset="0"/>
                <a:ea typeface="黑体" panose="02010609060101010101" pitchFamily="2" charset="-122"/>
              </a:rPr>
              <a:t>权限</a:t>
            </a:r>
            <a:r>
              <a:rPr kumimoji="1" lang="zh-CN" altLang="zh-CN" sz="1800" b="1">
                <a:solidFill>
                  <a:srgbClr val="000099"/>
                </a:solidFill>
                <a:latin typeface="Arial" panose="020B0604020202020204" pitchFamily="34" charset="0"/>
                <a:ea typeface="黑体" panose="02010609060101010101" pitchFamily="2" charset="-122"/>
              </a:rPr>
              <a:t>域名服务</a:t>
            </a:r>
            <a:r>
              <a:rPr kumimoji="1" lang="en-US" altLang="zh-CN" sz="1800" b="1">
                <a:solidFill>
                  <a:srgbClr val="000099"/>
                </a:solidFill>
                <a:latin typeface="Arial" panose="020B0604020202020204" pitchFamily="34" charset="0"/>
                <a:ea typeface="黑体" panose="02010609060101010101" pitchFamily="2" charset="-122"/>
              </a:rPr>
              <a:t>dns.abc.com</a:t>
            </a:r>
            <a:endParaRPr kumimoji="1" lang="en-US" altLang="zh-CN" sz="1800" b="1">
              <a:solidFill>
                <a:srgbClr val="000099"/>
              </a:solidFill>
              <a:latin typeface="Arial" panose="020B0604020202020204" pitchFamily="34" charset="0"/>
              <a:ea typeface="黑体" panose="02010609060101010101" pitchFamily="2" charset="-122"/>
            </a:endParaRPr>
          </a:p>
        </p:txBody>
      </p:sp>
      <p:sp>
        <p:nvSpPr>
          <p:cNvPr id="56326" name="Text Box 9"/>
          <p:cNvSpPr txBox="1">
            <a:spLocks noChangeArrowheads="1"/>
          </p:cNvSpPr>
          <p:nvPr/>
        </p:nvSpPr>
        <p:spPr bwMode="auto">
          <a:xfrm flipH="1">
            <a:off x="1058596" y="3691409"/>
            <a:ext cx="180049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zh-CN" altLang="en-US" sz="1800" b="1" dirty="0">
                <a:solidFill>
                  <a:srgbClr val="FF0000"/>
                </a:solidFill>
                <a:latin typeface="Arial" panose="020B0604020202020204" pitchFamily="34" charset="0"/>
                <a:ea typeface="黑体" panose="02010609060101010101" pitchFamily="2" charset="-122"/>
              </a:rPr>
              <a:t>本地域名服务器</a:t>
            </a:r>
            <a:endParaRPr kumimoji="1" lang="zh-CN" altLang="en-US" sz="1800" b="1" dirty="0">
              <a:solidFill>
                <a:srgbClr val="FF0000"/>
              </a:solidFill>
              <a:latin typeface="Arial" panose="020B0604020202020204" pitchFamily="34" charset="0"/>
              <a:ea typeface="黑体" panose="02010609060101010101" pitchFamily="2" charset="-122"/>
            </a:endParaRPr>
          </a:p>
          <a:p>
            <a:pPr algn="ctr" eaLnBrk="1" hangingPunct="1">
              <a:lnSpc>
                <a:spcPct val="80000"/>
              </a:lnSpc>
            </a:pPr>
            <a:r>
              <a:rPr kumimoji="1" lang="en-US" altLang="zh-CN" sz="1800" b="1" dirty="0">
                <a:solidFill>
                  <a:srgbClr val="FF0000"/>
                </a:solidFill>
                <a:latin typeface="Arial" panose="020B0604020202020204" pitchFamily="34" charset="0"/>
                <a:ea typeface="黑体" panose="02010609060101010101" pitchFamily="2" charset="-122"/>
              </a:rPr>
              <a:t>dns.xyz.com</a:t>
            </a:r>
            <a:endParaRPr kumimoji="1" lang="en-US" altLang="zh-CN" sz="1800" b="1" dirty="0">
              <a:solidFill>
                <a:srgbClr val="FF0000"/>
              </a:solidFill>
              <a:latin typeface="Arial" panose="020B0604020202020204" pitchFamily="34" charset="0"/>
              <a:ea typeface="黑体" panose="02010609060101010101" pitchFamily="2" charset="-122"/>
            </a:endParaRPr>
          </a:p>
        </p:txBody>
      </p:sp>
      <p:sp>
        <p:nvSpPr>
          <p:cNvPr id="56327" name="Text Box 12"/>
          <p:cNvSpPr txBox="1">
            <a:spLocks noChangeArrowheads="1"/>
          </p:cNvSpPr>
          <p:nvPr/>
        </p:nvSpPr>
        <p:spPr bwMode="auto">
          <a:xfrm flipH="1">
            <a:off x="1375228" y="1646710"/>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b="1">
                <a:solidFill>
                  <a:srgbClr val="000099"/>
                </a:solidFill>
                <a:latin typeface="Arial" panose="020B0604020202020204" pitchFamily="34" charset="0"/>
                <a:ea typeface="黑体" panose="02010609060101010101" pitchFamily="2" charset="-122"/>
              </a:rPr>
              <a:t>根域名服务器</a:t>
            </a:r>
            <a:endParaRPr kumimoji="1" lang="zh-CN" altLang="en-US" sz="1800" b="1">
              <a:solidFill>
                <a:srgbClr val="000099"/>
              </a:solidFill>
              <a:latin typeface="Arial" panose="020B0604020202020204" pitchFamily="34" charset="0"/>
              <a:ea typeface="黑体" panose="02010609060101010101" pitchFamily="2" charset="-122"/>
            </a:endParaRPr>
          </a:p>
        </p:txBody>
      </p:sp>
      <p:pic>
        <p:nvPicPr>
          <p:cNvPr id="56328" name="Picture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3092185" y="3397723"/>
            <a:ext cx="736071"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9" name="Picture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3092185" y="1484784"/>
            <a:ext cx="736071"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0" name="Picture 1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5434542" y="1484784"/>
            <a:ext cx="737791"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2408" name="Group 40"/>
          <p:cNvGrpSpPr/>
          <p:nvPr/>
        </p:nvGrpSpPr>
        <p:grpSpPr bwMode="auto">
          <a:xfrm>
            <a:off x="2976959" y="2645247"/>
            <a:ext cx="459184" cy="901700"/>
            <a:chOff x="1731" y="1927"/>
            <a:chExt cx="267" cy="568"/>
          </a:xfrm>
        </p:grpSpPr>
        <p:sp>
          <p:nvSpPr>
            <p:cNvPr id="56363" name="Text Box 18"/>
            <p:cNvSpPr txBox="1">
              <a:spLocks noChangeArrowheads="1"/>
            </p:cNvSpPr>
            <p:nvPr/>
          </p:nvSpPr>
          <p:spPr bwMode="auto">
            <a:xfrm flipH="1">
              <a:off x="1731" y="2190"/>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56364" name="Line 20"/>
            <p:cNvSpPr>
              <a:spLocks noChangeShapeType="1"/>
            </p:cNvSpPr>
            <p:nvPr/>
          </p:nvSpPr>
          <p:spPr bwMode="auto">
            <a:xfrm rot="10800000" flipH="1">
              <a:off x="1996" y="1927"/>
              <a:ext cx="0" cy="568"/>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09" name="Group 41"/>
          <p:cNvGrpSpPr/>
          <p:nvPr/>
        </p:nvGrpSpPr>
        <p:grpSpPr bwMode="auto">
          <a:xfrm>
            <a:off x="3499775" y="2492847"/>
            <a:ext cx="459184" cy="1054100"/>
            <a:chOff x="2035" y="1831"/>
            <a:chExt cx="267" cy="664"/>
          </a:xfrm>
        </p:grpSpPr>
        <p:sp>
          <p:nvSpPr>
            <p:cNvPr id="56361" name="Text Box 19"/>
            <p:cNvSpPr txBox="1">
              <a:spLocks noChangeArrowheads="1"/>
            </p:cNvSpPr>
            <p:nvPr/>
          </p:nvSpPr>
          <p:spPr bwMode="auto">
            <a:xfrm flipH="1">
              <a:off x="2035" y="1831"/>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56362" name="Line 21"/>
            <p:cNvSpPr>
              <a:spLocks noChangeShapeType="1"/>
            </p:cNvSpPr>
            <p:nvPr/>
          </p:nvSpPr>
          <p:spPr bwMode="auto">
            <a:xfrm rot="10800000" flipH="1" flipV="1">
              <a:off x="2089" y="1927"/>
              <a:ext cx="0" cy="568"/>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10" name="Group 42"/>
          <p:cNvGrpSpPr/>
          <p:nvPr/>
        </p:nvGrpSpPr>
        <p:grpSpPr bwMode="auto">
          <a:xfrm>
            <a:off x="3704432" y="2464273"/>
            <a:ext cx="1936485" cy="1112837"/>
            <a:chOff x="2154" y="1813"/>
            <a:chExt cx="1126" cy="701"/>
          </a:xfrm>
        </p:grpSpPr>
        <p:sp>
          <p:nvSpPr>
            <p:cNvPr id="56359" name="Text Box 14"/>
            <p:cNvSpPr txBox="1">
              <a:spLocks noChangeArrowheads="1"/>
            </p:cNvSpPr>
            <p:nvPr/>
          </p:nvSpPr>
          <p:spPr bwMode="auto">
            <a:xfrm flipH="1">
              <a:off x="2154" y="2205"/>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56360" name="Line 22"/>
            <p:cNvSpPr>
              <a:spLocks noChangeShapeType="1"/>
            </p:cNvSpPr>
            <p:nvPr/>
          </p:nvSpPr>
          <p:spPr bwMode="auto">
            <a:xfrm rot="10800000" flipH="1">
              <a:off x="2245" y="1813"/>
              <a:ext cx="1035" cy="701"/>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11" name="Group 43"/>
          <p:cNvGrpSpPr/>
          <p:nvPr/>
        </p:nvGrpSpPr>
        <p:grpSpPr bwMode="auto">
          <a:xfrm>
            <a:off x="3842015" y="2492847"/>
            <a:ext cx="2084387" cy="1268412"/>
            <a:chOff x="2234" y="1831"/>
            <a:chExt cx="1212" cy="799"/>
          </a:xfrm>
        </p:grpSpPr>
        <p:sp>
          <p:nvSpPr>
            <p:cNvPr id="56357" name="Text Box 13"/>
            <p:cNvSpPr txBox="1">
              <a:spLocks noChangeArrowheads="1"/>
            </p:cNvSpPr>
            <p:nvPr/>
          </p:nvSpPr>
          <p:spPr bwMode="auto">
            <a:xfrm flipH="1">
              <a:off x="3179" y="1831"/>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56358" name="Line 23"/>
            <p:cNvSpPr>
              <a:spLocks noChangeShapeType="1"/>
            </p:cNvSpPr>
            <p:nvPr/>
          </p:nvSpPr>
          <p:spPr bwMode="auto">
            <a:xfrm flipH="1">
              <a:off x="2234" y="1870"/>
              <a:ext cx="1100" cy="760"/>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pic>
        <p:nvPicPr>
          <p:cNvPr id="56335" name="Picture 2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5527411" y="3397723"/>
            <a:ext cx="737791"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2413" name="Group 45"/>
          <p:cNvGrpSpPr/>
          <p:nvPr/>
        </p:nvGrpSpPr>
        <p:grpSpPr bwMode="auto">
          <a:xfrm>
            <a:off x="3842015" y="3637438"/>
            <a:ext cx="1733550" cy="461963"/>
            <a:chOff x="2234" y="2552"/>
            <a:chExt cx="1008" cy="291"/>
          </a:xfrm>
        </p:grpSpPr>
        <p:sp>
          <p:nvSpPr>
            <p:cNvPr id="56355" name="Text Box 25"/>
            <p:cNvSpPr txBox="1">
              <a:spLocks noChangeArrowheads="1"/>
            </p:cNvSpPr>
            <p:nvPr/>
          </p:nvSpPr>
          <p:spPr bwMode="auto">
            <a:xfrm flipH="1">
              <a:off x="2275" y="2552"/>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56356" name="Line 27"/>
            <p:cNvSpPr>
              <a:spLocks noChangeShapeType="1"/>
            </p:cNvSpPr>
            <p:nvPr/>
          </p:nvSpPr>
          <p:spPr bwMode="auto">
            <a:xfrm rot="16200000" flipH="1">
              <a:off x="2738" y="2283"/>
              <a:ext cx="0" cy="1008"/>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14" name="Group 46"/>
          <p:cNvGrpSpPr/>
          <p:nvPr/>
        </p:nvGrpSpPr>
        <p:grpSpPr bwMode="auto">
          <a:xfrm>
            <a:off x="3842013" y="4094639"/>
            <a:ext cx="1733550" cy="461963"/>
            <a:chOff x="2234" y="2840"/>
            <a:chExt cx="1008" cy="291"/>
          </a:xfrm>
        </p:grpSpPr>
        <p:sp>
          <p:nvSpPr>
            <p:cNvPr id="56353" name="Line 28"/>
            <p:cNvSpPr>
              <a:spLocks noChangeShapeType="1"/>
            </p:cNvSpPr>
            <p:nvPr/>
          </p:nvSpPr>
          <p:spPr bwMode="auto">
            <a:xfrm rot="5400000">
              <a:off x="2738" y="2379"/>
              <a:ext cx="0" cy="1008"/>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6354" name="Text Box 29"/>
            <p:cNvSpPr txBox="1">
              <a:spLocks noChangeArrowheads="1"/>
            </p:cNvSpPr>
            <p:nvPr/>
          </p:nvSpPr>
          <p:spPr bwMode="auto">
            <a:xfrm flipH="1">
              <a:off x="2971" y="2840"/>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1082398" name="Text Box 30"/>
          <p:cNvSpPr txBox="1">
            <a:spLocks noChangeArrowheads="1"/>
          </p:cNvSpPr>
          <p:nvPr/>
        </p:nvSpPr>
        <p:spPr bwMode="auto">
          <a:xfrm flipH="1">
            <a:off x="4137594" y="1568922"/>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b="1">
                <a:solidFill>
                  <a:srgbClr val="000099"/>
                </a:solidFill>
                <a:latin typeface="Arial" panose="020B0604020202020204" pitchFamily="34" charset="0"/>
                <a:ea typeface="黑体" panose="02010609060101010101" pitchFamily="2" charset="-122"/>
              </a:rPr>
              <a:t>迭代查询</a:t>
            </a:r>
            <a:endParaRPr kumimoji="1" lang="zh-CN" altLang="en-US" sz="1800" b="1">
              <a:solidFill>
                <a:srgbClr val="000099"/>
              </a:solidFill>
              <a:latin typeface="Arial" panose="020B0604020202020204" pitchFamily="34" charset="0"/>
              <a:ea typeface="黑体" panose="02010609060101010101" pitchFamily="2" charset="-122"/>
            </a:endParaRPr>
          </a:p>
        </p:txBody>
      </p:sp>
      <p:grpSp>
        <p:nvGrpSpPr>
          <p:cNvPr id="1082417" name="Group 49"/>
          <p:cNvGrpSpPr/>
          <p:nvPr/>
        </p:nvGrpSpPr>
        <p:grpSpPr bwMode="auto">
          <a:xfrm>
            <a:off x="3530733" y="4502623"/>
            <a:ext cx="2748227" cy="1011237"/>
            <a:chOff x="2053" y="3097"/>
            <a:chExt cx="1598" cy="637"/>
          </a:xfrm>
        </p:grpSpPr>
        <p:grpSp>
          <p:nvGrpSpPr>
            <p:cNvPr id="56347" name="Group 48"/>
            <p:cNvGrpSpPr/>
            <p:nvPr/>
          </p:nvGrpSpPr>
          <p:grpSpPr bwMode="auto">
            <a:xfrm>
              <a:off x="2053" y="3097"/>
              <a:ext cx="1598" cy="637"/>
              <a:chOff x="2053" y="3097"/>
              <a:chExt cx="1598" cy="637"/>
            </a:xfrm>
          </p:grpSpPr>
          <p:sp>
            <p:nvSpPr>
              <p:cNvPr id="56349" name="Rectangle 36"/>
              <p:cNvSpPr>
                <a:spLocks noChangeArrowheads="1"/>
              </p:cNvSpPr>
              <p:nvPr/>
            </p:nvSpPr>
            <p:spPr bwMode="auto">
              <a:xfrm>
                <a:off x="2135" y="3356"/>
                <a:ext cx="1516" cy="263"/>
              </a:xfrm>
              <a:prstGeom prst="rect">
                <a:avLst/>
              </a:prstGeom>
              <a:solidFill>
                <a:srgbClr val="CCECFF"/>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grpSp>
            <p:nvGrpSpPr>
              <p:cNvPr id="56350" name="Group 47"/>
              <p:cNvGrpSpPr/>
              <p:nvPr/>
            </p:nvGrpSpPr>
            <p:grpSpPr bwMode="auto">
              <a:xfrm>
                <a:off x="2053" y="3097"/>
                <a:ext cx="267" cy="637"/>
                <a:chOff x="2053" y="3097"/>
                <a:chExt cx="267" cy="637"/>
              </a:xfrm>
            </p:grpSpPr>
            <p:sp>
              <p:nvSpPr>
                <p:cNvPr id="56351" name="Text Box 33"/>
                <p:cNvSpPr txBox="1">
                  <a:spLocks noChangeArrowheads="1"/>
                </p:cNvSpPr>
                <p:nvPr/>
              </p:nvSpPr>
              <p:spPr bwMode="auto">
                <a:xfrm flipH="1">
                  <a:off x="2053" y="3097"/>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56352" name="Line 35"/>
                <p:cNvSpPr>
                  <a:spLocks noChangeShapeType="1"/>
                </p:cNvSpPr>
                <p:nvPr/>
              </p:nvSpPr>
              <p:spPr bwMode="auto">
                <a:xfrm rot="10800000" flipH="1" flipV="1">
                  <a:off x="2089" y="3166"/>
                  <a:ext cx="0" cy="568"/>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sp>
          <p:nvSpPr>
            <p:cNvPr id="56348" name="Text Box 6"/>
            <p:cNvSpPr txBox="1">
              <a:spLocks noChangeArrowheads="1"/>
            </p:cNvSpPr>
            <p:nvPr/>
          </p:nvSpPr>
          <p:spPr bwMode="auto">
            <a:xfrm flipH="1">
              <a:off x="2104" y="3417"/>
              <a:ext cx="1437"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kumimoji="1" lang="en-US" altLang="zh-CN" sz="1800" b="1">
                  <a:solidFill>
                    <a:srgbClr val="000099"/>
                  </a:solidFill>
                  <a:latin typeface="Arial" panose="020B0604020202020204" pitchFamily="34" charset="0"/>
                  <a:ea typeface="黑体" panose="02010609060101010101" pitchFamily="2" charset="-122"/>
                </a:rPr>
                <a:t> y.abc.com</a:t>
              </a:r>
              <a:r>
                <a:rPr kumimoji="1" lang="en-US" altLang="zh-CN" sz="900" b="1">
                  <a:solidFill>
                    <a:srgbClr val="000099"/>
                  </a:solidFill>
                  <a:latin typeface="Arial" panose="020B0604020202020204" pitchFamily="34" charset="0"/>
                  <a:ea typeface="黑体" panose="02010609060101010101" pitchFamily="2" charset="-122"/>
                </a:rPr>
                <a:t> </a:t>
              </a:r>
              <a:r>
                <a:rPr kumimoji="1" lang="zh-CN" altLang="en-US" sz="1800" b="1">
                  <a:solidFill>
                    <a:srgbClr val="000099"/>
                  </a:solidFill>
                  <a:latin typeface="Arial" panose="020B0604020202020204" pitchFamily="34" charset="0"/>
                  <a:ea typeface="黑体" panose="02010609060101010101" pitchFamily="2" charset="-122"/>
                </a:rPr>
                <a:t>的</a:t>
              </a:r>
              <a:r>
                <a:rPr kumimoji="1" lang="zh-CN" altLang="en-US" sz="1400" b="1">
                  <a:solidFill>
                    <a:srgbClr val="000099"/>
                  </a:solidFill>
                  <a:latin typeface="Arial" panose="020B0604020202020204" pitchFamily="34" charset="0"/>
                  <a:ea typeface="黑体" panose="02010609060101010101" pitchFamily="2" charset="-122"/>
                </a:rPr>
                <a:t> </a:t>
              </a:r>
              <a:r>
                <a:rPr kumimoji="1" lang="en-US" altLang="zh-CN" sz="1800" b="1">
                  <a:solidFill>
                    <a:srgbClr val="000099"/>
                  </a:solidFill>
                  <a:latin typeface="Arial" panose="020B0604020202020204" pitchFamily="34" charset="0"/>
                  <a:ea typeface="黑体" panose="02010609060101010101" pitchFamily="2" charset="-122"/>
                </a:rPr>
                <a:t>IP</a:t>
              </a:r>
              <a:r>
                <a:rPr kumimoji="1" lang="en-US" altLang="zh-CN" sz="1400" b="1">
                  <a:solidFill>
                    <a:srgbClr val="000099"/>
                  </a:solidFill>
                  <a:latin typeface="Arial" panose="020B0604020202020204" pitchFamily="34" charset="0"/>
                  <a:ea typeface="黑体" panose="02010609060101010101" pitchFamily="2" charset="-122"/>
                </a:rPr>
                <a:t> </a:t>
              </a:r>
              <a:r>
                <a:rPr kumimoji="1" lang="zh-CN" altLang="en-US" sz="1800" b="1">
                  <a:solidFill>
                    <a:srgbClr val="000099"/>
                  </a:solidFill>
                  <a:latin typeface="Arial" panose="020B0604020202020204" pitchFamily="34" charset="0"/>
                  <a:ea typeface="黑体" panose="02010609060101010101" pitchFamily="2" charset="-122"/>
                </a:rPr>
                <a:t>地址 </a:t>
              </a:r>
              <a:endParaRPr kumimoji="1" lang="zh-CN" altLang="en-US" sz="1800" b="1">
                <a:solidFill>
                  <a:srgbClr val="000099"/>
                </a:solidFill>
                <a:latin typeface="Arial" panose="020B0604020202020204" pitchFamily="34" charset="0"/>
                <a:ea typeface="黑体" panose="02010609060101010101" pitchFamily="2" charset="-122"/>
              </a:endParaRPr>
            </a:p>
          </p:txBody>
        </p:sp>
      </p:grpSp>
      <p:pic>
        <p:nvPicPr>
          <p:cNvPr id="56340"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29769" y="5604347"/>
            <a:ext cx="517658"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41" name="Text Box 11"/>
          <p:cNvSpPr txBox="1">
            <a:spLocks noChangeArrowheads="1"/>
          </p:cNvSpPr>
          <p:nvPr/>
        </p:nvSpPr>
        <p:spPr bwMode="auto">
          <a:xfrm flipH="1">
            <a:off x="2925366" y="6112347"/>
            <a:ext cx="1428596"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kumimoji="1" lang="en-US" altLang="zh-CN" sz="1800" b="1">
                <a:solidFill>
                  <a:srgbClr val="000099"/>
                </a:solidFill>
                <a:latin typeface="Arial" panose="020B0604020202020204" pitchFamily="34" charset="0"/>
                <a:ea typeface="黑体" panose="02010609060101010101" pitchFamily="2" charset="-122"/>
              </a:rPr>
              <a:t>m.xyz.com </a:t>
            </a:r>
            <a:endParaRPr kumimoji="1" lang="en-US" altLang="zh-CN" sz="1800" b="1">
              <a:solidFill>
                <a:srgbClr val="000099"/>
              </a:solidFill>
              <a:latin typeface="Arial" panose="020B0604020202020204" pitchFamily="34" charset="0"/>
              <a:ea typeface="黑体" panose="02010609060101010101" pitchFamily="2" charset="-122"/>
            </a:endParaRPr>
          </a:p>
        </p:txBody>
      </p:sp>
      <p:sp>
        <p:nvSpPr>
          <p:cNvPr id="1082399" name="Text Box 31"/>
          <p:cNvSpPr txBox="1">
            <a:spLocks noChangeArrowheads="1"/>
          </p:cNvSpPr>
          <p:nvPr/>
        </p:nvSpPr>
        <p:spPr bwMode="auto">
          <a:xfrm flipH="1">
            <a:off x="2714846" y="4743923"/>
            <a:ext cx="646331" cy="61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b="1">
                <a:solidFill>
                  <a:srgbClr val="000099"/>
                </a:solidFill>
                <a:latin typeface="Arial" panose="020B0604020202020204" pitchFamily="34" charset="0"/>
                <a:ea typeface="黑体" panose="02010609060101010101" pitchFamily="2" charset="-122"/>
              </a:rPr>
              <a:t>递归</a:t>
            </a:r>
            <a:endParaRPr kumimoji="1" lang="zh-CN" altLang="en-US" sz="1800" b="1">
              <a:solidFill>
                <a:srgbClr val="000099"/>
              </a:solidFill>
              <a:latin typeface="Arial" panose="020B0604020202020204" pitchFamily="34" charset="0"/>
              <a:ea typeface="黑体" panose="02010609060101010101" pitchFamily="2" charset="-122"/>
            </a:endParaRPr>
          </a:p>
          <a:p>
            <a:pPr algn="ctr" eaLnBrk="1" hangingPunct="1">
              <a:lnSpc>
                <a:spcPct val="90000"/>
              </a:lnSpc>
            </a:pPr>
            <a:r>
              <a:rPr kumimoji="1" lang="zh-CN" altLang="en-US" sz="1800" b="1">
                <a:solidFill>
                  <a:srgbClr val="000099"/>
                </a:solidFill>
                <a:latin typeface="Arial" panose="020B0604020202020204" pitchFamily="34" charset="0"/>
                <a:ea typeface="黑体" panose="02010609060101010101" pitchFamily="2" charset="-122"/>
              </a:rPr>
              <a:t>查询</a:t>
            </a:r>
            <a:endParaRPr kumimoji="1" lang="zh-CN" altLang="en-US" sz="1800" b="1">
              <a:solidFill>
                <a:srgbClr val="000099"/>
              </a:solidFill>
              <a:latin typeface="Arial" panose="020B0604020202020204" pitchFamily="34" charset="0"/>
              <a:ea typeface="黑体" panose="02010609060101010101" pitchFamily="2" charset="-122"/>
            </a:endParaRPr>
          </a:p>
        </p:txBody>
      </p:sp>
      <p:grpSp>
        <p:nvGrpSpPr>
          <p:cNvPr id="1082407" name="Group 39"/>
          <p:cNvGrpSpPr/>
          <p:nvPr/>
        </p:nvGrpSpPr>
        <p:grpSpPr bwMode="auto">
          <a:xfrm>
            <a:off x="3002756" y="4612161"/>
            <a:ext cx="459185" cy="1071563"/>
            <a:chOff x="1746" y="3166"/>
            <a:chExt cx="267" cy="675"/>
          </a:xfrm>
        </p:grpSpPr>
        <p:sp>
          <p:nvSpPr>
            <p:cNvPr id="56345" name="Text Box 32"/>
            <p:cNvSpPr txBox="1">
              <a:spLocks noChangeArrowheads="1"/>
            </p:cNvSpPr>
            <p:nvPr/>
          </p:nvSpPr>
          <p:spPr bwMode="auto">
            <a:xfrm flipH="1">
              <a:off x="1746" y="3550"/>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56346" name="Line 34"/>
            <p:cNvSpPr>
              <a:spLocks noChangeShapeType="1"/>
            </p:cNvSpPr>
            <p:nvPr/>
          </p:nvSpPr>
          <p:spPr bwMode="auto">
            <a:xfrm rot="10800000" flipH="1">
              <a:off x="1996" y="3166"/>
              <a:ext cx="0" cy="568"/>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56344" name="Text Box 50"/>
          <p:cNvSpPr txBox="1">
            <a:spLocks noChangeArrowheads="1"/>
          </p:cNvSpPr>
          <p:nvPr/>
        </p:nvSpPr>
        <p:spPr bwMode="auto">
          <a:xfrm flipH="1">
            <a:off x="3549651" y="5751984"/>
            <a:ext cx="382137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zh-CN" altLang="en-US" sz="1800" b="1">
                <a:solidFill>
                  <a:srgbClr val="000099"/>
                </a:solidFill>
                <a:latin typeface="Arial" panose="020B0604020202020204" pitchFamily="34" charset="0"/>
                <a:ea typeface="黑体" panose="02010609060101010101" pitchFamily="2" charset="-122"/>
              </a:rPr>
              <a:t>需要查找 </a:t>
            </a:r>
            <a:r>
              <a:rPr kumimoji="1" lang="en-US" altLang="zh-CN" sz="1800" b="1">
                <a:solidFill>
                  <a:srgbClr val="000099"/>
                </a:solidFill>
                <a:latin typeface="Arial" panose="020B0604020202020204" pitchFamily="34" charset="0"/>
                <a:ea typeface="黑体" panose="02010609060101010101" pitchFamily="2" charset="-122"/>
              </a:rPr>
              <a:t>y.abc.com </a:t>
            </a:r>
            <a:r>
              <a:rPr kumimoji="1" lang="zh-CN" altLang="en-US" sz="1800" b="1">
                <a:solidFill>
                  <a:srgbClr val="000099"/>
                </a:solidFill>
                <a:latin typeface="Arial" panose="020B0604020202020204" pitchFamily="34" charset="0"/>
                <a:ea typeface="黑体" panose="02010609060101010101" pitchFamily="2" charset="-122"/>
              </a:rPr>
              <a:t>的 </a:t>
            </a:r>
            <a:r>
              <a:rPr kumimoji="1" lang="en-US" altLang="zh-CN" sz="1800" b="1">
                <a:solidFill>
                  <a:srgbClr val="000099"/>
                </a:solidFill>
                <a:latin typeface="Arial" panose="020B0604020202020204" pitchFamily="34" charset="0"/>
                <a:ea typeface="黑体" panose="02010609060101010101" pitchFamily="2" charset="-122"/>
              </a:rPr>
              <a:t>IP </a:t>
            </a:r>
            <a:r>
              <a:rPr kumimoji="1" lang="zh-CN" altLang="en-US" sz="1800" b="1">
                <a:solidFill>
                  <a:srgbClr val="000099"/>
                </a:solidFill>
                <a:latin typeface="Arial" panose="020B0604020202020204" pitchFamily="34" charset="0"/>
                <a:ea typeface="黑体" panose="02010609060101010101" pitchFamily="2" charset="-122"/>
              </a:rPr>
              <a:t>地址</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2407"/>
                                        </p:tgtEl>
                                        <p:attrNameLst>
                                          <p:attrName>style.visibility</p:attrName>
                                        </p:attrNameLst>
                                      </p:cBhvr>
                                      <p:to>
                                        <p:strVal val="visible"/>
                                      </p:to>
                                    </p:set>
                                    <p:animEffect transition="in" filter="wipe(down)">
                                      <p:cBhvr>
                                        <p:cTn id="7" dur="1000"/>
                                        <p:tgtEl>
                                          <p:spTgt spid="108240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82399"/>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1082408"/>
                                        </p:tgtEl>
                                        <p:attrNameLst>
                                          <p:attrName>style.visibility</p:attrName>
                                        </p:attrNameLst>
                                      </p:cBhvr>
                                      <p:to>
                                        <p:strVal val="visible"/>
                                      </p:to>
                                    </p:set>
                                    <p:animEffect transition="in" filter="wipe(down)">
                                      <p:cBhvr>
                                        <p:cTn id="14" dur="1000"/>
                                        <p:tgtEl>
                                          <p:spTgt spid="1082408"/>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082398"/>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1082409"/>
                                        </p:tgtEl>
                                        <p:attrNameLst>
                                          <p:attrName>style.visibility</p:attrName>
                                        </p:attrNameLst>
                                      </p:cBhvr>
                                      <p:to>
                                        <p:strVal val="visible"/>
                                      </p:to>
                                    </p:set>
                                    <p:animEffect transition="in" filter="wipe(up)">
                                      <p:cBhvr>
                                        <p:cTn id="21" dur="500"/>
                                        <p:tgtEl>
                                          <p:spTgt spid="1082409"/>
                                        </p:tgtEl>
                                      </p:cBhvr>
                                    </p:animEffect>
                                  </p:childTnLst>
                                </p:cTn>
                              </p:par>
                            </p:childTnLst>
                          </p:cTn>
                        </p:par>
                        <p:par>
                          <p:cTn id="22" fill="hold">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1082410"/>
                                        </p:tgtEl>
                                        <p:attrNameLst>
                                          <p:attrName>style.visibility</p:attrName>
                                        </p:attrNameLst>
                                      </p:cBhvr>
                                      <p:to>
                                        <p:strVal val="visible"/>
                                      </p:to>
                                    </p:set>
                                    <p:animEffect transition="in" filter="wipe(left)">
                                      <p:cBhvr>
                                        <p:cTn id="25" dur="500"/>
                                        <p:tgtEl>
                                          <p:spTgt spid="1082410"/>
                                        </p:tgtEl>
                                      </p:cBhvr>
                                    </p:animEffect>
                                  </p:childTnLst>
                                </p:cTn>
                              </p:par>
                            </p:childTnLst>
                          </p:cTn>
                        </p:par>
                        <p:par>
                          <p:cTn id="26" fill="hold">
                            <p:stCondLst>
                              <p:cond delay="4500"/>
                            </p:stCondLst>
                            <p:childTnLst>
                              <p:par>
                                <p:cTn id="27" presetID="22" presetClass="entr" presetSubtype="2" fill="hold" nodeType="afterEffect">
                                  <p:stCondLst>
                                    <p:cond delay="500"/>
                                  </p:stCondLst>
                                  <p:childTnLst>
                                    <p:set>
                                      <p:cBhvr>
                                        <p:cTn id="28" dur="1" fill="hold">
                                          <p:stCondLst>
                                            <p:cond delay="0"/>
                                          </p:stCondLst>
                                        </p:cTn>
                                        <p:tgtEl>
                                          <p:spTgt spid="1082411"/>
                                        </p:tgtEl>
                                        <p:attrNameLst>
                                          <p:attrName>style.visibility</p:attrName>
                                        </p:attrNameLst>
                                      </p:cBhvr>
                                      <p:to>
                                        <p:strVal val="visible"/>
                                      </p:to>
                                    </p:set>
                                    <p:animEffect transition="in" filter="wipe(right)">
                                      <p:cBhvr>
                                        <p:cTn id="29" dur="1000"/>
                                        <p:tgtEl>
                                          <p:spTgt spid="1082411"/>
                                        </p:tgtEl>
                                      </p:cBhvr>
                                    </p:animEffect>
                                  </p:childTnLst>
                                </p:cTn>
                              </p:par>
                            </p:childTnLst>
                          </p:cTn>
                        </p:par>
                        <p:par>
                          <p:cTn id="30" fill="hold">
                            <p:stCondLst>
                              <p:cond delay="6000"/>
                            </p:stCondLst>
                            <p:childTnLst>
                              <p:par>
                                <p:cTn id="31" presetID="22" presetClass="entr" presetSubtype="8" fill="hold" nodeType="afterEffect">
                                  <p:stCondLst>
                                    <p:cond delay="500"/>
                                  </p:stCondLst>
                                  <p:childTnLst>
                                    <p:set>
                                      <p:cBhvr>
                                        <p:cTn id="32" dur="1" fill="hold">
                                          <p:stCondLst>
                                            <p:cond delay="0"/>
                                          </p:stCondLst>
                                        </p:cTn>
                                        <p:tgtEl>
                                          <p:spTgt spid="1082413"/>
                                        </p:tgtEl>
                                        <p:attrNameLst>
                                          <p:attrName>style.visibility</p:attrName>
                                        </p:attrNameLst>
                                      </p:cBhvr>
                                      <p:to>
                                        <p:strVal val="visible"/>
                                      </p:to>
                                    </p:set>
                                    <p:animEffect transition="in" filter="wipe(left)">
                                      <p:cBhvr>
                                        <p:cTn id="33" dur="500"/>
                                        <p:tgtEl>
                                          <p:spTgt spid="1082413"/>
                                        </p:tgtEl>
                                      </p:cBhvr>
                                    </p:animEffect>
                                  </p:childTnLst>
                                </p:cTn>
                              </p:par>
                            </p:childTnLst>
                          </p:cTn>
                        </p:par>
                        <p:par>
                          <p:cTn id="34" fill="hold">
                            <p:stCondLst>
                              <p:cond delay="7000"/>
                            </p:stCondLst>
                            <p:childTnLst>
                              <p:par>
                                <p:cTn id="35" presetID="22" presetClass="entr" presetSubtype="2" fill="hold" nodeType="afterEffect">
                                  <p:stCondLst>
                                    <p:cond delay="500"/>
                                  </p:stCondLst>
                                  <p:childTnLst>
                                    <p:set>
                                      <p:cBhvr>
                                        <p:cTn id="36" dur="1" fill="hold">
                                          <p:stCondLst>
                                            <p:cond delay="0"/>
                                          </p:stCondLst>
                                        </p:cTn>
                                        <p:tgtEl>
                                          <p:spTgt spid="1082414"/>
                                        </p:tgtEl>
                                        <p:attrNameLst>
                                          <p:attrName>style.visibility</p:attrName>
                                        </p:attrNameLst>
                                      </p:cBhvr>
                                      <p:to>
                                        <p:strVal val="visible"/>
                                      </p:to>
                                    </p:set>
                                    <p:animEffect transition="in" filter="wipe(right)">
                                      <p:cBhvr>
                                        <p:cTn id="37" dur="1000"/>
                                        <p:tgtEl>
                                          <p:spTgt spid="1082414"/>
                                        </p:tgtEl>
                                      </p:cBhvr>
                                    </p:animEffect>
                                  </p:childTnLst>
                                </p:cTn>
                              </p:par>
                            </p:childTnLst>
                          </p:cTn>
                        </p:par>
                        <p:par>
                          <p:cTn id="38" fill="hold">
                            <p:stCondLst>
                              <p:cond delay="8500"/>
                            </p:stCondLst>
                            <p:childTnLst>
                              <p:par>
                                <p:cTn id="39" presetID="22" presetClass="entr" presetSubtype="1" fill="hold" nodeType="afterEffect">
                                  <p:stCondLst>
                                    <p:cond delay="500"/>
                                  </p:stCondLst>
                                  <p:childTnLst>
                                    <p:set>
                                      <p:cBhvr>
                                        <p:cTn id="40" dur="1" fill="hold">
                                          <p:stCondLst>
                                            <p:cond delay="0"/>
                                          </p:stCondLst>
                                        </p:cTn>
                                        <p:tgtEl>
                                          <p:spTgt spid="1082417"/>
                                        </p:tgtEl>
                                        <p:attrNameLst>
                                          <p:attrName>style.visibility</p:attrName>
                                        </p:attrNameLst>
                                      </p:cBhvr>
                                      <p:to>
                                        <p:strVal val="visible"/>
                                      </p:to>
                                    </p:set>
                                    <p:animEffect transition="in" filter="wipe(up)">
                                      <p:cBhvr>
                                        <p:cTn id="41" dur="1000"/>
                                        <p:tgtEl>
                                          <p:spTgt spid="1082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8" grpId="0" animBg="1"/>
      <p:bldP spid="108239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a:xfrm>
            <a:off x="506507" y="188640"/>
            <a:ext cx="7110789" cy="1512168"/>
          </a:xfrm>
        </p:spPr>
        <p:txBody>
          <a:bodyPr/>
          <a:lstStyle/>
          <a:p>
            <a:pPr algn="ctr" eaLnBrk="1" hangingPunct="1">
              <a:defRPr/>
            </a:pPr>
            <a:r>
              <a:rPr sz="3600" dirty="0"/>
              <a:t>本地域名服务器采用递归查询</a:t>
            </a:r>
            <a:br>
              <a:rPr sz="3600" dirty="0"/>
            </a:br>
            <a:r>
              <a:rPr sz="3600" dirty="0"/>
              <a:t>（比较少用） </a:t>
            </a:r>
            <a:endParaRPr sz="3600" dirty="0"/>
          </a:p>
        </p:txBody>
      </p:sp>
      <p:sp>
        <p:nvSpPr>
          <p:cNvPr id="57347" name="Rectangle 4"/>
          <p:cNvSpPr>
            <a:spLocks noChangeArrowheads="1"/>
          </p:cNvSpPr>
          <p:nvPr/>
        </p:nvSpPr>
        <p:spPr bwMode="auto">
          <a:xfrm flipH="1">
            <a:off x="3369072" y="1878161"/>
            <a:ext cx="3288242" cy="2865438"/>
          </a:xfrm>
          <a:prstGeom prst="rect">
            <a:avLst/>
          </a:prstGeom>
          <a:solidFill>
            <a:srgbClr val="FFFF99"/>
          </a:solidFill>
          <a:ln>
            <a:noFill/>
          </a:ln>
          <a:effectLst/>
          <a:extLst>
            <a:ext uri="{91240B29-F687-4F45-9708-019B960494DF}">
              <a14:hiddenLine xmlns:a14="http://schemas.microsoft.com/office/drawing/2010/main" w="9525">
                <a:solidFill>
                  <a:schemeClr val="folHlink"/>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57348" name="Text Box 6"/>
          <p:cNvSpPr txBox="1">
            <a:spLocks noChangeArrowheads="1"/>
          </p:cNvSpPr>
          <p:nvPr/>
        </p:nvSpPr>
        <p:spPr bwMode="auto">
          <a:xfrm flipH="1">
            <a:off x="6658238" y="2063899"/>
            <a:ext cx="180049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kumimoji="1" lang="zh-CN" altLang="en-US" sz="1800" b="1" dirty="0">
                <a:solidFill>
                  <a:schemeClr val="accent1">
                    <a:lumMod val="50000"/>
                  </a:schemeClr>
                </a:solidFill>
                <a:latin typeface="Arial" panose="020B0604020202020204" pitchFamily="34" charset="0"/>
                <a:ea typeface="黑体" panose="02010609060101010101" pitchFamily="2" charset="-122"/>
              </a:rPr>
              <a:t>顶级域名服务器</a:t>
            </a:r>
            <a:endParaRPr kumimoji="1" lang="zh-CN" altLang="en-US" sz="1800" b="1" dirty="0">
              <a:solidFill>
                <a:schemeClr val="accent1">
                  <a:lumMod val="50000"/>
                </a:schemeClr>
              </a:solidFill>
              <a:latin typeface="Arial" panose="020B0604020202020204" pitchFamily="34" charset="0"/>
              <a:ea typeface="黑体" panose="02010609060101010101" pitchFamily="2" charset="-122"/>
            </a:endParaRPr>
          </a:p>
          <a:p>
            <a:pPr algn="ctr" eaLnBrk="1" hangingPunct="1">
              <a:lnSpc>
                <a:spcPct val="85000"/>
              </a:lnSpc>
            </a:pPr>
            <a:r>
              <a:rPr kumimoji="1" lang="en-US" altLang="zh-CN" sz="1800" b="1" dirty="0">
                <a:solidFill>
                  <a:schemeClr val="accent1">
                    <a:lumMod val="50000"/>
                  </a:schemeClr>
                </a:solidFill>
                <a:latin typeface="Arial" panose="020B0604020202020204" pitchFamily="34" charset="0"/>
                <a:ea typeface="黑体" panose="02010609060101010101" pitchFamily="2" charset="-122"/>
              </a:rPr>
              <a:t>dns.com</a:t>
            </a:r>
            <a:endParaRPr kumimoji="1" lang="en-US" altLang="zh-CN" sz="1800" b="1" dirty="0">
              <a:solidFill>
                <a:schemeClr val="accent1">
                  <a:lumMod val="50000"/>
                </a:schemeClr>
              </a:solidFill>
              <a:latin typeface="Arial" panose="020B0604020202020204" pitchFamily="34" charset="0"/>
              <a:ea typeface="黑体" panose="02010609060101010101" pitchFamily="2" charset="-122"/>
            </a:endParaRPr>
          </a:p>
        </p:txBody>
      </p:sp>
      <p:sp>
        <p:nvSpPr>
          <p:cNvPr id="57349" name="Text Box 7"/>
          <p:cNvSpPr txBox="1">
            <a:spLocks noChangeArrowheads="1"/>
          </p:cNvSpPr>
          <p:nvPr/>
        </p:nvSpPr>
        <p:spPr bwMode="auto">
          <a:xfrm flipH="1">
            <a:off x="6356351" y="3935562"/>
            <a:ext cx="231656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zh-CN" altLang="en-US" sz="1800" b="1" dirty="0">
                <a:solidFill>
                  <a:schemeClr val="accent1">
                    <a:lumMod val="50000"/>
                  </a:schemeClr>
                </a:solidFill>
                <a:latin typeface="Arial" panose="020B0604020202020204" pitchFamily="34" charset="0"/>
                <a:ea typeface="黑体" panose="02010609060101010101" pitchFamily="2" charset="-122"/>
              </a:rPr>
              <a:t>权限</a:t>
            </a:r>
            <a:r>
              <a:rPr kumimoji="1" lang="zh-CN" altLang="zh-CN" sz="1800" b="1" dirty="0">
                <a:solidFill>
                  <a:schemeClr val="accent1">
                    <a:lumMod val="50000"/>
                  </a:schemeClr>
                </a:solidFill>
                <a:latin typeface="Arial" panose="020B0604020202020204" pitchFamily="34" charset="0"/>
                <a:ea typeface="黑体" panose="02010609060101010101" pitchFamily="2" charset="-122"/>
              </a:rPr>
              <a:t>域名服务</a:t>
            </a:r>
            <a:r>
              <a:rPr kumimoji="1" lang="en-US" altLang="zh-CN" sz="1800" b="1" dirty="0">
                <a:solidFill>
                  <a:schemeClr val="accent1">
                    <a:lumMod val="50000"/>
                  </a:schemeClr>
                </a:solidFill>
                <a:latin typeface="Arial" panose="020B0604020202020204" pitchFamily="34" charset="0"/>
                <a:ea typeface="黑体" panose="02010609060101010101" pitchFamily="2" charset="-122"/>
              </a:rPr>
              <a:t>dns.abc.com</a:t>
            </a:r>
            <a:endParaRPr kumimoji="1" lang="en-US" altLang="zh-CN" sz="1800" b="1" dirty="0">
              <a:solidFill>
                <a:schemeClr val="accent1">
                  <a:lumMod val="50000"/>
                </a:schemeClr>
              </a:solidFill>
              <a:latin typeface="Arial" panose="020B0604020202020204" pitchFamily="34" charset="0"/>
              <a:ea typeface="黑体" panose="02010609060101010101" pitchFamily="2" charset="-122"/>
            </a:endParaRPr>
          </a:p>
        </p:txBody>
      </p:sp>
      <p:sp>
        <p:nvSpPr>
          <p:cNvPr id="57350" name="Text Box 8"/>
          <p:cNvSpPr txBox="1">
            <a:spLocks noChangeArrowheads="1"/>
          </p:cNvSpPr>
          <p:nvPr/>
        </p:nvSpPr>
        <p:spPr bwMode="auto">
          <a:xfrm flipH="1">
            <a:off x="1603770" y="3864124"/>
            <a:ext cx="180049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zh-CN" altLang="en-US" sz="1800" b="1" dirty="0">
                <a:solidFill>
                  <a:srgbClr val="FF0000"/>
                </a:solidFill>
                <a:latin typeface="Arial" panose="020B0604020202020204" pitchFamily="34" charset="0"/>
                <a:ea typeface="黑体" panose="02010609060101010101" pitchFamily="2" charset="-122"/>
              </a:rPr>
              <a:t>本地域名服务器</a:t>
            </a:r>
            <a:endParaRPr kumimoji="1" lang="zh-CN" altLang="en-US" sz="1800" b="1" dirty="0">
              <a:solidFill>
                <a:srgbClr val="FF0000"/>
              </a:solidFill>
              <a:latin typeface="Arial" panose="020B0604020202020204" pitchFamily="34" charset="0"/>
              <a:ea typeface="黑体" panose="02010609060101010101" pitchFamily="2" charset="-122"/>
            </a:endParaRPr>
          </a:p>
          <a:p>
            <a:pPr algn="ctr" eaLnBrk="1" hangingPunct="1">
              <a:lnSpc>
                <a:spcPct val="80000"/>
              </a:lnSpc>
            </a:pPr>
            <a:r>
              <a:rPr kumimoji="1" lang="en-US" altLang="zh-CN" sz="1800" b="1" dirty="0">
                <a:solidFill>
                  <a:srgbClr val="FF0000"/>
                </a:solidFill>
                <a:latin typeface="Arial" panose="020B0604020202020204" pitchFamily="34" charset="0"/>
                <a:ea typeface="黑体" panose="02010609060101010101" pitchFamily="2" charset="-122"/>
              </a:rPr>
              <a:t>dns.xyz.com</a:t>
            </a:r>
            <a:endParaRPr kumimoji="1" lang="en-US" altLang="zh-CN" sz="1800" b="1" dirty="0">
              <a:solidFill>
                <a:srgbClr val="FF0000"/>
              </a:solidFill>
              <a:latin typeface="Arial" panose="020B0604020202020204" pitchFamily="34" charset="0"/>
              <a:ea typeface="黑体" panose="02010609060101010101" pitchFamily="2" charset="-122"/>
            </a:endParaRPr>
          </a:p>
        </p:txBody>
      </p:sp>
      <p:pic>
        <p:nvPicPr>
          <p:cNvPr id="57351" name="Picture 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3597805" y="5734200"/>
            <a:ext cx="51249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2" name="Text Box 10"/>
          <p:cNvSpPr txBox="1">
            <a:spLocks noChangeArrowheads="1"/>
          </p:cNvSpPr>
          <p:nvPr/>
        </p:nvSpPr>
        <p:spPr bwMode="auto">
          <a:xfrm flipH="1">
            <a:off x="3293402" y="6216799"/>
            <a:ext cx="1428596"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en-US" altLang="zh-CN" sz="1800" b="1" dirty="0">
                <a:solidFill>
                  <a:schemeClr val="accent1">
                    <a:lumMod val="50000"/>
                  </a:schemeClr>
                </a:solidFill>
                <a:latin typeface="Arial" panose="020B0604020202020204" pitchFamily="34" charset="0"/>
                <a:ea typeface="黑体" panose="02010609060101010101" pitchFamily="2" charset="-122"/>
              </a:rPr>
              <a:t>m.xyz.com </a:t>
            </a:r>
            <a:endParaRPr kumimoji="1" lang="en-US" altLang="zh-CN" sz="1800" b="1" dirty="0">
              <a:solidFill>
                <a:schemeClr val="accent1">
                  <a:lumMod val="50000"/>
                </a:schemeClr>
              </a:solidFill>
              <a:latin typeface="Arial" panose="020B0604020202020204" pitchFamily="34" charset="0"/>
              <a:ea typeface="黑体" panose="02010609060101010101" pitchFamily="2" charset="-122"/>
            </a:endParaRPr>
          </a:p>
        </p:txBody>
      </p:sp>
      <p:sp>
        <p:nvSpPr>
          <p:cNvPr id="57353" name="Text Box 11"/>
          <p:cNvSpPr txBox="1">
            <a:spLocks noChangeArrowheads="1"/>
          </p:cNvSpPr>
          <p:nvPr/>
        </p:nvSpPr>
        <p:spPr bwMode="auto">
          <a:xfrm flipH="1">
            <a:off x="1843012" y="2063900"/>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b="1" dirty="0">
                <a:solidFill>
                  <a:schemeClr val="accent1">
                    <a:lumMod val="50000"/>
                  </a:schemeClr>
                </a:solidFill>
                <a:latin typeface="Arial" panose="020B0604020202020204" pitchFamily="34" charset="0"/>
                <a:ea typeface="黑体" panose="02010609060101010101" pitchFamily="2" charset="-122"/>
              </a:rPr>
              <a:t>根域名服务器</a:t>
            </a:r>
            <a:endParaRPr kumimoji="1" lang="zh-CN" altLang="en-US" sz="1800" b="1" dirty="0">
              <a:solidFill>
                <a:schemeClr val="accent1">
                  <a:lumMod val="50000"/>
                </a:schemeClr>
              </a:solidFill>
              <a:latin typeface="Arial" panose="020B0604020202020204" pitchFamily="34" charset="0"/>
              <a:ea typeface="黑体" panose="02010609060101010101" pitchFamily="2" charset="-122"/>
            </a:endParaRPr>
          </a:p>
        </p:txBody>
      </p:sp>
      <p:pic>
        <p:nvPicPr>
          <p:cNvPr id="57354"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461941" y="3657749"/>
            <a:ext cx="727471"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5"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461941" y="1844824"/>
            <a:ext cx="727471"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6"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778500" y="1844824"/>
            <a:ext cx="72919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4453" name="Group 37"/>
          <p:cNvGrpSpPr/>
          <p:nvPr/>
        </p:nvGrpSpPr>
        <p:grpSpPr bwMode="auto">
          <a:xfrm>
            <a:off x="3367351" y="2944962"/>
            <a:ext cx="459185" cy="925513"/>
            <a:chOff x="1958" y="1944"/>
            <a:chExt cx="267" cy="583"/>
          </a:xfrm>
        </p:grpSpPr>
        <p:sp>
          <p:nvSpPr>
            <p:cNvPr id="57385" name="Text Box 17"/>
            <p:cNvSpPr txBox="1">
              <a:spLocks noChangeArrowheads="1"/>
            </p:cNvSpPr>
            <p:nvPr/>
          </p:nvSpPr>
          <p:spPr bwMode="auto">
            <a:xfrm flipH="1">
              <a:off x="1958" y="2236"/>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86" name="Line 19"/>
            <p:cNvSpPr>
              <a:spLocks noChangeShapeType="1"/>
            </p:cNvSpPr>
            <p:nvPr/>
          </p:nvSpPr>
          <p:spPr bwMode="auto">
            <a:xfrm rot="10800000" flipH="1">
              <a:off x="2209" y="1944"/>
              <a:ext cx="0" cy="539"/>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8" name="Group 42"/>
          <p:cNvGrpSpPr/>
          <p:nvPr/>
        </p:nvGrpSpPr>
        <p:grpSpPr bwMode="auto">
          <a:xfrm>
            <a:off x="3866091" y="2830662"/>
            <a:ext cx="459185" cy="969963"/>
            <a:chOff x="2248" y="1872"/>
            <a:chExt cx="267" cy="611"/>
          </a:xfrm>
        </p:grpSpPr>
        <p:sp>
          <p:nvSpPr>
            <p:cNvPr id="57383" name="Text Box 18"/>
            <p:cNvSpPr txBox="1">
              <a:spLocks noChangeArrowheads="1"/>
            </p:cNvSpPr>
            <p:nvPr/>
          </p:nvSpPr>
          <p:spPr bwMode="auto">
            <a:xfrm flipH="1">
              <a:off x="2248" y="1872"/>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84" name="Line 20"/>
            <p:cNvSpPr>
              <a:spLocks noChangeShapeType="1"/>
            </p:cNvSpPr>
            <p:nvPr/>
          </p:nvSpPr>
          <p:spPr bwMode="auto">
            <a:xfrm rot="10800000" flipH="1" flipV="1">
              <a:off x="2301" y="1944"/>
              <a:ext cx="0" cy="539"/>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4" name="Group 38"/>
          <p:cNvGrpSpPr/>
          <p:nvPr/>
        </p:nvGrpSpPr>
        <p:grpSpPr bwMode="auto">
          <a:xfrm>
            <a:off x="4048390" y="2184549"/>
            <a:ext cx="1821260" cy="461962"/>
            <a:chOff x="2354" y="1465"/>
            <a:chExt cx="1059" cy="291"/>
          </a:xfrm>
        </p:grpSpPr>
        <p:sp>
          <p:nvSpPr>
            <p:cNvPr id="57381" name="Text Box 13"/>
            <p:cNvSpPr txBox="1">
              <a:spLocks noChangeArrowheads="1"/>
            </p:cNvSpPr>
            <p:nvPr/>
          </p:nvSpPr>
          <p:spPr bwMode="auto">
            <a:xfrm flipH="1">
              <a:off x="2354" y="1465"/>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82" name="Line 21"/>
            <p:cNvSpPr>
              <a:spLocks noChangeShapeType="1"/>
            </p:cNvSpPr>
            <p:nvPr/>
          </p:nvSpPr>
          <p:spPr bwMode="auto">
            <a:xfrm rot="10800000" flipH="1">
              <a:off x="2444" y="1728"/>
              <a:ext cx="969" cy="0"/>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pic>
        <p:nvPicPr>
          <p:cNvPr id="57360" name="Pictur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869649" y="3657749"/>
            <a:ext cx="72919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4439" name="Text Box 23"/>
          <p:cNvSpPr txBox="1">
            <a:spLocks noChangeArrowheads="1"/>
          </p:cNvSpPr>
          <p:nvPr/>
        </p:nvSpPr>
        <p:spPr bwMode="auto">
          <a:xfrm flipH="1">
            <a:off x="4505629" y="1913087"/>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b="1" dirty="0">
                <a:solidFill>
                  <a:schemeClr val="accent1">
                    <a:lumMod val="50000"/>
                  </a:schemeClr>
                </a:solidFill>
                <a:latin typeface="Arial" panose="020B0604020202020204" pitchFamily="34" charset="0"/>
                <a:ea typeface="黑体" panose="02010609060101010101" pitchFamily="2" charset="-122"/>
              </a:rPr>
              <a:t>递归查询</a:t>
            </a:r>
            <a:endParaRPr kumimoji="1" lang="zh-CN" altLang="en-US" sz="1800" b="1" dirty="0">
              <a:solidFill>
                <a:schemeClr val="accent1">
                  <a:lumMod val="50000"/>
                </a:schemeClr>
              </a:solidFill>
              <a:latin typeface="Arial" panose="020B0604020202020204" pitchFamily="34" charset="0"/>
              <a:ea typeface="黑体" panose="02010609060101010101" pitchFamily="2" charset="-122"/>
            </a:endParaRPr>
          </a:p>
        </p:txBody>
      </p:sp>
      <p:sp>
        <p:nvSpPr>
          <p:cNvPr id="1084440" name="Text Box 24"/>
          <p:cNvSpPr txBox="1">
            <a:spLocks noChangeArrowheads="1"/>
          </p:cNvSpPr>
          <p:nvPr/>
        </p:nvSpPr>
        <p:spPr bwMode="auto">
          <a:xfrm flipH="1">
            <a:off x="3111375" y="4800749"/>
            <a:ext cx="6495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zh-CN" altLang="en-US" sz="1800" b="1" dirty="0">
                <a:solidFill>
                  <a:schemeClr val="accent1">
                    <a:lumMod val="50000"/>
                  </a:schemeClr>
                </a:solidFill>
                <a:latin typeface="Arial" panose="020B0604020202020204" pitchFamily="34" charset="0"/>
                <a:ea typeface="黑体" panose="02010609060101010101" pitchFamily="2" charset="-122"/>
              </a:rPr>
              <a:t>递归</a:t>
            </a:r>
            <a:endParaRPr kumimoji="1" lang="zh-CN" altLang="en-US" sz="1800" b="1" dirty="0">
              <a:solidFill>
                <a:schemeClr val="accent1">
                  <a:lumMod val="50000"/>
                </a:schemeClr>
              </a:solidFill>
              <a:latin typeface="Arial" panose="020B0604020202020204" pitchFamily="34" charset="0"/>
              <a:ea typeface="黑体" panose="02010609060101010101" pitchFamily="2" charset="-122"/>
            </a:endParaRPr>
          </a:p>
          <a:p>
            <a:pPr algn="ctr" eaLnBrk="1" hangingPunct="1">
              <a:lnSpc>
                <a:spcPct val="80000"/>
              </a:lnSpc>
            </a:pPr>
            <a:r>
              <a:rPr kumimoji="1" lang="zh-CN" altLang="en-US" sz="1800" b="1" dirty="0">
                <a:solidFill>
                  <a:schemeClr val="accent1">
                    <a:lumMod val="50000"/>
                  </a:schemeClr>
                </a:solidFill>
                <a:latin typeface="Arial" panose="020B0604020202020204" pitchFamily="34" charset="0"/>
                <a:ea typeface="黑体" panose="02010609060101010101" pitchFamily="2" charset="-122"/>
              </a:rPr>
              <a:t>查询</a:t>
            </a:r>
            <a:endParaRPr kumimoji="1" lang="zh-CN" altLang="en-US" sz="1800" b="1" dirty="0">
              <a:solidFill>
                <a:schemeClr val="accent1">
                  <a:lumMod val="50000"/>
                </a:schemeClr>
              </a:solidFill>
              <a:latin typeface="Arial" panose="020B0604020202020204" pitchFamily="34" charset="0"/>
              <a:ea typeface="黑体" panose="02010609060101010101" pitchFamily="2" charset="-122"/>
            </a:endParaRPr>
          </a:p>
        </p:txBody>
      </p:sp>
      <p:grpSp>
        <p:nvGrpSpPr>
          <p:cNvPr id="1084452" name="Group 36"/>
          <p:cNvGrpSpPr/>
          <p:nvPr/>
        </p:nvGrpSpPr>
        <p:grpSpPr bwMode="auto">
          <a:xfrm>
            <a:off x="3367351" y="4792814"/>
            <a:ext cx="459185" cy="957263"/>
            <a:chOff x="1958" y="3108"/>
            <a:chExt cx="267" cy="603"/>
          </a:xfrm>
        </p:grpSpPr>
        <p:sp>
          <p:nvSpPr>
            <p:cNvPr id="57379" name="Text Box 25"/>
            <p:cNvSpPr txBox="1">
              <a:spLocks noChangeArrowheads="1"/>
            </p:cNvSpPr>
            <p:nvPr/>
          </p:nvSpPr>
          <p:spPr bwMode="auto">
            <a:xfrm flipH="1">
              <a:off x="1958" y="3420"/>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80" name="Line 27"/>
            <p:cNvSpPr>
              <a:spLocks noChangeShapeType="1"/>
            </p:cNvSpPr>
            <p:nvPr/>
          </p:nvSpPr>
          <p:spPr bwMode="auto">
            <a:xfrm rot="10800000" flipH="1">
              <a:off x="2209" y="3108"/>
              <a:ext cx="0" cy="539"/>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9" name="Group 43"/>
          <p:cNvGrpSpPr/>
          <p:nvPr/>
        </p:nvGrpSpPr>
        <p:grpSpPr bwMode="auto">
          <a:xfrm>
            <a:off x="3895329" y="4703912"/>
            <a:ext cx="2627842" cy="944563"/>
            <a:chOff x="2265" y="3052"/>
            <a:chExt cx="1528" cy="595"/>
          </a:xfrm>
        </p:grpSpPr>
        <p:sp>
          <p:nvSpPr>
            <p:cNvPr id="57375" name="Text Box 5"/>
            <p:cNvSpPr txBox="1">
              <a:spLocks noChangeArrowheads="1"/>
            </p:cNvSpPr>
            <p:nvPr/>
          </p:nvSpPr>
          <p:spPr bwMode="auto">
            <a:xfrm flipH="1">
              <a:off x="2323" y="3327"/>
              <a:ext cx="147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en-US" altLang="zh-CN" sz="1800" b="1" dirty="0">
                  <a:solidFill>
                    <a:schemeClr val="accent1">
                      <a:lumMod val="50000"/>
                    </a:schemeClr>
                  </a:solidFill>
                  <a:latin typeface="Arial" panose="020B0604020202020204" pitchFamily="34" charset="0"/>
                  <a:ea typeface="黑体" panose="02010609060101010101" pitchFamily="2" charset="-122"/>
                </a:rPr>
                <a:t> y.abc.com </a:t>
              </a:r>
              <a:r>
                <a:rPr kumimoji="1" lang="zh-CN" altLang="en-US" sz="1800" b="1" dirty="0">
                  <a:solidFill>
                    <a:schemeClr val="accent1">
                      <a:lumMod val="50000"/>
                    </a:schemeClr>
                  </a:solidFill>
                  <a:latin typeface="Arial" panose="020B0604020202020204" pitchFamily="34" charset="0"/>
                  <a:ea typeface="黑体" panose="02010609060101010101" pitchFamily="2" charset="-122"/>
                </a:rPr>
                <a:t>的 </a:t>
              </a:r>
              <a:r>
                <a:rPr kumimoji="1" lang="en-US" altLang="zh-CN" sz="1800" b="1" dirty="0">
                  <a:solidFill>
                    <a:schemeClr val="accent1">
                      <a:lumMod val="50000"/>
                    </a:schemeClr>
                  </a:solidFill>
                  <a:latin typeface="Arial" panose="020B0604020202020204" pitchFamily="34" charset="0"/>
                  <a:ea typeface="黑体" panose="02010609060101010101" pitchFamily="2" charset="-122"/>
                </a:rPr>
                <a:t>IP </a:t>
              </a:r>
              <a:r>
                <a:rPr kumimoji="1" lang="zh-CN" altLang="en-US" sz="1800" b="1" dirty="0">
                  <a:solidFill>
                    <a:schemeClr val="accent1">
                      <a:lumMod val="50000"/>
                    </a:schemeClr>
                  </a:solidFill>
                  <a:latin typeface="Arial" panose="020B0604020202020204" pitchFamily="34" charset="0"/>
                  <a:ea typeface="黑体" panose="02010609060101010101" pitchFamily="2" charset="-122"/>
                </a:rPr>
                <a:t>地址 </a:t>
              </a:r>
              <a:endParaRPr kumimoji="1" lang="zh-CN" altLang="en-US" sz="1800" b="1" dirty="0">
                <a:solidFill>
                  <a:schemeClr val="accent1">
                    <a:lumMod val="50000"/>
                  </a:schemeClr>
                </a:solidFill>
                <a:latin typeface="Arial" panose="020B0604020202020204" pitchFamily="34" charset="0"/>
                <a:ea typeface="黑体" panose="02010609060101010101" pitchFamily="2" charset="-122"/>
              </a:endParaRPr>
            </a:p>
          </p:txBody>
        </p:sp>
        <p:sp>
          <p:nvSpPr>
            <p:cNvPr id="57376" name="Text Box 26"/>
            <p:cNvSpPr txBox="1">
              <a:spLocks noChangeArrowheads="1"/>
            </p:cNvSpPr>
            <p:nvPr/>
          </p:nvSpPr>
          <p:spPr bwMode="auto">
            <a:xfrm flipH="1">
              <a:off x="2265" y="3052"/>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77" name="Line 28"/>
            <p:cNvSpPr>
              <a:spLocks noChangeShapeType="1"/>
            </p:cNvSpPr>
            <p:nvPr/>
          </p:nvSpPr>
          <p:spPr bwMode="auto">
            <a:xfrm rot="10800000" flipH="1" flipV="1">
              <a:off x="2301" y="3108"/>
              <a:ext cx="0" cy="539"/>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7378" name="Rectangle 29"/>
            <p:cNvSpPr>
              <a:spLocks noChangeArrowheads="1"/>
            </p:cNvSpPr>
            <p:nvPr/>
          </p:nvSpPr>
          <p:spPr bwMode="auto">
            <a:xfrm>
              <a:off x="2393" y="3321"/>
              <a:ext cx="1398" cy="24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grpSp>
      <p:grpSp>
        <p:nvGrpSpPr>
          <p:cNvPr id="1084457" name="Group 41"/>
          <p:cNvGrpSpPr/>
          <p:nvPr/>
        </p:nvGrpSpPr>
        <p:grpSpPr bwMode="auto">
          <a:xfrm>
            <a:off x="4203171" y="2686202"/>
            <a:ext cx="1786864" cy="461963"/>
            <a:chOff x="2444" y="1781"/>
            <a:chExt cx="1039" cy="291"/>
          </a:xfrm>
        </p:grpSpPr>
        <p:sp>
          <p:nvSpPr>
            <p:cNvPr id="57373" name="Text Box 12"/>
            <p:cNvSpPr txBox="1">
              <a:spLocks noChangeArrowheads="1"/>
            </p:cNvSpPr>
            <p:nvPr/>
          </p:nvSpPr>
          <p:spPr bwMode="auto">
            <a:xfrm flipH="1">
              <a:off x="3216" y="1781"/>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74" name="Line 30"/>
            <p:cNvSpPr>
              <a:spLocks noChangeShapeType="1"/>
            </p:cNvSpPr>
            <p:nvPr/>
          </p:nvSpPr>
          <p:spPr bwMode="auto">
            <a:xfrm rot="10800000">
              <a:off x="2444" y="1836"/>
              <a:ext cx="969" cy="0"/>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6" name="Group 40"/>
          <p:cNvGrpSpPr/>
          <p:nvPr/>
        </p:nvGrpSpPr>
        <p:grpSpPr bwMode="auto">
          <a:xfrm>
            <a:off x="5707987" y="2867175"/>
            <a:ext cx="459184" cy="954087"/>
            <a:chOff x="3319" y="1895"/>
            <a:chExt cx="267" cy="601"/>
          </a:xfrm>
        </p:grpSpPr>
        <p:sp>
          <p:nvSpPr>
            <p:cNvPr id="57371" name="Text Box 31"/>
            <p:cNvSpPr txBox="1">
              <a:spLocks noChangeArrowheads="1"/>
            </p:cNvSpPr>
            <p:nvPr/>
          </p:nvSpPr>
          <p:spPr bwMode="auto">
            <a:xfrm flipH="1">
              <a:off x="3319" y="2205"/>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72" name="Line 33"/>
            <p:cNvSpPr>
              <a:spLocks noChangeShapeType="1"/>
            </p:cNvSpPr>
            <p:nvPr/>
          </p:nvSpPr>
          <p:spPr bwMode="auto">
            <a:xfrm rot="10800000" flipH="1">
              <a:off x="3586" y="1895"/>
              <a:ext cx="0" cy="539"/>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5" name="Group 39"/>
          <p:cNvGrpSpPr/>
          <p:nvPr/>
        </p:nvGrpSpPr>
        <p:grpSpPr bwMode="auto">
          <a:xfrm>
            <a:off x="6244562" y="2800500"/>
            <a:ext cx="459184" cy="922337"/>
            <a:chOff x="3631" y="1853"/>
            <a:chExt cx="267" cy="581"/>
          </a:xfrm>
        </p:grpSpPr>
        <p:sp>
          <p:nvSpPr>
            <p:cNvPr id="57369" name="Text Box 32"/>
            <p:cNvSpPr txBox="1">
              <a:spLocks noChangeArrowheads="1"/>
            </p:cNvSpPr>
            <p:nvPr/>
          </p:nvSpPr>
          <p:spPr bwMode="auto">
            <a:xfrm flipH="1">
              <a:off x="3631" y="1853"/>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b="1">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57370" name="Line 34"/>
            <p:cNvSpPr>
              <a:spLocks noChangeShapeType="1"/>
            </p:cNvSpPr>
            <p:nvPr/>
          </p:nvSpPr>
          <p:spPr bwMode="auto">
            <a:xfrm rot="10800000" flipH="1" flipV="1">
              <a:off x="3677" y="1895"/>
              <a:ext cx="0" cy="539"/>
            </a:xfrm>
            <a:prstGeom prst="line">
              <a:avLst/>
            </a:prstGeom>
            <a:noFill/>
            <a:ln w="38100">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57368" name="Text Box 44"/>
          <p:cNvSpPr txBox="1">
            <a:spLocks noChangeArrowheads="1"/>
          </p:cNvSpPr>
          <p:nvPr/>
        </p:nvSpPr>
        <p:spPr bwMode="auto">
          <a:xfrm flipH="1">
            <a:off x="3940044" y="5808811"/>
            <a:ext cx="382137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kumimoji="1" lang="zh-CN" altLang="en-US" sz="1800" b="1" dirty="0">
                <a:solidFill>
                  <a:schemeClr val="accent1">
                    <a:lumMod val="50000"/>
                  </a:schemeClr>
                </a:solidFill>
                <a:latin typeface="Arial" panose="020B0604020202020204" pitchFamily="34" charset="0"/>
                <a:ea typeface="黑体" panose="02010609060101010101" pitchFamily="2" charset="-122"/>
              </a:rPr>
              <a:t>需要查找 </a:t>
            </a:r>
            <a:r>
              <a:rPr kumimoji="1" lang="en-US" altLang="zh-CN" sz="1800" b="1" dirty="0">
                <a:solidFill>
                  <a:schemeClr val="accent1">
                    <a:lumMod val="50000"/>
                  </a:schemeClr>
                </a:solidFill>
                <a:latin typeface="Arial" panose="020B0604020202020204" pitchFamily="34" charset="0"/>
                <a:ea typeface="黑体" panose="02010609060101010101" pitchFamily="2" charset="-122"/>
              </a:rPr>
              <a:t>y.abc.com </a:t>
            </a:r>
            <a:r>
              <a:rPr kumimoji="1" lang="zh-CN" altLang="en-US" sz="1800" b="1" dirty="0">
                <a:solidFill>
                  <a:schemeClr val="accent1">
                    <a:lumMod val="50000"/>
                  </a:schemeClr>
                </a:solidFill>
                <a:latin typeface="Arial" panose="020B0604020202020204" pitchFamily="34" charset="0"/>
                <a:ea typeface="黑体" panose="02010609060101010101" pitchFamily="2" charset="-122"/>
              </a:rPr>
              <a:t>的 </a:t>
            </a:r>
            <a:r>
              <a:rPr kumimoji="1" lang="en-US" altLang="zh-CN" sz="1800" b="1" dirty="0">
                <a:solidFill>
                  <a:schemeClr val="accent1">
                    <a:lumMod val="50000"/>
                  </a:schemeClr>
                </a:solidFill>
                <a:latin typeface="Arial" panose="020B0604020202020204" pitchFamily="34" charset="0"/>
                <a:ea typeface="黑体" panose="02010609060101010101" pitchFamily="2" charset="-122"/>
              </a:rPr>
              <a:t>IP </a:t>
            </a:r>
            <a:r>
              <a:rPr kumimoji="1" lang="zh-CN" altLang="en-US" sz="1800" b="1" dirty="0">
                <a:solidFill>
                  <a:schemeClr val="accent1">
                    <a:lumMod val="50000"/>
                  </a:schemeClr>
                </a:solidFill>
                <a:latin typeface="Arial" panose="020B0604020202020204" pitchFamily="34" charset="0"/>
                <a:ea typeface="黑体" panose="02010609060101010101" pitchFamily="2" charset="-122"/>
              </a:rPr>
              <a:t>地址</a:t>
            </a:r>
            <a:endParaRPr kumimoji="1" lang="zh-CN" altLang="en-US" sz="1800" b="1" dirty="0">
              <a:solidFill>
                <a:schemeClr val="accent1">
                  <a:lumMod val="50000"/>
                </a:schemeClr>
              </a:solidFill>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4452"/>
                                        </p:tgtEl>
                                        <p:attrNameLst>
                                          <p:attrName>style.visibility</p:attrName>
                                        </p:attrNameLst>
                                      </p:cBhvr>
                                      <p:to>
                                        <p:strVal val="visible"/>
                                      </p:to>
                                    </p:set>
                                    <p:animEffect transition="in" filter="wipe(down)">
                                      <p:cBhvr>
                                        <p:cTn id="7" dur="1000"/>
                                        <p:tgtEl>
                                          <p:spTgt spid="1084452"/>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1084440"/>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1084453"/>
                                        </p:tgtEl>
                                        <p:attrNameLst>
                                          <p:attrName>style.visibility</p:attrName>
                                        </p:attrNameLst>
                                      </p:cBhvr>
                                      <p:to>
                                        <p:strVal val="visible"/>
                                      </p:to>
                                    </p:set>
                                    <p:animEffect transition="in" filter="wipe(down)">
                                      <p:cBhvr>
                                        <p:cTn id="14" dur="1000"/>
                                        <p:tgtEl>
                                          <p:spTgt spid="1084453"/>
                                        </p:tgtEl>
                                      </p:cBhvr>
                                    </p:animEffect>
                                  </p:childTnLst>
                                </p:cTn>
                              </p:par>
                            </p:childTnLst>
                          </p:cTn>
                        </p:par>
                        <p:par>
                          <p:cTn id="15" fill="hold">
                            <p:stCondLst>
                              <p:cond delay="3000"/>
                            </p:stCondLst>
                            <p:childTnLst>
                              <p:par>
                                <p:cTn id="16" presetID="1" presetClass="entr" presetSubtype="0" fill="hold" grpId="0" nodeType="afterEffect">
                                  <p:stCondLst>
                                    <p:cond delay="500"/>
                                  </p:stCondLst>
                                  <p:childTnLst>
                                    <p:set>
                                      <p:cBhvr>
                                        <p:cTn id="17" dur="1" fill="hold">
                                          <p:stCondLst>
                                            <p:cond delay="0"/>
                                          </p:stCondLst>
                                        </p:cTn>
                                        <p:tgtEl>
                                          <p:spTgt spid="1084439"/>
                                        </p:tgtEl>
                                        <p:attrNameLst>
                                          <p:attrName>style.visibility</p:attrName>
                                        </p:attrNameLst>
                                      </p:cBhvr>
                                      <p:to>
                                        <p:strVal val="visible"/>
                                      </p:to>
                                    </p:set>
                                  </p:childTnLst>
                                </p:cTn>
                              </p:par>
                            </p:childTnLst>
                          </p:cTn>
                        </p:par>
                        <p:par>
                          <p:cTn id="18" fill="hold">
                            <p:stCondLst>
                              <p:cond delay="3500"/>
                            </p:stCondLst>
                            <p:childTnLst>
                              <p:par>
                                <p:cTn id="19" presetID="22" presetClass="entr" presetSubtype="8" fill="hold" nodeType="afterEffect">
                                  <p:stCondLst>
                                    <p:cond delay="500"/>
                                  </p:stCondLst>
                                  <p:childTnLst>
                                    <p:set>
                                      <p:cBhvr>
                                        <p:cTn id="20" dur="1" fill="hold">
                                          <p:stCondLst>
                                            <p:cond delay="0"/>
                                          </p:stCondLst>
                                        </p:cTn>
                                        <p:tgtEl>
                                          <p:spTgt spid="1084454"/>
                                        </p:tgtEl>
                                        <p:attrNameLst>
                                          <p:attrName>style.visibility</p:attrName>
                                        </p:attrNameLst>
                                      </p:cBhvr>
                                      <p:to>
                                        <p:strVal val="visible"/>
                                      </p:to>
                                    </p:set>
                                    <p:animEffect transition="in" filter="wipe(left)">
                                      <p:cBhvr>
                                        <p:cTn id="21" dur="1000"/>
                                        <p:tgtEl>
                                          <p:spTgt spid="1084454"/>
                                        </p:tgtEl>
                                      </p:cBhvr>
                                    </p:animEffect>
                                  </p:childTnLst>
                                </p:cTn>
                              </p:par>
                            </p:childTnLst>
                          </p:cTn>
                        </p:par>
                        <p:par>
                          <p:cTn id="22" fill="hold">
                            <p:stCondLst>
                              <p:cond delay="5000"/>
                            </p:stCondLst>
                            <p:childTnLst>
                              <p:par>
                                <p:cTn id="23" presetID="22" presetClass="entr" presetSubtype="1" fill="hold" nodeType="afterEffect">
                                  <p:stCondLst>
                                    <p:cond delay="500"/>
                                  </p:stCondLst>
                                  <p:childTnLst>
                                    <p:set>
                                      <p:cBhvr>
                                        <p:cTn id="24" dur="1" fill="hold">
                                          <p:stCondLst>
                                            <p:cond delay="0"/>
                                          </p:stCondLst>
                                        </p:cTn>
                                        <p:tgtEl>
                                          <p:spTgt spid="1084455"/>
                                        </p:tgtEl>
                                        <p:attrNameLst>
                                          <p:attrName>style.visibility</p:attrName>
                                        </p:attrNameLst>
                                      </p:cBhvr>
                                      <p:to>
                                        <p:strVal val="visible"/>
                                      </p:to>
                                    </p:set>
                                    <p:animEffect transition="in" filter="wipe(up)">
                                      <p:cBhvr>
                                        <p:cTn id="25" dur="1000"/>
                                        <p:tgtEl>
                                          <p:spTgt spid="1084455"/>
                                        </p:tgtEl>
                                      </p:cBhvr>
                                    </p:animEffect>
                                  </p:childTnLst>
                                </p:cTn>
                              </p:par>
                            </p:childTnLst>
                          </p:cTn>
                        </p:par>
                        <p:par>
                          <p:cTn id="26" fill="hold">
                            <p:stCondLst>
                              <p:cond delay="6500"/>
                            </p:stCondLst>
                            <p:childTnLst>
                              <p:par>
                                <p:cTn id="27" presetID="22" presetClass="entr" presetSubtype="4" fill="hold" nodeType="afterEffect">
                                  <p:stCondLst>
                                    <p:cond delay="500"/>
                                  </p:stCondLst>
                                  <p:childTnLst>
                                    <p:set>
                                      <p:cBhvr>
                                        <p:cTn id="28" dur="1" fill="hold">
                                          <p:stCondLst>
                                            <p:cond delay="0"/>
                                          </p:stCondLst>
                                        </p:cTn>
                                        <p:tgtEl>
                                          <p:spTgt spid="1084456"/>
                                        </p:tgtEl>
                                        <p:attrNameLst>
                                          <p:attrName>style.visibility</p:attrName>
                                        </p:attrNameLst>
                                      </p:cBhvr>
                                      <p:to>
                                        <p:strVal val="visible"/>
                                      </p:to>
                                    </p:set>
                                    <p:animEffect transition="in" filter="wipe(down)">
                                      <p:cBhvr>
                                        <p:cTn id="29" dur="1000"/>
                                        <p:tgtEl>
                                          <p:spTgt spid="1084456"/>
                                        </p:tgtEl>
                                      </p:cBhvr>
                                    </p:animEffect>
                                  </p:childTnLst>
                                </p:cTn>
                              </p:par>
                            </p:childTnLst>
                          </p:cTn>
                        </p:par>
                        <p:par>
                          <p:cTn id="30" fill="hold">
                            <p:stCondLst>
                              <p:cond delay="8000"/>
                            </p:stCondLst>
                            <p:childTnLst>
                              <p:par>
                                <p:cTn id="31" presetID="22" presetClass="entr" presetSubtype="2" fill="hold" nodeType="afterEffect">
                                  <p:stCondLst>
                                    <p:cond delay="500"/>
                                  </p:stCondLst>
                                  <p:childTnLst>
                                    <p:set>
                                      <p:cBhvr>
                                        <p:cTn id="32" dur="1" fill="hold">
                                          <p:stCondLst>
                                            <p:cond delay="0"/>
                                          </p:stCondLst>
                                        </p:cTn>
                                        <p:tgtEl>
                                          <p:spTgt spid="1084457"/>
                                        </p:tgtEl>
                                        <p:attrNameLst>
                                          <p:attrName>style.visibility</p:attrName>
                                        </p:attrNameLst>
                                      </p:cBhvr>
                                      <p:to>
                                        <p:strVal val="visible"/>
                                      </p:to>
                                    </p:set>
                                    <p:animEffect transition="in" filter="wipe(right)">
                                      <p:cBhvr>
                                        <p:cTn id="33" dur="1000"/>
                                        <p:tgtEl>
                                          <p:spTgt spid="1084457"/>
                                        </p:tgtEl>
                                      </p:cBhvr>
                                    </p:animEffect>
                                  </p:childTnLst>
                                </p:cTn>
                              </p:par>
                            </p:childTnLst>
                          </p:cTn>
                        </p:par>
                        <p:par>
                          <p:cTn id="34" fill="hold">
                            <p:stCondLst>
                              <p:cond delay="9500"/>
                            </p:stCondLst>
                            <p:childTnLst>
                              <p:par>
                                <p:cTn id="35" presetID="22" presetClass="entr" presetSubtype="1" fill="hold" nodeType="afterEffect">
                                  <p:stCondLst>
                                    <p:cond delay="500"/>
                                  </p:stCondLst>
                                  <p:childTnLst>
                                    <p:set>
                                      <p:cBhvr>
                                        <p:cTn id="36" dur="1" fill="hold">
                                          <p:stCondLst>
                                            <p:cond delay="0"/>
                                          </p:stCondLst>
                                        </p:cTn>
                                        <p:tgtEl>
                                          <p:spTgt spid="1084458"/>
                                        </p:tgtEl>
                                        <p:attrNameLst>
                                          <p:attrName>style.visibility</p:attrName>
                                        </p:attrNameLst>
                                      </p:cBhvr>
                                      <p:to>
                                        <p:strVal val="visible"/>
                                      </p:to>
                                    </p:set>
                                    <p:animEffect transition="in" filter="wipe(up)">
                                      <p:cBhvr>
                                        <p:cTn id="37" dur="500"/>
                                        <p:tgtEl>
                                          <p:spTgt spid="1084458"/>
                                        </p:tgtEl>
                                      </p:cBhvr>
                                    </p:animEffect>
                                  </p:childTnLst>
                                </p:cTn>
                              </p:par>
                            </p:childTnLst>
                          </p:cTn>
                        </p:par>
                        <p:par>
                          <p:cTn id="38" fill="hold">
                            <p:stCondLst>
                              <p:cond delay="10500"/>
                            </p:stCondLst>
                            <p:childTnLst>
                              <p:par>
                                <p:cTn id="39" presetID="22" presetClass="entr" presetSubtype="1" fill="hold" nodeType="afterEffect">
                                  <p:stCondLst>
                                    <p:cond delay="500"/>
                                  </p:stCondLst>
                                  <p:childTnLst>
                                    <p:set>
                                      <p:cBhvr>
                                        <p:cTn id="40" dur="1" fill="hold">
                                          <p:stCondLst>
                                            <p:cond delay="0"/>
                                          </p:stCondLst>
                                        </p:cTn>
                                        <p:tgtEl>
                                          <p:spTgt spid="1084459"/>
                                        </p:tgtEl>
                                        <p:attrNameLst>
                                          <p:attrName>style.visibility</p:attrName>
                                        </p:attrNameLst>
                                      </p:cBhvr>
                                      <p:to>
                                        <p:strVal val="visible"/>
                                      </p:to>
                                    </p:set>
                                    <p:animEffect transition="in" filter="wipe(up)">
                                      <p:cBhvr>
                                        <p:cTn id="41" dur="1000"/>
                                        <p:tgtEl>
                                          <p:spTgt spid="108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9" grpId="0" animBg="1"/>
      <p:bldP spid="10844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72480" y="188913"/>
            <a:ext cx="6120680" cy="792162"/>
          </a:xfrm>
        </p:spPr>
        <p:txBody>
          <a:bodyPr/>
          <a:lstStyle/>
          <a:p>
            <a:pPr algn="ctr" eaLnBrk="1" hangingPunct="1">
              <a:defRPr/>
            </a:pPr>
            <a:r>
              <a:rPr lang="zh-CN" altLang="en-US" dirty="0"/>
              <a:t>应用层协议的特点 </a:t>
            </a:r>
            <a:endParaRPr lang="zh-CN" altLang="en-US" dirty="0"/>
          </a:p>
        </p:txBody>
      </p:sp>
      <p:sp>
        <p:nvSpPr>
          <p:cNvPr id="123907" name="Rectangle 3"/>
          <p:cNvSpPr>
            <a:spLocks noGrp="1" noChangeArrowheads="1"/>
          </p:cNvSpPr>
          <p:nvPr>
            <p:ph idx="1"/>
          </p:nvPr>
        </p:nvSpPr>
        <p:spPr>
          <a:xfrm>
            <a:off x="848544" y="1196975"/>
            <a:ext cx="8713498" cy="4933950"/>
          </a:xfrm>
        </p:spPr>
        <p:txBody>
          <a:bodyPr/>
          <a:lstStyle/>
          <a:p>
            <a:pPr algn="just" eaLnBrk="1" hangingPunct="1"/>
            <a:r>
              <a:rPr lang="zh-CN" altLang="en-US" sz="2800" dirty="0">
                <a:latin typeface="+mn-ea"/>
              </a:rPr>
              <a:t>每个应用层协议都是为了解决某一类应用问题，而问题的解决又往往是通过位于不同主机中的多个应用进程之间的通信和协同工作来完成的。应用层的具体内容就是规定应用进程在通信时所遵循的协议。</a:t>
            </a:r>
            <a:endParaRPr lang="zh-CN" altLang="en-US" sz="2800" dirty="0">
              <a:latin typeface="+mn-ea"/>
            </a:endParaRPr>
          </a:p>
          <a:p>
            <a:pPr algn="just" eaLnBrk="1" hangingPunct="1"/>
            <a:r>
              <a:rPr lang="zh-CN" altLang="en-US" sz="2800" dirty="0">
                <a:latin typeface="+mn-ea"/>
              </a:rPr>
              <a:t>应用</a:t>
            </a:r>
            <a:r>
              <a:rPr lang="zh-CN" altLang="en-US" sz="2800" dirty="0">
                <a:latin typeface="Times New Roman" panose="02020603050405020304" pitchFamily="18" charset="0"/>
                <a:cs typeface="Times New Roman" panose="02020603050405020304" pitchFamily="18" charset="0"/>
              </a:rPr>
              <a:t>层的许多协议都是基于客户服务器方式。客户</a:t>
            </a:r>
            <a:r>
              <a:rPr lang="en-US" altLang="zh-CN" sz="2800" dirty="0">
                <a:latin typeface="Times New Roman" panose="02020603050405020304" pitchFamily="18" charset="0"/>
                <a:cs typeface="Times New Roman" panose="02020603050405020304" pitchFamily="18" charset="0"/>
              </a:rPr>
              <a:t>(client)</a:t>
            </a:r>
            <a:r>
              <a:rPr lang="zh-CN" altLang="en-US" sz="2800" dirty="0">
                <a:latin typeface="Times New Roman" panose="02020603050405020304" pitchFamily="18" charset="0"/>
                <a:cs typeface="Times New Roman" panose="02020603050405020304" pitchFamily="18" charset="0"/>
              </a:rPr>
              <a:t>和服务器</a:t>
            </a:r>
            <a:r>
              <a:rPr lang="en-US" altLang="zh-CN" sz="2800" dirty="0">
                <a:latin typeface="Times New Roman" panose="02020603050405020304" pitchFamily="18" charset="0"/>
                <a:cs typeface="Times New Roman" panose="02020603050405020304" pitchFamily="18" charset="0"/>
              </a:rPr>
              <a:t>(server)</a:t>
            </a:r>
            <a:r>
              <a:rPr lang="zh-CN" altLang="en-US" sz="2800" dirty="0">
                <a:latin typeface="Times New Roman" panose="02020603050405020304" pitchFamily="18" charset="0"/>
                <a:cs typeface="Times New Roman" panose="02020603050405020304" pitchFamily="18" charset="0"/>
              </a:rPr>
              <a:t>都是指通信中所涉及的两个应用进程。客户服务器方式所描述的是进程之间服务和被服务的关系。</a:t>
            </a:r>
            <a:r>
              <a:rPr lang="zh-CN" altLang="en-US" sz="2800" dirty="0">
                <a:latin typeface="+mn-ea"/>
              </a:rPr>
              <a:t>客户是服务请求方，服务器是服务提供方。  </a:t>
            </a:r>
            <a:endParaRPr lang="zh-CN" altLang="en-US" sz="2800" dirty="0">
              <a:latin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eaLnBrk="1" hangingPunct="1">
              <a:defRPr/>
            </a:pPr>
            <a:r>
              <a:rPr lang="zh-CN" altLang="en-US" dirty="0"/>
              <a:t>名字的高速缓存 </a:t>
            </a:r>
            <a:endParaRPr lang="zh-CN" altLang="en-US" dirty="0"/>
          </a:p>
        </p:txBody>
      </p:sp>
      <p:sp>
        <p:nvSpPr>
          <p:cNvPr id="58371" name="Rectangle 3"/>
          <p:cNvSpPr>
            <a:spLocks noGrp="1" noChangeArrowheads="1"/>
          </p:cNvSpPr>
          <p:nvPr>
            <p:ph idx="1"/>
          </p:nvPr>
        </p:nvSpPr>
        <p:spPr>
          <a:xfrm>
            <a:off x="1031983" y="1916832"/>
            <a:ext cx="8346723" cy="3332816"/>
          </a:xfrm>
        </p:spPr>
        <p:txBody>
          <a:bodyPr/>
          <a:lstStyle/>
          <a:p>
            <a:pPr eaLnBrk="1" hangingPunct="1">
              <a:lnSpc>
                <a:spcPct val="90000"/>
              </a:lnSpc>
            </a:pPr>
            <a:r>
              <a:rPr lang="zh-CN" altLang="en-US" sz="2800" dirty="0">
                <a:solidFill>
                  <a:srgbClr val="FF0000"/>
                </a:solidFill>
                <a:latin typeface="+mn-ea"/>
              </a:rPr>
              <a:t>每个域名服务器都维护一个高速缓存，</a:t>
            </a:r>
            <a:r>
              <a:rPr lang="zh-CN" altLang="en-US" sz="2800" dirty="0">
                <a:latin typeface="+mn-ea"/>
              </a:rPr>
              <a:t>存放最近查询过的域名以及从何处获得域名映射信息的记录。</a:t>
            </a:r>
            <a:endParaRPr lang="zh-CN" altLang="en-US" sz="2800" dirty="0">
              <a:latin typeface="+mn-ea"/>
            </a:endParaRPr>
          </a:p>
          <a:p>
            <a:pPr eaLnBrk="1" hangingPunct="1">
              <a:lnSpc>
                <a:spcPct val="90000"/>
              </a:lnSpc>
            </a:pPr>
            <a:r>
              <a:rPr lang="zh-CN" altLang="en-US" sz="2800" dirty="0">
                <a:latin typeface="Times New Roman" panose="02020603050405020304" pitchFamily="18" charset="0"/>
                <a:cs typeface="Times New Roman" panose="02020603050405020304" pitchFamily="18" charset="0"/>
              </a:rPr>
              <a:t>可大大减轻根域名服务器的负荷，使互联网上的 </a:t>
            </a:r>
            <a:r>
              <a:rPr lang="en-US" altLang="zh-CN" sz="2800" dirty="0">
                <a:latin typeface="Times New Roman" panose="02020603050405020304" pitchFamily="18" charset="0"/>
                <a:cs typeface="Times New Roman" panose="02020603050405020304" pitchFamily="18" charset="0"/>
              </a:rPr>
              <a:t>DNS </a:t>
            </a:r>
            <a:r>
              <a:rPr lang="zh-CN" altLang="en-US" sz="2800" dirty="0">
                <a:latin typeface="Times New Roman" panose="02020603050405020304" pitchFamily="18" charset="0"/>
                <a:cs typeface="Times New Roman" panose="02020603050405020304" pitchFamily="18" charset="0"/>
              </a:rPr>
              <a:t>查询请求和回答报文的数量大为减少。 </a:t>
            </a: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cs typeface="Times New Roman" panose="02020603050405020304" pitchFamily="18" charset="0"/>
              </a:rPr>
              <a:t>为保持高</a:t>
            </a:r>
            <a:r>
              <a:rPr lang="zh-CN" altLang="en-US" sz="2800" dirty="0">
                <a:latin typeface="+mn-ea"/>
              </a:rPr>
              <a:t>速缓存中的内容正确，域名服务器应为每项内容设置计时器，并处理超过合理时间的项（例如，每个项目只存放两天）。</a:t>
            </a:r>
            <a:endParaRPr lang="zh-CN" altLang="en-US" sz="2800" dirty="0">
              <a:latin typeface="+mn-ea"/>
            </a:endParaRPr>
          </a:p>
          <a:p>
            <a:pPr eaLnBrk="1" hangingPunct="1">
              <a:lnSpc>
                <a:spcPct val="90000"/>
              </a:lnSpc>
            </a:pPr>
            <a:r>
              <a:rPr lang="zh-CN" altLang="en-US" sz="2800" dirty="0">
                <a:latin typeface="+mn-ea"/>
              </a:rPr>
              <a:t>当权限域名服务器回答一个查询请求时，在响应中都指明绑定有效存在的时间值。增加此时间值可减少网络开销，而减少此时间值可提高域名转换的准确性。 </a:t>
            </a:r>
            <a:endParaRPr lang="zh-CN" altLang="en-US" sz="2800" dirty="0">
              <a:latin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495300" y="188913"/>
            <a:ext cx="6329908" cy="792162"/>
          </a:xfrm>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6.1.2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文</a:t>
            </a:r>
            <a:r>
              <a:rPr lang="zh-CN" altLang="en-US" dirty="0">
                <a:ea typeface="黑体" panose="02010609060101010101" pitchFamily="2" charset="-122"/>
              </a:rPr>
              <a:t>件传送协议</a:t>
            </a:r>
            <a:endParaRPr lang="zh-CN" altLang="en-US" dirty="0">
              <a:ea typeface="黑体" panose="02010609060101010101" pitchFamily="2" charset="-122"/>
            </a:endParaRPr>
          </a:p>
        </p:txBody>
      </p:sp>
      <p:sp>
        <p:nvSpPr>
          <p:cNvPr id="3" name="内容占位符 2"/>
          <p:cNvSpPr>
            <a:spLocks noGrp="1"/>
          </p:cNvSpPr>
          <p:nvPr>
            <p:ph idx="1"/>
          </p:nvPr>
        </p:nvSpPr>
        <p:spPr>
          <a:xfrm>
            <a:off x="848544" y="1196975"/>
            <a:ext cx="8713498" cy="3744193"/>
          </a:xfrm>
        </p:spPr>
        <p:txBody>
          <a:bodyPr/>
          <a:lstStyle/>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1  FTP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概述</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2  FTP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的基本工作原理</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简单文件传送协议 </a:t>
            </a: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TFTP</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dirty="0">
                <a:latin typeface="Times New Roman" panose="02020603050405020304" pitchFamily="18" charset="0"/>
                <a:ea typeface="黑体" panose="02010609060101010101" pitchFamily="2" charset="-122"/>
                <a:cs typeface="Times New Roman" panose="02020603050405020304" pitchFamily="18" charset="0"/>
              </a:rPr>
              <a:t>  FTP</a:t>
            </a:r>
            <a:r>
              <a:rPr lang="zh-CN" altLang="en-US" dirty="0">
                <a:latin typeface="Times New Roman" panose="02020603050405020304" pitchFamily="18" charset="0"/>
                <a:ea typeface="黑体" panose="02010609060101010101" pitchFamily="2" charset="-122"/>
                <a:cs typeface="Times New Roman" panose="02020603050405020304" pitchFamily="18" charset="0"/>
              </a:rPr>
              <a:t>概</a:t>
            </a:r>
            <a:r>
              <a:rPr lang="zh-CN" altLang="en-US" dirty="0">
                <a:ea typeface="黑体" panose="02010609060101010101" pitchFamily="2" charset="-122"/>
              </a:rPr>
              <a:t>述</a:t>
            </a:r>
            <a:endParaRPr lang="zh-CN" altLang="en-US" dirty="0">
              <a:ea typeface="黑体" panose="02010609060101010101" pitchFamily="2" charset="-122"/>
            </a:endParaRPr>
          </a:p>
        </p:txBody>
      </p:sp>
      <p:sp>
        <p:nvSpPr>
          <p:cNvPr id="61443" name="Rectangle 3"/>
          <p:cNvSpPr>
            <a:spLocks noGrp="1" noChangeArrowheads="1"/>
          </p:cNvSpPr>
          <p:nvPr>
            <p:ph idx="1"/>
          </p:nvPr>
        </p:nvSpPr>
        <p:spPr>
          <a:xfrm>
            <a:off x="1031983" y="1896384"/>
            <a:ext cx="8346723" cy="3332816"/>
          </a:xfrm>
        </p:spPr>
        <p:txBody>
          <a:bodyPr/>
          <a:lstStyle/>
          <a:p>
            <a:pPr eaLnBrk="1" hangingPunct="1">
              <a:lnSpc>
                <a:spcPct val="90000"/>
              </a:lnSpc>
            </a:pP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文件传送协议</a:t>
            </a:r>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dirty="0">
                <a:latin typeface="Times New Roman" panose="02020603050405020304" pitchFamily="18" charset="0"/>
                <a:ea typeface="黑体" panose="02010609060101010101" pitchFamily="2" charset="-122"/>
                <a:cs typeface="Times New Roman" panose="02020603050405020304" pitchFamily="18" charset="0"/>
              </a:rPr>
              <a:t>FTP (File Transfer Protocol)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是互联网上使用得最广泛的文件传送协议。</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en-US" altLang="zh-CN"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提供</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交互式</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的访问，允许客户指明文件的类型与格式，并允许文件具有存取权限。</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en-US" altLang="zh-CN"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屏蔽了各计算机系统的细节，因而适合于在异构网络中任意计算机之间传送文件。</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en-US" altLang="zh-CN" dirty="0">
                <a:latin typeface="Times New Roman" panose="02020603050405020304" pitchFamily="18" charset="0"/>
                <a:ea typeface="黑体" panose="02010609060101010101" pitchFamily="2" charset="-122"/>
                <a:cs typeface="Times New Roman" panose="02020603050405020304" pitchFamily="18" charset="0"/>
              </a:rPr>
              <a:t>RFC 959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很早就成为了互联网的正式标准。 </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a:p>
            <a:pPr>
              <a:lnSpc>
                <a:spcPct val="90000"/>
              </a:lnSpc>
            </a:pPr>
            <a:r>
              <a:rPr lang="zh-CN" altLang="en-US" dirty="0">
                <a:latin typeface="Times New Roman" panose="02020603050405020304" pitchFamily="18" charset="0"/>
                <a:ea typeface="黑体" panose="02010609060101010101" pitchFamily="2" charset="-122"/>
                <a:cs typeface="Times New Roman" panose="02020603050405020304" pitchFamily="18" charset="0"/>
              </a:rPr>
              <a:t>下面介绍基于</a:t>
            </a:r>
            <a:r>
              <a:rPr lang="en-US" altLang="zh-CN" dirty="0">
                <a:latin typeface="Times New Roman" panose="02020603050405020304" pitchFamily="18" charset="0"/>
                <a:ea typeface="黑体" panose="02010609060101010101" pitchFamily="2" charset="-122"/>
                <a:cs typeface="Times New Roman" panose="02020603050405020304" pitchFamily="18" charset="0"/>
              </a:rPr>
              <a:t>TCP</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a:t>
            </a:r>
            <a:r>
              <a:rPr lang="en-US" altLang="zh-CN" dirty="0">
                <a:latin typeface="Times New Roman" panose="02020603050405020304" pitchFamily="18" charset="0"/>
                <a:ea typeface="黑体" panose="02010609060101010101" pitchFamily="2" charset="-122"/>
                <a:cs typeface="Times New Roman" panose="02020603050405020304" pitchFamily="18" charset="0"/>
              </a:rPr>
              <a:t>FTP</a:t>
            </a:r>
            <a:r>
              <a:rPr lang="zh-CN" altLang="en-US" dirty="0">
                <a:latin typeface="Times New Roman" panose="02020603050405020304" pitchFamily="18" charset="0"/>
                <a:ea typeface="黑体" panose="02010609060101010101" pitchFamily="2" charset="-122"/>
                <a:cs typeface="Times New Roman" panose="02020603050405020304" pitchFamily="18" charset="0"/>
              </a:rPr>
              <a:t>和基于</a:t>
            </a:r>
            <a:r>
              <a:rPr lang="en-US" altLang="zh-CN" dirty="0">
                <a:latin typeface="Times New Roman" panose="02020603050405020304" pitchFamily="18" charset="0"/>
                <a:ea typeface="黑体" panose="02010609060101010101" pitchFamily="2" charset="-122"/>
                <a:cs typeface="Times New Roman" panose="02020603050405020304" pitchFamily="18" charset="0"/>
              </a:rPr>
              <a:t>UDP</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a:t>
            </a:r>
            <a:r>
              <a:rPr lang="en-US" altLang="zh-CN" dirty="0">
                <a:latin typeface="Times New Roman" panose="02020603050405020304" pitchFamily="18" charset="0"/>
                <a:ea typeface="黑体" panose="02010609060101010101" pitchFamily="2" charset="-122"/>
                <a:cs typeface="Times New Roman" panose="02020603050405020304" pitchFamily="18" charset="0"/>
              </a:rPr>
              <a:t>TFTP</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a:p>
            <a:pPr>
              <a:lnSpc>
                <a:spcPct val="90000"/>
              </a:lnSpc>
            </a:pPr>
            <a:r>
              <a:rPr lang="zh-CN" altLang="en-US" dirty="0">
                <a:latin typeface="Times New Roman" panose="02020603050405020304" pitchFamily="18" charset="0"/>
                <a:ea typeface="黑体" panose="02010609060101010101" pitchFamily="2" charset="-122"/>
                <a:cs typeface="Times New Roman" panose="02020603050405020304" pitchFamily="18" charset="0"/>
              </a:rPr>
              <a:t>文件共享协议分两大类：一是复制整个文件；二是联机访问。</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Grp="1" noChangeArrowheads="1"/>
          </p:cNvSpPr>
          <p:nvPr>
            <p:ph type="title"/>
          </p:nvPr>
        </p:nvSpPr>
        <p:spPr>
          <a:xfrm>
            <a:off x="272480" y="44624"/>
            <a:ext cx="7482627" cy="1134611"/>
          </a:xfrm>
        </p:spPr>
        <p:txBody>
          <a:bodyPr/>
          <a:lstStyle/>
          <a:p>
            <a:pPr algn="ctr" eaLnBrk="1" hangingPunct="1">
              <a:defRPr/>
            </a:pPr>
            <a:r>
              <a:rPr lang="zh-CN" altLang="en-US" dirty="0"/>
              <a:t>文件传送并非很简单的问题</a:t>
            </a:r>
            <a:endParaRPr lang="zh-CN" altLang="en-US" dirty="0"/>
          </a:p>
        </p:txBody>
      </p:sp>
      <p:sp>
        <p:nvSpPr>
          <p:cNvPr id="1089539" name="Rectangle 3"/>
          <p:cNvSpPr>
            <a:spLocks noGrp="1" noChangeArrowheads="1"/>
          </p:cNvSpPr>
          <p:nvPr>
            <p:ph idx="1"/>
          </p:nvPr>
        </p:nvSpPr>
        <p:spPr>
          <a:xfrm>
            <a:off x="1031983" y="1268760"/>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ea typeface="黑体" panose="02010609060101010101" pitchFamily="2" charset="-122"/>
              </a:rPr>
              <a:t>网络环境中的一项基本应用就是将文件从一台计算机中复制到另一台可能相距很远的计算机中。</a:t>
            </a:r>
            <a:endParaRPr lang="zh-CN" altLang="en-US" dirty="0">
              <a:ea typeface="黑体" panose="02010609060101010101" pitchFamily="2" charset="-122"/>
            </a:endParaRPr>
          </a:p>
          <a:p>
            <a:r>
              <a:rPr lang="zh-CN" altLang="en-US" dirty="0">
                <a:ea typeface="黑体" panose="02010609060101010101" pitchFamily="2" charset="-122"/>
              </a:rPr>
              <a:t>初看起来，在两个主机之间传送文件是很简单的事情。</a:t>
            </a:r>
            <a:endParaRPr lang="zh-CN" altLang="en-US" dirty="0">
              <a:ea typeface="黑体" panose="02010609060101010101" pitchFamily="2" charset="-122"/>
            </a:endParaRPr>
          </a:p>
          <a:p>
            <a:r>
              <a:rPr lang="zh-CN" altLang="en-US" dirty="0">
                <a:ea typeface="黑体" panose="02010609060101010101" pitchFamily="2" charset="-122"/>
              </a:rPr>
              <a:t>其实这往往非常困难。原因是众多的计算机厂商研制出的文件系统多达数百种，且差别很大。 </a:t>
            </a:r>
            <a:endParaRPr lang="en-US" altLang="zh-CN"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9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9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p:txBody>
          <a:bodyPr/>
          <a:lstStyle/>
          <a:p>
            <a:pPr eaLnBrk="1" hangingPunct="1">
              <a:defRPr/>
            </a:pPr>
            <a:r>
              <a:rPr lang="en-US" altLang="zh-CN" dirty="0">
                <a:latin typeface="Times New Roman" panose="02020603050405020304" pitchFamily="18" charset="0"/>
                <a:cs typeface="Times New Roman" panose="02020603050405020304" pitchFamily="18" charset="0"/>
              </a:rPr>
              <a:t>  FTP </a:t>
            </a:r>
            <a:r>
              <a:rPr lang="zh-CN" altLang="en-US" dirty="0">
                <a:latin typeface="Times New Roman" panose="02020603050405020304" pitchFamily="18" charset="0"/>
                <a:cs typeface="Times New Roman" panose="02020603050405020304" pitchFamily="18" charset="0"/>
              </a:rPr>
              <a:t>的</a:t>
            </a:r>
            <a:r>
              <a:rPr lang="zh-CN" altLang="en-US" dirty="0"/>
              <a:t>基本工作原理 </a:t>
            </a:r>
            <a:endParaRPr lang="zh-CN" altLang="en-US" sz="4000" dirty="0"/>
          </a:p>
        </p:txBody>
      </p:sp>
      <p:sp>
        <p:nvSpPr>
          <p:cNvPr id="1091587" name="Rectangle 3"/>
          <p:cNvSpPr>
            <a:spLocks noGrp="1" noChangeArrowheads="1"/>
          </p:cNvSpPr>
          <p:nvPr>
            <p:ph idx="1"/>
          </p:nvPr>
        </p:nvSpPr>
        <p:spPr>
          <a:xfrm>
            <a:off x="1031983" y="1824376"/>
            <a:ext cx="8346723" cy="3332816"/>
          </a:xfrm>
        </p:spPr>
        <p:txBody>
          <a:bodyPr/>
          <a:lstStyle/>
          <a:p>
            <a:pPr marL="316230" indent="-316230" eaLnBrk="1" hangingPunct="1">
              <a:spcBef>
                <a:spcPts val="555"/>
              </a:spcBef>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网络环境下复制文件的复杂性：</a:t>
            </a:r>
            <a:endParaRPr lang="zh-CN" altLang="en-US" sz="3600"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计算机存储数据的格式不同。</a:t>
            </a:r>
            <a:endParaRPr lang="zh-CN" altLang="en-US"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文件的目录结构和文件命名的规定不同。</a:t>
            </a:r>
            <a:endParaRPr lang="zh-CN" altLang="en-US"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对于相同的文件存取功能，操作系统使用的命令不同。</a:t>
            </a:r>
            <a:endParaRPr lang="zh-CN" altLang="en-US"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访问控</a:t>
            </a:r>
            <a:r>
              <a:rPr lang="zh-CN" altLang="en-US" dirty="0"/>
              <a:t>制方法不同。 </a:t>
            </a:r>
            <a:endParaRPr lang="en-US" altLang="zh-CN" dirty="0"/>
          </a:p>
          <a:p>
            <a:pPr marL="0" indent="0">
              <a:spcBef>
                <a:spcPts val="555"/>
              </a:spcBef>
              <a:buNone/>
              <a:defRPr/>
            </a:pPr>
            <a:r>
              <a:rPr lang="en-US" altLang="zh-CN" sz="2800" dirty="0"/>
              <a:t>        </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FTP </a:t>
            </a:r>
            <a:r>
              <a:rPr lang="zh-CN" altLang="en-US" dirty="0"/>
              <a:t>特点</a:t>
            </a:r>
            <a:endParaRPr lang="zh-CN" altLang="en-US" dirty="0"/>
          </a:p>
        </p:txBody>
      </p:sp>
      <p:sp>
        <p:nvSpPr>
          <p:cNvPr id="66563"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文件传送协议 </a:t>
            </a:r>
            <a:r>
              <a:rPr lang="en-US" altLang="zh-CN"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只提供文件传送的一些基本的服务，它使用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TCP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可靠的运输服务。</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的主要功能是减少或消除在不同操作系统下处理文件的不兼容性。</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使用</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客户服务器方式。</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一个 </a:t>
            </a:r>
            <a:r>
              <a:rPr lang="en-US" altLang="zh-CN"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服务器进程可同时为多个客户进程提供服务。</a:t>
            </a:r>
            <a:r>
              <a:rPr lang="en-US" altLang="zh-CN"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的服务器进程由两大部分组成：</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一个主进程，</a:t>
            </a:r>
            <a:r>
              <a:rPr lang="zh-CN" altLang="en-US" dirty="0">
                <a:latin typeface="Times New Roman" panose="02020603050405020304" pitchFamily="18" charset="0"/>
                <a:ea typeface="黑体" panose="02010609060101010101" pitchFamily="2" charset="-122"/>
                <a:cs typeface="Times New Roman" panose="02020603050405020304" pitchFamily="18" charset="0"/>
              </a:rPr>
              <a:t>负责接受新的请求；另外有</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若干个从属进程，</a:t>
            </a:r>
            <a:r>
              <a:rPr lang="zh-CN" altLang="en-US" dirty="0">
                <a:latin typeface="Times New Roman" panose="02020603050405020304" pitchFamily="18" charset="0"/>
                <a:ea typeface="黑体" panose="02010609060101010101" pitchFamily="2" charset="-122"/>
                <a:cs typeface="Times New Roman" panose="02020603050405020304" pitchFamily="18" charset="0"/>
              </a:rPr>
              <a:t>负责</a:t>
            </a:r>
            <a:r>
              <a:rPr lang="zh-CN" altLang="en-US" dirty="0">
                <a:ea typeface="黑体" panose="02010609060101010101" pitchFamily="2" charset="-122"/>
              </a:rPr>
              <a:t>处理单个请求。</a:t>
            </a:r>
            <a:endParaRPr lang="zh-CN" altLang="en-US"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p:txBody>
          <a:bodyPr/>
          <a:lstStyle/>
          <a:p>
            <a:pPr algn="ctr" eaLnBrk="1" hangingPunct="1">
              <a:defRPr/>
            </a:pPr>
            <a:r>
              <a:rPr lang="zh-CN" altLang="en-US" dirty="0"/>
              <a:t>主进程的工作步骤</a:t>
            </a:r>
            <a:endParaRPr lang="zh-CN" altLang="en-US" dirty="0"/>
          </a:p>
        </p:txBody>
      </p:sp>
      <p:sp>
        <p:nvSpPr>
          <p:cNvPr id="1095683"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打开熟知端口（端口号为 </a:t>
            </a:r>
            <a:r>
              <a:rPr lang="en-US" altLang="zh-CN" dirty="0">
                <a:latin typeface="Times New Roman" panose="02020603050405020304" pitchFamily="18" charset="0"/>
                <a:ea typeface="黑体" panose="02010609060101010101" pitchFamily="2" charset="-122"/>
                <a:cs typeface="Times New Roman" panose="02020603050405020304" pitchFamily="18" charset="0"/>
              </a:rPr>
              <a:t>21</a:t>
            </a:r>
            <a:r>
              <a:rPr lang="zh-CN" altLang="en-US" dirty="0">
                <a:latin typeface="Times New Roman" panose="02020603050405020304" pitchFamily="18" charset="0"/>
                <a:ea typeface="黑体" panose="02010609060101010101" pitchFamily="2" charset="-122"/>
                <a:cs typeface="Times New Roman" panose="02020603050405020304" pitchFamily="18" charset="0"/>
              </a:rPr>
              <a:t>），使客户进程能够连接上。</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等待客户进程发出连接请求。</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启动从属进程来处理客户进程发来的请求。从属进程对客户进程的请求处理完毕后即终止，但从属进程在运行期间根据需要还可能创建其他一些子进程。</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回到等待状态，继续接受其</a:t>
            </a:r>
            <a:r>
              <a:rPr lang="zh-CN" altLang="en-US" dirty="0">
                <a:ea typeface="黑体" panose="02010609060101010101" pitchFamily="2" charset="-122"/>
              </a:rPr>
              <a:t>他客户进程发来的请求。主进程与从属进程的处理是并发地进行。 </a:t>
            </a:r>
            <a:endParaRPr lang="zh-CN" altLang="en-US"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algn="ctr" eaLnBrk="1" hangingPunct="1">
              <a:defRPr/>
            </a:pPr>
            <a:r>
              <a:rPr lang="zh-CN" altLang="en-US" dirty="0"/>
              <a:t>两个连接</a:t>
            </a:r>
            <a:endParaRPr lang="zh-CN" altLang="en-US" dirty="0"/>
          </a:p>
        </p:txBody>
      </p:sp>
      <p:sp>
        <p:nvSpPr>
          <p:cNvPr id="1097731" name="Rectangle 3"/>
          <p:cNvSpPr>
            <a:spLocks noGrp="1" noChangeArrowheads="1"/>
          </p:cNvSpPr>
          <p:nvPr>
            <p:ph idx="1"/>
          </p:nvPr>
        </p:nvSpPr>
        <p:spPr>
          <a:xfrm>
            <a:off x="1031983" y="1916832"/>
            <a:ext cx="8346723" cy="3332816"/>
          </a:xfrm>
        </p:spPr>
        <p:txBody>
          <a:bodyPr/>
          <a:lstStyle/>
          <a:p>
            <a:pPr algn="just" eaLnBrk="1" hangingPunct="1">
              <a:lnSpc>
                <a:spcPct val="90000"/>
              </a:lnSpc>
              <a:spcBef>
                <a:spcPts val="1200"/>
              </a:spcBef>
            </a:pP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控制连接</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在整个会话期间一直保持打开，</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客户发出的传送请求通过控制连接发送给服务器端的控制进程，但控制连接不用来传送文件。</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lnSpc>
                <a:spcPct val="90000"/>
              </a:lnSpc>
              <a:spcBef>
                <a:spcPts val="1200"/>
              </a:spcBef>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实际用于传输文件的是“</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数据连接</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”。服务器端的控制进程在接收到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FTP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客户发送来的文件传输请求后就创建“数据传送进程”和“数据连接”，用来连接客户端和服务器端的数据传送进程。</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lnSpc>
                <a:spcPct val="90000"/>
              </a:lnSpc>
              <a:spcBef>
                <a:spcPts val="1200"/>
              </a:spcBef>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数据传送进程实际完成文件的传送，在传送完毕后关闭“数据传送连接”并结束运行。 </a:t>
            </a:r>
            <a:endParaRPr lang="en-US" altLang="zh-CN" sz="2800" dirty="0">
              <a:latin typeface="Times New Roman" panose="02020603050405020304" pitchFamily="18" charset="0"/>
              <a:ea typeface="黑体" panose="02010609060101010101" pitchFamily="2" charset="-122"/>
              <a:cs typeface="Times New Roman" panose="02020603050405020304" pitchFamily="18" charset="0"/>
            </a:endParaRPr>
          </a:p>
          <a:p>
            <a:pPr algn="just">
              <a:lnSpc>
                <a:spcPct val="90000"/>
              </a:lnSpc>
              <a:spcBef>
                <a:spcPts val="1200"/>
              </a:spcBef>
            </a:pPr>
            <a:r>
              <a:rPr lang="en-US" altLang="zh-CN" dirty="0">
                <a:latin typeface="Times New Roman" panose="02020603050405020304" pitchFamily="18" charset="0"/>
                <a:ea typeface="黑体" panose="02010609060101010101" pitchFamily="2" charset="-122"/>
                <a:cs typeface="Times New Roman" panose="02020603050405020304" pitchFamily="18" charset="0"/>
              </a:rPr>
              <a:t>FTP</a:t>
            </a:r>
            <a:r>
              <a:rPr lang="zh-CN" altLang="en-US" dirty="0">
                <a:latin typeface="Times New Roman" panose="02020603050405020304" pitchFamily="18" charset="0"/>
                <a:ea typeface="黑体" panose="02010609060101010101" pitchFamily="2" charset="-122"/>
                <a:cs typeface="Times New Roman" panose="02020603050405020304" pitchFamily="18" charset="0"/>
              </a:rPr>
              <a:t>使用一个独立分离的控制连接，故</a:t>
            </a:r>
            <a:r>
              <a:rPr lang="en-US" altLang="zh-CN" dirty="0">
                <a:latin typeface="Times New Roman" panose="02020603050405020304" pitchFamily="18" charset="0"/>
                <a:ea typeface="黑体" panose="02010609060101010101" pitchFamily="2" charset="-122"/>
                <a:cs typeface="Times New Roman" panose="02020603050405020304" pitchFamily="18" charset="0"/>
              </a:rPr>
              <a:t>FTP</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的控制信息是带外传送的。</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7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7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FTP </a:t>
            </a:r>
            <a:r>
              <a:rPr dirty="0">
                <a:latin typeface="Times New Roman" panose="02020603050405020304" pitchFamily="18" charset="0"/>
                <a:cs typeface="Times New Roman" panose="02020603050405020304" pitchFamily="18" charset="0"/>
              </a:rPr>
              <a:t>使用的两个 </a:t>
            </a:r>
            <a:r>
              <a:rPr lang="en-US" altLang="zh-CN" dirty="0">
                <a:latin typeface="Times New Roman" panose="02020603050405020304" pitchFamily="18" charset="0"/>
                <a:cs typeface="Times New Roman" panose="02020603050405020304" pitchFamily="18" charset="0"/>
              </a:rPr>
              <a:t>TCP </a:t>
            </a:r>
            <a:r>
              <a:rPr dirty="0">
                <a:latin typeface="Times New Roman" panose="02020603050405020304" pitchFamily="18" charset="0"/>
                <a:cs typeface="Times New Roman" panose="02020603050405020304" pitchFamily="18" charset="0"/>
              </a:rPr>
              <a:t>连接</a:t>
            </a:r>
            <a:r>
              <a:rPr dirty="0"/>
              <a:t> </a:t>
            </a:r>
            <a:endParaRPr dirty="0"/>
          </a:p>
        </p:txBody>
      </p:sp>
      <p:sp>
        <p:nvSpPr>
          <p:cNvPr id="72707" name="Text Box 57"/>
          <p:cNvSpPr txBox="1">
            <a:spLocks noChangeArrowheads="1"/>
          </p:cNvSpPr>
          <p:nvPr/>
        </p:nvSpPr>
        <p:spPr bwMode="auto">
          <a:xfrm>
            <a:off x="3391429" y="6183314"/>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zh-CN" sz="3200">
              <a:latin typeface="Times New Roman" panose="02020603050405020304" pitchFamily="18" charset="0"/>
              <a:ea typeface="黑体" panose="02010609060101010101" pitchFamily="2" charset="-122"/>
            </a:endParaRPr>
          </a:p>
        </p:txBody>
      </p:sp>
      <p:sp>
        <p:nvSpPr>
          <p:cNvPr id="72708" name="Rectangle 82"/>
          <p:cNvSpPr>
            <a:spLocks noChangeArrowheads="1"/>
          </p:cNvSpPr>
          <p:nvPr/>
        </p:nvSpPr>
        <p:spPr bwMode="auto">
          <a:xfrm>
            <a:off x="6971059" y="1916831"/>
            <a:ext cx="1640681" cy="2409825"/>
          </a:xfrm>
          <a:prstGeom prst="rect">
            <a:avLst/>
          </a:prstGeom>
          <a:solidFill>
            <a:srgbClr val="FFFF99"/>
          </a:solidFill>
          <a:ln w="9525" algn="ctr">
            <a:solidFill>
              <a:schemeClr val="fo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09" name="Oval 83"/>
          <p:cNvSpPr>
            <a:spLocks noChangeArrowheads="1"/>
          </p:cNvSpPr>
          <p:nvPr/>
        </p:nvSpPr>
        <p:spPr bwMode="auto">
          <a:xfrm>
            <a:off x="7062207" y="2750269"/>
            <a:ext cx="1367235" cy="557213"/>
          </a:xfrm>
          <a:prstGeom prst="ellipse">
            <a:avLst/>
          </a:prstGeom>
          <a:solidFill>
            <a:srgbClr val="FFCCCC"/>
          </a:solidFill>
          <a:ln w="9525" algn="ctr">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控制进程</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72710" name="Group 84"/>
          <p:cNvGrpSpPr/>
          <p:nvPr/>
        </p:nvGrpSpPr>
        <p:grpSpPr bwMode="auto">
          <a:xfrm>
            <a:off x="317184" y="2008906"/>
            <a:ext cx="820341" cy="1204912"/>
            <a:chOff x="480" y="1395"/>
            <a:chExt cx="511" cy="728"/>
          </a:xfrm>
        </p:grpSpPr>
        <p:grpSp>
          <p:nvGrpSpPr>
            <p:cNvPr id="72735" name="Group 85"/>
            <p:cNvGrpSpPr/>
            <p:nvPr/>
          </p:nvGrpSpPr>
          <p:grpSpPr bwMode="auto">
            <a:xfrm>
              <a:off x="717" y="1446"/>
              <a:ext cx="274" cy="237"/>
              <a:chOff x="717" y="1446"/>
              <a:chExt cx="274" cy="237"/>
            </a:xfrm>
          </p:grpSpPr>
          <p:sp>
            <p:nvSpPr>
              <p:cNvPr id="72760" name="Arc 86"/>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72761" name="Arc 87"/>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72762" name="Freeform 88"/>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63" name="Freeform 89"/>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ln>
            </p:spPr>
            <p:txBody>
              <a:bodyPr/>
              <a:lstStyle/>
              <a:p>
                <a:endParaRPr lang="zh-CN" altLang="en-US" b="1">
                  <a:solidFill>
                    <a:srgbClr val="000099"/>
                  </a:solidFill>
                </a:endParaRPr>
              </a:p>
            </p:txBody>
          </p:sp>
          <p:sp>
            <p:nvSpPr>
              <p:cNvPr id="72764"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65"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ln>
            </p:spPr>
            <p:txBody>
              <a:bodyPr/>
              <a:lstStyle/>
              <a:p>
                <a:pPr eaLnBrk="1" hangingPunct="1"/>
                <a:endParaRPr lang="zh-CN" altLang="en-US" b="1">
                  <a:solidFill>
                    <a:srgbClr val="000099"/>
                  </a:solidFill>
                </a:endParaRPr>
              </a:p>
            </p:txBody>
          </p:sp>
          <p:sp>
            <p:nvSpPr>
              <p:cNvPr id="72766" name="Freeform 92"/>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67" name="Freeform 93"/>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ln>
            </p:spPr>
            <p:txBody>
              <a:bodyPr/>
              <a:lstStyle/>
              <a:p>
                <a:endParaRPr lang="zh-CN" altLang="en-US" b="1">
                  <a:solidFill>
                    <a:srgbClr val="000099"/>
                  </a:solidFill>
                </a:endParaRPr>
              </a:p>
            </p:txBody>
          </p:sp>
          <p:sp>
            <p:nvSpPr>
              <p:cNvPr id="72768" name="Freeform 94"/>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69" name="Freeform 95"/>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ln>
            </p:spPr>
            <p:txBody>
              <a:bodyPr/>
              <a:lstStyle/>
              <a:p>
                <a:endParaRPr lang="zh-CN" altLang="en-US" b="1">
                  <a:solidFill>
                    <a:srgbClr val="000099"/>
                  </a:solidFill>
                </a:endParaRPr>
              </a:p>
            </p:txBody>
          </p:sp>
          <p:sp>
            <p:nvSpPr>
              <p:cNvPr id="72770" name="Freeform 96"/>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71" name="Freeform 97"/>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ln>
            </p:spPr>
            <p:txBody>
              <a:bodyPr/>
              <a:lstStyle/>
              <a:p>
                <a:endParaRPr lang="zh-CN" altLang="en-US" b="1">
                  <a:solidFill>
                    <a:srgbClr val="000099"/>
                  </a:solidFill>
                </a:endParaRPr>
              </a:p>
            </p:txBody>
          </p:sp>
          <p:sp>
            <p:nvSpPr>
              <p:cNvPr id="72772"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ln>
            </p:spPr>
            <p:txBody>
              <a:bodyPr/>
              <a:lstStyle/>
              <a:p>
                <a:pPr eaLnBrk="1" hangingPunct="1"/>
                <a:endParaRPr lang="zh-CN" altLang="en-US" b="1">
                  <a:solidFill>
                    <a:srgbClr val="000099"/>
                  </a:solidFill>
                </a:endParaRPr>
              </a:p>
            </p:txBody>
          </p:sp>
          <p:sp>
            <p:nvSpPr>
              <p:cNvPr id="72773"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ln>
            </p:spPr>
            <p:txBody>
              <a:bodyPr/>
              <a:lstStyle/>
              <a:p>
                <a:pPr eaLnBrk="1" hangingPunct="1"/>
                <a:endParaRPr lang="zh-CN" altLang="en-US" b="1">
                  <a:solidFill>
                    <a:srgbClr val="000099"/>
                  </a:solidFill>
                </a:endParaRPr>
              </a:p>
            </p:txBody>
          </p:sp>
          <p:sp>
            <p:nvSpPr>
              <p:cNvPr id="72774" name="Freeform 100"/>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75" name="Freeform 101"/>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ln>
            </p:spPr>
            <p:txBody>
              <a:bodyPr/>
              <a:lstStyle/>
              <a:p>
                <a:endParaRPr lang="zh-CN" altLang="en-US" b="1">
                  <a:solidFill>
                    <a:srgbClr val="000099"/>
                  </a:solidFill>
                </a:endParaRPr>
              </a:p>
            </p:txBody>
          </p:sp>
          <p:sp>
            <p:nvSpPr>
              <p:cNvPr id="72776" name="Freeform 102"/>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77" name="Freeform 103"/>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ln>
            </p:spPr>
            <p:txBody>
              <a:bodyPr/>
              <a:lstStyle/>
              <a:p>
                <a:endParaRPr lang="zh-CN" altLang="en-US" b="1">
                  <a:solidFill>
                    <a:srgbClr val="000099"/>
                  </a:solidFill>
                </a:endParaRPr>
              </a:p>
            </p:txBody>
          </p:sp>
          <p:sp>
            <p:nvSpPr>
              <p:cNvPr id="72778" name="Freeform 104"/>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79" name="Freeform 105"/>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ln>
            </p:spPr>
            <p:txBody>
              <a:bodyPr/>
              <a:lstStyle/>
              <a:p>
                <a:endParaRPr lang="zh-CN" altLang="en-US" b="1">
                  <a:solidFill>
                    <a:srgbClr val="000099"/>
                  </a:solidFill>
                </a:endParaRPr>
              </a:p>
            </p:txBody>
          </p:sp>
          <p:sp>
            <p:nvSpPr>
              <p:cNvPr id="72780"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81"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ln>
            </p:spPr>
            <p:txBody>
              <a:bodyPr/>
              <a:lstStyle/>
              <a:p>
                <a:pPr eaLnBrk="1" hangingPunct="1"/>
                <a:endParaRPr lang="zh-CN" altLang="en-US" b="1">
                  <a:solidFill>
                    <a:srgbClr val="000099"/>
                  </a:solidFill>
                </a:endParaRPr>
              </a:p>
            </p:txBody>
          </p:sp>
          <p:sp>
            <p:nvSpPr>
              <p:cNvPr id="72782" name="Freeform 108"/>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83" name="Freeform 109"/>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ln>
            </p:spPr>
            <p:txBody>
              <a:bodyPr/>
              <a:lstStyle/>
              <a:p>
                <a:endParaRPr lang="zh-CN" altLang="en-US" b="1">
                  <a:solidFill>
                    <a:srgbClr val="000099"/>
                  </a:solidFill>
                </a:endParaRPr>
              </a:p>
            </p:txBody>
          </p:sp>
          <p:sp>
            <p:nvSpPr>
              <p:cNvPr id="72784" name="Freeform 110"/>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85" name="Freeform 111"/>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ln>
            </p:spPr>
            <p:txBody>
              <a:bodyPr/>
              <a:lstStyle/>
              <a:p>
                <a:endParaRPr lang="zh-CN" altLang="en-US" b="1">
                  <a:solidFill>
                    <a:srgbClr val="000099"/>
                  </a:solidFill>
                </a:endParaRPr>
              </a:p>
            </p:txBody>
          </p:sp>
          <p:sp>
            <p:nvSpPr>
              <p:cNvPr id="72786"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87"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ln>
            </p:spPr>
            <p:txBody>
              <a:bodyPr/>
              <a:lstStyle/>
              <a:p>
                <a:pPr eaLnBrk="1" hangingPunct="1"/>
                <a:endParaRPr lang="zh-CN" altLang="en-US" b="1">
                  <a:solidFill>
                    <a:srgbClr val="000099"/>
                  </a:solidFill>
                </a:endParaRPr>
              </a:p>
            </p:txBody>
          </p:sp>
        </p:grpSp>
        <p:sp>
          <p:nvSpPr>
            <p:cNvPr id="72736" name="Freeform 114"/>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37" name="Freeform 115"/>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ln>
          </p:spPr>
          <p:txBody>
            <a:bodyPr/>
            <a:lstStyle/>
            <a:p>
              <a:endParaRPr lang="zh-CN" altLang="en-US" b="1">
                <a:solidFill>
                  <a:srgbClr val="000099"/>
                </a:solidFill>
              </a:endParaRPr>
            </a:p>
          </p:txBody>
        </p:sp>
        <p:sp>
          <p:nvSpPr>
            <p:cNvPr id="72738" name="Freeform 116"/>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39" name="Freeform 117"/>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ln>
          </p:spPr>
          <p:txBody>
            <a:bodyPr/>
            <a:lstStyle/>
            <a:p>
              <a:endParaRPr lang="zh-CN" altLang="en-US" b="1">
                <a:solidFill>
                  <a:srgbClr val="000099"/>
                </a:solidFill>
              </a:endParaRPr>
            </a:p>
          </p:txBody>
        </p:sp>
        <p:sp>
          <p:nvSpPr>
            <p:cNvPr id="72740" name="Freeform 118"/>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41" name="Freeform 119"/>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ln>
          </p:spPr>
          <p:txBody>
            <a:bodyPr/>
            <a:lstStyle/>
            <a:p>
              <a:endParaRPr lang="zh-CN" altLang="en-US" b="1">
                <a:solidFill>
                  <a:srgbClr val="000099"/>
                </a:solidFill>
              </a:endParaRPr>
            </a:p>
          </p:txBody>
        </p:sp>
        <p:sp>
          <p:nvSpPr>
            <p:cNvPr id="72742" name="Freeform 120"/>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43" name="Freeform 121"/>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ln>
          </p:spPr>
          <p:txBody>
            <a:bodyPr/>
            <a:lstStyle/>
            <a:p>
              <a:endParaRPr lang="zh-CN" altLang="en-US" b="1">
                <a:solidFill>
                  <a:srgbClr val="000099"/>
                </a:solidFill>
              </a:endParaRPr>
            </a:p>
          </p:txBody>
        </p:sp>
        <p:sp>
          <p:nvSpPr>
            <p:cNvPr id="72744" name="Freeform 122"/>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45" name="Freeform 123"/>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ln>
          </p:spPr>
          <p:txBody>
            <a:bodyPr/>
            <a:lstStyle/>
            <a:p>
              <a:endParaRPr lang="zh-CN" altLang="en-US" b="1">
                <a:solidFill>
                  <a:srgbClr val="000099"/>
                </a:solidFill>
              </a:endParaRPr>
            </a:p>
          </p:txBody>
        </p:sp>
        <p:sp>
          <p:nvSpPr>
            <p:cNvPr id="72746" name="Freeform 124"/>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47" name="Freeform 125"/>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ln>
          </p:spPr>
          <p:txBody>
            <a:bodyPr/>
            <a:lstStyle/>
            <a:p>
              <a:endParaRPr lang="zh-CN" altLang="en-US" b="1">
                <a:solidFill>
                  <a:srgbClr val="000099"/>
                </a:solidFill>
              </a:endParaRPr>
            </a:p>
          </p:txBody>
        </p:sp>
        <p:sp>
          <p:nvSpPr>
            <p:cNvPr id="72748" name="Freeform 126"/>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49" name="Freeform 127"/>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ln>
          </p:spPr>
          <p:txBody>
            <a:bodyPr/>
            <a:lstStyle/>
            <a:p>
              <a:endParaRPr lang="zh-CN" altLang="en-US" b="1">
                <a:solidFill>
                  <a:srgbClr val="000099"/>
                </a:solidFill>
              </a:endParaRPr>
            </a:p>
          </p:txBody>
        </p:sp>
        <p:sp>
          <p:nvSpPr>
            <p:cNvPr id="72750" name="Freeform 128"/>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51" name="Freeform 129"/>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ln>
          </p:spPr>
          <p:txBody>
            <a:bodyPr/>
            <a:lstStyle/>
            <a:p>
              <a:endParaRPr lang="zh-CN" altLang="en-US" b="1">
                <a:solidFill>
                  <a:srgbClr val="000099"/>
                </a:solidFill>
              </a:endParaRPr>
            </a:p>
          </p:txBody>
        </p:sp>
        <p:sp>
          <p:nvSpPr>
            <p:cNvPr id="72752" name="Freeform 130"/>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53" name="Freeform 131"/>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ln>
          </p:spPr>
          <p:txBody>
            <a:bodyPr/>
            <a:lstStyle/>
            <a:p>
              <a:endParaRPr lang="zh-CN" altLang="en-US" b="1">
                <a:solidFill>
                  <a:srgbClr val="000099"/>
                </a:solidFill>
              </a:endParaRPr>
            </a:p>
          </p:txBody>
        </p:sp>
        <p:sp>
          <p:nvSpPr>
            <p:cNvPr id="72754" name="Freeform 132"/>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55" name="Freeform 133"/>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ln>
          </p:spPr>
          <p:txBody>
            <a:bodyPr/>
            <a:lstStyle/>
            <a:p>
              <a:endParaRPr lang="zh-CN" altLang="en-US" b="1">
                <a:solidFill>
                  <a:srgbClr val="000099"/>
                </a:solidFill>
              </a:endParaRPr>
            </a:p>
          </p:txBody>
        </p:sp>
        <p:sp>
          <p:nvSpPr>
            <p:cNvPr id="72756" name="Freeform 134"/>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57" name="Freeform 135"/>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ln>
          </p:spPr>
          <p:txBody>
            <a:bodyPr/>
            <a:lstStyle/>
            <a:p>
              <a:endParaRPr lang="zh-CN" altLang="en-US" b="1">
                <a:solidFill>
                  <a:srgbClr val="000099"/>
                </a:solidFill>
              </a:endParaRPr>
            </a:p>
          </p:txBody>
        </p:sp>
        <p:sp>
          <p:nvSpPr>
            <p:cNvPr id="72758" name="Freeform 136"/>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72759" name="Freeform 137"/>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ln>
          </p:spPr>
          <p:txBody>
            <a:bodyPr/>
            <a:lstStyle/>
            <a:p>
              <a:endParaRPr lang="zh-CN" altLang="en-US" b="1">
                <a:solidFill>
                  <a:srgbClr val="000099"/>
                </a:solidFill>
              </a:endParaRPr>
            </a:p>
          </p:txBody>
        </p:sp>
      </p:grpSp>
      <p:sp>
        <p:nvSpPr>
          <p:cNvPr id="72711" name="Rectangle 138"/>
          <p:cNvSpPr>
            <a:spLocks noChangeArrowheads="1"/>
          </p:cNvSpPr>
          <p:nvPr/>
        </p:nvSpPr>
        <p:spPr bwMode="auto">
          <a:xfrm>
            <a:off x="1593270" y="1916832"/>
            <a:ext cx="1640681" cy="2409825"/>
          </a:xfrm>
          <a:prstGeom prst="rect">
            <a:avLst/>
          </a:prstGeom>
          <a:solidFill>
            <a:srgbClr val="FFFF99"/>
          </a:solidFill>
          <a:ln w="9525">
            <a:solidFill>
              <a:schemeClr val="fo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2" name="Line 139"/>
          <p:cNvSpPr>
            <a:spLocks noChangeShapeType="1"/>
          </p:cNvSpPr>
          <p:nvPr/>
        </p:nvSpPr>
        <p:spPr bwMode="auto">
          <a:xfrm>
            <a:off x="1046376" y="2288306"/>
            <a:ext cx="63804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3" name="Text Box 140"/>
          <p:cNvSpPr txBox="1">
            <a:spLocks noChangeArrowheads="1"/>
          </p:cNvSpPr>
          <p:nvPr/>
        </p:nvSpPr>
        <p:spPr bwMode="auto">
          <a:xfrm>
            <a:off x="1565753" y="4337768"/>
            <a:ext cx="17676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FTP </a:t>
            </a:r>
            <a:r>
              <a:rPr kumimoji="1" lang="zh-CN" altLang="en-US" sz="2400" b="1">
                <a:solidFill>
                  <a:srgbClr val="000099"/>
                </a:solidFill>
                <a:latin typeface="Arial" panose="020B0604020202020204" pitchFamily="34" charset="0"/>
                <a:ea typeface="黑体" panose="02010609060101010101" pitchFamily="2" charset="-122"/>
              </a:rPr>
              <a:t>客户端</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72714" name="Text Box 141"/>
          <p:cNvSpPr txBox="1">
            <a:spLocks noChangeArrowheads="1"/>
          </p:cNvSpPr>
          <p:nvPr/>
        </p:nvSpPr>
        <p:spPr bwMode="auto">
          <a:xfrm>
            <a:off x="6714810" y="4337768"/>
            <a:ext cx="20754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FTP </a:t>
            </a:r>
            <a:r>
              <a:rPr kumimoji="1" lang="zh-CN" altLang="en-US" sz="2400" b="1">
                <a:solidFill>
                  <a:srgbClr val="000099"/>
                </a:solidFill>
                <a:latin typeface="Arial" panose="020B0604020202020204" pitchFamily="34" charset="0"/>
                <a:ea typeface="黑体" panose="02010609060101010101" pitchFamily="2" charset="-122"/>
              </a:rPr>
              <a:t>服务器端</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72715" name="AutoShape 142"/>
          <p:cNvSpPr>
            <a:spLocks noChangeArrowheads="1"/>
          </p:cNvSpPr>
          <p:nvPr/>
        </p:nvSpPr>
        <p:spPr bwMode="auto">
          <a:xfrm>
            <a:off x="408334" y="3399557"/>
            <a:ext cx="638042"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6" name="Line 143"/>
          <p:cNvSpPr>
            <a:spLocks noChangeShapeType="1"/>
          </p:cNvSpPr>
          <p:nvPr/>
        </p:nvSpPr>
        <p:spPr bwMode="auto">
          <a:xfrm>
            <a:off x="1046376" y="3817068"/>
            <a:ext cx="63804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7" name="Line 144"/>
          <p:cNvSpPr>
            <a:spLocks noChangeShapeType="1"/>
          </p:cNvSpPr>
          <p:nvPr/>
        </p:nvSpPr>
        <p:spPr bwMode="auto">
          <a:xfrm>
            <a:off x="8429442" y="3817068"/>
            <a:ext cx="638042"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8" name="AutoShape 145"/>
          <p:cNvSpPr>
            <a:spLocks noChangeArrowheads="1"/>
          </p:cNvSpPr>
          <p:nvPr/>
        </p:nvSpPr>
        <p:spPr bwMode="auto">
          <a:xfrm>
            <a:off x="9067485" y="3399557"/>
            <a:ext cx="638043"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9" name="Line 146"/>
          <p:cNvSpPr>
            <a:spLocks noChangeShapeType="1"/>
          </p:cNvSpPr>
          <p:nvPr/>
        </p:nvSpPr>
        <p:spPr bwMode="auto">
          <a:xfrm>
            <a:off x="3051653" y="3863106"/>
            <a:ext cx="4010554" cy="0"/>
          </a:xfrm>
          <a:prstGeom prst="line">
            <a:avLst/>
          </a:prstGeom>
          <a:noFill/>
          <a:ln w="57150">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0" name="Line 147"/>
          <p:cNvSpPr>
            <a:spLocks noChangeShapeType="1"/>
          </p:cNvSpPr>
          <p:nvPr/>
        </p:nvSpPr>
        <p:spPr bwMode="auto">
          <a:xfrm>
            <a:off x="3051653" y="3029668"/>
            <a:ext cx="4010554" cy="0"/>
          </a:xfrm>
          <a:prstGeom prst="line">
            <a:avLst/>
          </a:prstGeom>
          <a:noFill/>
          <a:ln w="57150">
            <a:solidFill>
              <a:schemeClr va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aphicFrame>
        <p:nvGraphicFramePr>
          <p:cNvPr id="72721" name="Object 148"/>
          <p:cNvGraphicFramePr>
            <a:graphicFrameLocks noChangeAspect="1"/>
          </p:cNvGraphicFramePr>
          <p:nvPr/>
        </p:nvGraphicFramePr>
        <p:xfrm>
          <a:off x="3871995" y="2658193"/>
          <a:ext cx="2369873" cy="1746250"/>
        </p:xfrm>
        <a:graphic>
          <a:graphicData uri="http://schemas.openxmlformats.org/presentationml/2006/ole">
            <mc:AlternateContent xmlns:mc="http://schemas.openxmlformats.org/markup-compatibility/2006">
              <mc:Choice xmlns:v="urn:schemas-microsoft-com:vml" Requires="v">
                <p:oleObj spid="_x0000_s16455" name="VISIO" r:id="rId1" imgW="1687195" imgH="964565" progId="Visio.Drawing.6">
                  <p:embed/>
                </p:oleObj>
              </mc:Choice>
              <mc:Fallback>
                <p:oleObj name="VISIO" r:id="rId1" imgW="1687195" imgH="964565" progId="Visio.Drawing.6">
                  <p:embed/>
                  <p:pic>
                    <p:nvPicPr>
                      <p:cNvPr id="0" name="图片 163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95" y="2658193"/>
                        <a:ext cx="2369873" cy="1746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2722" name="Text Box 149"/>
          <p:cNvSpPr txBox="1">
            <a:spLocks noChangeArrowheads="1"/>
          </p:cNvSpPr>
          <p:nvPr/>
        </p:nvSpPr>
        <p:spPr bwMode="auto">
          <a:xfrm>
            <a:off x="4563350" y="305824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b="1">
                <a:solidFill>
                  <a:srgbClr val="000099"/>
                </a:solidFill>
                <a:latin typeface="Arial" panose="020B0604020202020204" pitchFamily="34" charset="0"/>
                <a:ea typeface="黑体" panose="02010609060101010101" pitchFamily="2" charset="-122"/>
              </a:rPr>
              <a:t>互联网</a:t>
            </a:r>
            <a:endParaRPr kumimoji="1" lang="zh-CN" altLang="en-US" sz="2800" b="1">
              <a:solidFill>
                <a:srgbClr val="000099"/>
              </a:solidFill>
              <a:latin typeface="Arial" panose="020B0604020202020204" pitchFamily="34" charset="0"/>
              <a:ea typeface="黑体" panose="02010609060101010101" pitchFamily="2" charset="-122"/>
            </a:endParaRPr>
          </a:p>
        </p:txBody>
      </p:sp>
      <p:sp>
        <p:nvSpPr>
          <p:cNvPr id="72723" name="Text Box 150"/>
          <p:cNvSpPr txBox="1">
            <a:spLocks noChangeArrowheads="1"/>
          </p:cNvSpPr>
          <p:nvPr/>
        </p:nvSpPr>
        <p:spPr bwMode="auto">
          <a:xfrm>
            <a:off x="3983780" y="2020018"/>
            <a:ext cx="21107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TCP </a:t>
            </a:r>
            <a:r>
              <a:rPr kumimoji="1" lang="zh-CN" altLang="en-US" sz="2400" b="1">
                <a:solidFill>
                  <a:srgbClr val="000099"/>
                </a:solidFill>
                <a:latin typeface="Arial" panose="020B0604020202020204" pitchFamily="34" charset="0"/>
                <a:ea typeface="黑体" panose="02010609060101010101" pitchFamily="2" charset="-122"/>
              </a:rPr>
              <a:t>控制连接</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72724" name="Text Box 151"/>
          <p:cNvSpPr txBox="1">
            <a:spLocks noChangeArrowheads="1"/>
          </p:cNvSpPr>
          <p:nvPr/>
        </p:nvSpPr>
        <p:spPr bwMode="auto">
          <a:xfrm>
            <a:off x="4062891" y="4593356"/>
            <a:ext cx="21107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TCP </a:t>
            </a:r>
            <a:r>
              <a:rPr kumimoji="1" lang="zh-CN" altLang="en-US" sz="2400" b="1">
                <a:solidFill>
                  <a:srgbClr val="000099"/>
                </a:solidFill>
                <a:latin typeface="Arial" panose="020B0604020202020204" pitchFamily="34" charset="0"/>
                <a:ea typeface="黑体" panose="02010609060101010101" pitchFamily="2" charset="-122"/>
              </a:rPr>
              <a:t>数据连接</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72725" name="Line 152"/>
          <p:cNvSpPr>
            <a:spLocks noChangeShapeType="1"/>
          </p:cNvSpPr>
          <p:nvPr/>
        </p:nvSpPr>
        <p:spPr bwMode="auto">
          <a:xfrm flipH="1" flipV="1">
            <a:off x="3689696" y="3863107"/>
            <a:ext cx="1002638" cy="649287"/>
          </a:xfrm>
          <a:prstGeom prst="line">
            <a:avLst/>
          </a:prstGeom>
          <a:noFill/>
          <a:ln w="9525">
            <a:solidFill>
              <a:schemeClr val="folHlink"/>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6" name="Line 153"/>
          <p:cNvSpPr>
            <a:spLocks noChangeShapeType="1"/>
          </p:cNvSpPr>
          <p:nvPr/>
        </p:nvSpPr>
        <p:spPr bwMode="auto">
          <a:xfrm flipV="1">
            <a:off x="5330377" y="3863107"/>
            <a:ext cx="1093788" cy="649287"/>
          </a:xfrm>
          <a:prstGeom prst="line">
            <a:avLst/>
          </a:prstGeom>
          <a:noFill/>
          <a:ln w="9525">
            <a:solidFill>
              <a:schemeClr val="folHlink"/>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7" name="Line 154"/>
          <p:cNvSpPr>
            <a:spLocks noChangeShapeType="1"/>
          </p:cNvSpPr>
          <p:nvPr/>
        </p:nvSpPr>
        <p:spPr bwMode="auto">
          <a:xfrm>
            <a:off x="5239228" y="2472456"/>
            <a:ext cx="1184937" cy="557212"/>
          </a:xfrm>
          <a:prstGeom prst="line">
            <a:avLst/>
          </a:prstGeom>
          <a:noFill/>
          <a:ln w="9525">
            <a:solidFill>
              <a:schemeClr val="folHlink"/>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8" name="Line 155"/>
          <p:cNvSpPr>
            <a:spLocks noChangeShapeType="1"/>
          </p:cNvSpPr>
          <p:nvPr/>
        </p:nvSpPr>
        <p:spPr bwMode="auto">
          <a:xfrm flipH="1">
            <a:off x="3598546" y="2472456"/>
            <a:ext cx="1093788" cy="557212"/>
          </a:xfrm>
          <a:prstGeom prst="line">
            <a:avLst/>
          </a:prstGeom>
          <a:noFill/>
          <a:ln w="9525">
            <a:solidFill>
              <a:schemeClr val="folHlink"/>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9" name="Oval 156"/>
          <p:cNvSpPr>
            <a:spLocks noChangeArrowheads="1"/>
          </p:cNvSpPr>
          <p:nvPr/>
        </p:nvSpPr>
        <p:spPr bwMode="auto">
          <a:xfrm>
            <a:off x="1684419" y="2008906"/>
            <a:ext cx="1367234" cy="557212"/>
          </a:xfrm>
          <a:prstGeom prst="ellipse">
            <a:avLst/>
          </a:prstGeom>
          <a:solidFill>
            <a:srgbClr val="99FF33"/>
          </a:solidFill>
          <a:ln w="9525">
            <a:solidFill>
              <a:schemeClr val="tx1"/>
            </a:solidFill>
            <a:round/>
          </a:ln>
          <a:effectLst>
            <a:outerShdw dist="35921" dir="2700000" algn="ctr" rotWithShape="0">
              <a:schemeClr val="bg2"/>
            </a:outerShdw>
          </a:effectLst>
        </p:spPr>
        <p:txBody>
          <a:bodyPr wrap="none" anchor="ctr"/>
          <a:lstStyle/>
          <a:p>
            <a:pPr algn="ctr" eaLnBrk="1" hangingPunct="1"/>
            <a:r>
              <a:rPr kumimoji="1" lang="zh-CN" altLang="en-US" sz="2000" b="1" dirty="0">
                <a:solidFill>
                  <a:srgbClr val="000099"/>
                </a:solidFill>
                <a:latin typeface="Arial" panose="020B0604020202020204" pitchFamily="34" charset="0"/>
                <a:ea typeface="黑体" panose="02010609060101010101" pitchFamily="2" charset="-122"/>
              </a:rPr>
              <a:t>用户界面</a:t>
            </a:r>
            <a:endParaRPr kumimoji="1" lang="zh-CN" altLang="en-US" sz="2000" b="1" dirty="0">
              <a:solidFill>
                <a:srgbClr val="000099"/>
              </a:solidFill>
              <a:latin typeface="Arial" panose="020B0604020202020204" pitchFamily="34" charset="0"/>
              <a:ea typeface="黑体" panose="02010609060101010101" pitchFamily="2" charset="-122"/>
            </a:endParaRPr>
          </a:p>
        </p:txBody>
      </p:sp>
      <p:sp>
        <p:nvSpPr>
          <p:cNvPr id="72730" name="Line 157"/>
          <p:cNvSpPr>
            <a:spLocks noChangeShapeType="1"/>
          </p:cNvSpPr>
          <p:nvPr/>
        </p:nvSpPr>
        <p:spPr bwMode="auto">
          <a:xfrm>
            <a:off x="2413611" y="3307481"/>
            <a:ext cx="0" cy="2778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31" name="Oval 158"/>
          <p:cNvSpPr>
            <a:spLocks noChangeArrowheads="1"/>
          </p:cNvSpPr>
          <p:nvPr/>
        </p:nvSpPr>
        <p:spPr bwMode="auto">
          <a:xfrm>
            <a:off x="1684419" y="2750269"/>
            <a:ext cx="1367234" cy="557213"/>
          </a:xfrm>
          <a:prstGeom prst="ellipse">
            <a:avLst/>
          </a:prstGeom>
          <a:solidFill>
            <a:srgbClr val="FFCCCC"/>
          </a:solidFill>
          <a:ln w="9525">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控制进程</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72732" name="Oval 159"/>
          <p:cNvSpPr>
            <a:spLocks noChangeArrowheads="1"/>
          </p:cNvSpPr>
          <p:nvPr/>
        </p:nvSpPr>
        <p:spPr bwMode="auto">
          <a:xfrm>
            <a:off x="1684419" y="3493219"/>
            <a:ext cx="1367234" cy="741363"/>
          </a:xfrm>
          <a:prstGeom prst="ellipse">
            <a:avLst/>
          </a:prstGeom>
          <a:solidFill>
            <a:srgbClr val="CCECFF"/>
          </a:solidFill>
          <a:ln w="9525">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数据传送</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进程</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72733" name="Line 160"/>
          <p:cNvSpPr>
            <a:spLocks noChangeShapeType="1"/>
          </p:cNvSpPr>
          <p:nvPr/>
        </p:nvSpPr>
        <p:spPr bwMode="auto">
          <a:xfrm>
            <a:off x="7791399" y="3307481"/>
            <a:ext cx="0" cy="2778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34" name="Oval 161"/>
          <p:cNvSpPr>
            <a:spLocks noChangeArrowheads="1"/>
          </p:cNvSpPr>
          <p:nvPr/>
        </p:nvSpPr>
        <p:spPr bwMode="auto">
          <a:xfrm>
            <a:off x="7062207" y="3493219"/>
            <a:ext cx="1367235" cy="741363"/>
          </a:xfrm>
          <a:prstGeom prst="ellipse">
            <a:avLst/>
          </a:prstGeom>
          <a:solidFill>
            <a:srgbClr val="CCECFF"/>
          </a:solidFill>
          <a:ln w="9525" algn="ctr">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数据传送</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进程</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86" name="Oval 156"/>
          <p:cNvSpPr>
            <a:spLocks noChangeArrowheads="1"/>
          </p:cNvSpPr>
          <p:nvPr/>
        </p:nvSpPr>
        <p:spPr bwMode="auto">
          <a:xfrm>
            <a:off x="7107782" y="2041787"/>
            <a:ext cx="1367234" cy="557212"/>
          </a:xfrm>
          <a:prstGeom prst="ellipse">
            <a:avLst/>
          </a:prstGeom>
          <a:solidFill>
            <a:srgbClr val="99FF33"/>
          </a:solidFill>
          <a:ln w="9525">
            <a:solidFill>
              <a:schemeClr val="tx1"/>
            </a:solidFill>
            <a:round/>
          </a:ln>
          <a:effectLst>
            <a:outerShdw dist="35921" dir="2700000" algn="ctr" rotWithShape="0">
              <a:schemeClr val="bg2"/>
            </a:outerShdw>
          </a:effectLst>
        </p:spPr>
        <p:txBody>
          <a:bodyPr wrap="none" anchor="ctr"/>
          <a:lstStyle/>
          <a:p>
            <a:pPr algn="ctr" eaLnBrk="1" hangingPunct="1"/>
            <a:r>
              <a:rPr kumimoji="1" lang="zh-CN" altLang="en-US" sz="2000" b="1" dirty="0">
                <a:solidFill>
                  <a:srgbClr val="000099"/>
                </a:solidFill>
                <a:latin typeface="Arial" panose="020B0604020202020204" pitchFamily="34" charset="0"/>
                <a:ea typeface="黑体" panose="02010609060101010101" pitchFamily="2" charset="-122"/>
              </a:rPr>
              <a:t>主进程</a:t>
            </a:r>
            <a:endParaRPr kumimoji="1" lang="zh-CN" altLang="en-US" sz="2000" b="1"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7" name="Rectangle 3"/>
          <p:cNvSpPr>
            <a:spLocks noGrp="1" noChangeArrowheads="1"/>
          </p:cNvSpPr>
          <p:nvPr>
            <p:ph type="title"/>
          </p:nvPr>
        </p:nvSpPr>
        <p:spPr>
          <a:xfrm>
            <a:off x="495300" y="188913"/>
            <a:ext cx="7338020" cy="792162"/>
          </a:xfrm>
        </p:spPr>
        <p:txBody>
          <a:bodyPr/>
          <a:lstStyle/>
          <a:p>
            <a:pPr algn="ctr" eaLnBrk="1" hangingPunct="1">
              <a:defRPr/>
            </a:pPr>
            <a:r>
              <a:rPr lang="en-US" altLang="zh-CN" sz="4060" dirty="0"/>
              <a:t> </a:t>
            </a:r>
            <a:r>
              <a:rPr lang="zh-CN" altLang="en-US" sz="4060" dirty="0"/>
              <a:t>两个不同的端口号 </a:t>
            </a:r>
            <a:endParaRPr lang="zh-CN" altLang="en-US" sz="4060" dirty="0"/>
          </a:p>
        </p:txBody>
      </p:sp>
      <p:sp>
        <p:nvSpPr>
          <p:cNvPr id="1101826" name="Rectangle 2"/>
          <p:cNvSpPr>
            <a:spLocks noGrp="1" noChangeArrowheads="1"/>
          </p:cNvSpPr>
          <p:nvPr>
            <p:ph idx="1"/>
          </p:nvPr>
        </p:nvSpPr>
        <p:spPr>
          <a:xfrm>
            <a:off x="848544" y="1196975"/>
            <a:ext cx="8713498" cy="4933950"/>
          </a:xfrm>
        </p:spPr>
        <p:txBody>
          <a:bodyPr/>
          <a:lstStyle/>
          <a:p>
            <a:pPr algn="just" eaLnBrk="1" hangingPunct="1">
              <a:spcBef>
                <a:spcPct val="0"/>
              </a:spcBef>
              <a:spcAft>
                <a:spcPct val="20000"/>
              </a:spcAf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当客户进程向服务器进程发出建立连接请求时，要寻找连接服务器进程的</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熟知端口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(21)</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，同时还要告诉服务器进程自己的另一个端口号码，用于建立数据传送连接。</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spcBef>
                <a:spcPct val="0"/>
              </a:spcBef>
              <a:spcAft>
                <a:spcPct val="20000"/>
              </a:spcAft>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接着，服务器进程用自己传送数据的</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熟知端口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(20)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与客户进程所提供的端口号码建立数据传送连接。</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spcBef>
                <a:spcPct val="0"/>
              </a:spcBef>
              <a:spcAft>
                <a:spcPct val="20000"/>
              </a:spcAft>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由于</a:t>
            </a:r>
            <a:r>
              <a:rPr lang="zh-CN" altLang="en-US" sz="1600"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FTP</a:t>
            </a:r>
            <a:r>
              <a:rPr lang="en-US" altLang="zh-CN" sz="16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使用了两个不同的端口号，所以数据连接与控制连接不会发生混乱。</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18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1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72480" y="188913"/>
            <a:ext cx="7200800" cy="792162"/>
          </a:xfrm>
        </p:spPr>
        <p:txBody>
          <a:bodyPr/>
          <a:lstStyle/>
          <a:p>
            <a:pPr algn="ctr" eaLnBrk="1" hangingPunct="1">
              <a:defRPr/>
            </a:pPr>
            <a:r>
              <a:rPr lang="zh-CN" altLang="en-US" dirty="0"/>
              <a:t>应用层协议的具体内容 </a:t>
            </a:r>
            <a:endParaRPr lang="zh-CN" altLang="en-US" dirty="0"/>
          </a:p>
        </p:txBody>
      </p:sp>
      <p:sp>
        <p:nvSpPr>
          <p:cNvPr id="123907" name="Rectangle 3"/>
          <p:cNvSpPr>
            <a:spLocks noGrp="1" noChangeArrowheads="1"/>
          </p:cNvSpPr>
          <p:nvPr>
            <p:ph idx="1"/>
          </p:nvPr>
        </p:nvSpPr>
        <p:spPr>
          <a:xfrm>
            <a:off x="848544" y="1196975"/>
            <a:ext cx="8713498" cy="4176241"/>
          </a:xfrm>
        </p:spPr>
        <p:txBody>
          <a:bodyPr/>
          <a:lstStyle/>
          <a:p>
            <a:pPr marL="0" indent="0" algn="just" eaLnBrk="1" hangingPunct="1">
              <a:buNone/>
            </a:pPr>
            <a:r>
              <a:rPr lang="zh-CN" altLang="en-US" sz="2800" dirty="0">
                <a:latin typeface="+mn-ea"/>
              </a:rPr>
              <a:t>        应用层的具体内容就是精确定义应用进程之间的通信所必须严格遵循的通信规则。应当定义：</a:t>
            </a:r>
            <a:endParaRPr lang="en-US" altLang="zh-CN" sz="2800" dirty="0">
              <a:latin typeface="+mn-ea"/>
            </a:endParaRPr>
          </a:p>
          <a:p>
            <a:pPr lvl="1" algn="just"/>
            <a:r>
              <a:rPr lang="zh-CN" altLang="en-US" dirty="0">
                <a:latin typeface="+mn-ea"/>
              </a:rPr>
              <a:t>应用进程交换的报文类型，如请求报文和响应报文。</a:t>
            </a:r>
            <a:endParaRPr lang="en-US" altLang="zh-CN" dirty="0">
              <a:latin typeface="+mn-ea"/>
            </a:endParaRPr>
          </a:p>
          <a:p>
            <a:pPr lvl="1" algn="just"/>
            <a:r>
              <a:rPr lang="zh-CN" altLang="en-US" dirty="0">
                <a:latin typeface="+mn-ea"/>
              </a:rPr>
              <a:t>各种报文类型的语法，如报文中的各个字段及其详细描述。</a:t>
            </a:r>
            <a:endParaRPr lang="en-US" altLang="zh-CN" dirty="0">
              <a:latin typeface="+mn-ea"/>
            </a:endParaRPr>
          </a:p>
          <a:p>
            <a:pPr lvl="1" algn="just"/>
            <a:r>
              <a:rPr lang="zh-CN" altLang="en-US" dirty="0">
                <a:latin typeface="+mn-ea"/>
              </a:rPr>
              <a:t>字段的语义，即包含在字段中的信息的含义。</a:t>
            </a:r>
            <a:endParaRPr lang="en-US" altLang="zh-CN" dirty="0">
              <a:latin typeface="+mn-ea"/>
            </a:endParaRPr>
          </a:p>
          <a:p>
            <a:pPr lvl="1" algn="just"/>
            <a:r>
              <a:rPr lang="zh-CN" altLang="en-US" dirty="0">
                <a:latin typeface="+mn-ea"/>
              </a:rPr>
              <a:t>进程何时、如何发送报文，以及对报文进行响应的规则。</a:t>
            </a:r>
            <a:endParaRPr lang="zh-CN" altLang="en-US" dirty="0">
              <a:latin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Rectangle 3"/>
          <p:cNvSpPr>
            <a:spLocks noGrp="1" noChangeArrowheads="1"/>
          </p:cNvSpPr>
          <p:nvPr>
            <p:ph type="title"/>
          </p:nvPr>
        </p:nvSpPr>
        <p:spPr/>
        <p:txBody>
          <a:bodyPr/>
          <a:lstStyle/>
          <a:p>
            <a:pPr algn="ctr" eaLnBrk="1" hangingPunct="1">
              <a:defRPr/>
            </a:pPr>
            <a:r>
              <a:rPr lang="en-US" altLang="zh-CN" sz="3600" dirty="0"/>
              <a:t> </a:t>
            </a:r>
            <a:r>
              <a:rPr lang="zh-CN" altLang="en-US" sz="3600" dirty="0"/>
              <a:t>使用两个不同端口号的好处 </a:t>
            </a:r>
            <a:endParaRPr lang="zh-CN" altLang="en-US" sz="3600" dirty="0"/>
          </a:p>
        </p:txBody>
      </p:sp>
      <p:sp>
        <p:nvSpPr>
          <p:cNvPr id="1103874" name="Rectangle 2"/>
          <p:cNvSpPr>
            <a:spLocks noGrp="1" noChangeArrowheads="1"/>
          </p:cNvSpPr>
          <p:nvPr>
            <p:ph idx="1"/>
          </p:nvPr>
        </p:nvSpPr>
        <p:spPr/>
        <p:txBody>
          <a:bodyPr/>
          <a:lstStyle/>
          <a:p>
            <a:pPr marL="316230" indent="-316230" algn="just" eaLnBrk="1" hangingPunct="1">
              <a:spcBef>
                <a:spcPct val="0"/>
              </a:spcBef>
              <a:spcAft>
                <a:spcPct val="20000"/>
              </a:spcAft>
              <a:defRPr/>
            </a:pPr>
            <a:r>
              <a:rPr lang="zh-CN" altLang="en-US" sz="3200" dirty="0"/>
              <a:t>使协议更加简单和更容易实现。</a:t>
            </a:r>
            <a:endParaRPr lang="zh-CN" altLang="en-US" sz="3200" dirty="0"/>
          </a:p>
          <a:p>
            <a:pPr marL="316230" indent="-316230" algn="just" eaLnBrk="1" hangingPunct="1">
              <a:spcBef>
                <a:spcPct val="0"/>
              </a:spcBef>
              <a:spcAft>
                <a:spcPct val="20000"/>
              </a:spcAft>
              <a:defRPr/>
            </a:pPr>
            <a:r>
              <a:rPr lang="zh-CN" altLang="en-US" sz="3200" dirty="0"/>
              <a:t>在传输文件时还可以利用控制连接对文件的传输进行控制（例如，客户发送请求终止传输）。 </a:t>
            </a:r>
            <a:endParaRPr lang="zh-CN" altLang="en-US" sz="32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NFS </a:t>
            </a:r>
            <a:r>
              <a:rPr lang="zh-CN" altLang="en-US" dirty="0">
                <a:latin typeface="Times New Roman" panose="02020603050405020304" pitchFamily="18" charset="0"/>
                <a:cs typeface="Times New Roman" panose="02020603050405020304" pitchFamily="18" charset="0"/>
              </a:rPr>
              <a:t>采用</a:t>
            </a:r>
            <a:r>
              <a:rPr lang="zh-CN" altLang="en-US" dirty="0"/>
              <a:t>另一种思路</a:t>
            </a:r>
            <a:endParaRPr lang="zh-CN" altLang="en-US" dirty="0"/>
          </a:p>
        </p:txBody>
      </p:sp>
      <p:sp>
        <p:nvSpPr>
          <p:cNvPr id="1105923" name="Rectangle 3"/>
          <p:cNvSpPr>
            <a:spLocks noGrp="1" noChangeArrowheads="1"/>
          </p:cNvSpPr>
          <p:nvPr>
            <p:ph idx="1"/>
          </p:nvPr>
        </p:nvSpPr>
        <p:spPr>
          <a:xfrm>
            <a:off x="1031983" y="1824376"/>
            <a:ext cx="8346723" cy="3332816"/>
          </a:xfrm>
        </p:spPr>
        <p:txBody>
          <a:bodyPr/>
          <a:lstStyle/>
          <a:p>
            <a:pPr eaLnBrk="1" hangingPunct="1"/>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NFS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允许应用进程打开一个远地文件，并能在该文件的某一个特定的位置上开始读写数据。</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NFS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可使用户只复制一个大文件中的一个很小的片段，而不需要复制整个大文件。</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例如，计算机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A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NFS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客户软件，把要添加的数据和在文件后面写数据的请求一起发送到远地的计算机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B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NFS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服务器。</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NFS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服务器更新文件后返回应答信息。</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NFS </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在网络上传送的只</a:t>
            </a:r>
            <a:r>
              <a:rPr lang="zh-CN" altLang="en-US" sz="2800" dirty="0">
                <a:solidFill>
                  <a:srgbClr val="FF0000"/>
                </a:solidFill>
                <a:ea typeface="黑体" panose="02010609060101010101" pitchFamily="2" charset="-122"/>
              </a:rPr>
              <a:t>是少量的修改数据。</a:t>
            </a:r>
            <a:r>
              <a:rPr lang="zh-CN" altLang="en-US" sz="2800" dirty="0">
                <a:ea typeface="黑体" panose="02010609060101010101" pitchFamily="2" charset="-122"/>
              </a:rPr>
              <a:t> </a:t>
            </a:r>
            <a:endParaRPr lang="zh-CN" altLang="en-US" sz="2800"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简单文件传送协议 </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TFTP</a:t>
            </a:r>
            <a:r>
              <a:rPr lang="en-US" altLang="zh-CN" sz="3600" dirty="0">
                <a:ea typeface="黑体" panose="02010609060101010101" pitchFamily="2" charset="-122"/>
              </a:rPr>
              <a:t>  </a:t>
            </a:r>
            <a:endParaRPr lang="en-US" altLang="zh-CN" sz="3600" dirty="0">
              <a:ea typeface="黑体" panose="02010609060101010101" pitchFamily="2" charset="-122"/>
            </a:endParaRPr>
          </a:p>
        </p:txBody>
      </p:sp>
      <p:sp>
        <p:nvSpPr>
          <p:cNvPr id="1107971" name="Rectangle 3"/>
          <p:cNvSpPr>
            <a:spLocks noGrp="1" noChangeArrowheads="1"/>
          </p:cNvSpPr>
          <p:nvPr>
            <p:ph idx="1"/>
          </p:nvPr>
        </p:nvSpPr>
        <p:spPr/>
        <p:txBody>
          <a:bodyPr/>
          <a:lstStyle/>
          <a:p>
            <a:r>
              <a:rPr lang="en-US" altLang="zh-CN" dirty="0">
                <a:latin typeface="Times New Roman" panose="02020603050405020304" pitchFamily="18" charset="0"/>
                <a:ea typeface="黑体" panose="02010609060101010101" pitchFamily="2" charset="-122"/>
                <a:cs typeface="Times New Roman" panose="02020603050405020304" pitchFamily="18" charset="0"/>
              </a:rPr>
              <a:t>TFTP (Trivial File Transfer Protocol)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是一个很小且易于实现的文件传送协议。</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使用客户服务器方式和使用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UDP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数据报，因此 </a:t>
            </a:r>
            <a:r>
              <a:rPr lang="en-US" altLang="zh-CN"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需要有自己的差错改正措施。</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只支持文件传输而不支持交互。</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没有一个庞大的命令集，没有列目录的功能，也不能对用户进行身份鉴别。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7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7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7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a:t>
            </a:r>
            <a:r>
              <a:rPr lang="zh-CN" altLang="en-US" dirty="0">
                <a:ea typeface="黑体" panose="02010609060101010101" pitchFamily="2" charset="-122"/>
              </a:rPr>
              <a:t>优点</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TFTP</a:t>
            </a:r>
            <a:r>
              <a:rPr lang="zh-CN" altLang="en-US" dirty="0">
                <a:latin typeface="Times New Roman" panose="02020603050405020304" pitchFamily="18" charset="0"/>
                <a:cs typeface="Times New Roman" panose="02020603050405020304" pitchFamily="18" charset="0"/>
              </a:rPr>
              <a:t>可用于</a:t>
            </a:r>
            <a:r>
              <a:rPr lang="en-US" altLang="zh-CN" dirty="0">
                <a:latin typeface="Times New Roman" panose="02020603050405020304" pitchFamily="18" charset="0"/>
                <a:cs typeface="Times New Roman" panose="02020603050405020304" pitchFamily="18" charset="0"/>
              </a:rPr>
              <a:t>UDP</a:t>
            </a:r>
            <a:r>
              <a:rPr lang="zh-CN" altLang="en-US" dirty="0">
                <a:latin typeface="Times New Roman" panose="02020603050405020304" pitchFamily="18" charset="0"/>
                <a:cs typeface="Times New Roman" panose="02020603050405020304" pitchFamily="18" charset="0"/>
              </a:rPr>
              <a:t>环境。</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当需要将程序或文件同时向许多机器下载时就往往需要使用</a:t>
            </a:r>
            <a:r>
              <a:rPr lang="en-US" altLang="zh-CN" dirty="0">
                <a:latin typeface="Times New Roman" panose="02020603050405020304" pitchFamily="18" charset="0"/>
                <a:cs typeface="Times New Roman" panose="02020603050405020304" pitchFamily="18" charset="0"/>
              </a:rPr>
              <a:t>TFTP</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TFTP</a:t>
            </a:r>
            <a:r>
              <a:rPr lang="zh-CN" altLang="en-US" dirty="0">
                <a:latin typeface="Times New Roman" panose="02020603050405020304" pitchFamily="18" charset="0"/>
                <a:cs typeface="Times New Roman" panose="02020603050405020304" pitchFamily="18" charset="0"/>
              </a:rPr>
              <a:t>代码所占的内存较小。</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这对较小的计算机或某些特殊用途的设备是很重要的。某些设备的远程启动，就是采用了</a:t>
            </a:r>
            <a:r>
              <a:rPr lang="en-US" altLang="zh-CN" dirty="0">
                <a:latin typeface="Times New Roman" panose="02020603050405020304" pitchFamily="18" charset="0"/>
                <a:cs typeface="Times New Roman" panose="02020603050405020304" pitchFamily="18" charset="0"/>
              </a:rPr>
              <a:t>TFTP</a:t>
            </a:r>
            <a:r>
              <a:rPr lang="zh-CN" altLang="en-US" dirty="0">
                <a:latin typeface="Times New Roman" panose="02020603050405020304" pitchFamily="18" charset="0"/>
                <a:cs typeface="Times New Roman" panose="02020603050405020304" pitchFamily="18" charset="0"/>
              </a:rPr>
              <a:t>方式，增加了灵活性，同时减少了开销。</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的主要</a:t>
            </a:r>
            <a:r>
              <a:rPr lang="zh-CN" altLang="en-US" dirty="0">
                <a:ea typeface="黑体" panose="02010609060101010101" pitchFamily="2" charset="-122"/>
              </a:rPr>
              <a:t>特点</a:t>
            </a:r>
            <a:endParaRPr lang="zh-CN" altLang="en-US" dirty="0">
              <a:ea typeface="黑体" panose="02010609060101010101" pitchFamily="2" charset="-122"/>
            </a:endParaRPr>
          </a:p>
        </p:txBody>
      </p:sp>
      <p:sp>
        <p:nvSpPr>
          <p:cNvPr id="1110019" name="Rectangle 3"/>
          <p:cNvSpPr>
            <a:spLocks noGrp="1" noChangeArrowheads="1"/>
          </p:cNvSpPr>
          <p:nvPr>
            <p:ph idx="1"/>
          </p:nvPr>
        </p:nvSpPr>
        <p:spPr/>
        <p:txBody>
          <a:bodyPr/>
          <a:lstStyle/>
          <a:p>
            <a:pPr>
              <a:spcBef>
                <a:spcPts val="555"/>
              </a:spcBef>
              <a:defRPr/>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每次传送的数据 </a:t>
            </a:r>
            <a:r>
              <a:rPr lang="en-US" altLang="zh-CN" dirty="0">
                <a:latin typeface="Times New Roman" panose="02020603050405020304" pitchFamily="18" charset="0"/>
                <a:cs typeface="Times New Roman" panose="02020603050405020304" pitchFamily="18" charset="0"/>
              </a:rPr>
              <a:t>PDU </a:t>
            </a:r>
            <a:r>
              <a:rPr lang="zh-CN" altLang="en-US" dirty="0">
                <a:latin typeface="Times New Roman" panose="02020603050405020304" pitchFamily="18" charset="0"/>
                <a:cs typeface="Times New Roman" panose="02020603050405020304" pitchFamily="18" charset="0"/>
              </a:rPr>
              <a:t>中有 </a:t>
            </a:r>
            <a:r>
              <a:rPr lang="en-US" altLang="zh-CN" dirty="0">
                <a:latin typeface="Times New Roman" panose="02020603050405020304" pitchFamily="18" charset="0"/>
                <a:cs typeface="Times New Roman" panose="02020603050405020304" pitchFamily="18" charset="0"/>
              </a:rPr>
              <a:t>512 </a:t>
            </a:r>
            <a:r>
              <a:rPr lang="zh-CN" altLang="en-US" dirty="0">
                <a:latin typeface="Times New Roman" panose="02020603050405020304" pitchFamily="18" charset="0"/>
                <a:cs typeface="Times New Roman" panose="02020603050405020304" pitchFamily="18" charset="0"/>
              </a:rPr>
              <a:t>字节的数据，但最后一次可不足 </a:t>
            </a:r>
            <a:r>
              <a:rPr lang="en-US" altLang="zh-CN" dirty="0">
                <a:latin typeface="Times New Roman" panose="02020603050405020304" pitchFamily="18" charset="0"/>
                <a:cs typeface="Times New Roman" panose="02020603050405020304" pitchFamily="18" charset="0"/>
              </a:rPr>
              <a:t>512 </a:t>
            </a:r>
            <a:r>
              <a:rPr lang="zh-CN" altLang="en-US" dirty="0">
                <a:latin typeface="Times New Roman" panose="02020603050405020304" pitchFamily="18" charset="0"/>
                <a:cs typeface="Times New Roman" panose="02020603050405020304" pitchFamily="18" charset="0"/>
              </a:rPr>
              <a:t>字节。</a:t>
            </a:r>
            <a:endParaRPr lang="zh-CN" altLang="en-US"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数据 </a:t>
            </a:r>
            <a:r>
              <a:rPr lang="en-US" altLang="zh-CN" dirty="0">
                <a:latin typeface="Times New Roman" panose="02020603050405020304" pitchFamily="18" charset="0"/>
                <a:cs typeface="Times New Roman" panose="02020603050405020304" pitchFamily="18" charset="0"/>
              </a:rPr>
              <a:t>PDU </a:t>
            </a:r>
            <a:r>
              <a:rPr lang="zh-CN" altLang="en-US" dirty="0">
                <a:latin typeface="Times New Roman" panose="02020603050405020304" pitchFamily="18" charset="0"/>
                <a:cs typeface="Times New Roman" panose="02020603050405020304" pitchFamily="18" charset="0"/>
              </a:rPr>
              <a:t>也称为</a:t>
            </a:r>
            <a:r>
              <a:rPr lang="zh-CN" altLang="en-US" dirty="0">
                <a:solidFill>
                  <a:srgbClr val="FF0000"/>
                </a:solidFill>
                <a:latin typeface="Times New Roman" panose="02020603050405020304" pitchFamily="18" charset="0"/>
                <a:cs typeface="Times New Roman" panose="02020603050405020304" pitchFamily="18" charset="0"/>
              </a:rPr>
              <a:t>文件块 </a:t>
            </a:r>
            <a:r>
              <a:rPr lang="en-US" altLang="zh-CN" dirty="0">
                <a:latin typeface="Times New Roman" panose="02020603050405020304" pitchFamily="18" charset="0"/>
                <a:cs typeface="Times New Roman" panose="02020603050405020304" pitchFamily="18" charset="0"/>
              </a:rPr>
              <a:t>(block)</a:t>
            </a:r>
            <a:r>
              <a:rPr lang="zh-CN" altLang="en-US" dirty="0">
                <a:latin typeface="Times New Roman" panose="02020603050405020304" pitchFamily="18" charset="0"/>
                <a:cs typeface="Times New Roman" panose="02020603050405020304" pitchFamily="18" charset="0"/>
              </a:rPr>
              <a:t>，每个块按序编号，从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开始。</a:t>
            </a:r>
            <a:endParaRPr lang="zh-CN" altLang="en-US"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支持 </a:t>
            </a:r>
            <a:r>
              <a:rPr lang="en-US" altLang="zh-CN" dirty="0">
                <a:latin typeface="Times New Roman" panose="02020603050405020304" pitchFamily="18" charset="0"/>
                <a:cs typeface="Times New Roman" panose="02020603050405020304" pitchFamily="18" charset="0"/>
              </a:rPr>
              <a:t>ASCII </a:t>
            </a:r>
            <a:r>
              <a:rPr lang="zh-CN" altLang="en-US" dirty="0">
                <a:latin typeface="Times New Roman" panose="02020603050405020304" pitchFamily="18" charset="0"/>
                <a:cs typeface="Times New Roman" panose="02020603050405020304" pitchFamily="18" charset="0"/>
              </a:rPr>
              <a:t>码或二进制传送。</a:t>
            </a:r>
            <a:endParaRPr lang="zh-CN" altLang="en-US"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可对文件进行读或写。</a:t>
            </a:r>
            <a:endParaRPr lang="zh-CN" altLang="en-US" dirty="0">
              <a:latin typeface="Times New Roman" panose="02020603050405020304" pitchFamily="18" charset="0"/>
              <a:cs typeface="Times New Roman" panose="02020603050405020304" pitchFamily="18" charset="0"/>
            </a:endParaRPr>
          </a:p>
          <a:p>
            <a:pPr>
              <a:spcBef>
                <a:spcPts val="555"/>
              </a:spcBef>
              <a:defRPr/>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使用很简单的首部。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0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00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0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pPr algn="ctr" eaLnBrk="1" hangingPunct="1">
              <a:defRPr/>
            </a:pPr>
            <a:r>
              <a:rPr lang="en-US" altLang="zh-CN" sz="3600" dirty="0">
                <a:latin typeface="Times New Roman" panose="02020603050405020304" pitchFamily="18" charset="0"/>
                <a:cs typeface="Times New Roman" panose="02020603050405020304" pitchFamily="18" charset="0"/>
              </a:rPr>
              <a:t>TFTP </a:t>
            </a:r>
            <a:r>
              <a:rPr lang="zh-CN" altLang="en-US" sz="3600" dirty="0">
                <a:latin typeface="Times New Roman" panose="02020603050405020304" pitchFamily="18" charset="0"/>
                <a:cs typeface="Times New Roman" panose="02020603050405020304" pitchFamily="18" charset="0"/>
              </a:rPr>
              <a:t>的工作很像停止等待协议</a:t>
            </a:r>
            <a:endParaRPr lang="zh-CN" altLang="en-US" sz="3600" dirty="0">
              <a:latin typeface="Times New Roman" panose="02020603050405020304" pitchFamily="18" charset="0"/>
              <a:cs typeface="Times New Roman" panose="02020603050405020304" pitchFamily="18" charset="0"/>
            </a:endParaRPr>
          </a:p>
        </p:txBody>
      </p:sp>
      <p:sp>
        <p:nvSpPr>
          <p:cNvPr id="1112067" name="Rectangle 3"/>
          <p:cNvSpPr>
            <a:spLocks noGrp="1" noChangeArrowheads="1"/>
          </p:cNvSpPr>
          <p:nvPr>
            <p:ph idx="1"/>
          </p:nvPr>
        </p:nvSpPr>
        <p:spPr/>
        <p:txBody>
          <a:bodyPr/>
          <a:lstStyle/>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发送完一个文件块后就等待对方的确认，确认时应指明所确认的块编号。</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发完数据后在规定时间内收不到确认就要重发数据 </a:t>
            </a:r>
            <a:r>
              <a:rPr lang="en-US" altLang="zh-CN" dirty="0">
                <a:latin typeface="Times New Roman" panose="02020603050405020304" pitchFamily="18" charset="0"/>
                <a:cs typeface="Times New Roman" panose="02020603050405020304" pitchFamily="18" charset="0"/>
              </a:rPr>
              <a:t>PDU</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发送确认 </a:t>
            </a:r>
            <a:r>
              <a:rPr lang="en-US" altLang="zh-CN" dirty="0">
                <a:latin typeface="Times New Roman" panose="02020603050405020304" pitchFamily="18" charset="0"/>
                <a:cs typeface="Times New Roman" panose="02020603050405020304" pitchFamily="18" charset="0"/>
              </a:rPr>
              <a:t>PDU </a:t>
            </a:r>
            <a:r>
              <a:rPr lang="zh-CN" altLang="en-US" dirty="0">
                <a:latin typeface="Times New Roman" panose="02020603050405020304" pitchFamily="18" charset="0"/>
                <a:cs typeface="Times New Roman" panose="02020603050405020304" pitchFamily="18" charset="0"/>
              </a:rPr>
              <a:t>的一方若在规定时间内收不到下一个文件块，也要重发确认 </a:t>
            </a:r>
            <a:r>
              <a:rPr lang="en-US" altLang="zh-CN" dirty="0">
                <a:latin typeface="Times New Roman" panose="02020603050405020304" pitchFamily="18" charset="0"/>
                <a:cs typeface="Times New Roman" panose="02020603050405020304" pitchFamily="18" charset="0"/>
              </a:rPr>
              <a:t>PDU</a:t>
            </a:r>
            <a:r>
              <a:rPr lang="zh-CN" altLang="en-US" dirty="0">
                <a:latin typeface="Times New Roman" panose="02020603050405020304" pitchFamily="18" charset="0"/>
                <a:cs typeface="Times New Roman" panose="02020603050405020304" pitchFamily="18" charset="0"/>
              </a:rPr>
              <a:t>。这样就可保证文件的传送不致因某一个数据报的丢失而告失败。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2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2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pPr algn="ctr" eaLnBrk="1" hangingPunct="1">
              <a:defRPr/>
            </a:pPr>
            <a:r>
              <a:rPr lang="en-US" altLang="zh-CN" sz="3600" dirty="0">
                <a:latin typeface="Times New Roman" panose="02020603050405020304" pitchFamily="18" charset="0"/>
                <a:cs typeface="Times New Roman" panose="02020603050405020304" pitchFamily="18" charset="0"/>
              </a:rPr>
              <a:t>TFTP </a:t>
            </a:r>
            <a:r>
              <a:rPr lang="zh-CN" altLang="en-US" sz="3600" dirty="0">
                <a:latin typeface="Times New Roman" panose="02020603050405020304" pitchFamily="18" charset="0"/>
                <a:cs typeface="Times New Roman" panose="02020603050405020304" pitchFamily="18" charset="0"/>
              </a:rPr>
              <a:t>的工作很像停止等待协议</a:t>
            </a:r>
            <a:endParaRPr lang="zh-CN" altLang="en-US" sz="3600" dirty="0">
              <a:latin typeface="Times New Roman" panose="02020603050405020304" pitchFamily="18" charset="0"/>
              <a:cs typeface="Times New Roman" panose="02020603050405020304" pitchFamily="18" charset="0"/>
            </a:endParaRPr>
          </a:p>
        </p:txBody>
      </p:sp>
      <p:sp>
        <p:nvSpPr>
          <p:cNvPr id="1114115" name="Rectangle 3"/>
          <p:cNvSpPr>
            <a:spLocks noGrp="1" noChangeArrowheads="1"/>
          </p:cNvSpPr>
          <p:nvPr>
            <p:ph idx="1"/>
          </p:nvPr>
        </p:nvSpPr>
        <p:spPr>
          <a:xfrm>
            <a:off x="1031983" y="1896384"/>
            <a:ext cx="8346723" cy="3332816"/>
          </a:xfrm>
        </p:spPr>
        <p:txBody>
          <a:bodyPr/>
          <a:lstStyle/>
          <a:p>
            <a:pPr algn="just" eaLnBrk="1" hangingPunct="1">
              <a:lnSpc>
                <a:spcPct val="100000"/>
              </a:lnSpc>
            </a:pP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开始工作时，</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客户进程发送一个读请求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PDU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或写请求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PDU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给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服务器进程，其熟知端口号码为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69</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sz="26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lnSpc>
                <a:spcPct val="100000"/>
              </a:lnSpc>
            </a:pP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服务器进程要选择一个新的端口和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TFTP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客户进程进行通信。</a:t>
            </a:r>
            <a:endParaRPr lang="zh-CN" altLang="en-US" sz="26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lnSpc>
                <a:spcPct val="100000"/>
              </a:lnSpc>
            </a:pP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若文件长度恰好为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512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字节的整数倍，则在文件传送完毕后，还必须在最后发送一个只含首部而无数据的数据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PDU</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sz="26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lnSpc>
                <a:spcPct val="100000"/>
              </a:lnSpc>
            </a:pP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若文件长度不是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512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字节的整数倍，则最后传送数据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PDU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的数据字段一定不满 </a:t>
            </a:r>
            <a:r>
              <a:rPr lang="en-US" altLang="zh-CN" sz="2600" dirty="0">
                <a:latin typeface="Times New Roman" panose="02020603050405020304" pitchFamily="18" charset="0"/>
                <a:ea typeface="黑体" panose="02010609060101010101" pitchFamily="2" charset="-122"/>
                <a:cs typeface="Times New Roman" panose="02020603050405020304" pitchFamily="18" charset="0"/>
              </a:rPr>
              <a:t>512 </a:t>
            </a:r>
            <a:r>
              <a:rPr lang="zh-CN" altLang="en-US" sz="2600" dirty="0">
                <a:latin typeface="Times New Roman" panose="02020603050405020304" pitchFamily="18" charset="0"/>
                <a:ea typeface="黑体" panose="02010609060101010101" pitchFamily="2" charset="-122"/>
                <a:cs typeface="Times New Roman" panose="02020603050405020304" pitchFamily="18" charset="0"/>
              </a:rPr>
              <a:t>字节，这正好可作为文件结束的标志。</a:t>
            </a:r>
            <a:endParaRPr lang="zh-CN" altLang="en-US" sz="2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4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4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eaLnBrk="1" hangingPunct="1">
              <a:defRPr/>
            </a:pPr>
            <a:r>
              <a:rPr lang="en-US" altLang="zh-CN" dirty="0">
                <a:latin typeface="Times New Roman" panose="02020603050405020304" pitchFamily="18" charset="0"/>
                <a:cs typeface="Times New Roman" panose="02020603050405020304" pitchFamily="18" charset="0"/>
              </a:rPr>
              <a:t>6.1.3  </a:t>
            </a:r>
            <a:r>
              <a:rPr lang="zh-CN" altLang="en-US" dirty="0">
                <a:latin typeface="Times New Roman" panose="02020603050405020304" pitchFamily="18" charset="0"/>
                <a:cs typeface="Times New Roman" panose="02020603050405020304" pitchFamily="18" charset="0"/>
              </a:rPr>
              <a:t>远程终端协议 </a:t>
            </a:r>
            <a:r>
              <a:rPr lang="en-US" altLang="zh-CN" dirty="0">
                <a:latin typeface="Times New Roman" panose="02020603050405020304" pitchFamily="18" charset="0"/>
                <a:cs typeface="Times New Roman" panose="02020603050405020304" pitchFamily="18" charset="0"/>
              </a:rPr>
              <a:t>TELNET</a:t>
            </a:r>
            <a:endParaRPr lang="en-US" altLang="zh-CN" dirty="0">
              <a:latin typeface="Times New Roman" panose="02020603050405020304" pitchFamily="18" charset="0"/>
              <a:cs typeface="Times New Roman" panose="02020603050405020304" pitchFamily="18" charset="0"/>
            </a:endParaRPr>
          </a:p>
        </p:txBody>
      </p:sp>
      <p:sp>
        <p:nvSpPr>
          <p:cNvPr id="609283" name="Rectangle 3"/>
          <p:cNvSpPr>
            <a:spLocks noGrp="1" noChangeArrowheads="1"/>
          </p:cNvSpPr>
          <p:nvPr>
            <p:ph idx="1"/>
          </p:nvPr>
        </p:nvSpPr>
        <p:spPr>
          <a:xfrm>
            <a:off x="1031983" y="1896384"/>
            <a:ext cx="8346723" cy="3332816"/>
          </a:xfrm>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TELNET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是一个简单的远程终端协议，也是互联网的正式标准。</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用户用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TELNET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就可在其所在地通过 </a:t>
            </a:r>
            <a:r>
              <a:rPr lang="en-US" altLang="zh-CN" dirty="0">
                <a:latin typeface="Times New Roman" panose="02020603050405020304" pitchFamily="18" charset="0"/>
                <a:ea typeface="黑体" panose="02010609060101010101" pitchFamily="2" charset="-122"/>
                <a:cs typeface="Times New Roman" panose="02020603050405020304" pitchFamily="18" charset="0"/>
              </a:rPr>
              <a:t>TCP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连接注册（即登录）到远地的另一个主机上（使用主机名或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TELNET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能将用户的击键传到远地主机，同时也能将远地主机的输出通过 </a:t>
            </a:r>
            <a:r>
              <a:rPr lang="en-US" altLang="zh-CN" dirty="0">
                <a:latin typeface="Times New Roman" panose="02020603050405020304" pitchFamily="18" charset="0"/>
                <a:ea typeface="黑体" panose="02010609060101010101" pitchFamily="2" charset="-122"/>
                <a:cs typeface="Times New Roman" panose="02020603050405020304" pitchFamily="18" charset="0"/>
              </a:rPr>
              <a:t>TCP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连接返回到用户屏幕。这种服务是透明的，因为用户感觉到好像键盘和显示器是直接连在远地主机上。因此又称之为终端传真协议。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eaLnBrk="1" hangingPunct="1"/>
            <a:r>
              <a:rPr lang="zh-CN" altLang="en-US" sz="4800">
                <a:ea typeface="黑体" panose="02010609060101010101" pitchFamily="2" charset="-122"/>
              </a:rPr>
              <a:t>客户</a:t>
            </a:r>
            <a:r>
              <a:rPr lang="zh-CN" altLang="en-US" sz="4800">
                <a:ea typeface="黑体" panose="02010609060101010101" pitchFamily="2" charset="-122"/>
                <a:sym typeface="Symbol" panose="05050102010706020507" pitchFamily="18" charset="2"/>
              </a:rPr>
              <a:t></a:t>
            </a:r>
            <a:r>
              <a:rPr lang="zh-CN" altLang="en-US" sz="4800">
                <a:ea typeface="黑体" panose="02010609060101010101" pitchFamily="2" charset="-122"/>
              </a:rPr>
              <a:t>服务器方式</a:t>
            </a:r>
            <a:endParaRPr lang="zh-CN" altLang="en-US" sz="4800">
              <a:ea typeface="黑体" panose="02010609060101010101" pitchFamily="2" charset="-122"/>
            </a:endParaRPr>
          </a:p>
        </p:txBody>
      </p:sp>
      <p:sp>
        <p:nvSpPr>
          <p:cNvPr id="611331" name="Rectangle 3"/>
          <p:cNvSpPr>
            <a:spLocks noGrp="1" noChangeArrowheads="1"/>
          </p:cNvSpPr>
          <p:nvPr>
            <p:ph idx="1"/>
          </p:nvPr>
        </p:nvSpPr>
        <p:spPr>
          <a:xfrm>
            <a:off x="959342" y="1556792"/>
            <a:ext cx="8458154" cy="3332816"/>
          </a:xfrm>
        </p:spPr>
        <p:txBody>
          <a:bodyPr/>
          <a:lstStyle/>
          <a:p>
            <a:pPr marL="316230" indent="-316230" eaLnBrk="1" hangingPunct="1">
              <a:defRPr/>
            </a:pPr>
            <a:r>
              <a:rPr lang="zh-CN" altLang="en-US" dirty="0">
                <a:latin typeface="Times New Roman" panose="02020603050405020304" pitchFamily="18" charset="0"/>
                <a:cs typeface="Times New Roman" panose="02020603050405020304" pitchFamily="18" charset="0"/>
              </a:rPr>
              <a:t>现在由于 </a:t>
            </a:r>
            <a:r>
              <a:rPr lang="en-US" altLang="zh-CN" dirty="0">
                <a:latin typeface="Times New Roman" panose="02020603050405020304" pitchFamily="18" charset="0"/>
                <a:cs typeface="Times New Roman" panose="02020603050405020304" pitchFamily="18" charset="0"/>
              </a:rPr>
              <a:t>PC </a:t>
            </a:r>
            <a:r>
              <a:rPr lang="zh-CN" altLang="en-US" dirty="0">
                <a:latin typeface="Times New Roman" panose="02020603050405020304" pitchFamily="18" charset="0"/>
                <a:cs typeface="Times New Roman" panose="02020603050405020304" pitchFamily="18" charset="0"/>
              </a:rPr>
              <a:t>的功能越来越强，用户已较少使用 </a:t>
            </a:r>
            <a:r>
              <a:rPr lang="en-US" altLang="zh-CN" dirty="0">
                <a:latin typeface="Times New Roman" panose="02020603050405020304" pitchFamily="18" charset="0"/>
                <a:cs typeface="Times New Roman" panose="02020603050405020304" pitchFamily="18" charset="0"/>
              </a:rPr>
              <a:t>TELNET </a:t>
            </a:r>
            <a:r>
              <a:rPr lang="zh-CN" altLang="en-US" dirty="0">
                <a:latin typeface="Times New Roman" panose="02020603050405020304" pitchFamily="18" charset="0"/>
                <a:cs typeface="Times New Roman" panose="02020603050405020304" pitchFamily="18" charset="0"/>
              </a:rPr>
              <a:t>了。</a:t>
            </a:r>
            <a:endParaRPr lang="zh-CN" altLang="en-US" dirty="0">
              <a:latin typeface="Times New Roman" panose="02020603050405020304" pitchFamily="18" charset="0"/>
              <a:cs typeface="Times New Roman" panose="02020603050405020304" pitchFamily="18" charset="0"/>
            </a:endParaRPr>
          </a:p>
          <a:p>
            <a:pPr marL="316230" indent="-316230" eaLnBrk="1" hangingPunct="1">
              <a:defRPr/>
            </a:pPr>
            <a:r>
              <a:rPr lang="en-US" altLang="zh-CN" dirty="0">
                <a:latin typeface="Times New Roman" panose="02020603050405020304" pitchFamily="18" charset="0"/>
                <a:cs typeface="Times New Roman" panose="02020603050405020304" pitchFamily="18" charset="0"/>
              </a:rPr>
              <a:t>TELNET </a:t>
            </a:r>
            <a:r>
              <a:rPr lang="zh-CN" altLang="en-US" dirty="0">
                <a:latin typeface="Times New Roman" panose="02020603050405020304" pitchFamily="18" charset="0"/>
                <a:cs typeface="Times New Roman" panose="02020603050405020304" pitchFamily="18" charset="0"/>
              </a:rPr>
              <a:t>也使用客户</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服务器方式。在本地系统运行 </a:t>
            </a:r>
            <a:r>
              <a:rPr lang="en-US" altLang="zh-CN" dirty="0">
                <a:latin typeface="Times New Roman" panose="02020603050405020304" pitchFamily="18" charset="0"/>
                <a:cs typeface="Times New Roman" panose="02020603050405020304" pitchFamily="18" charset="0"/>
              </a:rPr>
              <a:t>TELNET </a:t>
            </a:r>
            <a:r>
              <a:rPr lang="zh-CN" altLang="en-US" dirty="0">
                <a:latin typeface="Times New Roman" panose="02020603050405020304" pitchFamily="18" charset="0"/>
                <a:cs typeface="Times New Roman" panose="02020603050405020304" pitchFamily="18" charset="0"/>
              </a:rPr>
              <a:t>客户进程，而在远地主机则运行 </a:t>
            </a:r>
            <a:r>
              <a:rPr lang="en-US" altLang="zh-CN" dirty="0">
                <a:latin typeface="Times New Roman" panose="02020603050405020304" pitchFamily="18" charset="0"/>
                <a:cs typeface="Times New Roman" panose="02020603050405020304" pitchFamily="18" charset="0"/>
              </a:rPr>
              <a:t>TELNET</a:t>
            </a:r>
            <a:r>
              <a:rPr lang="zh-CN" altLang="en-US" dirty="0">
                <a:latin typeface="Times New Roman" panose="02020603050405020304" pitchFamily="18" charset="0"/>
                <a:cs typeface="Times New Roman" panose="02020603050405020304" pitchFamily="18" charset="0"/>
              </a:rPr>
              <a:t>服务器进程。</a:t>
            </a:r>
            <a:endParaRPr lang="zh-CN" altLang="en-US" dirty="0">
              <a:latin typeface="Times New Roman" panose="02020603050405020304" pitchFamily="18" charset="0"/>
              <a:cs typeface="Times New Roman" panose="02020603050405020304" pitchFamily="18" charset="0"/>
            </a:endParaRPr>
          </a:p>
          <a:p>
            <a:pPr marL="316230" indent="-316230" eaLnBrk="1" hangingPunct="1">
              <a:defRPr/>
            </a:pP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FTP </a:t>
            </a:r>
            <a:r>
              <a:rPr lang="zh-CN" altLang="en-US" dirty="0">
                <a:latin typeface="Times New Roman" panose="02020603050405020304" pitchFamily="18" charset="0"/>
                <a:cs typeface="Times New Roman" panose="02020603050405020304" pitchFamily="18" charset="0"/>
              </a:rPr>
              <a:t>的情况相似，服务器中的</a:t>
            </a:r>
            <a:r>
              <a:rPr lang="zh-CN" altLang="en-US" dirty="0">
                <a:solidFill>
                  <a:srgbClr val="FF0000"/>
                </a:solidFill>
                <a:latin typeface="Times New Roman" panose="02020603050405020304" pitchFamily="18" charset="0"/>
                <a:cs typeface="Times New Roman" panose="02020603050405020304" pitchFamily="18" charset="0"/>
              </a:rPr>
              <a:t>主进程</a:t>
            </a:r>
            <a:r>
              <a:rPr lang="zh-CN" altLang="en-US" dirty="0">
                <a:latin typeface="Times New Roman" panose="02020603050405020304" pitchFamily="18" charset="0"/>
                <a:cs typeface="Times New Roman" panose="02020603050405020304" pitchFamily="18" charset="0"/>
              </a:rPr>
              <a:t>等待新的请求，并产生</a:t>
            </a:r>
            <a:r>
              <a:rPr lang="zh-CN" altLang="en-US" dirty="0">
                <a:solidFill>
                  <a:srgbClr val="FF0000"/>
                </a:solidFill>
                <a:latin typeface="Times New Roman" panose="02020603050405020304" pitchFamily="18" charset="0"/>
                <a:cs typeface="Times New Roman" panose="02020603050405020304" pitchFamily="18" charset="0"/>
              </a:rPr>
              <a:t>从属进程</a:t>
            </a:r>
            <a:r>
              <a:rPr lang="zh-CN" altLang="en-US" dirty="0">
                <a:latin typeface="Times New Roman" panose="02020603050405020304" pitchFamily="18" charset="0"/>
                <a:cs typeface="Times New Roman" panose="02020603050405020304" pitchFamily="18" charset="0"/>
              </a:rPr>
              <a:t>来处理每一个连接</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idx="4294967295"/>
          </p:nvPr>
        </p:nvSpPr>
        <p:spPr>
          <a:xfrm>
            <a:off x="839788" y="585788"/>
            <a:ext cx="9066212" cy="971550"/>
          </a:xfrm>
        </p:spPr>
        <p:txBody>
          <a:bodyPr/>
          <a:lstStyle/>
          <a:p>
            <a:pPr algn="ctr" eaLnBrk="1" hangingPunct="1">
              <a:defRPr/>
            </a:pPr>
            <a:r>
              <a:rPr lang="en-US" altLang="zh-CN" sz="4060" dirty="0">
                <a:latin typeface="Times New Roman" panose="02020603050405020304" pitchFamily="18" charset="0"/>
                <a:cs typeface="Times New Roman" panose="02020603050405020304" pitchFamily="18" charset="0"/>
              </a:rPr>
              <a:t>TELNET </a:t>
            </a:r>
            <a:r>
              <a:rPr lang="zh-CN" altLang="en-US" sz="4060" dirty="0">
                <a:latin typeface="Times New Roman" panose="02020603050405020304" pitchFamily="18" charset="0"/>
                <a:cs typeface="Times New Roman" panose="02020603050405020304" pitchFamily="18" charset="0"/>
              </a:rPr>
              <a:t>使用</a:t>
            </a:r>
            <a:br>
              <a:rPr lang="zh-CN" altLang="en-US" sz="4060" dirty="0">
                <a:latin typeface="Times New Roman" panose="02020603050405020304" pitchFamily="18" charset="0"/>
                <a:cs typeface="Times New Roman" panose="02020603050405020304" pitchFamily="18" charset="0"/>
              </a:rPr>
            </a:br>
            <a:r>
              <a:rPr lang="zh-CN" altLang="en-US" sz="4060" dirty="0">
                <a:latin typeface="Times New Roman" panose="02020603050405020304" pitchFamily="18" charset="0"/>
                <a:cs typeface="Times New Roman" panose="02020603050405020304" pitchFamily="18" charset="0"/>
              </a:rPr>
              <a:t>网络虚拟终端 </a:t>
            </a:r>
            <a:r>
              <a:rPr lang="en-US" altLang="zh-CN" sz="4060" dirty="0">
                <a:latin typeface="Times New Roman" panose="02020603050405020304" pitchFamily="18" charset="0"/>
                <a:cs typeface="Times New Roman" panose="02020603050405020304" pitchFamily="18" charset="0"/>
              </a:rPr>
              <a:t>NVT </a:t>
            </a:r>
            <a:r>
              <a:rPr lang="zh-CN" altLang="en-US" sz="4060" dirty="0">
                <a:latin typeface="Times New Roman" panose="02020603050405020304" pitchFamily="18" charset="0"/>
                <a:cs typeface="Times New Roman" panose="02020603050405020304" pitchFamily="18" charset="0"/>
              </a:rPr>
              <a:t>格式</a:t>
            </a:r>
            <a:r>
              <a:rPr lang="zh-CN" altLang="en-US" sz="4060" dirty="0"/>
              <a:t> </a:t>
            </a:r>
            <a:endParaRPr lang="zh-CN" altLang="en-US" sz="4060" dirty="0"/>
          </a:p>
        </p:txBody>
      </p:sp>
      <p:graphicFrame>
        <p:nvGraphicFramePr>
          <p:cNvPr id="93188" name="Object 5"/>
          <p:cNvGraphicFramePr>
            <a:graphicFrameLocks noChangeAspect="1"/>
          </p:cNvGraphicFramePr>
          <p:nvPr/>
        </p:nvGraphicFramePr>
        <p:xfrm>
          <a:off x="3308432" y="2518048"/>
          <a:ext cx="3625321" cy="2297113"/>
        </p:xfrm>
        <a:graphic>
          <a:graphicData uri="http://schemas.openxmlformats.org/presentationml/2006/ole">
            <mc:AlternateContent xmlns:mc="http://schemas.openxmlformats.org/markup-compatibility/2006">
              <mc:Choice xmlns:v="urn:schemas-microsoft-com:vml" Requires="v">
                <p:oleObj spid="_x0000_s17479" name="VISIO" r:id="rId1" imgW="1687195" imgH="964565" progId="Visio.Drawing.6">
                  <p:embed/>
                </p:oleObj>
              </mc:Choice>
              <mc:Fallback>
                <p:oleObj name="VISIO" r:id="rId1" imgW="1687195" imgH="964565" progId="Visio.Drawing.6">
                  <p:embed/>
                  <p:pic>
                    <p:nvPicPr>
                      <p:cNvPr id="0" name="图片 174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432" y="2518048"/>
                        <a:ext cx="3625321" cy="22971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3189" name="Text Box 6"/>
          <p:cNvSpPr txBox="1">
            <a:spLocks noChangeArrowheads="1"/>
          </p:cNvSpPr>
          <p:nvPr/>
        </p:nvSpPr>
        <p:spPr bwMode="auto">
          <a:xfrm>
            <a:off x="4469291" y="206084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b="1">
                <a:solidFill>
                  <a:srgbClr val="000099"/>
                </a:solidFill>
                <a:latin typeface="Arial" panose="020B0604020202020204" pitchFamily="34" charset="0"/>
                <a:ea typeface="黑体" panose="02010609060101010101" pitchFamily="2" charset="-122"/>
              </a:rPr>
              <a:t>互联网</a:t>
            </a:r>
            <a:endParaRPr kumimoji="1" lang="zh-CN" altLang="en-US" sz="2800" b="1">
              <a:solidFill>
                <a:srgbClr val="000099"/>
              </a:solidFill>
              <a:latin typeface="Arial" panose="020B0604020202020204" pitchFamily="34" charset="0"/>
              <a:ea typeface="黑体" panose="02010609060101010101" pitchFamily="2" charset="-122"/>
            </a:endParaRPr>
          </a:p>
        </p:txBody>
      </p:sp>
      <p:pic>
        <p:nvPicPr>
          <p:cNvPr id="93190"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207" y="2622822"/>
            <a:ext cx="2139421" cy="219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3191"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944" y="2718073"/>
            <a:ext cx="2013876"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192" name="Text Box 9"/>
          <p:cNvSpPr txBox="1">
            <a:spLocks noChangeArrowheads="1"/>
          </p:cNvSpPr>
          <p:nvPr/>
        </p:nvSpPr>
        <p:spPr bwMode="auto">
          <a:xfrm>
            <a:off x="4419418" y="2946672"/>
            <a:ext cx="1495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TCP </a:t>
            </a:r>
            <a:r>
              <a:rPr kumimoji="1" lang="zh-CN" altLang="en-US" sz="2400" b="1">
                <a:solidFill>
                  <a:srgbClr val="000099"/>
                </a:solidFill>
                <a:latin typeface="Arial" panose="020B0604020202020204" pitchFamily="34" charset="0"/>
                <a:ea typeface="黑体" panose="02010609060101010101" pitchFamily="2" charset="-122"/>
              </a:rPr>
              <a:t>连接</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93193" name="Text Box 10"/>
          <p:cNvSpPr txBox="1">
            <a:spLocks noChangeArrowheads="1"/>
          </p:cNvSpPr>
          <p:nvPr/>
        </p:nvSpPr>
        <p:spPr bwMode="auto">
          <a:xfrm>
            <a:off x="1426981" y="2224360"/>
            <a:ext cx="11929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 </a:t>
            </a:r>
            <a:r>
              <a:rPr kumimoji="1" lang="zh-CN" altLang="en-US" sz="2400" b="1">
                <a:solidFill>
                  <a:srgbClr val="000099"/>
                </a:solidFill>
                <a:latin typeface="Arial" panose="020B0604020202020204" pitchFamily="34" charset="0"/>
                <a:ea typeface="黑体" panose="02010609060101010101" pitchFamily="2" charset="-122"/>
              </a:rPr>
              <a:t>客户端</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93194" name="Text Box 11"/>
          <p:cNvSpPr txBox="1">
            <a:spLocks noChangeArrowheads="1"/>
          </p:cNvSpPr>
          <p:nvPr/>
        </p:nvSpPr>
        <p:spPr bwMode="auto">
          <a:xfrm>
            <a:off x="7759254" y="2165622"/>
            <a:ext cx="15007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 </a:t>
            </a:r>
            <a:r>
              <a:rPr kumimoji="1" lang="zh-CN" altLang="en-US" sz="2400" b="1">
                <a:solidFill>
                  <a:srgbClr val="000099"/>
                </a:solidFill>
                <a:latin typeface="Arial" panose="020B0604020202020204" pitchFamily="34" charset="0"/>
                <a:ea typeface="黑体" panose="02010609060101010101" pitchFamily="2" charset="-122"/>
              </a:rPr>
              <a:t>服务器端</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93195" name="Text Box 12"/>
          <p:cNvSpPr txBox="1">
            <a:spLocks noChangeArrowheads="1"/>
          </p:cNvSpPr>
          <p:nvPr/>
        </p:nvSpPr>
        <p:spPr bwMode="auto">
          <a:xfrm>
            <a:off x="288479" y="4888185"/>
            <a:ext cx="2731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 </a:t>
            </a:r>
            <a:r>
              <a:rPr kumimoji="1" lang="zh-CN" altLang="en-US" sz="2400" b="1">
                <a:solidFill>
                  <a:srgbClr val="000099"/>
                </a:solidFill>
                <a:latin typeface="Arial" panose="020B0604020202020204" pitchFamily="34" charset="0"/>
                <a:ea typeface="黑体" panose="02010609060101010101" pitchFamily="2" charset="-122"/>
              </a:rPr>
              <a:t>使用客户端的格式</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93196" name="Text Box 13"/>
          <p:cNvSpPr txBox="1">
            <a:spLocks noChangeArrowheads="1"/>
          </p:cNvSpPr>
          <p:nvPr/>
        </p:nvSpPr>
        <p:spPr bwMode="auto">
          <a:xfrm>
            <a:off x="6809929" y="4888185"/>
            <a:ext cx="3039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 </a:t>
            </a:r>
            <a:r>
              <a:rPr kumimoji="1" lang="zh-CN" altLang="en-US" sz="2400" b="1">
                <a:solidFill>
                  <a:srgbClr val="000099"/>
                </a:solidFill>
                <a:latin typeface="Arial" panose="020B0604020202020204" pitchFamily="34" charset="0"/>
                <a:ea typeface="黑体" panose="02010609060101010101" pitchFamily="2" charset="-122"/>
              </a:rPr>
              <a:t>使用服务器端的格式</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93197" name="Text Box 14"/>
          <p:cNvSpPr txBox="1">
            <a:spLocks noChangeArrowheads="1"/>
          </p:cNvSpPr>
          <p:nvPr/>
        </p:nvSpPr>
        <p:spPr bwMode="auto">
          <a:xfrm>
            <a:off x="3827809" y="4888185"/>
            <a:ext cx="2280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 </a:t>
            </a:r>
            <a:r>
              <a:rPr kumimoji="1" lang="zh-CN" altLang="en-US" sz="2400" b="1">
                <a:solidFill>
                  <a:srgbClr val="000099"/>
                </a:solidFill>
                <a:latin typeface="Arial" panose="020B0604020202020204" pitchFamily="34" charset="0"/>
                <a:ea typeface="黑体" panose="02010609060101010101" pitchFamily="2" charset="-122"/>
              </a:rPr>
              <a:t>使用 </a:t>
            </a:r>
            <a:r>
              <a:rPr kumimoji="1" lang="en-US" altLang="zh-CN" sz="2400" b="1">
                <a:solidFill>
                  <a:srgbClr val="000099"/>
                </a:solidFill>
                <a:latin typeface="Arial" panose="020B0604020202020204" pitchFamily="34" charset="0"/>
                <a:ea typeface="黑体" panose="02010609060101010101" pitchFamily="2" charset="-122"/>
              </a:rPr>
              <a:t>NVT </a:t>
            </a:r>
            <a:r>
              <a:rPr kumimoji="1" lang="zh-CN" altLang="en-US" sz="2400" b="1">
                <a:solidFill>
                  <a:srgbClr val="000099"/>
                </a:solidFill>
                <a:latin typeface="Arial" panose="020B0604020202020204" pitchFamily="34" charset="0"/>
                <a:ea typeface="黑体" panose="02010609060101010101" pitchFamily="2" charset="-122"/>
              </a:rPr>
              <a:t>格式</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93198" name="Line 15"/>
          <p:cNvSpPr>
            <a:spLocks noChangeShapeType="1"/>
          </p:cNvSpPr>
          <p:nvPr/>
        </p:nvSpPr>
        <p:spPr bwMode="auto">
          <a:xfrm flipV="1">
            <a:off x="1643674" y="3867422"/>
            <a:ext cx="357717" cy="108108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199" name="Line 16"/>
          <p:cNvSpPr>
            <a:spLocks noChangeShapeType="1"/>
          </p:cNvSpPr>
          <p:nvPr/>
        </p:nvSpPr>
        <p:spPr bwMode="auto">
          <a:xfrm flipH="1" flipV="1">
            <a:off x="5086697" y="3622947"/>
            <a:ext cx="6879" cy="12779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200" name="Line 17"/>
          <p:cNvSpPr>
            <a:spLocks noChangeShapeType="1"/>
          </p:cNvSpPr>
          <p:nvPr/>
        </p:nvSpPr>
        <p:spPr bwMode="auto">
          <a:xfrm flipV="1">
            <a:off x="8290668" y="3813447"/>
            <a:ext cx="111787" cy="13033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201" name="Oval 18"/>
          <p:cNvSpPr>
            <a:spLocks noChangeArrowheads="1"/>
          </p:cNvSpPr>
          <p:nvPr/>
        </p:nvSpPr>
        <p:spPr bwMode="auto">
          <a:xfrm>
            <a:off x="1526728" y="3051447"/>
            <a:ext cx="1006078" cy="833438"/>
          </a:xfrm>
          <a:prstGeom prst="ellipse">
            <a:avLst/>
          </a:prstGeom>
          <a:solidFill>
            <a:srgbClr val="FFFF99"/>
          </a:solidFill>
          <a:ln w="19050">
            <a:solidFill>
              <a:schemeClr val="tx1"/>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93202" name="Oval 19"/>
          <p:cNvSpPr>
            <a:spLocks noChangeArrowheads="1"/>
          </p:cNvSpPr>
          <p:nvPr/>
        </p:nvSpPr>
        <p:spPr bwMode="auto">
          <a:xfrm>
            <a:off x="7855562" y="3051447"/>
            <a:ext cx="1131623" cy="833438"/>
          </a:xfrm>
          <a:prstGeom prst="ellipse">
            <a:avLst/>
          </a:prstGeom>
          <a:solidFill>
            <a:srgbClr val="FFCCCC"/>
          </a:solidFill>
          <a:ln w="19050">
            <a:solidFill>
              <a:schemeClr val="tx1"/>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93203" name="AutoShape 20"/>
          <p:cNvSpPr>
            <a:spLocks noChangeArrowheads="1"/>
          </p:cNvSpPr>
          <p:nvPr/>
        </p:nvSpPr>
        <p:spPr bwMode="auto">
          <a:xfrm>
            <a:off x="2596439" y="3329260"/>
            <a:ext cx="5279760" cy="388937"/>
          </a:xfrm>
          <a:prstGeom prst="leftRightArrow">
            <a:avLst>
              <a:gd name="adj1" fmla="val 61111"/>
              <a:gd name="adj2" fmla="val 202172"/>
            </a:avLst>
          </a:prstGeom>
          <a:solidFill>
            <a:srgbClr val="3333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本章重点内容</a:t>
            </a:r>
            <a:endParaRPr lang="zh-CN" altLang="en-US" dirty="0"/>
          </a:p>
        </p:txBody>
      </p:sp>
      <p:sp>
        <p:nvSpPr>
          <p:cNvPr id="3" name="内容占位符 2"/>
          <p:cNvSpPr>
            <a:spLocks noGrp="1"/>
          </p:cNvSpPr>
          <p:nvPr>
            <p:ph idx="1"/>
          </p:nvPr>
        </p:nvSpPr>
        <p:spPr>
          <a:xfrm>
            <a:off x="1031983" y="1824376"/>
            <a:ext cx="8346723" cy="3332816"/>
          </a:xfrm>
        </p:spPr>
        <p:txBody>
          <a:bodyPr/>
          <a:lstStyle/>
          <a:p>
            <a:r>
              <a:rPr lang="zh-CN" altLang="en-US" sz="2400" dirty="0">
                <a:latin typeface="Times New Roman" panose="02020603050405020304" pitchFamily="18" charset="0"/>
                <a:cs typeface="Times New Roman" panose="02020603050405020304" pitchFamily="18" charset="0"/>
              </a:rPr>
              <a:t>域名系统</a:t>
            </a:r>
            <a:r>
              <a:rPr lang="en-US" altLang="zh-CN" sz="2400" dirty="0">
                <a:latin typeface="Times New Roman" panose="02020603050405020304" pitchFamily="18" charset="0"/>
                <a:cs typeface="Times New Roman" panose="02020603050405020304" pitchFamily="18" charset="0"/>
              </a:rPr>
              <a:t>DNS——</a:t>
            </a:r>
            <a:r>
              <a:rPr lang="zh-CN" altLang="en-US" sz="2400" dirty="0">
                <a:latin typeface="Times New Roman" panose="02020603050405020304" pitchFamily="18" charset="0"/>
                <a:cs typeface="Times New Roman" panose="02020603050405020304" pitchFamily="18" charset="0"/>
              </a:rPr>
              <a:t>从域名解析出</a:t>
            </a:r>
            <a:r>
              <a:rPr lang="en-US" altLang="zh-CN" sz="2400" dirty="0">
                <a:latin typeface="Times New Roman" panose="02020603050405020304" pitchFamily="18" charset="0"/>
                <a:cs typeface="Times New Roman" panose="02020603050405020304" pitchFamily="18" charset="0"/>
              </a:rPr>
              <a:t>IP</a:t>
            </a:r>
            <a:r>
              <a:rPr lang="zh-CN" altLang="en-US" sz="2400" dirty="0">
                <a:latin typeface="Times New Roman" panose="02020603050405020304" pitchFamily="18" charset="0"/>
                <a:cs typeface="Times New Roman" panose="02020603050405020304" pitchFamily="18" charset="0"/>
              </a:rPr>
              <a:t>地址。</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万维网和</a:t>
            </a:r>
            <a:r>
              <a:rPr lang="en-US" altLang="zh-CN" sz="2400" dirty="0">
                <a:latin typeface="Times New Roman" panose="02020603050405020304" pitchFamily="18" charset="0"/>
                <a:cs typeface="Times New Roman" panose="02020603050405020304" pitchFamily="18" charset="0"/>
              </a:rPr>
              <a:t>HTTP</a:t>
            </a:r>
            <a:r>
              <a:rPr lang="zh-CN" altLang="en-US" sz="2400" dirty="0">
                <a:latin typeface="Times New Roman" panose="02020603050405020304" pitchFamily="18" charset="0"/>
                <a:cs typeface="Times New Roman" panose="02020603050405020304" pitchFamily="18" charset="0"/>
              </a:rPr>
              <a:t>协议，以及万维网的两种不同的信息搜索引擎。</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电子邮件的传送过程，</a:t>
            </a:r>
            <a:r>
              <a:rPr lang="en-US" altLang="zh-CN" sz="2400" dirty="0">
                <a:latin typeface="Times New Roman" panose="02020603050405020304" pitchFamily="18" charset="0"/>
                <a:cs typeface="Times New Roman" panose="02020603050405020304" pitchFamily="18" charset="0"/>
              </a:rPr>
              <a:t>SMTP</a:t>
            </a:r>
            <a:r>
              <a:rPr lang="zh-CN" altLang="en-US" sz="2400" dirty="0">
                <a:latin typeface="Times New Roman" panose="02020603050405020304" pitchFamily="18" charset="0"/>
                <a:cs typeface="Times New Roman" panose="02020603050405020304" pitchFamily="18" charset="0"/>
              </a:rPr>
              <a:t>协议和</a:t>
            </a:r>
            <a:r>
              <a:rPr lang="en-US" altLang="zh-CN" sz="2400" dirty="0">
                <a:latin typeface="Times New Roman" panose="02020603050405020304" pitchFamily="18" charset="0"/>
                <a:cs typeface="Times New Roman" panose="02020603050405020304" pitchFamily="18" charset="0"/>
              </a:rPr>
              <a:t>POP3</a:t>
            </a:r>
            <a:r>
              <a:rPr lang="zh-CN" altLang="en-US" sz="2400" dirty="0">
                <a:latin typeface="Times New Roman" panose="02020603050405020304" pitchFamily="18" charset="0"/>
                <a:cs typeface="Times New Roman" panose="02020603050405020304" pitchFamily="18" charset="0"/>
              </a:rPr>
              <a:t>协议、</a:t>
            </a:r>
            <a:r>
              <a:rPr lang="en-US" altLang="zh-CN" sz="2400" dirty="0">
                <a:latin typeface="Times New Roman" panose="02020603050405020304" pitchFamily="18" charset="0"/>
                <a:cs typeface="Times New Roman" panose="02020603050405020304" pitchFamily="18" charset="0"/>
              </a:rPr>
              <a:t>IMAP</a:t>
            </a:r>
            <a:r>
              <a:rPr lang="zh-CN" altLang="en-US" sz="2400" dirty="0">
                <a:latin typeface="Times New Roman" panose="02020603050405020304" pitchFamily="18" charset="0"/>
                <a:cs typeface="Times New Roman" panose="02020603050405020304" pitchFamily="18" charset="0"/>
              </a:rPr>
              <a:t>协议使用的场合。</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动态主机配置协议</a:t>
            </a:r>
            <a:r>
              <a:rPr lang="en-US" altLang="zh-CN" sz="2400" dirty="0">
                <a:latin typeface="Times New Roman" panose="02020603050405020304" pitchFamily="18" charset="0"/>
                <a:cs typeface="Times New Roman" panose="02020603050405020304" pitchFamily="18" charset="0"/>
              </a:rPr>
              <a:t>DHCP</a:t>
            </a:r>
            <a:r>
              <a:rPr lang="zh-CN" altLang="en-US" sz="2400" dirty="0">
                <a:latin typeface="Times New Roman" panose="02020603050405020304" pitchFamily="18" charset="0"/>
                <a:cs typeface="Times New Roman" panose="02020603050405020304" pitchFamily="18" charset="0"/>
              </a:rPr>
              <a:t>的特点。</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网络管理的三个组成部分（</a:t>
            </a:r>
            <a:r>
              <a:rPr lang="en-US" altLang="zh-CN" sz="2400" dirty="0">
                <a:latin typeface="Times New Roman" panose="02020603050405020304" pitchFamily="18" charset="0"/>
                <a:cs typeface="Times New Roman" panose="02020603050405020304" pitchFamily="18" charset="0"/>
              </a:rPr>
              <a:t>SNMP</a:t>
            </a:r>
            <a:r>
              <a:rPr lang="zh-CN" altLang="en-US" sz="2400" dirty="0">
                <a:latin typeface="Times New Roman" panose="02020603050405020304" pitchFamily="18" charset="0"/>
                <a:cs typeface="Times New Roman" panose="02020603050405020304" pitchFamily="18" charset="0"/>
              </a:rPr>
              <a:t>本身、管理信息结构</a:t>
            </a:r>
            <a:r>
              <a:rPr lang="en-US" altLang="zh-CN" sz="2400" dirty="0">
                <a:latin typeface="Times New Roman" panose="02020603050405020304" pitchFamily="18" charset="0"/>
                <a:cs typeface="Times New Roman" panose="02020603050405020304" pitchFamily="18" charset="0"/>
              </a:rPr>
              <a:t>SMI</a:t>
            </a:r>
            <a:r>
              <a:rPr lang="zh-CN" altLang="en-US" sz="2400" dirty="0">
                <a:latin typeface="Times New Roman" panose="02020603050405020304" pitchFamily="18" charset="0"/>
                <a:cs typeface="Times New Roman" panose="02020603050405020304" pitchFamily="18" charset="0"/>
              </a:rPr>
              <a:t>和管理信息库</a:t>
            </a:r>
            <a:r>
              <a:rPr lang="en-US" altLang="zh-CN" sz="2400" dirty="0">
                <a:latin typeface="Times New Roman" panose="02020603050405020304" pitchFamily="18" charset="0"/>
                <a:cs typeface="Times New Roman" panose="02020603050405020304" pitchFamily="18" charset="0"/>
              </a:rPr>
              <a:t>MIB</a:t>
            </a:r>
            <a:r>
              <a:rPr lang="zh-CN" altLang="en-US" sz="2400" dirty="0">
                <a:latin typeface="Times New Roman" panose="02020603050405020304" pitchFamily="18" charset="0"/>
                <a:cs typeface="Times New Roman" panose="02020603050405020304" pitchFamily="18" charset="0"/>
              </a:rPr>
              <a:t>）的作用。</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系统调用和应用编程接口的基本概念。</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P2P</a:t>
            </a:r>
            <a:r>
              <a:rPr lang="zh-CN" altLang="en-US" sz="2400" dirty="0">
                <a:latin typeface="Times New Roman" panose="02020603050405020304" pitchFamily="18" charset="0"/>
                <a:cs typeface="Times New Roman" panose="02020603050405020304" pitchFamily="18" charset="0"/>
              </a:rPr>
              <a:t>文件系统。</a:t>
            </a:r>
            <a:endParaRPr lang="zh-CN" altLang="en-US" sz="2400"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eaLnBrk="1" hangingPunct="1">
              <a:defRPr/>
            </a:pPr>
            <a:r>
              <a:rPr lang="zh-CN" altLang="en-US" dirty="0"/>
              <a:t>网络虚拟终端 </a:t>
            </a:r>
            <a:r>
              <a:rPr lang="en-US" altLang="zh-CN" dirty="0">
                <a:latin typeface="Times New Roman" panose="02020603050405020304" pitchFamily="18" charset="0"/>
                <a:cs typeface="Times New Roman" panose="02020603050405020304" pitchFamily="18" charset="0"/>
              </a:rPr>
              <a:t>NVT </a:t>
            </a:r>
            <a:r>
              <a:rPr lang="zh-CN" altLang="en-US" dirty="0"/>
              <a:t>格式 </a:t>
            </a:r>
            <a:endParaRPr lang="zh-CN" altLang="en-US" dirty="0"/>
          </a:p>
        </p:txBody>
      </p:sp>
      <p:sp>
        <p:nvSpPr>
          <p:cNvPr id="141315" name="Rectangle 3"/>
          <p:cNvSpPr>
            <a:spLocks noGrp="1" noChangeArrowheads="1"/>
          </p:cNvSpPr>
          <p:nvPr>
            <p:ph idx="1"/>
          </p:nvPr>
        </p:nvSpPr>
        <p:spPr>
          <a:xfrm>
            <a:off x="1031983" y="1896384"/>
            <a:ext cx="8346723" cy="3332816"/>
          </a:xfrm>
        </p:spPr>
        <p:txBody>
          <a:bodyPr/>
          <a:lstStyle/>
          <a:p>
            <a:pPr marL="316230" indent="-316230" algn="just" eaLnBrk="1" hangingPunct="1">
              <a:spcBef>
                <a:spcPts val="555"/>
              </a:spcBef>
              <a:defRPr/>
            </a:pPr>
            <a:r>
              <a:rPr lang="zh-CN" altLang="en-US" sz="2400" dirty="0">
                <a:latin typeface="Times New Roman" panose="02020603050405020304" pitchFamily="18" charset="0"/>
                <a:cs typeface="Times New Roman" panose="02020603050405020304" pitchFamily="18" charset="0"/>
              </a:rPr>
              <a:t>客户软件把用户的击键和命令转换成 </a:t>
            </a:r>
            <a:r>
              <a:rPr lang="en-US" altLang="zh-CN" sz="2400" dirty="0">
                <a:latin typeface="Times New Roman" panose="02020603050405020304" pitchFamily="18" charset="0"/>
                <a:cs typeface="Times New Roman" panose="02020603050405020304" pitchFamily="18" charset="0"/>
              </a:rPr>
              <a:t>NVT </a:t>
            </a:r>
            <a:r>
              <a:rPr lang="zh-CN" altLang="en-US" sz="2400" dirty="0">
                <a:latin typeface="Times New Roman" panose="02020603050405020304" pitchFamily="18" charset="0"/>
                <a:cs typeface="Times New Roman" panose="02020603050405020304" pitchFamily="18" charset="0"/>
              </a:rPr>
              <a:t>格式，并送交服务器。</a:t>
            </a:r>
            <a:endParaRPr lang="zh-CN" altLang="en-US" sz="2400" dirty="0">
              <a:latin typeface="Times New Roman" panose="02020603050405020304" pitchFamily="18" charset="0"/>
              <a:cs typeface="Times New Roman" panose="02020603050405020304" pitchFamily="18" charset="0"/>
            </a:endParaRPr>
          </a:p>
          <a:p>
            <a:pPr marL="316230" indent="-316230" algn="just" eaLnBrk="1" hangingPunct="1">
              <a:spcBef>
                <a:spcPts val="555"/>
              </a:spcBef>
              <a:defRPr/>
            </a:pPr>
            <a:r>
              <a:rPr lang="zh-CN" altLang="en-US" sz="2400" dirty="0">
                <a:latin typeface="Times New Roman" panose="02020603050405020304" pitchFamily="18" charset="0"/>
                <a:cs typeface="Times New Roman" panose="02020603050405020304" pitchFamily="18" charset="0"/>
              </a:rPr>
              <a:t>服务器软件把收到的数据和命令，从 </a:t>
            </a:r>
            <a:r>
              <a:rPr lang="en-US" altLang="zh-CN" sz="2400" dirty="0">
                <a:latin typeface="Times New Roman" panose="02020603050405020304" pitchFamily="18" charset="0"/>
                <a:cs typeface="Times New Roman" panose="02020603050405020304" pitchFamily="18" charset="0"/>
              </a:rPr>
              <a:t>NVT </a:t>
            </a:r>
            <a:r>
              <a:rPr lang="zh-CN" altLang="en-US" sz="2400" dirty="0">
                <a:latin typeface="Times New Roman" panose="02020603050405020304" pitchFamily="18" charset="0"/>
                <a:cs typeface="Times New Roman" panose="02020603050405020304" pitchFamily="18" charset="0"/>
              </a:rPr>
              <a:t>格式转换成远地系统所需的格式。</a:t>
            </a:r>
            <a:endParaRPr lang="zh-CN" altLang="en-US" sz="2400" dirty="0">
              <a:latin typeface="Times New Roman" panose="02020603050405020304" pitchFamily="18" charset="0"/>
              <a:cs typeface="Times New Roman" panose="02020603050405020304" pitchFamily="18" charset="0"/>
            </a:endParaRPr>
          </a:p>
          <a:p>
            <a:pPr marL="316230" indent="-316230" algn="just" eaLnBrk="1" hangingPunct="1">
              <a:spcBef>
                <a:spcPts val="555"/>
              </a:spcBef>
              <a:defRPr/>
            </a:pPr>
            <a:r>
              <a:rPr lang="zh-CN" altLang="en-US" sz="2400" dirty="0">
                <a:latin typeface="Times New Roman" panose="02020603050405020304" pitchFamily="18" charset="0"/>
                <a:cs typeface="Times New Roman" panose="02020603050405020304" pitchFamily="18" charset="0"/>
              </a:rPr>
              <a:t>向用户返回数据时，服务器把远地系统的格式转换为 </a:t>
            </a:r>
            <a:r>
              <a:rPr lang="en-US" altLang="zh-CN" sz="2400" dirty="0">
                <a:latin typeface="Times New Roman" panose="02020603050405020304" pitchFamily="18" charset="0"/>
                <a:cs typeface="Times New Roman" panose="02020603050405020304" pitchFamily="18" charset="0"/>
              </a:rPr>
              <a:t>NVT </a:t>
            </a:r>
            <a:r>
              <a:rPr lang="zh-CN" altLang="en-US" sz="2400" dirty="0">
                <a:latin typeface="Times New Roman" panose="02020603050405020304" pitchFamily="18" charset="0"/>
                <a:cs typeface="Times New Roman" panose="02020603050405020304" pitchFamily="18" charset="0"/>
              </a:rPr>
              <a:t>格式，本地客户再从 </a:t>
            </a:r>
            <a:r>
              <a:rPr lang="en-US" altLang="zh-CN" sz="2400" dirty="0">
                <a:latin typeface="Times New Roman" panose="02020603050405020304" pitchFamily="18" charset="0"/>
                <a:cs typeface="Times New Roman" panose="02020603050405020304" pitchFamily="18" charset="0"/>
              </a:rPr>
              <a:t>NVT </a:t>
            </a:r>
            <a:r>
              <a:rPr lang="zh-CN" altLang="en-US" sz="2400" dirty="0">
                <a:latin typeface="Times New Roman" panose="02020603050405020304" pitchFamily="18" charset="0"/>
                <a:cs typeface="Times New Roman" panose="02020603050405020304" pitchFamily="18" charset="0"/>
              </a:rPr>
              <a:t>格式转换到本地系统所需的格式。</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spcBef>
                <a:spcPts val="555"/>
              </a:spcBef>
              <a:buNone/>
              <a:defRPr/>
            </a:pPr>
            <a:r>
              <a:rPr lang="en-US" altLang="zh-CN" sz="2400" dirty="0">
                <a:latin typeface="Times New Roman" panose="02020603050405020304" pitchFamily="18" charset="0"/>
                <a:cs typeface="Times New Roman" panose="02020603050405020304" pitchFamily="18" charset="0"/>
              </a:rPr>
              <a:t>NVT</a:t>
            </a:r>
            <a:r>
              <a:rPr lang="zh-CN" altLang="en-US" sz="2400" dirty="0">
                <a:latin typeface="Times New Roman" panose="02020603050405020304" pitchFamily="18" charset="0"/>
                <a:cs typeface="Times New Roman" panose="02020603050405020304" pitchFamily="18" charset="0"/>
              </a:rPr>
              <a:t>应用环境：</a:t>
            </a:r>
            <a:endParaRPr lang="en-US" altLang="zh-CN" sz="2400" dirty="0">
              <a:latin typeface="Times New Roman" panose="02020603050405020304" pitchFamily="18" charset="0"/>
              <a:cs typeface="Times New Roman" panose="02020603050405020304" pitchFamily="18" charset="0"/>
            </a:endParaRPr>
          </a:p>
          <a:p>
            <a:pPr marL="457200" lvl="1" indent="0" algn="just">
              <a:spcBef>
                <a:spcPts val="555"/>
              </a:spcBef>
              <a:buNone/>
              <a:defRPr/>
            </a:pPr>
            <a:r>
              <a:rPr lang="zh-CN" altLang="en-US" sz="2200" dirty="0">
                <a:latin typeface="Times New Roman" panose="02020603050405020304" pitchFamily="18" charset="0"/>
                <a:cs typeface="Times New Roman" panose="02020603050405020304" pitchFamily="18" charset="0"/>
              </a:rPr>
              <a:t>操作系统 ：</a:t>
            </a:r>
            <a:r>
              <a:rPr lang="en-US" altLang="zh-CN" sz="2200" dirty="0" err="1">
                <a:latin typeface="Times New Roman" panose="02020603050405020304" pitchFamily="18" charset="0"/>
                <a:cs typeface="Times New Roman" panose="02020603050405020304" pitchFamily="18" charset="0"/>
              </a:rPr>
              <a:t>Windows,LINUX,UNIX,OS</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等。</a:t>
            </a:r>
            <a:endParaRPr lang="en-US" altLang="zh-CN" sz="2200" dirty="0">
              <a:latin typeface="Times New Roman" panose="02020603050405020304" pitchFamily="18" charset="0"/>
              <a:cs typeface="Times New Roman" panose="02020603050405020304" pitchFamily="18" charset="0"/>
            </a:endParaRPr>
          </a:p>
          <a:p>
            <a:pPr marL="457200" lvl="1" indent="0" algn="just">
              <a:spcBef>
                <a:spcPts val="555"/>
              </a:spcBef>
              <a:buNone/>
              <a:defRPr/>
            </a:pPr>
            <a:r>
              <a:rPr lang="zh-CN" altLang="en-US" sz="2200" dirty="0">
                <a:latin typeface="Times New Roman" panose="02020603050405020304" pitchFamily="18" charset="0"/>
                <a:cs typeface="Times New Roman" panose="02020603050405020304" pitchFamily="18" charset="0"/>
              </a:rPr>
              <a:t>网络操作系统：思科（</a:t>
            </a:r>
            <a:r>
              <a:rPr lang="en-US" altLang="zh-CN" sz="2200" dirty="0">
                <a:latin typeface="Times New Roman" panose="02020603050405020304" pitchFamily="18" charset="0"/>
                <a:cs typeface="Times New Roman" panose="02020603050405020304" pitchFamily="18" charset="0"/>
              </a:rPr>
              <a:t>IOS,CATOS,PIXOS,NX-OS</a:t>
            </a:r>
            <a:r>
              <a:rPr lang="zh-CN" altLang="en-US" sz="2200" dirty="0">
                <a:latin typeface="Times New Roman" panose="02020603050405020304" pitchFamily="18" charset="0"/>
                <a:cs typeface="Times New Roman" panose="02020603050405020304" pitchFamily="18" charset="0"/>
              </a:rPr>
              <a:t>）、华为（</a:t>
            </a:r>
            <a:r>
              <a:rPr lang="en-US" altLang="zh-CN" sz="2200" dirty="0">
                <a:latin typeface="Times New Roman" panose="02020603050405020304" pitchFamily="18" charset="0"/>
                <a:cs typeface="Times New Roman" panose="02020603050405020304" pitchFamily="18" charset="0"/>
              </a:rPr>
              <a:t>VRP</a:t>
            </a:r>
            <a:r>
              <a:rPr lang="zh-CN" altLang="en-US" sz="22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Juniper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JUNOS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H3C</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Comware</a:t>
            </a:r>
            <a:r>
              <a:rPr lang="zh-CN" altLang="en-US" dirty="0">
                <a:latin typeface="Times New Roman" panose="02020603050405020304" pitchFamily="18" charset="0"/>
                <a:cs typeface="Times New Roman" panose="02020603050405020304" pitchFamily="18" charset="0"/>
              </a:rPr>
              <a:t>）、锐捷（</a:t>
            </a:r>
            <a:r>
              <a:rPr lang="en-US" altLang="zh-CN" dirty="0">
                <a:latin typeface="Times New Roman" panose="02020603050405020304" pitchFamily="18" charset="0"/>
                <a:cs typeface="Times New Roman" panose="02020603050405020304" pitchFamily="18" charset="0"/>
              </a:rPr>
              <a:t>RGOS</a:t>
            </a:r>
            <a:r>
              <a:rPr lang="zh-CN" altLang="en-US"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NVT </a:t>
            </a:r>
            <a:r>
              <a:rPr lang="zh-CN" altLang="en-US" dirty="0"/>
              <a:t>格式的定义 </a:t>
            </a:r>
            <a:endParaRPr lang="zh-CN" altLang="en-US" dirty="0"/>
          </a:p>
        </p:txBody>
      </p:sp>
      <p:sp>
        <p:nvSpPr>
          <p:cNvPr id="141315" name="Rectangle 3"/>
          <p:cNvSpPr>
            <a:spLocks noGrp="1" noChangeArrowheads="1"/>
          </p:cNvSpPr>
          <p:nvPr>
            <p:ph idx="1"/>
          </p:nvPr>
        </p:nvSpPr>
        <p:spPr>
          <a:xfrm>
            <a:off x="1031983" y="1968392"/>
            <a:ext cx="8346723" cy="3332816"/>
          </a:xfrm>
        </p:spPr>
        <p:txBody>
          <a:bodyPr/>
          <a:lstStyle/>
          <a:p>
            <a:pPr marL="316230" indent="-316230" algn="just" eaLnBrk="1" hangingPunct="1">
              <a:lnSpc>
                <a:spcPct val="90000"/>
              </a:lnSpc>
              <a:spcBef>
                <a:spcPts val="555"/>
              </a:spcBef>
              <a:defRPr/>
            </a:pPr>
            <a:r>
              <a:rPr lang="zh-CN" altLang="en-US" dirty="0">
                <a:latin typeface="Times New Roman" panose="02020603050405020304" pitchFamily="18" charset="0"/>
                <a:cs typeface="Times New Roman" panose="02020603050405020304" pitchFamily="18" charset="0"/>
              </a:rPr>
              <a:t>所有的通信都使用</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位一个字节。在运行时，</a:t>
            </a:r>
            <a:r>
              <a:rPr lang="en-US" altLang="zh-CN" dirty="0">
                <a:latin typeface="Times New Roman" panose="02020603050405020304" pitchFamily="18" charset="0"/>
                <a:cs typeface="Times New Roman" panose="02020603050405020304" pitchFamily="18" charset="0"/>
              </a:rPr>
              <a:t>NVT</a:t>
            </a:r>
            <a:r>
              <a:rPr lang="zh-CN" altLang="en-US"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位</a:t>
            </a: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码传送数据，而当高位置</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时作为控制命令。</a:t>
            </a:r>
            <a:endParaRPr lang="en-US" altLang="zh-CN" dirty="0">
              <a:latin typeface="Times New Roman" panose="02020603050405020304" pitchFamily="18" charset="0"/>
              <a:cs typeface="Times New Roman" panose="02020603050405020304" pitchFamily="18" charset="0"/>
            </a:endParaRPr>
          </a:p>
          <a:p>
            <a:pPr marL="316230" indent="-316230" algn="just" eaLnBrk="1" hangingPunct="1">
              <a:lnSpc>
                <a:spcPct val="90000"/>
              </a:lnSpc>
              <a:spcBef>
                <a:spcPts val="555"/>
              </a:spcBef>
              <a:defRPr/>
            </a:pP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码中的</a:t>
            </a:r>
            <a:r>
              <a:rPr lang="en-US" altLang="zh-CN" dirty="0">
                <a:latin typeface="Times New Roman" panose="02020603050405020304" pitchFamily="18" charset="0"/>
                <a:cs typeface="Times New Roman" panose="02020603050405020304" pitchFamily="18" charset="0"/>
              </a:rPr>
              <a:t>95</a:t>
            </a:r>
            <a:r>
              <a:rPr lang="zh-CN" altLang="en-US" dirty="0">
                <a:latin typeface="Times New Roman" panose="02020603050405020304" pitchFamily="18" charset="0"/>
                <a:cs typeface="Times New Roman" panose="02020603050405020304" pitchFamily="18" charset="0"/>
              </a:rPr>
              <a:t>个可打印字符在</a:t>
            </a:r>
            <a:r>
              <a:rPr lang="en-US" altLang="zh-CN" dirty="0">
                <a:latin typeface="Times New Roman" panose="02020603050405020304" pitchFamily="18" charset="0"/>
                <a:cs typeface="Times New Roman" panose="02020603050405020304" pitchFamily="18" charset="0"/>
              </a:rPr>
              <a:t>NVT</a:t>
            </a:r>
            <a:r>
              <a:rPr lang="zh-CN" altLang="en-US" dirty="0">
                <a:latin typeface="Times New Roman" panose="02020603050405020304" pitchFamily="18" charset="0"/>
                <a:cs typeface="Times New Roman" panose="02020603050405020304" pitchFamily="18" charset="0"/>
              </a:rPr>
              <a:t>中的意义和在</a:t>
            </a: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码中是一样的。</a:t>
            </a:r>
            <a:r>
              <a:rPr lang="en-US" altLang="zh-CN" dirty="0">
                <a:latin typeface="Times New Roman" panose="02020603050405020304" pitchFamily="18" charset="0"/>
                <a:cs typeface="Times New Roman" panose="02020603050405020304" pitchFamily="18" charset="0"/>
              </a:rPr>
              <a:t>33</a:t>
            </a:r>
            <a:r>
              <a:rPr lang="zh-CN" altLang="en-US" dirty="0">
                <a:latin typeface="Times New Roman" panose="02020603050405020304" pitchFamily="18" charset="0"/>
                <a:cs typeface="Times New Roman" panose="02020603050405020304" pitchFamily="18" charset="0"/>
              </a:rPr>
              <a:t>个控制字符</a:t>
            </a:r>
            <a:r>
              <a:rPr lang="en-US" altLang="zh-CN" dirty="0">
                <a:latin typeface="Times New Roman" panose="02020603050405020304" pitchFamily="18" charset="0"/>
                <a:cs typeface="Times New Roman" panose="02020603050405020304" pitchFamily="18" charset="0"/>
              </a:rPr>
              <a:t>NVT</a:t>
            </a:r>
            <a:r>
              <a:rPr lang="zh-CN" altLang="en-US" dirty="0">
                <a:latin typeface="Times New Roman" panose="02020603050405020304" pitchFamily="18" charset="0"/>
                <a:cs typeface="Times New Roman" panose="02020603050405020304" pitchFamily="18" charset="0"/>
              </a:rPr>
              <a:t>只采用了其中的几个。</a:t>
            </a:r>
            <a:endParaRPr lang="en-US" altLang="zh-CN" dirty="0">
              <a:latin typeface="Times New Roman" panose="02020603050405020304" pitchFamily="18" charset="0"/>
              <a:cs typeface="Times New Roman" panose="02020603050405020304" pitchFamily="18" charset="0"/>
            </a:endParaRPr>
          </a:p>
          <a:p>
            <a:pPr marL="316230" indent="-316230" algn="just" eaLnBrk="1" hangingPunct="1">
              <a:lnSpc>
                <a:spcPct val="90000"/>
              </a:lnSpc>
              <a:spcBef>
                <a:spcPts val="555"/>
              </a:spcBef>
              <a:defRPr/>
            </a:pPr>
            <a:r>
              <a:rPr lang="en-US" altLang="zh-CN" dirty="0">
                <a:latin typeface="Times New Roman" panose="02020603050405020304" pitchFamily="18" charset="0"/>
                <a:cs typeface="Times New Roman" panose="02020603050405020304" pitchFamily="18" charset="0"/>
              </a:rPr>
              <a:t>NVT</a:t>
            </a:r>
            <a:r>
              <a:rPr lang="zh-CN" altLang="en-US" dirty="0">
                <a:latin typeface="Times New Roman" panose="02020603050405020304" pitchFamily="18" charset="0"/>
                <a:cs typeface="Times New Roman" panose="02020603050405020304" pitchFamily="18" charset="0"/>
              </a:rPr>
              <a:t>定义两字符的</a:t>
            </a:r>
            <a:r>
              <a:rPr lang="en-US" altLang="zh-CN" dirty="0">
                <a:latin typeface="Times New Roman" panose="02020603050405020304" pitchFamily="18" charset="0"/>
                <a:cs typeface="Times New Roman" panose="02020603050405020304" pitchFamily="18" charset="0"/>
              </a:rPr>
              <a:t>CR-LF</a:t>
            </a:r>
            <a:r>
              <a:rPr lang="zh-CN" altLang="en-US" dirty="0">
                <a:latin typeface="Times New Roman" panose="02020603050405020304" pitchFamily="18" charset="0"/>
                <a:cs typeface="Times New Roman" panose="02020603050405020304" pitchFamily="18" charset="0"/>
              </a:rPr>
              <a:t>作为标准的行结束控制符。</a:t>
            </a:r>
            <a:r>
              <a:rPr lang="en-US" altLang="zh-CN" dirty="0">
                <a:latin typeface="Times New Roman" panose="02020603050405020304" pitchFamily="18" charset="0"/>
                <a:cs typeface="Times New Roman" panose="02020603050405020304" pitchFamily="18" charset="0"/>
              </a:rPr>
              <a:t>TELNET</a:t>
            </a:r>
            <a:r>
              <a:rPr lang="zh-CN" altLang="en-US" dirty="0">
                <a:latin typeface="Times New Roman" panose="02020603050405020304" pitchFamily="18" charset="0"/>
                <a:cs typeface="Times New Roman" panose="02020603050405020304" pitchFamily="18" charset="0"/>
              </a:rPr>
              <a:t>服务器要把</a:t>
            </a:r>
            <a:r>
              <a:rPr lang="en-US" altLang="zh-CN" dirty="0">
                <a:latin typeface="Times New Roman" panose="02020603050405020304" pitchFamily="18" charset="0"/>
                <a:cs typeface="Times New Roman" panose="02020603050405020304" pitchFamily="18" charset="0"/>
              </a:rPr>
              <a:t>CR-LF</a:t>
            </a:r>
            <a:r>
              <a:rPr lang="zh-CN" altLang="en-US" dirty="0">
                <a:latin typeface="Times New Roman" panose="02020603050405020304" pitchFamily="18" charset="0"/>
                <a:cs typeface="Times New Roman" panose="02020603050405020304" pitchFamily="18" charset="0"/>
              </a:rPr>
              <a:t>转换为远地设备的行结束字符。</a:t>
            </a:r>
            <a:endParaRPr lang="en-US" altLang="zh-CN" dirty="0">
              <a:latin typeface="Times New Roman" panose="02020603050405020304" pitchFamily="18" charset="0"/>
              <a:cs typeface="Times New Roman" panose="02020603050405020304" pitchFamily="18" charset="0"/>
            </a:endParaRPr>
          </a:p>
          <a:p>
            <a:pPr marL="316230" indent="-316230" algn="just" eaLnBrk="1" hangingPunct="1">
              <a:lnSpc>
                <a:spcPct val="90000"/>
              </a:lnSpc>
              <a:spcBef>
                <a:spcPts val="555"/>
              </a:spcBef>
              <a:defRPr/>
            </a:pPr>
            <a:r>
              <a:rPr lang="en-US" altLang="zh-CN" dirty="0">
                <a:latin typeface="Times New Roman" panose="02020603050405020304" pitchFamily="18" charset="0"/>
                <a:cs typeface="Times New Roman" panose="02020603050405020304" pitchFamily="18" charset="0"/>
              </a:rPr>
              <a:t>TELNET</a:t>
            </a:r>
            <a:r>
              <a:rPr lang="zh-CN" altLang="en-US" dirty="0">
                <a:latin typeface="Times New Roman" panose="02020603050405020304" pitchFamily="18" charset="0"/>
                <a:cs typeface="Times New Roman" panose="02020603050405020304" pitchFamily="18" charset="0"/>
              </a:rPr>
              <a:t>的选项协商使</a:t>
            </a:r>
            <a:r>
              <a:rPr lang="en-US" altLang="zh-CN" dirty="0">
                <a:latin typeface="Times New Roman" panose="02020603050405020304" pitchFamily="18" charset="0"/>
                <a:cs typeface="Times New Roman" panose="02020603050405020304" pitchFamily="18" charset="0"/>
              </a:rPr>
              <a:t>TELNET</a:t>
            </a:r>
            <a:r>
              <a:rPr lang="zh-CN" altLang="en-US" dirty="0">
                <a:latin typeface="Times New Roman" panose="02020603050405020304" pitchFamily="18" charset="0"/>
                <a:cs typeface="Times New Roman" panose="02020603050405020304" pitchFamily="18" charset="0"/>
              </a:rPr>
              <a:t>客户和</a:t>
            </a:r>
            <a:r>
              <a:rPr lang="en-US" altLang="zh-CN" dirty="0">
                <a:latin typeface="Times New Roman" panose="02020603050405020304" pitchFamily="18" charset="0"/>
                <a:cs typeface="Times New Roman" panose="02020603050405020304" pitchFamily="18" charset="0"/>
              </a:rPr>
              <a:t>TELNET</a:t>
            </a:r>
            <a:r>
              <a:rPr lang="zh-CN" altLang="en-US" dirty="0">
                <a:latin typeface="Times New Roman" panose="02020603050405020304" pitchFamily="18" charset="0"/>
                <a:cs typeface="Times New Roman" panose="02020603050405020304" pitchFamily="18" charset="0"/>
              </a:rPr>
              <a:t>服务器可商定使用更多的终端功能，协商的双方是平等的。</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第六章   应用层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94120" cy="3821761"/>
            <a:chOff x="6864" y="4869"/>
            <a:chExt cx="7449"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b="1">
                  <a:solidFill>
                    <a:schemeClr val="accent4"/>
                  </a:solidFill>
                  <a:latin typeface="造字工房言宋体" charset="-122"/>
                  <a:ea typeface="造字工房言宋体" charset="-122"/>
                  <a:cs typeface="造字工房言宋体" charset="-122"/>
                  <a:sym typeface="+mn-ea"/>
                </a:rPr>
                <a:t>6.1 DNS</a:t>
              </a:r>
              <a:r>
                <a:rPr lang="zh-CN" altLang="en-US" sz="2400" b="1">
                  <a:solidFill>
                    <a:schemeClr val="accent4"/>
                  </a:solidFill>
                  <a:latin typeface="造字工房言宋体" charset="-122"/>
                  <a:ea typeface="造字工房言宋体" charset="-122"/>
                  <a:cs typeface="造字工房言宋体" charset="-122"/>
                  <a:sym typeface="+mn-ea"/>
                </a:rPr>
                <a:t>、</a:t>
              </a:r>
              <a:r>
                <a:rPr lang="en-US" altLang="zh-CN" sz="2400" b="1">
                  <a:solidFill>
                    <a:schemeClr val="accent4"/>
                  </a:solidFill>
                  <a:latin typeface="造字工房言宋体" charset="-122"/>
                  <a:ea typeface="造字工房言宋体" charset="-122"/>
                  <a:cs typeface="造字工房言宋体" charset="-122"/>
                  <a:sym typeface="+mn-ea"/>
                </a:rPr>
                <a:t>FTP</a:t>
              </a:r>
              <a:r>
                <a:rPr lang="zh-CN" altLang="en-US" sz="2400" b="1">
                  <a:solidFill>
                    <a:schemeClr val="accent4"/>
                  </a:solidFill>
                  <a:latin typeface="造字工房言宋体" charset="-122"/>
                  <a:ea typeface="造字工房言宋体" charset="-122"/>
                  <a:cs typeface="造字工房言宋体" charset="-122"/>
                  <a:sym typeface="+mn-ea"/>
                </a:rPr>
                <a:t>和</a:t>
              </a:r>
              <a:r>
                <a:rPr lang="en-US" altLang="zh-CN" sz="2400" b="1">
                  <a:solidFill>
                    <a:schemeClr val="accent4"/>
                  </a:solidFill>
                  <a:latin typeface="造字工房言宋体" charset="-122"/>
                  <a:ea typeface="造字工房言宋体" charset="-122"/>
                  <a:cs typeface="造字工房言宋体" charset="-122"/>
                  <a:sym typeface="+mn-ea"/>
                </a:rPr>
                <a:t>TELNET</a:t>
              </a:r>
              <a:endParaRPr lang="en-US" altLang="zh-CN" sz="2400" b="1">
                <a:solidFill>
                  <a:schemeClr val="accent4"/>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852" y="657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6.2 WWW</a:t>
              </a:r>
              <a:endParaRPr lang="en-US" altLang="zh-CN" sz="2400" b="1">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50" y="7973"/>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6.3</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电子邮件和</a:t>
              </a:r>
              <a:r>
                <a:rPr lang="en-US" altLang="zh-CN" sz="2400" b="1">
                  <a:solidFill>
                    <a:schemeClr val="bg1"/>
                  </a:solidFill>
                  <a:latin typeface="造字工房言宋体" charset="-122"/>
                  <a:ea typeface="造字工房言宋体" charset="-122"/>
                  <a:cs typeface="Times New Roman" panose="02020603050405020304" pitchFamily="18" charset="0"/>
                  <a:sym typeface="+mn-ea"/>
                </a:rPr>
                <a:t>DHCP</a:t>
              </a:r>
              <a:endParaRPr lang="en-US" altLang="zh-CN"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11" name="椭圆 10"/>
            <p:cNvSpPr/>
            <p:nvPr>
              <p:custDataLst>
                <p:tags r:id="rId16"/>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7"/>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18"/>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19"/>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0"/>
            <a:stretch>
              <a:fillRect/>
            </a:stretch>
          </p:blipFill>
          <p:spPr>
            <a:xfrm>
              <a:off x="6864" y="5579"/>
              <a:ext cx="3788" cy="1965"/>
            </a:xfrm>
            <a:prstGeom prst="rect">
              <a:avLst/>
            </a:prstGeom>
          </p:spPr>
        </p:pic>
        <p:sp>
          <p:nvSpPr>
            <p:cNvPr id="3" name="椭圆 2"/>
            <p:cNvSpPr/>
            <p:nvPr>
              <p:custDataLst>
                <p:tags r:id="rId21"/>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6.1.1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域名系统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DNS</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1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域名系统概述</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互联网的域名结构</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域名服务器</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391911" y="260648"/>
            <a:ext cx="7482627" cy="648072"/>
          </a:xfrm>
        </p:spPr>
        <p:txBody>
          <a:bodyPr/>
          <a:lstStyle/>
          <a:p>
            <a:pPr eaLnBrk="1" hangingPunct="1">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域名系统概述</a:t>
            </a:r>
            <a:endParaRPr lang="zh-CN" altLang="en-US" dirty="0">
              <a:latin typeface="Times New Roman" panose="02020603050405020304" pitchFamily="18" charset="0"/>
              <a:cs typeface="Times New Roman" panose="02020603050405020304" pitchFamily="18" charset="0"/>
            </a:endParaRPr>
          </a:p>
        </p:txBody>
      </p:sp>
      <p:sp>
        <p:nvSpPr>
          <p:cNvPr id="573443" name="Rectangle 3"/>
          <p:cNvSpPr>
            <a:spLocks noGrp="1" noChangeArrowheads="1"/>
          </p:cNvSpPr>
          <p:nvPr>
            <p:ph idx="1"/>
          </p:nvPr>
        </p:nvSpPr>
        <p:spPr>
          <a:xfrm>
            <a:off x="1031983" y="1968392"/>
            <a:ext cx="8346723" cy="3332816"/>
          </a:xfrm>
        </p:spPr>
        <p:txBody>
          <a:bodyPr/>
          <a:lstStyle/>
          <a:p>
            <a:pPr marL="316230" indent="-316230" algn="just" eaLnBrk="1" hangingPunct="1">
              <a:lnSpc>
                <a:spcPct val="90000"/>
              </a:lnSpc>
              <a:spcBef>
                <a:spcPts val="555"/>
              </a:spcBef>
              <a:defRPr/>
            </a:pPr>
            <a:r>
              <a:rPr lang="zh-CN" altLang="en-US" dirty="0">
                <a:latin typeface="Times New Roman" panose="02020603050405020304" pitchFamily="18" charset="0"/>
                <a:cs typeface="Times New Roman" panose="02020603050405020304" pitchFamily="18" charset="0"/>
              </a:rPr>
              <a:t>许多应用层软件经常直接使用</a:t>
            </a:r>
            <a:r>
              <a:rPr lang="zh-CN" altLang="en-US" dirty="0">
                <a:solidFill>
                  <a:srgbClr val="FF0000"/>
                </a:solidFill>
                <a:latin typeface="Times New Roman" panose="02020603050405020304" pitchFamily="18" charset="0"/>
                <a:cs typeface="Times New Roman" panose="02020603050405020304" pitchFamily="18" charset="0"/>
              </a:rPr>
              <a:t>域名系统</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DNS (Domain Name System)</a:t>
            </a:r>
            <a:r>
              <a:rPr lang="zh-CN" altLang="en-US" dirty="0">
                <a:latin typeface="Times New Roman" panose="02020603050405020304" pitchFamily="18" charset="0"/>
                <a:cs typeface="Times New Roman" panose="02020603050405020304" pitchFamily="18" charset="0"/>
              </a:rPr>
              <a:t>，但计算机的用户只是间接而不是直接使用域名系统。 </a:t>
            </a:r>
            <a:endParaRPr lang="zh-CN" altLang="en-US" dirty="0">
              <a:latin typeface="Times New Roman" panose="02020603050405020304" pitchFamily="18" charset="0"/>
              <a:cs typeface="Times New Roman" panose="02020603050405020304" pitchFamily="18" charset="0"/>
            </a:endParaRPr>
          </a:p>
          <a:p>
            <a:pPr marL="316230" indent="-316230" algn="just" eaLnBrk="1" hangingPunct="1">
              <a:lnSpc>
                <a:spcPct val="90000"/>
              </a:lnSpc>
              <a:spcBef>
                <a:spcPts val="555"/>
              </a:spcBef>
              <a:defRPr/>
            </a:pPr>
            <a:r>
              <a:rPr lang="en-US" altLang="zh-CN" dirty="0">
                <a:latin typeface="Times New Roman" panose="02020603050405020304" pitchFamily="18" charset="0"/>
                <a:cs typeface="Times New Roman" panose="02020603050405020304" pitchFamily="18" charset="0"/>
              </a:rPr>
              <a:t>ARPNET</a:t>
            </a:r>
            <a:r>
              <a:rPr lang="zh-CN" altLang="en-US" dirty="0">
                <a:latin typeface="Times New Roman" panose="02020603050405020304" pitchFamily="18" charset="0"/>
                <a:cs typeface="Times New Roman" panose="02020603050405020304" pitchFamily="18" charset="0"/>
              </a:rPr>
              <a:t>时代，采用的是本机解析（</a:t>
            </a:r>
            <a:r>
              <a:rPr lang="en-US" altLang="zh-CN" sz="2400" dirty="0">
                <a:latin typeface="Times New Roman" panose="02020603050405020304" pitchFamily="18" charset="0"/>
                <a:cs typeface="Times New Roman" panose="02020603050405020304" pitchFamily="18" charset="0"/>
              </a:rPr>
              <a:t>HOSTS</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DNS</a:t>
            </a:r>
            <a:r>
              <a:rPr lang="zh-CN" altLang="en-US" dirty="0">
                <a:latin typeface="Times New Roman" panose="02020603050405020304" pitchFamily="18" charset="0"/>
                <a:cs typeface="Times New Roman" panose="02020603050405020304" pitchFamily="18" charset="0"/>
              </a:rPr>
              <a:t>系统。</a:t>
            </a:r>
            <a:endParaRPr lang="en-US" altLang="zh-CN" dirty="0">
              <a:latin typeface="Times New Roman" panose="02020603050405020304" pitchFamily="18" charset="0"/>
              <a:cs typeface="Times New Roman" panose="02020603050405020304" pitchFamily="18" charset="0"/>
            </a:endParaRPr>
          </a:p>
          <a:p>
            <a:pPr marL="316230" indent="-316230" algn="just" eaLnBrk="1" hangingPunct="1">
              <a:lnSpc>
                <a:spcPct val="90000"/>
              </a:lnSpc>
              <a:spcBef>
                <a:spcPts val="555"/>
              </a:spcBef>
              <a:defRPr/>
            </a:pPr>
            <a:r>
              <a:rPr lang="zh-CN" altLang="en-US" dirty="0">
                <a:latin typeface="Times New Roman" panose="02020603050405020304" pitchFamily="18" charset="0"/>
                <a:cs typeface="Times New Roman" panose="02020603050405020304" pitchFamily="18" charset="0"/>
              </a:rPr>
              <a:t>互联网采用层次结构的命名树作为主机的名字，并使用</a:t>
            </a:r>
            <a:r>
              <a:rPr lang="zh-CN" altLang="en-US" dirty="0">
                <a:solidFill>
                  <a:srgbClr val="FF0000"/>
                </a:solidFill>
                <a:latin typeface="Times New Roman" panose="02020603050405020304" pitchFamily="18" charset="0"/>
                <a:cs typeface="Times New Roman" panose="02020603050405020304" pitchFamily="18" charset="0"/>
              </a:rPr>
              <a:t>分布式</a:t>
            </a:r>
            <a:r>
              <a:rPr lang="zh-CN" altLang="en-US" dirty="0">
                <a:latin typeface="Times New Roman" panose="02020603050405020304" pitchFamily="18" charset="0"/>
                <a:cs typeface="Times New Roman" panose="02020603050405020304" pitchFamily="18" charset="0"/>
              </a:rPr>
              <a:t>的域名系统 </a:t>
            </a:r>
            <a:r>
              <a:rPr lang="en-US" altLang="zh-CN" dirty="0">
                <a:latin typeface="Times New Roman" panose="02020603050405020304" pitchFamily="18" charset="0"/>
                <a:cs typeface="Times New Roman" panose="02020603050405020304" pitchFamily="18" charset="0"/>
              </a:rPr>
              <a:t>DNS</a:t>
            </a:r>
            <a:r>
              <a:rPr lang="zh-CN" altLang="en-US" dirty="0">
                <a:latin typeface="Times New Roman" panose="02020603050405020304" pitchFamily="18" charset="0"/>
                <a:cs typeface="Times New Roman" panose="02020603050405020304" pitchFamily="18" charset="0"/>
              </a:rPr>
              <a:t>。采用联机分布式的数据库系统及客户服务器方式运作。（</a:t>
            </a:r>
            <a:r>
              <a:rPr lang="en-US" altLang="zh-CN" dirty="0">
                <a:latin typeface="Times New Roman" panose="02020603050405020304" pitchFamily="18" charset="0"/>
                <a:cs typeface="Times New Roman" panose="02020603050405020304" pitchFamily="18" charset="0"/>
              </a:rPr>
              <a:t>2009.5.19</a:t>
            </a:r>
            <a:r>
              <a:rPr lang="zh-CN" altLang="en-US" dirty="0">
                <a:latin typeface="Times New Roman" panose="02020603050405020304" pitchFamily="18" charset="0"/>
                <a:cs typeface="Times New Roman" panose="02020603050405020304" pitchFamily="18" charset="0"/>
              </a:rPr>
              <a:t>波及全国多个省市的“网络塞车”）</a:t>
            </a:r>
            <a:endParaRPr lang="zh-CN" altLang="en-US" dirty="0">
              <a:latin typeface="Times New Roman" panose="02020603050405020304" pitchFamily="18" charset="0"/>
              <a:cs typeface="Times New Roman" panose="02020603050405020304" pitchFamily="18" charset="0"/>
            </a:endParaRPr>
          </a:p>
          <a:p>
            <a:pPr marL="316230" indent="-316230" algn="just" eaLnBrk="1" hangingPunct="1">
              <a:lnSpc>
                <a:spcPct val="90000"/>
              </a:lnSpc>
              <a:spcBef>
                <a:spcPts val="555"/>
              </a:spcBef>
              <a:defRPr/>
            </a:pPr>
            <a:r>
              <a:rPr lang="zh-CN" altLang="en-US" dirty="0">
                <a:latin typeface="Times New Roman" panose="02020603050405020304" pitchFamily="18" charset="0"/>
                <a:cs typeface="Times New Roman" panose="02020603050405020304" pitchFamily="18" charset="0"/>
              </a:rPr>
              <a:t>名字到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地址的解析是由若干个域名服务器程序完成的。域名服务器程序在专设的结点上运行，运行该程序的机器称为</a:t>
            </a:r>
            <a:r>
              <a:rPr lang="zh-CN" altLang="en-US" dirty="0">
                <a:solidFill>
                  <a:srgbClr val="FF0000"/>
                </a:solidFill>
                <a:latin typeface="Times New Roman" panose="02020603050405020304" pitchFamily="18" charset="0"/>
                <a:cs typeface="Times New Roman" panose="02020603050405020304" pitchFamily="18" charset="0"/>
              </a:rPr>
              <a:t>域名服务器</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314954" y="2953445"/>
            <a:ext cx="6950414" cy="763587"/>
          </a:xfrm>
          <a:prstGeom prst="rect">
            <a:avLst/>
          </a:prstGeom>
          <a:solidFill>
            <a:srgbClr val="FFFF00"/>
          </a:solidFill>
          <a:ln w="28575">
            <a:solidFill>
              <a:srgbClr val="333399"/>
            </a:solidFill>
            <a:miter lim="800000"/>
          </a:ln>
          <a:effectLst/>
        </p:spPr>
        <p:txBody>
          <a:bodyPr wrap="none" anchor="ctr"/>
          <a:lstStyle/>
          <a:p>
            <a:pPr eaLnBrk="1" hangingPunct="1"/>
            <a:endParaRPr lang="zh-CN" altLang="en-US"/>
          </a:p>
        </p:txBody>
      </p:sp>
      <p:sp>
        <p:nvSpPr>
          <p:cNvPr id="32772" name="Rectangle 3"/>
          <p:cNvSpPr>
            <a:spLocks noGrp="1" noChangeArrowheads="1"/>
          </p:cNvSpPr>
          <p:nvPr>
            <p:ph idx="1"/>
          </p:nvPr>
        </p:nvSpPr>
        <p:spPr>
          <a:xfrm>
            <a:off x="999355" y="1968392"/>
            <a:ext cx="8130109" cy="3332816"/>
          </a:xfrm>
          <a:prstGeom prst="rect">
            <a:avLst/>
          </a:prstGeom>
        </p:spPr>
        <p:txBody>
          <a:bodyPr/>
          <a:lstStyle/>
          <a:p>
            <a:pPr eaLnBrk="1" hangingPunct="1"/>
            <a:r>
              <a:rPr lang="zh-CN" altLang="en-US" sz="2400" dirty="0">
                <a:ea typeface="黑体" panose="02010609060101010101" pitchFamily="2" charset="-122"/>
              </a:rPr>
              <a:t>互联网采用了层次树状结构的命名方法。</a:t>
            </a:r>
            <a:endParaRPr lang="zh-CN" altLang="en-US" sz="2400" dirty="0">
              <a:ea typeface="黑体" panose="02010609060101010101" pitchFamily="2" charset="-122"/>
            </a:endParaRPr>
          </a:p>
          <a:p>
            <a:pPr eaLnBrk="1" hangingPunct="1"/>
            <a:r>
              <a:rPr lang="zh-CN" altLang="en-US" sz="2400" dirty="0">
                <a:ea typeface="黑体" panose="02010609060101010101" pitchFamily="2" charset="-122"/>
              </a:rPr>
              <a:t>任何一个连接在互联网上的主机或路由器，都有一个</a:t>
            </a:r>
            <a:r>
              <a:rPr lang="zh-CN" altLang="en-US" sz="2400" dirty="0">
                <a:solidFill>
                  <a:srgbClr val="FF0000"/>
                </a:solidFill>
                <a:ea typeface="黑体" panose="02010609060101010101" pitchFamily="2" charset="-122"/>
              </a:rPr>
              <a:t>唯一</a:t>
            </a:r>
            <a:r>
              <a:rPr lang="zh-CN" altLang="en-US" sz="2400" dirty="0">
                <a:ea typeface="黑体" panose="02010609060101010101" pitchFamily="2" charset="-122"/>
              </a:rPr>
              <a:t>的层次结构的名字，即</a:t>
            </a:r>
            <a:r>
              <a:rPr lang="zh-CN" altLang="en-US" sz="2400" dirty="0">
                <a:solidFill>
                  <a:srgbClr val="FF0000"/>
                </a:solidFill>
                <a:ea typeface="黑体" panose="02010609060101010101" pitchFamily="2" charset="-122"/>
              </a:rPr>
              <a:t>域名</a:t>
            </a:r>
            <a:r>
              <a:rPr lang="zh-CN" altLang="en-US" sz="2400" dirty="0">
                <a:ea typeface="黑体" panose="02010609060101010101" pitchFamily="2" charset="-122"/>
              </a:rPr>
              <a:t>。</a:t>
            </a:r>
            <a:endParaRPr lang="zh-CN" altLang="en-US" sz="2400" dirty="0">
              <a:ea typeface="黑体" panose="02010609060101010101" pitchFamily="2" charset="-122"/>
            </a:endParaRPr>
          </a:p>
          <a:p>
            <a:pPr eaLnBrk="1" hangingPunct="1"/>
            <a:r>
              <a:rPr lang="zh-CN" altLang="en-US" sz="2400" dirty="0">
                <a:ea typeface="黑体" panose="02010609060101010101" pitchFamily="2" charset="-122"/>
              </a:rPr>
              <a:t> 域名的结构由标号序列组成，各标号之间用</a:t>
            </a:r>
            <a:r>
              <a:rPr lang="zh-CN" altLang="en-US" sz="2400" dirty="0">
                <a:solidFill>
                  <a:srgbClr val="FF0000"/>
                </a:solidFill>
                <a:ea typeface="黑体" panose="02010609060101010101" pitchFamily="2" charset="-122"/>
              </a:rPr>
              <a:t>点</a:t>
            </a:r>
            <a:r>
              <a:rPr lang="zh-CN" altLang="en-US" sz="2400" dirty="0">
                <a:ea typeface="黑体" panose="02010609060101010101" pitchFamily="2" charset="-122"/>
              </a:rPr>
              <a:t>隔开：</a:t>
            </a:r>
            <a:endParaRPr lang="zh-CN" altLang="en-US" sz="2400" dirty="0">
              <a:ea typeface="黑体" panose="02010609060101010101" pitchFamily="2" charset="-122"/>
            </a:endParaRPr>
          </a:p>
          <a:p>
            <a:pPr eaLnBrk="1" hangingPunct="1">
              <a:spcAft>
                <a:spcPct val="60000"/>
              </a:spcAft>
              <a:buFont typeface="Wingdings" panose="05000000000000000000" pitchFamily="2" charset="2"/>
              <a:buNone/>
            </a:pPr>
            <a:r>
              <a:rPr lang="zh-CN" altLang="en-US" dirty="0">
                <a:ea typeface="黑体" panose="02010609060101010101" pitchFamily="2" charset="-122"/>
              </a:rPr>
              <a:t>              </a:t>
            </a:r>
            <a:r>
              <a:rPr lang="en-US" altLang="zh-CN" dirty="0">
                <a:ea typeface="黑体" panose="02010609060101010101" pitchFamily="2" charset="-122"/>
              </a:rPr>
              <a:t>… . </a:t>
            </a:r>
            <a:r>
              <a:rPr lang="zh-CN" altLang="en-US" dirty="0">
                <a:ea typeface="黑体" panose="02010609060101010101" pitchFamily="2" charset="-122"/>
              </a:rPr>
              <a:t>三级域名 </a:t>
            </a:r>
            <a:r>
              <a:rPr lang="en-US" altLang="zh-CN" dirty="0">
                <a:ea typeface="黑体" panose="02010609060101010101" pitchFamily="2" charset="-122"/>
              </a:rPr>
              <a:t>. </a:t>
            </a:r>
            <a:r>
              <a:rPr lang="zh-CN" altLang="en-US" dirty="0">
                <a:ea typeface="黑体" panose="02010609060101010101" pitchFamily="2" charset="-122"/>
              </a:rPr>
              <a:t>二级域名 </a:t>
            </a:r>
            <a:r>
              <a:rPr lang="en-US" altLang="zh-CN" dirty="0">
                <a:ea typeface="黑体" panose="02010609060101010101" pitchFamily="2" charset="-122"/>
              </a:rPr>
              <a:t>. </a:t>
            </a:r>
            <a:r>
              <a:rPr lang="zh-CN" altLang="en-US" dirty="0">
                <a:ea typeface="黑体" panose="02010609060101010101" pitchFamily="2" charset="-122"/>
              </a:rPr>
              <a:t>顶级域名</a:t>
            </a:r>
            <a:endParaRPr lang="zh-CN" altLang="en-US" dirty="0">
              <a:ea typeface="黑体" panose="02010609060101010101" pitchFamily="2" charset="-122"/>
            </a:endParaRPr>
          </a:p>
          <a:p>
            <a:pPr eaLnBrk="1" hangingPunct="1"/>
            <a:r>
              <a:rPr lang="zh-CN" altLang="en-US" sz="2400" dirty="0">
                <a:ea typeface="黑体" panose="02010609060101010101" pitchFamily="2" charset="-122"/>
              </a:rPr>
              <a:t>各标号分别代表不同级别的域名。</a:t>
            </a:r>
            <a:endParaRPr lang="en-US" altLang="zh-CN" sz="2400" dirty="0">
              <a:ea typeface="黑体" panose="02010609060101010101" pitchFamily="2" charset="-122"/>
            </a:endParaRPr>
          </a:p>
          <a:p>
            <a:pPr lvl="1"/>
            <a:r>
              <a:rPr lang="zh-CN" altLang="en-US" dirty="0">
                <a:ea typeface="黑体" panose="02010609060101010101" pitchFamily="2" charset="-122"/>
              </a:rPr>
              <a:t>  域名</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中的标号都由英文字母和数字组成，每一个标号不超过</a:t>
            </a:r>
            <a:r>
              <a:rPr lang="en-US" altLang="zh-CN" dirty="0">
                <a:latin typeface="Times New Roman" panose="02020603050405020304" pitchFamily="18" charset="0"/>
                <a:ea typeface="黑体" panose="02010609060101010101" pitchFamily="2" charset="-122"/>
                <a:cs typeface="Times New Roman" panose="02020603050405020304" pitchFamily="18" charset="0"/>
              </a:rPr>
              <a:t>63</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个字符（最好</a:t>
            </a:r>
            <a:r>
              <a:rPr lang="en-US" altLang="zh-CN" dirty="0">
                <a:latin typeface="Times New Roman" panose="02020603050405020304" pitchFamily="18" charset="0"/>
                <a:ea typeface="黑体" panose="02010609060101010101" pitchFamily="2" charset="-122"/>
                <a:cs typeface="Times New Roman" panose="02020603050405020304" pitchFamily="18" charset="0"/>
              </a:rPr>
              <a:t>12</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个以下），也不区分大小写。除连字符外不能使用其它符号。级别最低的域名在最左边，最高的在最右边。完整域名不超过</a:t>
            </a:r>
            <a:r>
              <a:rPr lang="en-US" altLang="zh-CN" dirty="0">
                <a:latin typeface="Times New Roman" panose="02020603050405020304" pitchFamily="18" charset="0"/>
                <a:ea typeface="黑体" panose="02010609060101010101" pitchFamily="2" charset="-122"/>
                <a:cs typeface="Times New Roman" panose="02020603050405020304" pitchFamily="18" charset="0"/>
              </a:rPr>
              <a:t>255</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个字符。只有顶级域名是由</a:t>
            </a:r>
            <a:r>
              <a:rPr lang="en-US" altLang="zh-CN" dirty="0">
                <a:latin typeface="Times New Roman" panose="02020603050405020304" pitchFamily="18" charset="0"/>
                <a:ea typeface="黑体" panose="02010609060101010101" pitchFamily="2" charset="-122"/>
                <a:cs typeface="Times New Roman" panose="02020603050405020304" pitchFamily="18" charset="0"/>
              </a:rPr>
              <a:t>ICANN</a:t>
            </a:r>
            <a:r>
              <a:rPr lang="zh-CN" altLang="en-US" dirty="0">
                <a:latin typeface="Times New Roman" panose="02020603050405020304" pitchFamily="18" charset="0"/>
                <a:ea typeface="黑体" panose="02010609060101010101" pitchFamily="2" charset="-122"/>
                <a:cs typeface="Times New Roman" panose="02020603050405020304" pitchFamily="18" charset="0"/>
              </a:rPr>
              <a:t>进行管理。</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4466" name="Rectangle 2"/>
          <p:cNvSpPr>
            <a:spLocks noGrp="1" noChangeArrowheads="1"/>
          </p:cNvSpPr>
          <p:nvPr>
            <p:ph type="title"/>
          </p:nvPr>
        </p:nvSpPr>
        <p:spPr/>
        <p:txBody>
          <a:bodyPr/>
          <a:lstStyle/>
          <a:p>
            <a:pPr eaLnBrk="1" hangingPunct="1">
              <a:defRPr/>
            </a:pPr>
            <a:r>
              <a:rPr lang="en-US" altLang="zh-CN" dirty="0">
                <a:latin typeface="Times New Roman" panose="02020603050405020304" pitchFamily="18" charset="0"/>
                <a:cs typeface="Times New Roman" panose="02020603050405020304" pitchFamily="18" charset="0"/>
              </a:rPr>
              <a:t>  </a:t>
            </a:r>
            <a:r>
              <a:rPr lang="en-US" altLang="zh-CN" dirty="0"/>
              <a:t> </a:t>
            </a:r>
            <a:r>
              <a:rPr lang="zh-CN" altLang="en-US" dirty="0"/>
              <a:t>互联网的域名结构</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0.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中北大学教案">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7611</Words>
  <Application>WPS 演示</Application>
  <PresentationFormat>A4 纸张(210x297 毫米)</PresentationFormat>
  <Paragraphs>696</Paragraphs>
  <Slides>51</Slides>
  <Notes>173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69"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Calibri</vt:lpstr>
      <vt:lpstr>Symbol</vt:lpstr>
      <vt:lpstr>造字工房言宋体</vt:lpstr>
      <vt:lpstr>中北大学教案3</vt:lpstr>
      <vt:lpstr>8_中北大学教案</vt:lpstr>
      <vt:lpstr>Visio.Drawing.6</vt:lpstr>
      <vt:lpstr>Visio.Drawing.6</vt:lpstr>
      <vt:lpstr>计算机网络</vt:lpstr>
      <vt:lpstr>PowerPoint 演示文稿</vt:lpstr>
      <vt:lpstr>应用层协议的特点 </vt:lpstr>
      <vt:lpstr>应用层协议的具体内容 </vt:lpstr>
      <vt:lpstr>本章重点内容</vt:lpstr>
      <vt:lpstr>PowerPoint 演示文稿</vt:lpstr>
      <vt:lpstr>6.1  域名系统 DNS</vt:lpstr>
      <vt:lpstr>6.1.1  域名系统概述</vt:lpstr>
      <vt:lpstr>6.1.2   互联网的域名结构</vt:lpstr>
      <vt:lpstr>域名只是个逻辑概念</vt:lpstr>
      <vt:lpstr>顶级域名 TLD(Top Level Domain)</vt:lpstr>
      <vt:lpstr>顶级域名 TLD (Top Level Domain)</vt:lpstr>
      <vt:lpstr>新增加了下列的通用顶级域名 </vt:lpstr>
      <vt:lpstr>顶级域名 TLD （续）</vt:lpstr>
      <vt:lpstr>互联网的域名空间 </vt:lpstr>
      <vt:lpstr>6.1.3  域名服务器 </vt:lpstr>
      <vt:lpstr>区的不同划分方法举例 </vt:lpstr>
      <vt:lpstr>树状结构的 DNS 域名服务器 </vt:lpstr>
      <vt:lpstr>域名服务器有以下四种类型 </vt:lpstr>
      <vt:lpstr>根域名服务器</vt:lpstr>
      <vt:lpstr>根域名服务器共有 13 套装置</vt:lpstr>
      <vt:lpstr>举例：根域名服务器 L 的地点 分布图</vt:lpstr>
      <vt:lpstr>顶级域名服务器</vt:lpstr>
      <vt:lpstr>权限域名服务器 </vt:lpstr>
      <vt:lpstr>本地域名服务器 </vt:lpstr>
      <vt:lpstr>提高域名服务器的可靠性</vt:lpstr>
      <vt:lpstr>域名的解析过程 </vt:lpstr>
      <vt:lpstr>本地域名服务器采用迭代查询 </vt:lpstr>
      <vt:lpstr>本地域名服务器采用递归查询 （比较少用） </vt:lpstr>
      <vt:lpstr>名字的高速缓存 </vt:lpstr>
      <vt:lpstr>6.2  文件传送协议</vt:lpstr>
      <vt:lpstr> 6.2.1  FTP概述</vt:lpstr>
      <vt:lpstr>文件传送并非很简单的问题</vt:lpstr>
      <vt:lpstr>6.2.2  FTP 的基本工作原理 </vt:lpstr>
      <vt:lpstr>FTP 特点</vt:lpstr>
      <vt:lpstr>主进程的工作步骤</vt:lpstr>
      <vt:lpstr>两个连接</vt:lpstr>
      <vt:lpstr>FTP 使用的两个 TCP 连接 </vt:lpstr>
      <vt:lpstr> 两个不同的端口号 </vt:lpstr>
      <vt:lpstr> 使用两个不同端口号的好处 </vt:lpstr>
      <vt:lpstr>NFS 采用另一种思路</vt:lpstr>
      <vt:lpstr>6.2.3  简单文件传送协议 TFTP  </vt:lpstr>
      <vt:lpstr>TFTP 的优点</vt:lpstr>
      <vt:lpstr>TFTP 的主要特点</vt:lpstr>
      <vt:lpstr>TFTP 的工作很像停止等待协议</vt:lpstr>
      <vt:lpstr>TFTP 的工作很像停止等待协议</vt:lpstr>
      <vt:lpstr>6.3  远程终端协议 TELNET</vt:lpstr>
      <vt:lpstr>客户服务器方式</vt:lpstr>
      <vt:lpstr>TELNET 使用 网络虚拟终端 NVT 格式 </vt:lpstr>
      <vt:lpstr>网络虚拟终端 NVT 格式 </vt:lpstr>
      <vt:lpstr>NVT 格式的定义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6 章 应用层</dc:title>
  <dc:creator>920</dc:creator>
  <cp:lastModifiedBy>黄花鱼</cp:lastModifiedBy>
  <cp:revision>165</cp:revision>
  <dcterms:created xsi:type="dcterms:W3CDTF">2016-10-14T10:01:00Z</dcterms:created>
  <dcterms:modified xsi:type="dcterms:W3CDTF">2021-03-14T10:15:07Z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B0D471FC778F4AE9B67A90D615E488D0</vt:lpwstr>
  </property>
</Properties>
</file>